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5" r:id="rId3"/>
    <p:sldId id="267" r:id="rId4"/>
    <p:sldId id="279" r:id="rId5"/>
    <p:sldId id="278" r:id="rId6"/>
    <p:sldId id="275" r:id="rId7"/>
    <p:sldId id="277" r:id="rId8"/>
    <p:sldId id="276" r:id="rId9"/>
    <p:sldId id="269" r:id="rId10"/>
    <p:sldId id="282" r:id="rId11"/>
    <p:sldId id="283" r:id="rId12"/>
    <p:sldId id="285" r:id="rId13"/>
    <p:sldId id="284" r:id="rId14"/>
    <p:sldId id="270" r:id="rId15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8E34"/>
    <a:srgbClr val="FFFFCC"/>
    <a:srgbClr val="050121"/>
    <a:srgbClr val="333333"/>
    <a:srgbClr val="580000"/>
    <a:srgbClr val="969696"/>
    <a:srgbClr val="DDDDDD"/>
    <a:srgbClr val="FEDAD6"/>
    <a:srgbClr val="5D0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4" autoAdjust="0"/>
    <p:restoredTop sz="89824" autoAdjust="0"/>
  </p:normalViewPr>
  <p:slideViewPr>
    <p:cSldViewPr>
      <p:cViewPr varScale="1">
        <p:scale>
          <a:sx n="102" d="100"/>
          <a:sy n="102" d="100"/>
        </p:scale>
        <p:origin x="218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41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92B237D-9950-4EB0-91B3-0FEC519831C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232569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0A91FC6-3D07-4992-B64E-8B2198E1DD7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96516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5DFD33A-21C6-4B9C-9B8B-CD137966CD27}" type="slidenum">
              <a:rPr lang="tr-TR" altLang="en-US"/>
              <a:pPr>
                <a:spcBef>
                  <a:spcPct val="0"/>
                </a:spcBef>
              </a:pPr>
              <a:t>1</a:t>
            </a:fld>
            <a:endParaRPr lang="tr-TR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10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114250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11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52908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12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773838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13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815390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B167137-106F-4911-9F48-D7586CE25DE7}" type="slidenum">
              <a:rPr lang="tr-TR" altLang="en-US"/>
              <a:pPr>
                <a:spcBef>
                  <a:spcPct val="0"/>
                </a:spcBef>
              </a:pPr>
              <a:t>2</a:t>
            </a:fld>
            <a:endParaRPr lang="tr-TR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3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376577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4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914646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5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705158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6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7696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7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375572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8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628719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9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412541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 userDrawn="1"/>
        </p:nvSpPr>
        <p:spPr bwMode="auto">
          <a:xfrm>
            <a:off x="5943600" y="200025"/>
            <a:ext cx="2743200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000" b="1">
                <a:solidFill>
                  <a:srgbClr val="FFFFCC"/>
                </a:solidFill>
                <a:latin typeface="Tahoma" pitchFamily="34" charset="0"/>
              </a:rPr>
              <a:t>Bilgisayar Mühendisliği Bölümü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9012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66800" y="2057400"/>
            <a:ext cx="70866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9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pic>
        <p:nvPicPr>
          <p:cNvPr id="11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5715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9752"/>
            <a:ext cx="2786738" cy="174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3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BBE5D-72DA-403E-982F-97DD55B3986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113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06363"/>
            <a:ext cx="2209800" cy="621823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" y="106363"/>
            <a:ext cx="6477000" cy="621823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C3EE3-4607-44C8-828A-37A7AE25514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31157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3"/>
            <a:ext cx="8534400" cy="579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95CC5-F219-49B7-9754-EF0E854EBEB8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137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" y="914400"/>
            <a:ext cx="7391400" cy="541020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EA505-76AA-495E-815C-8AF94549A6BB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580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dirty="0"/>
              <a:t>As</a:t>
            </a:r>
            <a:r>
              <a:rPr lang="en-US" dirty="0"/>
              <a:t>I</a:t>
            </a:r>
            <a:r>
              <a:rPr lang="tr-TR" dirty="0"/>
              <a:t>l başl</a:t>
            </a:r>
            <a:r>
              <a:rPr lang="en-US" dirty="0"/>
              <a:t>I</a:t>
            </a:r>
            <a:r>
              <a:rPr lang="tr-TR" dirty="0"/>
              <a:t>k st</a:t>
            </a:r>
            <a:r>
              <a:rPr lang="en-US" dirty="0"/>
              <a:t>İ</a:t>
            </a:r>
            <a:r>
              <a:rPr lang="tr-TR" dirty="0"/>
              <a:t>l</a:t>
            </a:r>
            <a:r>
              <a:rPr lang="en-US" dirty="0"/>
              <a:t>İ</a:t>
            </a:r>
            <a:r>
              <a:rPr lang="tr-TR" dirty="0"/>
              <a:t> </a:t>
            </a:r>
            <a:r>
              <a:rPr lang="en-US" dirty="0"/>
              <a:t>İ</a:t>
            </a:r>
            <a:r>
              <a:rPr lang="tr-TR" dirty="0"/>
              <a:t>ç</a:t>
            </a:r>
            <a:r>
              <a:rPr lang="en-US" dirty="0"/>
              <a:t>İ</a:t>
            </a:r>
            <a:r>
              <a:rPr lang="tr-TR" dirty="0"/>
              <a:t>n t</a:t>
            </a:r>
            <a:r>
              <a:rPr lang="en-US" dirty="0"/>
              <a:t>I</a:t>
            </a:r>
            <a:r>
              <a:rPr lang="tr-TR" dirty="0"/>
              <a:t>klat</a:t>
            </a:r>
            <a:r>
              <a:rPr lang="en-US" dirty="0"/>
              <a:t>I</a:t>
            </a:r>
            <a:r>
              <a:rPr lang="tr-TR" dirty="0"/>
              <a:t>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D7A41-DB7E-4B7C-B1E7-203553C448B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5320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408D4-2E9F-4A26-A3CA-FB0C52E2551E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03787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3EE2D-B193-4DF7-8E07-E2831ABD391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4498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A55CB-0D82-4FA8-8283-1D0C577030E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378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3BFC5-E015-41F6-9033-8F7EE7066BAD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965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9A257-28E3-40ED-A2ED-369606B291D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96285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FACF8-D009-4AE7-A9E5-7C11E06AD1D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7693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Click to edit Master text styles</a:t>
            </a:r>
          </a:p>
          <a:p>
            <a:pPr lvl="1"/>
            <a:r>
              <a:rPr lang="tr-TR" altLang="en-US" dirty="0"/>
              <a:t>Second level</a:t>
            </a:r>
          </a:p>
          <a:p>
            <a:pPr lvl="2"/>
            <a:r>
              <a:rPr lang="tr-TR" altLang="en-US" dirty="0"/>
              <a:t>Third level</a:t>
            </a:r>
          </a:p>
          <a:p>
            <a:pPr lvl="3"/>
            <a:r>
              <a:rPr lang="tr-TR" altLang="en-US" dirty="0"/>
              <a:t>Fourth level</a:t>
            </a:r>
          </a:p>
          <a:p>
            <a:pPr lvl="4"/>
            <a:r>
              <a:rPr lang="tr-TR" altLang="en-US" dirty="0"/>
              <a:t>Fifth level</a:t>
            </a:r>
          </a:p>
        </p:txBody>
      </p:sp>
      <p:sp>
        <p:nvSpPr>
          <p:cNvPr id="35890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53200"/>
            <a:ext cx="457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FFFFE5"/>
                </a:solidFill>
              </a:defRPr>
            </a:lvl1pPr>
          </a:lstStyle>
          <a:p>
            <a:fld id="{68795CC5-F219-49B7-9754-EF0E854EBEB8}" type="slidenum">
              <a:rPr lang="tr-TR" altLang="en-US"/>
              <a:pPr/>
              <a:t>‹#›</a:t>
            </a:fld>
            <a:endParaRPr lang="tr-TR" altLang="en-US"/>
          </a:p>
        </p:txBody>
      </p:sp>
      <p:sp>
        <p:nvSpPr>
          <p:cNvPr id="1030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100000">
                <a:schemeClr val="accent1">
                  <a:lumMod val="75000"/>
                </a:schemeClr>
              </a:gs>
              <a:gs pos="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31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06363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Başlık</a:t>
            </a:r>
          </a:p>
        </p:txBody>
      </p:sp>
      <p:sp>
        <p:nvSpPr>
          <p:cNvPr id="3" name="Text Box 68"/>
          <p:cNvSpPr txBox="1">
            <a:spLocks noChangeArrowheads="1"/>
          </p:cNvSpPr>
          <p:nvPr userDrawn="1"/>
        </p:nvSpPr>
        <p:spPr bwMode="auto">
          <a:xfrm>
            <a:off x="1447800" y="6536422"/>
            <a:ext cx="31242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GT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Ü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-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Bilgisayar Mühendisliği Bölümü</a:t>
            </a:r>
          </a:p>
        </p:txBody>
      </p:sp>
      <p:pic>
        <p:nvPicPr>
          <p:cNvPr id="1039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" y="5867400"/>
            <a:ext cx="985007" cy="9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3955"/>
            <a:ext cx="1110043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68"/>
          <p:cNvSpPr txBox="1">
            <a:spLocks noChangeArrowheads="1"/>
          </p:cNvSpPr>
          <p:nvPr userDrawn="1"/>
        </p:nvSpPr>
        <p:spPr bwMode="auto">
          <a:xfrm>
            <a:off x="4572000" y="6529000"/>
            <a:ext cx="31242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BİL 495/496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Bitirme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Projesi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endParaRPr lang="tr-T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Batang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yamaerenay/spotify-dataset-19212020-600k-track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209800"/>
            <a:ext cx="8763000" cy="15240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SONG POPULARITY PREDICTION</a:t>
            </a:r>
            <a:endParaRPr lang="tr-TR" altLang="en-US" sz="36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10000"/>
            <a:ext cx="64008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BIL 49</a:t>
            </a:r>
            <a:r>
              <a:rPr lang="en-US" altLang="en-US" sz="2000" b="1" dirty="0"/>
              <a:t>5</a:t>
            </a: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b="1" dirty="0"/>
              <a:t>I</a:t>
            </a:r>
            <a:r>
              <a:rPr lang="tr-TR" altLang="en-US" sz="2000" b="1" dirty="0" err="1"/>
              <a:t>ntermediate</a:t>
            </a:r>
            <a:r>
              <a:rPr lang="tr-TR" altLang="en-US" sz="2000" b="1" dirty="0"/>
              <a:t> Presentation</a:t>
            </a:r>
            <a:endParaRPr lang="en-US" altLang="en-US" sz="2000" b="1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b="1" dirty="0"/>
              <a:t>Abdurrahman BULUT</a:t>
            </a: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/>
            <a:r>
              <a:rPr lang="tr-TR" altLang="en-US" sz="2000" b="1" dirty="0"/>
              <a:t>Project </a:t>
            </a:r>
            <a:r>
              <a:rPr lang="tr-TR" altLang="en-US" sz="2000" b="1" dirty="0" err="1"/>
              <a:t>Supervisor</a:t>
            </a:r>
            <a:r>
              <a:rPr lang="tr-TR" altLang="en-US" sz="2000" b="1" dirty="0"/>
              <a:t>: </a:t>
            </a:r>
            <a:r>
              <a:rPr lang="en-US" altLang="en-US" sz="2000" b="1" dirty="0"/>
              <a:t>Dr. </a:t>
            </a:r>
            <a:r>
              <a:rPr lang="tr-TR" altLang="en-US" sz="2000" b="1" dirty="0"/>
              <a:t>GÖKHAN KAYA</a:t>
            </a:r>
          </a:p>
          <a:p>
            <a:pPr eaLnBrk="1" hangingPunct="1"/>
            <a:r>
              <a:rPr lang="en-US" altLang="en-US" sz="1800" b="1" dirty="0"/>
              <a:t>October</a:t>
            </a:r>
            <a:r>
              <a:rPr lang="tr-TR" altLang="en-US" sz="1800" b="1" dirty="0"/>
              <a:t>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C21B1C-06DF-F39C-5019-972214DFC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Classification</a:t>
            </a: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9134FF73-893A-E612-C22C-9DFCE365C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447800"/>
            <a:ext cx="7505700" cy="3205975"/>
          </a:xfr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2C7A654-5F8E-CCA7-9422-9E8ACB4A6C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10</a:t>
            </a:fld>
            <a:endParaRPr lang="tr-TR" altLang="en-US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E612CEDC-3635-3C2D-6090-9D230A5F4FB7}"/>
              </a:ext>
            </a:extLst>
          </p:cNvPr>
          <p:cNvSpPr txBox="1"/>
          <p:nvPr/>
        </p:nvSpPr>
        <p:spPr>
          <a:xfrm>
            <a:off x="304800" y="5087034"/>
            <a:ext cx="8305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result of outlier operations improves validation set score about 0.5 point as a percentage. </a:t>
            </a:r>
          </a:p>
        </p:txBody>
      </p:sp>
    </p:spTree>
    <p:extLst>
      <p:ext uri="{BB962C8B-B14F-4D97-AF65-F5344CB8AC3E}">
        <p14:creationId xmlns:p14="http://schemas.microsoft.com/office/powerpoint/2010/main" val="4147349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6D8464C-2860-20FC-7E92-1D20FD2E5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6363"/>
            <a:ext cx="8534400" cy="579437"/>
          </a:xfrm>
        </p:spPr>
        <p:txBody>
          <a:bodyPr/>
          <a:lstStyle/>
          <a:p>
            <a:r>
              <a:rPr lang="en-US" sz="4000" dirty="0"/>
              <a:t>What to do next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2C7A654-5F8E-CCA7-9422-9E8ACB4A6C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34400" y="6553200"/>
            <a:ext cx="457200" cy="76200"/>
          </a:xfrm>
        </p:spPr>
        <p:txBody>
          <a:bodyPr wrap="square" anchor="t">
            <a:normAutofit fontScale="25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06EA505-76AA-495E-815C-8AF94549A6BB}" type="slidenum">
              <a:rPr lang="tr-TR" altLang="en-US" sz="300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tr-TR" altLang="en-US" sz="30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18E1E206-D6FA-85BB-769A-DB462FF5EB88}"/>
              </a:ext>
            </a:extLst>
          </p:cNvPr>
          <p:cNvSpPr txBox="1"/>
          <p:nvPr/>
        </p:nvSpPr>
        <p:spPr>
          <a:xfrm>
            <a:off x="585696" y="3531121"/>
            <a:ext cx="4335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PCA (Principal Component Analysis)</a:t>
            </a:r>
          </a:p>
        </p:txBody>
      </p:sp>
      <p:pic>
        <p:nvPicPr>
          <p:cNvPr id="1026" name="Picture 2" descr="Principal Component Analysis (PCA) Explained Visually with Zero Math | by  Casey Cheng | Towards Data Science">
            <a:extLst>
              <a:ext uri="{FF2B5EF4-FFF2-40B4-BE49-F238E27FC236}">
                <a16:creationId xmlns:a16="http://schemas.microsoft.com/office/drawing/2014/main" id="{3271E5C2-76D1-BD76-29B0-F5A7BB24D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432" y="1720670"/>
            <a:ext cx="4022973" cy="300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E9262BA3-9BD9-35EA-441B-F6C86FB8E318}"/>
              </a:ext>
            </a:extLst>
          </p:cNvPr>
          <p:cNvSpPr txBox="1"/>
          <p:nvPr/>
        </p:nvSpPr>
        <p:spPr>
          <a:xfrm>
            <a:off x="646877" y="4191000"/>
            <a:ext cx="4038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Formally, PCA is a statistical technique for reducing the dimensionality of a dataset.</a:t>
            </a:r>
            <a:endParaRPr lang="en-US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E9F7A87C-2B9C-E86B-327F-9AA7DBF60D94}"/>
              </a:ext>
            </a:extLst>
          </p:cNvPr>
          <p:cNvSpPr txBox="1"/>
          <p:nvPr/>
        </p:nvSpPr>
        <p:spPr>
          <a:xfrm>
            <a:off x="620865" y="1125416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Model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C6C06E7E-629D-66A8-97B0-887CB8C7086C}"/>
              </a:ext>
            </a:extLst>
          </p:cNvPr>
          <p:cNvSpPr txBox="1"/>
          <p:nvPr/>
        </p:nvSpPr>
        <p:spPr>
          <a:xfrm>
            <a:off x="646877" y="1600629"/>
            <a:ext cx="4038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Keras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Sequential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The class imbalance techniques</a:t>
            </a:r>
          </a:p>
        </p:txBody>
      </p:sp>
    </p:spTree>
    <p:extLst>
      <p:ext uri="{BB962C8B-B14F-4D97-AF65-F5344CB8AC3E}">
        <p14:creationId xmlns:p14="http://schemas.microsoft.com/office/powerpoint/2010/main" val="2970401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E0BC4C-8621-657A-5CB0-67A0039DD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6363"/>
            <a:ext cx="7848600" cy="579437"/>
          </a:xfrm>
        </p:spPr>
        <p:txBody>
          <a:bodyPr wrap="squar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Project Timeline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419A034-8618-FD4B-935E-7B6243A69F0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85800" y="381001"/>
            <a:ext cx="7315200" cy="5486399"/>
          </a:xfrm>
          <a:prstGeom prst="rect">
            <a:avLst/>
          </a:prstGeom>
          <a:noFill/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FCAAF51-8ED2-C6D4-1012-642EA7FF88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34400" y="6553200"/>
            <a:ext cx="457200" cy="76200"/>
          </a:xfrm>
        </p:spPr>
        <p:txBody>
          <a:bodyPr wrap="square" anchor="t">
            <a:normAutofit fontScale="25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06EA505-76AA-495E-815C-8AF94549A6BB}" type="slidenum">
              <a:rPr lang="tr-TR" altLang="en-US" sz="300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tr-TR" altLang="en-US" sz="300"/>
          </a:p>
        </p:txBody>
      </p:sp>
    </p:spTree>
    <p:extLst>
      <p:ext uri="{BB962C8B-B14F-4D97-AF65-F5344CB8AC3E}">
        <p14:creationId xmlns:p14="http://schemas.microsoft.com/office/powerpoint/2010/main" val="871270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C21B1C-06DF-F39C-5019-972214DFC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6363"/>
            <a:ext cx="7848600" cy="579437"/>
          </a:xfrm>
        </p:spPr>
        <p:txBody>
          <a:bodyPr wrap="squar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Web Page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2C7A654-5F8E-CCA7-9422-9E8ACB4A6C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34400" y="6553200"/>
            <a:ext cx="457200" cy="76200"/>
          </a:xfrm>
        </p:spPr>
        <p:txBody>
          <a:bodyPr wrap="square" anchor="t">
            <a:normAutofit fontScale="25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06EA505-76AA-495E-815C-8AF94549A6BB}" type="slidenum">
              <a:rPr lang="tr-TR" altLang="en-US" sz="300" smtClean="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tr-TR" altLang="en-US" sz="300"/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F23C0BE7-3A34-CE6A-E366-B230A3C9A265}"/>
              </a:ext>
            </a:extLst>
          </p:cNvPr>
          <p:cNvSpPr txBox="1"/>
          <p:nvPr/>
        </p:nvSpPr>
        <p:spPr>
          <a:xfrm>
            <a:off x="2913187" y="1660589"/>
            <a:ext cx="2791149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dirty="0"/>
              <a:t>e-mail: gtutest@mail.com</a:t>
            </a:r>
          </a:p>
          <a:p>
            <a:pPr algn="ctr"/>
            <a:r>
              <a:rPr lang="en-US" dirty="0"/>
              <a:t>password: gtutest1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6F758EDF-0324-CC45-2CA3-F7CD6A86963D}"/>
              </a:ext>
            </a:extLst>
          </p:cNvPr>
          <p:cNvSpPr txBox="1"/>
          <p:nvPr/>
        </p:nvSpPr>
        <p:spPr>
          <a:xfrm>
            <a:off x="2819400" y="914400"/>
            <a:ext cx="297872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songpopularity.netlify.app</a:t>
            </a:r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04B6E79-D97A-0305-C8A8-530C37F35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24" y="2699327"/>
            <a:ext cx="6600077" cy="34642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42589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D8AB0A-D51F-497D-9892-E75B8E184080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R</a:t>
            </a:r>
            <a:r>
              <a:rPr lang="tr-TR" altLang="en-US" sz="4000" dirty="0" err="1"/>
              <a:t>esources</a:t>
            </a:r>
            <a:endParaRPr lang="tr-TR" altLang="en-US" sz="4000" dirty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410200"/>
          </a:xfrm>
        </p:spPr>
        <p:txBody>
          <a:bodyPr/>
          <a:lstStyle/>
          <a:p>
            <a:pPr marL="514350" indent="-514350" eaLnBrk="1" hangingPunct="1">
              <a:buFontTx/>
              <a:buAutoNum type="arabicPeriod"/>
            </a:pPr>
            <a:endParaRPr lang="en-US" altLang="en-US" sz="1600" dirty="0"/>
          </a:p>
          <a:p>
            <a:pPr marL="514350" indent="-514350" eaLnBrk="1" hangingPunct="1">
              <a:buFontTx/>
              <a:buAutoNum type="arabicPeriod"/>
            </a:pPr>
            <a:endParaRPr lang="en-US" altLang="en-US" sz="1600" dirty="0"/>
          </a:p>
          <a:p>
            <a:pPr marL="514350" indent="-514350" eaLnBrk="1" hangingPunct="1">
              <a:buFontTx/>
              <a:buAutoNum type="arabicPeriod"/>
            </a:pPr>
            <a:r>
              <a:rPr lang="en-US" altLang="en-US" sz="1600" dirty="0"/>
              <a:t>“Web API Reference — Spotify for Developers.”</a:t>
            </a:r>
          </a:p>
          <a:p>
            <a:pPr marL="514350" indent="-514350" eaLnBrk="1" hangingPunct="1">
              <a:buFontTx/>
              <a:buAutoNum type="arabicPeriod"/>
            </a:pPr>
            <a:endParaRPr lang="en-US" altLang="en-US" sz="1600" dirty="0"/>
          </a:p>
          <a:p>
            <a:pPr marL="514350" indent="-514350" eaLnBrk="1" hangingPunct="1">
              <a:buFontTx/>
              <a:buAutoNum type="arabicPeriod"/>
            </a:pPr>
            <a:r>
              <a:rPr lang="en-US" altLang="en-US" sz="1600" dirty="0"/>
              <a:t>“Spotify Dataset 1921-2020, 600k+ Tracks” </a:t>
            </a:r>
            <a:r>
              <a:rPr lang="en-US" altLang="en-US" sz="1600" dirty="0" err="1"/>
              <a:t>Yamac</a:t>
            </a:r>
            <a:r>
              <a:rPr lang="en-US" altLang="en-US" sz="1600" dirty="0"/>
              <a:t> </a:t>
            </a:r>
            <a:r>
              <a:rPr lang="en-US" altLang="en-US" sz="1600" dirty="0" err="1"/>
              <a:t>Eren</a:t>
            </a:r>
            <a:r>
              <a:rPr lang="en-US" altLang="en-US" sz="1600" dirty="0"/>
              <a:t> Ay, </a:t>
            </a:r>
            <a:r>
              <a:rPr lang="en-US" altLang="en-US" sz="1600" dirty="0">
                <a:hlinkClick r:id="rId2"/>
              </a:rPr>
              <a:t>https://www.kaggle.com/datasets/yamaerenay/spotify-dataset-19212020-600k-tracks</a:t>
            </a:r>
            <a:endParaRPr lang="en-US" altLang="en-US" sz="1600" dirty="0"/>
          </a:p>
          <a:p>
            <a:pPr marL="514350" indent="-514350" eaLnBrk="1" hangingPunct="1">
              <a:buFontTx/>
              <a:buAutoNum type="arabicPeriod"/>
            </a:pPr>
            <a:endParaRPr lang="en-US" altLang="en-US" sz="1600" dirty="0"/>
          </a:p>
          <a:p>
            <a:pPr marL="514350" indent="-514350" eaLnBrk="1" hangingPunct="1">
              <a:buFontTx/>
              <a:buAutoNum type="arabicPeriod"/>
            </a:pPr>
            <a:r>
              <a:rPr lang="en-US" altLang="en-US" sz="1600" dirty="0"/>
              <a:t>“</a:t>
            </a:r>
            <a:r>
              <a:rPr lang="tr-TR" altLang="en-US" sz="1600" dirty="0" err="1"/>
              <a:t>Predicting</a:t>
            </a:r>
            <a:r>
              <a:rPr lang="tr-TR" altLang="en-US" sz="1600" dirty="0"/>
              <a:t> </a:t>
            </a:r>
            <a:r>
              <a:rPr lang="tr-TR" altLang="en-US" sz="1600" dirty="0" err="1"/>
              <a:t>Song</a:t>
            </a:r>
            <a:r>
              <a:rPr lang="tr-TR" altLang="en-US" sz="1600" dirty="0"/>
              <a:t> </a:t>
            </a:r>
            <a:r>
              <a:rPr lang="tr-TR" altLang="en-US" sz="1600" dirty="0" err="1"/>
              <a:t>Popularity</a:t>
            </a:r>
            <a:r>
              <a:rPr lang="en-US" altLang="en-US" sz="1600" dirty="0"/>
              <a:t>”, Katherine Lin, Rudolf Newman</a:t>
            </a:r>
          </a:p>
          <a:p>
            <a:pPr marL="514350" indent="-514350" eaLnBrk="1" hangingPunct="1">
              <a:buFontTx/>
              <a:buAutoNum type="arabicPeriod"/>
            </a:pPr>
            <a:endParaRPr lang="en-US" altLang="en-US" sz="1600" dirty="0"/>
          </a:p>
          <a:p>
            <a:pPr marL="514350" indent="-514350" eaLnBrk="1" hangingPunct="1">
              <a:buFontTx/>
              <a:buAutoNum type="arabicPeriod"/>
            </a:pPr>
            <a:r>
              <a:rPr lang="en-US" altLang="en-US" sz="1600" dirty="0"/>
              <a:t>“A Classification Based Approach to the Prediction of Song Popularity”, </a:t>
            </a:r>
            <a:r>
              <a:rPr lang="en-US" altLang="en-US" sz="1600" dirty="0" err="1"/>
              <a:t>Jigisha</a:t>
            </a:r>
            <a:r>
              <a:rPr lang="en-US" altLang="en-US" sz="1600" dirty="0"/>
              <a:t> Kamal, </a:t>
            </a:r>
            <a:r>
              <a:rPr lang="en-US" altLang="en-US" sz="1600" dirty="0" err="1"/>
              <a:t>Pankhuri</a:t>
            </a:r>
            <a:r>
              <a:rPr lang="en-US" altLang="en-US" sz="1600" dirty="0"/>
              <a:t> Priya, </a:t>
            </a:r>
            <a:r>
              <a:rPr lang="en-US" altLang="en-US" sz="1600" dirty="0" err="1"/>
              <a:t>Anala</a:t>
            </a:r>
            <a:r>
              <a:rPr lang="en-US" altLang="en-US" sz="1600" dirty="0"/>
              <a:t> M R and Smitha G R</a:t>
            </a:r>
          </a:p>
          <a:p>
            <a:pPr marL="514350" indent="-514350" eaLnBrk="1" hangingPunct="1">
              <a:buFontTx/>
              <a:buAutoNum type="arabicPeriod"/>
            </a:pPr>
            <a:endParaRPr lang="en-US" altLang="en-US" sz="1600" dirty="0"/>
          </a:p>
          <a:p>
            <a:pPr marL="514350" indent="-514350" eaLnBrk="1" hangingPunct="1">
              <a:buFontTx/>
              <a:buAutoNum type="arabicPeriod"/>
            </a:pPr>
            <a:r>
              <a:rPr lang="en-US" altLang="en-US" sz="1600" dirty="0"/>
              <a:t>“Predicting Music Popularity Using Machine Learning Algorithm and Music Metrics Available in Spotify”, Dr. Prashant Pareek, Dr. Poorna Shankar, Mr. </a:t>
            </a:r>
            <a:r>
              <a:rPr lang="en-US" altLang="en-US" sz="1600" dirty="0" err="1"/>
              <a:t>Pushpak</a:t>
            </a:r>
            <a:r>
              <a:rPr lang="en-US" altLang="en-US" sz="1600" dirty="0"/>
              <a:t> Pathak, and Ms. Nidhi </a:t>
            </a:r>
            <a:r>
              <a:rPr lang="en-US" altLang="en-US" sz="1600" dirty="0" err="1"/>
              <a:t>Sakariya</a:t>
            </a:r>
            <a:endParaRPr lang="en-US" altLang="en-US" sz="1600" dirty="0"/>
          </a:p>
          <a:p>
            <a:pPr marL="0" indent="0" eaLnBrk="1" hangingPunct="1">
              <a:buNone/>
            </a:pPr>
            <a:br>
              <a:rPr lang="tr-TR" altLang="en-US" sz="1600" dirty="0"/>
            </a:br>
            <a:r>
              <a:rPr lang="tr-TR" altLang="en-US" sz="1600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79C4B9-F984-4206-AFD2-FD0541FAF3C1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04900"/>
            <a:ext cx="7467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 dirty="0"/>
              <a:t>The Data</a:t>
            </a:r>
          </a:p>
          <a:p>
            <a:pPr eaLnBrk="1" hangingPunct="1">
              <a:lnSpc>
                <a:spcPct val="90000"/>
              </a:lnSpc>
            </a:pPr>
            <a:endParaRPr lang="en-US" altLang="en-US" sz="1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/>
              <a:t>Correlation</a:t>
            </a:r>
          </a:p>
          <a:p>
            <a:pPr eaLnBrk="1" hangingPunct="1">
              <a:lnSpc>
                <a:spcPct val="90000"/>
              </a:lnSpc>
            </a:pPr>
            <a:endParaRPr lang="en-US" altLang="en-US" sz="1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/>
              <a:t>Outliers</a:t>
            </a:r>
            <a:endParaRPr lang="tr-TR" altLang="en-US" sz="1800" dirty="0"/>
          </a:p>
          <a:p>
            <a:pPr eaLnBrk="1" hangingPunct="1">
              <a:lnSpc>
                <a:spcPct val="90000"/>
              </a:lnSpc>
            </a:pPr>
            <a:endParaRPr lang="tr-TR" altLang="en-US" sz="1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/>
              <a:t>Classification</a:t>
            </a:r>
          </a:p>
          <a:p>
            <a:pPr eaLnBrk="1" hangingPunct="1">
              <a:lnSpc>
                <a:spcPct val="90000"/>
              </a:lnSpc>
            </a:pPr>
            <a:endParaRPr lang="en-US" altLang="en-US" sz="1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/>
              <a:t>What to do next</a:t>
            </a:r>
          </a:p>
          <a:p>
            <a:pPr eaLnBrk="1" hangingPunct="1">
              <a:lnSpc>
                <a:spcPct val="90000"/>
              </a:lnSpc>
            </a:pPr>
            <a:endParaRPr lang="en-US" altLang="en-US" sz="1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/>
              <a:t>Website</a:t>
            </a:r>
            <a:endParaRPr lang="tr-TR" altLang="en-US" sz="1800" dirty="0"/>
          </a:p>
          <a:p>
            <a:pPr eaLnBrk="1" hangingPunct="1">
              <a:lnSpc>
                <a:spcPct val="90000"/>
              </a:lnSpc>
            </a:pPr>
            <a:endParaRPr lang="tr-TR" altLang="en-US" sz="18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1800" dirty="0"/>
              <a:t>Project </a:t>
            </a:r>
            <a:r>
              <a:rPr lang="en-US" altLang="en-US" sz="1800" dirty="0"/>
              <a:t>Timeline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tr-TR" altLang="en-US" sz="1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/>
              <a:t>R</a:t>
            </a:r>
            <a:r>
              <a:rPr lang="tr-TR" altLang="en-US" sz="1800" dirty="0" err="1"/>
              <a:t>esources</a:t>
            </a:r>
            <a:endParaRPr lang="tr-TR" altLang="en-US" sz="1800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Content</a:t>
            </a:r>
            <a:endParaRPr lang="tr-TR" alt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4000" dirty="0"/>
              <a:t>The Data</a:t>
            </a:r>
            <a:endParaRPr lang="tr-TR" altLang="en-US" sz="4000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154668"/>
            <a:ext cx="8915400" cy="2207636"/>
          </a:xfrm>
          <a:noFill/>
        </p:spPr>
        <p:txBody>
          <a:bodyPr/>
          <a:lstStyle/>
          <a:p>
            <a:pPr marL="400050" lvl="1" indent="0" eaLnBrk="1" hangingPunct="1">
              <a:lnSpc>
                <a:spcPct val="80000"/>
              </a:lnSpc>
              <a:buNone/>
            </a:pPr>
            <a:endParaRPr lang="tr-TR" altLang="ko-KR" sz="2000" dirty="0"/>
          </a:p>
          <a:p>
            <a:pPr lvl="1" indent="-342900"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/>
              <a:t>16 features for each song</a:t>
            </a:r>
          </a:p>
          <a:p>
            <a:pPr lvl="1" indent="-342900"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endParaRPr lang="en-US" altLang="en-US" sz="2000" dirty="0"/>
          </a:p>
          <a:p>
            <a:pPr lvl="1" indent="-342900"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en-US" sz="2000" dirty="0"/>
              <a:t>Song ids, song names, artist names and artist ids were removed from dataset</a:t>
            </a:r>
          </a:p>
          <a:p>
            <a:pPr lvl="1" indent="-342900"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endParaRPr lang="en-US" altLang="en-US" sz="2000" dirty="0"/>
          </a:p>
          <a:p>
            <a:pPr lvl="1" indent="-342900"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en-US" sz="2000" dirty="0"/>
              <a:t>Date format adjusted. Only the year will be used  </a:t>
            </a:r>
          </a:p>
          <a:p>
            <a:pPr lvl="2" indent="-34290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/>
              <a:t>(ex. 01.01.2012 becomes 2012)</a:t>
            </a:r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F4D9E2C-93AE-214D-EE1E-ECD180C26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4197479"/>
            <a:ext cx="8915400" cy="972453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AD6FD2D6-5422-C258-74AC-C7B89B18A479}"/>
              </a:ext>
            </a:extLst>
          </p:cNvPr>
          <p:cNvSpPr txBox="1"/>
          <p:nvPr/>
        </p:nvSpPr>
        <p:spPr>
          <a:xfrm>
            <a:off x="3276600" y="5334000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view of dataset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C2AACC-E81A-3A36-5960-23B97E0F2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6363"/>
            <a:ext cx="7848600" cy="579437"/>
          </a:xfrm>
        </p:spPr>
        <p:txBody>
          <a:bodyPr wrap="squar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Exploring the Target Variable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BF2AA37-DA2D-A904-E0D5-29AB2B25F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1153160"/>
            <a:ext cx="4343400" cy="5410200"/>
          </a:xfrm>
        </p:spPr>
        <p:txBody>
          <a:bodyPr/>
          <a:lstStyle/>
          <a:p>
            <a:r>
              <a:rPr lang="en-US" sz="1800" dirty="0"/>
              <a:t>Some adjustments were made to the data including dropping songs with popularity of 0.</a:t>
            </a:r>
          </a:p>
          <a:p>
            <a:endParaRPr lang="en-US" sz="1800" dirty="0"/>
          </a:p>
          <a:p>
            <a:r>
              <a:rPr lang="en-US" sz="1800" dirty="0"/>
              <a:t>Even so, the popularity scores are heavily weighted towards the bottom and taper at the top.</a:t>
            </a:r>
          </a:p>
          <a:p>
            <a:endParaRPr lang="en-US" sz="1800" dirty="0"/>
          </a:p>
          <a:p>
            <a:r>
              <a:rPr lang="en-US" sz="1800" dirty="0"/>
              <a:t>The measure of mean is very low.</a:t>
            </a: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466969E2-7662-313A-661B-2128408E24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453229"/>
            <a:ext cx="4343400" cy="4332541"/>
          </a:xfrm>
          <a:noFill/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41DB699-5A89-AB70-4C52-D3DEE1F6BD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34400" y="6553200"/>
            <a:ext cx="457200" cy="76200"/>
          </a:xfrm>
        </p:spPr>
        <p:txBody>
          <a:bodyPr wrap="square" anchor="t">
            <a:normAutofit fontScale="25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06EA505-76AA-495E-815C-8AF94549A6BB}" type="slidenum">
              <a:rPr lang="tr-TR" altLang="en-US" sz="300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tr-TR" altLang="en-US" sz="300"/>
          </a:p>
        </p:txBody>
      </p:sp>
    </p:spTree>
    <p:extLst>
      <p:ext uri="{BB962C8B-B14F-4D97-AF65-F5344CB8AC3E}">
        <p14:creationId xmlns:p14="http://schemas.microsoft.com/office/powerpoint/2010/main" val="3047660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D679C3A-47F3-64FD-EB60-74D02B2B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Correlation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0E50081-D1B4-754F-3283-F65D20552E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5</a:t>
            </a:fld>
            <a:endParaRPr lang="tr-TR" altLang="en-US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DD2B0E73-7585-146A-CED6-CECC4F6AF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47800"/>
            <a:ext cx="7391400" cy="4492622"/>
          </a:xfr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7597452E-1F5C-B1BB-1530-D168D315DB2C}"/>
              </a:ext>
            </a:extLst>
          </p:cNvPr>
          <p:cNvSpPr txBox="1"/>
          <p:nvPr/>
        </p:nvSpPr>
        <p:spPr>
          <a:xfrm>
            <a:off x="952500" y="923019"/>
            <a:ext cx="7239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mutual relationship or connection between two or more things.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185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F22B10-E9C3-45F2-9669-AE91C33CA2D2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763000" cy="5794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4000" dirty="0"/>
              <a:t>Correlation</a:t>
            </a:r>
            <a:endParaRPr lang="tr-TR" altLang="en-US" sz="4000" dirty="0"/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2159000" y="3124200"/>
            <a:ext cx="4419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560381" y="838200"/>
            <a:ext cx="3431219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endParaRPr lang="en-US" altLang="en-US" sz="1800" dirty="0">
              <a:latin typeface="+mn-lt"/>
            </a:endParaRPr>
          </a:p>
          <a:p>
            <a:pPr eaLnBrk="1" hangingPunct="1"/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Key and valence has weak/zero correlation on popularity.</a:t>
            </a:r>
          </a:p>
          <a:p>
            <a:pPr marL="0" indent="0" eaLnBrk="1" hangingPunct="1">
              <a:buNone/>
            </a:pPr>
            <a:endParaRPr lang="en-US" altLang="en-US" sz="1800" dirty="0">
              <a:latin typeface="+mn-lt"/>
            </a:endParaRPr>
          </a:p>
          <a:p>
            <a:pPr eaLnBrk="1" hangingPunct="1"/>
            <a:r>
              <a:rPr lang="en-US" altLang="en-US" sz="1800" dirty="0">
                <a:latin typeface="+mn-lt"/>
              </a:rPr>
              <a:t>Release date has positive correlation, but release date is not an audio feature.</a:t>
            </a:r>
          </a:p>
          <a:p>
            <a:pPr eaLnBrk="1" hangingPunct="1"/>
            <a:endParaRPr lang="en-US" altLang="en-US" sz="1800" dirty="0">
              <a:latin typeface="+mn-lt"/>
            </a:endParaRPr>
          </a:p>
          <a:p>
            <a:pPr eaLnBrk="1" hangingPunct="1"/>
            <a:r>
              <a:rPr lang="en-US" altLang="en-US" sz="1800" dirty="0">
                <a:latin typeface="+mn-lt"/>
              </a:rPr>
              <a:t>I will divide the Dataset by 20 years and train each piece of set separately to obtain 5 trained models.</a:t>
            </a:r>
          </a:p>
          <a:p>
            <a:pPr eaLnBrk="1" hangingPunct="1"/>
            <a:endParaRPr lang="en-US" altLang="en-US" sz="1800" dirty="0">
              <a:latin typeface="+mn-lt"/>
            </a:endParaRPr>
          </a:p>
          <a:p>
            <a:pPr eaLnBrk="1" hangingPunct="1"/>
            <a:r>
              <a:rPr lang="en-US" altLang="en-US" sz="1800" dirty="0">
                <a:latin typeface="+mn-lt"/>
              </a:rPr>
              <a:t>Models will predict how popular a song would be if it was released on another date.</a:t>
            </a:r>
          </a:p>
          <a:p>
            <a:pPr marL="0" indent="0" eaLnBrk="1" hangingPunct="1">
              <a:buNone/>
            </a:pPr>
            <a:endParaRPr lang="en-US" altLang="en-US" sz="1800" dirty="0">
              <a:latin typeface="+mn-lt"/>
            </a:endParaRPr>
          </a:p>
          <a:p>
            <a:pPr eaLnBrk="1" hangingPunct="1"/>
            <a:endParaRPr lang="en-US" sz="1800" b="0" i="0" dirty="0">
              <a:solidFill>
                <a:srgbClr val="000000"/>
              </a:solidFill>
              <a:effectLst/>
              <a:latin typeface="+mn-lt"/>
            </a:endParaRPr>
          </a:p>
          <a:p>
            <a:pPr eaLnBrk="1" hangingPunct="1"/>
            <a:endParaRPr lang="en-US" altLang="en-US" sz="800" dirty="0">
              <a:solidFill>
                <a:srgbClr val="000000"/>
              </a:solidFill>
              <a:latin typeface="Roboto" panose="02000000000000000000" pitchFamily="2" charset="0"/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C51A7458-43B6-82E7-6299-782BE6C934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1730587"/>
            <a:ext cx="5181600" cy="33968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7848600" cy="579437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4000" dirty="0"/>
              <a:t>Outliers</a:t>
            </a:r>
            <a:endParaRPr lang="tr-TR" altLang="en-US" sz="4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xfrm>
            <a:off x="8534400" y="6553200"/>
            <a:ext cx="457200" cy="76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fld id="{91333BC9-A97B-4126-BA35-8564686F79B6}" type="slidenum">
              <a:rPr lang="tr-TR" altLang="en-US" sz="300" kern="1200">
                <a:solidFill>
                  <a:srgbClr val="FFFFE5"/>
                </a:solidFill>
                <a:latin typeface="Arial" charset="0"/>
                <a:ea typeface="+mn-ea"/>
                <a:cs typeface="+mn-cs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7</a:t>
            </a:fld>
            <a:endParaRPr lang="tr-TR" altLang="en-US" sz="300" kern="1200">
              <a:solidFill>
                <a:srgbClr val="FFFFE5"/>
              </a:solidFill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683D56B-F7D6-52D6-1AC4-5556FE5E06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066800"/>
            <a:ext cx="6243397" cy="5105400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2FB4E9DD-80B6-2772-8F14-8F2E0BDC6B4F}"/>
              </a:ext>
            </a:extLst>
          </p:cNvPr>
          <p:cNvSpPr txBox="1"/>
          <p:nvPr/>
        </p:nvSpPr>
        <p:spPr>
          <a:xfrm>
            <a:off x="0" y="1633478"/>
            <a:ext cx="2667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Boxplot notation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Full box shows the quartiles.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Explicit column is just a binary column. It is not an outlier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Duration and tempo features seem to have a bit of outlier.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9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7848600" cy="579437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4000" dirty="0"/>
              <a:t>O</a:t>
            </a:r>
            <a:r>
              <a:rPr lang="en-US" altLang="en-US" sz="4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utliers</a:t>
            </a:r>
            <a:endParaRPr lang="tr-TR" altLang="en-US" sz="4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72" name="Content Placeholder 2">
            <a:extLst>
              <a:ext uri="{FF2B5EF4-FFF2-40B4-BE49-F238E27FC236}">
                <a16:creationId xmlns:a16="http://schemas.microsoft.com/office/drawing/2014/main" id="{C44F0EEC-FA65-F6AE-4497-CF88D18F01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410200"/>
          </a:xfrm>
        </p:spPr>
        <p:txBody>
          <a:bodyPr/>
          <a:lstStyle/>
          <a:p>
            <a:endParaRPr lang="en-US" sz="1800" dirty="0"/>
          </a:p>
          <a:p>
            <a:r>
              <a:rPr lang="en-US" sz="1800" dirty="0"/>
              <a:t>Get the z-scores for each value in dataset and the threshold. </a:t>
            </a:r>
          </a:p>
          <a:p>
            <a:endParaRPr lang="en-US" sz="1800" dirty="0"/>
          </a:p>
          <a:p>
            <a:r>
              <a:rPr lang="en-US" sz="1800" dirty="0"/>
              <a:t>Rows values with z score greater than threshold's z score were deleted.</a:t>
            </a:r>
          </a:p>
          <a:p>
            <a:endParaRPr lang="en-US" sz="1800" dirty="0"/>
          </a:p>
          <a:p>
            <a:r>
              <a:rPr lang="en-US" sz="1800" dirty="0"/>
              <a:t>Time signature is not included because it ranges only from 3 to 7 as integer.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6F61B4B-3158-42CD-FB74-F9284D703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639293"/>
            <a:ext cx="4343400" cy="3960414"/>
          </a:xfrm>
          <a:prstGeom prst="rect">
            <a:avLst/>
          </a:prstGeom>
          <a:noFill/>
        </p:spPr>
      </p:pic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xfrm>
            <a:off x="8534400" y="6553200"/>
            <a:ext cx="457200" cy="76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fld id="{91333BC9-A97B-4126-BA35-8564686F79B6}" type="slidenum">
              <a:rPr lang="tr-TR" altLang="en-US" sz="300" kern="1200">
                <a:solidFill>
                  <a:srgbClr val="FFFFE5"/>
                </a:solidFill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8</a:t>
            </a:fld>
            <a:endParaRPr lang="tr-TR" altLang="en-US" sz="300" kern="1200">
              <a:solidFill>
                <a:srgbClr val="FFFFE5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980173AD-B5C8-396D-08C9-4A0F873EE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899" y="1143000"/>
            <a:ext cx="6171101" cy="4983163"/>
          </a:xfrm>
          <a:prstGeom prst="rect">
            <a:avLst/>
          </a:prstGeom>
          <a:noFill/>
        </p:spPr>
      </p:pic>
      <p:sp>
        <p:nvSpPr>
          <p:cNvPr id="20490" name="Text Placeholder 3">
            <a:extLst>
              <a:ext uri="{FF2B5EF4-FFF2-40B4-BE49-F238E27FC236}">
                <a16:creationId xmlns:a16="http://schemas.microsoft.com/office/drawing/2014/main" id="{1F515049-D81C-8F5F-F495-468E2CEE5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524000"/>
            <a:ext cx="2743201" cy="469106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Tempo and duration look a little better than previous as seen in the boxplot notation.</a:t>
            </a:r>
          </a:p>
        </p:txBody>
      </p:sp>
      <p:sp>
        <p:nvSpPr>
          <p:cNvPr id="20483" name="3 Slayt Numarası Yer Tutucusu"/>
          <p:cNvSpPr>
            <a:spLocks noGrp="1"/>
          </p:cNvSpPr>
          <p:nvPr>
            <p:ph type="sldNum" sz="quarter" idx="10"/>
          </p:nvPr>
        </p:nvSpPr>
        <p:spPr>
          <a:xfrm>
            <a:off x="8534400" y="6553200"/>
            <a:ext cx="457200" cy="76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normAutofit fontScale="25000" lnSpcReduction="20000"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fld id="{A2E7CC27-EEF4-45B9-94D9-CADBD9678458}" type="slidenum">
              <a:rPr lang="tr-TR" altLang="en-US" sz="300">
                <a:solidFill>
                  <a:srgbClr val="FFFFE5"/>
                </a:solidFill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9</a:t>
            </a:fld>
            <a:endParaRPr lang="tr-TR" altLang="en-US" sz="300">
              <a:solidFill>
                <a:srgbClr val="FFFFE5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10D8F17-FD8A-9FE6-07A9-69588218AB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7848600" cy="579437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4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Outliers</a:t>
            </a:r>
            <a:endParaRPr lang="tr-TR" altLang="en-US" sz="4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2294</TotalTime>
  <Words>496</Words>
  <Application>Microsoft Office PowerPoint</Application>
  <PresentationFormat>Ekran Gösterisi (4:3)</PresentationFormat>
  <Paragraphs>125</Paragraphs>
  <Slides>14</Slides>
  <Notes>13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20" baseType="lpstr">
      <vt:lpstr>Arial</vt:lpstr>
      <vt:lpstr>Arial</vt:lpstr>
      <vt:lpstr>Roboto</vt:lpstr>
      <vt:lpstr>Tahoma</vt:lpstr>
      <vt:lpstr>Wingdings</vt:lpstr>
      <vt:lpstr>Default Design</vt:lpstr>
      <vt:lpstr>SONG POPULARITY PREDICTION</vt:lpstr>
      <vt:lpstr>Content</vt:lpstr>
      <vt:lpstr>The Data</vt:lpstr>
      <vt:lpstr>Exploring the Target Variable</vt:lpstr>
      <vt:lpstr>Correlation</vt:lpstr>
      <vt:lpstr>Correlation</vt:lpstr>
      <vt:lpstr>Outliers</vt:lpstr>
      <vt:lpstr>Outliers</vt:lpstr>
      <vt:lpstr>Outliers</vt:lpstr>
      <vt:lpstr>Classification</vt:lpstr>
      <vt:lpstr>What to do next</vt:lpstr>
      <vt:lpstr>Project Timeline</vt:lpstr>
      <vt:lpstr>Web Page</vt:lpstr>
      <vt:lpstr>Resources</vt:lpstr>
    </vt:vector>
  </TitlesOfParts>
  <Company>gyte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 formati</dc:title>
  <dc:creator>inanc tahrali</dc:creator>
  <cp:lastModifiedBy>Abdurrahman BULUT2</cp:lastModifiedBy>
  <cp:revision>189</cp:revision>
  <dcterms:created xsi:type="dcterms:W3CDTF">2007-08-26T20:02:13Z</dcterms:created>
  <dcterms:modified xsi:type="dcterms:W3CDTF">2022-12-06T17:32:17Z</dcterms:modified>
</cp:coreProperties>
</file>