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8"/>
  </p:notesMasterIdLst>
  <p:handoutMasterIdLst>
    <p:handoutMasterId r:id="rId19"/>
  </p:handoutMasterIdLst>
  <p:sldIdLst>
    <p:sldId id="256" r:id="rId2"/>
    <p:sldId id="265" r:id="rId3"/>
    <p:sldId id="267" r:id="rId4"/>
    <p:sldId id="286" r:id="rId5"/>
    <p:sldId id="279" r:id="rId6"/>
    <p:sldId id="287" r:id="rId7"/>
    <p:sldId id="278" r:id="rId8"/>
    <p:sldId id="275" r:id="rId9"/>
    <p:sldId id="277" r:id="rId10"/>
    <p:sldId id="276" r:id="rId11"/>
    <p:sldId id="288" r:id="rId12"/>
    <p:sldId id="290" r:id="rId13"/>
    <p:sldId id="269" r:id="rId14"/>
    <p:sldId id="289" r:id="rId15"/>
    <p:sldId id="284" r:id="rId16"/>
    <p:sldId id="270" r:id="rId17"/>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34"/>
    <a:srgbClr val="FFFFCC"/>
    <a:srgbClr val="050121"/>
    <a:srgbClr val="333333"/>
    <a:srgbClr val="580000"/>
    <a:srgbClr val="969696"/>
    <a:srgbClr val="DDDDDD"/>
    <a:srgbClr val="FEDAD6"/>
    <a:srgbClr val="5D0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4" autoAdjust="0"/>
    <p:restoredTop sz="81669" autoAdjust="0"/>
  </p:normalViewPr>
  <p:slideViewPr>
    <p:cSldViewPr>
      <p:cViewPr varScale="1">
        <p:scale>
          <a:sx n="70" d="100"/>
          <a:sy n="70" d="100"/>
        </p:scale>
        <p:origin x="2050"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4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92B237D-9950-4EB0-91B3-0FEC519831C9}" type="slidenum">
              <a:rPr lang="tr-TR" altLang="en-US"/>
              <a:pPr/>
              <a:t>‹#›</a:t>
            </a:fld>
            <a:endParaRPr lang="tr-TR" altLang="en-US"/>
          </a:p>
        </p:txBody>
      </p:sp>
    </p:spTree>
    <p:extLst>
      <p:ext uri="{BB962C8B-B14F-4D97-AF65-F5344CB8AC3E}">
        <p14:creationId xmlns:p14="http://schemas.microsoft.com/office/powerpoint/2010/main" val="22325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0A91FC6-3D07-4992-B64E-8B2198E1DD72}" type="slidenum">
              <a:rPr lang="tr-TR" altLang="en-US"/>
              <a:pPr/>
              <a:t>‹#›</a:t>
            </a:fld>
            <a:endParaRPr lang="tr-TR" altLang="en-US"/>
          </a:p>
        </p:txBody>
      </p:sp>
    </p:spTree>
    <p:extLst>
      <p:ext uri="{BB962C8B-B14F-4D97-AF65-F5344CB8AC3E}">
        <p14:creationId xmlns:p14="http://schemas.microsoft.com/office/powerpoint/2010/main" val="2496516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DFD33A-21C6-4B9C-9B8B-CD137966CD27}" type="slidenum">
              <a:rPr lang="tr-TR" altLang="en-US"/>
              <a:pPr>
                <a:spcBef>
                  <a:spcPct val="0"/>
                </a:spcBef>
              </a:pPr>
              <a:t>1</a:t>
            </a:fld>
            <a:endParaRPr lang="tr-TR"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10</a:t>
            </a:fld>
            <a:endParaRPr lang="tr-TR" altLang="en-US"/>
          </a:p>
        </p:txBody>
      </p:sp>
    </p:spTree>
    <p:extLst>
      <p:ext uri="{BB962C8B-B14F-4D97-AF65-F5344CB8AC3E}">
        <p14:creationId xmlns:p14="http://schemas.microsoft.com/office/powerpoint/2010/main" val="2628719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11</a:t>
            </a:fld>
            <a:endParaRPr lang="tr-TR" altLang="en-US"/>
          </a:p>
        </p:txBody>
      </p:sp>
    </p:spTree>
    <p:extLst>
      <p:ext uri="{BB962C8B-B14F-4D97-AF65-F5344CB8AC3E}">
        <p14:creationId xmlns:p14="http://schemas.microsoft.com/office/powerpoint/2010/main" val="3027230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12</a:t>
            </a:fld>
            <a:endParaRPr lang="tr-TR" altLang="en-US"/>
          </a:p>
        </p:txBody>
      </p:sp>
    </p:spTree>
    <p:extLst>
      <p:ext uri="{BB962C8B-B14F-4D97-AF65-F5344CB8AC3E}">
        <p14:creationId xmlns:p14="http://schemas.microsoft.com/office/powerpoint/2010/main" val="566536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13</a:t>
            </a:fld>
            <a:endParaRPr lang="tr-TR" altLang="en-US"/>
          </a:p>
        </p:txBody>
      </p:sp>
    </p:spTree>
    <p:extLst>
      <p:ext uri="{BB962C8B-B14F-4D97-AF65-F5344CB8AC3E}">
        <p14:creationId xmlns:p14="http://schemas.microsoft.com/office/powerpoint/2010/main" val="341254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14</a:t>
            </a:fld>
            <a:endParaRPr lang="tr-TR" altLang="en-US"/>
          </a:p>
        </p:txBody>
      </p:sp>
    </p:spTree>
    <p:extLst>
      <p:ext uri="{BB962C8B-B14F-4D97-AF65-F5344CB8AC3E}">
        <p14:creationId xmlns:p14="http://schemas.microsoft.com/office/powerpoint/2010/main" val="1868937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15</a:t>
            </a:fld>
            <a:endParaRPr lang="tr-TR" altLang="en-US"/>
          </a:p>
        </p:txBody>
      </p:sp>
    </p:spTree>
    <p:extLst>
      <p:ext uri="{BB962C8B-B14F-4D97-AF65-F5344CB8AC3E}">
        <p14:creationId xmlns:p14="http://schemas.microsoft.com/office/powerpoint/2010/main" val="3815390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16</a:t>
            </a:fld>
            <a:endParaRPr lang="tr-TR" altLang="en-US"/>
          </a:p>
        </p:txBody>
      </p:sp>
    </p:spTree>
    <p:extLst>
      <p:ext uri="{BB962C8B-B14F-4D97-AF65-F5344CB8AC3E}">
        <p14:creationId xmlns:p14="http://schemas.microsoft.com/office/powerpoint/2010/main" val="1942691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4B167137-106F-4911-9F48-D7586CE25DE7}" type="slidenum">
              <a:rPr lang="tr-TR" altLang="en-US"/>
              <a:pPr>
                <a:spcBef>
                  <a:spcPct val="0"/>
                </a:spcBef>
              </a:pPr>
              <a:t>2</a:t>
            </a:fld>
            <a:endParaRPr lang="tr-TR"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3</a:t>
            </a:fld>
            <a:endParaRPr lang="tr-TR" altLang="en-US"/>
          </a:p>
        </p:txBody>
      </p:sp>
    </p:spTree>
    <p:extLst>
      <p:ext uri="{BB962C8B-B14F-4D97-AF65-F5344CB8AC3E}">
        <p14:creationId xmlns:p14="http://schemas.microsoft.com/office/powerpoint/2010/main" val="2376577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4</a:t>
            </a:fld>
            <a:endParaRPr lang="tr-TR" altLang="en-US"/>
          </a:p>
        </p:txBody>
      </p:sp>
    </p:spTree>
    <p:extLst>
      <p:ext uri="{BB962C8B-B14F-4D97-AF65-F5344CB8AC3E}">
        <p14:creationId xmlns:p14="http://schemas.microsoft.com/office/powerpoint/2010/main" val="3903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5</a:t>
            </a:fld>
            <a:endParaRPr lang="tr-TR" altLang="en-US"/>
          </a:p>
        </p:txBody>
      </p:sp>
    </p:spTree>
    <p:extLst>
      <p:ext uri="{BB962C8B-B14F-4D97-AF65-F5344CB8AC3E}">
        <p14:creationId xmlns:p14="http://schemas.microsoft.com/office/powerpoint/2010/main" val="2914646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6</a:t>
            </a:fld>
            <a:endParaRPr lang="tr-TR" altLang="en-US"/>
          </a:p>
        </p:txBody>
      </p:sp>
    </p:spTree>
    <p:extLst>
      <p:ext uri="{BB962C8B-B14F-4D97-AF65-F5344CB8AC3E}">
        <p14:creationId xmlns:p14="http://schemas.microsoft.com/office/powerpoint/2010/main" val="1629054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7</a:t>
            </a:fld>
            <a:endParaRPr lang="tr-TR" altLang="en-US"/>
          </a:p>
        </p:txBody>
      </p:sp>
    </p:spTree>
    <p:extLst>
      <p:ext uri="{BB962C8B-B14F-4D97-AF65-F5344CB8AC3E}">
        <p14:creationId xmlns:p14="http://schemas.microsoft.com/office/powerpoint/2010/main" val="705158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8</a:t>
            </a:fld>
            <a:endParaRPr lang="tr-TR" altLang="en-US"/>
          </a:p>
        </p:txBody>
      </p:sp>
    </p:spTree>
    <p:extLst>
      <p:ext uri="{BB962C8B-B14F-4D97-AF65-F5344CB8AC3E}">
        <p14:creationId xmlns:p14="http://schemas.microsoft.com/office/powerpoint/2010/main" val="67696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9</a:t>
            </a:fld>
            <a:endParaRPr lang="tr-TR" altLang="en-US"/>
          </a:p>
        </p:txBody>
      </p:sp>
    </p:spTree>
    <p:extLst>
      <p:ext uri="{BB962C8B-B14F-4D97-AF65-F5344CB8AC3E}">
        <p14:creationId xmlns:p14="http://schemas.microsoft.com/office/powerpoint/2010/main" val="1375572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000" b="1">
                <a:solidFill>
                  <a:srgbClr val="FFFFCC"/>
                </a:solidFill>
                <a:latin typeface="Tahoma" pitchFamily="34" charset="0"/>
              </a:rPr>
              <a:t>Bilgisayar Mühendisliği Bölümü</a:t>
            </a:r>
          </a:p>
        </p:txBody>
      </p:sp>
      <p:sp>
        <p:nvSpPr>
          <p:cNvPr id="9011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2057400"/>
            <a:ext cx="7086600" cy="1470025"/>
          </a:xfrm>
        </p:spPr>
        <p:txBody>
          <a:bodyPr/>
          <a:lstStyle>
            <a:lvl1pPr algn="ctr">
              <a:defRPr>
                <a:solidFill>
                  <a:schemeClr val="tx1"/>
                </a:solidFill>
              </a:defRPr>
            </a:lvl1pPr>
          </a:lstStyle>
          <a:p>
            <a:r>
              <a:rPr lang="tr-TR"/>
              <a:t>Click to edit Master title style</a:t>
            </a:r>
          </a:p>
        </p:txBody>
      </p:sp>
      <p:sp>
        <p:nvSpPr>
          <p:cNvPr id="9" name="Rectangle 53"/>
          <p:cNvSpPr>
            <a:spLocks noChangeArrowheads="1"/>
          </p:cNvSpPr>
          <p:nvPr userDrawn="1"/>
        </p:nvSpPr>
        <p:spPr bwMode="auto">
          <a:xfrm>
            <a:off x="0" y="10486"/>
            <a:ext cx="9144000" cy="762000"/>
          </a:xfrm>
          <a:prstGeom prst="rect">
            <a:avLst/>
          </a:prstGeom>
          <a:gradFill rotWithShape="1">
            <a:gsLst>
              <a:gs pos="0">
                <a:schemeClr val="accent1">
                  <a:lumMod val="75000"/>
                </a:schemeClr>
              </a:gs>
              <a:gs pos="10000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pic>
        <p:nvPicPr>
          <p:cNvPr id="11" name="Picture 15" descr="C:\Users\rehin99\Desktop\bil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1" y="5715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rehin99\Desktop\gt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179752"/>
            <a:ext cx="2786738" cy="174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5CEBBE5D-72DA-403E-982F-97DD55B39862}" type="slidenum">
              <a:rPr lang="tr-TR" altLang="en-US"/>
              <a:pPr/>
              <a:t>‹#›</a:t>
            </a:fld>
            <a:endParaRPr lang="tr-TR" altLang="en-US"/>
          </a:p>
        </p:txBody>
      </p:sp>
    </p:spTree>
    <p:extLst>
      <p:ext uri="{BB962C8B-B14F-4D97-AF65-F5344CB8AC3E}">
        <p14:creationId xmlns:p14="http://schemas.microsoft.com/office/powerpoint/2010/main" val="811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06363"/>
            <a:ext cx="2209800" cy="6218237"/>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52400" y="106363"/>
            <a:ext cx="6477000" cy="621823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6C6C3EE3-4607-44C8-828A-37A7AE255143}" type="slidenum">
              <a:rPr lang="tr-TR" altLang="en-US"/>
              <a:pPr/>
              <a:t>‹#›</a:t>
            </a:fld>
            <a:endParaRPr lang="tr-TR" altLang="en-US"/>
          </a:p>
        </p:txBody>
      </p:sp>
    </p:spTree>
    <p:extLst>
      <p:ext uri="{BB962C8B-B14F-4D97-AF65-F5344CB8AC3E}">
        <p14:creationId xmlns:p14="http://schemas.microsoft.com/office/powerpoint/2010/main" val="143115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3"/>
            <a:ext cx="8534400" cy="579437"/>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8795CC5-F219-49B7-9754-EF0E854EBEB8}" type="slidenum">
              <a:rPr lang="tr-TR" altLang="en-US" smtClean="0"/>
              <a:pPr/>
              <a:t>‹#›</a:t>
            </a:fld>
            <a:endParaRPr lang="tr-TR" altLang="en-US"/>
          </a:p>
        </p:txBody>
      </p:sp>
    </p:spTree>
    <p:extLst>
      <p:ext uri="{BB962C8B-B14F-4D97-AF65-F5344CB8AC3E}">
        <p14:creationId xmlns:p14="http://schemas.microsoft.com/office/powerpoint/2010/main" val="1813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effectLst>
                  <a:outerShdw blurRad="38100" dist="38100" dir="2700000" algn="tl">
                    <a:srgbClr val="000000">
                      <a:alpha val="43137"/>
                    </a:srgbClr>
                  </a:outerShdw>
                </a:effectLst>
              </a:defRPr>
            </a:lvl1pPr>
          </a:lstStyle>
          <a:p>
            <a:r>
              <a:rPr lang="tr-TR"/>
              <a:t>Asıl başlık stili için tıklatın</a:t>
            </a:r>
          </a:p>
        </p:txBody>
      </p:sp>
      <p:sp>
        <p:nvSpPr>
          <p:cNvPr id="3" name="2 İçerik Yer Tutucusu"/>
          <p:cNvSpPr>
            <a:spLocks noGrp="1"/>
          </p:cNvSpPr>
          <p:nvPr>
            <p:ph idx="1"/>
          </p:nvPr>
        </p:nvSpPr>
        <p:spPr>
          <a:xfrm>
            <a:off x="152400" y="914400"/>
            <a:ext cx="7391400" cy="5410200"/>
          </a:xfrm>
        </p:spPr>
        <p:txBody>
          <a:bodyPr/>
          <a:lstStyle>
            <a:lvl1pPr>
              <a:defRPr sz="2600"/>
            </a:lvl1pPr>
            <a:lvl2pPr>
              <a:defRPr sz="2200"/>
            </a:lvl2pPr>
            <a:lvl3pPr>
              <a:defRPr sz="2000"/>
            </a:lvl3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Rectangle 50"/>
          <p:cNvSpPr>
            <a:spLocks noGrp="1" noChangeArrowheads="1"/>
          </p:cNvSpPr>
          <p:nvPr>
            <p:ph type="sldNum" sz="quarter" idx="10"/>
          </p:nvPr>
        </p:nvSpPr>
        <p:spPr>
          <a:ln/>
        </p:spPr>
        <p:txBody>
          <a:bodyPr/>
          <a:lstStyle>
            <a:lvl1pPr>
              <a:defRPr/>
            </a:lvl1pPr>
          </a:lstStyle>
          <a:p>
            <a:fld id="{606EA505-76AA-495E-815C-8AF94549A6BB}" type="slidenum">
              <a:rPr lang="tr-TR" altLang="en-US"/>
              <a:pPr/>
              <a:t>‹#›</a:t>
            </a:fld>
            <a:endParaRPr lang="tr-TR" altLang="en-US"/>
          </a:p>
        </p:txBody>
      </p:sp>
    </p:spTree>
    <p:extLst>
      <p:ext uri="{BB962C8B-B14F-4D97-AF65-F5344CB8AC3E}">
        <p14:creationId xmlns:p14="http://schemas.microsoft.com/office/powerpoint/2010/main" val="65808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dirty="0"/>
              <a:t>As</a:t>
            </a:r>
            <a:r>
              <a:rPr lang="en-US" dirty="0"/>
              <a:t>I</a:t>
            </a:r>
            <a:r>
              <a:rPr lang="tr-TR" dirty="0"/>
              <a:t>l başl</a:t>
            </a:r>
            <a:r>
              <a:rPr lang="en-US" dirty="0"/>
              <a:t>I</a:t>
            </a:r>
            <a:r>
              <a:rPr lang="tr-TR" dirty="0"/>
              <a:t>k st</a:t>
            </a:r>
            <a:r>
              <a:rPr lang="en-US" dirty="0"/>
              <a:t>İ</a:t>
            </a:r>
            <a:r>
              <a:rPr lang="tr-TR" dirty="0"/>
              <a:t>l</a:t>
            </a:r>
            <a:r>
              <a:rPr lang="en-US" dirty="0"/>
              <a:t>İ</a:t>
            </a:r>
            <a:r>
              <a:rPr lang="tr-TR" dirty="0"/>
              <a:t> </a:t>
            </a:r>
            <a:r>
              <a:rPr lang="en-US" dirty="0"/>
              <a:t>İ</a:t>
            </a:r>
            <a:r>
              <a:rPr lang="tr-TR" dirty="0"/>
              <a:t>ç</a:t>
            </a:r>
            <a:r>
              <a:rPr lang="en-US" dirty="0"/>
              <a:t>İ</a:t>
            </a:r>
            <a:r>
              <a:rPr lang="tr-TR" dirty="0"/>
              <a:t>n t</a:t>
            </a:r>
            <a:r>
              <a:rPr lang="en-US" dirty="0"/>
              <a:t>I</a:t>
            </a:r>
            <a:r>
              <a:rPr lang="tr-TR" dirty="0"/>
              <a:t>klat</a:t>
            </a:r>
            <a:r>
              <a:rPr lang="en-US" dirty="0"/>
              <a:t>I</a:t>
            </a:r>
            <a:r>
              <a:rPr lang="tr-TR" dirty="0"/>
              <a:t>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50"/>
          <p:cNvSpPr>
            <a:spLocks noGrp="1" noChangeArrowheads="1"/>
          </p:cNvSpPr>
          <p:nvPr>
            <p:ph type="sldNum" sz="quarter" idx="10"/>
          </p:nvPr>
        </p:nvSpPr>
        <p:spPr>
          <a:ln/>
        </p:spPr>
        <p:txBody>
          <a:bodyPr/>
          <a:lstStyle>
            <a:lvl1pPr>
              <a:defRPr/>
            </a:lvl1pPr>
          </a:lstStyle>
          <a:p>
            <a:fld id="{D24D7A41-DB7E-4B7C-B1E7-203553C448BC}" type="slidenum">
              <a:rPr lang="tr-TR" altLang="en-US"/>
              <a:pPr/>
              <a:t>‹#›</a:t>
            </a:fld>
            <a:endParaRPr lang="tr-TR" altLang="en-US"/>
          </a:p>
        </p:txBody>
      </p:sp>
    </p:spTree>
    <p:extLst>
      <p:ext uri="{BB962C8B-B14F-4D97-AF65-F5344CB8AC3E}">
        <p14:creationId xmlns:p14="http://schemas.microsoft.com/office/powerpoint/2010/main" val="245320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50"/>
          <p:cNvSpPr>
            <a:spLocks noGrp="1" noChangeArrowheads="1"/>
          </p:cNvSpPr>
          <p:nvPr>
            <p:ph type="sldNum" sz="quarter" idx="10"/>
          </p:nvPr>
        </p:nvSpPr>
        <p:spPr>
          <a:ln/>
        </p:spPr>
        <p:txBody>
          <a:bodyPr/>
          <a:lstStyle>
            <a:lvl1pPr>
              <a:defRPr/>
            </a:lvl1pPr>
          </a:lstStyle>
          <a:p>
            <a:fld id="{B0E408D4-2E9F-4A26-A3CA-FB0C52E2551E}" type="slidenum">
              <a:rPr lang="tr-TR" altLang="en-US"/>
              <a:pPr/>
              <a:t>‹#›</a:t>
            </a:fld>
            <a:endParaRPr lang="tr-TR" altLang="en-US"/>
          </a:p>
        </p:txBody>
      </p:sp>
    </p:spTree>
    <p:extLst>
      <p:ext uri="{BB962C8B-B14F-4D97-AF65-F5344CB8AC3E}">
        <p14:creationId xmlns:p14="http://schemas.microsoft.com/office/powerpoint/2010/main" val="303787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76200" y="-152400"/>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50"/>
          <p:cNvSpPr>
            <a:spLocks noGrp="1" noChangeArrowheads="1"/>
          </p:cNvSpPr>
          <p:nvPr>
            <p:ph type="sldNum" sz="quarter" idx="10"/>
          </p:nvPr>
        </p:nvSpPr>
        <p:spPr>
          <a:ln/>
        </p:spPr>
        <p:txBody>
          <a:bodyPr/>
          <a:lstStyle>
            <a:lvl1pPr>
              <a:defRPr/>
            </a:lvl1pPr>
          </a:lstStyle>
          <a:p>
            <a:fld id="{F183EE2D-B193-4DF7-8E07-E2831ABD391C}" type="slidenum">
              <a:rPr lang="tr-TR" altLang="en-US"/>
              <a:pPr/>
              <a:t>‹#›</a:t>
            </a:fld>
            <a:endParaRPr lang="tr-TR" altLang="en-US"/>
          </a:p>
        </p:txBody>
      </p:sp>
    </p:spTree>
    <p:extLst>
      <p:ext uri="{BB962C8B-B14F-4D97-AF65-F5344CB8AC3E}">
        <p14:creationId xmlns:p14="http://schemas.microsoft.com/office/powerpoint/2010/main" val="41449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50"/>
          <p:cNvSpPr>
            <a:spLocks noGrp="1" noChangeArrowheads="1"/>
          </p:cNvSpPr>
          <p:nvPr>
            <p:ph type="sldNum" sz="quarter" idx="10"/>
          </p:nvPr>
        </p:nvSpPr>
        <p:spPr>
          <a:ln/>
        </p:spPr>
        <p:txBody>
          <a:bodyPr/>
          <a:lstStyle>
            <a:lvl1pPr>
              <a:defRPr/>
            </a:lvl1pPr>
          </a:lstStyle>
          <a:p>
            <a:fld id="{BB0A55CB-0D82-4FA8-8283-1D0C577030E3}" type="slidenum">
              <a:rPr lang="tr-TR" altLang="en-US"/>
              <a:pPr/>
              <a:t>‹#›</a:t>
            </a:fld>
            <a:endParaRPr lang="tr-TR" altLang="en-US"/>
          </a:p>
        </p:txBody>
      </p:sp>
    </p:spTree>
    <p:extLst>
      <p:ext uri="{BB962C8B-B14F-4D97-AF65-F5344CB8AC3E}">
        <p14:creationId xmlns:p14="http://schemas.microsoft.com/office/powerpoint/2010/main" val="40378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fld id="{D6E3BFC5-E015-41F6-9033-8F7EE7066BAD}" type="slidenum">
              <a:rPr lang="tr-TR" altLang="en-US"/>
              <a:pPr/>
              <a:t>‹#›</a:t>
            </a:fld>
            <a:endParaRPr lang="tr-TR" altLang="en-US"/>
          </a:p>
        </p:txBody>
      </p:sp>
    </p:spTree>
    <p:extLst>
      <p:ext uri="{BB962C8B-B14F-4D97-AF65-F5344CB8AC3E}">
        <p14:creationId xmlns:p14="http://schemas.microsoft.com/office/powerpoint/2010/main" val="409650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5409A257-28E3-40ED-A2ED-369606B291D9}" type="slidenum">
              <a:rPr lang="tr-TR" altLang="en-US"/>
              <a:pPr/>
              <a:t>‹#›</a:t>
            </a:fld>
            <a:endParaRPr lang="tr-TR" altLang="en-US"/>
          </a:p>
        </p:txBody>
      </p:sp>
    </p:spTree>
    <p:extLst>
      <p:ext uri="{BB962C8B-B14F-4D97-AF65-F5344CB8AC3E}">
        <p14:creationId xmlns:p14="http://schemas.microsoft.com/office/powerpoint/2010/main" val="196285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289FACF8-D009-4AE7-A9E5-7C11E06AD1DC}" type="slidenum">
              <a:rPr lang="tr-TR" altLang="en-US"/>
              <a:pPr/>
              <a:t>‹#›</a:t>
            </a:fld>
            <a:endParaRPr lang="tr-TR" altLang="en-US"/>
          </a:p>
        </p:txBody>
      </p:sp>
    </p:spTree>
    <p:extLst>
      <p:ext uri="{BB962C8B-B14F-4D97-AF65-F5344CB8AC3E}">
        <p14:creationId xmlns:p14="http://schemas.microsoft.com/office/powerpoint/2010/main" val="25769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27" name="Rectangle 4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dirty="0"/>
              <a:t>Click to edit Master text styles</a:t>
            </a:r>
          </a:p>
          <a:p>
            <a:pPr lvl="1"/>
            <a:r>
              <a:rPr lang="tr-TR" altLang="en-US" dirty="0"/>
              <a:t>Second level</a:t>
            </a:r>
          </a:p>
          <a:p>
            <a:pPr lvl="2"/>
            <a:r>
              <a:rPr lang="tr-TR" altLang="en-US" dirty="0"/>
              <a:t>Third level</a:t>
            </a:r>
          </a:p>
          <a:p>
            <a:pPr lvl="3"/>
            <a:r>
              <a:rPr lang="tr-TR" altLang="en-US" dirty="0"/>
              <a:t>Fourth level</a:t>
            </a:r>
          </a:p>
          <a:p>
            <a:pPr lvl="4"/>
            <a:r>
              <a:rPr lang="tr-TR" altLang="en-US" dirty="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FFFFE5"/>
                </a:solidFill>
              </a:defRPr>
            </a:lvl1pPr>
          </a:lstStyle>
          <a:p>
            <a:fld id="{68795CC5-F219-49B7-9754-EF0E854EBEB8}" type="slidenum">
              <a:rPr lang="tr-TR" altLang="en-US"/>
              <a:pPr/>
              <a:t>‹#›</a:t>
            </a:fld>
            <a:endParaRPr lang="tr-TR" altLang="en-US"/>
          </a:p>
        </p:txBody>
      </p:sp>
      <p:sp>
        <p:nvSpPr>
          <p:cNvPr id="1030" name="Rectangle 53"/>
          <p:cNvSpPr>
            <a:spLocks noChangeArrowheads="1"/>
          </p:cNvSpPr>
          <p:nvPr userDrawn="1"/>
        </p:nvSpPr>
        <p:spPr bwMode="auto">
          <a:xfrm>
            <a:off x="0" y="10486"/>
            <a:ext cx="9144000" cy="762000"/>
          </a:xfrm>
          <a:prstGeom prst="rect">
            <a:avLst/>
          </a:prstGeom>
          <a:gradFill rotWithShape="1">
            <a:gsLst>
              <a:gs pos="100000">
                <a:schemeClr val="accent1">
                  <a:lumMod val="75000"/>
                </a:schemeClr>
              </a:gs>
              <a:gs pos="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31" name="Rectangle 45"/>
          <p:cNvSpPr>
            <a:spLocks noGrp="1" noChangeArrowheads="1"/>
          </p:cNvSpPr>
          <p:nvPr>
            <p:ph type="title"/>
          </p:nvPr>
        </p:nvSpPr>
        <p:spPr bwMode="auto">
          <a:xfrm>
            <a:off x="152400" y="1063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dirty="0"/>
              <a:t>Başlık</a:t>
            </a:r>
          </a:p>
        </p:txBody>
      </p:sp>
      <p:sp>
        <p:nvSpPr>
          <p:cNvPr id="3" name="Text Box 68"/>
          <p:cNvSpPr txBox="1">
            <a:spLocks noChangeArrowheads="1"/>
          </p:cNvSpPr>
          <p:nvPr userDrawn="1"/>
        </p:nvSpPr>
        <p:spPr bwMode="auto">
          <a:xfrm>
            <a:off x="1447800" y="6536422"/>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200" b="1" dirty="0">
                <a:solidFill>
                  <a:schemeClr val="bg1"/>
                </a:solidFill>
                <a:effectLst>
                  <a:outerShdw blurRad="38100" dist="38100" dir="2700000" algn="tl">
                    <a:srgbClr val="000000">
                      <a:alpha val="43137"/>
                    </a:srgbClr>
                  </a:outerShdw>
                </a:effectLst>
                <a:ea typeface="Batang" pitchFamily="18" charset="-127"/>
              </a:rPr>
              <a:t>GT</a:t>
            </a:r>
            <a:r>
              <a:rPr lang="en-US" sz="1200" b="1" dirty="0">
                <a:solidFill>
                  <a:schemeClr val="bg1"/>
                </a:solidFill>
                <a:effectLst>
                  <a:outerShdw blurRad="38100" dist="38100" dir="2700000" algn="tl">
                    <a:srgbClr val="000000">
                      <a:alpha val="43137"/>
                    </a:srgbClr>
                  </a:outerShdw>
                </a:effectLst>
                <a:ea typeface="Batang" pitchFamily="18" charset="-127"/>
              </a:rPr>
              <a:t>Ü </a:t>
            </a:r>
            <a:r>
              <a:rPr lang="tr-TR" sz="1200" b="1" dirty="0">
                <a:solidFill>
                  <a:schemeClr val="bg1"/>
                </a:solidFill>
                <a:effectLst>
                  <a:outerShdw blurRad="38100" dist="38100" dir="2700000" algn="tl">
                    <a:srgbClr val="000000">
                      <a:alpha val="43137"/>
                    </a:srgbClr>
                  </a:outerShdw>
                </a:effectLst>
                <a:ea typeface="Batang" pitchFamily="18" charset="-127"/>
              </a:rPr>
              <a:t>-</a:t>
            </a:r>
            <a:r>
              <a:rPr lang="en-US" sz="1200" b="1" dirty="0">
                <a:solidFill>
                  <a:schemeClr val="bg1"/>
                </a:solidFill>
                <a:effectLst>
                  <a:outerShdw blurRad="38100" dist="38100" dir="2700000" algn="tl">
                    <a:srgbClr val="000000">
                      <a:alpha val="43137"/>
                    </a:srgbClr>
                  </a:outerShdw>
                </a:effectLst>
                <a:ea typeface="Batang" pitchFamily="18" charset="-127"/>
              </a:rPr>
              <a:t> </a:t>
            </a:r>
            <a:r>
              <a:rPr lang="tr-TR" sz="1200" b="1" dirty="0">
                <a:solidFill>
                  <a:schemeClr val="bg1"/>
                </a:solidFill>
                <a:effectLst>
                  <a:outerShdw blurRad="38100" dist="38100" dir="2700000" algn="tl">
                    <a:srgbClr val="000000">
                      <a:alpha val="43137"/>
                    </a:srgbClr>
                  </a:outerShdw>
                </a:effectLst>
                <a:ea typeface="Batang" pitchFamily="18" charset="-127"/>
              </a:rPr>
              <a:t>Bilgisayar Mühendisliği Bölümü</a:t>
            </a:r>
          </a:p>
        </p:txBody>
      </p:sp>
      <p:pic>
        <p:nvPicPr>
          <p:cNvPr id="1039" name="Picture 15" descr="C:\Users\rehin99\Desktop\bilg-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93" y="5867400"/>
            <a:ext cx="985007" cy="9850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ehin99\Desktop\gtu-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01000" y="43955"/>
            <a:ext cx="1110043" cy="6950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8"/>
          <p:cNvSpPr txBox="1">
            <a:spLocks noChangeArrowheads="1"/>
          </p:cNvSpPr>
          <p:nvPr userDrawn="1"/>
        </p:nvSpPr>
        <p:spPr bwMode="auto">
          <a:xfrm>
            <a:off x="4572000" y="6529000"/>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b="1" dirty="0">
                <a:solidFill>
                  <a:schemeClr val="bg1"/>
                </a:solidFill>
                <a:effectLst>
                  <a:outerShdw blurRad="38100" dist="38100" dir="2700000" algn="tl">
                    <a:srgbClr val="000000">
                      <a:alpha val="43137"/>
                    </a:srgbClr>
                  </a:outerShdw>
                </a:effectLst>
                <a:ea typeface="Batang" pitchFamily="18" charset="-127"/>
              </a:rPr>
              <a:t>BİL 495/496 </a:t>
            </a:r>
            <a:r>
              <a:rPr lang="en-US" sz="1200" b="1" dirty="0" err="1">
                <a:solidFill>
                  <a:schemeClr val="bg1"/>
                </a:solidFill>
                <a:effectLst>
                  <a:outerShdw blurRad="38100" dist="38100" dir="2700000" algn="tl">
                    <a:srgbClr val="000000">
                      <a:alpha val="43137"/>
                    </a:srgbClr>
                  </a:outerShdw>
                </a:effectLst>
                <a:ea typeface="Batang" pitchFamily="18" charset="-127"/>
              </a:rPr>
              <a:t>Bitirme</a:t>
            </a:r>
            <a:r>
              <a:rPr lang="en-US" sz="1200" b="1" dirty="0">
                <a:solidFill>
                  <a:schemeClr val="bg1"/>
                </a:solidFill>
                <a:effectLst>
                  <a:outerShdw blurRad="38100" dist="38100" dir="2700000" algn="tl">
                    <a:srgbClr val="000000">
                      <a:alpha val="43137"/>
                    </a:srgbClr>
                  </a:outerShdw>
                </a:effectLst>
                <a:ea typeface="Batang" pitchFamily="18" charset="-127"/>
              </a:rPr>
              <a:t> </a:t>
            </a:r>
            <a:r>
              <a:rPr lang="en-US" sz="1200" b="1" dirty="0" err="1">
                <a:solidFill>
                  <a:schemeClr val="bg1"/>
                </a:solidFill>
                <a:effectLst>
                  <a:outerShdw blurRad="38100" dist="38100" dir="2700000" algn="tl">
                    <a:srgbClr val="000000">
                      <a:alpha val="43137"/>
                    </a:srgbClr>
                  </a:outerShdw>
                </a:effectLst>
                <a:ea typeface="Batang" pitchFamily="18" charset="-127"/>
              </a:rPr>
              <a:t>Projesi</a:t>
            </a:r>
            <a:r>
              <a:rPr lang="en-US" sz="1200" b="1" dirty="0">
                <a:solidFill>
                  <a:schemeClr val="bg1"/>
                </a:solidFill>
                <a:effectLst>
                  <a:outerShdw blurRad="38100" dist="38100" dir="2700000" algn="tl">
                    <a:srgbClr val="000000">
                      <a:alpha val="43137"/>
                    </a:srgbClr>
                  </a:outerShdw>
                </a:effectLst>
                <a:ea typeface="Batang" pitchFamily="18" charset="-127"/>
              </a:rPr>
              <a:t> </a:t>
            </a:r>
            <a:endParaRPr lang="tr-TR" sz="1200" b="1" dirty="0">
              <a:solidFill>
                <a:schemeClr val="bg1"/>
              </a:solidFill>
              <a:effectLst>
                <a:outerShdw blurRad="38100" dist="38100" dir="2700000" algn="tl">
                  <a:srgbClr val="000000">
                    <a:alpha val="43137"/>
                  </a:srgbClr>
                </a:outerShdw>
              </a:effectLst>
              <a:ea typeface="Batang" pitchFamily="18" charset="-127"/>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Lst>
  <p:hf hdr="0" ftr="0" dt="0"/>
  <p:txStyles>
    <p:titleStyle>
      <a:lvl1pPr algn="l" rtl="0" eaLnBrk="0" fontAlgn="base" hangingPunct="0">
        <a:spcBef>
          <a:spcPct val="0"/>
        </a:spcBef>
        <a:spcAft>
          <a:spcPct val="0"/>
        </a:spcAft>
        <a:defRPr sz="4400" b="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yamaerenay/spotify-dataset-19212020-600k-track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2209800"/>
            <a:ext cx="8763000" cy="1524000"/>
          </a:xfrm>
        </p:spPr>
        <p:txBody>
          <a:bodyPr/>
          <a:lstStyle/>
          <a:p>
            <a:pPr eaLnBrk="1" hangingPunct="1"/>
            <a:r>
              <a:rPr lang="en-US" altLang="en-US" sz="3600" dirty="0"/>
              <a:t>SONG POPULARITY PREDICTION</a:t>
            </a:r>
            <a:endParaRPr lang="tr-TR" altLang="en-US" sz="3600" dirty="0"/>
          </a:p>
        </p:txBody>
      </p:sp>
      <p:sp>
        <p:nvSpPr>
          <p:cNvPr id="5123" name="Rectangle 3"/>
          <p:cNvSpPr>
            <a:spLocks noGrp="1" noChangeArrowheads="1"/>
          </p:cNvSpPr>
          <p:nvPr>
            <p:ph type="subTitle" idx="1"/>
          </p:nvPr>
        </p:nvSpPr>
        <p:spPr>
          <a:xfrm>
            <a:off x="1295400" y="3810000"/>
            <a:ext cx="6400800" cy="3429000"/>
          </a:xfrm>
        </p:spPr>
        <p:txBody>
          <a:bodyPr/>
          <a:lstStyle/>
          <a:p>
            <a:pPr eaLnBrk="1" hangingPunct="1">
              <a:lnSpc>
                <a:spcPct val="80000"/>
              </a:lnSpc>
            </a:pPr>
            <a:endParaRPr lang="tr-TR" altLang="en-US" sz="2000" b="1" dirty="0"/>
          </a:p>
          <a:p>
            <a:pPr eaLnBrk="1" hangingPunct="1">
              <a:lnSpc>
                <a:spcPct val="80000"/>
              </a:lnSpc>
            </a:pPr>
            <a:r>
              <a:rPr lang="tr-TR" altLang="en-US" sz="2000" b="1" dirty="0"/>
              <a:t>BIL 49</a:t>
            </a:r>
            <a:r>
              <a:rPr lang="en-US" altLang="en-US" sz="2000" b="1" dirty="0"/>
              <a:t>5</a:t>
            </a:r>
            <a:endParaRPr lang="tr-TR" altLang="en-US" sz="2000" b="1" dirty="0"/>
          </a:p>
          <a:p>
            <a:pPr eaLnBrk="1" hangingPunct="1">
              <a:lnSpc>
                <a:spcPct val="80000"/>
              </a:lnSpc>
            </a:pPr>
            <a:r>
              <a:rPr lang="en-US" altLang="en-US" sz="2000" b="1" dirty="0"/>
              <a:t>Final</a:t>
            </a:r>
            <a:r>
              <a:rPr lang="tr-TR" altLang="en-US" sz="2000" b="1" dirty="0"/>
              <a:t> Presentation</a:t>
            </a:r>
            <a:endParaRPr lang="en-US" altLang="en-US" sz="2000" b="1" dirty="0"/>
          </a:p>
          <a:p>
            <a:pPr eaLnBrk="1" hangingPunct="1">
              <a:lnSpc>
                <a:spcPct val="80000"/>
              </a:lnSpc>
            </a:pPr>
            <a:endParaRPr lang="tr-TR" altLang="en-US" sz="1400" dirty="0"/>
          </a:p>
          <a:p>
            <a:pPr eaLnBrk="1" hangingPunct="1">
              <a:lnSpc>
                <a:spcPct val="80000"/>
              </a:lnSpc>
            </a:pPr>
            <a:endParaRPr lang="tr-TR" altLang="en-US" sz="1400" dirty="0"/>
          </a:p>
          <a:p>
            <a:pPr eaLnBrk="1" hangingPunct="1">
              <a:lnSpc>
                <a:spcPct val="80000"/>
              </a:lnSpc>
            </a:pPr>
            <a:r>
              <a:rPr lang="en-US" altLang="en-US" sz="2000" b="1" dirty="0"/>
              <a:t>Abdurrahman BULUT</a:t>
            </a:r>
            <a:endParaRPr lang="tr-TR" altLang="en-US" sz="2000" b="1" dirty="0"/>
          </a:p>
          <a:p>
            <a:pPr eaLnBrk="1" hangingPunct="1">
              <a:lnSpc>
                <a:spcPct val="80000"/>
              </a:lnSpc>
            </a:pPr>
            <a:endParaRPr lang="tr-TR" altLang="en-US" sz="2000" b="1" dirty="0"/>
          </a:p>
          <a:p>
            <a:pPr eaLnBrk="1" hangingPunct="1"/>
            <a:r>
              <a:rPr lang="tr-TR" altLang="en-US" sz="2000" b="1" dirty="0"/>
              <a:t>Project </a:t>
            </a:r>
            <a:r>
              <a:rPr lang="tr-TR" altLang="en-US" sz="2000" b="1" dirty="0" err="1"/>
              <a:t>Supervisor</a:t>
            </a:r>
            <a:r>
              <a:rPr lang="tr-TR" altLang="en-US" sz="2000" b="1" dirty="0"/>
              <a:t>: </a:t>
            </a:r>
            <a:r>
              <a:rPr lang="en-US" altLang="en-US" sz="2000" b="1" dirty="0"/>
              <a:t>Dr. </a:t>
            </a:r>
            <a:r>
              <a:rPr lang="tr-TR" altLang="en-US" sz="2000" b="1" dirty="0"/>
              <a:t>GÖKHAN KAYA</a:t>
            </a:r>
          </a:p>
          <a:p>
            <a:pPr eaLnBrk="1" hangingPunct="1"/>
            <a:r>
              <a:rPr lang="en-US" altLang="en-US" sz="1800" b="1" dirty="0"/>
              <a:t>January</a:t>
            </a:r>
            <a:r>
              <a:rPr lang="tr-TR" altLang="en-US" sz="1800" b="1" dirty="0"/>
              <a:t> 202</a:t>
            </a:r>
            <a:r>
              <a:rPr lang="en-US" altLang="en-US" sz="1800" b="1" dirty="0"/>
              <a:t>3</a:t>
            </a:r>
            <a:endParaRPr lang="tr-TR" altLang="en-US"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en-US" altLang="en-US" sz="3400" dirty="0"/>
              <a:t>Ensemble Learning - Stacking</a:t>
            </a:r>
            <a:endParaRPr lang="tr-TR" altLang="en-US" sz="3400" b="0" dirty="0">
              <a:effectLst>
                <a:outerShdw blurRad="38100" dist="38100" dir="2700000" algn="tl">
                  <a:srgbClr val="000000">
                    <a:alpha val="43137"/>
                  </a:srgbClr>
                </a:outerShdw>
              </a:effectLst>
            </a:endParaRPr>
          </a:p>
        </p:txBody>
      </p:sp>
      <p:sp>
        <p:nvSpPr>
          <p:cNvPr id="2" name="İçerik Yer Tutucusu 1">
            <a:extLst>
              <a:ext uri="{FF2B5EF4-FFF2-40B4-BE49-F238E27FC236}">
                <a16:creationId xmlns:a16="http://schemas.microsoft.com/office/drawing/2014/main" id="{9FC28D5A-F4CE-3949-4A3D-E49F011C1B10}"/>
              </a:ext>
            </a:extLst>
          </p:cNvPr>
          <p:cNvSpPr>
            <a:spLocks noGrp="1"/>
          </p:cNvSpPr>
          <p:nvPr>
            <p:ph sz="half" idx="1"/>
          </p:nvPr>
        </p:nvSpPr>
        <p:spPr>
          <a:xfrm>
            <a:off x="152400" y="914400"/>
            <a:ext cx="8991600" cy="2286000"/>
          </a:xfrm>
        </p:spPr>
        <p:txBody>
          <a:bodyPr wrap="square" anchor="t">
            <a:normAutofit/>
          </a:bodyPr>
          <a:lstStyle/>
          <a:p>
            <a:endParaRPr lang="en-US" sz="1800" dirty="0"/>
          </a:p>
          <a:p>
            <a:r>
              <a:rPr lang="en-US" sz="1800" dirty="0"/>
              <a:t>Base models: Random Forest Regressor, Gradient Boosting Regressor, Bagging Regressor, and AdaBoost Regressor with 10 estimators.</a:t>
            </a:r>
          </a:p>
          <a:p>
            <a:endParaRPr lang="en-US" sz="1800" dirty="0"/>
          </a:p>
          <a:p>
            <a:r>
              <a:rPr lang="en-US" sz="1800" dirty="0"/>
              <a:t>Meta-model, which in this case was a Linear Regression model. </a:t>
            </a:r>
          </a:p>
        </p:txBody>
      </p:sp>
      <p:pic>
        <p:nvPicPr>
          <p:cNvPr id="4" name="Resim 3">
            <a:extLst>
              <a:ext uri="{FF2B5EF4-FFF2-40B4-BE49-F238E27FC236}">
                <a16:creationId xmlns:a16="http://schemas.microsoft.com/office/drawing/2014/main" id="{DCFE52E2-15AD-EE10-A359-2EDE3F504F28}"/>
              </a:ext>
            </a:extLst>
          </p:cNvPr>
          <p:cNvPicPr>
            <a:picLocks noChangeAspect="1"/>
          </p:cNvPicPr>
          <p:nvPr/>
        </p:nvPicPr>
        <p:blipFill>
          <a:blip r:embed="rId3"/>
          <a:stretch>
            <a:fillRect/>
          </a:stretch>
        </p:blipFill>
        <p:spPr>
          <a:xfrm>
            <a:off x="474317" y="3733800"/>
            <a:ext cx="3429000" cy="1225867"/>
          </a:xfrm>
          <a:prstGeom prst="rect">
            <a:avLst/>
          </a:prstGeom>
          <a:noFill/>
        </p:spPr>
      </p:pic>
      <p:sp>
        <p:nvSpPr>
          <p:cNvPr id="11266" name="3 Slayt Numarası Yer Tutucusu"/>
          <p:cNvSpPr>
            <a:spLocks noGrp="1"/>
          </p:cNvSpPr>
          <p:nvPr>
            <p:ph type="sldNum" sz="quarter" idx="10"/>
          </p:nvPr>
        </p:nvSpPr>
        <p:spPr>
          <a:xfrm>
            <a:off x="8534400" y="6553200"/>
            <a:ext cx="457200" cy="76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nSpc>
                <a:spcPct val="90000"/>
              </a:lnSpc>
              <a:spcBef>
                <a:spcPct val="0"/>
              </a:spcBef>
              <a:spcAft>
                <a:spcPts val="600"/>
              </a:spcAft>
              <a:buFontTx/>
              <a:buNone/>
            </a:pPr>
            <a:fld id="{91333BC9-A97B-4126-BA35-8564686F79B6}" type="slidenum">
              <a:rPr lang="tr-TR" altLang="en-US" sz="300" kern="1200">
                <a:solidFill>
                  <a:srgbClr val="FFFFE5"/>
                </a:solidFill>
              </a:rPr>
              <a:pPr>
                <a:lnSpc>
                  <a:spcPct val="90000"/>
                </a:lnSpc>
                <a:spcBef>
                  <a:spcPct val="0"/>
                </a:spcBef>
                <a:spcAft>
                  <a:spcPts val="600"/>
                </a:spcAft>
                <a:buFontTx/>
                <a:buNone/>
              </a:pPr>
              <a:t>10</a:t>
            </a:fld>
            <a:endParaRPr lang="tr-TR" altLang="en-US" sz="300" kern="1200">
              <a:solidFill>
                <a:srgbClr val="FFFFE5"/>
              </a:solidFill>
            </a:endParaRPr>
          </a:p>
        </p:txBody>
      </p:sp>
      <p:pic>
        <p:nvPicPr>
          <p:cNvPr id="7" name="Resim 6">
            <a:extLst>
              <a:ext uri="{FF2B5EF4-FFF2-40B4-BE49-F238E27FC236}">
                <a16:creationId xmlns:a16="http://schemas.microsoft.com/office/drawing/2014/main" id="{E13F4ABF-7F0E-412D-D85C-231AF799B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529" y="2743200"/>
            <a:ext cx="4852506" cy="35314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descr="metin içeren bir resim&#10;&#10;Açıklama otomatik olarak oluşturuldu">
            <a:extLst>
              <a:ext uri="{FF2B5EF4-FFF2-40B4-BE49-F238E27FC236}">
                <a16:creationId xmlns:a16="http://schemas.microsoft.com/office/drawing/2014/main" id="{E18D90F0-E30E-1F9B-9F2A-0C011A8F5FB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83421" y="1676400"/>
            <a:ext cx="3310679" cy="3505200"/>
          </a:xfrm>
        </p:spPr>
      </p:pic>
      <p:sp>
        <p:nvSpPr>
          <p:cNvPr id="2" name="Başlık 1">
            <a:extLst>
              <a:ext uri="{FF2B5EF4-FFF2-40B4-BE49-F238E27FC236}">
                <a16:creationId xmlns:a16="http://schemas.microsoft.com/office/drawing/2014/main" id="{5BF7E7A0-1D88-96EE-E0CC-20767369D87C}"/>
              </a:ext>
            </a:extLst>
          </p:cNvPr>
          <p:cNvSpPr>
            <a:spLocks noGrp="1"/>
          </p:cNvSpPr>
          <p:nvPr>
            <p:ph type="title"/>
          </p:nvPr>
        </p:nvSpPr>
        <p:spPr>
          <a:xfrm>
            <a:off x="152400" y="106363"/>
            <a:ext cx="7848600" cy="579437"/>
          </a:xfrm>
        </p:spPr>
        <p:txBody>
          <a:bodyPr wrap="square" anchor="ctr">
            <a:normAutofit/>
          </a:bodyPr>
          <a:lstStyle/>
          <a:p>
            <a:pPr>
              <a:lnSpc>
                <a:spcPct val="90000"/>
              </a:lnSpc>
            </a:pPr>
            <a:r>
              <a:rPr lang="en-US" sz="3400" dirty="0"/>
              <a:t>Artificial Neural Network(ANN)</a:t>
            </a:r>
          </a:p>
        </p:txBody>
      </p:sp>
      <p:sp>
        <p:nvSpPr>
          <p:cNvPr id="5" name="Slayt Numarası Yer Tutucusu 4">
            <a:extLst>
              <a:ext uri="{FF2B5EF4-FFF2-40B4-BE49-F238E27FC236}">
                <a16:creationId xmlns:a16="http://schemas.microsoft.com/office/drawing/2014/main" id="{82AC47CE-140D-891D-0DF5-6526EB351451}"/>
              </a:ext>
            </a:extLst>
          </p:cNvPr>
          <p:cNvSpPr>
            <a:spLocks noGrp="1"/>
          </p:cNvSpPr>
          <p:nvPr>
            <p:ph type="sldNum" sz="quarter" idx="10"/>
          </p:nvPr>
        </p:nvSpPr>
        <p:spPr>
          <a:xfrm>
            <a:off x="8534400" y="6553200"/>
            <a:ext cx="457200" cy="76200"/>
          </a:xfrm>
        </p:spPr>
        <p:txBody>
          <a:bodyPr wrap="square" anchor="t">
            <a:normAutofit fontScale="25000" lnSpcReduction="20000"/>
          </a:bodyPr>
          <a:lstStyle/>
          <a:p>
            <a:pPr>
              <a:lnSpc>
                <a:spcPct val="90000"/>
              </a:lnSpc>
              <a:spcAft>
                <a:spcPts val="600"/>
              </a:spcAft>
            </a:pPr>
            <a:fld id="{B0E408D4-2E9F-4A26-A3CA-FB0C52E2551E}" type="slidenum">
              <a:rPr lang="tr-TR" altLang="en-US" sz="300" smtClean="0"/>
              <a:pPr>
                <a:lnSpc>
                  <a:spcPct val="90000"/>
                </a:lnSpc>
                <a:spcAft>
                  <a:spcPts val="600"/>
                </a:spcAft>
              </a:pPr>
              <a:t>11</a:t>
            </a:fld>
            <a:endParaRPr lang="tr-TR" altLang="en-US" sz="300"/>
          </a:p>
        </p:txBody>
      </p:sp>
      <p:sp>
        <p:nvSpPr>
          <p:cNvPr id="15" name="Metin kutusu 14">
            <a:extLst>
              <a:ext uri="{FF2B5EF4-FFF2-40B4-BE49-F238E27FC236}">
                <a16:creationId xmlns:a16="http://schemas.microsoft.com/office/drawing/2014/main" id="{4640620D-99A1-2BFE-7C3C-504DF5CC4D3C}"/>
              </a:ext>
            </a:extLst>
          </p:cNvPr>
          <p:cNvSpPr txBox="1"/>
          <p:nvPr/>
        </p:nvSpPr>
        <p:spPr>
          <a:xfrm>
            <a:off x="3839817" y="1582340"/>
            <a:ext cx="5181600" cy="3693319"/>
          </a:xfrm>
          <a:prstGeom prst="rect">
            <a:avLst/>
          </a:prstGeom>
          <a:noFill/>
        </p:spPr>
        <p:txBody>
          <a:bodyPr wrap="square">
            <a:spAutoFit/>
          </a:bodyPr>
          <a:lstStyle/>
          <a:p>
            <a:pPr marL="285750" indent="-285750">
              <a:buFont typeface="Arial" panose="020B0604020202020204" pitchFamily="34" charset="0"/>
              <a:buChar char="•"/>
            </a:pPr>
            <a:r>
              <a:rPr lang="en-US" dirty="0"/>
              <a:t>Batch normalization is used to normalize the activations of the previous layer at each batch.</a:t>
            </a:r>
          </a:p>
          <a:p>
            <a:endParaRPr lang="en-US" dirty="0"/>
          </a:p>
          <a:p>
            <a:pPr marL="285750" indent="-285750">
              <a:buFont typeface="Arial" panose="020B0604020202020204" pitchFamily="34" charset="0"/>
              <a:buChar char="•"/>
            </a:pPr>
            <a:r>
              <a:rPr lang="en-US" dirty="0"/>
              <a:t>Batch learning: Instead of training the model on all the data at once, we can train it on small batches of data. </a:t>
            </a:r>
          </a:p>
          <a:p>
            <a:endParaRPr lang="en-US" dirty="0"/>
          </a:p>
          <a:p>
            <a:pPr marL="285750" indent="-285750">
              <a:buFont typeface="Arial" panose="020B0604020202020204" pitchFamily="34" charset="0"/>
              <a:buChar char="•"/>
            </a:pPr>
            <a:r>
              <a:rPr lang="en-US" dirty="0"/>
              <a:t>Dropout is a regularization technique that randomly drops out some neurons during training, which helps to prevent overfitting</a:t>
            </a:r>
          </a:p>
          <a:p>
            <a:endParaRPr lang="en-US" dirty="0"/>
          </a:p>
          <a:p>
            <a:pPr marL="285750" indent="-285750">
              <a:buFont typeface="Arial" panose="020B0604020202020204" pitchFamily="34" charset="0"/>
              <a:buChar char="•"/>
            </a:pPr>
            <a:r>
              <a:rPr lang="en-US" dirty="0"/>
              <a:t>Early stopping:  It will stop training when the model stops improving on the validation data.</a:t>
            </a:r>
          </a:p>
        </p:txBody>
      </p:sp>
    </p:spTree>
    <p:extLst>
      <p:ext uri="{BB962C8B-B14F-4D97-AF65-F5344CB8AC3E}">
        <p14:creationId xmlns:p14="http://schemas.microsoft.com/office/powerpoint/2010/main" val="391794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9DE6F2E6-8E35-58B7-FC75-A7BD430086D8}"/>
              </a:ext>
            </a:extLst>
          </p:cNvPr>
          <p:cNvSpPr>
            <a:spLocks noGrp="1"/>
          </p:cNvSpPr>
          <p:nvPr>
            <p:ph type="sldNum" sz="quarter" idx="10"/>
          </p:nvPr>
        </p:nvSpPr>
        <p:spPr/>
        <p:txBody>
          <a:bodyPr/>
          <a:lstStyle/>
          <a:p>
            <a:fld id="{606EA505-76AA-495E-815C-8AF94549A6BB}" type="slidenum">
              <a:rPr lang="tr-TR" altLang="en-US" smtClean="0"/>
              <a:pPr/>
              <a:t>12</a:t>
            </a:fld>
            <a:endParaRPr lang="tr-TR" altLang="en-US"/>
          </a:p>
        </p:txBody>
      </p:sp>
      <p:pic>
        <p:nvPicPr>
          <p:cNvPr id="5" name="Resim 4">
            <a:extLst>
              <a:ext uri="{FF2B5EF4-FFF2-40B4-BE49-F238E27FC236}">
                <a16:creationId xmlns:a16="http://schemas.microsoft.com/office/drawing/2014/main" id="{9110662D-64BA-CC64-159F-3F12C5C0D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380" y="870628"/>
            <a:ext cx="3953289" cy="2786099"/>
          </a:xfrm>
          <a:prstGeom prst="rect">
            <a:avLst/>
          </a:prstGeom>
        </p:spPr>
      </p:pic>
      <p:pic>
        <p:nvPicPr>
          <p:cNvPr id="6" name="Resim 5">
            <a:extLst>
              <a:ext uri="{FF2B5EF4-FFF2-40B4-BE49-F238E27FC236}">
                <a16:creationId xmlns:a16="http://schemas.microsoft.com/office/drawing/2014/main" id="{A33DEED6-17BC-F2A6-76EB-B6ACC9334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331" y="875592"/>
            <a:ext cx="3953289" cy="2781135"/>
          </a:xfrm>
          <a:prstGeom prst="rect">
            <a:avLst/>
          </a:prstGeom>
        </p:spPr>
      </p:pic>
      <p:pic>
        <p:nvPicPr>
          <p:cNvPr id="7" name="İçerik Yer Tutucusu 8">
            <a:extLst>
              <a:ext uri="{FF2B5EF4-FFF2-40B4-BE49-F238E27FC236}">
                <a16:creationId xmlns:a16="http://schemas.microsoft.com/office/drawing/2014/main" id="{788782BC-63CF-5611-6C0E-8EB320080D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2976355" y="3911991"/>
            <a:ext cx="344805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Başlık 1">
            <a:extLst>
              <a:ext uri="{FF2B5EF4-FFF2-40B4-BE49-F238E27FC236}">
                <a16:creationId xmlns:a16="http://schemas.microsoft.com/office/drawing/2014/main" id="{706CED6B-0895-B4E4-DA7A-E3B2613C2A46}"/>
              </a:ext>
            </a:extLst>
          </p:cNvPr>
          <p:cNvSpPr>
            <a:spLocks noGrp="1"/>
          </p:cNvSpPr>
          <p:nvPr>
            <p:ph type="title"/>
          </p:nvPr>
        </p:nvSpPr>
        <p:spPr>
          <a:xfrm>
            <a:off x="152400" y="106363"/>
            <a:ext cx="7848600" cy="579437"/>
          </a:xfrm>
        </p:spPr>
        <p:txBody>
          <a:bodyPr wrap="square" anchor="ctr">
            <a:normAutofit/>
          </a:bodyPr>
          <a:lstStyle/>
          <a:p>
            <a:pPr>
              <a:lnSpc>
                <a:spcPct val="90000"/>
              </a:lnSpc>
            </a:pPr>
            <a:r>
              <a:rPr lang="en-US" sz="3400" dirty="0"/>
              <a:t>Artificial Neural Network(ANN)</a:t>
            </a:r>
          </a:p>
        </p:txBody>
      </p:sp>
    </p:spTree>
    <p:extLst>
      <p:ext uri="{BB962C8B-B14F-4D97-AF65-F5344CB8AC3E}">
        <p14:creationId xmlns:p14="http://schemas.microsoft.com/office/powerpoint/2010/main" val="75728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3 Slayt Numarası Yer Tutucusu"/>
          <p:cNvSpPr>
            <a:spLocks noGrp="1"/>
          </p:cNvSpPr>
          <p:nvPr>
            <p:ph type="sldNum" sz="quarter" idx="10"/>
          </p:nvPr>
        </p:nvSpPr>
        <p:spPr>
          <a:xfrm>
            <a:off x="8534400" y="6553200"/>
            <a:ext cx="457200" cy="76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t">
            <a:normAutofit fontScale="25000" lnSpcReduction="20000"/>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nSpc>
                <a:spcPct val="90000"/>
              </a:lnSpc>
              <a:spcBef>
                <a:spcPct val="0"/>
              </a:spcBef>
              <a:spcAft>
                <a:spcPts val="600"/>
              </a:spcAft>
              <a:buFontTx/>
              <a:buNone/>
            </a:pPr>
            <a:fld id="{A2E7CC27-EEF4-45B9-94D9-CADBD9678458}" type="slidenum">
              <a:rPr lang="tr-TR" altLang="en-US" sz="300">
                <a:solidFill>
                  <a:srgbClr val="FFFFE5"/>
                </a:solidFill>
              </a:rPr>
              <a:pPr>
                <a:lnSpc>
                  <a:spcPct val="90000"/>
                </a:lnSpc>
                <a:spcBef>
                  <a:spcPct val="0"/>
                </a:spcBef>
                <a:spcAft>
                  <a:spcPts val="600"/>
                </a:spcAft>
                <a:buFontTx/>
                <a:buNone/>
              </a:pPr>
              <a:t>13</a:t>
            </a:fld>
            <a:endParaRPr lang="tr-TR" altLang="en-US" sz="300">
              <a:solidFill>
                <a:srgbClr val="FFFFE5"/>
              </a:solidFill>
            </a:endParaRPr>
          </a:p>
        </p:txBody>
      </p:sp>
      <p:sp>
        <p:nvSpPr>
          <p:cNvPr id="7" name="Rectangle 2">
            <a:extLst>
              <a:ext uri="{FF2B5EF4-FFF2-40B4-BE49-F238E27FC236}">
                <a16:creationId xmlns:a16="http://schemas.microsoft.com/office/drawing/2014/main" id="{910D8F17-FD8A-9FE6-07A9-69588218AB86}"/>
              </a:ext>
            </a:extLst>
          </p:cNvPr>
          <p:cNvSpPr>
            <a:spLocks noGrp="1" noChangeArrowheads="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Autofit/>
          </a:bodyPr>
          <a:lstStyle/>
          <a:p>
            <a:pPr>
              <a:lnSpc>
                <a:spcPct val="90000"/>
              </a:lnSpc>
            </a:pPr>
            <a:r>
              <a:rPr lang="en-US" altLang="en-US" sz="4000" b="0" dirty="0">
                <a:effectLst>
                  <a:outerShdw blurRad="38100" dist="38100" dir="2700000" algn="tl">
                    <a:srgbClr val="000000">
                      <a:alpha val="43137"/>
                    </a:srgbClr>
                  </a:outerShdw>
                </a:effectLst>
              </a:rPr>
              <a:t>Website</a:t>
            </a:r>
            <a:endParaRPr lang="tr-TR" altLang="en-US" sz="4000" b="0" dirty="0">
              <a:effectLst>
                <a:outerShdw blurRad="38100" dist="38100" dir="2700000" algn="tl">
                  <a:srgbClr val="000000">
                    <a:alpha val="43137"/>
                  </a:srgbClr>
                </a:outerShdw>
              </a:effectLst>
            </a:endParaRPr>
          </a:p>
        </p:txBody>
      </p:sp>
      <p:sp>
        <p:nvSpPr>
          <p:cNvPr id="2" name="Metin Yer Tutucusu 1">
            <a:extLst>
              <a:ext uri="{FF2B5EF4-FFF2-40B4-BE49-F238E27FC236}">
                <a16:creationId xmlns:a16="http://schemas.microsoft.com/office/drawing/2014/main" id="{4D451108-ED15-6C5B-7CC9-140881F2F60A}"/>
              </a:ext>
            </a:extLst>
          </p:cNvPr>
          <p:cNvSpPr>
            <a:spLocks noGrp="1"/>
          </p:cNvSpPr>
          <p:nvPr>
            <p:ph type="body" sz="half" idx="2"/>
          </p:nvPr>
        </p:nvSpPr>
        <p:spPr>
          <a:xfrm>
            <a:off x="4038600" y="1325771"/>
            <a:ext cx="3008313" cy="317499"/>
          </a:xfrm>
        </p:spPr>
        <p:txBody>
          <a:bodyPr/>
          <a:lstStyle/>
          <a:p>
            <a:r>
              <a:rPr lang="en-US" dirty="0"/>
              <a:t>Search page</a:t>
            </a:r>
          </a:p>
        </p:txBody>
      </p:sp>
      <p:pic>
        <p:nvPicPr>
          <p:cNvPr id="8" name="Resim 7">
            <a:extLst>
              <a:ext uri="{FF2B5EF4-FFF2-40B4-BE49-F238E27FC236}">
                <a16:creationId xmlns:a16="http://schemas.microsoft.com/office/drawing/2014/main" id="{00262107-0FAE-FC0D-0B72-1C252E36C816}"/>
              </a:ext>
            </a:extLst>
          </p:cNvPr>
          <p:cNvPicPr>
            <a:picLocks noChangeAspect="1"/>
          </p:cNvPicPr>
          <p:nvPr/>
        </p:nvPicPr>
        <p:blipFill>
          <a:blip r:embed="rId3"/>
          <a:stretch>
            <a:fillRect/>
          </a:stretch>
        </p:blipFill>
        <p:spPr>
          <a:xfrm>
            <a:off x="1013713" y="2133600"/>
            <a:ext cx="7520687" cy="381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09C3F1EB-9FBC-6A12-77F8-01EF506505C9}"/>
              </a:ext>
            </a:extLst>
          </p:cNvPr>
          <p:cNvPicPr>
            <a:picLocks noGrp="1" noChangeAspect="1"/>
          </p:cNvPicPr>
          <p:nvPr>
            <p:ph idx="1"/>
          </p:nvPr>
        </p:nvPicPr>
        <p:blipFill>
          <a:blip r:embed="rId3"/>
          <a:stretch>
            <a:fillRect/>
          </a:stretch>
        </p:blipFill>
        <p:spPr>
          <a:xfrm>
            <a:off x="639705" y="1905000"/>
            <a:ext cx="8106730" cy="3992563"/>
          </a:xfrm>
          <a:prstGeom prst="rect">
            <a:avLst/>
          </a:prstGeom>
          <a:noFill/>
        </p:spPr>
      </p:pic>
      <p:sp>
        <p:nvSpPr>
          <p:cNvPr id="13" name="Text Placeholder 3">
            <a:extLst>
              <a:ext uri="{FF2B5EF4-FFF2-40B4-BE49-F238E27FC236}">
                <a16:creationId xmlns:a16="http://schemas.microsoft.com/office/drawing/2014/main" id="{8173C094-2E30-806F-888D-31AD1C908866}"/>
              </a:ext>
            </a:extLst>
          </p:cNvPr>
          <p:cNvSpPr>
            <a:spLocks noGrp="1"/>
          </p:cNvSpPr>
          <p:nvPr>
            <p:ph type="body" sz="half" idx="2"/>
          </p:nvPr>
        </p:nvSpPr>
        <p:spPr>
          <a:xfrm>
            <a:off x="3962400" y="1206639"/>
            <a:ext cx="3008313" cy="317500"/>
          </a:xfrm>
        </p:spPr>
        <p:txBody>
          <a:bodyPr/>
          <a:lstStyle/>
          <a:p>
            <a:r>
              <a:rPr lang="en-US" dirty="0"/>
              <a:t>Result page</a:t>
            </a:r>
          </a:p>
        </p:txBody>
      </p:sp>
      <p:sp>
        <p:nvSpPr>
          <p:cNvPr id="5" name="Slayt Numarası Yer Tutucusu 4">
            <a:extLst>
              <a:ext uri="{FF2B5EF4-FFF2-40B4-BE49-F238E27FC236}">
                <a16:creationId xmlns:a16="http://schemas.microsoft.com/office/drawing/2014/main" id="{7E89CF48-FF3D-7091-117D-75DAAD0F0CC3}"/>
              </a:ext>
            </a:extLst>
          </p:cNvPr>
          <p:cNvSpPr>
            <a:spLocks noGrp="1"/>
          </p:cNvSpPr>
          <p:nvPr>
            <p:ph type="sldNum" sz="quarter" idx="10"/>
          </p:nvPr>
        </p:nvSpPr>
        <p:spPr>
          <a:xfrm>
            <a:off x="8534400" y="6553200"/>
            <a:ext cx="457200" cy="76200"/>
          </a:xfrm>
        </p:spPr>
        <p:txBody>
          <a:bodyPr wrap="square" anchor="t">
            <a:normAutofit fontScale="25000" lnSpcReduction="20000"/>
          </a:bodyPr>
          <a:lstStyle/>
          <a:p>
            <a:pPr>
              <a:lnSpc>
                <a:spcPct val="90000"/>
              </a:lnSpc>
              <a:spcAft>
                <a:spcPts val="600"/>
              </a:spcAft>
            </a:pPr>
            <a:fld id="{5409A257-28E3-40ED-A2ED-369606B291D9}" type="slidenum">
              <a:rPr lang="tr-TR" altLang="en-US" sz="300" smtClean="0"/>
              <a:pPr>
                <a:lnSpc>
                  <a:spcPct val="90000"/>
                </a:lnSpc>
                <a:spcAft>
                  <a:spcPts val="600"/>
                </a:spcAft>
              </a:pPr>
              <a:t>14</a:t>
            </a:fld>
            <a:endParaRPr lang="tr-TR" altLang="en-US" sz="300"/>
          </a:p>
        </p:txBody>
      </p:sp>
      <p:sp>
        <p:nvSpPr>
          <p:cNvPr id="7" name="Rectangle 2">
            <a:extLst>
              <a:ext uri="{FF2B5EF4-FFF2-40B4-BE49-F238E27FC236}">
                <a16:creationId xmlns:a16="http://schemas.microsoft.com/office/drawing/2014/main" id="{3AA726F0-8678-A583-4569-CC5DBBCA6A17}"/>
              </a:ext>
            </a:extLst>
          </p:cNvPr>
          <p:cNvSpPr>
            <a:spLocks noGrp="1" noChangeArrowheads="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Autofit/>
          </a:bodyPr>
          <a:lstStyle/>
          <a:p>
            <a:pPr>
              <a:lnSpc>
                <a:spcPct val="90000"/>
              </a:lnSpc>
            </a:pPr>
            <a:r>
              <a:rPr lang="en-US" altLang="en-US" sz="4000" b="0" dirty="0">
                <a:effectLst>
                  <a:outerShdw blurRad="38100" dist="38100" dir="2700000" algn="tl">
                    <a:srgbClr val="000000">
                      <a:alpha val="43137"/>
                    </a:srgbClr>
                  </a:outerShdw>
                </a:effectLst>
              </a:rPr>
              <a:t>Website</a:t>
            </a:r>
            <a:endParaRPr lang="tr-TR" altLang="en-US" sz="4000" b="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3748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C21B1C-06DF-F39C-5019-972214DFC7A4}"/>
              </a:ext>
            </a:extLst>
          </p:cNvPr>
          <p:cNvSpPr>
            <a:spLocks noGrp="1"/>
          </p:cNvSpPr>
          <p:nvPr>
            <p:ph type="title"/>
          </p:nvPr>
        </p:nvSpPr>
        <p:spPr>
          <a:xfrm>
            <a:off x="152400" y="106363"/>
            <a:ext cx="7848600" cy="579437"/>
          </a:xfrm>
        </p:spPr>
        <p:txBody>
          <a:bodyPr wrap="square" anchor="ctr">
            <a:noAutofit/>
          </a:bodyPr>
          <a:lstStyle/>
          <a:p>
            <a:pPr>
              <a:lnSpc>
                <a:spcPct val="90000"/>
              </a:lnSpc>
            </a:pPr>
            <a:r>
              <a:rPr lang="en-US" sz="4000" dirty="0"/>
              <a:t>Conclusion</a:t>
            </a:r>
          </a:p>
        </p:txBody>
      </p:sp>
      <p:sp>
        <p:nvSpPr>
          <p:cNvPr id="4" name="Slayt Numarası Yer Tutucusu 3">
            <a:extLst>
              <a:ext uri="{FF2B5EF4-FFF2-40B4-BE49-F238E27FC236}">
                <a16:creationId xmlns:a16="http://schemas.microsoft.com/office/drawing/2014/main" id="{02C7A654-5F8E-CCA7-9422-9E8ACB4A6C71}"/>
              </a:ext>
            </a:extLst>
          </p:cNvPr>
          <p:cNvSpPr>
            <a:spLocks noGrp="1"/>
          </p:cNvSpPr>
          <p:nvPr>
            <p:ph type="sldNum" sz="quarter" idx="10"/>
          </p:nvPr>
        </p:nvSpPr>
        <p:spPr>
          <a:xfrm>
            <a:off x="8534400" y="6553200"/>
            <a:ext cx="457200" cy="76200"/>
          </a:xfrm>
        </p:spPr>
        <p:txBody>
          <a:bodyPr wrap="square" anchor="t">
            <a:normAutofit fontScale="25000" lnSpcReduction="20000"/>
          </a:bodyPr>
          <a:lstStyle/>
          <a:p>
            <a:pPr>
              <a:lnSpc>
                <a:spcPct val="90000"/>
              </a:lnSpc>
              <a:spcAft>
                <a:spcPts val="600"/>
              </a:spcAft>
            </a:pPr>
            <a:fld id="{606EA505-76AA-495E-815C-8AF94549A6BB}" type="slidenum">
              <a:rPr lang="tr-TR" altLang="en-US" sz="300" smtClean="0"/>
              <a:pPr>
                <a:lnSpc>
                  <a:spcPct val="90000"/>
                </a:lnSpc>
                <a:spcAft>
                  <a:spcPts val="600"/>
                </a:spcAft>
              </a:pPr>
              <a:t>15</a:t>
            </a:fld>
            <a:endParaRPr lang="tr-TR" altLang="en-US" sz="300"/>
          </a:p>
        </p:txBody>
      </p:sp>
      <p:sp>
        <p:nvSpPr>
          <p:cNvPr id="6" name="Metin kutusu 5">
            <a:extLst>
              <a:ext uri="{FF2B5EF4-FFF2-40B4-BE49-F238E27FC236}">
                <a16:creationId xmlns:a16="http://schemas.microsoft.com/office/drawing/2014/main" id="{68E9D35C-DCAF-3C00-B51A-8A1A68AC2FE0}"/>
              </a:ext>
            </a:extLst>
          </p:cNvPr>
          <p:cNvSpPr txBox="1"/>
          <p:nvPr/>
        </p:nvSpPr>
        <p:spPr>
          <a:xfrm>
            <a:off x="327988" y="2597598"/>
            <a:ext cx="7848599" cy="369332"/>
          </a:xfrm>
          <a:prstGeom prst="rect">
            <a:avLst/>
          </a:prstGeom>
          <a:noFill/>
        </p:spPr>
        <p:txBody>
          <a:bodyPr wrap="square">
            <a:spAutoFit/>
          </a:bodyPr>
          <a:lstStyle/>
          <a:p>
            <a:r>
              <a:rPr lang="en-US" dirty="0"/>
              <a:t>Regression results were not sufficient due to insufficient dataset.</a:t>
            </a:r>
          </a:p>
        </p:txBody>
      </p:sp>
      <p:sp>
        <p:nvSpPr>
          <p:cNvPr id="8" name="Metin kutusu 7">
            <a:extLst>
              <a:ext uri="{FF2B5EF4-FFF2-40B4-BE49-F238E27FC236}">
                <a16:creationId xmlns:a16="http://schemas.microsoft.com/office/drawing/2014/main" id="{BC05C57D-60E1-F418-942D-F25D27F23AC2}"/>
              </a:ext>
            </a:extLst>
          </p:cNvPr>
          <p:cNvSpPr txBox="1"/>
          <p:nvPr/>
        </p:nvSpPr>
        <p:spPr>
          <a:xfrm>
            <a:off x="327988" y="3163913"/>
            <a:ext cx="7986092" cy="369332"/>
          </a:xfrm>
          <a:prstGeom prst="rect">
            <a:avLst/>
          </a:prstGeom>
          <a:noFill/>
        </p:spPr>
        <p:txBody>
          <a:bodyPr wrap="square">
            <a:spAutoFit/>
          </a:bodyPr>
          <a:lstStyle/>
          <a:p>
            <a:r>
              <a:rPr lang="en-US" dirty="0"/>
              <a:t>Classification results are not far from the literature.</a:t>
            </a:r>
          </a:p>
        </p:txBody>
      </p:sp>
      <p:sp>
        <p:nvSpPr>
          <p:cNvPr id="10" name="Metin kutusu 9">
            <a:extLst>
              <a:ext uri="{FF2B5EF4-FFF2-40B4-BE49-F238E27FC236}">
                <a16:creationId xmlns:a16="http://schemas.microsoft.com/office/drawing/2014/main" id="{38A35954-FF00-8A75-825F-2E77AB882122}"/>
              </a:ext>
            </a:extLst>
          </p:cNvPr>
          <p:cNvSpPr txBox="1"/>
          <p:nvPr/>
        </p:nvSpPr>
        <p:spPr>
          <a:xfrm>
            <a:off x="291546" y="3818499"/>
            <a:ext cx="7986091" cy="369332"/>
          </a:xfrm>
          <a:prstGeom prst="rect">
            <a:avLst/>
          </a:prstGeom>
          <a:noFill/>
        </p:spPr>
        <p:txBody>
          <a:bodyPr wrap="square">
            <a:spAutoFit/>
          </a:bodyPr>
          <a:lstStyle/>
          <a:p>
            <a:r>
              <a:rPr lang="en-US" dirty="0"/>
              <a:t>Ensemble stacking method gives best result for regression.</a:t>
            </a:r>
          </a:p>
        </p:txBody>
      </p:sp>
      <p:sp>
        <p:nvSpPr>
          <p:cNvPr id="14" name="Metin kutusu 13">
            <a:extLst>
              <a:ext uri="{FF2B5EF4-FFF2-40B4-BE49-F238E27FC236}">
                <a16:creationId xmlns:a16="http://schemas.microsoft.com/office/drawing/2014/main" id="{0E296C59-2A38-3BDE-0F6F-C074FC2596AE}"/>
              </a:ext>
            </a:extLst>
          </p:cNvPr>
          <p:cNvSpPr txBox="1"/>
          <p:nvPr/>
        </p:nvSpPr>
        <p:spPr>
          <a:xfrm>
            <a:off x="347868" y="1511482"/>
            <a:ext cx="8110331" cy="646331"/>
          </a:xfrm>
          <a:prstGeom prst="rect">
            <a:avLst/>
          </a:prstGeom>
          <a:noFill/>
        </p:spPr>
        <p:txBody>
          <a:bodyPr wrap="square">
            <a:spAutoFit/>
          </a:bodyPr>
          <a:lstStyle/>
          <a:p>
            <a:r>
              <a:rPr lang="en-US" dirty="0"/>
              <a:t>We focused on the sound characteristics of a song. The singer, the genre of the song, the year of the song, and the lyrics also have a lot of influence.</a:t>
            </a:r>
          </a:p>
        </p:txBody>
      </p:sp>
      <p:sp>
        <p:nvSpPr>
          <p:cNvPr id="20" name="Metin kutusu 19">
            <a:extLst>
              <a:ext uri="{FF2B5EF4-FFF2-40B4-BE49-F238E27FC236}">
                <a16:creationId xmlns:a16="http://schemas.microsoft.com/office/drawing/2014/main" id="{562EF803-F9A9-0CF4-AE22-66EA11DFBAC5}"/>
              </a:ext>
            </a:extLst>
          </p:cNvPr>
          <p:cNvSpPr txBox="1"/>
          <p:nvPr/>
        </p:nvSpPr>
        <p:spPr>
          <a:xfrm>
            <a:off x="243507" y="4577735"/>
            <a:ext cx="8656986" cy="923330"/>
          </a:xfrm>
          <a:prstGeom prst="rect">
            <a:avLst/>
          </a:prstGeom>
          <a:noFill/>
        </p:spPr>
        <p:txBody>
          <a:bodyPr wrap="square">
            <a:spAutoFit/>
          </a:bodyPr>
          <a:lstStyle/>
          <a:p>
            <a:r>
              <a:rPr lang="en-US" dirty="0"/>
              <a:t> Furthermore, The dataset used in this research could be improved by  collecting more recent data from Spotify and other streaming platforms, and including more features that might affect the popularity of music.</a:t>
            </a:r>
          </a:p>
        </p:txBody>
      </p:sp>
    </p:spTree>
    <p:extLst>
      <p:ext uri="{BB962C8B-B14F-4D97-AF65-F5344CB8AC3E}">
        <p14:creationId xmlns:p14="http://schemas.microsoft.com/office/powerpoint/2010/main" val="2942589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71D8AB0A-D51F-497D-9892-E75B8E184080}" type="slidenum">
              <a:rPr lang="tr-TR" altLang="en-US" sz="1000">
                <a:solidFill>
                  <a:srgbClr val="FFFFE5"/>
                </a:solidFill>
              </a:rPr>
              <a:pPr>
                <a:spcBef>
                  <a:spcPct val="0"/>
                </a:spcBef>
                <a:buFontTx/>
                <a:buNone/>
              </a:pPr>
              <a:t>16</a:t>
            </a:fld>
            <a:endParaRPr lang="tr-TR" altLang="en-US" sz="1000">
              <a:solidFill>
                <a:srgbClr val="FFFFE5"/>
              </a:solidFill>
            </a:endParaRPr>
          </a:p>
        </p:txBody>
      </p:sp>
      <p:sp>
        <p:nvSpPr>
          <p:cNvPr id="21507" name="Rectangle 2"/>
          <p:cNvSpPr>
            <a:spLocks noGrp="1" noChangeArrowheads="1"/>
          </p:cNvSpPr>
          <p:nvPr>
            <p:ph type="title"/>
          </p:nvPr>
        </p:nvSpPr>
        <p:spPr/>
        <p:txBody>
          <a:bodyPr/>
          <a:lstStyle/>
          <a:p>
            <a:pPr eaLnBrk="1" hangingPunct="1"/>
            <a:r>
              <a:rPr lang="en-US" altLang="en-US" sz="4000" dirty="0"/>
              <a:t>R</a:t>
            </a:r>
            <a:r>
              <a:rPr lang="tr-TR" altLang="en-US" sz="4000" dirty="0" err="1"/>
              <a:t>esources</a:t>
            </a:r>
            <a:endParaRPr lang="tr-TR" altLang="en-US" sz="4000" dirty="0"/>
          </a:p>
        </p:txBody>
      </p:sp>
      <p:sp>
        <p:nvSpPr>
          <p:cNvPr id="21508" name="Rectangle 3"/>
          <p:cNvSpPr>
            <a:spLocks noGrp="1" noChangeArrowheads="1"/>
          </p:cNvSpPr>
          <p:nvPr>
            <p:ph type="body" idx="1"/>
          </p:nvPr>
        </p:nvSpPr>
        <p:spPr>
          <a:xfrm>
            <a:off x="0" y="914400"/>
            <a:ext cx="9144000" cy="5410200"/>
          </a:xfrm>
        </p:spPr>
        <p:txBody>
          <a:bodyPr/>
          <a:lstStyle/>
          <a:p>
            <a:pPr marL="514350" indent="-514350" eaLnBrk="1" hangingPunct="1">
              <a:buFontTx/>
              <a:buAutoNum type="arabicPeriod"/>
            </a:pPr>
            <a:endParaRPr lang="en-US" altLang="en-US" sz="1600" dirty="0"/>
          </a:p>
          <a:p>
            <a:pPr marL="514350" indent="-514350" eaLnBrk="1" hangingPunct="1">
              <a:buFontTx/>
              <a:buAutoNum type="arabicPeriod"/>
            </a:pPr>
            <a:endParaRPr lang="en-US" altLang="en-US" sz="1600" dirty="0"/>
          </a:p>
          <a:p>
            <a:pPr marL="514350" indent="-514350" eaLnBrk="1" hangingPunct="1">
              <a:buFontTx/>
              <a:buAutoNum type="arabicPeriod"/>
            </a:pPr>
            <a:r>
              <a:rPr lang="en-US" altLang="en-US" sz="1600" dirty="0"/>
              <a:t>“Web API Reference — Spotify for Developers.”</a:t>
            </a:r>
          </a:p>
          <a:p>
            <a:pPr marL="514350" indent="-514350" eaLnBrk="1" hangingPunct="1">
              <a:buFontTx/>
              <a:buAutoNum type="arabicPeriod"/>
            </a:pPr>
            <a:endParaRPr lang="en-US" altLang="en-US" sz="1600" dirty="0"/>
          </a:p>
          <a:p>
            <a:pPr marL="514350" indent="-514350" eaLnBrk="1" hangingPunct="1">
              <a:buFontTx/>
              <a:buAutoNum type="arabicPeriod"/>
            </a:pPr>
            <a:r>
              <a:rPr lang="en-US" altLang="en-US" sz="1600" dirty="0"/>
              <a:t>“Spotify Dataset 1921-2020, 600k+ Tracks” </a:t>
            </a:r>
            <a:r>
              <a:rPr lang="en-US" altLang="en-US" sz="1600" dirty="0" err="1"/>
              <a:t>Yamac</a:t>
            </a:r>
            <a:r>
              <a:rPr lang="en-US" altLang="en-US" sz="1600" dirty="0"/>
              <a:t> </a:t>
            </a:r>
            <a:r>
              <a:rPr lang="en-US" altLang="en-US" sz="1600" dirty="0" err="1"/>
              <a:t>Eren</a:t>
            </a:r>
            <a:r>
              <a:rPr lang="en-US" altLang="en-US" sz="1600" dirty="0"/>
              <a:t> Ay, </a:t>
            </a:r>
            <a:r>
              <a:rPr lang="en-US" altLang="en-US" sz="1600" dirty="0">
                <a:hlinkClick r:id="rId3"/>
              </a:rPr>
              <a:t>https://www.kaggle.com/datasets/yamaerenay/spotify-dataset-19212020-600k-tracks</a:t>
            </a:r>
            <a:endParaRPr lang="en-US" altLang="en-US" sz="1600" dirty="0"/>
          </a:p>
          <a:p>
            <a:pPr marL="514350" indent="-514350" eaLnBrk="1" hangingPunct="1">
              <a:buFontTx/>
              <a:buAutoNum type="arabicPeriod"/>
            </a:pPr>
            <a:endParaRPr lang="en-US" altLang="en-US" sz="1600" dirty="0"/>
          </a:p>
          <a:p>
            <a:pPr marL="514350" indent="-514350" eaLnBrk="1" hangingPunct="1">
              <a:buFontTx/>
              <a:buAutoNum type="arabicPeriod"/>
            </a:pPr>
            <a:r>
              <a:rPr lang="en-US" altLang="en-US" sz="1600" dirty="0"/>
              <a:t>“</a:t>
            </a:r>
            <a:r>
              <a:rPr lang="tr-TR" altLang="en-US" sz="1600" dirty="0" err="1"/>
              <a:t>Predicting</a:t>
            </a:r>
            <a:r>
              <a:rPr lang="tr-TR" altLang="en-US" sz="1600" dirty="0"/>
              <a:t> </a:t>
            </a:r>
            <a:r>
              <a:rPr lang="tr-TR" altLang="en-US" sz="1600" dirty="0" err="1"/>
              <a:t>Song</a:t>
            </a:r>
            <a:r>
              <a:rPr lang="tr-TR" altLang="en-US" sz="1600" dirty="0"/>
              <a:t> </a:t>
            </a:r>
            <a:r>
              <a:rPr lang="tr-TR" altLang="en-US" sz="1600" dirty="0" err="1"/>
              <a:t>Popularity</a:t>
            </a:r>
            <a:r>
              <a:rPr lang="en-US" altLang="en-US" sz="1600" dirty="0"/>
              <a:t>”, Katherine Lin, Rudolf Newman</a:t>
            </a:r>
          </a:p>
          <a:p>
            <a:pPr marL="514350" indent="-514350" eaLnBrk="1" hangingPunct="1">
              <a:buFontTx/>
              <a:buAutoNum type="arabicPeriod"/>
            </a:pPr>
            <a:endParaRPr lang="en-US" altLang="en-US" sz="1600" dirty="0"/>
          </a:p>
          <a:p>
            <a:pPr marL="514350" indent="-514350" eaLnBrk="1" hangingPunct="1">
              <a:buFontTx/>
              <a:buAutoNum type="arabicPeriod"/>
            </a:pPr>
            <a:r>
              <a:rPr lang="en-US" altLang="en-US" sz="1600" dirty="0"/>
              <a:t>“A Classification Based Approach to the Prediction of Song Popularity”, </a:t>
            </a:r>
            <a:r>
              <a:rPr lang="en-US" altLang="en-US" sz="1600" dirty="0" err="1"/>
              <a:t>Jigisha</a:t>
            </a:r>
            <a:r>
              <a:rPr lang="en-US" altLang="en-US" sz="1600" dirty="0"/>
              <a:t> Kamal, </a:t>
            </a:r>
            <a:r>
              <a:rPr lang="en-US" altLang="en-US" sz="1600" dirty="0" err="1"/>
              <a:t>Pankhuri</a:t>
            </a:r>
            <a:r>
              <a:rPr lang="en-US" altLang="en-US" sz="1600" dirty="0"/>
              <a:t> Priya, </a:t>
            </a:r>
            <a:r>
              <a:rPr lang="en-US" altLang="en-US" sz="1600" dirty="0" err="1"/>
              <a:t>Anala</a:t>
            </a:r>
            <a:r>
              <a:rPr lang="en-US" altLang="en-US" sz="1600" dirty="0"/>
              <a:t> M R and Smitha G R</a:t>
            </a:r>
          </a:p>
          <a:p>
            <a:pPr marL="514350" indent="-514350" eaLnBrk="1" hangingPunct="1">
              <a:buFontTx/>
              <a:buAutoNum type="arabicPeriod"/>
            </a:pPr>
            <a:endParaRPr lang="en-US" altLang="en-US" sz="1600" dirty="0"/>
          </a:p>
          <a:p>
            <a:pPr marL="514350" indent="-514350" eaLnBrk="1" hangingPunct="1">
              <a:buFontTx/>
              <a:buAutoNum type="arabicPeriod"/>
            </a:pPr>
            <a:r>
              <a:rPr lang="en-US" altLang="en-US" sz="1600" dirty="0"/>
              <a:t>“Predicting Music Popularity Using Machine Learning Algorithm and Music Metrics Available in Spotify”, Dr. Prashant Pareek, Dr. Poorna Shankar, Mr. </a:t>
            </a:r>
            <a:r>
              <a:rPr lang="en-US" altLang="en-US" sz="1600" dirty="0" err="1"/>
              <a:t>Pushpak</a:t>
            </a:r>
            <a:r>
              <a:rPr lang="en-US" altLang="en-US" sz="1600" dirty="0"/>
              <a:t> Pathak, and Ms. Nidhi </a:t>
            </a:r>
            <a:r>
              <a:rPr lang="en-US" altLang="en-US" sz="1600" dirty="0" err="1"/>
              <a:t>Sakariya</a:t>
            </a:r>
            <a:endParaRPr lang="en-US" altLang="en-US" sz="1600" dirty="0"/>
          </a:p>
          <a:p>
            <a:pPr marL="0" indent="0" eaLnBrk="1" hangingPunct="1">
              <a:buNone/>
            </a:pPr>
            <a:br>
              <a:rPr lang="tr-TR" altLang="en-US" sz="1600" dirty="0"/>
            </a:br>
            <a:r>
              <a:rPr lang="tr-TR" altLang="en-US" sz="16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8D79C4B9-F984-4206-AFD2-FD0541FAF3C1}" type="slidenum">
              <a:rPr lang="tr-TR" altLang="en-US" sz="1000">
                <a:solidFill>
                  <a:srgbClr val="FFFFE5"/>
                </a:solidFill>
              </a:rPr>
              <a:pPr>
                <a:spcBef>
                  <a:spcPct val="0"/>
                </a:spcBef>
                <a:buFontTx/>
                <a:buNone/>
              </a:pPr>
              <a:t>2</a:t>
            </a:fld>
            <a:endParaRPr lang="tr-TR" altLang="en-US" sz="1000">
              <a:solidFill>
                <a:srgbClr val="FFFFE5"/>
              </a:solidFill>
            </a:endParaRPr>
          </a:p>
        </p:txBody>
      </p:sp>
      <p:sp>
        <p:nvSpPr>
          <p:cNvPr id="7171" name="Rectangle 3"/>
          <p:cNvSpPr>
            <a:spLocks noGrp="1" noChangeArrowheads="1"/>
          </p:cNvSpPr>
          <p:nvPr>
            <p:ph type="body" idx="1"/>
          </p:nvPr>
        </p:nvSpPr>
        <p:spPr>
          <a:xfrm>
            <a:off x="165652" y="1219200"/>
            <a:ext cx="7467600" cy="4648200"/>
          </a:xfrm>
        </p:spPr>
        <p:txBody>
          <a:bodyPr/>
          <a:lstStyle/>
          <a:p>
            <a:pPr eaLnBrk="1" hangingPunct="1">
              <a:lnSpc>
                <a:spcPct val="60000"/>
              </a:lnSpc>
            </a:pPr>
            <a:r>
              <a:rPr lang="en-US" altLang="en-US" sz="1800" dirty="0"/>
              <a:t>Introduction</a:t>
            </a:r>
          </a:p>
          <a:p>
            <a:pPr eaLnBrk="1" hangingPunct="1">
              <a:lnSpc>
                <a:spcPct val="60000"/>
              </a:lnSpc>
            </a:pPr>
            <a:endParaRPr lang="en-US" altLang="en-US" sz="1800" dirty="0"/>
          </a:p>
          <a:p>
            <a:pPr eaLnBrk="1" hangingPunct="1">
              <a:lnSpc>
                <a:spcPct val="60000"/>
              </a:lnSpc>
            </a:pPr>
            <a:r>
              <a:rPr lang="en-US" altLang="en-US" sz="1800" dirty="0"/>
              <a:t>Data Preprocessing</a:t>
            </a:r>
          </a:p>
          <a:p>
            <a:pPr eaLnBrk="1" hangingPunct="1">
              <a:lnSpc>
                <a:spcPct val="60000"/>
              </a:lnSpc>
            </a:pPr>
            <a:endParaRPr lang="en-US" altLang="en-US" sz="1800" dirty="0"/>
          </a:p>
          <a:p>
            <a:pPr eaLnBrk="1" hangingPunct="1">
              <a:lnSpc>
                <a:spcPct val="60000"/>
              </a:lnSpc>
            </a:pPr>
            <a:r>
              <a:rPr lang="en-US" altLang="en-US" sz="1800" dirty="0"/>
              <a:t>Exploratory Data Analysis</a:t>
            </a:r>
            <a:endParaRPr lang="tr-TR" altLang="en-US" sz="1800" dirty="0"/>
          </a:p>
          <a:p>
            <a:pPr eaLnBrk="1" hangingPunct="1">
              <a:lnSpc>
                <a:spcPct val="60000"/>
              </a:lnSpc>
            </a:pPr>
            <a:endParaRPr lang="tr-TR" altLang="en-US" sz="1800" dirty="0"/>
          </a:p>
          <a:p>
            <a:pPr eaLnBrk="1" hangingPunct="1">
              <a:lnSpc>
                <a:spcPct val="60000"/>
              </a:lnSpc>
            </a:pPr>
            <a:r>
              <a:rPr lang="en-US" altLang="en-US" sz="1800" dirty="0"/>
              <a:t>Classification</a:t>
            </a:r>
          </a:p>
          <a:p>
            <a:pPr eaLnBrk="1" hangingPunct="1">
              <a:lnSpc>
                <a:spcPct val="60000"/>
              </a:lnSpc>
            </a:pPr>
            <a:endParaRPr lang="en-US" altLang="en-US" sz="1800" dirty="0"/>
          </a:p>
          <a:p>
            <a:pPr eaLnBrk="1" hangingPunct="1">
              <a:lnSpc>
                <a:spcPct val="60000"/>
              </a:lnSpc>
            </a:pPr>
            <a:r>
              <a:rPr lang="en-US" altLang="en-US" sz="1800" dirty="0"/>
              <a:t>Regression</a:t>
            </a:r>
          </a:p>
          <a:p>
            <a:pPr eaLnBrk="1" hangingPunct="1">
              <a:lnSpc>
                <a:spcPct val="60000"/>
              </a:lnSpc>
            </a:pPr>
            <a:endParaRPr lang="en-US" altLang="en-US" sz="1800" dirty="0"/>
          </a:p>
          <a:p>
            <a:pPr eaLnBrk="1" hangingPunct="1">
              <a:lnSpc>
                <a:spcPct val="60000"/>
              </a:lnSpc>
            </a:pPr>
            <a:r>
              <a:rPr lang="en-US" altLang="en-US" sz="1800" dirty="0"/>
              <a:t>Ensemble</a:t>
            </a:r>
          </a:p>
          <a:p>
            <a:pPr eaLnBrk="1" hangingPunct="1">
              <a:lnSpc>
                <a:spcPct val="60000"/>
              </a:lnSpc>
            </a:pPr>
            <a:endParaRPr lang="en-US" altLang="en-US" sz="1800" dirty="0"/>
          </a:p>
          <a:p>
            <a:pPr eaLnBrk="1" hangingPunct="1">
              <a:lnSpc>
                <a:spcPct val="60000"/>
              </a:lnSpc>
            </a:pPr>
            <a:r>
              <a:rPr lang="tr-TR" altLang="en-US" sz="1800" dirty="0" err="1"/>
              <a:t>Artificial</a:t>
            </a:r>
            <a:r>
              <a:rPr lang="tr-TR" altLang="en-US" sz="1800" dirty="0"/>
              <a:t> </a:t>
            </a:r>
            <a:r>
              <a:rPr lang="tr-TR" altLang="en-US" sz="1800" dirty="0" err="1"/>
              <a:t>Neural</a:t>
            </a:r>
            <a:r>
              <a:rPr lang="tr-TR" altLang="en-US" sz="1800" dirty="0"/>
              <a:t> Network</a:t>
            </a:r>
            <a:r>
              <a:rPr lang="en-US" altLang="en-US" sz="1800" dirty="0"/>
              <a:t> </a:t>
            </a:r>
            <a:r>
              <a:rPr lang="tr-TR" altLang="en-US" sz="1800" dirty="0"/>
              <a:t>(ANN)</a:t>
            </a:r>
          </a:p>
          <a:p>
            <a:pPr eaLnBrk="1" hangingPunct="1">
              <a:lnSpc>
                <a:spcPct val="60000"/>
              </a:lnSpc>
            </a:pPr>
            <a:endParaRPr lang="tr-TR" altLang="en-US" sz="1800" dirty="0"/>
          </a:p>
          <a:p>
            <a:pPr eaLnBrk="1" hangingPunct="1">
              <a:lnSpc>
                <a:spcPct val="60000"/>
              </a:lnSpc>
            </a:pPr>
            <a:r>
              <a:rPr lang="en-US" altLang="en-US" sz="1800" dirty="0"/>
              <a:t>Website</a:t>
            </a:r>
          </a:p>
          <a:p>
            <a:pPr eaLnBrk="1" hangingPunct="1">
              <a:lnSpc>
                <a:spcPct val="60000"/>
              </a:lnSpc>
            </a:pPr>
            <a:endParaRPr lang="en-US" altLang="en-US" sz="1800" dirty="0"/>
          </a:p>
          <a:p>
            <a:pPr eaLnBrk="1" hangingPunct="1">
              <a:lnSpc>
                <a:spcPct val="60000"/>
              </a:lnSpc>
            </a:pPr>
            <a:r>
              <a:rPr lang="en-US" altLang="en-US" sz="1800" dirty="0"/>
              <a:t>Conclusions</a:t>
            </a:r>
          </a:p>
          <a:p>
            <a:pPr marL="0" indent="0" eaLnBrk="1" hangingPunct="1">
              <a:lnSpc>
                <a:spcPct val="60000"/>
              </a:lnSpc>
              <a:buNone/>
            </a:pPr>
            <a:endParaRPr lang="tr-TR" altLang="en-US" sz="1800" dirty="0"/>
          </a:p>
          <a:p>
            <a:pPr eaLnBrk="1" hangingPunct="1">
              <a:lnSpc>
                <a:spcPct val="60000"/>
              </a:lnSpc>
            </a:pPr>
            <a:r>
              <a:rPr lang="en-US" altLang="en-US" sz="1800" dirty="0"/>
              <a:t>R</a:t>
            </a:r>
            <a:r>
              <a:rPr lang="tr-TR" altLang="en-US" sz="1800" dirty="0" err="1"/>
              <a:t>esources</a:t>
            </a:r>
            <a:endParaRPr lang="tr-TR" altLang="en-US" sz="1800" dirty="0"/>
          </a:p>
        </p:txBody>
      </p:sp>
      <p:sp>
        <p:nvSpPr>
          <p:cNvPr id="7172" name="Rectangle 4"/>
          <p:cNvSpPr>
            <a:spLocks noGrp="1" noChangeArrowheads="1"/>
          </p:cNvSpPr>
          <p:nvPr>
            <p:ph type="title"/>
          </p:nvPr>
        </p:nvSpPr>
        <p:spPr/>
        <p:txBody>
          <a:bodyPr/>
          <a:lstStyle/>
          <a:p>
            <a:pPr eaLnBrk="1" hangingPunct="1"/>
            <a:r>
              <a:rPr lang="en-US" altLang="en-US" sz="3200" dirty="0"/>
              <a:t>Content</a:t>
            </a:r>
            <a:endParaRPr lang="tr-TR" alt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66ED054F-FB0B-4F9F-8508-286B83CB129D}" type="slidenum">
              <a:rPr lang="tr-TR" altLang="en-US" sz="1000">
                <a:solidFill>
                  <a:srgbClr val="FFFFE5"/>
                </a:solidFill>
              </a:rPr>
              <a:pPr>
                <a:spcBef>
                  <a:spcPct val="0"/>
                </a:spcBef>
                <a:buFontTx/>
                <a:buNone/>
              </a:pPr>
              <a:t>3</a:t>
            </a:fld>
            <a:endParaRPr lang="tr-TR" altLang="en-US" sz="1000" dirty="0">
              <a:solidFill>
                <a:srgbClr val="FFFFE5"/>
              </a:solidFill>
            </a:endParaRPr>
          </a:p>
        </p:txBody>
      </p:sp>
      <p:sp>
        <p:nvSpPr>
          <p:cNvPr id="9219" name="Rectangle 2"/>
          <p:cNvSpPr>
            <a:spLocks noGrp="1" noChangeArrowheads="1"/>
          </p:cNvSpPr>
          <p:nvPr>
            <p:ph type="title"/>
          </p:nvPr>
        </p:nvSpPr>
        <p:spPr/>
        <p:txBody>
          <a:bodyPr/>
          <a:lstStyle/>
          <a:p>
            <a:pPr eaLnBrk="1" hangingPunct="1">
              <a:lnSpc>
                <a:spcPct val="90000"/>
              </a:lnSpc>
            </a:pPr>
            <a:r>
              <a:rPr lang="en-US" altLang="en-US" sz="3200" dirty="0"/>
              <a:t>Introduction</a:t>
            </a:r>
            <a:endParaRPr lang="tr-TR" altLang="en-US" sz="3200" dirty="0"/>
          </a:p>
        </p:txBody>
      </p:sp>
      <p:sp>
        <p:nvSpPr>
          <p:cNvPr id="9221" name="Rectangle 7"/>
          <p:cNvSpPr>
            <a:spLocks noChangeArrowheads="1"/>
          </p:cNvSpPr>
          <p:nvPr/>
        </p:nvSpPr>
        <p:spPr bwMode="auto">
          <a:xfrm>
            <a:off x="304800" y="4724400"/>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pPr>
            <a:endParaRPr lang="tr-TR" altLang="en-US" sz="2800" dirty="0"/>
          </a:p>
        </p:txBody>
      </p:sp>
      <p:sp>
        <p:nvSpPr>
          <p:cNvPr id="2" name="İçerik Yer Tutucusu 1">
            <a:extLst>
              <a:ext uri="{FF2B5EF4-FFF2-40B4-BE49-F238E27FC236}">
                <a16:creationId xmlns:a16="http://schemas.microsoft.com/office/drawing/2014/main" id="{3E6F3922-1691-B476-C87A-24DDD808EC83}"/>
              </a:ext>
            </a:extLst>
          </p:cNvPr>
          <p:cNvSpPr>
            <a:spLocks noGrp="1"/>
          </p:cNvSpPr>
          <p:nvPr>
            <p:ph idx="1"/>
          </p:nvPr>
        </p:nvSpPr>
        <p:spPr>
          <a:xfrm>
            <a:off x="140805" y="1295400"/>
            <a:ext cx="4572000" cy="5029200"/>
          </a:xfrm>
        </p:spPr>
        <p:txBody>
          <a:bodyPr/>
          <a:lstStyle/>
          <a:p>
            <a:pPr marL="0" indent="0">
              <a:buNone/>
            </a:pPr>
            <a:r>
              <a:rPr lang="en-US" sz="1600" b="1" dirty="0"/>
              <a:t>Dataset</a:t>
            </a:r>
          </a:p>
          <a:p>
            <a:pPr marL="0" indent="0">
              <a:buNone/>
            </a:pPr>
            <a:endParaRPr lang="en-US" dirty="0"/>
          </a:p>
          <a:p>
            <a:pPr marL="0" indent="0">
              <a:buNone/>
            </a:pPr>
            <a:r>
              <a:rPr lang="en-US" sz="1600" dirty="0"/>
              <a:t>A large dataset of nearly 586,672 songs with 15 features from the Kaggle website, which is prepared by utilizing Spotify API.</a:t>
            </a:r>
          </a:p>
          <a:p>
            <a:pPr marL="0" indent="0">
              <a:buNone/>
            </a:pPr>
            <a:endParaRPr lang="en-US" sz="1600" dirty="0"/>
          </a:p>
          <a:p>
            <a:pPr marL="0" indent="0">
              <a:buNone/>
            </a:pPr>
            <a:endParaRPr lang="en-US" sz="1600" dirty="0"/>
          </a:p>
          <a:p>
            <a:pPr marL="0" indent="0">
              <a:buNone/>
            </a:pPr>
            <a:r>
              <a:rPr lang="en-US" sz="1600" b="1" dirty="0"/>
              <a:t>Features</a:t>
            </a:r>
          </a:p>
          <a:p>
            <a:pPr marL="0" indent="0">
              <a:buNone/>
            </a:pPr>
            <a:endParaRPr lang="en-US" sz="1600" dirty="0"/>
          </a:p>
          <a:p>
            <a:pPr marL="0" indent="0">
              <a:buNone/>
            </a:pPr>
            <a:r>
              <a:rPr lang="en-US" sz="1600" dirty="0"/>
              <a:t>popularity     explicit                      danceability</a:t>
            </a:r>
          </a:p>
          <a:p>
            <a:pPr marL="0" indent="0">
              <a:buNone/>
            </a:pPr>
            <a:r>
              <a:rPr lang="en-US" sz="1600" dirty="0"/>
              <a:t>energy          key                           loudness</a:t>
            </a:r>
          </a:p>
          <a:p>
            <a:pPr marL="0" indent="0">
              <a:buNone/>
            </a:pPr>
            <a:r>
              <a:rPr lang="en-US" sz="1600" dirty="0"/>
              <a:t>mode            </a:t>
            </a:r>
            <a:r>
              <a:rPr lang="en-US" sz="1600" dirty="0" err="1"/>
              <a:t>speechiness</a:t>
            </a:r>
            <a:r>
              <a:rPr lang="en-US" sz="1600" dirty="0"/>
              <a:t>             </a:t>
            </a:r>
            <a:r>
              <a:rPr lang="en-US" sz="1600" dirty="0" err="1"/>
              <a:t>accousticness</a:t>
            </a:r>
            <a:r>
              <a:rPr lang="en-US" sz="1600" dirty="0"/>
              <a:t> valence         </a:t>
            </a:r>
            <a:r>
              <a:rPr lang="en-US" sz="1600" dirty="0" err="1"/>
              <a:t>instrumentalness</a:t>
            </a:r>
            <a:r>
              <a:rPr lang="en-US" sz="1600" dirty="0"/>
              <a:t>      liveness  </a:t>
            </a:r>
          </a:p>
          <a:p>
            <a:pPr marL="0" indent="0">
              <a:buNone/>
            </a:pPr>
            <a:r>
              <a:rPr lang="en-US" sz="1600" dirty="0"/>
              <a:t>tempo           </a:t>
            </a:r>
            <a:r>
              <a:rPr lang="en-US" sz="1600" dirty="0" err="1"/>
              <a:t>time_signature</a:t>
            </a:r>
            <a:r>
              <a:rPr lang="en-US" sz="1600" dirty="0"/>
              <a:t>          duration </a:t>
            </a:r>
          </a:p>
        </p:txBody>
      </p:sp>
      <p:sp>
        <p:nvSpPr>
          <p:cNvPr id="5" name="İçerik Yer Tutucusu 1">
            <a:extLst>
              <a:ext uri="{FF2B5EF4-FFF2-40B4-BE49-F238E27FC236}">
                <a16:creationId xmlns:a16="http://schemas.microsoft.com/office/drawing/2014/main" id="{EB970043-8872-8E85-0CC8-F06A9517D7F4}"/>
              </a:ext>
            </a:extLst>
          </p:cNvPr>
          <p:cNvSpPr txBox="1">
            <a:spLocks/>
          </p:cNvSpPr>
          <p:nvPr/>
        </p:nvSpPr>
        <p:spPr bwMode="auto">
          <a:xfrm>
            <a:off x="4928152" y="1295400"/>
            <a:ext cx="4038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600" b="1" kern="0" dirty="0"/>
              <a:t>Problem statement</a:t>
            </a:r>
          </a:p>
          <a:p>
            <a:pPr marL="0" indent="0">
              <a:buFontTx/>
              <a:buNone/>
            </a:pPr>
            <a:endParaRPr lang="en-US" kern="0" dirty="0"/>
          </a:p>
          <a:p>
            <a:pPr marL="0" lvl="0" indent="0" algn="l" rtl="0">
              <a:spcBef>
                <a:spcPts val="0"/>
              </a:spcBef>
              <a:spcAft>
                <a:spcPts val="0"/>
              </a:spcAft>
              <a:buNone/>
            </a:pPr>
            <a:r>
              <a:rPr lang="en-US" sz="1600" dirty="0"/>
              <a:t>Given song metadata*, predict the</a:t>
            </a:r>
          </a:p>
          <a:p>
            <a:pPr marL="0" lvl="0" indent="0" algn="l" rtl="0">
              <a:spcBef>
                <a:spcPts val="0"/>
              </a:spcBef>
              <a:spcAft>
                <a:spcPts val="0"/>
              </a:spcAft>
              <a:buNone/>
            </a:pPr>
            <a:r>
              <a:rPr lang="en-US" sz="1600" dirty="0"/>
              <a:t> </a:t>
            </a:r>
          </a:p>
          <a:p>
            <a:pPr marL="457200" lvl="0" indent="-342900" algn="l" rtl="0">
              <a:spcBef>
                <a:spcPts val="0"/>
              </a:spcBef>
              <a:spcAft>
                <a:spcPts val="0"/>
              </a:spcAft>
              <a:buSzPts val="1800"/>
              <a:buChar char="●"/>
            </a:pPr>
            <a:r>
              <a:rPr lang="en-US" sz="1600" dirty="0"/>
              <a:t>Song popularity score (regression)</a:t>
            </a:r>
          </a:p>
          <a:p>
            <a:pPr marL="457200" lvl="0" indent="-342900" algn="l" rtl="0">
              <a:spcBef>
                <a:spcPts val="0"/>
              </a:spcBef>
              <a:spcAft>
                <a:spcPts val="0"/>
              </a:spcAft>
              <a:buSzPts val="1800"/>
              <a:buChar char="●"/>
            </a:pPr>
            <a:r>
              <a:rPr lang="en-US" sz="1600" dirty="0"/>
              <a:t>Whether or not the song is popular (classification).</a:t>
            </a:r>
            <a:endParaRPr lang="en-US" kern="0" dirty="0"/>
          </a:p>
          <a:p>
            <a:pPr marL="0" indent="0">
              <a:buFontTx/>
              <a:buNone/>
            </a:pPr>
            <a:endParaRPr lang="en-US" kern="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513BC7-7FD4-C876-141C-611D745771B6}"/>
              </a:ext>
            </a:extLst>
          </p:cNvPr>
          <p:cNvSpPr>
            <a:spLocks noGrp="1"/>
          </p:cNvSpPr>
          <p:nvPr>
            <p:ph type="title"/>
          </p:nvPr>
        </p:nvSpPr>
        <p:spPr/>
        <p:txBody>
          <a:bodyPr/>
          <a:lstStyle/>
          <a:p>
            <a:r>
              <a:rPr lang="en-US" sz="3200" dirty="0"/>
              <a:t>Data Preprocessing</a:t>
            </a:r>
          </a:p>
        </p:txBody>
      </p:sp>
      <p:sp>
        <p:nvSpPr>
          <p:cNvPr id="3" name="İçerik Yer Tutucusu 2">
            <a:extLst>
              <a:ext uri="{FF2B5EF4-FFF2-40B4-BE49-F238E27FC236}">
                <a16:creationId xmlns:a16="http://schemas.microsoft.com/office/drawing/2014/main" id="{73B7F455-810F-9C16-245A-E375EF79B46E}"/>
              </a:ext>
            </a:extLst>
          </p:cNvPr>
          <p:cNvSpPr>
            <a:spLocks noGrp="1"/>
          </p:cNvSpPr>
          <p:nvPr>
            <p:ph idx="1"/>
          </p:nvPr>
        </p:nvSpPr>
        <p:spPr>
          <a:xfrm>
            <a:off x="172278" y="1066800"/>
            <a:ext cx="8133522" cy="5410200"/>
          </a:xfrm>
        </p:spPr>
        <p:txBody>
          <a:bodyPr/>
          <a:lstStyle/>
          <a:p>
            <a:r>
              <a:rPr lang="en-US" sz="1600" dirty="0"/>
              <a:t>One hot encoding is necessary because many fields are categorical. Every category gets its column. (Ex: key, mode)</a:t>
            </a:r>
          </a:p>
          <a:p>
            <a:endParaRPr lang="en-US" sz="1600" dirty="0"/>
          </a:p>
          <a:p>
            <a:r>
              <a:rPr lang="en-US" sz="1600" dirty="0"/>
              <a:t>Release year format edited.(01.12.1999 -&gt; 1999)</a:t>
            </a:r>
          </a:p>
          <a:p>
            <a:endParaRPr lang="en-US" sz="1600" dirty="0"/>
          </a:p>
          <a:p>
            <a:r>
              <a:rPr lang="en-US" sz="1600" dirty="0"/>
              <a:t>Data with a ‘popularity’ value of 0 has been deleted.</a:t>
            </a:r>
          </a:p>
          <a:p>
            <a:endParaRPr lang="en-US" sz="1600" dirty="0"/>
          </a:p>
          <a:p>
            <a:r>
              <a:rPr lang="en-US" sz="1600" dirty="0"/>
              <a:t>Data with a ‘tempo’ value of 0 has been deleted.</a:t>
            </a:r>
          </a:p>
          <a:p>
            <a:endParaRPr lang="en-US" sz="1600" dirty="0"/>
          </a:p>
          <a:p>
            <a:r>
              <a:rPr lang="en-US" sz="1600" dirty="0"/>
              <a:t>Outlier detection was done with z-score.</a:t>
            </a:r>
          </a:p>
          <a:p>
            <a:endParaRPr lang="en-US" sz="1600" dirty="0"/>
          </a:p>
          <a:p>
            <a:r>
              <a:rPr lang="en-US" sz="1600" dirty="0" err="1"/>
              <a:t>Duration_ms</a:t>
            </a:r>
            <a:r>
              <a:rPr lang="en-US" sz="1600" dirty="0"/>
              <a:t> converted to </a:t>
            </a:r>
            <a:r>
              <a:rPr lang="en-US" sz="1600" dirty="0" err="1"/>
              <a:t>duration_s</a:t>
            </a:r>
            <a:r>
              <a:rPr lang="en-US" sz="1600" dirty="0"/>
              <a:t> divided by 1000.</a:t>
            </a:r>
          </a:p>
          <a:p>
            <a:endParaRPr lang="en-US" sz="1600" dirty="0"/>
          </a:p>
          <a:p>
            <a:r>
              <a:rPr lang="en-US" sz="1600" dirty="0"/>
              <a:t>'name', 'artists', '</a:t>
            </a:r>
            <a:r>
              <a:rPr lang="en-US" sz="1600" dirty="0" err="1"/>
              <a:t>id_artists</a:t>
            </a:r>
            <a:r>
              <a:rPr lang="en-US" sz="1600" dirty="0"/>
              <a:t>’ </a:t>
            </a:r>
            <a:r>
              <a:rPr lang="en-US" sz="1600" dirty="0" err="1"/>
              <a:t>colums</a:t>
            </a:r>
            <a:r>
              <a:rPr lang="en-US" sz="1600" dirty="0"/>
              <a:t> are removed.</a:t>
            </a:r>
          </a:p>
          <a:p>
            <a:endParaRPr lang="en-US" sz="1600" dirty="0"/>
          </a:p>
          <a:p>
            <a:r>
              <a:rPr lang="en-US" sz="1600" dirty="0"/>
              <a:t>Finally, before training the models, I applied PCA (Principal Component Analysis)</a:t>
            </a:r>
          </a:p>
        </p:txBody>
      </p:sp>
      <p:sp>
        <p:nvSpPr>
          <p:cNvPr id="4" name="Slayt Numarası Yer Tutucusu 3">
            <a:extLst>
              <a:ext uri="{FF2B5EF4-FFF2-40B4-BE49-F238E27FC236}">
                <a16:creationId xmlns:a16="http://schemas.microsoft.com/office/drawing/2014/main" id="{1CAF01CD-34E3-75DE-3C50-5E7D59F22800}"/>
              </a:ext>
            </a:extLst>
          </p:cNvPr>
          <p:cNvSpPr>
            <a:spLocks noGrp="1"/>
          </p:cNvSpPr>
          <p:nvPr>
            <p:ph type="sldNum" sz="quarter" idx="10"/>
          </p:nvPr>
        </p:nvSpPr>
        <p:spPr/>
        <p:txBody>
          <a:bodyPr/>
          <a:lstStyle/>
          <a:p>
            <a:fld id="{606EA505-76AA-495E-815C-8AF94549A6BB}" type="slidenum">
              <a:rPr lang="tr-TR" altLang="en-US" smtClean="0"/>
              <a:pPr/>
              <a:t>4</a:t>
            </a:fld>
            <a:endParaRPr lang="tr-TR" altLang="en-US"/>
          </a:p>
        </p:txBody>
      </p:sp>
    </p:spTree>
    <p:extLst>
      <p:ext uri="{BB962C8B-B14F-4D97-AF65-F5344CB8AC3E}">
        <p14:creationId xmlns:p14="http://schemas.microsoft.com/office/powerpoint/2010/main" val="80650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C2AACC-E81A-3A36-5960-23B97E0F2612}"/>
              </a:ext>
            </a:extLst>
          </p:cNvPr>
          <p:cNvSpPr>
            <a:spLocks noGrp="1"/>
          </p:cNvSpPr>
          <p:nvPr>
            <p:ph type="title"/>
          </p:nvPr>
        </p:nvSpPr>
        <p:spPr>
          <a:xfrm>
            <a:off x="152400" y="106363"/>
            <a:ext cx="8305800" cy="579437"/>
          </a:xfrm>
        </p:spPr>
        <p:txBody>
          <a:bodyPr wrap="square" anchor="ctr">
            <a:noAutofit/>
          </a:bodyPr>
          <a:lstStyle/>
          <a:p>
            <a:pPr>
              <a:lnSpc>
                <a:spcPct val="90000"/>
              </a:lnSpc>
            </a:pPr>
            <a:r>
              <a:rPr lang="en-US" sz="3200" dirty="0"/>
              <a:t>EDA -Exploring the Target Variable</a:t>
            </a:r>
          </a:p>
        </p:txBody>
      </p:sp>
      <p:sp>
        <p:nvSpPr>
          <p:cNvPr id="4" name="Slayt Numarası Yer Tutucusu 3">
            <a:extLst>
              <a:ext uri="{FF2B5EF4-FFF2-40B4-BE49-F238E27FC236}">
                <a16:creationId xmlns:a16="http://schemas.microsoft.com/office/drawing/2014/main" id="{741DB699-5A89-AB70-4C52-D3DEE1F6BD58}"/>
              </a:ext>
            </a:extLst>
          </p:cNvPr>
          <p:cNvSpPr>
            <a:spLocks noGrp="1"/>
          </p:cNvSpPr>
          <p:nvPr>
            <p:ph type="sldNum" sz="quarter" idx="10"/>
          </p:nvPr>
        </p:nvSpPr>
        <p:spPr>
          <a:xfrm>
            <a:off x="8534400" y="6553200"/>
            <a:ext cx="457200" cy="76200"/>
          </a:xfrm>
        </p:spPr>
        <p:txBody>
          <a:bodyPr wrap="square" anchor="t">
            <a:normAutofit fontScale="25000" lnSpcReduction="20000"/>
          </a:bodyPr>
          <a:lstStyle/>
          <a:p>
            <a:pPr>
              <a:lnSpc>
                <a:spcPct val="90000"/>
              </a:lnSpc>
              <a:spcAft>
                <a:spcPts val="600"/>
              </a:spcAft>
            </a:pPr>
            <a:fld id="{606EA505-76AA-495E-815C-8AF94549A6BB}" type="slidenum">
              <a:rPr lang="tr-TR" altLang="en-US" sz="300" smtClean="0"/>
              <a:pPr>
                <a:lnSpc>
                  <a:spcPct val="90000"/>
                </a:lnSpc>
                <a:spcAft>
                  <a:spcPts val="600"/>
                </a:spcAft>
              </a:pPr>
              <a:t>5</a:t>
            </a:fld>
            <a:endParaRPr lang="tr-TR" altLang="en-US" sz="300"/>
          </a:p>
        </p:txBody>
      </p:sp>
      <p:pic>
        <p:nvPicPr>
          <p:cNvPr id="8" name="İçerik Yer Tutucusu 7">
            <a:extLst>
              <a:ext uri="{FF2B5EF4-FFF2-40B4-BE49-F238E27FC236}">
                <a16:creationId xmlns:a16="http://schemas.microsoft.com/office/drawing/2014/main" id="{37678BCE-8EA8-3AEC-E14F-725967E8E57D}"/>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800100" y="2057400"/>
            <a:ext cx="7543800" cy="3750932"/>
          </a:xfrm>
        </p:spPr>
      </p:pic>
      <p:sp>
        <p:nvSpPr>
          <p:cNvPr id="14" name="Metin kutusu 13">
            <a:extLst>
              <a:ext uri="{FF2B5EF4-FFF2-40B4-BE49-F238E27FC236}">
                <a16:creationId xmlns:a16="http://schemas.microsoft.com/office/drawing/2014/main" id="{176CE1A0-9946-6932-A37C-9980A9B4DB4D}"/>
              </a:ext>
            </a:extLst>
          </p:cNvPr>
          <p:cNvSpPr txBox="1"/>
          <p:nvPr/>
        </p:nvSpPr>
        <p:spPr>
          <a:xfrm>
            <a:off x="990600" y="1263134"/>
            <a:ext cx="1295400" cy="369332"/>
          </a:xfrm>
          <a:prstGeom prst="rect">
            <a:avLst/>
          </a:prstGeom>
          <a:noFill/>
        </p:spPr>
        <p:txBody>
          <a:bodyPr wrap="square" rtlCol="0">
            <a:spAutoFit/>
          </a:bodyPr>
          <a:lstStyle/>
          <a:p>
            <a:r>
              <a:rPr lang="en-US" b="1" dirty="0"/>
              <a:t>Box Plots</a:t>
            </a:r>
          </a:p>
        </p:txBody>
      </p:sp>
    </p:spTree>
    <p:extLst>
      <p:ext uri="{BB962C8B-B14F-4D97-AF65-F5344CB8AC3E}">
        <p14:creationId xmlns:p14="http://schemas.microsoft.com/office/powerpoint/2010/main" val="304766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FA429A-CD18-350F-072C-F52F150FD41C}"/>
              </a:ext>
            </a:extLst>
          </p:cNvPr>
          <p:cNvSpPr>
            <a:spLocks noGrp="1"/>
          </p:cNvSpPr>
          <p:nvPr>
            <p:ph type="title"/>
          </p:nvPr>
        </p:nvSpPr>
        <p:spPr/>
        <p:txBody>
          <a:bodyPr/>
          <a:lstStyle/>
          <a:p>
            <a:r>
              <a:rPr lang="en-US" sz="3200" dirty="0"/>
              <a:t>EDA -Exploring the Target Variable</a:t>
            </a:r>
          </a:p>
        </p:txBody>
      </p:sp>
      <p:sp>
        <p:nvSpPr>
          <p:cNvPr id="5" name="Slayt Numarası Yer Tutucusu 4">
            <a:extLst>
              <a:ext uri="{FF2B5EF4-FFF2-40B4-BE49-F238E27FC236}">
                <a16:creationId xmlns:a16="http://schemas.microsoft.com/office/drawing/2014/main" id="{C43DD2B7-233F-F377-B92E-A2F37B50D005}"/>
              </a:ext>
            </a:extLst>
          </p:cNvPr>
          <p:cNvSpPr>
            <a:spLocks noGrp="1"/>
          </p:cNvSpPr>
          <p:nvPr>
            <p:ph type="sldNum" sz="quarter" idx="10"/>
          </p:nvPr>
        </p:nvSpPr>
        <p:spPr/>
        <p:txBody>
          <a:bodyPr/>
          <a:lstStyle/>
          <a:p>
            <a:fld id="{B0E408D4-2E9F-4A26-A3CA-FB0C52E2551E}" type="slidenum">
              <a:rPr lang="tr-TR" altLang="en-US" smtClean="0"/>
              <a:pPr/>
              <a:t>6</a:t>
            </a:fld>
            <a:endParaRPr lang="tr-TR" altLang="en-US"/>
          </a:p>
        </p:txBody>
      </p:sp>
      <p:pic>
        <p:nvPicPr>
          <p:cNvPr id="6" name="İçerik Yer Tutucusu 9">
            <a:extLst>
              <a:ext uri="{FF2B5EF4-FFF2-40B4-BE49-F238E27FC236}">
                <a16:creationId xmlns:a16="http://schemas.microsoft.com/office/drawing/2014/main" id="{55771843-819B-EFC8-99BA-211F7C00F1A7}"/>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533400" y="1905000"/>
            <a:ext cx="7927278" cy="3931674"/>
          </a:xfrm>
        </p:spPr>
      </p:pic>
      <p:sp>
        <p:nvSpPr>
          <p:cNvPr id="8" name="Metin kutusu 7">
            <a:extLst>
              <a:ext uri="{FF2B5EF4-FFF2-40B4-BE49-F238E27FC236}">
                <a16:creationId xmlns:a16="http://schemas.microsoft.com/office/drawing/2014/main" id="{F4307419-93AD-3ED5-622C-D2648EB217A7}"/>
              </a:ext>
            </a:extLst>
          </p:cNvPr>
          <p:cNvSpPr txBox="1"/>
          <p:nvPr/>
        </p:nvSpPr>
        <p:spPr>
          <a:xfrm>
            <a:off x="838200" y="1219200"/>
            <a:ext cx="1524000" cy="369332"/>
          </a:xfrm>
          <a:prstGeom prst="rect">
            <a:avLst/>
          </a:prstGeom>
          <a:noFill/>
        </p:spPr>
        <p:txBody>
          <a:bodyPr wrap="square" rtlCol="0">
            <a:spAutoFit/>
          </a:bodyPr>
          <a:lstStyle/>
          <a:p>
            <a:r>
              <a:rPr lang="en-US" b="1" dirty="0"/>
              <a:t>Histograms</a:t>
            </a:r>
          </a:p>
        </p:txBody>
      </p:sp>
    </p:spTree>
    <p:extLst>
      <p:ext uri="{BB962C8B-B14F-4D97-AF65-F5344CB8AC3E}">
        <p14:creationId xmlns:p14="http://schemas.microsoft.com/office/powerpoint/2010/main" val="74447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679C3A-47F3-64FD-EB60-74D02B2B4B5E}"/>
              </a:ext>
            </a:extLst>
          </p:cNvPr>
          <p:cNvSpPr>
            <a:spLocks noGrp="1"/>
          </p:cNvSpPr>
          <p:nvPr>
            <p:ph type="title"/>
          </p:nvPr>
        </p:nvSpPr>
        <p:spPr/>
        <p:txBody>
          <a:bodyPr/>
          <a:lstStyle/>
          <a:p>
            <a:r>
              <a:rPr lang="en-US" sz="3200" dirty="0"/>
              <a:t>EDA -Exploring the Target Variable</a:t>
            </a:r>
          </a:p>
        </p:txBody>
      </p:sp>
      <p:sp>
        <p:nvSpPr>
          <p:cNvPr id="4" name="Slayt Numarası Yer Tutucusu 3">
            <a:extLst>
              <a:ext uri="{FF2B5EF4-FFF2-40B4-BE49-F238E27FC236}">
                <a16:creationId xmlns:a16="http://schemas.microsoft.com/office/drawing/2014/main" id="{F0E50081-D1B4-754F-3283-F65D20552E4A}"/>
              </a:ext>
            </a:extLst>
          </p:cNvPr>
          <p:cNvSpPr>
            <a:spLocks noGrp="1"/>
          </p:cNvSpPr>
          <p:nvPr>
            <p:ph type="sldNum" sz="quarter" idx="10"/>
          </p:nvPr>
        </p:nvSpPr>
        <p:spPr/>
        <p:txBody>
          <a:bodyPr/>
          <a:lstStyle/>
          <a:p>
            <a:fld id="{606EA505-76AA-495E-815C-8AF94549A6BB}" type="slidenum">
              <a:rPr lang="tr-TR" altLang="en-US" smtClean="0"/>
              <a:pPr/>
              <a:t>7</a:t>
            </a:fld>
            <a:endParaRPr lang="tr-TR" altLang="en-US"/>
          </a:p>
        </p:txBody>
      </p:sp>
      <p:sp>
        <p:nvSpPr>
          <p:cNvPr id="5" name="Metin kutusu 4">
            <a:extLst>
              <a:ext uri="{FF2B5EF4-FFF2-40B4-BE49-F238E27FC236}">
                <a16:creationId xmlns:a16="http://schemas.microsoft.com/office/drawing/2014/main" id="{7597452E-1F5C-B1BB-1530-D168D315DB2C}"/>
              </a:ext>
            </a:extLst>
          </p:cNvPr>
          <p:cNvSpPr txBox="1"/>
          <p:nvPr/>
        </p:nvSpPr>
        <p:spPr>
          <a:xfrm>
            <a:off x="556591" y="1392342"/>
            <a:ext cx="7239000" cy="36933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02124"/>
                </a:solidFill>
                <a:effectLst/>
                <a:latin typeface="arial" panose="020B0604020202020204" pitchFamily="34" charset="0"/>
              </a:rPr>
              <a:t>mutual relationship or connection between two or more things.</a:t>
            </a:r>
            <a:endParaRPr lang="en-US" dirty="0"/>
          </a:p>
        </p:txBody>
      </p:sp>
      <p:pic>
        <p:nvPicPr>
          <p:cNvPr id="7" name="Resim 6">
            <a:extLst>
              <a:ext uri="{FF2B5EF4-FFF2-40B4-BE49-F238E27FC236}">
                <a16:creationId xmlns:a16="http://schemas.microsoft.com/office/drawing/2014/main" id="{EA7BFCC9-DF06-B42E-01DF-F9675FED0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905000"/>
            <a:ext cx="5474433" cy="4441788"/>
          </a:xfrm>
          <a:prstGeom prst="rect">
            <a:avLst/>
          </a:prstGeom>
        </p:spPr>
      </p:pic>
      <p:sp>
        <p:nvSpPr>
          <p:cNvPr id="9" name="Metin kutusu 8">
            <a:extLst>
              <a:ext uri="{FF2B5EF4-FFF2-40B4-BE49-F238E27FC236}">
                <a16:creationId xmlns:a16="http://schemas.microsoft.com/office/drawing/2014/main" id="{43DDE605-2986-00B0-32CE-B25AEDF06A11}"/>
              </a:ext>
            </a:extLst>
          </p:cNvPr>
          <p:cNvSpPr txBox="1"/>
          <p:nvPr/>
        </p:nvSpPr>
        <p:spPr>
          <a:xfrm>
            <a:off x="533400" y="986567"/>
            <a:ext cx="2362200" cy="369332"/>
          </a:xfrm>
          <a:prstGeom prst="rect">
            <a:avLst/>
          </a:prstGeom>
          <a:noFill/>
        </p:spPr>
        <p:txBody>
          <a:bodyPr wrap="square" rtlCol="0">
            <a:spAutoFit/>
          </a:bodyPr>
          <a:lstStyle/>
          <a:p>
            <a:r>
              <a:rPr lang="en-US" b="1" dirty="0"/>
              <a:t>Correlation Matrix</a:t>
            </a:r>
          </a:p>
        </p:txBody>
      </p:sp>
    </p:spTree>
    <p:extLst>
      <p:ext uri="{BB962C8B-B14F-4D97-AF65-F5344CB8AC3E}">
        <p14:creationId xmlns:p14="http://schemas.microsoft.com/office/powerpoint/2010/main" val="217418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1BF22B10-E9C3-45F2-9669-AE91C33CA2D2}" type="slidenum">
              <a:rPr lang="tr-TR" altLang="en-US" sz="1000">
                <a:solidFill>
                  <a:srgbClr val="FFFFE5"/>
                </a:solidFill>
              </a:rPr>
              <a:pPr>
                <a:spcBef>
                  <a:spcPct val="0"/>
                </a:spcBef>
                <a:buFontTx/>
                <a:buNone/>
              </a:pPr>
              <a:t>8</a:t>
            </a:fld>
            <a:endParaRPr lang="tr-TR" altLang="en-US" sz="1000" dirty="0">
              <a:solidFill>
                <a:srgbClr val="FFFFE5"/>
              </a:solidFill>
            </a:endParaRPr>
          </a:p>
        </p:txBody>
      </p:sp>
      <p:sp>
        <p:nvSpPr>
          <p:cNvPr id="10243" name="Rectangle 2"/>
          <p:cNvSpPr>
            <a:spLocks noGrp="1" noChangeArrowheads="1"/>
          </p:cNvSpPr>
          <p:nvPr>
            <p:ph type="title"/>
          </p:nvPr>
        </p:nvSpPr>
        <p:spPr>
          <a:xfrm>
            <a:off x="152400" y="106363"/>
            <a:ext cx="8763000" cy="579437"/>
          </a:xfrm>
        </p:spPr>
        <p:txBody>
          <a:bodyPr/>
          <a:lstStyle/>
          <a:p>
            <a:pPr eaLnBrk="1" hangingPunct="1">
              <a:lnSpc>
                <a:spcPct val="90000"/>
              </a:lnSpc>
            </a:pPr>
            <a:r>
              <a:rPr lang="en-US" altLang="en-US" sz="3200" dirty="0"/>
              <a:t>Classification</a:t>
            </a:r>
            <a:endParaRPr lang="tr-TR" altLang="en-US" sz="3200" dirty="0"/>
          </a:p>
        </p:txBody>
      </p:sp>
      <p:sp>
        <p:nvSpPr>
          <p:cNvPr id="10245" name="Rectangle 7"/>
          <p:cNvSpPr>
            <a:spLocks noChangeArrowheads="1"/>
          </p:cNvSpPr>
          <p:nvPr/>
        </p:nvSpPr>
        <p:spPr bwMode="auto">
          <a:xfrm>
            <a:off x="2159000" y="3124200"/>
            <a:ext cx="441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tr-TR" altLang="en-US" sz="2400" dirty="0"/>
          </a:p>
        </p:txBody>
      </p:sp>
      <p:pic>
        <p:nvPicPr>
          <p:cNvPr id="10" name="Resim 9">
            <a:extLst>
              <a:ext uri="{FF2B5EF4-FFF2-40B4-BE49-F238E27FC236}">
                <a16:creationId xmlns:a16="http://schemas.microsoft.com/office/drawing/2014/main" id="{00C56CC1-8A44-EAE7-9619-B1B9CE174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6" y="1736259"/>
            <a:ext cx="4289771" cy="3385482"/>
          </a:xfrm>
          <a:prstGeom prst="rect">
            <a:avLst/>
          </a:prstGeom>
        </p:spPr>
      </p:pic>
      <p:pic>
        <p:nvPicPr>
          <p:cNvPr id="24" name="Resim 23" descr="tablo içeren bir resim&#10;&#10;Açıklama otomatik olarak oluşturuldu">
            <a:extLst>
              <a:ext uri="{FF2B5EF4-FFF2-40B4-BE49-F238E27FC236}">
                <a16:creationId xmlns:a16="http://schemas.microsoft.com/office/drawing/2014/main" id="{4A957880-7C3B-53DE-D8E5-E765291FCA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6591" y="1648619"/>
            <a:ext cx="4648200" cy="3486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Autofit/>
          </a:bodyPr>
          <a:lstStyle/>
          <a:p>
            <a:pPr>
              <a:lnSpc>
                <a:spcPct val="90000"/>
              </a:lnSpc>
            </a:pPr>
            <a:r>
              <a:rPr lang="en-US" altLang="en-US" sz="4000" dirty="0"/>
              <a:t>Regression</a:t>
            </a:r>
            <a:endParaRPr lang="tr-TR" altLang="en-US" sz="4000" b="0" dirty="0">
              <a:effectLst>
                <a:outerShdw blurRad="38100" dist="38100" dir="2700000" algn="tl">
                  <a:srgbClr val="000000">
                    <a:alpha val="43137"/>
                  </a:srgbClr>
                </a:outerShdw>
              </a:effectLst>
              <a:latin typeface="+mj-lt"/>
              <a:ea typeface="+mj-ea"/>
              <a:cs typeface="+mj-cs"/>
            </a:endParaRPr>
          </a:p>
        </p:txBody>
      </p:sp>
      <p:sp>
        <p:nvSpPr>
          <p:cNvPr id="11266" name="3 Slayt Numarası Yer Tutucusu"/>
          <p:cNvSpPr>
            <a:spLocks noGrp="1"/>
          </p:cNvSpPr>
          <p:nvPr>
            <p:ph type="sldNum" sz="quarter" idx="10"/>
          </p:nvPr>
        </p:nvSpPr>
        <p:spPr>
          <a:xfrm>
            <a:off x="8534400" y="6553200"/>
            <a:ext cx="457200" cy="76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nSpc>
                <a:spcPct val="90000"/>
              </a:lnSpc>
              <a:spcBef>
                <a:spcPct val="0"/>
              </a:spcBef>
              <a:spcAft>
                <a:spcPts val="600"/>
              </a:spcAft>
              <a:buFontTx/>
              <a:buNone/>
            </a:pPr>
            <a:fld id="{91333BC9-A97B-4126-BA35-8564686F79B6}" type="slidenum">
              <a:rPr lang="tr-TR" altLang="en-US" sz="300" kern="1200">
                <a:solidFill>
                  <a:srgbClr val="FFFFE5"/>
                </a:solidFill>
                <a:latin typeface="Arial" charset="0"/>
                <a:ea typeface="+mn-ea"/>
                <a:cs typeface="+mn-cs"/>
              </a:rPr>
              <a:pPr>
                <a:lnSpc>
                  <a:spcPct val="90000"/>
                </a:lnSpc>
                <a:spcBef>
                  <a:spcPct val="0"/>
                </a:spcBef>
                <a:spcAft>
                  <a:spcPts val="600"/>
                </a:spcAft>
                <a:buFontTx/>
                <a:buNone/>
              </a:pPr>
              <a:t>9</a:t>
            </a:fld>
            <a:endParaRPr lang="tr-TR" altLang="en-US" sz="300" kern="1200">
              <a:solidFill>
                <a:srgbClr val="FFFFE5"/>
              </a:solidFill>
              <a:latin typeface="Arial" charset="0"/>
              <a:ea typeface="+mn-ea"/>
              <a:cs typeface="+mn-cs"/>
            </a:endParaRPr>
          </a:p>
        </p:txBody>
      </p:sp>
      <p:sp>
        <p:nvSpPr>
          <p:cNvPr id="4" name="Metin kutusu 3">
            <a:extLst>
              <a:ext uri="{FF2B5EF4-FFF2-40B4-BE49-F238E27FC236}">
                <a16:creationId xmlns:a16="http://schemas.microsoft.com/office/drawing/2014/main" id="{DD79EFD0-9E9E-5AE8-DAD9-C9488F0E69FF}"/>
              </a:ext>
            </a:extLst>
          </p:cNvPr>
          <p:cNvSpPr txBox="1"/>
          <p:nvPr/>
        </p:nvSpPr>
        <p:spPr>
          <a:xfrm>
            <a:off x="505239" y="2438400"/>
            <a:ext cx="8153400" cy="2031325"/>
          </a:xfrm>
          <a:prstGeom prst="rect">
            <a:avLst/>
          </a:prstGeom>
          <a:noFill/>
        </p:spPr>
        <p:txBody>
          <a:bodyPr wrap="square">
            <a:spAutoFit/>
          </a:bodyPr>
          <a:lstStyle/>
          <a:p>
            <a:pPr marL="285750" indent="-285750">
              <a:buFont typeface="Arial" panose="020B0604020202020204" pitchFamily="34" charset="0"/>
              <a:buChar char="•"/>
            </a:pPr>
            <a:r>
              <a:rPr lang="en-US" dirty="0"/>
              <a:t>When we divide 20% of the dataset as test and 80% as train and fit the model, the R-squared score value will be negative value.</a:t>
            </a:r>
          </a:p>
          <a:p>
            <a:endParaRPr lang="en-US" dirty="0"/>
          </a:p>
          <a:p>
            <a:pPr marL="285750" indent="-285750">
              <a:buFont typeface="Arial" panose="020B0604020202020204" pitchFamily="34" charset="0"/>
              <a:buChar char="•"/>
            </a:pPr>
            <a:r>
              <a:rPr lang="en-US" dirty="0"/>
              <a:t>R-squared is negative only when the chosen model does not follow the trend of the data. </a:t>
            </a:r>
          </a:p>
          <a:p>
            <a:endParaRPr lang="en-US" dirty="0"/>
          </a:p>
          <a:p>
            <a:pPr marL="285750" indent="-285750">
              <a:buFont typeface="Arial" panose="020B0604020202020204" pitchFamily="34" charset="0"/>
              <a:buChar char="•"/>
            </a:pPr>
            <a:r>
              <a:rPr lang="en-US" dirty="0"/>
              <a:t>With </a:t>
            </a:r>
            <a:r>
              <a:rPr lang="en-US" dirty="0" err="1"/>
              <a:t>GridsearchCV</a:t>
            </a:r>
            <a:r>
              <a:rPr lang="en-US" dirty="0"/>
              <a:t>, the R2 score value will be 0.17. </a:t>
            </a:r>
          </a:p>
        </p:txBody>
      </p:sp>
      <p:sp>
        <p:nvSpPr>
          <p:cNvPr id="6" name="Metin kutusu 5">
            <a:extLst>
              <a:ext uri="{FF2B5EF4-FFF2-40B4-BE49-F238E27FC236}">
                <a16:creationId xmlns:a16="http://schemas.microsoft.com/office/drawing/2014/main" id="{15C47885-D6EC-8BC5-2570-DD3C450EAC5E}"/>
              </a:ext>
            </a:extLst>
          </p:cNvPr>
          <p:cNvSpPr txBox="1"/>
          <p:nvPr/>
        </p:nvSpPr>
        <p:spPr>
          <a:xfrm>
            <a:off x="505239" y="1517543"/>
            <a:ext cx="1852045" cy="400110"/>
          </a:xfrm>
          <a:prstGeom prst="rect">
            <a:avLst/>
          </a:prstGeom>
          <a:noFill/>
        </p:spPr>
        <p:txBody>
          <a:bodyPr wrap="none" rtlCol="0">
            <a:spAutoFit/>
          </a:bodyPr>
          <a:lstStyle/>
          <a:p>
            <a:r>
              <a:rPr lang="en-US" sz="2000" b="1" dirty="0"/>
              <a:t>Decision Tree</a:t>
            </a:r>
          </a:p>
        </p:txBody>
      </p:sp>
    </p:spTree>
    <p:extLst>
      <p:ext uri="{BB962C8B-B14F-4D97-AF65-F5344CB8AC3E}">
        <p14:creationId xmlns:p14="http://schemas.microsoft.com/office/powerpoint/2010/main" val="292839433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2792</TotalTime>
  <Words>681</Words>
  <Application>Microsoft Office PowerPoint</Application>
  <PresentationFormat>Ekran Gösterisi (4:3)</PresentationFormat>
  <Paragraphs>147</Paragraphs>
  <Slides>16</Slides>
  <Notes>16</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arial</vt:lpstr>
      <vt:lpstr>Tahoma</vt:lpstr>
      <vt:lpstr>Default Design</vt:lpstr>
      <vt:lpstr>SONG POPULARITY PREDICTION</vt:lpstr>
      <vt:lpstr>Content</vt:lpstr>
      <vt:lpstr>Introduction</vt:lpstr>
      <vt:lpstr>Data Preprocessing</vt:lpstr>
      <vt:lpstr>EDA -Exploring the Target Variable</vt:lpstr>
      <vt:lpstr>EDA -Exploring the Target Variable</vt:lpstr>
      <vt:lpstr>EDA -Exploring the Target Variable</vt:lpstr>
      <vt:lpstr>Classification</vt:lpstr>
      <vt:lpstr>Regression</vt:lpstr>
      <vt:lpstr>Ensemble Learning - Stacking</vt:lpstr>
      <vt:lpstr>Artificial Neural Network(ANN)</vt:lpstr>
      <vt:lpstr>Artificial Neural Network(ANN)</vt:lpstr>
      <vt:lpstr>Website</vt:lpstr>
      <vt:lpstr>Website</vt:lpstr>
      <vt:lpstr>Conclusion</vt:lpstr>
      <vt:lpstr>Resources</vt:lpstr>
    </vt:vector>
  </TitlesOfParts>
  <Company>gyte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formati</dc:title>
  <dc:creator>inanc tahrali</dc:creator>
  <cp:lastModifiedBy>Abdurrahman Bulut</cp:lastModifiedBy>
  <cp:revision>193</cp:revision>
  <dcterms:created xsi:type="dcterms:W3CDTF">2007-08-26T20:02:13Z</dcterms:created>
  <dcterms:modified xsi:type="dcterms:W3CDTF">2023-01-28T18:14:37Z</dcterms:modified>
</cp:coreProperties>
</file>