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35BFC5-713C-4BC6-993E-DA5C83C92D7B}">
  <a:tblStyle styleId="{AB35BFC5-713C-4BC6-993E-DA5C83C92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ontserrat-bold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font" Target="fonts/Montserrat-regular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Lato-regular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Lato-boldItalic.fntdata"/><Relationship Id="rId23" Type="http://schemas.openxmlformats.org/officeDocument/2006/relationships/slide" Target="slides/slide17.xml"/><Relationship Id="rId28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1" Type="http://schemas.openxmlformats.org/officeDocument/2006/relationships/font" Target="fonts/Lato-italic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Montserrat-italic.fntdata"/><Relationship Id="rId30" Type="http://schemas.openxmlformats.org/officeDocument/2006/relationships/font" Target="fonts/Lato-bold.fnt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a79129d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a79129d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a79129d3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a79129d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a79129d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a79129d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a79129d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a79129d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a79129d3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a79129d3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a79129d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a79129d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a79129d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a79129d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a79129d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a79129d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a79129d3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a79129d3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a762e2dff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a762e2dff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a762e2df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a762e2df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a79129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a79129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a79129d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a79129d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a79129d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a79129d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a79129d3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a79129d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a79129d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a79129d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a79129d3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a79129d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edium.com/analytics-vidhya/sampling-statistical-approach-in-machine-learning-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Classification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68800" y="43097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Abdurrahman Bulut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1901042258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2586900" y="30560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CSE454 -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475" y="2690471"/>
            <a:ext cx="2138150" cy="23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323" y="1175324"/>
            <a:ext cx="6164677" cy="1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650" y="1567550"/>
            <a:ext cx="2833676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925" y="1567550"/>
            <a:ext cx="233716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- PCA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975" y="2120963"/>
            <a:ext cx="38671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452700" y="1967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br>
              <a:rPr lang="en"/>
            </a:br>
            <a:r>
              <a:rPr lang="en"/>
              <a:t>Model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926" y="356500"/>
            <a:ext cx="3652325" cy="44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Classification Models</a:t>
            </a:r>
            <a:endParaRPr/>
          </a:p>
        </p:txBody>
      </p:sp>
      <p:graphicFrame>
        <p:nvGraphicFramePr>
          <p:cNvPr id="222" name="Google Shape;222;p26"/>
          <p:cNvGraphicFramePr/>
          <p:nvPr/>
        </p:nvGraphicFramePr>
        <p:xfrm>
          <a:off x="917975" y="1812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{AB35BFC5-713C-4BC6-993E-DA5C83C92D7B}</a:tableStyleId>
              </a:tblPr>
              <a:tblGrid>
                <a:gridCol w="3619500"/>
                <a:gridCol w="3619500"/>
              </a:tblGrid>
              <a:tr h="3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Algorithms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Best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LGBM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89.76%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88.06%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85.55%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SVM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82.01%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89.35%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82725" y="2151363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</a:t>
            </a:r>
            <a:br>
              <a:rPr lang="en"/>
            </a:br>
            <a:r>
              <a:rPr lang="en"/>
              <a:t>Model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902" y="599775"/>
            <a:ext cx="5582775" cy="4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LGBM classifier is a suitable model for this problem.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</a:t>
            </a:r>
            <a:r>
              <a:rPr lang="en"/>
              <a:t>tlier detection increased success in all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effect of PCA and sampling methods varied from model to model.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270050" y="1602075"/>
            <a:ext cx="709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 “Adult Income Dataeset”, http://archive.ics.uci.edu/ml/datasets/Adult, 1996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“A logistic regression from scratch”, “Dennis Bakhuis”, </a:t>
            </a:r>
            <a:r>
              <a:rPr lang="en" sz="1125"/>
              <a:t>https://towardsdatascience.com/a-logistic-regression-from-scratch-3824468b1f88, 2020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“PCA ( Principal Component Analysis) Temel Bileşenler Analizi”, “Gülcan Öğündür”, https://medium.com/@gulcanogundur/pca-principal-component-analysis-temel-bile%C5  %9Fenler-analizi-bf9098751c62, 2020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“Sampling Techniques— Statistical approach in Machine learning”, ”Suresha HP”, </a:t>
            </a:r>
            <a:r>
              <a:rPr lang="en" sz="1125" u="sng">
                <a:solidFill>
                  <a:schemeClr val="hlink"/>
                </a:solidFill>
                <a:hlinkClick r:id="rId3"/>
              </a:rPr>
              <a:t>https://medium.com/analytics-vidhya/sampling-statistical-approach-in-machine-learning-</a:t>
            </a:r>
            <a:r>
              <a:rPr lang="en" sz="1125"/>
              <a:t> 4903c40ebf86, 2021</a:t>
            </a:r>
            <a:endParaRPr sz="1125"/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125"/>
              <a:t>“Scikit-learn developers”, https://scikit-learn.org/stable/modules/outlier_detection.html</a:t>
            </a:r>
            <a:endParaRPr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316925" y="2050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67875" y="1117500"/>
            <a:ext cx="70389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Exploratory Data Analysis(EDA)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 Encoding,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Classification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redict whether an individual earns more than $50,000 per year or less.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50" y="2449650"/>
            <a:ext cx="7289126" cy="2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Fixed Nan values in the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Duplicated elements are removed.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Income feature classified with 0’s and 1’s.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38300" y="1367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Education, </a:t>
            </a:r>
            <a:r>
              <a:rPr lang="en"/>
              <a:t>native country and marital status categories</a:t>
            </a:r>
            <a:r>
              <a:rPr lang="en"/>
              <a:t> are simplified.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countries by continents in native-country.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25" y="2186925"/>
            <a:ext cx="4414975" cy="25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902800" y="1951875"/>
            <a:ext cx="15156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81"/>
              <a:t>Income </a:t>
            </a:r>
            <a:r>
              <a:rPr lang="en" sz="1481"/>
              <a:t>Classification Graph</a:t>
            </a:r>
            <a:endParaRPr sz="1481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25" y="2341150"/>
            <a:ext cx="1874300" cy="22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425" y="2341150"/>
            <a:ext cx="5444576" cy="22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5077700" y="1982475"/>
            <a:ext cx="13116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Education levels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25" y="1049550"/>
            <a:ext cx="4740174" cy="3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Encoding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example: [“male”, “female”] will be [0, 1].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075" y="2406425"/>
            <a:ext cx="5038700" cy="20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770950" y="2243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000" y="430137"/>
            <a:ext cx="5425125" cy="42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2BC53A783564C9824B9D061EC2B13" ma:contentTypeVersion="3" ma:contentTypeDescription="Create a new document." ma:contentTypeScope="" ma:versionID="883cdb9feb6764d7e33593ead47c1a10">
  <xsd:schema xmlns:xsd="http://www.w3.org/2001/XMLSchema" xmlns:xs="http://www.w3.org/2001/XMLSchema" xmlns:p="http://schemas.microsoft.com/office/2006/metadata/properties" xmlns:ns2="0eda8e2b-ab41-499f-b806-c6cb024796bd" targetNamespace="http://schemas.microsoft.com/office/2006/metadata/properties" ma:root="true" ma:fieldsID="e6a6efe7dcc0ab509431e993790d83a0" ns2:_="">
    <xsd:import namespace="0eda8e2b-ab41-499f-b806-c6cb024796b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a8e2b-ab41-499f-b806-c6cb024796b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1F3421-AE0C-4F3D-BF85-74B162CFE30F}"/>
</file>

<file path=customXml/itemProps2.xml><?xml version="1.0" encoding="utf-8"?>
<ds:datastoreItem xmlns:ds="http://schemas.openxmlformats.org/officeDocument/2006/customXml" ds:itemID="{946C2FE5-572D-4650-A2D5-3B4433365881}"/>
</file>