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0"/>
  </p:notesMasterIdLst>
  <p:handoutMasterIdLst>
    <p:handoutMasterId r:id="rId21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84" r:id="rId10"/>
    <p:sldId id="277" r:id="rId11"/>
    <p:sldId id="278" r:id="rId12"/>
    <p:sldId id="279" r:id="rId13"/>
    <p:sldId id="280" r:id="rId14"/>
    <p:sldId id="285" r:id="rId15"/>
    <p:sldId id="286" r:id="rId16"/>
    <p:sldId id="281" r:id="rId17"/>
    <p:sldId id="283" r:id="rId18"/>
    <p:sldId id="282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rrahman BULUT2" initials="AB" lastIdx="2" clrIdx="0">
    <p:extLst>
      <p:ext uri="{19B8F6BF-5375-455C-9EA6-DF929625EA0E}">
        <p15:presenceInfo xmlns:p15="http://schemas.microsoft.com/office/powerpoint/2012/main" userId="S::a.bulut2017@gtu.edu.tr::0d323f23-ba8f-4022-a5c9-c286ee554d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0779" autoAdjust="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33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68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61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45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01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74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74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34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1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2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38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4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2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79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85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83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69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F25316E-BCCA-4B7E-94B9-D8182602575F}" type="datetime1">
              <a:rPr lang="en-US" altLang="en-US" smtClean="0"/>
              <a:t>06/27/2021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FB68BA-6244-43FA-928E-D4D4F32018C8}" type="datetime1">
              <a:rPr lang="en-US" altLang="en-US" smtClean="0"/>
              <a:t>06/27/2021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7BFABD-FF14-474E-834A-6986D4201A9E}" type="datetime1">
              <a:rPr lang="en-US" altLang="en-US" smtClean="0"/>
              <a:t>06/27/2021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6BC1B3-14EF-41FE-A4E6-508455580D9D}" type="datetime1">
              <a:rPr lang="en-US" altLang="en-US" smtClean="0"/>
              <a:t>06/27/2021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2883DB-FBC1-4D8F-A986-B4FB5B59DD67}" type="datetime1">
              <a:rPr lang="en-US" altLang="en-US" smtClean="0"/>
              <a:t>06/27/2021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C8AAD7-0459-4BD1-BABA-88FEA6392AD2}" type="datetime1">
              <a:rPr lang="en-US" altLang="en-US" smtClean="0"/>
              <a:t>06/27/2021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E538A-B16B-488C-9019-D6C2FFA70D03}" type="datetime1">
              <a:rPr lang="en-US" altLang="en-US" smtClean="0"/>
              <a:t>06/27/2021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404D41-B843-4BA2-8EEE-645679685AC8}" type="datetime1">
              <a:rPr lang="en-US" altLang="en-US" smtClean="0"/>
              <a:t>06/27/2021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8E283F-964B-45BA-918F-83AB3A72392A}" type="datetime1">
              <a:rPr lang="en-US" altLang="en-US" smtClean="0"/>
              <a:t>06/27/2021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A148E-8A55-4917-BFC3-168EA27D0A9D}" type="datetime1">
              <a:rPr lang="en-US" altLang="en-US" smtClean="0"/>
              <a:t>06/27/2021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A757EA-44C5-4273-8059-8F91E7EE0208}" type="datetime1">
              <a:rPr lang="en-US" altLang="en-US" smtClean="0"/>
              <a:t>06/27/2021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B0B7109E-A126-4C1C-9791-5B899552B6AF}" type="datetime1">
              <a:rPr lang="en-US" altLang="en-US" smtClean="0"/>
              <a:t>06/27/2021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brilliant.org/wiki/poisson-distribution/" TargetMode="External"/><Relationship Id="rId3" Type="http://schemas.openxmlformats.org/officeDocument/2006/relationships/hyperlink" Target="https://www.probabilitycourse.com/chapter11/11_1_2_basic_concepts_of_the_poisson_process.php" TargetMode="External"/><Relationship Id="rId7" Type="http://schemas.openxmlformats.org/officeDocument/2006/relationships/hyperlink" Target="https://corporatefinanceinstitute.com/resources/knowledge/other/poisson-distributio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trek.com/probabilitydistributions/poisson.aspx#:~:text=A%20Poisson%20experiment%20is%20a,a%20specified%20region%20is%20known" TargetMode="External"/><Relationship Id="rId5" Type="http://schemas.openxmlformats.org/officeDocument/2006/relationships/hyperlink" Target="https://en.wikipedia.org/wiki/Poisson_distribution" TargetMode="External"/><Relationship Id="rId10" Type="http://schemas.openxmlformats.org/officeDocument/2006/relationships/hyperlink" Target="https://www.investopedia.com/terms/p/poisson-distribution.asp" TargetMode="External"/><Relationship Id="rId4" Type="http://schemas.openxmlformats.org/officeDocument/2006/relationships/hyperlink" Target="https://en.wikipedia.org/wiki/Poisson_point_process" TargetMode="External"/><Relationship Id="rId9" Type="http://schemas.openxmlformats.org/officeDocument/2006/relationships/hyperlink" Target="https://towardsdatascience.com/the-poisson-distribution-and-poisson-process-explained-4e2cb17d459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913" y="466725"/>
            <a:ext cx="6846888" cy="2133600"/>
          </a:xfrm>
        </p:spPr>
        <p:txBody>
          <a:bodyPr/>
          <a:lstStyle/>
          <a:p>
            <a:r>
              <a:rPr lang="en-US" dirty="0"/>
              <a:t>Poisson Distribution and the Poisson Process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Abdurrahman Bulut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130D4-3F98-4834-B1B7-7FC022EDCA53}"/>
              </a:ext>
            </a:extLst>
          </p:cNvPr>
          <p:cNvSpPr txBox="1"/>
          <p:nvPr/>
        </p:nvSpPr>
        <p:spPr>
          <a:xfrm>
            <a:off x="3543300" y="6391275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Gebze Technical University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356781-B1D6-4D17-B0AC-6896A1DAE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45280F-DE53-48B1-9FB9-96A39916642A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1"/>
            <a:ext cx="7696200" cy="914400"/>
          </a:xfrm>
        </p:spPr>
        <p:txBody>
          <a:bodyPr/>
          <a:lstStyle/>
          <a:p>
            <a:r>
              <a:rPr lang="en-US" dirty="0"/>
              <a:t>Cumulative Poisson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79394-1EDB-48D2-893D-EA8C95E45F61}"/>
              </a:ext>
            </a:extLst>
          </p:cNvPr>
          <p:cNvSpPr txBox="1"/>
          <p:nvPr/>
        </p:nvSpPr>
        <p:spPr>
          <a:xfrm rot="16200000">
            <a:off x="7861258" y="3302042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Gebze Technical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93574-FE2D-4C36-91D8-24E078CA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2D0E5171-EACE-4DB3-A69E-FA2F2AF91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6020" y="3116911"/>
            <a:ext cx="2948780" cy="115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3D693C0-1EBE-4269-B978-00BC133D1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9868"/>
            <a:ext cx="4567142" cy="4411663"/>
          </a:xfrm>
        </p:spPr>
        <p:txBody>
          <a:bodyPr/>
          <a:lstStyle/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e</a:t>
            </a:r>
            <a:r>
              <a:rPr lang="en-US" sz="2000" dirty="0"/>
              <a:t> is Euler's number (</a:t>
            </a:r>
            <a:r>
              <a:rPr lang="en-US" sz="2000" i="1" dirty="0"/>
              <a:t>e</a:t>
            </a:r>
            <a:r>
              <a:rPr lang="en-US" sz="2000" dirty="0"/>
              <a:t> = 2.71828...)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k</a:t>
            </a:r>
            <a:r>
              <a:rPr lang="en-US" sz="2000" dirty="0"/>
              <a:t> is the number of occurrences. 	</a:t>
            </a:r>
          </a:p>
          <a:p>
            <a:pPr lvl="1">
              <a:buNone/>
            </a:pPr>
            <a:r>
              <a:rPr lang="en-US" sz="2000" dirty="0"/>
              <a:t>	k=0,1,2,….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k</a:t>
            </a:r>
            <a:r>
              <a:rPr lang="en-US" sz="2000" dirty="0"/>
              <a:t>! is the factorial of </a:t>
            </a:r>
            <a:r>
              <a:rPr lang="en-US" sz="2000" i="1" dirty="0"/>
              <a:t>k.</a:t>
            </a:r>
            <a:endParaRPr lang="en-US" sz="2000" dirty="0"/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/>
              <a:t>λ is equal to the expected   values of </a:t>
            </a:r>
            <a:r>
              <a:rPr lang="en-US" sz="2000" i="1" dirty="0"/>
              <a:t>k </a:t>
            </a:r>
            <a:r>
              <a:rPr lang="en-US" sz="2000" dirty="0"/>
              <a:t>during the given interval.</a:t>
            </a:r>
          </a:p>
        </p:txBody>
      </p:sp>
    </p:spTree>
    <p:extLst>
      <p:ext uri="{BB962C8B-B14F-4D97-AF65-F5344CB8AC3E}">
        <p14:creationId xmlns:p14="http://schemas.microsoft.com/office/powerpoint/2010/main" val="252502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C039-1FD4-4B7E-A163-C43B2B46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143000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1198F-DBE4-4470-AE42-7DC4BC96C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411663"/>
          </a:xfrm>
        </p:spPr>
        <p:txBody>
          <a:bodyPr>
            <a:normAutofit/>
          </a:bodyPr>
          <a:lstStyle/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/>
              <a:t>A complex software system averages 7 errors per 5,000 lines of code. What is the probability of 2 or less than errors in 5,000 lines of randomly selected lines of code?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1600" dirty="0"/>
              <a:t>λ = 7;  since there are 7 error on average.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1600" dirty="0"/>
              <a:t>x = 0, 1 or 2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1600" dirty="0"/>
              <a:t>e = 2.71828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51860" lvl="8" indent="-342900">
              <a:buFont typeface="Arial" panose="020B0604020202020204" pitchFamily="34" charset="0"/>
              <a:buChar char="•"/>
            </a:pPr>
            <a:endParaRPr lang="en-US" sz="900" dirty="0"/>
          </a:p>
          <a:p>
            <a:pPr lvl="8" indent="0">
              <a:buNone/>
            </a:pPr>
            <a:r>
              <a:rPr lang="en-US" sz="900" dirty="0"/>
              <a:t>				              </a:t>
            </a:r>
            <a:r>
              <a:rPr lang="en-US" sz="1200" dirty="0"/>
              <a:t>Continued -&gt;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B0330-D3EB-4BCE-9FA6-7BFB986C3285}"/>
              </a:ext>
            </a:extLst>
          </p:cNvPr>
          <p:cNvSpPr txBox="1"/>
          <p:nvPr/>
        </p:nvSpPr>
        <p:spPr>
          <a:xfrm rot="16200000">
            <a:off x="7861258" y="3302042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Gebze Technical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76ED5-FD2E-4291-8F1A-2539C6C2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F0880D2D-965A-43C9-AD90-C6323331C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4606379"/>
            <a:ext cx="1676400" cy="727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98204A-9247-41EC-9B2F-1F2C08CC9802}"/>
              </a:ext>
            </a:extLst>
          </p:cNvPr>
          <p:cNvSpPr/>
          <p:nvPr/>
        </p:nvSpPr>
        <p:spPr>
          <a:xfrm>
            <a:off x="2415168" y="4741864"/>
            <a:ext cx="586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>
              <a:buNone/>
            </a:pPr>
            <a:r>
              <a:rPr lang="nn-NO" sz="1600" dirty="0"/>
              <a:t>=&gt;  P(x </a:t>
            </a:r>
            <a:r>
              <a:rPr lang="nn-NO" sz="1600" u="sng" dirty="0"/>
              <a:t>&lt;</a:t>
            </a:r>
            <a:r>
              <a:rPr lang="nn-NO" sz="1600" dirty="0"/>
              <a:t> 2, 7) = P(0; 7) + P(1; 7) + P(2; 7)</a:t>
            </a:r>
          </a:p>
        </p:txBody>
      </p:sp>
    </p:spTree>
    <p:extLst>
      <p:ext uri="{BB962C8B-B14F-4D97-AF65-F5344CB8AC3E}">
        <p14:creationId xmlns:p14="http://schemas.microsoft.com/office/powerpoint/2010/main" val="232111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50FC25-A36E-4C88-99EF-C531E37705BA}"/>
              </a:ext>
            </a:extLst>
          </p:cNvPr>
          <p:cNvSpPr txBox="1"/>
          <p:nvPr/>
        </p:nvSpPr>
        <p:spPr>
          <a:xfrm rot="16200000">
            <a:off x="7861258" y="3302042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Gebze Technical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1ABFE-52C3-4B7E-88AA-9B08BDEC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02304-DBEA-4A91-92DB-13A5B443D1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6821" y="2971800"/>
            <a:ext cx="8407400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800" dirty="0"/>
              <a:t>P(x </a:t>
            </a:r>
            <a:r>
              <a:rPr lang="nn-NO" sz="1800" u="sng" dirty="0"/>
              <a:t>&lt;</a:t>
            </a:r>
            <a:r>
              <a:rPr lang="nn-NO" sz="1800" dirty="0"/>
              <a:t> 2, 7) </a:t>
            </a:r>
            <a:r>
              <a:rPr lang="en-US" sz="1800" dirty="0"/>
              <a:t>= ((e</a:t>
            </a:r>
            <a:r>
              <a:rPr lang="en-US" sz="1800" baseline="30000" dirty="0"/>
              <a:t>-7</a:t>
            </a:r>
            <a:r>
              <a:rPr lang="en-US" sz="1800" dirty="0"/>
              <a:t>) (7</a:t>
            </a:r>
            <a:r>
              <a:rPr lang="en-US" sz="1800" baseline="30000" dirty="0"/>
              <a:t>0</a:t>
            </a:r>
            <a:r>
              <a:rPr lang="en-US" sz="1800" dirty="0"/>
              <a:t>) / 0!)  + ((e</a:t>
            </a:r>
            <a:r>
              <a:rPr lang="en-US" sz="1800" baseline="30000" dirty="0"/>
              <a:t>-7</a:t>
            </a:r>
            <a:r>
              <a:rPr lang="en-US" sz="1800" dirty="0"/>
              <a:t>) (7</a:t>
            </a:r>
            <a:r>
              <a:rPr lang="en-US" sz="1800" baseline="30000" dirty="0"/>
              <a:t>1</a:t>
            </a:r>
            <a:r>
              <a:rPr lang="en-US" sz="1800" dirty="0"/>
              <a:t>) / 1!) + ((e</a:t>
            </a:r>
            <a:r>
              <a:rPr lang="en-US" sz="1800" baseline="30000" dirty="0"/>
              <a:t>-7</a:t>
            </a:r>
            <a:r>
              <a:rPr lang="en-US" sz="1800" dirty="0"/>
              <a:t>) (7</a:t>
            </a:r>
            <a:r>
              <a:rPr lang="en-US" sz="1800" baseline="30000" dirty="0"/>
              <a:t>2</a:t>
            </a:r>
            <a:r>
              <a:rPr lang="en-US" sz="1800" dirty="0"/>
              <a:t>) / 2!)</a:t>
            </a:r>
          </a:p>
          <a:p>
            <a:endParaRPr lang="en-US" sz="1800" dirty="0"/>
          </a:p>
          <a:p>
            <a:r>
              <a:rPr lang="en-US" sz="1800" dirty="0"/>
              <a:t>	   </a:t>
            </a:r>
          </a:p>
          <a:p>
            <a:r>
              <a:rPr lang="en-US" sz="1800" dirty="0"/>
              <a:t>	  = 0.000912 + 0.0064 + 0.0223 </a:t>
            </a:r>
          </a:p>
          <a:p>
            <a:r>
              <a:rPr lang="en-US" sz="1800" dirty="0"/>
              <a:t>	</a:t>
            </a:r>
          </a:p>
          <a:p>
            <a:r>
              <a:rPr lang="en-US" sz="1800" dirty="0"/>
              <a:t>	  </a:t>
            </a:r>
          </a:p>
          <a:p>
            <a:r>
              <a:rPr lang="en-US" sz="1800" dirty="0"/>
              <a:t>	  = 0.0296 </a:t>
            </a:r>
          </a:p>
          <a:p>
            <a:pPr>
              <a:buNone/>
            </a:pPr>
            <a:r>
              <a:rPr lang="en-US" sz="1800" dirty="0"/>
              <a:t>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C8041A-E924-420D-A263-44C8CBABC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371600"/>
            <a:ext cx="2499960" cy="108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94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EE38-DE1D-4015-B070-A6B7E4B6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EC1F-BCEB-45FA-970D-948326BC8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411663"/>
          </a:xfrm>
        </p:spPr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At a junction, there are an average of 6 accidents in 4 months. According to this,</a:t>
            </a:r>
          </a:p>
          <a:p>
            <a:pPr marL="560070" indent="-514350">
              <a:buAutoNum type="alphaLcParenR"/>
            </a:pPr>
            <a:endParaRPr lang="en-US" sz="1800" dirty="0"/>
          </a:p>
          <a:p>
            <a:pPr marL="560070" indent="-514350">
              <a:buAutoNum type="alphaLcParenR"/>
            </a:pPr>
            <a:r>
              <a:rPr lang="en-US" sz="1800" dirty="0"/>
              <a:t>What is the probability of 8 accidents at this junction in the next 4 months?</a:t>
            </a:r>
          </a:p>
          <a:p>
            <a:pPr marL="560070" indent="-514350">
              <a:buAutoNum type="alphaLcParenR"/>
            </a:pPr>
            <a:endParaRPr lang="en-US" sz="1800" dirty="0"/>
          </a:p>
          <a:p>
            <a:pPr marL="33147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3147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800" dirty="0"/>
              <a:t>μ = 6;     since there are 6 accidents, on average.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800" dirty="0"/>
              <a:t>x = 8;     since we want to find  probability of 8 accident.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800" dirty="0"/>
              <a:t>e = 2.71828</a:t>
            </a:r>
          </a:p>
          <a:p>
            <a:endParaRPr lang="en-US" sz="1800" dirty="0"/>
          </a:p>
          <a:p>
            <a:r>
              <a:rPr lang="en-US" sz="1800" dirty="0"/>
              <a:t>= (2.71828</a:t>
            </a:r>
            <a:r>
              <a:rPr lang="en-US" sz="1800" baseline="30000" dirty="0"/>
              <a:t>-6</a:t>
            </a:r>
            <a:r>
              <a:rPr lang="en-US" sz="1800" dirty="0"/>
              <a:t>) (6</a:t>
            </a:r>
            <a:r>
              <a:rPr lang="en-US" sz="1800" baseline="30000" dirty="0"/>
              <a:t>8</a:t>
            </a:r>
            <a:r>
              <a:rPr lang="en-US" sz="1800" dirty="0"/>
              <a:t>) / 8!  = (0.00248) (1,679,616) / 40,320 =0.1033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D53E5-10E0-4145-89E5-955393E1C95A}"/>
              </a:ext>
            </a:extLst>
          </p:cNvPr>
          <p:cNvSpPr txBox="1"/>
          <p:nvPr/>
        </p:nvSpPr>
        <p:spPr>
          <a:xfrm rot="16200000">
            <a:off x="7861258" y="3302042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Gebze Technical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82731-A85B-4350-A146-539F8F80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F6188E2A-C790-4B5E-8F9D-9E9BE72E7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56472"/>
            <a:ext cx="1860395" cy="74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4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E5015-70BC-4063-B623-F7875C451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81000"/>
            <a:ext cx="7620000" cy="5554663"/>
          </a:xfrm>
        </p:spPr>
        <p:txBody>
          <a:bodyPr/>
          <a:lstStyle/>
          <a:p>
            <a:r>
              <a:rPr lang="en-US" dirty="0"/>
              <a:t>b) What is the probability of 5 accidents at this junction in the next 6 months?</a:t>
            </a:r>
          </a:p>
          <a:p>
            <a:endParaRPr lang="en-US" dirty="0"/>
          </a:p>
          <a:p>
            <a:endParaRPr lang="en-US" dirty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600" dirty="0"/>
              <a:t>New μ = 9; If there is an average of 6 accidents in 4 months, it will be 9 in 6 months.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600" dirty="0"/>
              <a:t>x = 5; 	    since we want to find probability of 5  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600" dirty="0"/>
              <a:t>e = 2.71828</a:t>
            </a:r>
          </a:p>
          <a:p>
            <a:endParaRPr lang="en-US" sz="1600" dirty="0"/>
          </a:p>
          <a:p>
            <a:pPr marL="33147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     = (2.71828</a:t>
            </a:r>
            <a:r>
              <a:rPr lang="en-US" sz="1600" baseline="30000" dirty="0"/>
              <a:t>-9</a:t>
            </a:r>
            <a:r>
              <a:rPr lang="en-US" sz="1600" dirty="0"/>
              <a:t>) (9</a:t>
            </a:r>
            <a:r>
              <a:rPr lang="en-US" sz="1600" baseline="30000" dirty="0"/>
              <a:t>5</a:t>
            </a:r>
            <a:r>
              <a:rPr lang="en-US" sz="1600" dirty="0"/>
              <a:t>) / 5!  = (0.0001234) (59,049) / 120 = 0.061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018F1-E1A8-4DDE-BF59-F48149B1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DBB54E66-F028-4CA9-8246-5139843A7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1860395" cy="74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5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F5C8-3F7E-490E-AE7B-9C25278E0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57200"/>
            <a:ext cx="7696200" cy="5478463"/>
          </a:xfrm>
        </p:spPr>
        <p:txBody>
          <a:bodyPr/>
          <a:lstStyle/>
          <a:p>
            <a:r>
              <a:rPr lang="en-US" sz="2400" dirty="0"/>
              <a:t>c) What is the probability of 2 or less than accidents at this intersection in the next year?</a:t>
            </a:r>
          </a:p>
          <a:p>
            <a:endParaRPr lang="en-US" sz="2400" dirty="0"/>
          </a:p>
          <a:p>
            <a:endParaRPr lang="en-US" sz="2400" dirty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1600" dirty="0"/>
              <a:t>New λ = 18; If there is an average of 6 accidents in 4 months, it will be 18 in a year.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1600" dirty="0"/>
              <a:t>x = 0, 1 or 2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1600" dirty="0"/>
              <a:t>e = 2.71828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nn-NO" sz="1600" dirty="0"/>
              <a:t>P(x </a:t>
            </a:r>
            <a:r>
              <a:rPr lang="nn-NO" sz="1600" u="sng" dirty="0"/>
              <a:t>&lt;</a:t>
            </a:r>
            <a:r>
              <a:rPr lang="nn-NO" sz="1600" dirty="0"/>
              <a:t> 2, 7) </a:t>
            </a:r>
            <a:r>
              <a:rPr lang="en-US" sz="1600" dirty="0"/>
              <a:t>= ((e</a:t>
            </a:r>
            <a:r>
              <a:rPr lang="en-US" sz="1600" baseline="30000" dirty="0"/>
              <a:t>-18</a:t>
            </a:r>
            <a:r>
              <a:rPr lang="en-US" sz="1600" dirty="0"/>
              <a:t>) (18</a:t>
            </a:r>
            <a:r>
              <a:rPr lang="en-US" sz="1600" baseline="30000" dirty="0"/>
              <a:t>0</a:t>
            </a:r>
            <a:r>
              <a:rPr lang="en-US" sz="1600" dirty="0"/>
              <a:t>) / 0!)  + ((e</a:t>
            </a:r>
            <a:r>
              <a:rPr lang="en-US" sz="1600" baseline="30000" dirty="0"/>
              <a:t>-18</a:t>
            </a:r>
            <a:r>
              <a:rPr lang="en-US" sz="1600" dirty="0"/>
              <a:t>) (18</a:t>
            </a:r>
            <a:r>
              <a:rPr lang="en-US" sz="1600" baseline="30000" dirty="0"/>
              <a:t>1</a:t>
            </a:r>
            <a:r>
              <a:rPr lang="en-US" sz="1600" dirty="0"/>
              <a:t>) / 1!) + ((e</a:t>
            </a:r>
            <a:r>
              <a:rPr lang="en-US" sz="1600" baseline="30000" dirty="0"/>
              <a:t>-18</a:t>
            </a:r>
            <a:r>
              <a:rPr lang="en-US" sz="1600" dirty="0"/>
              <a:t>) (18</a:t>
            </a:r>
            <a:r>
              <a:rPr lang="en-US" sz="1600" baseline="30000" dirty="0"/>
              <a:t>2</a:t>
            </a:r>
            <a:r>
              <a:rPr lang="en-US" sz="1600" dirty="0"/>
              <a:t>) / 2!)</a:t>
            </a:r>
          </a:p>
          <a:p>
            <a:r>
              <a:rPr lang="en-US" sz="2400" dirty="0"/>
              <a:t>	  </a:t>
            </a:r>
            <a:r>
              <a:rPr lang="en-US" sz="1600" dirty="0"/>
              <a:t>= 1.53*10</a:t>
            </a:r>
            <a:r>
              <a:rPr lang="en-US" sz="1600" baseline="30000" dirty="0"/>
              <a:t>-8  + </a:t>
            </a:r>
            <a:r>
              <a:rPr lang="en-US" sz="1600" dirty="0"/>
              <a:t>2.74*10</a:t>
            </a:r>
            <a:r>
              <a:rPr lang="en-US" sz="1600" baseline="30000" dirty="0"/>
              <a:t>-7 + </a:t>
            </a:r>
            <a:r>
              <a:rPr lang="en-US" sz="1600" dirty="0"/>
              <a:t>2.48*10</a:t>
            </a:r>
            <a:r>
              <a:rPr lang="en-US" sz="1600" baseline="30000" dirty="0"/>
              <a:t>-6    </a:t>
            </a:r>
            <a:r>
              <a:rPr lang="en-US" sz="1600" dirty="0"/>
              <a:t>= 2.76*10</a:t>
            </a:r>
            <a:r>
              <a:rPr lang="en-US" sz="1600" baseline="30000" dirty="0"/>
              <a:t>-6</a:t>
            </a:r>
          </a:p>
          <a:p>
            <a:endParaRPr lang="en-US" sz="1600" baseline="30000" dirty="0"/>
          </a:p>
          <a:p>
            <a:endParaRPr lang="en-US" sz="16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D51D1-D391-4675-B94F-5F621D94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40393050-3EE3-4D09-A7A3-73731FED5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371600"/>
            <a:ext cx="1676400" cy="727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37D748-1530-4C02-A2BF-9E4E7C941194}"/>
              </a:ext>
            </a:extLst>
          </p:cNvPr>
          <p:cNvSpPr/>
          <p:nvPr/>
        </p:nvSpPr>
        <p:spPr>
          <a:xfrm>
            <a:off x="254620" y="3509611"/>
            <a:ext cx="586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>
              <a:buNone/>
            </a:pPr>
            <a:r>
              <a:rPr lang="nn-NO" sz="1600" dirty="0"/>
              <a:t>=&gt;  P(x </a:t>
            </a:r>
            <a:r>
              <a:rPr lang="nn-NO" sz="1600" u="sng" dirty="0"/>
              <a:t>&lt;</a:t>
            </a:r>
            <a:r>
              <a:rPr lang="nn-NO" sz="1600" dirty="0"/>
              <a:t> 2, 18) = P(0; 18) + P(1; 18) + P(2; 18)</a:t>
            </a:r>
          </a:p>
        </p:txBody>
      </p:sp>
    </p:spTree>
    <p:extLst>
      <p:ext uri="{BB962C8B-B14F-4D97-AF65-F5344CB8AC3E}">
        <p14:creationId xmlns:p14="http://schemas.microsoft.com/office/powerpoint/2010/main" val="21909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7E1A-4726-4A4D-936E-1547410B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24D5D-0235-41C0-B7A5-8534D08A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8800"/>
            <a:ext cx="8305800" cy="4106863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2000" dirty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/>
              <a:t>The Poisson Distribution can be a helpful statistical tool we can use to evaluate and improve business operations.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DB1DF-F3A9-4B3C-8C79-A805715F7EC9}"/>
              </a:ext>
            </a:extLst>
          </p:cNvPr>
          <p:cNvSpPr txBox="1"/>
          <p:nvPr/>
        </p:nvSpPr>
        <p:spPr>
          <a:xfrm rot="16200000">
            <a:off x="7861258" y="3302042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Gebze Technical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12211-6523-4DD0-896A-CDDC4343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717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85B0-DD2B-45B2-89BE-59AC88EC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B617F-EAEA-4460-B992-2C413C5D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4183063"/>
          </a:xfrm>
        </p:spPr>
        <p:txBody>
          <a:bodyPr>
            <a:normAutofit/>
          </a:bodyPr>
          <a:lstStyle/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https://www.probabilitycourse.com/chapter11/11_1_2_basic_concepts_of_the_poisson_process.php</a:t>
            </a:r>
            <a:endParaRPr lang="en-US" sz="1400" dirty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https://en.wikipedia.org/wiki/Poisson_point_process</a:t>
            </a:r>
            <a:endParaRPr lang="en-US" sz="1400" dirty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https://en.wikipedia.org/wiki/Poisson_distribution</a:t>
            </a:r>
            <a:endParaRPr lang="en-US" sz="1400" dirty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6"/>
              </a:rPr>
              <a:t>https://stattrek.com/probabilitydistributions/poisson.aspx#:~:text=A%20Poisson%20experiment%20is%20a,a%20specified%20region%20is%20known</a:t>
            </a:r>
            <a:r>
              <a:rPr lang="en-US" sz="1400" dirty="0"/>
              <a:t>.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7"/>
              </a:rPr>
              <a:t>https://corporatefinanceinstitute.com/resources/knowledge/other/poisson-distribution/</a:t>
            </a:r>
            <a:endParaRPr lang="en-US" sz="1400" dirty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8"/>
              </a:rPr>
              <a:t>https://brilliant.org/wiki/poisson-distribution/</a:t>
            </a:r>
            <a:endParaRPr lang="en-US" sz="1400" dirty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9"/>
              </a:rPr>
              <a:t>https://towardsdatascience.com/the-poisson-distribution-and-poisson-process-explained-4e2cb17d459</a:t>
            </a:r>
            <a:endParaRPr lang="en-US" sz="1400" dirty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10"/>
              </a:rPr>
              <a:t>https://www.investopedia.com/terms/p/poisson-distribution.asp</a:t>
            </a:r>
            <a:endParaRPr lang="en-US" sz="1400" dirty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400" dirty="0"/>
              <a:t>Probability &amp; statistics for engineers &amp; scientists/Ronald E. Walpole . . . [et al.] — 9th ed.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400" dirty="0"/>
              <a:t>“Homogeneous Poisson process in daily case of covid-19”, “M </a:t>
            </a:r>
            <a:r>
              <a:rPr lang="en-US" sz="1400" dirty="0" err="1"/>
              <a:t>Alawiyah</a:t>
            </a:r>
            <a:r>
              <a:rPr lang="en-US" sz="1400" dirty="0"/>
              <a:t>, D A </a:t>
            </a:r>
            <a:r>
              <a:rPr lang="en-US" sz="1400" dirty="0" err="1"/>
              <a:t>Johar</a:t>
            </a:r>
            <a:r>
              <a:rPr lang="en-US" sz="1400" dirty="0"/>
              <a:t>, and B N </a:t>
            </a:r>
            <a:r>
              <a:rPr lang="en-US" sz="1400" dirty="0" err="1"/>
              <a:t>Ruchjana</a:t>
            </a:r>
            <a:r>
              <a:rPr lang="en-US" sz="1400" dirty="0"/>
              <a:t>*”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7AE45-3F8C-45F9-802B-01010060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BA3E0-C23B-4939-AB82-B6CA6B787CE9}"/>
              </a:ext>
            </a:extLst>
          </p:cNvPr>
          <p:cNvSpPr txBox="1"/>
          <p:nvPr/>
        </p:nvSpPr>
        <p:spPr>
          <a:xfrm rot="16200000">
            <a:off x="7861258" y="3302042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Gebze Technical University</a:t>
            </a:r>
          </a:p>
        </p:txBody>
      </p:sp>
    </p:spTree>
    <p:extLst>
      <p:ext uri="{BB962C8B-B14F-4D97-AF65-F5344CB8AC3E}">
        <p14:creationId xmlns:p14="http://schemas.microsoft.com/office/powerpoint/2010/main" val="265774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17EB-391B-4586-BF04-79D79DA4C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6400"/>
            <a:ext cx="7467600" cy="42592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THANK YOU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Abdurrahman Bulut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2E630-1972-4855-B731-D4A27DA2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7F987-F51D-4F91-A371-3D9C777E14E5}"/>
              </a:ext>
            </a:extLst>
          </p:cNvPr>
          <p:cNvSpPr txBox="1"/>
          <p:nvPr/>
        </p:nvSpPr>
        <p:spPr>
          <a:xfrm rot="16200000">
            <a:off x="7861258" y="3302042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Gebze Technical University</a:t>
            </a:r>
          </a:p>
        </p:txBody>
      </p:sp>
    </p:spTree>
    <p:extLst>
      <p:ext uri="{BB962C8B-B14F-4D97-AF65-F5344CB8AC3E}">
        <p14:creationId xmlns:p14="http://schemas.microsoft.com/office/powerpoint/2010/main" val="94477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57400"/>
            <a:ext cx="8305800" cy="3878263"/>
          </a:xfrm>
        </p:spPr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Definition of Poisson Experiment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Definition of Poisson Process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Definition of Poisson Distribution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The Poisson Distribution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Examples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CD79C-C896-4AC8-BD62-09B513964B96}"/>
              </a:ext>
            </a:extLst>
          </p:cNvPr>
          <p:cNvSpPr txBox="1"/>
          <p:nvPr/>
        </p:nvSpPr>
        <p:spPr>
          <a:xfrm rot="16200000">
            <a:off x="7861258" y="3302042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Gebze Technical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2C4F1-F154-4F89-AABB-D05A5781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409181-3AA2-4D4B-A8B9-9B66B46E1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752600"/>
            <a:ext cx="3143250" cy="36861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AC1469-49EA-43B6-9650-24EC54690C69}"/>
              </a:ext>
            </a:extLst>
          </p:cNvPr>
          <p:cNvSpPr txBox="1"/>
          <p:nvPr/>
        </p:nvSpPr>
        <p:spPr>
          <a:xfrm rot="16200000">
            <a:off x="7861258" y="3302042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Gebze Technical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E8335-6067-498C-839C-8ADC60C8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2B2AA-9125-42A9-A289-0B19F10C5AD4}"/>
              </a:ext>
            </a:extLst>
          </p:cNvPr>
          <p:cNvSpPr txBox="1"/>
          <p:nvPr/>
        </p:nvSpPr>
        <p:spPr>
          <a:xfrm>
            <a:off x="209550" y="1981200"/>
            <a:ext cx="4286250" cy="193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/>
              <a:t>Simeon-Denis Poisson </a:t>
            </a:r>
          </a:p>
          <a:p>
            <a:pPr marL="457200" indent="-457200"/>
            <a:r>
              <a:rPr lang="en-US" dirty="0"/>
              <a:t>1837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A539EB2-779B-442E-9191-2B81EDEAE7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2852409"/>
            <a:ext cx="2504440" cy="362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0832"/>
            <a:ext cx="7696200" cy="994568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305800" cy="4411663"/>
          </a:xfrm>
        </p:spPr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Poisson experiments: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Experiments yielding numerical values of a random variable X, the number of outcomes occurring during a given time interval or in a specified region, are called Poisson experiments.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The X is called a Poisson random variable.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033F2-106D-4A58-9828-859A64F0770B}"/>
              </a:ext>
            </a:extLst>
          </p:cNvPr>
          <p:cNvSpPr txBox="1"/>
          <p:nvPr/>
        </p:nvSpPr>
        <p:spPr>
          <a:xfrm rot="16200000">
            <a:off x="7861258" y="3302042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Gebze Technical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0334A-471D-4730-AECC-D2AEDC47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066800"/>
          </a:xfrm>
        </p:spPr>
        <p:txBody>
          <a:bodyPr/>
          <a:lstStyle/>
          <a:p>
            <a:r>
              <a:rPr lang="en-US" dirty="0"/>
              <a:t>Definitions – Poisson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2635-0730-4040-88A7-C9E553A5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305800" cy="4411663"/>
          </a:xfrm>
        </p:spPr>
        <p:txBody>
          <a:bodyPr>
            <a:normAutofit/>
          </a:bodyPr>
          <a:lstStyle/>
          <a:p>
            <a:r>
              <a:rPr lang="en-US" sz="2400" dirty="0"/>
              <a:t>A Poisson Process meets the following criteria:</a:t>
            </a:r>
          </a:p>
          <a:p>
            <a:endParaRPr lang="en-US" sz="24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1600" dirty="0"/>
              <a:t>Events are</a:t>
            </a:r>
            <a:r>
              <a:rPr lang="en-US" sz="1600" b="1" dirty="0"/>
              <a:t> </a:t>
            </a:r>
            <a:r>
              <a:rPr lang="en-US" sz="1600" dirty="0"/>
              <a:t>independent of each other. The occurrence of one event does not affect the probability another event will occur.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1600" dirty="0"/>
              <a:t>The average rate (events per time period) is constant.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1600" dirty="0"/>
              <a:t>Two events cannot occur at the same time.</a:t>
            </a:r>
          </a:p>
          <a:p>
            <a:endParaRPr lang="en-US" sz="1600" dirty="0"/>
          </a:p>
          <a:p>
            <a:r>
              <a:rPr lang="en-US" sz="1600" dirty="0"/>
              <a:t>Example:</a:t>
            </a:r>
          </a:p>
          <a:p>
            <a:pPr marL="388620" indent="-342900">
              <a:buFont typeface="+mj-lt"/>
              <a:buAutoNum type="arabicPeriod"/>
            </a:pPr>
            <a:r>
              <a:rPr lang="en-US" sz="1600" dirty="0"/>
              <a:t>	Number of Earthquakes in a certain area with rate of 2 per month</a:t>
            </a:r>
          </a:p>
          <a:p>
            <a:pPr marL="388620" indent="-342900">
              <a:buFont typeface="+mj-lt"/>
              <a:buAutoNum type="arabicPeriod"/>
            </a:pPr>
            <a:r>
              <a:rPr lang="en-US" sz="1600" dirty="0"/>
              <a:t>	The number of car accidents at a site or in an area</a:t>
            </a:r>
          </a:p>
          <a:p>
            <a:endParaRPr lang="en-US" sz="1600" dirty="0"/>
          </a:p>
          <a:p>
            <a:endParaRPr lang="en-US" sz="1600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A2960-C1E1-4E7E-B4F9-1FF4B9019FD0}"/>
              </a:ext>
            </a:extLst>
          </p:cNvPr>
          <p:cNvSpPr txBox="1"/>
          <p:nvPr/>
        </p:nvSpPr>
        <p:spPr>
          <a:xfrm rot="16200000">
            <a:off x="7861258" y="3302042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Gebze Technical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9575E-C243-461D-B236-E726CCD6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982663"/>
          </a:xfrm>
        </p:spPr>
        <p:txBody>
          <a:bodyPr/>
          <a:lstStyle/>
          <a:p>
            <a:r>
              <a:rPr lang="en-US" dirty="0"/>
              <a:t>Definition - Poisson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15E72-7D13-4266-A77C-206D15F136D4}"/>
              </a:ext>
            </a:extLst>
          </p:cNvPr>
          <p:cNvSpPr txBox="1"/>
          <p:nvPr/>
        </p:nvSpPr>
        <p:spPr>
          <a:xfrm rot="16200000">
            <a:off x="7861258" y="3302042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Gebze Technical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7D47-C2EB-45CC-B6B2-E0CFCA26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BE6E88-000F-49C0-8AAD-150265D9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6781800" cy="4411663"/>
          </a:xfrm>
        </p:spPr>
        <p:txBody>
          <a:bodyPr/>
          <a:lstStyle/>
          <a:p>
            <a:pPr marL="33147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600" dirty="0"/>
              <a:t>A Poisson distribution can be used to measure how many times an event is likely to occur within "X" period of time.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600" dirty="0"/>
              <a:t>An example, a certain fast-food restaurant gets an average of 3 visitors to the drive-through per minute. This is just an average, however. The actual amount can vary. A Poisson distribution can be used to analyze the probability of various events regarding how many customers go through the drive-through. </a:t>
            </a:r>
          </a:p>
        </p:txBody>
      </p:sp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135063"/>
          </a:xfrm>
        </p:spPr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88925-D63E-4817-9A93-1358933D4261}"/>
              </a:ext>
            </a:extLst>
          </p:cNvPr>
          <p:cNvSpPr txBox="1"/>
          <p:nvPr/>
        </p:nvSpPr>
        <p:spPr>
          <a:xfrm rot="16200000">
            <a:off x="7861258" y="3302042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Gebze Technical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366C9-ED27-4B7B-B899-7E06DF5B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8F32E-60EB-4363-949D-CF7FB192F560}"/>
              </a:ext>
            </a:extLst>
          </p:cNvPr>
          <p:cNvSpPr txBox="1"/>
          <p:nvPr/>
        </p:nvSpPr>
        <p:spPr>
          <a:xfrm>
            <a:off x="228599" y="2334042"/>
            <a:ext cx="52578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e</a:t>
            </a:r>
            <a:r>
              <a:rPr lang="en-US" sz="2000" dirty="0"/>
              <a:t> is Euler's number (</a:t>
            </a:r>
            <a:r>
              <a:rPr lang="en-US" sz="2000" i="1" dirty="0"/>
              <a:t>e</a:t>
            </a:r>
            <a:r>
              <a:rPr lang="en-US" sz="2000" dirty="0"/>
              <a:t> = 2.71828...)</a:t>
            </a:r>
          </a:p>
          <a:p>
            <a:r>
              <a:rPr lang="en-US" sz="2000" i="1" dirty="0"/>
              <a:t>x, k</a:t>
            </a:r>
            <a:r>
              <a:rPr lang="en-US" sz="2000" dirty="0"/>
              <a:t> is the number of occurrences. 	</a:t>
            </a:r>
          </a:p>
          <a:p>
            <a:pPr lvl="1">
              <a:buNone/>
            </a:pPr>
            <a:r>
              <a:rPr lang="en-US" sz="2000" dirty="0"/>
              <a:t>	x, k=0,1,2,….</a:t>
            </a:r>
          </a:p>
          <a:p>
            <a:r>
              <a:rPr lang="en-US" sz="2000" i="1" dirty="0"/>
              <a:t>x</a:t>
            </a:r>
            <a:r>
              <a:rPr lang="en-US" sz="2000" dirty="0"/>
              <a:t>! is the factorial of </a:t>
            </a:r>
            <a:r>
              <a:rPr lang="en-US" sz="2000" i="1" dirty="0"/>
              <a:t>x.</a:t>
            </a:r>
            <a:endParaRPr lang="en-US" sz="2000" dirty="0"/>
          </a:p>
          <a:p>
            <a:r>
              <a:rPr lang="en-US" sz="2000" dirty="0"/>
              <a:t>λ is equal to the expected   values of </a:t>
            </a:r>
            <a:r>
              <a:rPr lang="en-US" sz="2000" i="1" dirty="0"/>
              <a:t>x</a:t>
            </a:r>
            <a:r>
              <a:rPr lang="en-US" sz="2000" dirty="0"/>
              <a:t> when that is also equal to  its variance. μ=</a:t>
            </a:r>
            <a:r>
              <a:rPr lang="en-US" sz="2000" dirty="0" err="1"/>
              <a:t>λt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E79770-2B5A-4E9E-9F71-86BC12323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55616"/>
            <a:ext cx="6886575" cy="495300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D19D4A1-4DFE-4DD6-8537-5A6663F02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89" y="3409313"/>
            <a:ext cx="2139873" cy="793436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49512D9-B4AB-46DF-935C-1A8D139B5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609" y="2543705"/>
            <a:ext cx="1876043" cy="60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1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179174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9E13-8C60-40B1-961A-C74E2AAB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1"/>
            <a:ext cx="8305800" cy="1066800"/>
          </a:xfrm>
        </p:spPr>
        <p:txBody>
          <a:bodyPr>
            <a:normAutofit/>
          </a:bodyPr>
          <a:lstStyle/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/>
              <a:t>The average number of homes sold by a company is 2 homes per day. What is the probability that exactly 3 homes will be sold tomorrow?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79AFB-104B-43CE-BC1A-98B46D5458CF}"/>
              </a:ext>
            </a:extLst>
          </p:cNvPr>
          <p:cNvSpPr txBox="1"/>
          <p:nvPr/>
        </p:nvSpPr>
        <p:spPr>
          <a:xfrm rot="16200000">
            <a:off x="7861258" y="3302042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Gebze Technical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E91BF-9585-41A8-AA90-CF3289BD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E59E7-3378-4AD0-B861-69178DF77EF2}"/>
              </a:ext>
            </a:extLst>
          </p:cNvPr>
          <p:cNvSpPr txBox="1"/>
          <p:nvPr/>
        </p:nvSpPr>
        <p:spPr>
          <a:xfrm>
            <a:off x="609600" y="2743200"/>
            <a:ext cx="8077200" cy="317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/>
              <a:t>μ = 2;     since 2 homes are sold per day, on average.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x = 3; since we want to find the likelihood that 3 homes will be sold tomorrow.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800" dirty="0"/>
              <a:t>e = 2.71828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		= (2.71828</a:t>
            </a:r>
            <a:r>
              <a:rPr lang="en-US" sz="1800" baseline="30000" dirty="0"/>
              <a:t>-2</a:t>
            </a:r>
            <a:r>
              <a:rPr lang="en-US" sz="1800" dirty="0"/>
              <a:t>) (2</a:t>
            </a:r>
            <a:r>
              <a:rPr lang="en-US" sz="1800" baseline="30000" dirty="0"/>
              <a:t>3</a:t>
            </a:r>
            <a:r>
              <a:rPr lang="en-US" sz="1800" dirty="0"/>
              <a:t>) / 3!  = (0.13534) (8) / 6 = 0.180 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So, the probability of selling 3 homes tomorrow = 0.180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ACEC5B2B-0A4F-4FF1-9218-BC2051149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5" y="4705171"/>
            <a:ext cx="1860395" cy="74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3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A18D-7ECC-4523-BE42-C5EA7FBD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DE39-0376-41CA-961C-31D3BE9F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411663"/>
          </a:xfrm>
        </p:spPr>
        <p:txBody>
          <a:bodyPr/>
          <a:lstStyle/>
          <a:p>
            <a:pPr marL="33147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800" dirty="0"/>
              <a:t>A complex software system averages 7 errors per 5,000 lines of code. What is the probability of exactly 2 errors in 5,000 lines of randomly selected lines of code?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3147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CBD30-5FA9-4AD7-8DB1-0391C01C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202D12B4-EA9D-4038-AFAF-A51FCDD24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31690"/>
            <a:ext cx="1860395" cy="7450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A67363-D6EB-49F9-9D34-217888E4E6D4}"/>
              </a:ext>
            </a:extLst>
          </p:cNvPr>
          <p:cNvSpPr/>
          <p:nvPr/>
        </p:nvSpPr>
        <p:spPr>
          <a:xfrm>
            <a:off x="2484863" y="3919551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/>
              <a:t>= (2.71828</a:t>
            </a:r>
            <a:r>
              <a:rPr lang="en-US" sz="1800" baseline="30000" dirty="0"/>
              <a:t>-7</a:t>
            </a:r>
            <a:r>
              <a:rPr lang="en-US" sz="1800" dirty="0"/>
              <a:t>) (7</a:t>
            </a:r>
            <a:r>
              <a:rPr lang="en-US" sz="1800" baseline="30000" dirty="0"/>
              <a:t>2</a:t>
            </a:r>
            <a:r>
              <a:rPr lang="en-US" sz="1800" dirty="0"/>
              <a:t>) / 2!  = (0.000922) (49) / 2 = 0.022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5B941-0952-4E0B-A25B-355390D564AA}"/>
              </a:ext>
            </a:extLst>
          </p:cNvPr>
          <p:cNvSpPr txBox="1"/>
          <p:nvPr/>
        </p:nvSpPr>
        <p:spPr>
          <a:xfrm rot="16200000">
            <a:off x="7861258" y="3302042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Gebze Technical University</a:t>
            </a:r>
          </a:p>
        </p:txBody>
      </p:sp>
    </p:spTree>
    <p:extLst>
      <p:ext uri="{BB962C8B-B14F-4D97-AF65-F5344CB8AC3E}">
        <p14:creationId xmlns:p14="http://schemas.microsoft.com/office/powerpoint/2010/main" val="36951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440</TotalTime>
  <Words>1242</Words>
  <Application>Microsoft Office PowerPoint</Application>
  <PresentationFormat>On-screen Show (4:3)</PresentationFormat>
  <Paragraphs>200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Wingdings</vt:lpstr>
      <vt:lpstr>Sales training presentation</vt:lpstr>
      <vt:lpstr>Poisson Distribution and the Poisson Process</vt:lpstr>
      <vt:lpstr>Overview</vt:lpstr>
      <vt:lpstr>Introduction</vt:lpstr>
      <vt:lpstr>Definitions</vt:lpstr>
      <vt:lpstr>Definitions – Poisson Process</vt:lpstr>
      <vt:lpstr>Definition - Poisson Distribution</vt:lpstr>
      <vt:lpstr>The Poisson Distribution</vt:lpstr>
      <vt:lpstr>Example:</vt:lpstr>
      <vt:lpstr>Example:</vt:lpstr>
      <vt:lpstr>Cumulative Poisson Distribution</vt:lpstr>
      <vt:lpstr>Example:</vt:lpstr>
      <vt:lpstr>PowerPoint Presentation</vt:lpstr>
      <vt:lpstr>Example: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Poisson Distribution and the Poisson Process</dc:title>
  <dc:creator>Abdurrahman BULUT2</dc:creator>
  <cp:lastModifiedBy>Abdurrahman BULUT2</cp:lastModifiedBy>
  <cp:revision>39</cp:revision>
  <dcterms:created xsi:type="dcterms:W3CDTF">2021-06-26T18:19:22Z</dcterms:created>
  <dcterms:modified xsi:type="dcterms:W3CDTF">2021-06-27T11:07:03Z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