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35"/>
  </p:notesMasterIdLst>
  <p:sldIdLst>
    <p:sldId id="256" r:id="rId4"/>
    <p:sldId id="257" r:id="rId5"/>
    <p:sldId id="258" r:id="rId6"/>
    <p:sldId id="274" r:id="rId7"/>
    <p:sldId id="275" r:id="rId8"/>
    <p:sldId id="276" r:id="rId9"/>
    <p:sldId id="277" r:id="rId10"/>
    <p:sldId id="261" r:id="rId11"/>
    <p:sldId id="262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90" r:id="rId20"/>
    <p:sldId id="285" r:id="rId21"/>
    <p:sldId id="286" r:id="rId22"/>
    <p:sldId id="287" r:id="rId23"/>
    <p:sldId id="289" r:id="rId24"/>
    <p:sldId id="288" r:id="rId25"/>
    <p:sldId id="291" r:id="rId26"/>
    <p:sldId id="293" r:id="rId27"/>
    <p:sldId id="292" r:id="rId28"/>
    <p:sldId id="294" r:id="rId29"/>
    <p:sldId id="297" r:id="rId30"/>
    <p:sldId id="295" r:id="rId31"/>
    <p:sldId id="296" r:id="rId32"/>
    <p:sldId id="271" r:id="rId33"/>
    <p:sldId id="273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ontserrat" pitchFamily="2" charset="77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5BFC5-713C-4BC6-993E-DA5C83C92D7B}">
  <a:tblStyle styleId="{AB35BFC5-713C-4BC6-993E-DA5C83C92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0112"/>
  </p:normalViewPr>
  <p:slideViewPr>
    <p:cSldViewPr snapToGrid="0">
      <p:cViewPr varScale="1">
        <p:scale>
          <a:sx n="188" d="100"/>
          <a:sy n="188" d="100"/>
        </p:scale>
        <p:origin x="11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a79129d3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a79129d3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a79129d3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a79129d3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a762e2df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a762e2df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a762e2df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a762e2df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a79129d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a79129d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a79129d3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a79129d3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bunlar + Id silindi</a:t>
            </a:r>
          </a:p>
        </p:txBody>
      </p:sp>
    </p:spTree>
    <p:extLst>
      <p:ext uri="{BB962C8B-B14F-4D97-AF65-F5344CB8AC3E}">
        <p14:creationId xmlns:p14="http://schemas.microsoft.com/office/powerpoint/2010/main" val="136680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 çeyrek – üst çeyrek</a:t>
            </a:r>
          </a:p>
        </p:txBody>
      </p:sp>
    </p:spTree>
    <p:extLst>
      <p:ext uri="{BB962C8B-B14F-4D97-AF65-F5344CB8AC3E}">
        <p14:creationId xmlns:p14="http://schemas.microsoft.com/office/powerpoint/2010/main" val="142604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Ortalama Kare Hatası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Price Prediction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73300" y="4393488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Abdurrahman Bulut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F13A47-C55A-C22F-4544-4312228A45A9}"/>
              </a:ext>
            </a:extLst>
          </p:cNvPr>
          <p:cNvSpPr txBox="1"/>
          <p:nvPr/>
        </p:nvSpPr>
        <p:spPr>
          <a:xfrm>
            <a:off x="307065" y="2912282"/>
            <a:ext cx="179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En çok etki eden 10 sayısal özellik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" name="Google Shape;176;p19">
            <a:extLst>
              <a:ext uri="{FF2B5EF4-FFF2-40B4-BE49-F238E27FC236}">
                <a16:creationId xmlns:a16="http://schemas.microsoft.com/office/drawing/2014/main" id="{ECAD2482-6B4A-1B0E-9B89-4B3AE6866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36" y="1989841"/>
            <a:ext cx="2136462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r>
              <a:rPr lang="en" err="1"/>
              <a:t>Analizi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EE8BC-5A76-6294-BBBD-67E71D6A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21" y="241071"/>
            <a:ext cx="6222443" cy="46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6F48CA-900E-451A-B1A5-05D8A7088305}"/>
              </a:ext>
            </a:extLst>
          </p:cNvPr>
          <p:cNvSpPr txBox="1"/>
          <p:nvPr/>
        </p:nvSpPr>
        <p:spPr>
          <a:xfrm>
            <a:off x="1244548" y="1134377"/>
            <a:ext cx="22316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Sayısal Özelliklerin dağılımı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Google Shape;167;p18">
            <a:extLst>
              <a:ext uri="{FF2B5EF4-FFF2-40B4-BE49-F238E27FC236}">
                <a16:creationId xmlns:a16="http://schemas.microsoft.com/office/drawing/2014/main" id="{0FCC81DF-B876-AE76-F39C-734338EAA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3569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r>
              <a:rPr lang="en" err="1"/>
              <a:t>Analizi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13C26-B5C8-E1D1-0F95-2AD4D43F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6" y="1728934"/>
            <a:ext cx="7678328" cy="32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4EFF0-6057-9AB0-8F04-F40988C6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39" y="659941"/>
            <a:ext cx="5819820" cy="431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08129-DBBA-E667-D1BE-BA7FE62C91E0}"/>
              </a:ext>
            </a:extLst>
          </p:cNvPr>
          <p:cNvSpPr txBox="1"/>
          <p:nvPr/>
        </p:nvSpPr>
        <p:spPr>
          <a:xfrm>
            <a:off x="285937" y="2818034"/>
            <a:ext cx="2413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Kategorik Özelliklerin dağılımı - 1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" name="Google Shape;167;p18">
            <a:extLst>
              <a:ext uri="{FF2B5EF4-FFF2-40B4-BE49-F238E27FC236}">
                <a16:creationId xmlns:a16="http://schemas.microsoft.com/office/drawing/2014/main" id="{241B3146-706C-06E2-63B4-CDB1B2EE4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r>
              <a:rPr lang="en" err="1"/>
              <a:t>Analizi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50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813BB-5854-3E3B-DD44-4D200029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13" y="326778"/>
            <a:ext cx="6429829" cy="4693350"/>
          </a:xfrm>
          <a:prstGeom prst="rect">
            <a:avLst/>
          </a:prstGeom>
        </p:spPr>
      </p:pic>
      <p:sp>
        <p:nvSpPr>
          <p:cNvPr id="6" name="Google Shape;167;p18">
            <a:extLst>
              <a:ext uri="{FF2B5EF4-FFF2-40B4-BE49-F238E27FC236}">
                <a16:creationId xmlns:a16="http://schemas.microsoft.com/office/drawing/2014/main" id="{5C0ED5B6-1D2C-41F8-62C3-9FBB489DC5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238635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br>
              <a:rPr lang="en"/>
            </a:br>
            <a:r>
              <a:rPr lang="en" err="1"/>
              <a:t>Analizi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FCA4D-0241-4DCB-27D4-8E814DA72159}"/>
              </a:ext>
            </a:extLst>
          </p:cNvPr>
          <p:cNvSpPr txBox="1"/>
          <p:nvPr/>
        </p:nvSpPr>
        <p:spPr>
          <a:xfrm>
            <a:off x="231008" y="2913384"/>
            <a:ext cx="230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Kategorik Özelliklerin dağılımı - 2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1614C-E12F-759F-54B1-B3FFDE7F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0" y="345016"/>
            <a:ext cx="6443953" cy="4718656"/>
          </a:xfrm>
          <a:prstGeom prst="rect">
            <a:avLst/>
          </a:prstGeom>
        </p:spPr>
      </p:pic>
      <p:sp>
        <p:nvSpPr>
          <p:cNvPr id="6" name="Google Shape;167;p18">
            <a:extLst>
              <a:ext uri="{FF2B5EF4-FFF2-40B4-BE49-F238E27FC236}">
                <a16:creationId xmlns:a16="http://schemas.microsoft.com/office/drawing/2014/main" id="{5375A42D-06A3-3650-C9A1-5D9F80118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238635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br>
              <a:rPr lang="en"/>
            </a:br>
            <a:r>
              <a:rPr lang="en" err="1"/>
              <a:t>Analizi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8AE8D-A8E7-1EBD-DE4A-53997527B43F}"/>
              </a:ext>
            </a:extLst>
          </p:cNvPr>
          <p:cNvSpPr txBox="1"/>
          <p:nvPr/>
        </p:nvSpPr>
        <p:spPr>
          <a:xfrm>
            <a:off x="231008" y="2913384"/>
            <a:ext cx="230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Kategorik Özelliklerin dağılımı - 3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10CC7-DCAB-44DE-192B-F4E61CDF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5170"/>
            <a:ext cx="6268564" cy="4601329"/>
          </a:xfrm>
          <a:prstGeom prst="rect">
            <a:avLst/>
          </a:prstGeom>
        </p:spPr>
      </p:pic>
      <p:sp>
        <p:nvSpPr>
          <p:cNvPr id="6" name="Google Shape;167;p18">
            <a:extLst>
              <a:ext uri="{FF2B5EF4-FFF2-40B4-BE49-F238E27FC236}">
                <a16:creationId xmlns:a16="http://schemas.microsoft.com/office/drawing/2014/main" id="{554AB4FF-7020-3AE2-D467-767A91087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238635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br>
              <a:rPr lang="en"/>
            </a:br>
            <a:r>
              <a:rPr lang="en" err="1"/>
              <a:t>Analizi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9E8F7-B994-255F-1221-23746A3BDC2E}"/>
              </a:ext>
            </a:extLst>
          </p:cNvPr>
          <p:cNvSpPr txBox="1"/>
          <p:nvPr/>
        </p:nvSpPr>
        <p:spPr>
          <a:xfrm>
            <a:off x="231008" y="2913384"/>
            <a:ext cx="230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Kategorik Özelliklerin dağılımı - 4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4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A1363-EC52-31CD-2989-5A8E4AA2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96" y="442686"/>
            <a:ext cx="6236222" cy="4599214"/>
          </a:xfrm>
          <a:prstGeom prst="rect">
            <a:avLst/>
          </a:prstGeom>
        </p:spPr>
      </p:pic>
      <p:sp>
        <p:nvSpPr>
          <p:cNvPr id="6" name="Google Shape;167;p18">
            <a:extLst>
              <a:ext uri="{FF2B5EF4-FFF2-40B4-BE49-F238E27FC236}">
                <a16:creationId xmlns:a16="http://schemas.microsoft.com/office/drawing/2014/main" id="{02850793-A0BB-892E-B7F0-838FD27E7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238635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br>
              <a:rPr lang="en"/>
            </a:br>
            <a:r>
              <a:rPr lang="en" err="1"/>
              <a:t>Analizi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7389A-4402-52B9-6E3A-1D5EA2C612A4}"/>
              </a:ext>
            </a:extLst>
          </p:cNvPr>
          <p:cNvSpPr txBox="1"/>
          <p:nvPr/>
        </p:nvSpPr>
        <p:spPr>
          <a:xfrm>
            <a:off x="231008" y="2913384"/>
            <a:ext cx="230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Kategorik Özelliklerin dağılımı - 5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6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DD91E5-3653-6A9D-EA77-AE8314E1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29" y="457199"/>
            <a:ext cx="6177395" cy="4606471"/>
          </a:xfrm>
          <a:prstGeom prst="rect">
            <a:avLst/>
          </a:prstGeom>
        </p:spPr>
      </p:pic>
      <p:sp>
        <p:nvSpPr>
          <p:cNvPr id="5" name="Google Shape;167;p18">
            <a:extLst>
              <a:ext uri="{FF2B5EF4-FFF2-40B4-BE49-F238E27FC236}">
                <a16:creationId xmlns:a16="http://schemas.microsoft.com/office/drawing/2014/main" id="{EEAF5D4E-E97F-2401-D17E-B191CB84D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238635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br>
              <a:rPr lang="en"/>
            </a:br>
            <a:r>
              <a:rPr lang="en" err="1"/>
              <a:t>Analizi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ECA43-8001-419F-BCE0-10A32574B95B}"/>
              </a:ext>
            </a:extLst>
          </p:cNvPr>
          <p:cNvSpPr txBox="1"/>
          <p:nvPr/>
        </p:nvSpPr>
        <p:spPr>
          <a:xfrm>
            <a:off x="231008" y="2913384"/>
            <a:ext cx="230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900">
                <a:solidFill>
                  <a:schemeClr val="bg1"/>
                </a:solidFill>
              </a:rPr>
              <a:t>Tüm Kategorik Özelliklerin dağılımı - 6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3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7;p18">
            <a:extLst>
              <a:ext uri="{FF2B5EF4-FFF2-40B4-BE49-F238E27FC236}">
                <a16:creationId xmlns:a16="http://schemas.microsoft.com/office/drawing/2014/main" id="{3A0F85E7-A9C7-C7F2-BE9F-FB4F169F0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41" y="2114700"/>
            <a:ext cx="238635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br>
              <a:rPr lang="en"/>
            </a:br>
            <a:r>
              <a:rPr lang="en" err="1"/>
              <a:t>Analizi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53C1A-67DB-266E-9134-8D382B8813FE}"/>
              </a:ext>
            </a:extLst>
          </p:cNvPr>
          <p:cNvSpPr txBox="1"/>
          <p:nvPr/>
        </p:nvSpPr>
        <p:spPr>
          <a:xfrm>
            <a:off x="454171" y="3099960"/>
            <a:ext cx="230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err="1">
                <a:solidFill>
                  <a:schemeClr val="bg1"/>
                </a:solidFill>
              </a:rPr>
              <a:t>Missing Values</a:t>
            </a:r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FEDAA-C12B-367D-C477-2C279EBE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62" y="841828"/>
            <a:ext cx="6218842" cy="41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4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p18">
            <a:extLst>
              <a:ext uri="{FF2B5EF4-FFF2-40B4-BE49-F238E27FC236}">
                <a16:creationId xmlns:a16="http://schemas.microsoft.com/office/drawing/2014/main" id="{FEB8665B-D891-2459-156D-F63DC7D4A007}"/>
              </a:ext>
            </a:extLst>
          </p:cNvPr>
          <p:cNvSpPr txBox="1">
            <a:spLocks/>
          </p:cNvSpPr>
          <p:nvPr/>
        </p:nvSpPr>
        <p:spPr>
          <a:xfrm>
            <a:off x="123635" y="1882621"/>
            <a:ext cx="2053507" cy="186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GB" err="1"/>
              <a:t>Keşifçi</a:t>
            </a:r>
            <a:r>
              <a:rPr lang="en-GB"/>
              <a:t> Veri</a:t>
            </a:r>
          </a:p>
          <a:p>
            <a:pPr algn="ctr"/>
            <a:r>
              <a:rPr lang="en-GB" err="1"/>
              <a:t>Analizi </a:t>
            </a:r>
          </a:p>
          <a:p>
            <a:pPr algn="ctr"/>
            <a:endParaRPr lang="en-GB" err="1"/>
          </a:p>
          <a:p>
            <a:pPr algn="ctr"/>
            <a:r>
              <a:rPr lang="en-GB" sz="1100" err="1"/>
              <a:t>Boxplot Gösterimi</a:t>
            </a:r>
            <a:endParaRPr lang="en-GB" sz="11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3824C-D981-C16F-9B7F-A04EB617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2" y="653143"/>
            <a:ext cx="67807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116071" y="473579"/>
            <a:ext cx="1761429" cy="52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İçerik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116071" y="1832580"/>
            <a:ext cx="7038900" cy="200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GB" sz="1200">
                <a:latin typeface="+mn-lt"/>
              </a:rPr>
              <a:t>Veri Seti </a:t>
            </a:r>
            <a:r>
              <a:rPr lang="en-GB" sz="1200" err="1">
                <a:latin typeface="+mn-lt"/>
              </a:rPr>
              <a:t>Hikayesi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ve</a:t>
            </a:r>
            <a:r>
              <a:rPr lang="en-GB" sz="1200">
                <a:latin typeface="+mn-lt"/>
              </a:rPr>
              <a:t> Problem </a:t>
            </a:r>
            <a:r>
              <a:rPr lang="en-GB" sz="1200" err="1">
                <a:latin typeface="+mn-lt"/>
              </a:rPr>
              <a:t>Tanımı</a:t>
            </a:r>
            <a:endParaRPr lang="en-GB" sz="1200">
              <a:latin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GB" sz="1200" err="1">
                <a:latin typeface="+mn-lt"/>
              </a:rPr>
              <a:t>Keşifçi</a:t>
            </a:r>
            <a:r>
              <a:rPr lang="en-GB" sz="1200">
                <a:latin typeface="+mn-lt"/>
              </a:rPr>
              <a:t> Veri </a:t>
            </a:r>
            <a:r>
              <a:rPr lang="en-GB" sz="1200" err="1">
                <a:latin typeface="+mn-lt"/>
              </a:rPr>
              <a:t>Analizi</a:t>
            </a:r>
            <a:endParaRPr lang="en-GB" sz="1200">
              <a:latin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GB" sz="1200">
                <a:latin typeface="+mn-lt"/>
              </a:rPr>
              <a:t>Veri </a:t>
            </a:r>
            <a:r>
              <a:rPr lang="en-GB" sz="1200" err="1">
                <a:latin typeface="+mn-lt"/>
              </a:rPr>
              <a:t>Ön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işleme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ve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Özellik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Mühendisliği</a:t>
            </a:r>
            <a:endParaRPr lang="en-GB" sz="1200">
              <a:latin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GB" sz="1200" err="1">
                <a:latin typeface="+mn-lt"/>
              </a:rPr>
              <a:t>Modelleme</a:t>
            </a:r>
            <a:endParaRPr lang="en-GB" sz="1200">
              <a:latin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GB" sz="1200" err="1">
                <a:latin typeface="+mn-lt"/>
              </a:rPr>
              <a:t>Bulgular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ve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İş</a:t>
            </a:r>
            <a:r>
              <a:rPr lang="en-GB" sz="1200">
                <a:latin typeface="+mn-lt"/>
              </a:rPr>
              <a:t> </a:t>
            </a:r>
            <a:r>
              <a:rPr lang="en-GB" sz="1200" err="1">
                <a:latin typeface="+mn-lt"/>
              </a:rPr>
              <a:t>Önerileri</a:t>
            </a:r>
            <a:endParaRPr lang="en-GB" sz="120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DD2F-3837-2149-D301-4679B7C0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 Ön İşleme – Düzensiz Veriler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79C15-56CE-3762-7088-B8E6F4E1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2" y="1090310"/>
            <a:ext cx="7772400" cy="38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lier detection with Boxplots. In descriptive statistics, a box plot… |  by Vishal Agarwal | Medium">
            <a:extLst>
              <a:ext uri="{FF2B5EF4-FFF2-40B4-BE49-F238E27FC236}">
                <a16:creationId xmlns:a16="http://schemas.microsoft.com/office/drawing/2014/main" id="{8D516AE5-C28C-002A-6124-DA0ABFB1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2" y="2054998"/>
            <a:ext cx="4845318" cy="242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E72AFB-59A5-3CF3-D65C-4C7923F297D1}"/>
              </a:ext>
            </a:extLst>
          </p:cNvPr>
          <p:cNvSpPr txBox="1">
            <a:spLocks/>
          </p:cNvSpPr>
          <p:nvPr/>
        </p:nvSpPr>
        <p:spPr>
          <a:xfrm>
            <a:off x="1108814" y="437293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Veri Ön İşleme –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22C92-DE73-9781-2EE9-77E45CD79A6D}"/>
              </a:ext>
            </a:extLst>
          </p:cNvPr>
          <p:cNvSpPr txBox="1"/>
          <p:nvPr/>
        </p:nvSpPr>
        <p:spPr>
          <a:xfrm>
            <a:off x="5341259" y="2604607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# Define the outlier threshold function</a:t>
            </a:r>
          </a:p>
          <a:p>
            <a:r>
              <a:rPr lang="en-US" sz="1000">
                <a:solidFill>
                  <a:schemeClr val="bg1"/>
                </a:solidFill>
              </a:rPr>
              <a:t>def outlier_thresholds(dataframe, col_name, q1=0.25, q3=0.75):</a:t>
            </a:r>
          </a:p>
          <a:p>
            <a:r>
              <a:rPr lang="en-US" sz="1000">
                <a:solidFill>
                  <a:schemeClr val="bg1"/>
                </a:solidFill>
              </a:rPr>
              <a:t>    quartile1 = dataframe[col_name].quantile(q1)</a:t>
            </a:r>
          </a:p>
          <a:p>
            <a:r>
              <a:rPr lang="en-US" sz="1000">
                <a:solidFill>
                  <a:schemeClr val="bg1"/>
                </a:solidFill>
              </a:rPr>
              <a:t>    quartile3 = dataframe[col_name].quantile(q3)</a:t>
            </a:r>
          </a:p>
          <a:p>
            <a:r>
              <a:rPr lang="en-US" sz="1000">
                <a:solidFill>
                  <a:schemeClr val="bg1"/>
                </a:solidFill>
              </a:rPr>
              <a:t>    interquantile_range = quartile3 - quartile1</a:t>
            </a:r>
          </a:p>
          <a:p>
            <a:r>
              <a:rPr lang="en-US" sz="1000">
                <a:solidFill>
                  <a:schemeClr val="bg1"/>
                </a:solidFill>
              </a:rPr>
              <a:t>    up_limit = quartile3 + 1.5 * interquantile_range</a:t>
            </a:r>
          </a:p>
          <a:p>
            <a:r>
              <a:rPr lang="en-US" sz="1000">
                <a:solidFill>
                  <a:schemeClr val="bg1"/>
                </a:solidFill>
              </a:rPr>
              <a:t>    low_limit = quartile1 - 1.5 * interquantile_range</a:t>
            </a:r>
          </a:p>
          <a:p>
            <a:r>
              <a:rPr lang="en-US" sz="1000">
                <a:solidFill>
                  <a:schemeClr val="bg1"/>
                </a:solidFill>
              </a:rPr>
              <a:t>    return low_limit, up_limit</a:t>
            </a:r>
          </a:p>
        </p:txBody>
      </p:sp>
    </p:spTree>
    <p:extLst>
      <p:ext uri="{BB962C8B-B14F-4D97-AF65-F5344CB8AC3E}">
        <p14:creationId xmlns:p14="http://schemas.microsoft.com/office/powerpoint/2010/main" val="276747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400923-5446-8BCD-CAD0-6F832394F6B9}"/>
              </a:ext>
            </a:extLst>
          </p:cNvPr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Veri Ön İşleme –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DDDA3-0A9D-2D8C-A7CE-0ACCBF1D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42" y="1657650"/>
            <a:ext cx="3868016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E0639-90C3-0201-5076-F0DBEF9A89B0}"/>
              </a:ext>
            </a:extLst>
          </p:cNvPr>
          <p:cNvSpPr txBox="1"/>
          <p:nvPr/>
        </p:nvSpPr>
        <p:spPr>
          <a:xfrm>
            <a:off x="546049" y="2038302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%80 den yüksek eksik değer olan özellikler </a:t>
            </a:r>
          </a:p>
          <a:p>
            <a:r>
              <a:rPr lang="en-US">
                <a:solidFill>
                  <a:schemeClr val="bg1"/>
                </a:solidFill>
              </a:rPr>
              <a:t>datasetten kaldırıldı.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CD70B-2E93-2763-4EE9-F3364486AD73}"/>
              </a:ext>
            </a:extLst>
          </p:cNvPr>
          <p:cNvSpPr txBox="1"/>
          <p:nvPr/>
        </p:nvSpPr>
        <p:spPr>
          <a:xfrm>
            <a:off x="546049" y="2936646"/>
            <a:ext cx="3924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Sayısal null değerler median ile,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Kategorik null değerler mod ile dolduruldu.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Neighborhood özelliği kaldırıldı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1B3CD-786E-50AE-F0ED-63A70A3800B3}"/>
              </a:ext>
            </a:extLst>
          </p:cNvPr>
          <p:cNvSpPr txBox="1"/>
          <p:nvPr/>
        </p:nvSpPr>
        <p:spPr>
          <a:xfrm>
            <a:off x="876544" y="257875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GB" sz="1000" b="0" i="0">
                <a:solidFill>
                  <a:schemeClr val="bg1"/>
                </a:solidFill>
                <a:effectLst/>
                <a:latin typeface="+mn-lt"/>
              </a:rPr>
              <a:t>'Alley', 'PoolQC', 'Fence', 'MiscFeature'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67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838682-C7D1-073D-4C41-F61CD25E05A2}"/>
              </a:ext>
            </a:extLst>
          </p:cNvPr>
          <p:cNvSpPr txBox="1">
            <a:spLocks/>
          </p:cNvSpPr>
          <p:nvPr/>
        </p:nvSpPr>
        <p:spPr>
          <a:xfrm>
            <a:off x="1377329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Veri Ön İşleme – Özellik Mühendisliği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51117-4EF3-85F6-DAC2-62CD3E83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00" y="1066454"/>
            <a:ext cx="6347777" cy="3926460"/>
          </a:xfrm>
          <a:prstGeom prst="rect">
            <a:avLst/>
          </a:prstGeom>
          <a:effectLst>
            <a:softEdge rad="44040"/>
          </a:effectLst>
        </p:spPr>
      </p:pic>
    </p:spTree>
    <p:extLst>
      <p:ext uri="{BB962C8B-B14F-4D97-AF65-F5344CB8AC3E}">
        <p14:creationId xmlns:p14="http://schemas.microsoft.com/office/powerpoint/2010/main" val="102270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881C1-B296-ECD5-3B21-A12515182844}"/>
              </a:ext>
            </a:extLst>
          </p:cNvPr>
          <p:cNvSpPr txBox="1">
            <a:spLocks/>
          </p:cNvSpPr>
          <p:nvPr/>
        </p:nvSpPr>
        <p:spPr>
          <a:xfrm>
            <a:off x="1377329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Veri Ön İşleme – One-Hot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5307-DAA3-1293-1971-A03AEEB49B74}"/>
              </a:ext>
            </a:extLst>
          </p:cNvPr>
          <p:cNvSpPr txBox="1"/>
          <p:nvPr/>
        </p:nvSpPr>
        <p:spPr>
          <a:xfrm>
            <a:off x="324779" y="276184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kategorik verileri sayısal verilere dönüştürdük.</a:t>
            </a:r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2052" name="Picture 4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F73C50DC-ED08-CC38-6B9F-C2B26F79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34" y="2291370"/>
            <a:ext cx="5218853" cy="14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3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F0B-9379-3EB8-9032-AA512EBD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Modelleme</a:t>
            </a:r>
          </a:p>
        </p:txBody>
      </p:sp>
      <p:pic>
        <p:nvPicPr>
          <p:cNvPr id="5" name="Picture 4" descr="A diagram of a step&#10;&#10;Description automatically generated with medium confidence">
            <a:extLst>
              <a:ext uri="{FF2B5EF4-FFF2-40B4-BE49-F238E27FC236}">
                <a16:creationId xmlns:a16="http://schemas.microsoft.com/office/drawing/2014/main" id="{E975A19D-07EC-EB79-3140-9BE89717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93" y="1156605"/>
            <a:ext cx="6387814" cy="3593145"/>
          </a:xfrm>
          <a:prstGeom prst="rect">
            <a:avLst/>
          </a:prstGeom>
          <a:effectLst>
            <a:softEdge rad="28803"/>
          </a:effectLst>
        </p:spPr>
      </p:pic>
    </p:spTree>
    <p:extLst>
      <p:ext uri="{BB962C8B-B14F-4D97-AF65-F5344CB8AC3E}">
        <p14:creationId xmlns:p14="http://schemas.microsoft.com/office/powerpoint/2010/main" val="1322983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10BC42-3491-D7A5-82E9-05D5F19D7D77}"/>
              </a:ext>
            </a:extLst>
          </p:cNvPr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Modelleme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D18F-7B4F-8A09-E9D3-963B6E16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57"/>
            <a:ext cx="4354393" cy="2188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B2192-0263-5792-748F-7CFB06C6E1BF}"/>
              </a:ext>
            </a:extLst>
          </p:cNvPr>
          <p:cNvSpPr txBox="1"/>
          <p:nvPr/>
        </p:nvSpPr>
        <p:spPr>
          <a:xfrm>
            <a:off x="397350" y="186897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Linear Regression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Sonuçlar anormal, </a:t>
            </a:r>
          </a:p>
          <a:p>
            <a:r>
              <a:rPr lang="en-GB" sz="1000">
                <a:solidFill>
                  <a:schemeClr val="bg1"/>
                </a:solidFill>
                <a:latin typeface="+mn-lt"/>
              </a:rPr>
              <a:t>     model muhtemelen uygun değil.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4913D-13C4-4F76-3BCE-0635ABA5D0DD}"/>
              </a:ext>
            </a:extLst>
          </p:cNvPr>
          <p:cNvSpPr txBox="1"/>
          <p:nvPr/>
        </p:nvSpPr>
        <p:spPr>
          <a:xfrm>
            <a:off x="397350" y="250026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Ridge Regression ve Lasso Regression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İkisi de iyi performans gösteriyor, Ridge biraz daha iyi.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A6F1-60EE-454D-162B-47D1232699E0}"/>
              </a:ext>
            </a:extLst>
          </p:cNvPr>
          <p:cNvSpPr txBox="1"/>
          <p:nvPr/>
        </p:nvSpPr>
        <p:spPr>
          <a:xfrm>
            <a:off x="397350" y="30512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Decision Tree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Orta düzeyde performans, genellikle </a:t>
            </a:r>
          </a:p>
          <a:p>
            <a:r>
              <a:rPr lang="en-GB" sz="1000">
                <a:solidFill>
                  <a:schemeClr val="bg1"/>
                </a:solidFill>
                <a:latin typeface="+mn-lt"/>
              </a:rPr>
              <a:t>     Random Forest'a kıyasla daha düşük.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FB1D1-6D84-11E8-073E-F92A4186C51E}"/>
              </a:ext>
            </a:extLst>
          </p:cNvPr>
          <p:cNvSpPr txBox="1"/>
          <p:nvPr/>
        </p:nvSpPr>
        <p:spPr>
          <a:xfrm>
            <a:off x="397350" y="36568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Random Forest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İyi performans gösteriyor, ancak Ridge veya Lasso Regression kadar iyi değil.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728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B694D-08B1-1D3C-C961-7B8B1497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9" y="1608357"/>
            <a:ext cx="2656464" cy="17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5C5BE-55EC-3AFA-CFC4-DEC0BC91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974" y="1608353"/>
            <a:ext cx="2751341" cy="1723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8CE5-7B16-B878-DFFE-278FC697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16" y="1608353"/>
            <a:ext cx="2751336" cy="172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9401D-303C-D41F-B98E-815E3BEAA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319" y="3479997"/>
            <a:ext cx="2483309" cy="1555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2A288-8780-5B10-5D8A-A9BB6F713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813" y="3479994"/>
            <a:ext cx="2483309" cy="15556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AE68451-A298-2A76-C0DB-278EF784DE8E}"/>
              </a:ext>
            </a:extLst>
          </p:cNvPr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Modelleme – Tahmin Edilen ve Gerçek Fiyat Grafiği</a:t>
            </a:r>
          </a:p>
        </p:txBody>
      </p:sp>
    </p:spTree>
    <p:extLst>
      <p:ext uri="{BB962C8B-B14F-4D97-AF65-F5344CB8AC3E}">
        <p14:creationId xmlns:p14="http://schemas.microsoft.com/office/powerpoint/2010/main" val="3240025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C63907-8BDD-F7BA-8DEB-49D40143B7A4}"/>
              </a:ext>
            </a:extLst>
          </p:cNvPr>
          <p:cNvSpPr txBox="1">
            <a:spLocks/>
          </p:cNvSpPr>
          <p:nvPr/>
        </p:nvSpPr>
        <p:spPr>
          <a:xfrm>
            <a:off x="1420872" y="53163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Modelleme – Hyperparameter Tuning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8D070-9C1C-7295-FCF3-B3273765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04" y="2191909"/>
            <a:ext cx="4408451" cy="1505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536A2-D22F-3395-0A15-28DEC639D762}"/>
              </a:ext>
            </a:extLst>
          </p:cNvPr>
          <p:cNvSpPr txBox="1"/>
          <p:nvPr/>
        </p:nvSpPr>
        <p:spPr>
          <a:xfrm>
            <a:off x="310245" y="244220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Ridge Regression ve Lasso Regression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İkisinde performans </a:t>
            </a:r>
          </a:p>
          <a:p>
            <a:r>
              <a:rPr lang="en-GB" sz="1000">
                <a:solidFill>
                  <a:schemeClr val="bg1"/>
                </a:solidFill>
                <a:latin typeface="+mn-lt"/>
              </a:rPr>
              <a:t>     iyileşmesi oldu.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01034-8F07-7F66-C938-C5EFF56D0B43}"/>
              </a:ext>
            </a:extLst>
          </p:cNvPr>
          <p:cNvSpPr txBox="1"/>
          <p:nvPr/>
        </p:nvSpPr>
        <p:spPr>
          <a:xfrm>
            <a:off x="310245" y="302381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Random Forest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Performansı negatif etkilendi.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03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11FD5-5DC4-D0F6-B934-F3E4552937F8}"/>
              </a:ext>
            </a:extLst>
          </p:cNvPr>
          <p:cNvSpPr txBox="1">
            <a:spLocks/>
          </p:cNvSpPr>
          <p:nvPr/>
        </p:nvSpPr>
        <p:spPr>
          <a:xfrm>
            <a:off x="1377328" y="53163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Modelleme -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137DD-F054-FD02-19D0-86E43C8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14" y="1784225"/>
            <a:ext cx="4726214" cy="2347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EEFCF-A8ED-A115-1431-C44593D7DA32}"/>
              </a:ext>
            </a:extLst>
          </p:cNvPr>
          <p:cNvSpPr txBox="1"/>
          <p:nvPr/>
        </p:nvSpPr>
        <p:spPr>
          <a:xfrm>
            <a:off x="310245" y="2442206"/>
            <a:ext cx="3376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>
                <a:solidFill>
                  <a:schemeClr val="bg1"/>
                </a:solidFill>
                <a:latin typeface="+mn-lt"/>
              </a:rPr>
              <a:t>Linear Regression ve Decision Tree</a:t>
            </a:r>
            <a:r>
              <a:rPr lang="en-GB" sz="1000">
                <a:solidFill>
                  <a:schemeClr val="bg1"/>
                </a:solidFill>
                <a:latin typeface="+mn-lt"/>
              </a:rPr>
              <a:t>: İkisinde de performans iyileşmesi oldu.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>
                <a:solidFill>
                  <a:schemeClr val="bg1"/>
                </a:solidFill>
                <a:latin typeface="+mn-lt"/>
              </a:rPr>
              <a:t>Diğerlerinde performan negatif etkilendi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82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İş</a:t>
            </a:r>
            <a:r>
              <a:rPr lang="en-GB"/>
              <a:t> </a:t>
            </a:r>
            <a:r>
              <a:rPr lang="en-GB" err="1"/>
              <a:t>Problemi</a:t>
            </a:r>
            <a:endParaRPr lang="en-GB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2462893"/>
            <a:ext cx="7038900" cy="68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 </a:t>
            </a:r>
            <a:r>
              <a:rPr lang="en-GB" err="1"/>
              <a:t>fiyat</a:t>
            </a:r>
            <a:r>
              <a:rPr lang="en-GB"/>
              <a:t> </a:t>
            </a:r>
            <a:r>
              <a:rPr lang="en-GB" err="1"/>
              <a:t>bilgileri</a:t>
            </a:r>
            <a:r>
              <a:rPr lang="en-GB"/>
              <a:t> </a:t>
            </a:r>
            <a:r>
              <a:rPr lang="en-GB" err="1"/>
              <a:t>ve</a:t>
            </a:r>
            <a:r>
              <a:rPr lang="en-GB"/>
              <a:t> </a:t>
            </a:r>
            <a:r>
              <a:rPr lang="en-GB" err="1"/>
              <a:t>çeşitli</a:t>
            </a:r>
            <a:r>
              <a:rPr lang="en-GB"/>
              <a:t> </a:t>
            </a:r>
            <a:r>
              <a:rPr lang="en-GB" err="1"/>
              <a:t>ev</a:t>
            </a:r>
            <a:r>
              <a:rPr lang="en-GB"/>
              <a:t> özellikleri </a:t>
            </a:r>
            <a:r>
              <a:rPr lang="en-GB" err="1"/>
              <a:t>ile</a:t>
            </a:r>
            <a:r>
              <a:rPr lang="en-GB"/>
              <a:t> </a:t>
            </a:r>
            <a:r>
              <a:rPr lang="en-GB" err="1"/>
              <a:t>ilgili</a:t>
            </a:r>
            <a:r>
              <a:rPr lang="en-GB"/>
              <a:t> </a:t>
            </a:r>
            <a:r>
              <a:rPr lang="en-GB" err="1"/>
              <a:t>veriler</a:t>
            </a:r>
            <a:r>
              <a:rPr lang="en-GB"/>
              <a:t> </a:t>
            </a:r>
            <a:r>
              <a:rPr lang="en-GB" err="1"/>
              <a:t>kullanılarak</a:t>
            </a:r>
            <a:r>
              <a:rPr lang="en-GB"/>
              <a:t>, </a:t>
            </a:r>
            <a:r>
              <a:rPr lang="en-GB" err="1"/>
              <a:t>belirli</a:t>
            </a:r>
            <a:r>
              <a:rPr lang="en-GB"/>
              <a:t> </a:t>
            </a:r>
            <a:r>
              <a:rPr lang="en-GB" err="1"/>
              <a:t>bölgelerdeki</a:t>
            </a:r>
            <a:r>
              <a:rPr lang="en-GB"/>
              <a:t> </a:t>
            </a:r>
            <a:r>
              <a:rPr lang="en-GB" err="1"/>
              <a:t>evlerin</a:t>
            </a:r>
            <a:r>
              <a:rPr lang="en-GB"/>
              <a:t> </a:t>
            </a:r>
            <a:r>
              <a:rPr lang="en-GB" err="1"/>
              <a:t>fiyatlarını</a:t>
            </a:r>
            <a:r>
              <a:rPr lang="en-GB"/>
              <a:t> </a:t>
            </a:r>
            <a:r>
              <a:rPr lang="en-GB" err="1"/>
              <a:t>tahmin</a:t>
            </a:r>
            <a:r>
              <a:rPr lang="en-GB"/>
              <a:t> </a:t>
            </a:r>
            <a:r>
              <a:rPr lang="en-GB" err="1"/>
              <a:t>edebilen</a:t>
            </a:r>
            <a:r>
              <a:rPr lang="en-GB"/>
              <a:t> </a:t>
            </a:r>
            <a:r>
              <a:rPr lang="en-GB" err="1"/>
              <a:t>bir</a:t>
            </a:r>
            <a:r>
              <a:rPr lang="en-GB"/>
              <a:t> </a:t>
            </a:r>
            <a:r>
              <a:rPr lang="en-GB" err="1"/>
              <a:t>makine</a:t>
            </a:r>
            <a:r>
              <a:rPr lang="en-GB"/>
              <a:t> </a:t>
            </a:r>
            <a:r>
              <a:rPr lang="en-GB" err="1"/>
              <a:t>öğrenmesi</a:t>
            </a:r>
            <a:r>
              <a:rPr lang="en-GB"/>
              <a:t> </a:t>
            </a:r>
            <a:r>
              <a:rPr lang="en-GB" err="1"/>
              <a:t>modeli</a:t>
            </a:r>
            <a:r>
              <a:rPr lang="en-GB"/>
              <a:t> </a:t>
            </a:r>
            <a:r>
              <a:rPr lang="en-GB" err="1"/>
              <a:t>geliştiri</a:t>
            </a:r>
            <a:r>
              <a:rPr lang="tr-TR" err="1"/>
              <a:t>lmesi</a:t>
            </a:r>
            <a:r>
              <a:rPr lang="tr-TR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Bulgular ve İş Önerileri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/>
              <a:t>Lasso Regression Modeli bu problem için en uygun olan model oldu.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-TR"/>
              <a:t>PCA bazı modeller için faydalı, bazıları için faydasız oldu.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endParaRPr lang="tr-TR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-TR"/>
              <a:t>Dataset iyileştirmesi yapılabilir. Çok fazla etkisiz özellik bulunuyor.</a:t>
            </a: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lang="tr-TR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-TR"/>
              <a:t>Tahmin modeli entegrasyonu ile hem satıcılar için karar verme süreçlerine katkıda bulunabilir, hem de alıcıların fiyat karşılaştırmasına gerek kalmadan alacakları yerleri piyasa değerinde almaları sağlanabilir.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3316925" y="2050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Teşekkürlerr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E1B2-22BA-A955-25D2-D0BCB3B3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 Seti </a:t>
            </a:r>
            <a:r>
              <a:rPr lang="en-US" err="1"/>
              <a:t>Hikayesi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8843-9A98-0BDB-A0B8-01F23DFAA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 </a:t>
            </a:r>
            <a:r>
              <a:rPr lang="en-GB" dirty="0" err="1"/>
              <a:t>veri</a:t>
            </a:r>
            <a:r>
              <a:rPr lang="en-GB" dirty="0"/>
              <a:t> </a:t>
            </a:r>
            <a:r>
              <a:rPr lang="en-GB" dirty="0" err="1"/>
              <a:t>seti</a:t>
            </a:r>
            <a:r>
              <a:rPr lang="en-GB" dirty="0"/>
              <a:t> </a:t>
            </a:r>
            <a:r>
              <a:rPr lang="en-GB" dirty="0" err="1"/>
              <a:t>orijinal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Amerika </a:t>
            </a:r>
            <a:r>
              <a:rPr lang="en-GB" dirty="0" err="1"/>
              <a:t>Birleşik</a:t>
            </a:r>
            <a:r>
              <a:rPr lang="en-GB" dirty="0"/>
              <a:t> </a:t>
            </a:r>
            <a:r>
              <a:rPr lang="en-GB" dirty="0" err="1"/>
              <a:t>Devletleri'nin</a:t>
            </a:r>
            <a:r>
              <a:rPr lang="en-GB" dirty="0"/>
              <a:t> </a:t>
            </a:r>
            <a:r>
              <a:rPr lang="en-GB" dirty="0" err="1"/>
              <a:t>konut</a:t>
            </a:r>
            <a:r>
              <a:rPr lang="en-GB" dirty="0"/>
              <a:t> </a:t>
            </a:r>
            <a:r>
              <a:rPr lang="en-GB" dirty="0" err="1"/>
              <a:t>piyasası</a:t>
            </a:r>
            <a:r>
              <a:rPr lang="en-GB" dirty="0"/>
              <a:t> </a:t>
            </a:r>
            <a:r>
              <a:rPr lang="en-GB" dirty="0" err="1"/>
              <a:t>verilerinden</a:t>
            </a:r>
            <a:r>
              <a:rPr lang="en-GB" dirty="0"/>
              <a:t> </a:t>
            </a:r>
            <a:r>
              <a:rPr lang="en-GB" dirty="0" err="1"/>
              <a:t>derlenmiştir</a:t>
            </a:r>
            <a:r>
              <a:rPr lang="en-GB" dirty="0"/>
              <a:t>. Veri </a:t>
            </a:r>
            <a:r>
              <a:rPr lang="en-GB" dirty="0" err="1"/>
              <a:t>seti</a:t>
            </a:r>
            <a:r>
              <a:rPr lang="en-GB" dirty="0"/>
              <a:t>, </a:t>
            </a:r>
            <a:r>
              <a:rPr lang="en-GB" dirty="0" err="1"/>
              <a:t>ABD'deki</a:t>
            </a:r>
            <a:r>
              <a:rPr lang="en-GB" dirty="0"/>
              <a:t>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eyaletlerde</a:t>
            </a:r>
            <a:r>
              <a:rPr lang="en-GB" dirty="0"/>
              <a:t> </a:t>
            </a:r>
            <a:r>
              <a:rPr lang="en-GB" dirty="0" err="1"/>
              <a:t>bulunan</a:t>
            </a:r>
            <a:r>
              <a:rPr lang="en-GB" dirty="0"/>
              <a:t> </a:t>
            </a:r>
            <a:r>
              <a:rPr lang="en-GB" dirty="0" err="1"/>
              <a:t>konutların</a:t>
            </a:r>
            <a:r>
              <a:rPr lang="en-GB" dirty="0"/>
              <a:t> </a:t>
            </a:r>
            <a:r>
              <a:rPr lang="en-GB" dirty="0" err="1"/>
              <a:t>fiyatları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konutlara</a:t>
            </a:r>
            <a:r>
              <a:rPr lang="en-GB" dirty="0"/>
              <a:t> ait </a:t>
            </a:r>
            <a:r>
              <a:rPr lang="en-GB" dirty="0" err="1"/>
              <a:t>çeşitli</a:t>
            </a:r>
            <a:r>
              <a:rPr lang="en-GB" dirty="0"/>
              <a:t> özellikleri </a:t>
            </a:r>
            <a:r>
              <a:rPr lang="en-GB" dirty="0" err="1"/>
              <a:t>içermektedir</a:t>
            </a:r>
            <a:r>
              <a:rPr lang="en-GB" dirty="0"/>
              <a:t>. </a:t>
            </a:r>
            <a:r>
              <a:rPr lang="en-GB" dirty="0" err="1"/>
              <a:t>Veriler</a:t>
            </a:r>
            <a:r>
              <a:rPr lang="en-GB" dirty="0"/>
              <a:t>, </a:t>
            </a:r>
            <a:r>
              <a:rPr lang="en-GB" dirty="0" err="1"/>
              <a:t>konutların</a:t>
            </a:r>
            <a:r>
              <a:rPr lang="en-GB" dirty="0"/>
              <a:t> </a:t>
            </a:r>
            <a:r>
              <a:rPr lang="en-GB" dirty="0" err="1"/>
              <a:t>bulunduğu</a:t>
            </a:r>
            <a:r>
              <a:rPr lang="en-GB" dirty="0"/>
              <a:t> </a:t>
            </a:r>
            <a:r>
              <a:rPr lang="en-GB" dirty="0" err="1"/>
              <a:t>mahallelerin</a:t>
            </a:r>
            <a:r>
              <a:rPr lang="en-GB" dirty="0"/>
              <a:t> </a:t>
            </a:r>
            <a:r>
              <a:rPr lang="en-GB" dirty="0" err="1"/>
              <a:t>demografik</a:t>
            </a:r>
            <a:r>
              <a:rPr lang="en-GB" dirty="0"/>
              <a:t> </a:t>
            </a:r>
            <a:r>
              <a:rPr lang="en-GB" dirty="0" err="1"/>
              <a:t>bilgileri</a:t>
            </a:r>
            <a:r>
              <a:rPr lang="en-GB" dirty="0"/>
              <a:t>, </a:t>
            </a:r>
            <a:r>
              <a:rPr lang="en-GB" dirty="0" err="1"/>
              <a:t>konutların</a:t>
            </a:r>
            <a:r>
              <a:rPr lang="en-GB" dirty="0"/>
              <a:t> </a:t>
            </a:r>
            <a:r>
              <a:rPr lang="en-GB" dirty="0" err="1"/>
              <a:t>fiziksel</a:t>
            </a:r>
            <a:r>
              <a:rPr lang="en-GB" dirty="0"/>
              <a:t> özellikleri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satış</a:t>
            </a:r>
            <a:r>
              <a:rPr lang="en-GB" dirty="0"/>
              <a:t> </a:t>
            </a:r>
            <a:r>
              <a:rPr lang="en-GB" dirty="0" err="1"/>
              <a:t>tarihleri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bilgileri</a:t>
            </a:r>
            <a:r>
              <a:rPr lang="en-GB" dirty="0"/>
              <a:t> </a:t>
            </a:r>
            <a:r>
              <a:rPr lang="en-GB" dirty="0" err="1"/>
              <a:t>içermektedir</a:t>
            </a:r>
            <a:r>
              <a:rPr lang="en-GB" dirty="0"/>
              <a:t>. Veri </a:t>
            </a:r>
            <a:r>
              <a:rPr lang="en-GB" dirty="0" err="1"/>
              <a:t>seti</a:t>
            </a:r>
            <a:r>
              <a:rPr lang="en-GB" dirty="0"/>
              <a:t>, </a:t>
            </a:r>
            <a:r>
              <a:rPr lang="en-GB" dirty="0" err="1"/>
              <a:t>emlak</a:t>
            </a:r>
            <a:r>
              <a:rPr lang="en-GB" dirty="0"/>
              <a:t> </a:t>
            </a:r>
            <a:r>
              <a:rPr lang="en-GB" dirty="0" err="1"/>
              <a:t>danışmanları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veri</a:t>
            </a:r>
            <a:r>
              <a:rPr lang="en-GB" dirty="0"/>
              <a:t> </a:t>
            </a:r>
            <a:r>
              <a:rPr lang="en-GB" dirty="0" err="1"/>
              <a:t>analistleri</a:t>
            </a:r>
            <a:r>
              <a:rPr lang="en-GB" dirty="0"/>
              <a:t> </a:t>
            </a:r>
            <a:r>
              <a:rPr lang="en-GB" dirty="0" err="1"/>
              <a:t>tarafından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</a:t>
            </a:r>
            <a:r>
              <a:rPr lang="en-GB" dirty="0" err="1"/>
              <a:t>edilmek</a:t>
            </a:r>
            <a:r>
              <a:rPr lang="en-GB" dirty="0"/>
              <a:t> </a:t>
            </a:r>
            <a:r>
              <a:rPr lang="en-GB" dirty="0" err="1"/>
              <a:t>üzere</a:t>
            </a:r>
            <a:r>
              <a:rPr lang="en-GB" dirty="0"/>
              <a:t> </a:t>
            </a:r>
            <a:r>
              <a:rPr lang="en-GB" dirty="0" err="1"/>
              <a:t>derlenmiştir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konut</a:t>
            </a:r>
            <a:r>
              <a:rPr lang="en-GB" dirty="0"/>
              <a:t> </a:t>
            </a:r>
            <a:r>
              <a:rPr lang="en-GB" dirty="0" err="1"/>
              <a:t>piyasasında</a:t>
            </a:r>
            <a:r>
              <a:rPr lang="en-GB" dirty="0"/>
              <a:t> </a:t>
            </a:r>
            <a:r>
              <a:rPr lang="en-GB" dirty="0" err="1"/>
              <a:t>trendleri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gelecekteki</a:t>
            </a:r>
            <a:r>
              <a:rPr lang="en-GB" dirty="0"/>
              <a:t> </a:t>
            </a:r>
            <a:r>
              <a:rPr lang="en-GB" dirty="0" err="1"/>
              <a:t>ev</a:t>
            </a:r>
            <a:r>
              <a:rPr lang="en-GB" dirty="0"/>
              <a:t> </a:t>
            </a:r>
            <a:r>
              <a:rPr lang="en-GB" dirty="0" err="1"/>
              <a:t>fiyatlarını</a:t>
            </a:r>
            <a:r>
              <a:rPr lang="en-GB" dirty="0"/>
              <a:t> </a:t>
            </a:r>
            <a:r>
              <a:rPr lang="en-GB" dirty="0" err="1"/>
              <a:t>tahmin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 </a:t>
            </a:r>
            <a:r>
              <a:rPr lang="en-GB" dirty="0" err="1"/>
              <a:t>amacıyla</a:t>
            </a:r>
            <a:r>
              <a:rPr lang="en-GB" dirty="0"/>
              <a:t> </a:t>
            </a:r>
            <a:r>
              <a:rPr lang="en-GB" dirty="0" err="1"/>
              <a:t>kullanılmaktadır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9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F7A8-7C1B-4BC6-1FDD-1A2C4BA6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41" y="2114700"/>
            <a:ext cx="2024129" cy="914100"/>
          </a:xfrm>
        </p:spPr>
        <p:txBody>
          <a:bodyPr>
            <a:normAutofit/>
          </a:bodyPr>
          <a:lstStyle/>
          <a:p>
            <a:r>
              <a:rPr lang="en-US" err="1"/>
              <a:t>Değişkenler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25900-BB2A-FE56-1D15-F730BCDBCEE7}"/>
              </a:ext>
            </a:extLst>
          </p:cNvPr>
          <p:cNvSpPr txBox="1"/>
          <p:nvPr/>
        </p:nvSpPr>
        <p:spPr>
          <a:xfrm>
            <a:off x="1159916" y="2721023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81 </a:t>
            </a:r>
            <a:r>
              <a:rPr lang="en-US" err="1">
                <a:solidFill>
                  <a:schemeClr val="bg1"/>
                </a:solidFill>
              </a:rPr>
              <a:t>Değişken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5CC43-346B-26C6-B807-0DBEC8A45251}"/>
              </a:ext>
            </a:extLst>
          </p:cNvPr>
          <p:cNvSpPr txBox="1"/>
          <p:nvPr/>
        </p:nvSpPr>
        <p:spPr>
          <a:xfrm>
            <a:off x="1125451" y="318119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1460 </a:t>
            </a:r>
            <a:r>
              <a:rPr lang="en-US" err="1">
                <a:solidFill>
                  <a:schemeClr val="bg1"/>
                </a:solidFill>
              </a:rPr>
              <a:t>Gözlem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B46EC9-B228-7960-F832-E0F160BF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971" y="102627"/>
            <a:ext cx="3104947" cy="49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5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306DE-204B-8869-BE04-B4EEFD9E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64" y="128329"/>
            <a:ext cx="3084490" cy="48868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F1C5963-9328-8823-D2D7-D8F97AA5E256}"/>
              </a:ext>
            </a:extLst>
          </p:cNvPr>
          <p:cNvSpPr txBox="1">
            <a:spLocks/>
          </p:cNvSpPr>
          <p:nvPr/>
        </p:nvSpPr>
        <p:spPr>
          <a:xfrm>
            <a:off x="822101" y="2346519"/>
            <a:ext cx="2024129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err="1"/>
              <a:t>Değişkenler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29874-AA8A-9C26-67A5-0750D1F8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01" y="1915509"/>
            <a:ext cx="3727450" cy="145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AC1237-118C-D980-80A9-74EB20C765AF}"/>
              </a:ext>
            </a:extLst>
          </p:cNvPr>
          <p:cNvSpPr txBox="1">
            <a:spLocks/>
          </p:cNvSpPr>
          <p:nvPr/>
        </p:nvSpPr>
        <p:spPr>
          <a:xfrm>
            <a:off x="783466" y="2333209"/>
            <a:ext cx="2024129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err="1"/>
              <a:t>Değişkenler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r>
              <a:rPr lang="en" err="1"/>
              <a:t>Analizi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91519-003E-8507-DB11-9B31B547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40" y="1204685"/>
            <a:ext cx="4958108" cy="3190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F85560-C8BB-B020-75F9-1073442D228B}"/>
              </a:ext>
            </a:extLst>
          </p:cNvPr>
          <p:cNvSpPr txBox="1"/>
          <p:nvPr/>
        </p:nvSpPr>
        <p:spPr>
          <a:xfrm>
            <a:off x="3843732" y="4503529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Hedef Değişken Dağılımı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202894" y="1868380"/>
            <a:ext cx="306834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Keşifçi</a:t>
            </a:r>
            <a:r>
              <a:rPr lang="en"/>
              <a:t> Veri </a:t>
            </a:r>
            <a:r>
              <a:rPr lang="en" err="1"/>
              <a:t>Analizi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E536-41AE-B084-39D7-1626D5EEF246}"/>
              </a:ext>
            </a:extLst>
          </p:cNvPr>
          <p:cNvSpPr txBox="1"/>
          <p:nvPr/>
        </p:nvSpPr>
        <p:spPr>
          <a:xfrm>
            <a:off x="267288" y="3272037"/>
            <a:ext cx="235979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OverallQual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GrLivArea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GarageArea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TotalBsmtSF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1stFlrSF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TotRmsAbvGrd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YearBuilt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YearRemodAdd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GarageYrBlt</a:t>
            </a:r>
            <a:endParaRPr lang="en-GB" sz="90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>
                <a:solidFill>
                  <a:schemeClr val="bg1"/>
                </a:solidFill>
                <a:effectLst/>
                <a:latin typeface="+mn-lt"/>
              </a:rPr>
              <a:t>MasVnrArea</a:t>
            </a:r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4062A-D51D-D0DF-F066-32DCC4270464}"/>
              </a:ext>
            </a:extLst>
          </p:cNvPr>
          <p:cNvSpPr txBox="1"/>
          <p:nvPr/>
        </p:nvSpPr>
        <p:spPr>
          <a:xfrm>
            <a:off x="202894" y="26933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solidFill>
                  <a:schemeClr val="bg1"/>
                </a:solidFill>
              </a:rPr>
              <a:t>'SalePrice' ile en yüksek korelasyona sahip ilk 10 </a:t>
            </a:r>
          </a:p>
          <a:p>
            <a:r>
              <a:rPr lang="en-GB" sz="1000">
                <a:solidFill>
                  <a:schemeClr val="bg1"/>
                </a:solidFill>
              </a:rPr>
              <a:t>sayısal değişken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9B5D68-38C8-9B9A-32DB-07121B32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99" y="142379"/>
            <a:ext cx="5261429" cy="4858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2BC53A783564C9824B9D061EC2B13" ma:contentTypeVersion="3" ma:contentTypeDescription="Create a new document." ma:contentTypeScope="" ma:versionID="883cdb9feb6764d7e33593ead47c1a10">
  <xsd:schema xmlns:xsd="http://www.w3.org/2001/XMLSchema" xmlns:xs="http://www.w3.org/2001/XMLSchema" xmlns:p="http://schemas.microsoft.com/office/2006/metadata/properties" xmlns:ns2="0eda8e2b-ab41-499f-b806-c6cb024796bd" targetNamespace="http://schemas.microsoft.com/office/2006/metadata/properties" ma:root="true" ma:fieldsID="e6a6efe7dcc0ab509431e993790d83a0" ns2:_="">
    <xsd:import namespace="0eda8e2b-ab41-499f-b806-c6cb024796b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a8e2b-ab41-499f-b806-c6cb024796b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1F3421-AE0C-4F3D-BF85-74B162CFE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a8e2b-ab41-499f-b806-c6cb02479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C2FE5-572D-4650-A2D5-3B4433365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603</Words>
  <Application>Microsoft Macintosh PowerPoint</Application>
  <PresentationFormat>On-screen Show (16:9)</PresentationFormat>
  <Paragraphs>103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Montserrat</vt:lpstr>
      <vt:lpstr>Wingdings</vt:lpstr>
      <vt:lpstr>Lato</vt:lpstr>
      <vt:lpstr>Focus</vt:lpstr>
      <vt:lpstr>House Price Prediction</vt:lpstr>
      <vt:lpstr>İçerik</vt:lpstr>
      <vt:lpstr>İş Problemi</vt:lpstr>
      <vt:lpstr>Veri Seti Hikayesi</vt:lpstr>
      <vt:lpstr>Değişkenler</vt:lpstr>
      <vt:lpstr>PowerPoint Presentation</vt:lpstr>
      <vt:lpstr>PowerPoint Presentation</vt:lpstr>
      <vt:lpstr>Keşifçi Veri Analizi</vt:lpstr>
      <vt:lpstr>Keşifçi Veri Analizi</vt:lpstr>
      <vt:lpstr>Keşifçi Veri Analizi</vt:lpstr>
      <vt:lpstr>Keşifçi Veri Analizi</vt:lpstr>
      <vt:lpstr>Keşifçi Veri Analizi</vt:lpstr>
      <vt:lpstr>Keşifçi Veri  Analizi</vt:lpstr>
      <vt:lpstr>Keşifçi Veri  Analizi</vt:lpstr>
      <vt:lpstr>Keşifçi Veri  Analizi</vt:lpstr>
      <vt:lpstr>Keşifçi Veri  Analizi</vt:lpstr>
      <vt:lpstr>Keşifçi Veri  Analizi</vt:lpstr>
      <vt:lpstr>Keşifçi Veri  Analizi</vt:lpstr>
      <vt:lpstr>PowerPoint Presentation</vt:lpstr>
      <vt:lpstr>Veri Ön İşleme – Düzensiz Veriler</vt:lpstr>
      <vt:lpstr>PowerPoint Presentation</vt:lpstr>
      <vt:lpstr>PowerPoint Presentation</vt:lpstr>
      <vt:lpstr>PowerPoint Presentation</vt:lpstr>
      <vt:lpstr>PowerPoint Presentation</vt:lpstr>
      <vt:lpstr>Modelleme</vt:lpstr>
      <vt:lpstr>PowerPoint Presentation</vt:lpstr>
      <vt:lpstr>PowerPoint Presentation</vt:lpstr>
      <vt:lpstr>PowerPoint Presentation</vt:lpstr>
      <vt:lpstr>PowerPoint Presentation</vt:lpstr>
      <vt:lpstr>Bulgular ve İş Önerileri</vt:lpstr>
      <vt:lpstr>Teşekkürlerr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Abdurrahman Bulut</cp:lastModifiedBy>
  <cp:revision>5</cp:revision>
  <dcterms:modified xsi:type="dcterms:W3CDTF">2024-06-25T06:35:16Z</dcterms:modified>
</cp:coreProperties>
</file>