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76" r:id="rId6"/>
    <p:sldId id="275" r:id="rId7"/>
    <p:sldId id="310" r:id="rId8"/>
    <p:sldId id="311" r:id="rId9"/>
    <p:sldId id="312" r:id="rId10"/>
    <p:sldId id="313" r:id="rId11"/>
    <p:sldId id="315" r:id="rId12"/>
    <p:sldId id="319" r:id="rId13"/>
    <p:sldId id="314" r:id="rId14"/>
    <p:sldId id="316" r:id="rId15"/>
    <p:sldId id="317" r:id="rId16"/>
    <p:sldId id="31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DDB"/>
    <a:srgbClr val="8DD5B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4" y="9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024302" y="5416766"/>
            <a:ext cx="663384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FINAL PROJECT 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Job Connector Data Science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BEKASI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901930" y="3562757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M.ABDURRAHMAN SHIDIQ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136634" y="783599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164719" y="1568057"/>
            <a:ext cx="924801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PREDICTING CUSTOMER SUBSCRIPTION </a:t>
            </a:r>
            <a:endParaRPr lang="en-US" altLang="ko-KR" sz="3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THROUGH APP BEHAVIOUR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14904" y="0"/>
            <a:ext cx="12206904" cy="1197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220" y="228629"/>
            <a:ext cx="7970577" cy="724247"/>
          </a:xfrm>
        </p:spPr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3D7039-33AD-48BF-A7DF-086DAFC235BD}"/>
              </a:ext>
            </a:extLst>
          </p:cNvPr>
          <p:cNvSpPr txBox="1"/>
          <p:nvPr/>
        </p:nvSpPr>
        <p:spPr>
          <a:xfrm>
            <a:off x="260563" y="4814853"/>
            <a:ext cx="7115502" cy="6463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 Boosting Classifier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terbaik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dideploy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produksi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69" y="1575293"/>
            <a:ext cx="3568239" cy="2080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2525"/>
            <a:ext cx="8529168" cy="31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897319" y="41009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WEB APP | HOME PAGE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4" y="1471444"/>
            <a:ext cx="10058400" cy="42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897319" y="41009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WEB APP | INSIGHT PAGE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1" y="1226323"/>
            <a:ext cx="10058400" cy="5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897319" y="41009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WEB APP | RESULT PAGE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0" y="1629284"/>
            <a:ext cx="10058400" cy="39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991912" y="42060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WEB APP | RESULT PAGE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3" y="1587645"/>
            <a:ext cx="10058400" cy="41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775683" y="910406"/>
            <a:ext cx="3531465" cy="3460835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Description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6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776" y="1706975"/>
            <a:ext cx="2260768" cy="2071053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792441" y="1355974"/>
            <a:ext cx="631067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/>
              <a:t>Sebuah</a:t>
            </a:r>
            <a:r>
              <a:rPr lang="en-US" sz="1400" dirty="0" smtClean="0"/>
              <a:t> Perusahaan Financial </a:t>
            </a:r>
            <a:r>
              <a:rPr lang="en-US" sz="1400" dirty="0" err="1" smtClean="0"/>
              <a:t>Tecnology</a:t>
            </a:r>
            <a:r>
              <a:rPr lang="en-US" sz="1400" dirty="0" smtClean="0"/>
              <a:t> </a:t>
            </a:r>
            <a:r>
              <a:rPr lang="en-US" sz="1400" dirty="0" err="1" smtClean="0"/>
              <a:t>merilis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mobile app </a:t>
            </a:r>
            <a:r>
              <a:rPr lang="en-US" sz="1400" dirty="0" err="1" smtClean="0"/>
              <a:t>berbasis</a:t>
            </a:r>
            <a:r>
              <a:rPr lang="en-US" sz="1400" dirty="0" smtClean="0"/>
              <a:t> Freemium app.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berguna</a:t>
            </a:r>
            <a:r>
              <a:rPr lang="en-US" sz="1400" dirty="0" smtClean="0"/>
              <a:t> </a:t>
            </a:r>
            <a:r>
              <a:rPr lang="en-US" sz="1400" dirty="0" err="1" smtClean="0"/>
              <a:t>bagi</a:t>
            </a:r>
            <a:r>
              <a:rPr lang="en-US" sz="1400" dirty="0" smtClean="0"/>
              <a:t> customer yang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merekam</a:t>
            </a:r>
            <a:r>
              <a:rPr lang="en-US" sz="1400" dirty="0" smtClean="0"/>
              <a:t> </a:t>
            </a:r>
            <a:r>
              <a:rPr lang="en-US" sz="1400" dirty="0" err="1" smtClean="0"/>
              <a:t>aktivitas</a:t>
            </a:r>
            <a:r>
              <a:rPr lang="en-US" sz="1400" dirty="0" smtClean="0"/>
              <a:t> </a:t>
            </a:r>
            <a:r>
              <a:rPr lang="en-US" sz="1400" dirty="0" err="1" smtClean="0"/>
              <a:t>finansialnya</a:t>
            </a:r>
            <a:r>
              <a:rPr lang="en-US" sz="1400" dirty="0" smtClean="0"/>
              <a:t>.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dasarnya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bersifat</a:t>
            </a:r>
            <a:r>
              <a:rPr lang="en-US" sz="1400" dirty="0" smtClean="0"/>
              <a:t> free download,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tetapi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yang </a:t>
            </a: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customer </a:t>
            </a:r>
            <a:r>
              <a:rPr lang="en-US" sz="1400" dirty="0" err="1" smtClean="0"/>
              <a:t>membayar</a:t>
            </a:r>
            <a:r>
              <a:rPr lang="en-US" sz="1400" dirty="0"/>
              <a:t> </a:t>
            </a:r>
            <a:r>
              <a:rPr lang="en-US" sz="1400" dirty="0" smtClean="0"/>
              <a:t>/ </a:t>
            </a:r>
            <a:r>
              <a:rPr lang="en-US" sz="1400" dirty="0" err="1" smtClean="0"/>
              <a:t>berlangganan</a:t>
            </a:r>
            <a:r>
              <a:rPr lang="en-US" sz="1400" dirty="0" smtClean="0"/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92441" y="3778028"/>
            <a:ext cx="59014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Machine Learning yang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memprediksi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user /  customer mana yang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berlangganan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/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berlangganan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premium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feture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apps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prediksi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(User/Customer) yang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kemungkinan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berlangganan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diberikan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penawaran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lanjut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discount,dll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92441" y="3049064"/>
            <a:ext cx="1321453" cy="5078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Goals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136B966-6A5D-4413-AEBE-C1C88464E336}"/>
              </a:ext>
            </a:extLst>
          </p:cNvPr>
          <p:cNvSpPr txBox="1"/>
          <p:nvPr/>
        </p:nvSpPr>
        <p:spPr>
          <a:xfrm>
            <a:off x="759649" y="112884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직사각형 5">
            <a:extLst>
              <a:ext uri="{FF2B5EF4-FFF2-40B4-BE49-F238E27FC236}">
                <a16:creationId xmlns:a16="http://schemas.microsoft.com/office/drawing/2014/main" id="{DECC6871-A2CD-4606-993D-57EE8FBD488F}"/>
              </a:ext>
            </a:extLst>
          </p:cNvPr>
          <p:cNvSpPr/>
          <p:nvPr/>
        </p:nvSpPr>
        <p:spPr>
          <a:xfrm>
            <a:off x="7965832" y="2166646"/>
            <a:ext cx="3657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1" y="0"/>
            <a:ext cx="121920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155214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8DD5B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5958909" y="155214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436656" y="155213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87ADDB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914403" y="155213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8DD5B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169680"/>
            <a:ext cx="4071056" cy="531950"/>
            <a:chOff x="3189316" y="4309327"/>
            <a:chExt cx="2736304" cy="5319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Preprocessing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Cleaning data, Feature Engineering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966464" y="416968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8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182861"/>
            <a:ext cx="4071056" cy="901282"/>
            <a:chOff x="3189316" y="5173423"/>
            <a:chExt cx="2736304" cy="9012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Modelling &amp; Evaluation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plit data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training &amp; test data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Fitting Machine Learning Model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terbaik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matriks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evaluasi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18286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2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169680"/>
            <a:ext cx="4071056" cy="716616"/>
            <a:chOff x="7040896" y="4309327"/>
            <a:chExt cx="2736304" cy="71661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Visualization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Viusalisasi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Data, Get Insight, Check Outlier, Check Correlation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6179703" y="4169681"/>
            <a:ext cx="864096" cy="830997"/>
          </a:xfrm>
          <a:prstGeom prst="rect">
            <a:avLst/>
          </a:prstGeom>
          <a:noFill/>
          <a:ln>
            <a:solidFill>
              <a:srgbClr val="87ADDB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rgbClr val="87ADDB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rgbClr val="87ADDB"/>
              </a:solidFill>
              <a:cs typeface="Arial" pitchFamily="34" charset="0"/>
            </a:endParaRPr>
          </a:p>
        </p:txBody>
      </p:sp>
      <p:grpSp>
        <p:nvGrpSpPr>
          <p:cNvPr id="46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182861"/>
            <a:ext cx="4071056" cy="716616"/>
            <a:chOff x="7040896" y="5173423"/>
            <a:chExt cx="2736304" cy="7166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 model machine learning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terbaik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webapp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18286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813286" y="295784"/>
            <a:ext cx="8507874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PROJECT STEP BY STEP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1" y="1219200"/>
            <a:ext cx="4294772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145346" y="295784"/>
            <a:ext cx="5901307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DATA OVERVIEW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19" y="2096813"/>
            <a:ext cx="7697532" cy="35653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C64C7BE-A426-47E5-9488-5E2081BCACE7}"/>
              </a:ext>
            </a:extLst>
          </p:cNvPr>
          <p:cNvSpPr txBox="1"/>
          <p:nvPr/>
        </p:nvSpPr>
        <p:spPr>
          <a:xfrm>
            <a:off x="377072" y="1881033"/>
            <a:ext cx="4071056" cy="258532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Total row data = 50.000</a:t>
            </a:r>
          </a:p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Columns / Features = 12</a:t>
            </a:r>
          </a:p>
          <a:p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(user,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first_open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dayofweek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age,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screen_list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Numscreens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minigame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used_premium_features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enrolled,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Enrolled_date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liked</a:t>
            </a:r>
          </a:p>
          <a:p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322784" y="296810"/>
            <a:ext cx="809296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DATA DOCUMETATION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" y="1642134"/>
            <a:ext cx="12179266" cy="37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42090"/>
            <a:ext cx="2755788" cy="2524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1" y="1505005"/>
            <a:ext cx="7697532" cy="35653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3" y="-25731"/>
            <a:ext cx="12192001" cy="1092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32596" y="58969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Data Insight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8120943" y="2100548"/>
            <a:ext cx="4071057" cy="1572507"/>
            <a:chOff x="3109837" y="4383606"/>
            <a:chExt cx="2736305" cy="5154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09838" y="4383606"/>
              <a:ext cx="2736304" cy="12107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Vectorizer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09837" y="4586326"/>
              <a:ext cx="2736304" cy="31276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Mengekstrak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kolom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screen_list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mendapatkan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berupa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screen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saja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yang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dikunjungi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oleh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/ customer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mobile app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nya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5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42090"/>
            <a:ext cx="2755788" cy="25245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3" y="-25731"/>
            <a:ext cx="12192001" cy="1092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32596" y="58969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Data Insight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7294479" y="2084719"/>
            <a:ext cx="4071057" cy="1357065"/>
            <a:chOff x="3109837" y="4383606"/>
            <a:chExt cx="2736305" cy="4448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09838" y="4383606"/>
              <a:ext cx="2736304" cy="12107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Correlation to Independent Variable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09837" y="4586326"/>
              <a:ext cx="2736304" cy="24214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Kolom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feature ‘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dayofweek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’ &amp; ‘liked’,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Korelasi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rendah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variable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kolom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‘enrolled’)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4" y="1317468"/>
            <a:ext cx="663032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rot="18901486" flipV="1">
            <a:off x="3940197" y="4621447"/>
            <a:ext cx="2042277" cy="441149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rot="17639329" flipV="1">
            <a:off x="6783145" y="2095887"/>
            <a:ext cx="1992557" cy="136753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V="1">
            <a:off x="2903325" y="2078214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V="1">
            <a:off x="6258747" y="4300447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2B32B-E769-4FF0-A4C9-DF77AAEBE5CA}"/>
              </a:ext>
            </a:extLst>
          </p:cNvPr>
          <p:cNvSpPr txBox="1"/>
          <p:nvPr/>
        </p:nvSpPr>
        <p:spPr>
          <a:xfrm>
            <a:off x="7191220" y="1686593"/>
            <a:ext cx="24465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Decision Tree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FC366F-CDC4-4B27-A518-215C6BA19ED9}"/>
              </a:ext>
            </a:extLst>
          </p:cNvPr>
          <p:cNvSpPr txBox="1"/>
          <p:nvPr/>
        </p:nvSpPr>
        <p:spPr>
          <a:xfrm>
            <a:off x="2205220" y="1611759"/>
            <a:ext cx="1892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 Regression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14904" y="0"/>
            <a:ext cx="12206904" cy="1197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220" y="228629"/>
            <a:ext cx="7970577" cy="724247"/>
          </a:xfrm>
        </p:spPr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2619893" y="2256536"/>
            <a:ext cx="6694738" cy="2469665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42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57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42">
                <a:extLst>
                  <a:ext uri="{FF2B5EF4-FFF2-40B4-BE49-F238E27FC236}">
                    <a16:creationId xmlns:a16="http://schemas.microsoft.com/office/drawing/2014/main" id="{93BEA3D9-9AE5-46B2-A231-8B49AC2E558A}"/>
                  </a:ext>
                </a:extLst>
              </p:cNvPr>
              <p:cNvSpPr/>
              <p:nvPr/>
            </p:nvSpPr>
            <p:spPr>
              <a:xfrm>
                <a:off x="1855157" y="2765044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0FC366F-CDC4-4B27-A518-215C6BA19ED9}"/>
              </a:ext>
            </a:extLst>
          </p:cNvPr>
          <p:cNvSpPr txBox="1"/>
          <p:nvPr/>
        </p:nvSpPr>
        <p:spPr>
          <a:xfrm>
            <a:off x="6860438" y="5429775"/>
            <a:ext cx="27773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C366F-CDC4-4B27-A518-215C6BA19ED9}"/>
              </a:ext>
            </a:extLst>
          </p:cNvPr>
          <p:cNvSpPr txBox="1"/>
          <p:nvPr/>
        </p:nvSpPr>
        <p:spPr>
          <a:xfrm>
            <a:off x="2375855" y="5442856"/>
            <a:ext cx="27773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 Boosting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14904" y="0"/>
            <a:ext cx="12206904" cy="1197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220" y="228629"/>
            <a:ext cx="7970577" cy="724247"/>
          </a:xfrm>
        </p:spPr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pic>
        <p:nvPicPr>
          <p:cNvPr id="34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527" y="2427891"/>
            <a:ext cx="3734021" cy="34206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4855782" y="1749359"/>
            <a:ext cx="5959364" cy="2276103"/>
            <a:chOff x="3109837" y="4383606"/>
            <a:chExt cx="2736305" cy="5154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09838" y="4383606"/>
              <a:ext cx="2736304" cy="12107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Evaluation Metrics: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09837" y="4586326"/>
              <a:ext cx="2736304" cy="31276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Classification Report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More focus on Precision (+), Recall (-)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ROC AUC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53D7039-33AD-48BF-A7DF-086DAFC235BD}"/>
              </a:ext>
            </a:extLst>
          </p:cNvPr>
          <p:cNvSpPr txBox="1"/>
          <p:nvPr/>
        </p:nvSpPr>
        <p:spPr>
          <a:xfrm>
            <a:off x="4855781" y="4455548"/>
            <a:ext cx="7115502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(base model &amp;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Hypertuned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Model),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bandingkan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Evaluation Metric,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dipilih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terbaik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deploy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produksi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375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125</cp:revision>
  <dcterms:created xsi:type="dcterms:W3CDTF">2018-04-24T17:14:44Z</dcterms:created>
  <dcterms:modified xsi:type="dcterms:W3CDTF">2020-06-01T13:20:58Z</dcterms:modified>
</cp:coreProperties>
</file>