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6" r:id="rId2"/>
    <p:sldId id="256" r:id="rId3"/>
    <p:sldId id="258" r:id="rId4"/>
    <p:sldId id="259" r:id="rId5"/>
    <p:sldId id="260" r:id="rId6"/>
    <p:sldId id="261" r:id="rId7"/>
    <p:sldId id="262" r:id="rId8"/>
    <p:sldId id="263" r:id="rId9"/>
    <p:sldId id="264" r:id="rId10"/>
    <p:sldId id="273" r:id="rId11"/>
    <p:sldId id="269" r:id="rId12"/>
    <p:sldId id="270" r:id="rId13"/>
    <p:sldId id="266" r:id="rId14"/>
    <p:sldId id="267" r:id="rId15"/>
    <p:sldId id="271" r:id="rId16"/>
    <p:sldId id="268" r:id="rId17"/>
    <p:sldId id="272" r:id="rId18"/>
    <p:sldId id="274" r:id="rId19"/>
    <p:sldId id="275"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7/13/2017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7/13/2017</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maven.apache.org/guides/getting-started/index.html" TargetMode="External"/><Relationship Id="rId2" Type="http://schemas.openxmlformats.org/officeDocument/2006/relationships/hyperlink" Target="http://www.tutorialspoint.com/maven/index.htm" TargetMode="External"/><Relationship Id="rId1" Type="http://schemas.openxmlformats.org/officeDocument/2006/relationships/slideLayout" Target="../slideLayouts/slideLayout1.xml"/><Relationship Id="rId6" Type="http://schemas.openxmlformats.org/officeDocument/2006/relationships/hyperlink" Target="http://www.sonatype.com/" TargetMode="External"/><Relationship Id="rId5" Type="http://schemas.openxmlformats.org/officeDocument/2006/relationships/hyperlink" Target="https://nexus.codehaus.org/index.html#welcome" TargetMode="External"/><Relationship Id="rId4" Type="http://schemas.openxmlformats.org/officeDocument/2006/relationships/hyperlink" Target="http://maven.apache.org/plugin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36914" y="1828800"/>
            <a:ext cx="4953000" cy="113877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4800" dirty="0" smtClean="0">
                <a:solidFill>
                  <a:schemeClr val="accent1">
                    <a:lumMod val="50000"/>
                  </a:schemeClr>
                </a:solidFill>
              </a:rPr>
              <a:t>Maven overview</a:t>
            </a:r>
          </a:p>
          <a:p>
            <a:endParaRPr lang="en-US" sz="2000" dirty="0">
              <a:solidFill>
                <a:schemeClr val="accent1">
                  <a:lumMod val="50000"/>
                </a:schemeClr>
              </a:solidFill>
            </a:endParaRPr>
          </a:p>
        </p:txBody>
      </p:sp>
    </p:spTree>
    <p:extLst>
      <p:ext uri="{BB962C8B-B14F-4D97-AF65-F5344CB8AC3E}">
        <p14:creationId xmlns:p14="http://schemas.microsoft.com/office/powerpoint/2010/main" val="2235804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2000" dirty="0" smtClean="0"/>
              <a:t>execution</a:t>
            </a:r>
            <a:r>
              <a:rPr lang="en-US" dirty="0" smtClean="0"/>
              <a:t>)</a:t>
            </a:r>
            <a:endParaRPr lang="en-US" dirty="0"/>
          </a:p>
        </p:txBody>
      </p:sp>
      <p:sp>
        <p:nvSpPr>
          <p:cNvPr id="3" name="Subtitle 2"/>
          <p:cNvSpPr>
            <a:spLocks noGrp="1"/>
          </p:cNvSpPr>
          <p:nvPr>
            <p:ph type="subTitle" idx="1"/>
          </p:nvPr>
        </p:nvSpPr>
        <p:spPr>
          <a:xfrm>
            <a:off x="533400" y="2286000"/>
            <a:ext cx="7772400" cy="2743200"/>
          </a:xfrm>
        </p:spPr>
        <p:style>
          <a:lnRef idx="1">
            <a:schemeClr val="accent5"/>
          </a:lnRef>
          <a:fillRef idx="2">
            <a:schemeClr val="accent5"/>
          </a:fillRef>
          <a:effectRef idx="1">
            <a:schemeClr val="accent5"/>
          </a:effectRef>
          <a:fontRef idx="minor">
            <a:schemeClr val="dk1"/>
          </a:fontRef>
        </p:style>
        <p:txBody>
          <a:bodyPr>
            <a:normAutofit/>
          </a:bodyPr>
          <a:lstStyle/>
          <a:p>
            <a:pPr algn="just">
              <a:buFont typeface="Wingdings" pitchFamily="2" charset="2"/>
              <a:buChar char="Ø"/>
            </a:pPr>
            <a:r>
              <a:rPr lang="en-US" sz="1800" dirty="0" smtClean="0">
                <a:solidFill>
                  <a:schemeClr val="tx1"/>
                </a:solidFill>
                <a:latin typeface="Arial" pitchFamily="34" charset="0"/>
                <a:cs typeface="Arial" pitchFamily="34" charset="0"/>
              </a:rPr>
              <a:t>Maven has three lifecycles: </a:t>
            </a:r>
          </a:p>
          <a:p>
            <a:pPr lvl="2" algn="just">
              <a:buFont typeface="Wingdings" pitchFamily="2" charset="2"/>
              <a:buChar char="Ø"/>
            </a:pPr>
            <a:r>
              <a:rPr lang="en-US" dirty="0" smtClean="0">
                <a:solidFill>
                  <a:schemeClr val="tx1"/>
                </a:solidFill>
                <a:latin typeface="Arial" pitchFamily="34" charset="0"/>
                <a:cs typeface="Arial" pitchFamily="34" charset="0"/>
              </a:rPr>
              <a:t> clean</a:t>
            </a:r>
          </a:p>
          <a:p>
            <a:pPr lvl="2" algn="just">
              <a:buFont typeface="Wingdings" pitchFamily="2" charset="2"/>
              <a:buChar char="Ø"/>
            </a:pPr>
            <a:r>
              <a:rPr lang="en-US" dirty="0" smtClean="0">
                <a:solidFill>
                  <a:schemeClr val="tx1"/>
                </a:solidFill>
                <a:latin typeface="Arial" pitchFamily="34" charset="0"/>
                <a:cs typeface="Arial" pitchFamily="34" charset="0"/>
              </a:rPr>
              <a:t>default (build)</a:t>
            </a:r>
          </a:p>
          <a:p>
            <a:pPr lvl="2" algn="just">
              <a:buFont typeface="Wingdings" pitchFamily="2" charset="2"/>
              <a:buChar char="Ø"/>
            </a:pPr>
            <a:r>
              <a:rPr lang="en-US" dirty="0" smtClean="0">
                <a:solidFill>
                  <a:schemeClr val="tx1"/>
                </a:solidFill>
                <a:latin typeface="Arial" pitchFamily="34" charset="0"/>
                <a:cs typeface="Arial" pitchFamily="34" charset="0"/>
              </a:rPr>
              <a:t>site. </a:t>
            </a:r>
          </a:p>
        </p:txBody>
      </p:sp>
    </p:spTree>
    <p:extLst>
      <p:ext uri="{BB962C8B-B14F-4D97-AF65-F5344CB8AC3E}">
        <p14:creationId xmlns:p14="http://schemas.microsoft.com/office/powerpoint/2010/main" val="2134700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2000" dirty="0" smtClean="0"/>
              <a:t>execution</a:t>
            </a:r>
            <a:r>
              <a:rPr lang="en-US" dirty="0" smtClean="0"/>
              <a:t>)</a:t>
            </a:r>
            <a:endParaRPr lang="en-US" dirty="0"/>
          </a:p>
        </p:txBody>
      </p:sp>
      <p:sp>
        <p:nvSpPr>
          <p:cNvPr id="3" name="Subtitle 2"/>
          <p:cNvSpPr>
            <a:spLocks noGrp="1"/>
          </p:cNvSpPr>
          <p:nvPr>
            <p:ph type="subTitle" idx="1"/>
          </p:nvPr>
        </p:nvSpPr>
        <p:spPr>
          <a:xfrm>
            <a:off x="533400" y="2286000"/>
            <a:ext cx="4267200" cy="3962400"/>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285750" indent="-285750" algn="l">
              <a:buFont typeface="Wingdings" panose="05000000000000000000" pitchFamily="2" charset="2"/>
              <a:buChar char="Ø"/>
            </a:pPr>
            <a:r>
              <a:rPr lang="en-US" sz="1800" dirty="0" smtClean="0">
                <a:solidFill>
                  <a:schemeClr val="tx1"/>
                </a:solidFill>
                <a:latin typeface="Arial" pitchFamily="34" charset="0"/>
                <a:cs typeface="Arial" pitchFamily="34" charset="0"/>
              </a:rPr>
              <a:t>Maven </a:t>
            </a:r>
            <a:r>
              <a:rPr lang="en-US" sz="1800" dirty="0">
                <a:solidFill>
                  <a:schemeClr val="tx1"/>
                </a:solidFill>
                <a:latin typeface="Arial" pitchFamily="34" charset="0"/>
                <a:cs typeface="Arial" pitchFamily="34" charset="0"/>
              </a:rPr>
              <a:t>divides execution into four nested hierarchies,  they are: Lifecycle, Phase, Plugin, and Goal</a:t>
            </a:r>
            <a:r>
              <a:rPr lang="en-US" sz="1800" dirty="0" smtClean="0">
                <a:solidFill>
                  <a:schemeClr val="tx1"/>
                </a:solidFill>
                <a:latin typeface="Arial" pitchFamily="34" charset="0"/>
                <a:cs typeface="Arial" pitchFamily="34" charset="0"/>
              </a:rPr>
              <a:t>.</a:t>
            </a:r>
          </a:p>
          <a:p>
            <a:pPr algn="l"/>
            <a:endParaRPr lang="en-US" sz="1800" dirty="0" smtClean="0">
              <a:solidFill>
                <a:schemeClr val="tx1"/>
              </a:solidFill>
              <a:latin typeface="Arial" pitchFamily="34" charset="0"/>
              <a:cs typeface="Arial" pitchFamily="34" charset="0"/>
            </a:endParaRPr>
          </a:p>
          <a:p>
            <a:pPr marL="285750" indent="-285750" algn="l">
              <a:buFont typeface="Wingdings" panose="05000000000000000000" pitchFamily="2" charset="2"/>
              <a:buChar char="Ø"/>
            </a:pPr>
            <a:r>
              <a:rPr lang="en-US" sz="1800" dirty="0">
                <a:solidFill>
                  <a:schemeClr val="tx1"/>
                </a:solidFill>
                <a:latin typeface="Arial" pitchFamily="34" charset="0"/>
                <a:cs typeface="Arial" pitchFamily="34" charset="0"/>
              </a:rPr>
              <a:t>Each step in a lifecycle flow is called a phase. Zero or more plugin goals are bound to a phase. </a:t>
            </a:r>
          </a:p>
          <a:p>
            <a:pPr marL="285750" indent="-285750" algn="l">
              <a:buFont typeface="Wingdings" panose="05000000000000000000" pitchFamily="2" charset="2"/>
              <a:buChar char="Ø"/>
            </a:pPr>
            <a:r>
              <a:rPr lang="en-US" sz="1800" dirty="0">
                <a:solidFill>
                  <a:schemeClr val="tx1"/>
                </a:solidFill>
                <a:latin typeface="Arial" pitchFamily="34" charset="0"/>
                <a:cs typeface="Arial" pitchFamily="34" charset="0"/>
              </a:rPr>
              <a:t>A plugin is a logical grouping and distribution (often a single JAR) of related goals</a:t>
            </a:r>
          </a:p>
          <a:p>
            <a:pPr marL="285750" indent="-285750" algn="l">
              <a:buFont typeface="Wingdings" panose="05000000000000000000" pitchFamily="2" charset="2"/>
              <a:buChar char="Ø"/>
            </a:pPr>
            <a:r>
              <a:rPr lang="en-US" sz="1800" dirty="0">
                <a:solidFill>
                  <a:schemeClr val="tx1"/>
                </a:solidFill>
                <a:latin typeface="Arial" pitchFamily="34" charset="0"/>
                <a:cs typeface="Arial" pitchFamily="34" charset="0"/>
              </a:rPr>
              <a:t>A goal, the most granular step in Maven, is a single executable task within a plugin.</a:t>
            </a:r>
          </a:p>
          <a:p>
            <a:pPr algn="l"/>
            <a:r>
              <a:rPr lang="en-US" sz="1800" dirty="0">
                <a:solidFill>
                  <a:schemeClr val="tx1"/>
                </a:solidFill>
                <a:latin typeface="Arial" pitchFamily="34" charset="0"/>
                <a:cs typeface="Arial" pitchFamily="34" charset="0"/>
              </a:rPr>
              <a:t>For example, discrete goals in the jar plugin include packaging the jar (</a:t>
            </a:r>
            <a:r>
              <a:rPr lang="en-US" sz="1800" dirty="0" err="1">
                <a:solidFill>
                  <a:schemeClr val="tx1"/>
                </a:solidFill>
                <a:latin typeface="Arial" pitchFamily="34" charset="0"/>
                <a:cs typeface="Arial" pitchFamily="34" charset="0"/>
              </a:rPr>
              <a:t>jar:jar</a:t>
            </a:r>
            <a:r>
              <a:rPr lang="en-US" sz="1800" dirty="0">
                <a:solidFill>
                  <a:schemeClr val="tx1"/>
                </a:solidFill>
                <a:latin typeface="Arial" pitchFamily="34" charset="0"/>
                <a:cs typeface="Arial" pitchFamily="34" charset="0"/>
              </a:rPr>
              <a:t>), signing the jar(</a:t>
            </a:r>
            <a:r>
              <a:rPr lang="en-US" sz="1800" dirty="0" err="1">
                <a:solidFill>
                  <a:schemeClr val="tx1"/>
                </a:solidFill>
                <a:latin typeface="Arial" pitchFamily="34" charset="0"/>
                <a:cs typeface="Arial" pitchFamily="34" charset="0"/>
              </a:rPr>
              <a:t>jar:sign</a:t>
            </a:r>
            <a:r>
              <a:rPr lang="en-US" sz="1800" dirty="0">
                <a:solidFill>
                  <a:schemeClr val="tx1"/>
                </a:solidFill>
                <a:latin typeface="Arial" pitchFamily="34" charset="0"/>
                <a:cs typeface="Arial" pitchFamily="34" charset="0"/>
              </a:rPr>
              <a:t>), and verifying the signature (</a:t>
            </a:r>
            <a:r>
              <a:rPr lang="en-US" sz="1800" dirty="0" err="1">
                <a:solidFill>
                  <a:schemeClr val="tx1"/>
                </a:solidFill>
                <a:latin typeface="Arial" pitchFamily="34" charset="0"/>
                <a:cs typeface="Arial" pitchFamily="34" charset="0"/>
              </a:rPr>
              <a:t>jar:sign-verify</a:t>
            </a:r>
            <a:r>
              <a:rPr lang="en-US" sz="1800" dirty="0">
                <a:solidFill>
                  <a:schemeClr val="tx1"/>
                </a:solidFill>
                <a:latin typeface="Arial" pitchFamily="34" charset="0"/>
                <a:cs typeface="Arial" pitchFamily="34" charset="0"/>
              </a:rPr>
              <a:t>)</a:t>
            </a:r>
          </a:p>
          <a:p>
            <a:pPr algn="l"/>
            <a:endParaRPr lang="en-US" sz="1800" dirty="0" smtClean="0">
              <a:solidFill>
                <a:schemeClr val="tx1"/>
              </a:solidFill>
              <a:latin typeface="Arial" pitchFamily="34" charset="0"/>
              <a:cs typeface="Arial"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638800" y="2286000"/>
            <a:ext cx="2501900" cy="3802063"/>
          </a:xfrm>
          <a:prstGeom prst="rect">
            <a:avLst/>
          </a:prstGeom>
          <a:noFill/>
        </p:spPr>
      </p:pic>
    </p:spTree>
    <p:extLst>
      <p:ext uri="{BB962C8B-B14F-4D97-AF65-F5344CB8AC3E}">
        <p14:creationId xmlns:p14="http://schemas.microsoft.com/office/powerpoint/2010/main" val="2229718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2400" dirty="0" smtClean="0"/>
              <a:t>execution</a:t>
            </a:r>
            <a:r>
              <a:rPr lang="en-US" dirty="0" smtClean="0"/>
              <a:t>)</a:t>
            </a:r>
            <a:endParaRPr lang="en-US" dirty="0"/>
          </a:p>
        </p:txBody>
      </p:sp>
      <p:sp>
        <p:nvSpPr>
          <p:cNvPr id="3" name="Subtitle 2"/>
          <p:cNvSpPr>
            <a:spLocks noGrp="1"/>
          </p:cNvSpPr>
          <p:nvPr>
            <p:ph type="subTitle" idx="1"/>
          </p:nvPr>
        </p:nvSpPr>
        <p:spPr>
          <a:xfrm>
            <a:off x="533400" y="2286000"/>
            <a:ext cx="4267200" cy="3962400"/>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285750" indent="-285750" algn="l">
              <a:buFont typeface="Wingdings" panose="05000000000000000000" pitchFamily="2" charset="2"/>
              <a:buChar char="Ø"/>
            </a:pPr>
            <a:r>
              <a:rPr lang="en-US" sz="1800" dirty="0">
                <a:solidFill>
                  <a:schemeClr val="tx1"/>
                </a:solidFill>
                <a:latin typeface="Arial" pitchFamily="34" charset="0"/>
                <a:cs typeface="Arial" pitchFamily="34" charset="0"/>
              </a:rPr>
              <a:t>Maven can be run by specifying a goal or a lifecycle </a:t>
            </a:r>
            <a:r>
              <a:rPr lang="en-US" sz="1800" dirty="0" smtClean="0">
                <a:solidFill>
                  <a:schemeClr val="tx1"/>
                </a:solidFill>
                <a:latin typeface="Arial" pitchFamily="34" charset="0"/>
                <a:cs typeface="Arial" pitchFamily="34" charset="0"/>
              </a:rPr>
              <a:t>phase</a:t>
            </a:r>
            <a:r>
              <a:rPr lang="en-US" sz="1800" dirty="0">
                <a:solidFill>
                  <a:schemeClr val="tx1"/>
                </a:solidFill>
                <a:latin typeface="Arial" pitchFamily="34" charset="0"/>
                <a:cs typeface="Arial" pitchFamily="34" charset="0"/>
              </a:rPr>
              <a:t>	</a:t>
            </a:r>
          </a:p>
          <a:p>
            <a:pPr algn="l"/>
            <a:r>
              <a:rPr lang="en-US" sz="1800" dirty="0">
                <a:solidFill>
                  <a:schemeClr val="tx1"/>
                </a:solidFill>
                <a:latin typeface="Arial" pitchFamily="34" charset="0"/>
                <a:cs typeface="Arial" pitchFamily="34" charset="0"/>
              </a:rPr>
              <a:t>	</a:t>
            </a:r>
            <a:r>
              <a:rPr lang="en-US" sz="1800" dirty="0" err="1">
                <a:solidFill>
                  <a:srgbClr val="FF0000"/>
                </a:solidFill>
                <a:latin typeface="Arial" pitchFamily="34" charset="0"/>
                <a:cs typeface="Arial" pitchFamily="34" charset="0"/>
              </a:rPr>
              <a:t>mvn</a:t>
            </a:r>
            <a:r>
              <a:rPr lang="en-US" sz="1800" dirty="0">
                <a:solidFill>
                  <a:srgbClr val="FF0000"/>
                </a:solidFill>
                <a:latin typeface="Arial" pitchFamily="34" charset="0"/>
                <a:cs typeface="Arial" pitchFamily="34" charset="0"/>
              </a:rPr>
              <a:t> &lt;phase</a:t>
            </a:r>
            <a:r>
              <a:rPr lang="en-US" sz="1800" dirty="0" smtClean="0">
                <a:solidFill>
                  <a:srgbClr val="FF0000"/>
                </a:solidFill>
                <a:latin typeface="Arial" pitchFamily="34" charset="0"/>
                <a:cs typeface="Arial" pitchFamily="34" charset="0"/>
              </a:rPr>
              <a:t>&gt;</a:t>
            </a:r>
          </a:p>
          <a:p>
            <a:pPr algn="l"/>
            <a:r>
              <a:rPr lang="en-US" sz="1800" dirty="0">
                <a:solidFill>
                  <a:srgbClr val="FF0000"/>
                </a:solidFill>
                <a:latin typeface="Arial" pitchFamily="34" charset="0"/>
                <a:cs typeface="Arial" pitchFamily="34" charset="0"/>
              </a:rPr>
              <a:t>	</a:t>
            </a:r>
            <a:r>
              <a:rPr lang="en-US" sz="1800" dirty="0" err="1" smtClean="0">
                <a:solidFill>
                  <a:srgbClr val="FF0000"/>
                </a:solidFill>
                <a:latin typeface="Arial" pitchFamily="34" charset="0"/>
                <a:cs typeface="Arial" pitchFamily="34" charset="0"/>
              </a:rPr>
              <a:t>mvn</a:t>
            </a:r>
            <a:r>
              <a:rPr lang="en-US" sz="1800" dirty="0" smtClean="0">
                <a:solidFill>
                  <a:srgbClr val="FF0000"/>
                </a:solidFill>
                <a:latin typeface="Arial" pitchFamily="34" charset="0"/>
                <a:cs typeface="Arial" pitchFamily="34" charset="0"/>
              </a:rPr>
              <a:t> </a:t>
            </a:r>
            <a:r>
              <a:rPr lang="en-US" sz="1800" dirty="0">
                <a:solidFill>
                  <a:srgbClr val="FF0000"/>
                </a:solidFill>
                <a:latin typeface="Arial" pitchFamily="34" charset="0"/>
                <a:cs typeface="Arial" pitchFamily="34" charset="0"/>
              </a:rPr>
              <a:t>&lt;plugin&gt;:&lt;goal&gt;</a:t>
            </a:r>
          </a:p>
          <a:p>
            <a:pPr marL="285750" indent="-285750" algn="l">
              <a:buFont typeface="Wingdings" panose="05000000000000000000" pitchFamily="2" charset="2"/>
              <a:buChar char="Ø"/>
            </a:pPr>
            <a:r>
              <a:rPr lang="en-US" sz="1800" dirty="0">
                <a:solidFill>
                  <a:schemeClr val="tx1"/>
                </a:solidFill>
                <a:latin typeface="Arial" pitchFamily="34" charset="0"/>
                <a:cs typeface="Arial" pitchFamily="34" charset="0"/>
              </a:rPr>
              <a:t>When Maven runs a specific plugin goal, then only that goal is run. </a:t>
            </a:r>
          </a:p>
          <a:p>
            <a:pPr algn="l"/>
            <a:r>
              <a:rPr lang="en-US" sz="1800" dirty="0" smtClean="0">
                <a:solidFill>
                  <a:schemeClr val="tx1"/>
                </a:solidFill>
                <a:latin typeface="Arial" pitchFamily="34" charset="0"/>
                <a:cs typeface="Arial" pitchFamily="34" charset="0"/>
              </a:rPr>
              <a:t>	</a:t>
            </a:r>
            <a:r>
              <a:rPr lang="en-US" sz="1800" dirty="0" err="1" smtClean="0">
                <a:solidFill>
                  <a:srgbClr val="FF0000"/>
                </a:solidFill>
                <a:latin typeface="Arial" pitchFamily="34" charset="0"/>
                <a:cs typeface="Arial" pitchFamily="34" charset="0"/>
              </a:rPr>
              <a:t>mvn</a:t>
            </a:r>
            <a:r>
              <a:rPr lang="en-US" sz="1800" dirty="0" smtClean="0">
                <a:solidFill>
                  <a:srgbClr val="FF0000"/>
                </a:solidFill>
                <a:latin typeface="Arial" pitchFamily="34" charset="0"/>
                <a:cs typeface="Arial" pitchFamily="34" charset="0"/>
              </a:rPr>
              <a:t> </a:t>
            </a:r>
            <a:r>
              <a:rPr lang="en-US" sz="1800" dirty="0" err="1">
                <a:solidFill>
                  <a:srgbClr val="FF0000"/>
                </a:solidFill>
                <a:latin typeface="Arial" pitchFamily="34" charset="0"/>
                <a:cs typeface="Arial" pitchFamily="34" charset="0"/>
              </a:rPr>
              <a:t>compile:compile</a:t>
            </a:r>
            <a:r>
              <a:rPr lang="en-US" sz="1800" dirty="0">
                <a:solidFill>
                  <a:srgbClr val="FF0000"/>
                </a:solidFill>
                <a:latin typeface="Arial" pitchFamily="34" charset="0"/>
                <a:cs typeface="Arial" pitchFamily="34" charset="0"/>
              </a:rPr>
              <a:t> </a:t>
            </a:r>
            <a:r>
              <a:rPr lang="en-US" sz="1800" dirty="0" err="1">
                <a:solidFill>
                  <a:srgbClr val="FF0000"/>
                </a:solidFill>
                <a:latin typeface="Arial" pitchFamily="34" charset="0"/>
                <a:cs typeface="Arial" pitchFamily="34" charset="0"/>
              </a:rPr>
              <a:t>jar:jar</a:t>
            </a:r>
            <a:r>
              <a:rPr lang="en-US" sz="1800" dirty="0">
                <a:solidFill>
                  <a:srgbClr val="FF0000"/>
                </a:solidFill>
                <a:latin typeface="Arial" pitchFamily="34" charset="0"/>
                <a:cs typeface="Arial" pitchFamily="34" charset="0"/>
              </a:rPr>
              <a:t> </a:t>
            </a:r>
          </a:p>
          <a:p>
            <a:pPr algn="l"/>
            <a:r>
              <a:rPr lang="en-US" sz="1800" dirty="0" smtClean="0">
                <a:solidFill>
                  <a:schemeClr val="tx1"/>
                </a:solidFill>
                <a:latin typeface="Arial" pitchFamily="34" charset="0"/>
                <a:cs typeface="Arial" pitchFamily="34" charset="0"/>
              </a:rPr>
              <a:t>(</a:t>
            </a:r>
            <a:r>
              <a:rPr lang="en-US" sz="1800" dirty="0">
                <a:solidFill>
                  <a:schemeClr val="tx1"/>
                </a:solidFill>
                <a:latin typeface="Arial" pitchFamily="34" charset="0"/>
                <a:cs typeface="Arial" pitchFamily="34" charset="0"/>
              </a:rPr>
              <a:t>This example runs two plugin goals: compilation of code, then </a:t>
            </a:r>
            <a:r>
              <a:rPr lang="en-US" sz="1800" dirty="0" err="1">
                <a:solidFill>
                  <a:schemeClr val="tx1"/>
                </a:solidFill>
                <a:latin typeface="Arial" pitchFamily="34" charset="0"/>
                <a:cs typeface="Arial" pitchFamily="34" charset="0"/>
              </a:rPr>
              <a:t>JARing</a:t>
            </a:r>
            <a:r>
              <a:rPr lang="en-US" sz="1800" dirty="0">
                <a:solidFill>
                  <a:schemeClr val="tx1"/>
                </a:solidFill>
                <a:latin typeface="Arial" pitchFamily="34" charset="0"/>
                <a:cs typeface="Arial" pitchFamily="34" charset="0"/>
              </a:rPr>
              <a:t> the result )	</a:t>
            </a:r>
          </a:p>
          <a:p>
            <a:pPr marL="285750" indent="-285750" algn="l">
              <a:buFont typeface="Wingdings" panose="05000000000000000000" pitchFamily="2" charset="2"/>
              <a:buChar char="Ø"/>
            </a:pPr>
            <a:r>
              <a:rPr lang="en-US" sz="1800" dirty="0">
                <a:solidFill>
                  <a:schemeClr val="tx1"/>
                </a:solidFill>
                <a:latin typeface="Arial" pitchFamily="34" charset="0"/>
                <a:cs typeface="Arial" pitchFamily="34" charset="0"/>
              </a:rPr>
              <a:t>When Maven executes a phase, all phases and bound plugin goals up to that point in the lifecycle are also executed.. 	</a:t>
            </a:r>
          </a:p>
          <a:p>
            <a:pPr algn="l"/>
            <a:r>
              <a:rPr lang="en-US" sz="1800" dirty="0">
                <a:solidFill>
                  <a:schemeClr val="tx1"/>
                </a:solidFill>
                <a:latin typeface="Arial" pitchFamily="34" charset="0"/>
                <a:cs typeface="Arial" pitchFamily="34" charset="0"/>
              </a:rPr>
              <a:t>	</a:t>
            </a:r>
            <a:r>
              <a:rPr lang="en-US" sz="1800" dirty="0" err="1">
                <a:solidFill>
                  <a:srgbClr val="FF0000"/>
                </a:solidFill>
                <a:latin typeface="Arial" pitchFamily="34" charset="0"/>
                <a:cs typeface="Arial" pitchFamily="34" charset="0"/>
              </a:rPr>
              <a:t>mvn</a:t>
            </a:r>
            <a:r>
              <a:rPr lang="en-US" sz="1800" dirty="0">
                <a:solidFill>
                  <a:srgbClr val="FF0000"/>
                </a:solidFill>
                <a:latin typeface="Arial" pitchFamily="34" charset="0"/>
                <a:cs typeface="Arial" pitchFamily="34" charset="0"/>
              </a:rPr>
              <a:t> deploy</a:t>
            </a:r>
          </a:p>
          <a:p>
            <a:pPr algn="l"/>
            <a:r>
              <a:rPr lang="en-US" sz="1800" dirty="0" smtClean="0">
                <a:solidFill>
                  <a:schemeClr val="tx1"/>
                </a:solidFill>
                <a:latin typeface="Arial" pitchFamily="34" charset="0"/>
                <a:cs typeface="Arial" pitchFamily="34" charset="0"/>
              </a:rPr>
              <a:t>(</a:t>
            </a:r>
            <a:r>
              <a:rPr lang="en-US" sz="1800" dirty="0">
                <a:solidFill>
                  <a:schemeClr val="tx1"/>
                </a:solidFill>
                <a:latin typeface="Arial" pitchFamily="34" charset="0"/>
                <a:cs typeface="Arial" pitchFamily="34" charset="0"/>
              </a:rPr>
              <a:t>This example requests the deploy lifecycle phase, which will also execute the verification, compilation, testing and packaging phases)</a:t>
            </a:r>
          </a:p>
          <a:p>
            <a:pPr algn="l"/>
            <a:endParaRPr lang="en-US" sz="1800" dirty="0" smtClean="0">
              <a:solidFill>
                <a:schemeClr val="tx1"/>
              </a:solidFill>
              <a:latin typeface="Arial" pitchFamily="34" charset="0"/>
              <a:cs typeface="Arial"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638800" y="2286000"/>
            <a:ext cx="2501900" cy="3802063"/>
          </a:xfrm>
          <a:prstGeom prst="rect">
            <a:avLst/>
          </a:prstGeom>
          <a:noFill/>
        </p:spPr>
      </p:pic>
    </p:spTree>
    <p:extLst>
      <p:ext uri="{BB962C8B-B14F-4D97-AF65-F5344CB8AC3E}">
        <p14:creationId xmlns:p14="http://schemas.microsoft.com/office/powerpoint/2010/main" val="1490547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3600" baseline="-3000" dirty="0" smtClean="0"/>
              <a:t>clean</a:t>
            </a:r>
            <a:r>
              <a:rPr lang="en-US" sz="3600" dirty="0" smtClean="0"/>
              <a:t> </a:t>
            </a:r>
            <a:r>
              <a:rPr lang="en-US" sz="2400" dirty="0" smtClean="0"/>
              <a:t>life cycle :3 phases</a:t>
            </a:r>
            <a:r>
              <a:rPr lang="en-US" dirty="0" smtClean="0"/>
              <a:t>)</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562600" y="2522537"/>
            <a:ext cx="2501900" cy="3802063"/>
          </a:xfrm>
          <a:prstGeom prst="rect">
            <a:avLst/>
          </a:prstGeom>
          <a:noFill/>
        </p:spPr>
      </p:pic>
      <p:graphicFrame>
        <p:nvGraphicFramePr>
          <p:cNvPr id="6" name="Table 5"/>
          <p:cNvGraphicFramePr>
            <a:graphicFrameLocks noGrp="1"/>
          </p:cNvGraphicFramePr>
          <p:nvPr>
            <p:extLst>
              <p:ext uri="{D42A27DB-BD31-4B8C-83A1-F6EECF244321}">
                <p14:modId xmlns:p14="http://schemas.microsoft.com/office/powerpoint/2010/main" val="3981800880"/>
              </p:ext>
            </p:extLst>
          </p:nvPr>
        </p:nvGraphicFramePr>
        <p:xfrm>
          <a:off x="533400" y="2555194"/>
          <a:ext cx="4876800" cy="1940606"/>
        </p:xfrm>
        <a:graphic>
          <a:graphicData uri="http://schemas.openxmlformats.org/drawingml/2006/table">
            <a:tbl>
              <a:tblPr>
                <a:effectLst>
                  <a:reflection blurRad="6350" stA="52000" endA="300" endPos="35000" dir="5400000" sy="-100000" algn="bl" rotWithShape="0"/>
                </a:effectLst>
              </a:tblPr>
              <a:tblGrid>
                <a:gridCol w="1393371"/>
                <a:gridCol w="3483429"/>
              </a:tblGrid>
              <a:tr h="569006">
                <a:tc>
                  <a:txBody>
                    <a:bodyPr/>
                    <a:lstStyle/>
                    <a:p>
                      <a:pPr algn="l"/>
                      <a:r>
                        <a:rPr lang="en-US" dirty="0"/>
                        <a:t>pre-clean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executes processes needed prior to the actual project cleaning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4726">
                <a:tc>
                  <a:txBody>
                    <a:bodyPr/>
                    <a:lstStyle/>
                    <a:p>
                      <a:pPr algn="l"/>
                      <a:r>
                        <a:rPr lang="en-US" dirty="0"/>
                        <a:t>clean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remove all files generated by the previous build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446">
                <a:tc>
                  <a:txBody>
                    <a:bodyPr/>
                    <a:lstStyle/>
                    <a:p>
                      <a:pPr algn="l"/>
                      <a:r>
                        <a:rPr lang="en-US"/>
                        <a:t>post-clean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executes processes needed to finalize the project cleaning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2400" dirty="0"/>
              <a:t>default</a:t>
            </a:r>
            <a:r>
              <a:rPr lang="en-US" sz="3600" dirty="0"/>
              <a:t> </a:t>
            </a:r>
            <a:r>
              <a:rPr lang="en-US" sz="2400" dirty="0" smtClean="0"/>
              <a:t>life cycle</a:t>
            </a:r>
            <a:r>
              <a:rPr lang="en-US" dirty="0" smtClean="0"/>
              <a:t>)</a:t>
            </a:r>
            <a:endParaRPr lang="en-US" dirty="0"/>
          </a:p>
        </p:txBody>
      </p:sp>
      <p:graphicFrame>
        <p:nvGraphicFramePr>
          <p:cNvPr id="6" name="Content Placeholder 6"/>
          <p:cNvGraphicFramePr>
            <a:graphicFrameLocks/>
          </p:cNvGraphicFramePr>
          <p:nvPr>
            <p:extLst>
              <p:ext uri="{D42A27DB-BD31-4B8C-83A1-F6EECF244321}">
                <p14:modId xmlns:p14="http://schemas.microsoft.com/office/powerpoint/2010/main" val="4169652329"/>
              </p:ext>
            </p:extLst>
          </p:nvPr>
        </p:nvGraphicFramePr>
        <p:xfrm>
          <a:off x="609600" y="2498721"/>
          <a:ext cx="3657600" cy="3292479"/>
        </p:xfrm>
        <a:graphic>
          <a:graphicData uri="http://schemas.openxmlformats.org/drawingml/2006/table">
            <a:tbl>
              <a:tblPr firstRow="1" bandRow="1">
                <a:tableStyleId>{5C22544A-7EE6-4342-B048-85BDC9FD1C3A}</a:tableStyleId>
              </a:tblPr>
              <a:tblGrid>
                <a:gridCol w="3657600"/>
              </a:tblGrid>
              <a:tr h="365831">
                <a:tc>
                  <a:txBody>
                    <a:bodyPr/>
                    <a:lstStyle/>
                    <a:p>
                      <a:r>
                        <a:rPr lang="en-US" sz="1800" dirty="0" smtClean="0"/>
                        <a:t>Lifecycle</a:t>
                      </a:r>
                      <a:r>
                        <a:rPr lang="en-US" sz="1800" baseline="0" dirty="0" smtClean="0"/>
                        <a:t> Phases</a:t>
                      </a:r>
                      <a:endParaRPr lang="en-US" sz="1800" dirty="0"/>
                    </a:p>
                  </a:txBody>
                  <a:tcPr marT="45729" marB="45729"/>
                </a:tc>
              </a:tr>
              <a:tr h="365831">
                <a:tc>
                  <a:txBody>
                    <a:bodyPr/>
                    <a:lstStyle/>
                    <a:p>
                      <a:r>
                        <a:rPr lang="en-US" sz="1800" dirty="0" smtClean="0"/>
                        <a:t>validate</a:t>
                      </a:r>
                      <a:endParaRPr lang="en-US" sz="1800" dirty="0"/>
                    </a:p>
                  </a:txBody>
                  <a:tcPr marT="45729" marB="45729"/>
                </a:tc>
              </a:tr>
              <a:tr h="365831">
                <a:tc>
                  <a:txBody>
                    <a:bodyPr/>
                    <a:lstStyle/>
                    <a:p>
                      <a:r>
                        <a:rPr lang="en-US" sz="1800" dirty="0" smtClean="0"/>
                        <a:t>compile</a:t>
                      </a:r>
                      <a:endParaRPr lang="en-US" sz="1800" dirty="0"/>
                    </a:p>
                  </a:txBody>
                  <a:tcPr marT="45729" marB="45729"/>
                </a:tc>
              </a:tr>
              <a:tr h="365831">
                <a:tc>
                  <a:txBody>
                    <a:bodyPr/>
                    <a:lstStyle/>
                    <a:p>
                      <a:r>
                        <a:rPr lang="en-US" sz="1800" dirty="0" smtClean="0"/>
                        <a:t>test-compile</a:t>
                      </a:r>
                      <a:endParaRPr lang="en-US" sz="1800" dirty="0"/>
                    </a:p>
                  </a:txBody>
                  <a:tcPr marT="45729" marB="45729"/>
                </a:tc>
              </a:tr>
              <a:tr h="365831">
                <a:tc>
                  <a:txBody>
                    <a:bodyPr/>
                    <a:lstStyle/>
                    <a:p>
                      <a:r>
                        <a:rPr lang="en-US" sz="1800" dirty="0" smtClean="0"/>
                        <a:t>test</a:t>
                      </a:r>
                      <a:endParaRPr lang="en-US" sz="1800" dirty="0"/>
                    </a:p>
                  </a:txBody>
                  <a:tcPr marT="45729" marB="45729"/>
                </a:tc>
              </a:tr>
              <a:tr h="365831">
                <a:tc>
                  <a:txBody>
                    <a:bodyPr/>
                    <a:lstStyle/>
                    <a:p>
                      <a:r>
                        <a:rPr lang="en-US" sz="1800" dirty="0" smtClean="0"/>
                        <a:t>package</a:t>
                      </a:r>
                      <a:endParaRPr lang="en-US" sz="1800" dirty="0"/>
                    </a:p>
                  </a:txBody>
                  <a:tcPr marT="45729" marB="45729"/>
                </a:tc>
              </a:tr>
              <a:tr h="365831">
                <a:tc>
                  <a:txBody>
                    <a:bodyPr/>
                    <a:lstStyle/>
                    <a:p>
                      <a:r>
                        <a:rPr lang="en-US" sz="1800" dirty="0" smtClean="0"/>
                        <a:t>verify</a:t>
                      </a:r>
                      <a:endParaRPr lang="en-US" sz="1800" dirty="0"/>
                    </a:p>
                  </a:txBody>
                  <a:tcPr marT="45729" marB="45729"/>
                </a:tc>
              </a:tr>
              <a:tr h="365831">
                <a:tc>
                  <a:txBody>
                    <a:bodyPr/>
                    <a:lstStyle/>
                    <a:p>
                      <a:r>
                        <a:rPr lang="en-US" sz="1800" dirty="0" smtClean="0"/>
                        <a:t>install</a:t>
                      </a:r>
                      <a:endParaRPr lang="en-US" sz="1800" dirty="0"/>
                    </a:p>
                  </a:txBody>
                  <a:tcPr marT="45729" marB="45729"/>
                </a:tc>
              </a:tr>
              <a:tr h="365831">
                <a:tc>
                  <a:txBody>
                    <a:bodyPr/>
                    <a:lstStyle/>
                    <a:p>
                      <a:r>
                        <a:rPr lang="en-US" sz="1800" dirty="0" smtClean="0"/>
                        <a:t>deploy</a:t>
                      </a:r>
                      <a:endParaRPr lang="en-US" sz="1800" dirty="0"/>
                    </a:p>
                  </a:txBody>
                  <a:tcPr marT="45729" marB="45729"/>
                </a:tc>
              </a:tr>
            </a:tbl>
          </a:graphicData>
        </a:graphic>
      </p:graphicFrame>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943600" y="2362200"/>
            <a:ext cx="2501900" cy="3802063"/>
          </a:xfrm>
          <a:prstGeom prst="rect">
            <a:avLst/>
          </a:prstGeom>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3234834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2400" dirty="0"/>
              <a:t>default</a:t>
            </a:r>
            <a:r>
              <a:rPr lang="en-US" sz="3600" dirty="0"/>
              <a:t> </a:t>
            </a:r>
            <a:r>
              <a:rPr lang="en-US" sz="2400" dirty="0" smtClean="0"/>
              <a:t>life cycle</a:t>
            </a:r>
            <a:r>
              <a:rPr lang="en-US" dirty="0" smtClean="0"/>
              <a:t>)</a:t>
            </a:r>
            <a:endParaRPr lang="en-US" dirty="0"/>
          </a:p>
        </p:txBody>
      </p:sp>
      <p:sp>
        <p:nvSpPr>
          <p:cNvPr id="3" name="TextBox 2"/>
          <p:cNvSpPr txBox="1"/>
          <p:nvPr/>
        </p:nvSpPr>
        <p:spPr>
          <a:xfrm>
            <a:off x="609600" y="2362200"/>
            <a:ext cx="7924800"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Ø"/>
            </a:pPr>
            <a:r>
              <a:rPr lang="en-US" b="1" dirty="0"/>
              <a:t>validate -</a:t>
            </a:r>
            <a:r>
              <a:rPr lang="en-US" dirty="0"/>
              <a:t> validate the project is correct and all necessary information is available</a:t>
            </a:r>
          </a:p>
          <a:p>
            <a:pPr marL="285750" indent="-285750">
              <a:buFont typeface="Wingdings" panose="05000000000000000000" pitchFamily="2" charset="2"/>
              <a:buChar char="Ø"/>
            </a:pPr>
            <a:r>
              <a:rPr lang="en-US" b="1" dirty="0"/>
              <a:t>compile -</a:t>
            </a:r>
            <a:r>
              <a:rPr lang="en-US" dirty="0"/>
              <a:t> compile the source code of the project</a:t>
            </a:r>
          </a:p>
          <a:p>
            <a:pPr marL="285750" indent="-285750">
              <a:buFont typeface="Wingdings" panose="05000000000000000000" pitchFamily="2" charset="2"/>
              <a:buChar char="Ø"/>
            </a:pPr>
            <a:r>
              <a:rPr lang="en-US" b="1" dirty="0"/>
              <a:t>test -</a:t>
            </a:r>
            <a:r>
              <a:rPr lang="en-US" dirty="0"/>
              <a:t> test the compiled source code using a suitable unit testing framework. These tests should not require the code be packaged or deployed</a:t>
            </a:r>
          </a:p>
          <a:p>
            <a:pPr marL="285750" indent="-285750">
              <a:buFont typeface="Wingdings" panose="05000000000000000000" pitchFamily="2" charset="2"/>
              <a:buChar char="Ø"/>
            </a:pPr>
            <a:r>
              <a:rPr lang="en-US" b="1" dirty="0"/>
              <a:t>package -</a:t>
            </a:r>
            <a:r>
              <a:rPr lang="en-US" dirty="0"/>
              <a:t> take the compiled code and package it in its distributable format, such as a JAR.</a:t>
            </a:r>
          </a:p>
          <a:p>
            <a:pPr marL="285750" indent="-285750">
              <a:buFont typeface="Wingdings" panose="05000000000000000000" pitchFamily="2" charset="2"/>
              <a:buChar char="Ø"/>
            </a:pPr>
            <a:r>
              <a:rPr lang="en-US" b="1" dirty="0"/>
              <a:t>integration-test</a:t>
            </a:r>
            <a:r>
              <a:rPr lang="en-US" dirty="0"/>
              <a:t> - process and deploy the package if necessary into an environment where integration tests can be run</a:t>
            </a:r>
          </a:p>
          <a:p>
            <a:pPr marL="285750" indent="-285750">
              <a:buFont typeface="Wingdings" panose="05000000000000000000" pitchFamily="2" charset="2"/>
              <a:buChar char="Ø"/>
            </a:pPr>
            <a:r>
              <a:rPr lang="en-US" b="1" dirty="0"/>
              <a:t>verify</a:t>
            </a:r>
            <a:r>
              <a:rPr lang="en-US" dirty="0"/>
              <a:t> - run any checks to verify the package is valid and meets quality criteria</a:t>
            </a:r>
          </a:p>
          <a:p>
            <a:pPr marL="285750" indent="-285750">
              <a:buFont typeface="Wingdings" panose="05000000000000000000" pitchFamily="2" charset="2"/>
              <a:buChar char="Ø"/>
            </a:pPr>
            <a:r>
              <a:rPr lang="en-US" b="1" dirty="0"/>
              <a:t>install</a:t>
            </a:r>
            <a:r>
              <a:rPr lang="en-US" dirty="0"/>
              <a:t> - install the package into the local repository, for use as a dependency in other projects locally</a:t>
            </a:r>
          </a:p>
          <a:p>
            <a:pPr marL="285750" indent="-285750">
              <a:buFont typeface="Wingdings" panose="05000000000000000000" pitchFamily="2" charset="2"/>
              <a:buChar char="Ø"/>
            </a:pPr>
            <a:r>
              <a:rPr lang="en-US" b="1" dirty="0"/>
              <a:t>deploy</a:t>
            </a:r>
            <a:r>
              <a:rPr lang="en-US" dirty="0"/>
              <a:t> - done in an integration or release environment, copies the final package to the remote repository for sharing with other developers and projects.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432481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2400" dirty="0" smtClean="0"/>
              <a:t>site</a:t>
            </a:r>
            <a:r>
              <a:rPr lang="en-US" sz="3600" dirty="0" smtClean="0"/>
              <a:t> </a:t>
            </a:r>
            <a:r>
              <a:rPr lang="en-US" sz="2400" dirty="0" smtClean="0"/>
              <a:t>life cycle</a:t>
            </a:r>
            <a:r>
              <a:rPr lang="en-US" dirty="0" smtClean="0"/>
              <a:t>)</a:t>
            </a:r>
            <a:endParaRPr 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867400" y="2362200"/>
            <a:ext cx="2501900" cy="3802063"/>
          </a:xfrm>
          <a:prstGeom prst="rect">
            <a:avLst/>
          </a:prstGeom>
        </p:spPr>
        <p:style>
          <a:lnRef idx="1">
            <a:schemeClr val="accent5"/>
          </a:lnRef>
          <a:fillRef idx="2">
            <a:schemeClr val="accent5"/>
          </a:fillRef>
          <a:effectRef idx="1">
            <a:schemeClr val="accent5"/>
          </a:effectRef>
          <a:fontRef idx="minor">
            <a:schemeClr val="dk1"/>
          </a:fontRef>
        </p:style>
      </p:pic>
      <p:graphicFrame>
        <p:nvGraphicFramePr>
          <p:cNvPr id="3" name="Table 2"/>
          <p:cNvGraphicFramePr>
            <a:graphicFrameLocks noGrp="1"/>
          </p:cNvGraphicFramePr>
          <p:nvPr>
            <p:extLst>
              <p:ext uri="{D42A27DB-BD31-4B8C-83A1-F6EECF244321}">
                <p14:modId xmlns:p14="http://schemas.microsoft.com/office/powerpoint/2010/main" val="178737338"/>
              </p:ext>
            </p:extLst>
          </p:nvPr>
        </p:nvGraphicFramePr>
        <p:xfrm>
          <a:off x="457200" y="2438400"/>
          <a:ext cx="5257800" cy="3108960"/>
        </p:xfrm>
        <a:graphic>
          <a:graphicData uri="http://schemas.openxmlformats.org/drawingml/2006/table">
            <a:tbl>
              <a:tblPr/>
              <a:tblGrid>
                <a:gridCol w="1219200"/>
                <a:gridCol w="4038600"/>
              </a:tblGrid>
              <a:tr h="533400">
                <a:tc>
                  <a:txBody>
                    <a:bodyPr/>
                    <a:lstStyle/>
                    <a:p>
                      <a:pPr algn="l"/>
                      <a:r>
                        <a:rPr lang="en-US" dirty="0"/>
                        <a:t>pre-site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executes processes needed prior to the actual project site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algn="l"/>
                      <a:r>
                        <a:rPr lang="en-US"/>
                        <a:t>site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generates the project's site documentation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t>post-site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executes processes needed to finalize the site generation, and to prepare for site deployment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t>site-deploy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deploys the generated site documentation to the specified web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7250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2400" dirty="0" smtClean="0"/>
              <a:t>mostly used phases</a:t>
            </a:r>
            <a:r>
              <a:rPr lang="en-US" dirty="0" smtClean="0"/>
              <a:t>)</a:t>
            </a:r>
            <a:endParaRPr lang="en-US" dirty="0"/>
          </a:p>
        </p:txBody>
      </p:sp>
      <p:sp>
        <p:nvSpPr>
          <p:cNvPr id="6" name="TextBox 5"/>
          <p:cNvSpPr txBox="1"/>
          <p:nvPr/>
        </p:nvSpPr>
        <p:spPr>
          <a:xfrm>
            <a:off x="609600" y="2362200"/>
            <a:ext cx="7696200"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Ø"/>
            </a:pPr>
            <a:r>
              <a:rPr lang="en-US" dirty="0"/>
              <a:t> </a:t>
            </a:r>
            <a:r>
              <a:rPr lang="en-US" dirty="0" err="1" smtClean="0"/>
              <a:t>mvn</a:t>
            </a:r>
            <a:r>
              <a:rPr lang="en-US" dirty="0" smtClean="0"/>
              <a:t> </a:t>
            </a:r>
            <a:r>
              <a:rPr lang="en-US" b="1" dirty="0" smtClean="0">
                <a:solidFill>
                  <a:srgbClr val="00B050"/>
                </a:solidFill>
              </a:rPr>
              <a:t>clean</a:t>
            </a:r>
            <a:r>
              <a:rPr lang="en-US" b="1" dirty="0" smtClean="0">
                <a:solidFill>
                  <a:srgbClr val="FF0000"/>
                </a:solidFill>
              </a:rPr>
              <a:t> - </a:t>
            </a:r>
            <a:r>
              <a:rPr lang="en-US" dirty="0"/>
              <a:t>remove all files generated by the previous </a:t>
            </a:r>
            <a:r>
              <a:rPr lang="en-US" dirty="0" smtClean="0"/>
              <a:t>build</a:t>
            </a:r>
          </a:p>
          <a:p>
            <a:pPr marL="285750" indent="-285750">
              <a:buFont typeface="Wingdings" panose="05000000000000000000" pitchFamily="2" charset="2"/>
              <a:buChar char="Ø"/>
            </a:pPr>
            <a:r>
              <a:rPr lang="en-US" dirty="0" smtClean="0"/>
              <a:t> </a:t>
            </a:r>
            <a:r>
              <a:rPr lang="en-US" dirty="0" err="1" smtClean="0"/>
              <a:t>mvn</a:t>
            </a:r>
            <a:r>
              <a:rPr lang="en-US" dirty="0" smtClean="0"/>
              <a:t>  </a:t>
            </a:r>
            <a:r>
              <a:rPr lang="en-US" b="1" dirty="0" smtClean="0">
                <a:solidFill>
                  <a:srgbClr val="00B050"/>
                </a:solidFill>
              </a:rPr>
              <a:t>compile</a:t>
            </a:r>
            <a:r>
              <a:rPr lang="en-US" b="1" dirty="0" smtClean="0">
                <a:solidFill>
                  <a:srgbClr val="FF0000"/>
                </a:solidFill>
              </a:rPr>
              <a:t> - </a:t>
            </a:r>
            <a:r>
              <a:rPr lang="en-US" dirty="0"/>
              <a:t>compile the source code of the project</a:t>
            </a:r>
            <a:r>
              <a:rPr lang="en-US" dirty="0" smtClean="0"/>
              <a:t>.</a:t>
            </a:r>
          </a:p>
          <a:p>
            <a:pPr marL="285750" indent="-285750">
              <a:buFont typeface="Wingdings" panose="05000000000000000000" pitchFamily="2" charset="2"/>
              <a:buChar char="Ø"/>
            </a:pPr>
            <a:r>
              <a:rPr lang="en-US" dirty="0"/>
              <a:t> </a:t>
            </a:r>
            <a:r>
              <a:rPr lang="en-US" dirty="0" err="1" smtClean="0"/>
              <a:t>mvn</a:t>
            </a:r>
            <a:r>
              <a:rPr lang="en-US" dirty="0"/>
              <a:t> </a:t>
            </a:r>
            <a:r>
              <a:rPr lang="en-US" b="1" dirty="0" smtClean="0">
                <a:solidFill>
                  <a:srgbClr val="00B050"/>
                </a:solidFill>
              </a:rPr>
              <a:t>install</a:t>
            </a:r>
            <a:r>
              <a:rPr lang="en-US" b="1" dirty="0" smtClean="0">
                <a:solidFill>
                  <a:srgbClr val="FF0000"/>
                </a:solidFill>
              </a:rPr>
              <a:t> - </a:t>
            </a:r>
            <a:r>
              <a:rPr lang="en-US" dirty="0"/>
              <a:t>install the package into the local repository, for use as a dependency in other projects locally</a:t>
            </a:r>
            <a:r>
              <a:rPr lang="en-US" dirty="0" smtClean="0"/>
              <a:t>.</a:t>
            </a:r>
          </a:p>
          <a:p>
            <a:pPr marL="285750" indent="-285750">
              <a:buFont typeface="Wingdings" panose="05000000000000000000" pitchFamily="2" charset="2"/>
              <a:buChar char="Ø"/>
            </a:pPr>
            <a:r>
              <a:rPr lang="en-US" dirty="0"/>
              <a:t> </a:t>
            </a:r>
            <a:r>
              <a:rPr lang="en-US" dirty="0" err="1" smtClean="0"/>
              <a:t>mvn</a:t>
            </a:r>
            <a:r>
              <a:rPr lang="en-US" dirty="0"/>
              <a:t> </a:t>
            </a:r>
            <a:r>
              <a:rPr lang="en-US" b="1" dirty="0">
                <a:solidFill>
                  <a:srgbClr val="00B050"/>
                </a:solidFill>
              </a:rPr>
              <a:t>package</a:t>
            </a:r>
            <a:r>
              <a:rPr lang="en-US" dirty="0">
                <a:solidFill>
                  <a:srgbClr val="00B050"/>
                </a:solidFill>
              </a:rPr>
              <a:t> </a:t>
            </a:r>
            <a:r>
              <a:rPr lang="en-US" dirty="0"/>
              <a:t>- take the compiled code and package it in its distributable format, such as a JAR</a:t>
            </a:r>
            <a:r>
              <a:rPr lang="en-US" dirty="0" smtClean="0"/>
              <a:t>.</a:t>
            </a:r>
            <a:endParaRPr lang="en-US" dirty="0"/>
          </a:p>
          <a:p>
            <a:pPr marL="285750" indent="-285750">
              <a:buFont typeface="Wingdings" panose="05000000000000000000" pitchFamily="2" charset="2"/>
              <a:buChar char="Ø"/>
            </a:pPr>
            <a:r>
              <a:rPr lang="en-US" dirty="0" smtClean="0"/>
              <a:t> </a:t>
            </a:r>
            <a:r>
              <a:rPr lang="en-US" dirty="0" err="1" smtClean="0"/>
              <a:t>mvn</a:t>
            </a:r>
            <a:r>
              <a:rPr lang="en-US" dirty="0"/>
              <a:t> </a:t>
            </a:r>
            <a:r>
              <a:rPr lang="en-US" b="1" dirty="0">
                <a:solidFill>
                  <a:srgbClr val="00B050"/>
                </a:solidFill>
              </a:rPr>
              <a:t>site</a:t>
            </a:r>
            <a:r>
              <a:rPr lang="en-US" dirty="0"/>
              <a:t> - generates the project's site documentation</a:t>
            </a:r>
          </a:p>
          <a:p>
            <a:pPr marL="285750" indent="-285750">
              <a:buFont typeface="Wingdings" panose="05000000000000000000" pitchFamily="2" charset="2"/>
              <a:buChar char="Ø"/>
            </a:pPr>
            <a:endParaRPr lang="en-US" b="1" dirty="0">
              <a:solidFill>
                <a:srgbClr val="FF0000"/>
              </a:solidFill>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961513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2400" dirty="0" smtClean="0"/>
              <a:t>mostly used phases</a:t>
            </a:r>
            <a:r>
              <a:rPr lang="en-US" dirty="0" smtClean="0"/>
              <a:t>)</a:t>
            </a:r>
            <a:endParaRPr lang="en-US" dirty="0"/>
          </a:p>
        </p:txBody>
      </p:sp>
      <p:sp>
        <p:nvSpPr>
          <p:cNvPr id="6" name="TextBox 5"/>
          <p:cNvSpPr txBox="1"/>
          <p:nvPr/>
        </p:nvSpPr>
        <p:spPr>
          <a:xfrm>
            <a:off x="544286" y="2264688"/>
            <a:ext cx="7761514" cy="507831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Ø"/>
            </a:pPr>
            <a:r>
              <a:rPr lang="en-US" dirty="0"/>
              <a:t> </a:t>
            </a:r>
            <a:r>
              <a:rPr lang="en-US" dirty="0" err="1" smtClean="0"/>
              <a:t>mvn</a:t>
            </a:r>
            <a:r>
              <a:rPr lang="en-US" dirty="0" smtClean="0"/>
              <a:t> </a:t>
            </a:r>
            <a:r>
              <a:rPr lang="en-US" b="1" dirty="0" smtClean="0">
                <a:solidFill>
                  <a:srgbClr val="00B050"/>
                </a:solidFill>
              </a:rPr>
              <a:t>clean</a:t>
            </a:r>
            <a:r>
              <a:rPr lang="en-US" b="1" dirty="0" smtClean="0">
                <a:solidFill>
                  <a:srgbClr val="FF0000"/>
                </a:solidFill>
              </a:rPr>
              <a:t> </a:t>
            </a:r>
            <a:endParaRPr lang="en-US" dirty="0" smtClean="0"/>
          </a:p>
          <a:p>
            <a:pPr marL="285750" indent="-285750">
              <a:buFont typeface="Wingdings" panose="05000000000000000000" pitchFamily="2" charset="2"/>
              <a:buChar char="Ø"/>
            </a:pPr>
            <a:r>
              <a:rPr lang="en-US" dirty="0" smtClean="0"/>
              <a:t> </a:t>
            </a:r>
            <a:r>
              <a:rPr lang="en-US" dirty="0" err="1" smtClean="0"/>
              <a:t>mvn</a:t>
            </a:r>
            <a:r>
              <a:rPr lang="en-US" dirty="0" smtClean="0"/>
              <a:t>  </a:t>
            </a:r>
            <a:r>
              <a:rPr lang="en-US" b="1" dirty="0" smtClean="0">
                <a:solidFill>
                  <a:srgbClr val="00B050"/>
                </a:solidFill>
              </a:rPr>
              <a:t>compile</a:t>
            </a:r>
            <a:r>
              <a:rPr lang="en-US" b="1" dirty="0" smtClean="0">
                <a:solidFill>
                  <a:srgbClr val="FF0000"/>
                </a:solidFill>
              </a:rPr>
              <a:t> </a:t>
            </a:r>
          </a:p>
          <a:p>
            <a:pPr marL="285750" indent="-285750">
              <a:buFont typeface="Wingdings" panose="05000000000000000000" pitchFamily="2" charset="2"/>
              <a:buChar char="Ø"/>
            </a:pPr>
            <a:r>
              <a:rPr lang="en-US" dirty="0"/>
              <a:t> </a:t>
            </a:r>
            <a:r>
              <a:rPr lang="en-US" dirty="0" err="1"/>
              <a:t>mvn</a:t>
            </a:r>
            <a:r>
              <a:rPr lang="en-US" dirty="0"/>
              <a:t> </a:t>
            </a:r>
            <a:r>
              <a:rPr lang="en-US" b="1" dirty="0">
                <a:solidFill>
                  <a:srgbClr val="00B050"/>
                </a:solidFill>
              </a:rPr>
              <a:t>package</a:t>
            </a:r>
            <a:r>
              <a:rPr lang="en-US" dirty="0">
                <a:solidFill>
                  <a:srgbClr val="00B050"/>
                </a:solidFill>
              </a:rPr>
              <a:t> </a:t>
            </a:r>
            <a:r>
              <a:rPr lang="en-US" dirty="0"/>
              <a:t>- take the compiled code and package it in its distributable format, such as a JAR</a:t>
            </a:r>
            <a:r>
              <a:rPr lang="en-US" dirty="0" smtClean="0"/>
              <a:t>.</a:t>
            </a:r>
            <a:endParaRPr lang="en-US" b="1" dirty="0" smtClean="0">
              <a:solidFill>
                <a:srgbClr val="FF0000"/>
              </a:solidFill>
            </a:endParaRPr>
          </a:p>
          <a:p>
            <a:pPr marL="285750" indent="-285750">
              <a:buFont typeface="Wingdings" panose="05000000000000000000" pitchFamily="2" charset="2"/>
              <a:buChar char="Ø"/>
            </a:pPr>
            <a:r>
              <a:rPr lang="en-US" dirty="0" err="1" smtClean="0"/>
              <a:t>mvn</a:t>
            </a:r>
            <a:r>
              <a:rPr lang="en-US" dirty="0" smtClean="0"/>
              <a:t> </a:t>
            </a:r>
            <a:r>
              <a:rPr lang="en-US" b="1" dirty="0" smtClean="0">
                <a:solidFill>
                  <a:srgbClr val="00B050"/>
                </a:solidFill>
              </a:rPr>
              <a:t>install</a:t>
            </a:r>
            <a:r>
              <a:rPr lang="en-US" b="1" dirty="0" smtClean="0">
                <a:solidFill>
                  <a:srgbClr val="FF0000"/>
                </a:solidFill>
              </a:rPr>
              <a:t> </a:t>
            </a:r>
            <a:r>
              <a:rPr lang="en-US" b="1" dirty="0"/>
              <a:t>–</a:t>
            </a:r>
            <a:r>
              <a:rPr lang="en-US" b="1" dirty="0" err="1"/>
              <a:t>DskipTests</a:t>
            </a:r>
            <a:r>
              <a:rPr lang="en-US" dirty="0"/>
              <a:t> </a:t>
            </a:r>
            <a:r>
              <a:rPr lang="en-US" b="1" dirty="0" smtClean="0">
                <a:solidFill>
                  <a:srgbClr val="FF0000"/>
                </a:solidFill>
              </a:rPr>
              <a:t>- </a:t>
            </a:r>
            <a:r>
              <a:rPr lang="en-US" dirty="0"/>
              <a:t>install the package into the local repository, for use as a dependency in other projects locally</a:t>
            </a:r>
            <a:r>
              <a:rPr lang="en-US" dirty="0" smtClean="0"/>
              <a:t>.</a:t>
            </a:r>
          </a:p>
          <a:p>
            <a:pPr marL="285750" indent="-285750">
              <a:buFont typeface="Wingdings" panose="05000000000000000000" pitchFamily="2" charset="2"/>
              <a:buChar char="Ø"/>
            </a:pPr>
            <a:r>
              <a:rPr lang="en-US" dirty="0" err="1" smtClean="0"/>
              <a:t>mvn</a:t>
            </a:r>
            <a:r>
              <a:rPr lang="en-US" dirty="0" smtClean="0"/>
              <a:t> </a:t>
            </a:r>
            <a:r>
              <a:rPr lang="en-US" b="1" dirty="0">
                <a:solidFill>
                  <a:srgbClr val="00B050"/>
                </a:solidFill>
              </a:rPr>
              <a:t>site</a:t>
            </a:r>
            <a:r>
              <a:rPr lang="en-US" dirty="0"/>
              <a:t> - generates the project's site </a:t>
            </a:r>
            <a:r>
              <a:rPr lang="en-US" dirty="0" smtClean="0"/>
              <a:t>documentation</a:t>
            </a:r>
          </a:p>
          <a:p>
            <a:pPr marL="285750" indent="-285750">
              <a:buFont typeface="Wingdings" panose="05000000000000000000" pitchFamily="2" charset="2"/>
              <a:buChar char="Ø"/>
            </a:pPr>
            <a:r>
              <a:rPr lang="en-US" b="1" dirty="0" smtClean="0">
                <a:solidFill>
                  <a:srgbClr val="00B050"/>
                </a:solidFill>
              </a:rPr>
              <a:t>Xxx.</a:t>
            </a:r>
            <a:r>
              <a:rPr lang="en-US" b="1" dirty="0">
                <a:solidFill>
                  <a:srgbClr val="00B050"/>
                </a:solidFill>
              </a:rPr>
              <a:t> 1.0-SNAPSHOT </a:t>
            </a:r>
            <a:r>
              <a:rPr lang="en-US" b="1" dirty="0" smtClean="0">
                <a:solidFill>
                  <a:srgbClr val="00B050"/>
                </a:solidFill>
              </a:rPr>
              <a:t>.jar</a:t>
            </a:r>
            <a:r>
              <a:rPr lang="en-US" dirty="0" smtClean="0"/>
              <a:t>: The </a:t>
            </a:r>
            <a:r>
              <a:rPr lang="en-US" dirty="0"/>
              <a:t>idea is that </a:t>
            </a:r>
            <a:r>
              <a:rPr lang="en-US" b="1" dirty="0"/>
              <a:t>before</a:t>
            </a:r>
            <a:r>
              <a:rPr lang="en-US" dirty="0"/>
              <a:t> a 1.0 release (or any other release) is done, there exists a 1.0-SNAPSHOT. That version is what </a:t>
            </a:r>
            <a:r>
              <a:rPr lang="en-US" i="1" dirty="0"/>
              <a:t>might become</a:t>
            </a:r>
            <a:r>
              <a:rPr lang="en-US" dirty="0"/>
              <a:t> 1.0. It's basically "1.0 under development". This might be </a:t>
            </a:r>
            <a:r>
              <a:rPr lang="en-US" i="1" dirty="0"/>
              <a:t>close</a:t>
            </a:r>
            <a:r>
              <a:rPr lang="en-US" dirty="0"/>
              <a:t> to a real 1.0 release, or pretty far (right after the 0.9 release, for example).</a:t>
            </a:r>
          </a:p>
          <a:p>
            <a:r>
              <a:rPr lang="en-US" dirty="0"/>
              <a:t>The difference between a "real" version an a snapshot version is that snapshots might get updates. </a:t>
            </a:r>
            <a:r>
              <a:rPr lang="en-US" dirty="0" smtClean="0"/>
              <a:t>Usually</a:t>
            </a:r>
            <a:r>
              <a:rPr lang="en-US" dirty="0"/>
              <a:t>, snapshot dependencies should </a:t>
            </a:r>
            <a:r>
              <a:rPr lang="en-US" b="1" dirty="0"/>
              <a:t>only</a:t>
            </a:r>
            <a:r>
              <a:rPr lang="en-US" dirty="0"/>
              <a:t> exist during development and no released version (i.e. no non-snapshot) should have a dependency on a snapshot version.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b="1" dirty="0">
              <a:solidFill>
                <a:srgbClr val="FF0000"/>
              </a:solidFill>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8406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7913914"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Maven(Reference)</a:t>
            </a:r>
            <a:endParaRPr lang="en-US" dirty="0"/>
          </a:p>
        </p:txBody>
      </p:sp>
      <p:sp>
        <p:nvSpPr>
          <p:cNvPr id="6" name="TextBox 5"/>
          <p:cNvSpPr txBox="1"/>
          <p:nvPr/>
        </p:nvSpPr>
        <p:spPr>
          <a:xfrm>
            <a:off x="381000" y="2362200"/>
            <a:ext cx="7924800" cy="313932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Ø"/>
            </a:pPr>
            <a:r>
              <a:rPr lang="en-US" dirty="0"/>
              <a:t> </a:t>
            </a:r>
            <a:r>
              <a:rPr lang="en-US" dirty="0" smtClean="0"/>
              <a:t>Concept:</a:t>
            </a:r>
          </a:p>
          <a:p>
            <a:r>
              <a:rPr lang="en-US" b="1" dirty="0">
                <a:solidFill>
                  <a:srgbClr val="FF0000"/>
                </a:solidFill>
              </a:rPr>
              <a:t>	</a:t>
            </a:r>
            <a:r>
              <a:rPr lang="en-US" b="1" dirty="0">
                <a:solidFill>
                  <a:srgbClr val="FF0000"/>
                </a:solidFill>
                <a:hlinkClick r:id="rId2"/>
              </a:rPr>
              <a:t>http://</a:t>
            </a:r>
            <a:r>
              <a:rPr lang="en-US" b="1" dirty="0" smtClean="0">
                <a:solidFill>
                  <a:srgbClr val="FF0000"/>
                </a:solidFill>
                <a:hlinkClick r:id="rId2"/>
              </a:rPr>
              <a:t>www.tutorialspoint.com/maven/index.htm</a:t>
            </a:r>
            <a:endParaRPr lang="en-US" b="1" dirty="0" smtClean="0">
              <a:solidFill>
                <a:srgbClr val="FF0000"/>
              </a:solidFill>
            </a:endParaRPr>
          </a:p>
          <a:p>
            <a:r>
              <a:rPr lang="en-US" b="1" dirty="0" smtClean="0">
                <a:solidFill>
                  <a:srgbClr val="FF0000"/>
                </a:solidFill>
              </a:rPr>
              <a:t>	</a:t>
            </a:r>
            <a:r>
              <a:rPr lang="en-US" b="1" dirty="0" smtClean="0">
                <a:solidFill>
                  <a:srgbClr val="FF0000"/>
                </a:solidFill>
                <a:hlinkClick r:id="rId3"/>
              </a:rPr>
              <a:t>http</a:t>
            </a:r>
            <a:r>
              <a:rPr lang="en-US" b="1" dirty="0">
                <a:solidFill>
                  <a:srgbClr val="FF0000"/>
                </a:solidFill>
                <a:hlinkClick r:id="rId3"/>
              </a:rPr>
              <a:t>://</a:t>
            </a:r>
            <a:r>
              <a:rPr lang="en-US" b="1" dirty="0" smtClean="0">
                <a:solidFill>
                  <a:srgbClr val="FF0000"/>
                </a:solidFill>
                <a:hlinkClick r:id="rId3"/>
              </a:rPr>
              <a:t>maven.apache.org/guides/getting-started/index.html</a:t>
            </a:r>
            <a:endParaRPr lang="en-US" b="1" dirty="0" smtClean="0">
              <a:solidFill>
                <a:srgbClr val="FF0000"/>
              </a:solidFill>
            </a:endParaRPr>
          </a:p>
          <a:p>
            <a:pPr marL="285750" indent="-285750">
              <a:buFont typeface="Wingdings" panose="05000000000000000000" pitchFamily="2" charset="2"/>
              <a:buChar char="Ø"/>
            </a:pPr>
            <a:endParaRPr lang="en-US" b="1" dirty="0">
              <a:solidFill>
                <a:srgbClr val="FF0000"/>
              </a:solidFill>
            </a:endParaRPr>
          </a:p>
          <a:p>
            <a:pPr marL="285750" indent="-285750">
              <a:buFont typeface="Wingdings" panose="05000000000000000000" pitchFamily="2" charset="2"/>
              <a:buChar char="Ø"/>
            </a:pPr>
            <a:r>
              <a:rPr lang="en-US" b="1" dirty="0" smtClean="0">
                <a:solidFill>
                  <a:schemeClr val="tx1"/>
                </a:solidFill>
              </a:rPr>
              <a:t>Plugin:</a:t>
            </a:r>
          </a:p>
          <a:p>
            <a:pPr lvl="1"/>
            <a:r>
              <a:rPr lang="en-US" b="1" dirty="0">
                <a:solidFill>
                  <a:schemeClr val="tx1"/>
                </a:solidFill>
              </a:rPr>
              <a:t>	</a:t>
            </a:r>
            <a:r>
              <a:rPr lang="en-US" b="1" dirty="0">
                <a:solidFill>
                  <a:schemeClr val="tx1"/>
                </a:solidFill>
                <a:hlinkClick r:id="rId4"/>
              </a:rPr>
              <a:t>http://</a:t>
            </a:r>
            <a:r>
              <a:rPr lang="en-US" b="1" dirty="0" smtClean="0">
                <a:solidFill>
                  <a:schemeClr val="tx1"/>
                </a:solidFill>
                <a:hlinkClick r:id="rId4"/>
              </a:rPr>
              <a:t>maven.apache.org/plugins/index.html</a:t>
            </a:r>
            <a:endParaRPr lang="en-US" b="1" dirty="0" smtClean="0">
              <a:solidFill>
                <a:schemeClr val="tx1"/>
              </a:solidFill>
            </a:endParaRPr>
          </a:p>
          <a:p>
            <a:pPr marL="285750" indent="-285750">
              <a:buFont typeface="Wingdings" panose="05000000000000000000" pitchFamily="2" charset="2"/>
              <a:buChar char="Ø"/>
            </a:pPr>
            <a:r>
              <a:rPr lang="en-US" b="1" dirty="0" smtClean="0">
                <a:solidFill>
                  <a:schemeClr val="tx1"/>
                </a:solidFill>
              </a:rPr>
              <a:t>Repository : </a:t>
            </a:r>
            <a:r>
              <a:rPr lang="en-US" b="1" dirty="0" smtClean="0">
                <a:solidFill>
                  <a:srgbClr val="FF0000"/>
                </a:solidFill>
                <a:hlinkClick r:id="rId5"/>
              </a:rPr>
              <a:t>https</a:t>
            </a:r>
            <a:r>
              <a:rPr lang="en-US" b="1" dirty="0">
                <a:solidFill>
                  <a:srgbClr val="FF0000"/>
                </a:solidFill>
                <a:hlinkClick r:id="rId5"/>
              </a:rPr>
              <a:t>://</a:t>
            </a:r>
            <a:r>
              <a:rPr lang="en-US" b="1" dirty="0" smtClean="0">
                <a:solidFill>
                  <a:srgbClr val="FF0000"/>
                </a:solidFill>
                <a:hlinkClick r:id="rId5"/>
              </a:rPr>
              <a:t>nexus.codehaus.org/index.html#welcome</a:t>
            </a:r>
            <a:endParaRPr lang="en-US" b="1" dirty="0" smtClean="0">
              <a:solidFill>
                <a:srgbClr val="FF0000"/>
              </a:solidFill>
            </a:endParaRPr>
          </a:p>
          <a:p>
            <a:r>
              <a:rPr lang="en-US" b="1" dirty="0">
                <a:solidFill>
                  <a:srgbClr val="FF0000"/>
                </a:solidFill>
              </a:rPr>
              <a:t>		 </a:t>
            </a:r>
            <a:r>
              <a:rPr lang="en-US" b="1" dirty="0">
                <a:solidFill>
                  <a:srgbClr val="FF0000"/>
                </a:solidFill>
                <a:hlinkClick r:id="rId6"/>
              </a:rPr>
              <a:t>http://www.sonatype.com</a:t>
            </a:r>
            <a:r>
              <a:rPr lang="en-US" b="1" dirty="0" smtClean="0">
                <a:solidFill>
                  <a:srgbClr val="FF0000"/>
                </a:solidFill>
                <a:hlinkClick r:id="rId6"/>
              </a:rPr>
              <a:t>/</a:t>
            </a:r>
            <a:endParaRPr lang="en-US" b="1" dirty="0" smtClean="0">
              <a:solidFill>
                <a:srgbClr val="FF0000"/>
              </a:solidFill>
            </a:endParaRPr>
          </a:p>
          <a:p>
            <a:endParaRPr lang="en-US" b="1" dirty="0" smtClean="0">
              <a:solidFill>
                <a:srgbClr val="FF0000"/>
              </a:solidFill>
            </a:endParaRPr>
          </a:p>
          <a:p>
            <a:pPr marL="285750" indent="-285750">
              <a:buFont typeface="Wingdings" panose="05000000000000000000" pitchFamily="2" charset="2"/>
              <a:buChar char="Ø"/>
            </a:pPr>
            <a:endParaRPr lang="en-US" b="1" dirty="0">
              <a:solidFill>
                <a:srgbClr val="FF0000"/>
              </a:solidFill>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889633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a:t>Maven(what</a:t>
            </a:r>
            <a:r>
              <a:rPr lang="en-US" sz="1800" dirty="0" smtClean="0"/>
              <a:t> and why?</a:t>
            </a:r>
            <a:r>
              <a:rPr lang="en-US" dirty="0" smtClean="0"/>
              <a:t>)</a:t>
            </a:r>
            <a:endParaRPr lang="en-US" dirty="0"/>
          </a:p>
        </p:txBody>
      </p:sp>
      <p:sp>
        <p:nvSpPr>
          <p:cNvPr id="3" name="Subtitle 2"/>
          <p:cNvSpPr>
            <a:spLocks noGrp="1"/>
          </p:cNvSpPr>
          <p:nvPr>
            <p:ph type="subTitle" idx="1"/>
          </p:nvPr>
        </p:nvSpPr>
        <p:spPr>
          <a:xfrm>
            <a:off x="533400" y="1905000"/>
            <a:ext cx="7772400" cy="1752600"/>
          </a:xfrm>
        </p:spPr>
        <p:style>
          <a:lnRef idx="1">
            <a:schemeClr val="accent5"/>
          </a:lnRef>
          <a:fillRef idx="2">
            <a:schemeClr val="accent5"/>
          </a:fillRef>
          <a:effectRef idx="1">
            <a:schemeClr val="accent5"/>
          </a:effectRef>
          <a:fontRef idx="minor">
            <a:schemeClr val="dk1"/>
          </a:fontRef>
        </p:style>
        <p:txBody>
          <a:bodyPr>
            <a:normAutofit/>
          </a:bodyPr>
          <a:lstStyle/>
          <a:p>
            <a:pPr>
              <a:buFont typeface="Wingdings" pitchFamily="2" charset="2"/>
              <a:buChar char="Ø"/>
            </a:pPr>
            <a:r>
              <a:rPr lang="en-US" sz="1800" dirty="0" smtClean="0">
                <a:solidFill>
                  <a:schemeClr val="tx1"/>
                </a:solidFill>
                <a:latin typeface="Arial" pitchFamily="34" charset="0"/>
                <a:cs typeface="Arial" pitchFamily="34" charset="0"/>
              </a:rPr>
              <a:t> Maven is a build automation tool used primarily for Java projects.</a:t>
            </a:r>
          </a:p>
          <a:p>
            <a:pPr lvl="1">
              <a:buFont typeface="Wingdings" pitchFamily="2" charset="2"/>
              <a:buChar char="Ø"/>
            </a:pPr>
            <a:endParaRPr lang="en-US" sz="1400" dirty="0" smtClean="0">
              <a:solidFill>
                <a:schemeClr val="tx1"/>
              </a:solidFill>
              <a:latin typeface="Arial" pitchFamily="34" charset="0"/>
              <a:cs typeface="Arial" pitchFamily="34" charset="0"/>
            </a:endParaRPr>
          </a:p>
          <a:p>
            <a:pPr lvl="1">
              <a:buFont typeface="Wingdings" pitchFamily="2" charset="2"/>
              <a:buChar char="Ø"/>
            </a:pPr>
            <a:r>
              <a:rPr lang="en-US" sz="1800" dirty="0" smtClean="0">
                <a:solidFill>
                  <a:schemeClr val="tx1"/>
                </a:solidFill>
                <a:latin typeface="Arial" pitchFamily="34" charset="0"/>
                <a:cs typeface="Arial" pitchFamily="34" charset="0"/>
              </a:rPr>
              <a:t>Maven addresses two aspects of building software:</a:t>
            </a:r>
          </a:p>
          <a:p>
            <a:pPr lvl="1">
              <a:buFont typeface="Wingdings" pitchFamily="2" charset="2"/>
              <a:buChar char="Ø"/>
            </a:pPr>
            <a:r>
              <a:rPr lang="en-US" sz="1800" dirty="0" smtClean="0">
                <a:solidFill>
                  <a:schemeClr val="tx1"/>
                </a:solidFill>
                <a:latin typeface="Arial" pitchFamily="34" charset="0"/>
                <a:cs typeface="Arial" pitchFamily="34" charset="0"/>
              </a:rPr>
              <a:t>First, it describes how software is built</a:t>
            </a:r>
          </a:p>
          <a:p>
            <a:pPr lvl="1">
              <a:buFont typeface="Wingdings" pitchFamily="2" charset="2"/>
              <a:buChar char="Ø"/>
            </a:pPr>
            <a:r>
              <a:rPr lang="en-US" sz="1800" dirty="0" smtClean="0">
                <a:solidFill>
                  <a:schemeClr val="tx1"/>
                </a:solidFill>
                <a:latin typeface="Arial" pitchFamily="34" charset="0"/>
                <a:cs typeface="Arial" pitchFamily="34" charset="0"/>
              </a:rPr>
              <a:t>second, it describes its dependencies.</a:t>
            </a:r>
          </a:p>
        </p:txBody>
      </p:sp>
      <p:sp>
        <p:nvSpPr>
          <p:cNvPr id="5" name="Subtitle 2"/>
          <p:cNvSpPr txBox="1">
            <a:spLocks/>
          </p:cNvSpPr>
          <p:nvPr/>
        </p:nvSpPr>
        <p:spPr>
          <a:xfrm>
            <a:off x="533400" y="3810000"/>
            <a:ext cx="7772400" cy="2362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p>
            <a:pPr>
              <a:buFont typeface="Wingdings" pitchFamily="2" charset="2"/>
              <a:buChar char="Ø"/>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n-US" sz="1900" i="0" u="none" strike="noStrike" kern="1200" cap="none" spc="0" normalizeH="0" baseline="0" noProof="0" dirty="0" smtClean="0">
                <a:ln>
                  <a:noFill/>
                </a:ln>
                <a:solidFill>
                  <a:schemeClr val="tx1"/>
                </a:solidFill>
                <a:effectLst/>
                <a:uLnTx/>
                <a:uFillTx/>
                <a:latin typeface="Arial" pitchFamily="34" charset="0"/>
                <a:cs typeface="Arial" pitchFamily="34" charset="0"/>
              </a:rPr>
              <a:t>Maven </a:t>
            </a:r>
            <a:r>
              <a:rPr lang="en-US" sz="1900" dirty="0" smtClean="0">
                <a:latin typeface="Arial" pitchFamily="34" charset="0"/>
                <a:cs typeface="Arial" pitchFamily="34" charset="0"/>
              </a:rPr>
              <a:t>provides a way to help with managing:</a:t>
            </a:r>
          </a:p>
          <a:p>
            <a:pPr lvl="1">
              <a:buFont typeface="Wingdings" pitchFamily="2" charset="2"/>
              <a:buChar char="Ø"/>
            </a:pPr>
            <a:r>
              <a:rPr lang="en-US" sz="1900" dirty="0" smtClean="0">
                <a:latin typeface="Arial" pitchFamily="34" charset="0"/>
                <a:cs typeface="Arial" pitchFamily="34" charset="0"/>
              </a:rPr>
              <a:t>Builds</a:t>
            </a:r>
          </a:p>
          <a:p>
            <a:pPr lvl="1">
              <a:buFont typeface="Wingdings" pitchFamily="2" charset="2"/>
              <a:buChar char="Ø"/>
            </a:pPr>
            <a:r>
              <a:rPr lang="en-US" sz="1900" dirty="0" smtClean="0">
                <a:latin typeface="Arial" pitchFamily="34" charset="0"/>
                <a:cs typeface="Arial" pitchFamily="34" charset="0"/>
              </a:rPr>
              <a:t>Documentation</a:t>
            </a:r>
          </a:p>
          <a:p>
            <a:pPr lvl="1">
              <a:buFont typeface="Wingdings" pitchFamily="2" charset="2"/>
              <a:buChar char="Ø"/>
            </a:pPr>
            <a:r>
              <a:rPr lang="en-US" sz="1900" dirty="0" smtClean="0">
                <a:latin typeface="Arial" pitchFamily="34" charset="0"/>
                <a:cs typeface="Arial" pitchFamily="34" charset="0"/>
              </a:rPr>
              <a:t>Reporting</a:t>
            </a:r>
          </a:p>
          <a:p>
            <a:pPr lvl="1">
              <a:buFont typeface="Wingdings" pitchFamily="2" charset="2"/>
              <a:buChar char="Ø"/>
            </a:pPr>
            <a:r>
              <a:rPr lang="en-US" sz="1900" dirty="0" smtClean="0">
                <a:latin typeface="Arial" pitchFamily="34" charset="0"/>
                <a:cs typeface="Arial" pitchFamily="34" charset="0"/>
              </a:rPr>
              <a:t>Dependencies</a:t>
            </a:r>
          </a:p>
          <a:p>
            <a:pPr lvl="1">
              <a:buFont typeface="Wingdings" pitchFamily="2" charset="2"/>
              <a:buChar char="Ø"/>
            </a:pPr>
            <a:r>
              <a:rPr lang="en-US" sz="1900" dirty="0" smtClean="0">
                <a:latin typeface="Arial" pitchFamily="34" charset="0"/>
                <a:cs typeface="Arial" pitchFamily="34" charset="0"/>
              </a:rPr>
              <a:t>SCMs</a:t>
            </a:r>
          </a:p>
          <a:p>
            <a:pPr lvl="1">
              <a:buFont typeface="Wingdings" pitchFamily="2" charset="2"/>
              <a:buChar char="Ø"/>
            </a:pPr>
            <a:r>
              <a:rPr lang="en-US" sz="1900" dirty="0" smtClean="0">
                <a:latin typeface="Arial" pitchFamily="34" charset="0"/>
                <a:cs typeface="Arial" pitchFamily="34" charset="0"/>
              </a:rPr>
              <a:t>Releases</a:t>
            </a:r>
          </a:p>
          <a:p>
            <a:pPr lvl="1">
              <a:buFont typeface="Wingdings" pitchFamily="2" charset="2"/>
              <a:buChar char="Ø"/>
            </a:pPr>
            <a:r>
              <a:rPr lang="en-US" sz="1900" dirty="0" smtClean="0">
                <a:latin typeface="Arial" pitchFamily="34" charset="0"/>
                <a:cs typeface="Arial" pitchFamily="34" charset="0"/>
              </a:rPr>
              <a:t>Distribution</a:t>
            </a:r>
          </a:p>
          <a:p>
            <a:pPr marL="0" marR="0" lvl="0" indent="0" algn="ctr"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7913914"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Maven(Reference)</a:t>
            </a:r>
            <a:endParaRPr lang="en-US" dirty="0"/>
          </a:p>
        </p:txBody>
      </p:sp>
      <p:sp>
        <p:nvSpPr>
          <p:cNvPr id="6" name="TextBox 5"/>
          <p:cNvSpPr txBox="1"/>
          <p:nvPr/>
        </p:nvSpPr>
        <p:spPr>
          <a:xfrm>
            <a:off x="381000" y="2362200"/>
            <a:ext cx="7924800" cy="378565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endParaRPr lang="en-US" b="1" dirty="0" smtClean="0">
              <a:solidFill>
                <a:srgbClr val="FF0000"/>
              </a:solidFill>
            </a:endParaRPr>
          </a:p>
          <a:p>
            <a:pPr algn="ctr"/>
            <a:endParaRPr lang="en-US" b="1" dirty="0">
              <a:solidFill>
                <a:srgbClr val="FF0000"/>
              </a:solidFill>
            </a:endParaRPr>
          </a:p>
          <a:p>
            <a:pPr algn="ctr"/>
            <a:endParaRPr lang="en-US" b="1" dirty="0" smtClean="0">
              <a:solidFill>
                <a:srgbClr val="FF0000"/>
              </a:solidFill>
            </a:endParaRPr>
          </a:p>
          <a:p>
            <a:pPr algn="ctr"/>
            <a:r>
              <a:rPr lang="en-US" sz="6600" spc="-100" dirty="0" smtClean="0">
                <a:solidFill>
                  <a:schemeClr val="tx2"/>
                </a:solidFill>
              </a:rPr>
              <a:t>END</a:t>
            </a:r>
          </a:p>
          <a:p>
            <a:pPr algn="ctr"/>
            <a:r>
              <a:rPr lang="en-US" sz="6600" spc="-100" dirty="0" smtClean="0">
                <a:solidFill>
                  <a:schemeClr val="tx2"/>
                </a:solidFill>
              </a:rPr>
              <a:t>Q&amp;A</a:t>
            </a:r>
            <a:endParaRPr lang="en-US" sz="6600" spc="-100" dirty="0">
              <a:solidFill>
                <a:schemeClr val="tx2"/>
              </a:solidFill>
            </a:endParaRPr>
          </a:p>
          <a:p>
            <a:endParaRPr lang="en-US" b="1" dirty="0" smtClean="0">
              <a:solidFill>
                <a:srgbClr val="FF0000"/>
              </a:solidFill>
            </a:endParaRPr>
          </a:p>
          <a:p>
            <a:pPr marL="285750" indent="-285750">
              <a:buFont typeface="Wingdings" panose="05000000000000000000" pitchFamily="2" charset="2"/>
              <a:buChar char="Ø"/>
            </a:pPr>
            <a:endParaRPr lang="en-US" b="1" dirty="0">
              <a:solidFill>
                <a:srgbClr val="FF0000"/>
              </a:solidFill>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39469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731281"/>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dirty="0" smtClean="0"/>
              <a:t>Ant </a:t>
            </a:r>
            <a:r>
              <a:rPr lang="en-US" dirty="0" err="1" smtClean="0"/>
              <a:t>vs</a:t>
            </a:r>
            <a:r>
              <a:rPr lang="en-US" dirty="0" smtClean="0"/>
              <a:t> Maven</a:t>
            </a:r>
            <a:br>
              <a:rPr lang="en-US" dirty="0" smtClean="0"/>
            </a:br>
            <a:r>
              <a:rPr lang="en-US" dirty="0" smtClean="0">
                <a:solidFill>
                  <a:schemeClr val="tx1"/>
                </a:solidFill>
                <a:latin typeface="Arial" pitchFamily="34" charset="0"/>
                <a:cs typeface="Arial" pitchFamily="34" charset="0"/>
              </a:rPr>
              <a:t> </a:t>
            </a:r>
            <a:r>
              <a:rPr lang="en-US" sz="2400" dirty="0" smtClean="0">
                <a:solidFill>
                  <a:schemeClr val="tx1"/>
                </a:solidFill>
                <a:latin typeface="Arial" pitchFamily="34" charset="0"/>
                <a:cs typeface="Arial" pitchFamily="34" charset="0"/>
              </a:rPr>
              <a:t>Configuration  </a:t>
            </a:r>
            <a:r>
              <a:rPr lang="en-US" sz="2400" dirty="0" err="1" smtClean="0">
                <a:solidFill>
                  <a:schemeClr val="tx1"/>
                </a:solidFill>
                <a:latin typeface="Arial" pitchFamily="34" charset="0"/>
                <a:cs typeface="Arial" pitchFamily="34" charset="0"/>
              </a:rPr>
              <a:t>vs</a:t>
            </a:r>
            <a:r>
              <a:rPr lang="en-US" sz="2400" dirty="0" smtClean="0">
                <a:solidFill>
                  <a:schemeClr val="tx1"/>
                </a:solidFill>
                <a:latin typeface="Arial" pitchFamily="34" charset="0"/>
                <a:cs typeface="Arial" pitchFamily="34" charset="0"/>
              </a:rPr>
              <a:t> Convention</a:t>
            </a:r>
            <a:endParaRPr lang="en-US" dirty="0"/>
          </a:p>
        </p:txBody>
      </p:sp>
      <p:sp>
        <p:nvSpPr>
          <p:cNvPr id="3" name="Subtitle 2"/>
          <p:cNvSpPr>
            <a:spLocks noGrp="1"/>
          </p:cNvSpPr>
          <p:nvPr>
            <p:ph type="subTitle" idx="1"/>
          </p:nvPr>
        </p:nvSpPr>
        <p:spPr>
          <a:xfrm>
            <a:off x="457200" y="2286000"/>
            <a:ext cx="3886200" cy="3962400"/>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algn="just" fontAlgn="base">
              <a:buFont typeface="Wingdings" pitchFamily="2" charset="2"/>
              <a:buChar char="Ø"/>
            </a:pPr>
            <a:r>
              <a:rPr lang="en-US" sz="2000" dirty="0" smtClean="0">
                <a:solidFill>
                  <a:schemeClr val="tx1"/>
                </a:solidFill>
                <a:latin typeface="Arial" pitchFamily="34" charset="0"/>
                <a:cs typeface="Arial" pitchFamily="34" charset="0"/>
              </a:rPr>
              <a:t>Ant doesn't have formal conventions like a common project directory structure, you have to tell Ant exactly where to find the source and where to put the output. Informal conventions have emerged over time, but they haven't been codified into the product.</a:t>
            </a:r>
          </a:p>
          <a:p>
            <a:pPr algn="just" fontAlgn="base">
              <a:buFont typeface="Wingdings" pitchFamily="2" charset="2"/>
              <a:buChar char="Ø"/>
            </a:pPr>
            <a:r>
              <a:rPr lang="en-US" sz="2000" dirty="0" smtClean="0">
                <a:solidFill>
                  <a:schemeClr val="tx1"/>
                </a:solidFill>
                <a:latin typeface="Arial" pitchFamily="34" charset="0"/>
                <a:cs typeface="Arial" pitchFamily="34" charset="0"/>
              </a:rPr>
              <a:t>Ant is procedural, you have to tell Ant exactly what to do and when to do it. You had to tell it to compile, then copy, then compress.</a:t>
            </a:r>
          </a:p>
          <a:p>
            <a:pPr algn="just" fontAlgn="base">
              <a:buFont typeface="Wingdings" pitchFamily="2" charset="2"/>
              <a:buChar char="Ø"/>
            </a:pPr>
            <a:r>
              <a:rPr lang="en-US" sz="2000" dirty="0" smtClean="0">
                <a:solidFill>
                  <a:schemeClr val="tx1"/>
                </a:solidFill>
                <a:latin typeface="Arial" pitchFamily="34" charset="0"/>
                <a:cs typeface="Arial" pitchFamily="34" charset="0"/>
              </a:rPr>
              <a:t>Ant doesn't have a lifecycle, you had to define goals and goal dependencies. You had to attach a sequence of tasks to each goal manually.</a:t>
            </a:r>
          </a:p>
          <a:p>
            <a:pPr>
              <a:buFont typeface="Arial" pitchFamily="34" charset="0"/>
              <a:buChar char="•"/>
            </a:pPr>
            <a:endParaRPr lang="en-US" sz="1900" dirty="0" smtClean="0">
              <a:solidFill>
                <a:schemeClr val="tx1"/>
              </a:solidFill>
              <a:latin typeface="Arial" pitchFamily="34" charset="0"/>
              <a:cs typeface="Arial" pitchFamily="34" charset="0"/>
            </a:endParaRPr>
          </a:p>
          <a:p>
            <a:pPr>
              <a:buFont typeface="Arial" pitchFamily="34" charset="0"/>
              <a:buChar char="•"/>
            </a:pPr>
            <a:endParaRPr lang="en-US" sz="1800" dirty="0" smtClean="0">
              <a:solidFill>
                <a:schemeClr val="tx1"/>
              </a:solidFill>
              <a:latin typeface="Arial" pitchFamily="34" charset="0"/>
              <a:cs typeface="Arial" pitchFamily="34" charset="0"/>
            </a:endParaRPr>
          </a:p>
          <a:p>
            <a:pPr lvl="1">
              <a:buFont typeface="Arial" pitchFamily="34" charset="0"/>
              <a:buChar char="•"/>
            </a:pPr>
            <a:endParaRPr lang="en-US" sz="1400" dirty="0" smtClean="0">
              <a:solidFill>
                <a:schemeClr val="tx1"/>
              </a:solidFill>
              <a:latin typeface="Arial" pitchFamily="34" charset="0"/>
              <a:cs typeface="Arial" pitchFamily="34" charset="0"/>
            </a:endParaRPr>
          </a:p>
          <a:p>
            <a:pPr lvl="1">
              <a:buFont typeface="Arial" pitchFamily="34" charset="0"/>
              <a:buChar char="•"/>
            </a:pPr>
            <a:endParaRPr lang="en-US" sz="1800" dirty="0" smtClean="0">
              <a:solidFill>
                <a:schemeClr val="tx1"/>
              </a:solidFill>
              <a:latin typeface="Arial" pitchFamily="34" charset="0"/>
              <a:cs typeface="Arial" pitchFamily="34" charset="0"/>
            </a:endParaRPr>
          </a:p>
          <a:p>
            <a:pPr lvl="1"/>
            <a:endParaRPr lang="en-US" sz="1800" dirty="0" smtClean="0">
              <a:solidFill>
                <a:schemeClr val="tx1"/>
              </a:solidFill>
              <a:latin typeface="Arial" pitchFamily="34" charset="0"/>
              <a:cs typeface="Arial" pitchFamily="34" charset="0"/>
            </a:endParaRPr>
          </a:p>
        </p:txBody>
      </p:sp>
      <p:sp>
        <p:nvSpPr>
          <p:cNvPr id="4" name="Subtitle 2"/>
          <p:cNvSpPr txBox="1">
            <a:spLocks/>
          </p:cNvSpPr>
          <p:nvPr/>
        </p:nvSpPr>
        <p:spPr>
          <a:xfrm>
            <a:off x="4572000" y="2286000"/>
            <a:ext cx="3657600" cy="3962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20000"/>
          </a:bodyPr>
          <a:lstStyle/>
          <a:p>
            <a:pPr algn="just" fontAlgn="base">
              <a:spcBef>
                <a:spcPct val="20000"/>
              </a:spcBef>
              <a:buFont typeface="Wingdings" pitchFamily="2" charset="2"/>
              <a:buChar char="Ø"/>
            </a:pPr>
            <a:r>
              <a:rPr lang="en-US" sz="1700" dirty="0" smtClean="0">
                <a:solidFill>
                  <a:schemeClr val="tx1"/>
                </a:solidFill>
                <a:latin typeface="Arial" pitchFamily="34" charset="0"/>
                <a:cs typeface="Arial" pitchFamily="34" charset="0"/>
              </a:rPr>
              <a:t>Maven has conventions, it already knew where your source code was because you followed the convention. It put the </a:t>
            </a:r>
            <a:r>
              <a:rPr lang="en-US" sz="1700" dirty="0" err="1" smtClean="0">
                <a:solidFill>
                  <a:schemeClr val="tx1"/>
                </a:solidFill>
                <a:latin typeface="Arial" pitchFamily="34" charset="0"/>
                <a:cs typeface="Arial" pitchFamily="34" charset="0"/>
              </a:rPr>
              <a:t>bytecode</a:t>
            </a:r>
            <a:r>
              <a:rPr lang="en-US" sz="1700" dirty="0" smtClean="0">
                <a:solidFill>
                  <a:schemeClr val="tx1"/>
                </a:solidFill>
                <a:latin typeface="Arial" pitchFamily="34" charset="0"/>
                <a:cs typeface="Arial" pitchFamily="34" charset="0"/>
              </a:rPr>
              <a:t> in target/classes, and it produced a JAR file in target.</a:t>
            </a:r>
          </a:p>
          <a:p>
            <a:pPr algn="just" fontAlgn="base">
              <a:spcBef>
                <a:spcPct val="20000"/>
              </a:spcBef>
              <a:buFont typeface="Wingdings" pitchFamily="2" charset="2"/>
              <a:buChar char="Ø"/>
            </a:pPr>
            <a:r>
              <a:rPr lang="en-US" sz="1700" dirty="0" smtClean="0">
                <a:solidFill>
                  <a:schemeClr val="tx1"/>
                </a:solidFill>
                <a:latin typeface="Arial" pitchFamily="34" charset="0"/>
                <a:cs typeface="Arial" pitchFamily="34" charset="0"/>
              </a:rPr>
              <a:t>Maven is declarative. All you had to do was create a pom.xml file and put your source in the default directory. Maven took care of the rest.</a:t>
            </a:r>
          </a:p>
          <a:p>
            <a:pPr algn="just" fontAlgn="base">
              <a:spcBef>
                <a:spcPct val="20000"/>
              </a:spcBef>
              <a:buFont typeface="Wingdings" pitchFamily="2" charset="2"/>
              <a:buChar char="Ø"/>
            </a:pPr>
            <a:r>
              <a:rPr lang="en-US" sz="1700" dirty="0" smtClean="0">
                <a:solidFill>
                  <a:schemeClr val="tx1"/>
                </a:solidFill>
                <a:latin typeface="Arial" pitchFamily="34" charset="0"/>
                <a:cs typeface="Arial" pitchFamily="34" charset="0"/>
              </a:rPr>
              <a:t>Maven has a lifecycle, which you invoked when you executed </a:t>
            </a:r>
            <a:r>
              <a:rPr lang="en-US" sz="1700" dirty="0" err="1" smtClean="0">
                <a:solidFill>
                  <a:schemeClr val="tx1"/>
                </a:solidFill>
                <a:latin typeface="Arial" pitchFamily="34" charset="0"/>
                <a:cs typeface="Arial" pitchFamily="34" charset="0"/>
              </a:rPr>
              <a:t>mvn</a:t>
            </a:r>
            <a:r>
              <a:rPr lang="en-US" sz="1700" dirty="0" smtClean="0">
                <a:solidFill>
                  <a:schemeClr val="tx1"/>
                </a:solidFill>
                <a:latin typeface="Arial" pitchFamily="34" charset="0"/>
                <a:cs typeface="Arial" pitchFamily="34" charset="0"/>
              </a:rPr>
              <a:t> install. This command told Maven to execute a series of sequence steps until it reached the lifecycle. As a side-effect of this journey through the lifecycle, Maven executed a number of default </a:t>
            </a:r>
            <a:r>
              <a:rPr lang="en-US" sz="1700" dirty="0" err="1" smtClean="0">
                <a:solidFill>
                  <a:schemeClr val="tx1"/>
                </a:solidFill>
                <a:latin typeface="Arial" pitchFamily="34" charset="0"/>
                <a:cs typeface="Arial" pitchFamily="34" charset="0"/>
              </a:rPr>
              <a:t>plugin</a:t>
            </a:r>
            <a:r>
              <a:rPr lang="en-US" sz="1700" dirty="0" smtClean="0">
                <a:solidFill>
                  <a:schemeClr val="tx1"/>
                </a:solidFill>
                <a:latin typeface="Arial" pitchFamily="34" charset="0"/>
                <a:cs typeface="Arial" pitchFamily="34" charset="0"/>
              </a:rPr>
              <a:t> goals which did things like compile and create a JAR.</a:t>
            </a:r>
          </a:p>
          <a:p>
            <a:pPr marL="0" marR="0" lvl="0" algn="just" fontAlgn="auto">
              <a:spcBef>
                <a:spcPct val="20000"/>
              </a:spcBef>
              <a:spcAft>
                <a:spcPts val="0"/>
              </a:spcAft>
              <a:buClrTx/>
              <a:buSzTx/>
              <a:buFont typeface="Wingdings" pitchFamily="2" charset="2"/>
              <a:buChar char="Ø"/>
              <a:tabLst/>
              <a:defRPr/>
            </a:pPr>
            <a:endParaRPr lang="en-US" sz="1700" dirty="0" smtClean="0">
              <a:solidFill>
                <a:schemeClr val="tx1"/>
              </a:solidFill>
              <a:latin typeface="Arial" pitchFamily="34" charset="0"/>
              <a:cs typeface="Arial" pitchFamily="34" charset="0"/>
            </a:endParaRPr>
          </a:p>
          <a:p>
            <a:pPr marL="457200" marR="0" lvl="1" algn="just" fontAlgn="auto">
              <a:spcBef>
                <a:spcPct val="20000"/>
              </a:spcBef>
              <a:spcAft>
                <a:spcPts val="0"/>
              </a:spcAft>
              <a:buClrTx/>
              <a:buSzTx/>
              <a:buFont typeface="Wingdings" pitchFamily="2" charset="2"/>
              <a:buChar char="Ø"/>
              <a:tabLst/>
              <a:defRPr/>
            </a:pPr>
            <a:endParaRPr lang="en-US" sz="1700" dirty="0" smtClean="0">
              <a:solidFill>
                <a:schemeClr val="tx1"/>
              </a:solidFill>
              <a:latin typeface="Arial" pitchFamily="34" charset="0"/>
              <a:cs typeface="Arial" pitchFamily="34" charset="0"/>
            </a:endParaRPr>
          </a:p>
          <a:p>
            <a:pPr marL="457200" marR="0" lvl="1" algn="just" fontAlgn="auto">
              <a:spcBef>
                <a:spcPct val="20000"/>
              </a:spcBef>
              <a:spcAft>
                <a:spcPts val="0"/>
              </a:spcAft>
              <a:buClrTx/>
              <a:buSzTx/>
              <a:buFont typeface="Wingdings" pitchFamily="2" charset="2"/>
              <a:buChar char="Ø"/>
              <a:tabLst/>
              <a:defRPr/>
            </a:pPr>
            <a:endParaRPr lang="en-US" sz="1700" dirty="0" smtClean="0">
              <a:solidFill>
                <a:schemeClr val="tx1"/>
              </a:solidFill>
              <a:latin typeface="Arial" pitchFamily="34" charset="0"/>
              <a:cs typeface="Arial" pitchFamily="34" charset="0"/>
            </a:endParaRPr>
          </a:p>
          <a:p>
            <a:pPr marL="457200" marR="0" lvl="1" algn="just" fontAlgn="auto">
              <a:spcBef>
                <a:spcPct val="20000"/>
              </a:spcBef>
              <a:spcAft>
                <a:spcPts val="0"/>
              </a:spcAft>
              <a:buClrTx/>
              <a:buSzTx/>
              <a:buFont typeface="Wingdings" pitchFamily="2" charset="2"/>
              <a:buChar char="Ø"/>
              <a:tabLst/>
              <a:defRPr/>
            </a:pPr>
            <a:endParaRPr lang="en-US" sz="1700"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7772400" cy="1698625"/>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dirty="0" smtClean="0"/>
              <a:t>Ant </a:t>
            </a:r>
            <a:r>
              <a:rPr lang="en-US" dirty="0" err="1" smtClean="0"/>
              <a:t>vs</a:t>
            </a:r>
            <a:r>
              <a:rPr lang="en-US" dirty="0" smtClean="0"/>
              <a:t> Maven</a:t>
            </a:r>
            <a:br>
              <a:rPr lang="en-US" dirty="0" smtClean="0"/>
            </a:br>
            <a:r>
              <a:rPr lang="en-US" dirty="0" smtClean="0">
                <a:solidFill>
                  <a:schemeClr val="tx1"/>
                </a:solidFill>
                <a:latin typeface="Arial" pitchFamily="34" charset="0"/>
                <a:cs typeface="Arial" pitchFamily="34" charset="0"/>
              </a:rPr>
              <a:t> </a:t>
            </a:r>
            <a:r>
              <a:rPr lang="en-US" sz="2400" dirty="0" smtClean="0">
                <a:solidFill>
                  <a:schemeClr val="tx1"/>
                </a:solidFill>
                <a:latin typeface="Arial" pitchFamily="34" charset="0"/>
                <a:cs typeface="Arial" pitchFamily="34" charset="0"/>
              </a:rPr>
              <a:t>Configuration  </a:t>
            </a:r>
            <a:r>
              <a:rPr lang="en-US" sz="2400" dirty="0" err="1" smtClean="0">
                <a:solidFill>
                  <a:schemeClr val="tx1"/>
                </a:solidFill>
                <a:latin typeface="Arial" pitchFamily="34" charset="0"/>
                <a:cs typeface="Arial" pitchFamily="34" charset="0"/>
              </a:rPr>
              <a:t>vs</a:t>
            </a:r>
            <a:r>
              <a:rPr lang="en-US" sz="2400" dirty="0" smtClean="0">
                <a:solidFill>
                  <a:schemeClr val="tx1"/>
                </a:solidFill>
                <a:latin typeface="Arial" pitchFamily="34" charset="0"/>
                <a:cs typeface="Arial" pitchFamily="34" charset="0"/>
              </a:rPr>
              <a:t> Convention</a:t>
            </a:r>
            <a:endParaRPr lang="en-US" dirty="0"/>
          </a:p>
        </p:txBody>
      </p:sp>
      <p:sp>
        <p:nvSpPr>
          <p:cNvPr id="3" name="Subtitle 2"/>
          <p:cNvSpPr>
            <a:spLocks noGrp="1"/>
          </p:cNvSpPr>
          <p:nvPr>
            <p:ph type="subTitle" idx="1"/>
          </p:nvPr>
        </p:nvSpPr>
        <p:spPr>
          <a:xfrm>
            <a:off x="457200" y="2286000"/>
            <a:ext cx="3886200" cy="3962400"/>
          </a:xfrm>
        </p:spPr>
        <p:style>
          <a:lnRef idx="1">
            <a:schemeClr val="accent5"/>
          </a:lnRef>
          <a:fillRef idx="2">
            <a:schemeClr val="accent5"/>
          </a:fillRef>
          <a:effectRef idx="1">
            <a:schemeClr val="accent5"/>
          </a:effectRef>
          <a:fontRef idx="minor">
            <a:schemeClr val="dk1"/>
          </a:fontRef>
        </p:style>
        <p:txBody>
          <a:bodyPr>
            <a:normAutofit/>
          </a:bodyPr>
          <a:lstStyle/>
          <a:p>
            <a:pPr algn="just" fontAlgn="base">
              <a:buFont typeface="Wingdings" pitchFamily="2" charset="2"/>
              <a:buChar char="Ø"/>
            </a:pPr>
            <a:r>
              <a:rPr lang="en-US" sz="2000" dirty="0" smtClean="0">
                <a:solidFill>
                  <a:schemeClr val="tx1"/>
                </a:solidFill>
                <a:latin typeface="Arial" pitchFamily="34" charset="0"/>
                <a:cs typeface="Arial" pitchFamily="34" charset="0"/>
              </a:rPr>
              <a:t> build.xml</a:t>
            </a:r>
          </a:p>
          <a:p>
            <a:pPr algn="just" fontAlgn="base">
              <a:buFont typeface="Wingdings" pitchFamily="2" charset="2"/>
              <a:buChar char="Ø"/>
            </a:pPr>
            <a:r>
              <a:rPr lang="en-US" sz="2000" dirty="0" smtClean="0">
                <a:solidFill>
                  <a:schemeClr val="tx1"/>
                </a:solidFill>
                <a:latin typeface="Arial" pitchFamily="34" charset="0"/>
                <a:cs typeface="Arial" pitchFamily="34" charset="0"/>
              </a:rPr>
              <a:t> please look into the </a:t>
            </a:r>
            <a:r>
              <a:rPr lang="en-US" sz="2000" dirty="0" err="1" smtClean="0">
                <a:solidFill>
                  <a:schemeClr val="tx1"/>
                </a:solidFill>
                <a:latin typeface="Arial" pitchFamily="34" charset="0"/>
                <a:cs typeface="Arial" pitchFamily="34" charset="0"/>
              </a:rPr>
              <a:t>SourceCodeUI’s</a:t>
            </a:r>
            <a:r>
              <a:rPr lang="en-US" sz="2000" dirty="0" smtClean="0">
                <a:solidFill>
                  <a:schemeClr val="tx1"/>
                </a:solidFill>
                <a:latin typeface="Arial" pitchFamily="34" charset="0"/>
                <a:cs typeface="Arial" pitchFamily="34" charset="0"/>
              </a:rPr>
              <a:t> build.xml</a:t>
            </a:r>
          </a:p>
          <a:p>
            <a:pPr algn="just" fontAlgn="base"/>
            <a:r>
              <a:rPr lang="en-US" sz="2000" dirty="0" smtClean="0">
                <a:solidFill>
                  <a:schemeClr val="tx1"/>
                </a:solidFill>
                <a:latin typeface="Arial" pitchFamily="34" charset="0"/>
                <a:cs typeface="Arial" pitchFamily="34" charset="0"/>
              </a:rPr>
              <a:t> - the whole UI is build on Ant</a:t>
            </a:r>
            <a:endParaRPr lang="en-US" sz="1900" dirty="0" smtClean="0">
              <a:solidFill>
                <a:schemeClr val="tx1"/>
              </a:solidFill>
              <a:latin typeface="Arial" pitchFamily="34" charset="0"/>
              <a:cs typeface="Arial" pitchFamily="34" charset="0"/>
            </a:endParaRPr>
          </a:p>
          <a:p>
            <a:pPr>
              <a:buFont typeface="Arial" pitchFamily="34" charset="0"/>
              <a:buChar char="•"/>
            </a:pPr>
            <a:endParaRPr lang="en-US" sz="1800" dirty="0" smtClean="0">
              <a:solidFill>
                <a:schemeClr val="tx1"/>
              </a:solidFill>
              <a:latin typeface="Arial" pitchFamily="34" charset="0"/>
              <a:cs typeface="Arial" pitchFamily="34" charset="0"/>
            </a:endParaRPr>
          </a:p>
          <a:p>
            <a:pPr lvl="1">
              <a:buFont typeface="Arial" pitchFamily="34" charset="0"/>
              <a:buChar char="•"/>
            </a:pPr>
            <a:endParaRPr lang="en-US" sz="1400" dirty="0" smtClean="0">
              <a:solidFill>
                <a:schemeClr val="tx1"/>
              </a:solidFill>
              <a:latin typeface="Arial" pitchFamily="34" charset="0"/>
              <a:cs typeface="Arial" pitchFamily="34" charset="0"/>
            </a:endParaRPr>
          </a:p>
          <a:p>
            <a:pPr lvl="1">
              <a:buFont typeface="Arial" pitchFamily="34" charset="0"/>
              <a:buChar char="•"/>
            </a:pPr>
            <a:endParaRPr lang="en-US" sz="1800" dirty="0" smtClean="0">
              <a:solidFill>
                <a:schemeClr val="tx1"/>
              </a:solidFill>
              <a:latin typeface="Arial" pitchFamily="34" charset="0"/>
              <a:cs typeface="Arial" pitchFamily="34" charset="0"/>
            </a:endParaRPr>
          </a:p>
          <a:p>
            <a:pPr lvl="1"/>
            <a:endParaRPr lang="en-US" sz="1800" dirty="0" smtClean="0">
              <a:solidFill>
                <a:schemeClr val="tx1"/>
              </a:solidFill>
              <a:latin typeface="Arial" pitchFamily="34" charset="0"/>
              <a:cs typeface="Arial" pitchFamily="34" charset="0"/>
            </a:endParaRPr>
          </a:p>
        </p:txBody>
      </p:sp>
      <p:sp>
        <p:nvSpPr>
          <p:cNvPr id="4" name="Subtitle 2"/>
          <p:cNvSpPr txBox="1">
            <a:spLocks/>
          </p:cNvSpPr>
          <p:nvPr/>
        </p:nvSpPr>
        <p:spPr>
          <a:xfrm>
            <a:off x="4572000" y="2286000"/>
            <a:ext cx="3657600" cy="3962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p>
            <a:pPr algn="just" fontAlgn="base">
              <a:spcBef>
                <a:spcPct val="20000"/>
              </a:spcBef>
              <a:buFont typeface="Wingdings" pitchFamily="2" charset="2"/>
              <a:buChar char="Ø"/>
            </a:pPr>
            <a:r>
              <a:rPr lang="en-US" sz="1700" dirty="0" smtClean="0">
                <a:solidFill>
                  <a:schemeClr val="tx1"/>
                </a:solidFill>
                <a:latin typeface="Arial" pitchFamily="34" charset="0"/>
                <a:cs typeface="Arial" pitchFamily="34" charset="0"/>
              </a:rPr>
              <a:t>  pom.xml</a:t>
            </a:r>
          </a:p>
          <a:p>
            <a:pPr algn="just" fontAlgn="base">
              <a:spcBef>
                <a:spcPct val="20000"/>
              </a:spcBef>
              <a:buFont typeface="Wingdings" pitchFamily="2" charset="2"/>
              <a:buChar char="Ø"/>
            </a:pPr>
            <a:r>
              <a:rPr lang="en-US" sz="1700" dirty="0" smtClean="0">
                <a:solidFill>
                  <a:schemeClr val="tx1"/>
                </a:solidFill>
                <a:latin typeface="Arial" pitchFamily="34" charset="0"/>
                <a:cs typeface="Arial" pitchFamily="34" charset="0"/>
              </a:rPr>
              <a:t>Please look at the pom.xml of </a:t>
            </a:r>
            <a:r>
              <a:rPr lang="en-US" sz="1700" dirty="0" err="1" smtClean="0">
                <a:solidFill>
                  <a:schemeClr val="tx1"/>
                </a:solidFill>
                <a:latin typeface="Arial" pitchFamily="34" charset="0"/>
                <a:cs typeface="Arial" pitchFamily="34" charset="0"/>
              </a:rPr>
              <a:t>bdc</a:t>
            </a:r>
            <a:r>
              <a:rPr lang="en-US" sz="1700" dirty="0" smtClean="0">
                <a:solidFill>
                  <a:schemeClr val="tx1"/>
                </a:solidFill>
                <a:latin typeface="Arial" pitchFamily="34" charset="0"/>
                <a:cs typeface="Arial" pitchFamily="34" charset="0"/>
              </a:rPr>
              <a:t>-project (parent POM),</a:t>
            </a:r>
            <a:r>
              <a:rPr lang="en-US" sz="1700" dirty="0" err="1" smtClean="0">
                <a:solidFill>
                  <a:schemeClr val="tx1"/>
                </a:solidFill>
                <a:latin typeface="Arial" pitchFamily="34" charset="0"/>
                <a:cs typeface="Arial" pitchFamily="34" charset="0"/>
              </a:rPr>
              <a:t>bdc</a:t>
            </a:r>
            <a:r>
              <a:rPr lang="en-US" sz="1700" dirty="0" smtClean="0">
                <a:solidFill>
                  <a:schemeClr val="tx1"/>
                </a:solidFill>
                <a:latin typeface="Arial" pitchFamily="34" charset="0"/>
                <a:cs typeface="Arial" pitchFamily="34" charset="0"/>
              </a:rPr>
              <a:t>-</a:t>
            </a:r>
            <a:r>
              <a:rPr lang="en-US" sz="1700" dirty="0" err="1" smtClean="0">
                <a:solidFill>
                  <a:schemeClr val="tx1"/>
                </a:solidFill>
                <a:latin typeface="Arial" pitchFamily="34" charset="0"/>
                <a:cs typeface="Arial" pitchFamily="34" charset="0"/>
              </a:rPr>
              <a:t>app,bdc</a:t>
            </a:r>
            <a:r>
              <a:rPr lang="en-US" sz="1700" dirty="0" smtClean="0">
                <a:solidFill>
                  <a:schemeClr val="tx1"/>
                </a:solidFill>
                <a:latin typeface="Arial" pitchFamily="34" charset="0"/>
                <a:cs typeface="Arial" pitchFamily="34" charset="0"/>
              </a:rPr>
              <a:t>-</a:t>
            </a:r>
            <a:r>
              <a:rPr lang="en-US" sz="1700" dirty="0" err="1" smtClean="0">
                <a:solidFill>
                  <a:schemeClr val="tx1"/>
                </a:solidFill>
                <a:latin typeface="Arial" pitchFamily="34" charset="0"/>
                <a:cs typeface="Arial" pitchFamily="34" charset="0"/>
              </a:rPr>
              <a:t>arch,bdc</a:t>
            </a:r>
            <a:r>
              <a:rPr lang="en-US" sz="1700" dirty="0" smtClean="0">
                <a:solidFill>
                  <a:schemeClr val="tx1"/>
                </a:solidFill>
                <a:latin typeface="Arial" pitchFamily="34" charset="0"/>
                <a:cs typeface="Arial" pitchFamily="34" charset="0"/>
              </a:rPr>
              <a:t>-common</a:t>
            </a:r>
          </a:p>
          <a:p>
            <a:pPr marL="457200" marR="0" lvl="1" algn="just" fontAlgn="auto">
              <a:spcBef>
                <a:spcPct val="20000"/>
              </a:spcBef>
              <a:spcAft>
                <a:spcPts val="0"/>
              </a:spcAft>
              <a:buClrTx/>
              <a:buSzTx/>
              <a:buFont typeface="Wingdings" pitchFamily="2" charset="2"/>
              <a:buChar char="Ø"/>
              <a:tabLst/>
              <a:defRPr/>
            </a:pPr>
            <a:endParaRPr lang="en-US" sz="1700" dirty="0" smtClean="0">
              <a:solidFill>
                <a:schemeClr val="tx1"/>
              </a:solidFill>
              <a:latin typeface="Arial" pitchFamily="34" charset="0"/>
              <a:cs typeface="Arial" pitchFamily="34" charset="0"/>
            </a:endParaRPr>
          </a:p>
          <a:p>
            <a:pPr marL="457200" marR="0" lvl="1" algn="just" fontAlgn="auto">
              <a:spcBef>
                <a:spcPct val="20000"/>
              </a:spcBef>
              <a:spcAft>
                <a:spcPts val="0"/>
              </a:spcAft>
              <a:buClrTx/>
              <a:buSzTx/>
              <a:buFont typeface="Wingdings" pitchFamily="2" charset="2"/>
              <a:buChar char="Ø"/>
              <a:tabLst/>
              <a:defRPr/>
            </a:pPr>
            <a:endParaRPr lang="en-US" sz="1700" dirty="0" smtClean="0">
              <a:solidFill>
                <a:schemeClr val="tx1"/>
              </a:solidFill>
              <a:latin typeface="Arial" pitchFamily="34" charset="0"/>
              <a:cs typeface="Arial" pitchFamily="34" charset="0"/>
            </a:endParaRPr>
          </a:p>
          <a:p>
            <a:pPr marL="457200" marR="0" lvl="1" algn="just" fontAlgn="auto">
              <a:spcBef>
                <a:spcPct val="20000"/>
              </a:spcBef>
              <a:spcAft>
                <a:spcPts val="0"/>
              </a:spcAft>
              <a:buClrTx/>
              <a:buSzTx/>
              <a:buFont typeface="Wingdings" pitchFamily="2" charset="2"/>
              <a:buChar char="Ø"/>
              <a:tabLst/>
              <a:defRPr/>
            </a:pPr>
            <a:endParaRPr lang="en-US" sz="1700"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3600" baseline="-3000" dirty="0" smtClean="0"/>
              <a:t>POM.XML</a:t>
            </a:r>
            <a:r>
              <a:rPr lang="en-US" dirty="0" smtClean="0"/>
              <a:t>)</a:t>
            </a:r>
            <a:endParaRPr lang="en-US" dirty="0"/>
          </a:p>
        </p:txBody>
      </p:sp>
      <p:sp>
        <p:nvSpPr>
          <p:cNvPr id="3" name="Subtitle 2"/>
          <p:cNvSpPr>
            <a:spLocks noGrp="1"/>
          </p:cNvSpPr>
          <p:nvPr>
            <p:ph type="subTitle" idx="1"/>
          </p:nvPr>
        </p:nvSpPr>
        <p:spPr>
          <a:xfrm>
            <a:off x="533400" y="2286000"/>
            <a:ext cx="7772400" cy="2743200"/>
          </a:xfrm>
        </p:spPr>
        <p:style>
          <a:lnRef idx="1">
            <a:schemeClr val="accent5"/>
          </a:lnRef>
          <a:fillRef idx="2">
            <a:schemeClr val="accent5"/>
          </a:fillRef>
          <a:effectRef idx="1">
            <a:schemeClr val="accent5"/>
          </a:effectRef>
          <a:fontRef idx="minor">
            <a:schemeClr val="dk1"/>
          </a:fontRef>
        </p:style>
        <p:txBody>
          <a:bodyPr>
            <a:normAutofit/>
          </a:bodyPr>
          <a:lstStyle/>
          <a:p>
            <a:pPr algn="just">
              <a:buFont typeface="Wingdings" pitchFamily="2" charset="2"/>
              <a:buChar char="Ø"/>
            </a:pPr>
            <a:r>
              <a:rPr lang="en-US" sz="1800" dirty="0" smtClean="0">
                <a:solidFill>
                  <a:schemeClr val="tx1"/>
                </a:solidFill>
                <a:latin typeface="Arial" pitchFamily="34" charset="0"/>
                <a:cs typeface="Arial" pitchFamily="34" charset="0"/>
              </a:rPr>
              <a:t>An XML file describes the software project being built, its dependencies on other external modules and components, the build order, directories, and required plug-ins.</a:t>
            </a:r>
          </a:p>
          <a:p>
            <a:pPr algn="just">
              <a:buFont typeface="Wingdings" pitchFamily="2" charset="2"/>
              <a:buChar char="Ø"/>
            </a:pPr>
            <a:r>
              <a:rPr lang="en-US" sz="1800" dirty="0" smtClean="0">
                <a:solidFill>
                  <a:schemeClr val="tx1"/>
                </a:solidFill>
                <a:latin typeface="Arial" pitchFamily="34" charset="0"/>
                <a:cs typeface="Arial" pitchFamily="34" charset="0"/>
              </a:rPr>
              <a:t> It comes with pre-defined targets for performing certain well-defined tasks such as compilation of code and its packaging.</a:t>
            </a:r>
          </a:p>
          <a:p>
            <a:pPr algn="just">
              <a:buFont typeface="Wingdings" pitchFamily="2" charset="2"/>
              <a:buChar char="Ø"/>
            </a:pPr>
            <a:r>
              <a:rPr lang="en-US" sz="1800" dirty="0" smtClean="0">
                <a:solidFill>
                  <a:schemeClr val="tx1"/>
                </a:solidFill>
                <a:latin typeface="Arial" pitchFamily="34" charset="0"/>
                <a:cs typeface="Arial" pitchFamily="34" charset="0"/>
              </a:rPr>
              <a:t>Maven dynamically downloads Java libraries and Maven plug-ins from one or more repositories such as the Maven 2 Central Repository, and stores them in a local cache(C:\Documents and Settings\&lt;</a:t>
            </a:r>
            <a:r>
              <a:rPr lang="en-US" sz="1800" dirty="0" err="1" smtClean="0">
                <a:solidFill>
                  <a:schemeClr val="tx1"/>
                </a:solidFill>
                <a:latin typeface="Arial" pitchFamily="34" charset="0"/>
                <a:cs typeface="Arial" pitchFamily="34" charset="0"/>
              </a:rPr>
              <a:t>your_commit_id</a:t>
            </a:r>
            <a:r>
              <a:rPr lang="en-US" sz="1800" dirty="0" smtClean="0">
                <a:solidFill>
                  <a:schemeClr val="tx1"/>
                </a:solidFill>
                <a:latin typeface="Arial" pitchFamily="34" charset="0"/>
                <a:cs typeface="Arial" pitchFamily="34" charset="0"/>
              </a:rPr>
              <a:t>&gt;\.m2\repository).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33400" y="685800"/>
            <a:ext cx="7772400" cy="1470025"/>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dk1"/>
                </a:solidFill>
                <a:effectLst/>
                <a:uLnTx/>
                <a:uFillTx/>
                <a:latin typeface="+mn-lt"/>
                <a:ea typeface="+mn-ea"/>
                <a:cs typeface="+mn-cs"/>
              </a:rPr>
              <a:t>Maven(</a:t>
            </a:r>
            <a:r>
              <a:rPr kumimoji="0" lang="en-US" sz="3600" b="0" i="0" u="none" strike="noStrike" kern="1200" cap="none" spc="0" normalizeH="0" baseline="-3000" noProof="0" dirty="0" smtClean="0">
                <a:ln>
                  <a:noFill/>
                </a:ln>
                <a:solidFill>
                  <a:schemeClr val="dk1"/>
                </a:solidFill>
                <a:effectLst/>
                <a:uLnTx/>
                <a:uFillTx/>
                <a:latin typeface="+mn-lt"/>
                <a:ea typeface="+mn-ea"/>
                <a:cs typeface="+mn-cs"/>
              </a:rPr>
              <a:t>POM.XML</a:t>
            </a:r>
            <a:r>
              <a:rPr kumimoji="0" lang="en-US" sz="4400" b="0" i="0" u="none" strike="noStrike" kern="1200" cap="none" spc="0" normalizeH="0" baseline="0" noProof="0" dirty="0" smtClean="0">
                <a:ln>
                  <a:noFill/>
                </a:ln>
                <a:solidFill>
                  <a:schemeClr val="dk1"/>
                </a:solidFill>
                <a:effectLst/>
                <a:uLnTx/>
                <a:uFillTx/>
                <a:latin typeface="+mn-lt"/>
                <a:ea typeface="+mn-ea"/>
                <a:cs typeface="+mn-cs"/>
              </a:rPr>
              <a:t>)</a:t>
            </a:r>
            <a:endParaRPr kumimoji="0" lang="en-US" sz="44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Subtitle 5"/>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533400" y="2286000"/>
            <a:ext cx="7772400" cy="4371975"/>
          </a:xfrm>
          <a:prstGeom prst="rect">
            <a:avLst/>
          </a:prstGeom>
          <a:noFill/>
          <a:ln w="9525">
            <a:solidFill>
              <a:schemeClr val="accent6">
                <a:lumMod val="75000"/>
              </a:schemeClr>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33400" y="685800"/>
            <a:ext cx="7772400" cy="1470025"/>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dk1"/>
                </a:solidFill>
                <a:effectLst/>
                <a:uLnTx/>
                <a:uFillTx/>
              </a:rPr>
              <a:t>Maven(</a:t>
            </a:r>
            <a:r>
              <a:rPr lang="en-US" sz="5400" baseline="-3000" dirty="0" smtClean="0"/>
              <a:t>project</a:t>
            </a:r>
            <a:r>
              <a:rPr lang="en-US" sz="5400" dirty="0" smtClean="0"/>
              <a:t> structure</a:t>
            </a:r>
            <a:r>
              <a:rPr kumimoji="0" lang="en-US" sz="5400" b="0" i="0" u="none" strike="noStrike" kern="1200" cap="none" spc="0" normalizeH="0" baseline="0" noProof="0" dirty="0" smtClean="0">
                <a:ln>
                  <a:noFill/>
                </a:ln>
                <a:solidFill>
                  <a:schemeClr val="dk1"/>
                </a:solidFill>
                <a:effectLst/>
                <a:uLnTx/>
                <a:uFillTx/>
              </a:rPr>
              <a:t>)</a:t>
            </a:r>
            <a:endParaRPr kumimoji="0" lang="en-US" sz="5400" b="0" i="0" u="none" strike="noStrike" kern="1200" cap="none" spc="0" normalizeH="0" baseline="0" noProof="0" dirty="0">
              <a:ln>
                <a:noFill/>
              </a:ln>
              <a:solidFill>
                <a:schemeClr val="dk1"/>
              </a:solidFill>
              <a:effectLst/>
              <a:uLnTx/>
              <a:uFillTx/>
            </a:endParaRPr>
          </a:p>
        </p:txBody>
      </p:sp>
      <p:sp>
        <p:nvSpPr>
          <p:cNvPr id="7" name="Subtitle 2"/>
          <p:cNvSpPr>
            <a:spLocks noGrp="1"/>
          </p:cNvSpPr>
          <p:nvPr>
            <p:ph type="subTitle" idx="1"/>
          </p:nvPr>
        </p:nvSpPr>
        <p:spPr>
          <a:xfrm>
            <a:off x="533400" y="2286000"/>
            <a:ext cx="7772400" cy="4114800"/>
          </a:xfrm>
        </p:spPr>
        <p:style>
          <a:lnRef idx="1">
            <a:schemeClr val="accent5"/>
          </a:lnRef>
          <a:fillRef idx="2">
            <a:schemeClr val="accent5"/>
          </a:fillRef>
          <a:effectRef idx="1">
            <a:schemeClr val="accent5"/>
          </a:effectRef>
          <a:fontRef idx="minor">
            <a:schemeClr val="dk1"/>
          </a:fontRef>
        </p:style>
        <p:txBody>
          <a:bodyPr>
            <a:normAutofit/>
          </a:bodyPr>
          <a:lstStyle/>
          <a:p>
            <a:pPr algn="just">
              <a:buFont typeface="Wingdings" pitchFamily="2" charset="2"/>
              <a:buChar char="Ø"/>
            </a:pPr>
            <a:r>
              <a:rPr lang="en-US" sz="1800" dirty="0" smtClean="0">
                <a:solidFill>
                  <a:schemeClr val="tx1"/>
                </a:solidFill>
                <a:latin typeface="Arial" pitchFamily="34" charset="0"/>
                <a:cs typeface="Arial" pitchFamily="34" charset="0"/>
              </a:rPr>
              <a:t> Based on the project type (Java </a:t>
            </a:r>
            <a:r>
              <a:rPr lang="en-US" sz="1800" dirty="0" err="1" smtClean="0">
                <a:solidFill>
                  <a:schemeClr val="tx1"/>
                </a:solidFill>
                <a:latin typeface="Arial" pitchFamily="34" charset="0"/>
                <a:cs typeface="Arial" pitchFamily="34" charset="0"/>
              </a:rPr>
              <a:t>Project,Web</a:t>
            </a:r>
            <a:r>
              <a:rPr lang="en-US" sz="1800" dirty="0" smtClean="0">
                <a:solidFill>
                  <a:schemeClr val="tx1"/>
                </a:solidFill>
                <a:latin typeface="Arial" pitchFamily="34" charset="0"/>
                <a:cs typeface="Arial" pitchFamily="34" charset="0"/>
              </a:rPr>
              <a:t> </a:t>
            </a:r>
            <a:r>
              <a:rPr lang="en-US" sz="1800" dirty="0" err="1" smtClean="0">
                <a:solidFill>
                  <a:schemeClr val="tx1"/>
                </a:solidFill>
                <a:latin typeface="Arial" pitchFamily="34" charset="0"/>
                <a:cs typeface="Arial" pitchFamily="34" charset="0"/>
              </a:rPr>
              <a:t>Project,Spring</a:t>
            </a:r>
            <a:r>
              <a:rPr lang="en-US" sz="1800" dirty="0" smtClean="0">
                <a:solidFill>
                  <a:schemeClr val="tx1"/>
                </a:solidFill>
                <a:latin typeface="Arial" pitchFamily="34" charset="0"/>
                <a:cs typeface="Arial" pitchFamily="34" charset="0"/>
              </a:rPr>
              <a:t> project etc) when we create a new project either by maven command or by eclipse IDE below is the typical maven project structure.</a:t>
            </a:r>
          </a:p>
          <a:p>
            <a:pPr algn="just">
              <a:buFont typeface="Wingdings" pitchFamily="2" charset="2"/>
              <a:buChar char="Ø"/>
            </a:pPr>
            <a:r>
              <a:rPr lang="en-US" sz="1800" dirty="0" smtClean="0">
                <a:solidFill>
                  <a:schemeClr val="tx1"/>
                </a:solidFill>
                <a:latin typeface="Arial" pitchFamily="34" charset="0"/>
                <a:cs typeface="Arial" pitchFamily="34" charset="0"/>
              </a:rPr>
              <a:t>Directory structure of a web project is given below</a:t>
            </a:r>
          </a:p>
          <a:p>
            <a:pPr algn="just">
              <a:buFont typeface="Wingdings" pitchFamily="2" charset="2"/>
              <a:buChar char="Ø"/>
            </a:pPr>
            <a:endParaRPr lang="en-US" sz="1800" dirty="0" smtClean="0">
              <a:solidFill>
                <a:schemeClr val="tx1"/>
              </a:solidFill>
              <a:latin typeface="Arial" pitchFamily="34" charset="0"/>
              <a:cs typeface="Arial"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838200" y="3657600"/>
            <a:ext cx="2971800" cy="27229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33400" y="685800"/>
            <a:ext cx="7772400" cy="1470025"/>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dk1"/>
                </a:solidFill>
                <a:effectLst/>
                <a:uLnTx/>
                <a:uFillTx/>
                <a:latin typeface="+mn-lt"/>
                <a:ea typeface="+mn-ea"/>
                <a:cs typeface="+mn-cs"/>
              </a:rPr>
              <a:t>Maven(</a:t>
            </a:r>
            <a:r>
              <a:rPr lang="en-US" sz="3600" baseline="-3000" dirty="0" smtClean="0"/>
              <a:t>project</a:t>
            </a:r>
            <a:r>
              <a:rPr lang="en-US" sz="3600" dirty="0" smtClean="0"/>
              <a:t> </a:t>
            </a:r>
            <a:r>
              <a:rPr lang="en-US" sz="2800" dirty="0" smtClean="0"/>
              <a:t>structure</a:t>
            </a: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Maven +</a:t>
            </a:r>
            <a:r>
              <a:rPr kumimoji="0" lang="en-US" sz="2400" b="0" i="0" u="none" strike="noStrike" kern="1200" cap="none" spc="0" normalizeH="0" baseline="0" noProof="0" dirty="0" err="1" smtClean="0">
                <a:ln>
                  <a:noFill/>
                </a:ln>
                <a:solidFill>
                  <a:schemeClr val="dk1"/>
                </a:solidFill>
                <a:effectLst/>
                <a:uLnTx/>
                <a:uFillTx/>
                <a:latin typeface="+mn-lt"/>
                <a:ea typeface="+mn-ea"/>
                <a:cs typeface="+mn-cs"/>
              </a:rPr>
              <a:t>Spring+hibernate+mySQL</a:t>
            </a:r>
            <a:r>
              <a:rPr kumimoji="0" lang="en-US" sz="4000" b="0" i="0" u="none" strike="noStrike" kern="1200" cap="none" spc="0" normalizeH="0" baseline="0" noProof="0" dirty="0" smtClean="0">
                <a:ln>
                  <a:noFill/>
                </a:ln>
                <a:solidFill>
                  <a:schemeClr val="dk1"/>
                </a:solidFill>
                <a:effectLst/>
                <a:uLnTx/>
                <a:uFillTx/>
                <a:latin typeface="+mn-lt"/>
                <a:ea typeface="+mn-ea"/>
                <a:cs typeface="+mn-cs"/>
              </a:rPr>
              <a:t>)</a:t>
            </a:r>
            <a:endParaRPr kumimoji="0" lang="en-US" sz="40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4" descr="http://www.mkyong.com/wp-content/uploads/2010/03/mavan-spring-hibernate-mysql.gif"/>
          <p:cNvPicPr>
            <a:picLocks noChangeAspect="1" noChangeArrowheads="1"/>
          </p:cNvPicPr>
          <p:nvPr/>
        </p:nvPicPr>
        <p:blipFill>
          <a:blip r:embed="rId2" cstate="print"/>
          <a:srcRect/>
          <a:stretch>
            <a:fillRect/>
          </a:stretch>
        </p:blipFill>
        <p:spPr bwMode="auto">
          <a:xfrm>
            <a:off x="0" y="152400"/>
            <a:ext cx="3048000" cy="6381751"/>
          </a:xfrm>
          <a:prstGeom prst="rect">
            <a:avLst/>
          </a:prstGeom>
          <a:noFill/>
        </p:spPr>
      </p:pic>
      <p:pic>
        <p:nvPicPr>
          <p:cNvPr id="19458" name="Picture 2"/>
          <p:cNvPicPr>
            <a:picLocks noChangeAspect="1" noChangeArrowheads="1"/>
          </p:cNvPicPr>
          <p:nvPr/>
        </p:nvPicPr>
        <p:blipFill>
          <a:blip r:embed="rId3" cstate="print"/>
          <a:srcRect/>
          <a:stretch>
            <a:fillRect/>
          </a:stretch>
        </p:blipFill>
        <p:spPr bwMode="auto">
          <a:xfrm>
            <a:off x="2971800" y="2971800"/>
            <a:ext cx="63246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style>
          <a:lnRef idx="1">
            <a:schemeClr val="accent6"/>
          </a:lnRef>
          <a:fillRef idx="2">
            <a:schemeClr val="accent6"/>
          </a:fillRef>
          <a:effectRef idx="1">
            <a:schemeClr val="accent6"/>
          </a:effectRef>
          <a:fontRef idx="minor">
            <a:schemeClr val="dk1"/>
          </a:fontRef>
        </p:style>
        <p:txBody>
          <a:bodyPr/>
          <a:lstStyle/>
          <a:p>
            <a:r>
              <a:rPr lang="en-US" dirty="0" smtClean="0"/>
              <a:t>Maven(</a:t>
            </a:r>
            <a:r>
              <a:rPr lang="en-US" sz="3600" baseline="-3000" dirty="0" smtClean="0"/>
              <a:t>commands</a:t>
            </a:r>
            <a:r>
              <a:rPr lang="en-US" dirty="0" smtClean="0"/>
              <a:t>)</a:t>
            </a:r>
            <a:endParaRPr lang="en-US" dirty="0"/>
          </a:p>
        </p:txBody>
      </p:sp>
      <p:sp>
        <p:nvSpPr>
          <p:cNvPr id="3" name="Subtitle 2"/>
          <p:cNvSpPr>
            <a:spLocks noGrp="1"/>
          </p:cNvSpPr>
          <p:nvPr>
            <p:ph type="subTitle" idx="1"/>
          </p:nvPr>
        </p:nvSpPr>
        <p:spPr>
          <a:xfrm>
            <a:off x="533400" y="2286000"/>
            <a:ext cx="7772400" cy="2743200"/>
          </a:xfrm>
        </p:spPr>
        <p:style>
          <a:lnRef idx="1">
            <a:schemeClr val="accent5"/>
          </a:lnRef>
          <a:fillRef idx="2">
            <a:schemeClr val="accent5"/>
          </a:fillRef>
          <a:effectRef idx="1">
            <a:schemeClr val="accent5"/>
          </a:effectRef>
          <a:fontRef idx="minor">
            <a:schemeClr val="dk1"/>
          </a:fontRef>
        </p:style>
        <p:txBody>
          <a:bodyPr>
            <a:normAutofit/>
          </a:bodyPr>
          <a:lstStyle/>
          <a:p>
            <a:pPr algn="just">
              <a:buFont typeface="Wingdings" pitchFamily="2" charset="2"/>
              <a:buChar char="Ø"/>
            </a:pPr>
            <a:r>
              <a:rPr lang="en-US" sz="1800" dirty="0" smtClean="0">
                <a:solidFill>
                  <a:schemeClr val="tx1"/>
                </a:solidFill>
                <a:latin typeface="Arial" pitchFamily="34" charset="0"/>
                <a:cs typeface="Arial" pitchFamily="34" charset="0"/>
              </a:rPr>
              <a:t>How  the folder structure is created? </a:t>
            </a:r>
          </a:p>
          <a:p>
            <a:pPr lvl="1" algn="just">
              <a:buFont typeface="Wingdings" pitchFamily="2" charset="2"/>
              <a:buChar char="Ø"/>
            </a:pPr>
            <a:r>
              <a:rPr lang="en-US" sz="1400" dirty="0" smtClean="0">
                <a:solidFill>
                  <a:schemeClr val="tx1"/>
                </a:solidFill>
                <a:latin typeface="Arial" pitchFamily="34" charset="0"/>
                <a:cs typeface="Arial" pitchFamily="34" charset="0"/>
              </a:rPr>
              <a:t>Answer -&gt; Either by maven command or by IDE like Eclipse. Example -</a:t>
            </a:r>
          </a:p>
          <a:p>
            <a:pPr lvl="1" algn="just"/>
            <a:r>
              <a:rPr lang="en-US" sz="1400" dirty="0" smtClean="0"/>
              <a:t>abc098@dd091$</a:t>
            </a:r>
            <a:r>
              <a:rPr lang="en-US" sz="1400" b="1" dirty="0" smtClean="0">
                <a:solidFill>
                  <a:srgbClr val="FF0000"/>
                </a:solidFill>
              </a:rPr>
              <a:t>mvn</a:t>
            </a:r>
            <a:r>
              <a:rPr lang="en-US" sz="1400" dirty="0" smtClean="0"/>
              <a:t> </a:t>
            </a:r>
            <a:r>
              <a:rPr lang="en-US" sz="1400" b="1" dirty="0" err="1" smtClean="0">
                <a:solidFill>
                  <a:srgbClr val="0070C0"/>
                </a:solidFill>
              </a:rPr>
              <a:t>archetype:generate</a:t>
            </a:r>
            <a:r>
              <a:rPr lang="en-US" sz="1400" dirty="0" smtClean="0"/>
              <a:t> </a:t>
            </a:r>
            <a:r>
              <a:rPr lang="en-US" sz="1400" b="1" dirty="0" smtClean="0">
                <a:solidFill>
                  <a:srgbClr val="C00000"/>
                </a:solidFill>
              </a:rPr>
              <a:t>-</a:t>
            </a:r>
            <a:r>
              <a:rPr lang="en-US" sz="1400" b="1" dirty="0" err="1" smtClean="0">
                <a:solidFill>
                  <a:srgbClr val="C00000"/>
                </a:solidFill>
              </a:rPr>
              <a:t>DgroupId</a:t>
            </a:r>
            <a:r>
              <a:rPr lang="en-US" sz="1400" dirty="0" smtClean="0"/>
              <a:t>=</a:t>
            </a:r>
            <a:r>
              <a:rPr lang="en-US" sz="1400" dirty="0" err="1" smtClean="0"/>
              <a:t>com.mycompany.app</a:t>
            </a:r>
            <a:r>
              <a:rPr lang="en-US" sz="1400" dirty="0" smtClean="0"/>
              <a:t> </a:t>
            </a:r>
            <a:r>
              <a:rPr lang="en-US" sz="1400" b="1" dirty="0" smtClean="0">
                <a:solidFill>
                  <a:srgbClr val="C00000"/>
                </a:solidFill>
              </a:rPr>
              <a:t>-</a:t>
            </a:r>
            <a:r>
              <a:rPr lang="en-US" sz="1400" b="1" dirty="0" err="1" smtClean="0">
                <a:solidFill>
                  <a:srgbClr val="C00000"/>
                </a:solidFill>
              </a:rPr>
              <a:t>DartifactId</a:t>
            </a:r>
            <a:r>
              <a:rPr lang="en-US" sz="1400" dirty="0" smtClean="0"/>
              <a:t>=my-app </a:t>
            </a:r>
            <a:r>
              <a:rPr lang="en-US" sz="1400" b="1" dirty="0" smtClean="0">
                <a:solidFill>
                  <a:srgbClr val="C00000"/>
                </a:solidFill>
              </a:rPr>
              <a:t>-</a:t>
            </a:r>
            <a:r>
              <a:rPr lang="en-US" sz="1400" b="1" dirty="0" err="1" smtClean="0">
                <a:solidFill>
                  <a:srgbClr val="C00000"/>
                </a:solidFill>
              </a:rPr>
              <a:t>DarchetypeArtifactId</a:t>
            </a:r>
            <a:r>
              <a:rPr lang="en-US" sz="1400" dirty="0" smtClean="0"/>
              <a:t>=maven-archetype-</a:t>
            </a:r>
            <a:r>
              <a:rPr lang="en-US" sz="1400" dirty="0" err="1" smtClean="0"/>
              <a:t>quickstart</a:t>
            </a:r>
            <a:r>
              <a:rPr lang="en-US" sz="1400" dirty="0" smtClean="0"/>
              <a:t> </a:t>
            </a:r>
            <a:r>
              <a:rPr lang="en-US" sz="1400" b="1" dirty="0" smtClean="0"/>
              <a:t>-</a:t>
            </a:r>
            <a:r>
              <a:rPr lang="en-US" sz="1400" b="1" dirty="0" err="1" smtClean="0"/>
              <a:t>DinteractiveMode</a:t>
            </a:r>
            <a:r>
              <a:rPr lang="en-US" sz="1400" dirty="0" smtClean="0"/>
              <a:t>=false</a:t>
            </a:r>
            <a:endParaRPr lang="en-US" sz="1400"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252</TotalTime>
  <Words>1114</Words>
  <Application>Microsoft Office PowerPoint</Application>
  <PresentationFormat>On-screen Show (4:3)</PresentationFormat>
  <Paragraphs>139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Adjacency</vt:lpstr>
      <vt:lpstr>PowerPoint Presentation</vt:lpstr>
      <vt:lpstr>Maven(what and why?)</vt:lpstr>
      <vt:lpstr>Ant vs Maven  Configuration  vs Convention</vt:lpstr>
      <vt:lpstr>Ant vs Maven  Configuration  vs Convention</vt:lpstr>
      <vt:lpstr>Maven(POM.XML)</vt:lpstr>
      <vt:lpstr>PowerPoint Presentation</vt:lpstr>
      <vt:lpstr>PowerPoint Presentation</vt:lpstr>
      <vt:lpstr>PowerPoint Presentation</vt:lpstr>
      <vt:lpstr>Maven(commands)</vt:lpstr>
      <vt:lpstr>Maven(execution)</vt:lpstr>
      <vt:lpstr>Maven(execution)</vt:lpstr>
      <vt:lpstr>Maven(execution)</vt:lpstr>
      <vt:lpstr>Maven(clean life cycle :3 phases)</vt:lpstr>
      <vt:lpstr>Maven(default life cycle)</vt:lpstr>
      <vt:lpstr>Maven(default life cycle)</vt:lpstr>
      <vt:lpstr>Maven(site life cycle)</vt:lpstr>
      <vt:lpstr>Maven(mostly used phases)</vt:lpstr>
      <vt:lpstr>Maven(mostly used phases)</vt:lpstr>
      <vt:lpstr>Maven(Reference)</vt:lpstr>
      <vt:lpstr>Maven(Reference)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Mondal, Md Abdus Samad</dc:creator>
  <cp:lastModifiedBy>Mondal, Md Abdus Samad</cp:lastModifiedBy>
  <cp:revision>57</cp:revision>
  <dcterms:created xsi:type="dcterms:W3CDTF">2006-08-16T00:00:00Z</dcterms:created>
  <dcterms:modified xsi:type="dcterms:W3CDTF">2017-07-13T07:57:35Z</dcterms:modified>
</cp:coreProperties>
</file>