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231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45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489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75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9187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08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80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8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53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1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48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01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52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6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1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34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3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4C743B-C143-4474-87A1-6F711DC46CDD}" type="datetimeFigureOut">
              <a:rPr lang="tr-TR" smtClean="0"/>
              <a:t>1.11.2020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17A7AA-A897-4E8A-9670-91B3EDD0AE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311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ufreak.com/arduino-median-filtre-uygulamasi-median-filter/" TargetMode="External"/><Relationship Id="rId2" Type="http://schemas.openxmlformats.org/officeDocument/2006/relationships/hyperlink" Target="https://www.mcufreak.com/arduino-kalman-filtresi-uygulamas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cufreak.com/arduino-hareketli-ortalamalar-filtresi-uygulamasi-moving-averag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8800" dirty="0" smtClean="0"/>
              <a:t>Uçuş Yazılımı</a:t>
            </a:r>
            <a:endParaRPr lang="tr-TR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Veri Filtereleme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365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9380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hlinkClick r:id="rId2"/>
              </a:rPr>
              <a:t>https://www.mcufreak.com/arduino-kalman-filtresi-uygulamasi/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https://www.mcufreak.com/arduino-median-filtre-uygulamasi-median-filter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hlinkClick r:id="rId4"/>
              </a:rPr>
              <a:t>https://www.mcufreak.com/arduino-hareketli-ortalamalar-filtresi-uygulamasi-moving-average/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263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Filtreleme Çeşitleri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Donanımsal Filtreler</a:t>
            </a:r>
          </a:p>
          <a:p>
            <a:r>
              <a:rPr lang="tr-TR" sz="3200" dirty="0" smtClean="0"/>
              <a:t>Yazılımsal Filtreler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90212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Yazılımsal Filtreleme Yöntemleri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Average Filter</a:t>
            </a:r>
          </a:p>
          <a:p>
            <a:r>
              <a:rPr lang="tr-TR" sz="3200" dirty="0" smtClean="0"/>
              <a:t>Moving Average Filter</a:t>
            </a:r>
          </a:p>
          <a:p>
            <a:r>
              <a:rPr lang="tr-TR" sz="3200" dirty="0" smtClean="0"/>
              <a:t>Median Filter</a:t>
            </a:r>
          </a:p>
          <a:p>
            <a:r>
              <a:rPr lang="tr-TR" sz="3200" dirty="0" smtClean="0"/>
              <a:t>Kalman Filter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27186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Average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83" y="2848307"/>
            <a:ext cx="6346092" cy="2148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70104"/>
              </p:ext>
            </p:extLst>
          </p:nvPr>
        </p:nvGraphicFramePr>
        <p:xfrm>
          <a:off x="1237672" y="1952379"/>
          <a:ext cx="150552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64">
                  <a:extLst>
                    <a:ext uri="{9D8B030D-6E8A-4147-A177-3AD203B41FA5}">
                      <a16:colId xmlns:a16="http://schemas.microsoft.com/office/drawing/2014/main" val="225309775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2878459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Index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Value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12.5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45.4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40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6.12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5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32.0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23.45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5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12.67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6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69.19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0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45.12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9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56.78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3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34.92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23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73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Moving Average Filter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2509" y="30941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Value 3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4188690" y="30941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Value 2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5504871" y="30941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Value 1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6821052" y="30941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Value 0</a:t>
            </a:r>
            <a:endParaRPr lang="tr-TR" dirty="0"/>
          </a:p>
        </p:txBody>
      </p: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flipH="1">
            <a:off x="3786909" y="3551382"/>
            <a:ext cx="401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03090" y="3551382"/>
            <a:ext cx="401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19271" y="3551382"/>
            <a:ext cx="401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735452" y="2844800"/>
            <a:ext cx="207821" cy="249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39362" y="247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Delete</a:t>
            </a:r>
            <a:endParaRPr lang="tr-TR" dirty="0"/>
          </a:p>
        </p:txBody>
      </p:sp>
      <p:cxnSp>
        <p:nvCxnSpPr>
          <p:cNvPr id="17" name="Straight Arrow Connector 16"/>
          <p:cNvCxnSpPr>
            <a:stCxn id="19" idx="0"/>
          </p:cNvCxnSpPr>
          <p:nvPr/>
        </p:nvCxnSpPr>
        <p:spPr>
          <a:xfrm flipV="1">
            <a:off x="2479964" y="4008582"/>
            <a:ext cx="392545" cy="249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18409" y="4257964"/>
            <a:ext cx="13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Add Input</a:t>
            </a:r>
            <a:endParaRPr lang="tr-TR" dirty="0"/>
          </a:p>
        </p:txBody>
      </p:sp>
      <p:sp>
        <p:nvSpPr>
          <p:cNvPr id="20" name="Right Arrow 19"/>
          <p:cNvSpPr/>
          <p:nvPr/>
        </p:nvSpPr>
        <p:spPr>
          <a:xfrm>
            <a:off x="8007928" y="33090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9100125" y="3366716"/>
            <a:ext cx="118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Average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6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Medıan Fılter</a:t>
            </a:r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87" y="2065867"/>
            <a:ext cx="6013451" cy="4091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180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Kalman </a:t>
            </a:r>
            <a:r>
              <a:rPr lang="tr-TR" dirty="0" smtClean="0"/>
              <a:t>fılter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3444538" cy="602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85801" y="3066473"/>
            <a:ext cx="4801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Xk = Hesaplanan kalman değeri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Kk = Kalman Kazancı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Zk = Ölçüm sonucu elde edilen değer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Xk(k-1) = Bir önceki hesaplanan Kalman </a:t>
            </a:r>
            <a:r>
              <a:rPr lang="tr-TR" dirty="0" smtClean="0"/>
              <a:t>değeri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44" y="2065867"/>
            <a:ext cx="3360711" cy="983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4000" y="3343472"/>
            <a:ext cx="5701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w(k-1) </a:t>
            </a:r>
            <a:r>
              <a:rPr lang="tr-TR" dirty="0" smtClean="0"/>
              <a:t>= önceki işlemin gürültüsü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Vk = </a:t>
            </a:r>
            <a:r>
              <a:rPr lang="tr-TR" dirty="0"/>
              <a:t>ölçülen işlemin </a:t>
            </a:r>
            <a:r>
              <a:rPr lang="tr-TR" dirty="0" smtClean="0"/>
              <a:t>gürültüsü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Uk </a:t>
            </a:r>
            <a:r>
              <a:rPr lang="tr-TR" dirty="0" smtClean="0"/>
              <a:t>= kontrol sinyalidir (bir </a:t>
            </a:r>
            <a:r>
              <a:rPr lang="tr-TR" dirty="0"/>
              <a:t>çok uygulamada </a:t>
            </a:r>
            <a:r>
              <a:rPr lang="tr-TR" dirty="0" smtClean="0"/>
              <a:t>kullanılmaz)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044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Kalman fılter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41202"/>
            <a:ext cx="6820491" cy="496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7572678" y="2902898"/>
            <a:ext cx="4323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Q&gt;R durumu modelde hatanın daha baskın olduğu </a:t>
            </a:r>
            <a:r>
              <a:rPr lang="tr-TR" dirty="0" smtClean="0"/>
              <a:t>durumda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R&gt;Q durumu ölçümlerde hatanın daha baskın olduğu </a:t>
            </a:r>
            <a:r>
              <a:rPr lang="tr-TR" dirty="0" smtClean="0"/>
              <a:t>durumda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Q=R durumu ise hangisinin baskın olduğunun bilinmediği durumlarda kullanılır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892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Kalman fılter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7064352" cy="3741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7750153" y="2138361"/>
            <a:ext cx="3712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Kontrol sinyalimiz olmadığı için “uk” sıfır olacaktır bu yüzden B değerinin bir önemi </a:t>
            </a:r>
            <a:r>
              <a:rPr lang="tr-TR" dirty="0" smtClean="0"/>
              <a:t>kalmamaktadır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 değeri ise karşılaşacağınız bir çok durumda “1” olacaktır. 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dirty="0"/>
              <a:t>A değeri ise çoğu bir boyutlu sistemlerde “1” değerini almaktadır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46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195</TotalTime>
  <Words>180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Uçuş Yazılımı</vt:lpstr>
      <vt:lpstr>Filtreleme Çeşitleri</vt:lpstr>
      <vt:lpstr>Yazılımsal Filtreleme Yöntemleri</vt:lpstr>
      <vt:lpstr>Average Filter</vt:lpstr>
      <vt:lpstr>Moving Average Filter</vt:lpstr>
      <vt:lpstr>Medıan Fılter</vt:lpstr>
      <vt:lpstr>Kalman fılter</vt:lpstr>
      <vt:lpstr>Kalman fılter</vt:lpstr>
      <vt:lpstr>Kalman fılter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Uçuş Yazılımı</dc:title>
  <dc:creator>Abdussamet KACI</dc:creator>
  <cp:lastModifiedBy>Abdussamet KACI</cp:lastModifiedBy>
  <cp:revision>8</cp:revision>
  <dcterms:created xsi:type="dcterms:W3CDTF">2020-10-31T10:03:38Z</dcterms:created>
  <dcterms:modified xsi:type="dcterms:W3CDTF">2020-11-01T11:58:24Z</dcterms:modified>
</cp:coreProperties>
</file>