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72" r:id="rId5"/>
    <p:sldId id="301" r:id="rId6"/>
    <p:sldId id="283" r:id="rId7"/>
    <p:sldId id="286" r:id="rId8"/>
    <p:sldId id="284" r:id="rId9"/>
    <p:sldId id="293" r:id="rId10"/>
    <p:sldId id="294" r:id="rId11"/>
    <p:sldId id="295" r:id="rId12"/>
    <p:sldId id="285" r:id="rId13"/>
    <p:sldId id="290" r:id="rId14"/>
    <p:sldId id="300" r:id="rId15"/>
    <p:sldId id="2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AE0"/>
    <a:srgbClr val="F17700"/>
    <a:srgbClr val="DC2144"/>
    <a:srgbClr val="263946"/>
    <a:srgbClr val="19252D"/>
    <a:srgbClr val="0E2435"/>
    <a:srgbClr val="0E2536"/>
    <a:srgbClr val="A6A6A6"/>
    <a:srgbClr val="276698"/>
    <a:srgbClr val="3D4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9"/>
  </p:normalViewPr>
  <p:slideViewPr>
    <p:cSldViewPr snapToGrid="0" snapToObjects="1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ser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serLines>
        <c:axId val="1461327792"/>
        <c:axId val="1461329968"/>
      </c:barChart>
      <c:catAx>
        <c:axId val="146132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461329968"/>
        <c:crosses val="autoZero"/>
        <c:auto val="1"/>
        <c:lblAlgn val="ctr"/>
        <c:lblOffset val="100"/>
        <c:noMultiLvlLbl val="0"/>
      </c:catAx>
      <c:valAx>
        <c:axId val="1461329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46132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1507804401298"/>
          <c:y val="0.93391481842768798"/>
          <c:w val="0.34678709288505699"/>
          <c:h val="6.329844311629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0.00566</cdr:y>
    </cdr:from>
    <cdr:to>
      <cdr:x>1</cdr:x>
      <cdr:y>0.994</cdr:y>
    </cdr:to>
    <cdr:pic>
      <cdr:nvPicPr>
        <cdr:cNvPr id="2" name="内容占位符 3" descr="913769029017320849"/>
        <cdr:cNvPicPr>
          <a:picLocks xmlns:a="http://schemas.openxmlformats.org/drawingml/2006/main" noGrp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26834"/>
          <a:ext cx="6423186" cy="468817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15"/>
          <p:cNvSpPr txBox="1"/>
          <p:nvPr/>
        </p:nvSpPr>
        <p:spPr>
          <a:xfrm>
            <a:off x="4136131" y="2089416"/>
            <a:ext cx="40414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Summary 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136131" y="3475346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个人总结</a:t>
            </a:r>
            <a:endParaRPr kumimoji="1" lang="zh-CN" altLang="en-US" sz="7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136131" y="5600710"/>
            <a:ext cx="404147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作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者：阿布都外力 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Aboo</a:t>
            </a:r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7489" y="130989"/>
            <a:ext cx="3321436" cy="856357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    </a:t>
            </a:r>
            <a:r>
              <a:rPr kumimoji="1" lang="zh-CN" altLang="en-US" dirty="0" smtClean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</a:rPr>
              <a:t>学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习内容</a:t>
            </a:r>
            <a:endParaRPr kumimoji="1" lang="en-US" altLang="zh-CN" dirty="0" smtClean="0">
              <a:latin typeface="Microsoft YaHei" charset="0"/>
              <a:ea typeface="Microsoft YaHei" charset="0"/>
            </a:endParaRP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</a:rPr>
              <a:t>基础技能学习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sp>
        <p:nvSpPr>
          <p:cNvPr id="84" name="圆角矩形 83"/>
          <p:cNvSpPr/>
          <p:nvPr/>
        </p:nvSpPr>
        <p:spPr>
          <a:xfrm>
            <a:off x="1893469" y="3220504"/>
            <a:ext cx="1727442" cy="779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Spring MVC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8358712" y="1963241"/>
            <a:ext cx="1721990" cy="779930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SpringJPA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213950" y="3220504"/>
            <a:ext cx="1717269" cy="779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Hibernate</a:t>
            </a:r>
            <a:endParaRPr lang="zh-CN" alt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213950" y="1963241"/>
            <a:ext cx="1730644" cy="779930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Validation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053125" y="1963241"/>
            <a:ext cx="1727442" cy="779930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Integration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893778" y="1963241"/>
            <a:ext cx="1727133" cy="779930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REST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053125" y="3215032"/>
            <a:ext cx="1728611" cy="779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Git</a:t>
            </a:r>
            <a:endParaRPr lang="zh-CN" alt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63433" y="3215032"/>
            <a:ext cx="1717269" cy="779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Maven</a:t>
            </a:r>
            <a:endParaRPr lang="zh-CN" alt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893469" y="4466823"/>
            <a:ext cx="1727442" cy="779930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JavaSE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054294" y="4466823"/>
            <a:ext cx="1727442" cy="779930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Servlet / JSP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213950" y="4477767"/>
            <a:ext cx="1728611" cy="779930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Database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8374775" y="4477767"/>
            <a:ext cx="1728611" cy="779930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MVC</a:t>
            </a:r>
            <a:endParaRPr lang="zh-CN" altLang="en-US" sz="2000" dirty="0">
              <a:latin typeface="Microsoft Sans Serif" panose="020B0604020202020204" pitchFamily="34" charset="0"/>
              <a:ea typeface="楷体" panose="02010609060101010101" pitchFamily="49" charset="-122"/>
              <a:cs typeface="Microsoft Sans Serif" panose="020B0604020202020204" pitchFamily="34" charset="0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667489" y="3442194"/>
            <a:ext cx="336550" cy="336550"/>
          </a:xfrm>
          <a:prstGeom prst="ellipse">
            <a:avLst/>
          </a:prstGeom>
          <a:solidFill>
            <a:srgbClr val="F1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665053" y="4699457"/>
            <a:ext cx="336550" cy="336550"/>
          </a:xfrm>
          <a:prstGeom prst="ellipse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65053" y="2184931"/>
            <a:ext cx="336550" cy="336550"/>
          </a:xfrm>
          <a:prstGeom prst="ellipse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7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17"/>
          <p:cNvGrpSpPr/>
          <p:nvPr/>
        </p:nvGrpSpPr>
        <p:grpSpPr>
          <a:xfrm>
            <a:off x="4549385" y="935394"/>
            <a:ext cx="2670924" cy="3044734"/>
            <a:chOff x="325821" y="1519789"/>
            <a:chExt cx="2428113" cy="1273113"/>
          </a:xfrm>
        </p:grpSpPr>
        <p:sp>
          <p:nvSpPr>
            <p:cNvPr id="61" name="圆角矩形 60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2" name="组 33"/>
            <p:cNvGrpSpPr/>
            <p:nvPr/>
          </p:nvGrpSpPr>
          <p:grpSpPr>
            <a:xfrm>
              <a:off x="325821" y="1553764"/>
              <a:ext cx="2428113" cy="1239138"/>
              <a:chOff x="1196630" y="2346066"/>
              <a:chExt cx="2428113" cy="123913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310735" y="2565901"/>
                <a:ext cx="2192894" cy="101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1.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文件上传</a:t>
                </a: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 marL="228600" indent="-2286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2.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文件下载</a:t>
                </a: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3.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文件信息查询（按以下条件）</a:t>
                </a: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文件名</a:t>
                </a: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 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文件类型</a:t>
                </a: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 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文件大小</a:t>
                </a:r>
                <a:endParaRPr lang="en-US" altLang="zh-CN" sz="1200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  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Microsoft YaHei" charset="0"/>
                  </a:rPr>
                  <a:t>最后修改时间</a:t>
                </a:r>
                <a:endPara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Microsoft YaHei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196630" y="2346066"/>
                <a:ext cx="2428113" cy="259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en-US" altLang="zh-CN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Document Management System</a:t>
                </a:r>
              </a:p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文</a:t>
                </a: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件管理系统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67" name="组 50"/>
          <p:cNvGrpSpPr/>
          <p:nvPr/>
        </p:nvGrpSpPr>
        <p:grpSpPr>
          <a:xfrm>
            <a:off x="5722651" y="4813243"/>
            <a:ext cx="2308428" cy="1012042"/>
            <a:chOff x="328821" y="1505539"/>
            <a:chExt cx="2382900" cy="1233944"/>
          </a:xfrm>
        </p:grpSpPr>
        <p:sp>
          <p:nvSpPr>
            <p:cNvPr id="68" name="圆角矩形 67"/>
            <p:cNvSpPr/>
            <p:nvPr/>
          </p:nvSpPr>
          <p:spPr>
            <a:xfrm>
              <a:off x="328821" y="150553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48542" y="1920818"/>
              <a:ext cx="1782669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接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口文档  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SwaggerUI</a:t>
              </a:r>
              <a:endPara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2" name="组 79"/>
          <p:cNvGrpSpPr/>
          <p:nvPr/>
        </p:nvGrpSpPr>
        <p:grpSpPr>
          <a:xfrm>
            <a:off x="2456410" y="4401202"/>
            <a:ext cx="2382900" cy="1262443"/>
            <a:chOff x="325184" y="1540099"/>
            <a:chExt cx="2382900" cy="1233944"/>
          </a:xfrm>
        </p:grpSpPr>
        <p:sp>
          <p:nvSpPr>
            <p:cNvPr id="73" name="圆角矩形 72"/>
            <p:cNvSpPr/>
            <p:nvPr/>
          </p:nvSpPr>
          <p:spPr>
            <a:xfrm>
              <a:off x="325184" y="154009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E2536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7146" y="1645553"/>
              <a:ext cx="1878976" cy="1028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测</a:t>
              </a:r>
              <a:r>
                <a:rPr lang="zh-CN" altLang="en-US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试报告   </a:t>
              </a:r>
              <a:r>
                <a:rPr lang="en-US" altLang="zh-CN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Surfire </a:t>
              </a:r>
            </a:p>
            <a:p>
              <a:pPr lvl="0">
                <a:lnSpc>
                  <a:spcPct val="130000"/>
                </a:lnSpc>
              </a:pPr>
              <a:endParaRPr lang="en-US" altLang="zh-CN" sz="1200" b="1" dirty="0" smtClean="0">
                <a:solidFill>
                  <a:srgbClr val="0E2536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测试覆盖率</a:t>
              </a:r>
              <a:r>
                <a:rPr lang="en-US" altLang="zh-CN" sz="1200" b="1" dirty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Cobertura</a:t>
              </a:r>
            </a:p>
            <a:p>
              <a:pPr lvl="0" algn="ctr">
                <a:lnSpc>
                  <a:spcPct val="130000"/>
                </a:lnSpc>
              </a:pPr>
              <a:r>
                <a:rPr lang="zh-CN" altLang="en-US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</a:t>
              </a:r>
              <a:r>
                <a:rPr lang="zh-CN" altLang="en-US" sz="1200" b="1" dirty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覆盖</a:t>
              </a:r>
              <a:r>
                <a:rPr lang="zh-CN" altLang="en-US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率：</a:t>
              </a:r>
              <a:r>
                <a:rPr lang="en-US" altLang="zh-CN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71%</a:t>
              </a:r>
              <a:r>
                <a:rPr lang="zh-CN" altLang="en-US" sz="1200" b="1" dirty="0" smtClean="0">
                  <a:solidFill>
                    <a:srgbClr val="0E253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）</a:t>
              </a:r>
              <a:endParaRPr lang="en-US" altLang="zh-CN" sz="1200" b="1" dirty="0">
                <a:solidFill>
                  <a:srgbClr val="0E2536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7" name="组 89"/>
          <p:cNvGrpSpPr/>
          <p:nvPr/>
        </p:nvGrpSpPr>
        <p:grpSpPr>
          <a:xfrm>
            <a:off x="1463364" y="2457761"/>
            <a:ext cx="1772639" cy="1233944"/>
            <a:chOff x="348425" y="1502871"/>
            <a:chExt cx="2382900" cy="1233944"/>
          </a:xfrm>
        </p:grpSpPr>
        <p:sp>
          <p:nvSpPr>
            <p:cNvPr id="78" name="圆角矩形 77"/>
            <p:cNvSpPr/>
            <p:nvPr/>
          </p:nvSpPr>
          <p:spPr>
            <a:xfrm>
              <a:off x="348425" y="1502871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9" name="组 93"/>
            <p:cNvGrpSpPr/>
            <p:nvPr/>
          </p:nvGrpSpPr>
          <p:grpSpPr>
            <a:xfrm>
              <a:off x="538430" y="1565148"/>
              <a:ext cx="2192894" cy="1155372"/>
              <a:chOff x="1409239" y="2357450"/>
              <a:chExt cx="2192894" cy="1155372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1409239" y="2700292"/>
                <a:ext cx="2192894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Junit   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Spring Test 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JMOCK</a:t>
                </a:r>
                <a:endPara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64086" y="2357450"/>
                <a:ext cx="893193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单元测试  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107" name="组 99"/>
          <p:cNvGrpSpPr/>
          <p:nvPr/>
        </p:nvGrpSpPr>
        <p:grpSpPr>
          <a:xfrm>
            <a:off x="7924801" y="2249210"/>
            <a:ext cx="2390180" cy="2139179"/>
            <a:chOff x="348425" y="1519789"/>
            <a:chExt cx="2382900" cy="1233944"/>
          </a:xfrm>
        </p:grpSpPr>
        <p:sp>
          <p:nvSpPr>
            <p:cNvPr id="108" name="圆角矩形 107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88471" y="1559027"/>
              <a:ext cx="902811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IO &amp; NIO</a:t>
              </a:r>
              <a:endPara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1" name="文本占位符 1"/>
          <p:cNvSpPr txBox="1">
            <a:spLocks/>
          </p:cNvSpPr>
          <p:nvPr/>
        </p:nvSpPr>
        <p:spPr>
          <a:xfrm>
            <a:off x="720246" y="232077"/>
            <a:ext cx="3321436" cy="856357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    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学习内容</a:t>
            </a:r>
            <a:endParaRPr kumimoji="1" lang="en-US" altLang="zh-CN" dirty="0" smtClean="0">
              <a:latin typeface="Microsoft YaHei" charset="0"/>
              <a:ea typeface="Microsoft YaHei" charset="0"/>
            </a:endParaRP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</a:rPr>
              <a:t>项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目开发实践 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031079" y="2702428"/>
            <a:ext cx="228390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流  </a:t>
            </a:r>
            <a:r>
              <a:rPr lang="en-US" altLang="zh-CN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&amp; </a:t>
            </a: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缓存区</a:t>
            </a: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单线程下并没有发现其优势</a:t>
            </a: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影</a:t>
            </a: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响性能的因素：</a:t>
            </a: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    </a:t>
            </a: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文件大小</a:t>
            </a: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    缓存区大小</a:t>
            </a: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0"/>
              </a:rPr>
              <a:t>    硬件环境（磁盘）</a:t>
            </a: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>
                  <a:solidFill>
                    <a:schemeClr val="bg1"/>
                  </a:solidFill>
                </a:rPr>
                <a:t>FOUR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26598" y="3583877"/>
            <a:ext cx="53387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心得与总结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</a:rPr>
              <a:t>心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得与总结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9314" y="1280938"/>
            <a:ext cx="11582400" cy="5262979"/>
          </a:xfrm>
          <a:prstGeom prst="rect">
            <a:avLst/>
          </a:prstGeom>
          <a:solidFill>
            <a:srgbClr val="0E2435"/>
          </a:solidFill>
          <a:ln>
            <a:solidFill>
              <a:srgbClr val="0E253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600" dirty="0" smtClean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过去一个月当中，我有了一个充实又难忘的经历。由于正值毕业季，我第一次感受到了来自学业和工作方面的双重压力。刚开始，我很不乐意接受，但是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VTM(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中软国际首个自主知识产权产品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团队对我形成了一定的诱惑，听到许总说考核标准很严格而且淘汰率很高，更是激发了我的斗志。我倒要看看到底有多厉害！于是，我开启了白天到公司上班，晚上回学校写论文的模式。</a:t>
            </a:r>
            <a:endParaRPr lang="en-US" altLang="zh-CN" sz="1600" dirty="0">
              <a:solidFill>
                <a:srgbClr val="26394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我选辉哥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常晓辉导师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为师，开始完成他给我安排的任务。在接近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天的基础技能学习阶段，我学习了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SpringMVC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SpringJPA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Hibernate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等框架，并架构出符合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REST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的最简用户管理系统，在此基础上添加了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Validation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验证和并学会了模块整合和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的应用。之后，又在接近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天的项目实战阶段，我完成了一个简单的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Document Management System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（简称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DMS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DMS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有上传文件、下载文件和查询文件信息（根据文件名，文件类型，修改日期，文件大小）的功能，我用了大概三天时间完成了这些核心功能，并进入了漫长的完善（踩坑）阶段。在辉哥的指导和自己的不断摸索下，在项目中添加了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Junit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单元测试、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Surfire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测试报告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&amp;Cobertura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覆盖率报告和接口文档（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SwaggerUI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），并分别运用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 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NIO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实现了文件下载功能（本来以为性能能够提高，然而，效果并非如此）。</a:t>
            </a:r>
            <a:endParaRPr lang="en-US" altLang="zh-CN" sz="1600" dirty="0">
              <a:solidFill>
                <a:srgbClr val="26394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1600" dirty="0" smtClean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1600" dirty="0">
                <a:solidFill>
                  <a:srgbClr val="26394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，回顾这一月的学习经历，虽然刚开始压力比较大，但是就从学习效率上来讲，个人还是比较满意的。不过，我也发现了我的许多不足。动手之前，我应该充分理解需求、对需要完成的任务进行充分的思考；遇到任何技术，我应该尽可能努力去理解其原理，要有探索精神，而不局限于简单的运用。</a:t>
            </a:r>
            <a:endParaRPr lang="en-US" altLang="zh-CN" sz="1600" dirty="0">
              <a:solidFill>
                <a:srgbClr val="26394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502322" y="899634"/>
            <a:ext cx="1130299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17700"/>
                </a:solidFill>
              </a:rPr>
              <a:t>充实</a:t>
            </a:r>
            <a:endParaRPr lang="zh-CN" altLang="en-US" b="1" dirty="0">
              <a:solidFill>
                <a:srgbClr val="F177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532108" y="1310334"/>
            <a:ext cx="954358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17700"/>
                </a:solidFill>
              </a:rPr>
              <a:t>学业 </a:t>
            </a:r>
            <a:endParaRPr lang="zh-CN" altLang="en-US" b="1" dirty="0">
              <a:solidFill>
                <a:srgbClr val="F177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918301" y="1692998"/>
            <a:ext cx="1130299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17700"/>
                </a:solidFill>
              </a:rPr>
              <a:t>VTM</a:t>
            </a:r>
            <a:r>
              <a:rPr lang="zh-CN" altLang="en-US" b="1" dirty="0" smtClean="0">
                <a:solidFill>
                  <a:srgbClr val="F17700"/>
                </a:solidFill>
              </a:rPr>
              <a:t>团队</a:t>
            </a:r>
            <a:endParaRPr lang="zh-CN" altLang="en-US" b="1" dirty="0">
              <a:solidFill>
                <a:srgbClr val="F177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574084" y="2494863"/>
            <a:ext cx="1130299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17700"/>
                </a:solidFill>
              </a:rPr>
              <a:t>斗志</a:t>
            </a:r>
            <a:endParaRPr lang="zh-CN" altLang="en-US" b="1" dirty="0">
              <a:solidFill>
                <a:srgbClr val="F177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69469" y="1795979"/>
            <a:ext cx="1635276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17700"/>
                </a:solidFill>
              </a:rPr>
              <a:t>严格考核</a:t>
            </a:r>
            <a:endParaRPr lang="zh-CN" altLang="en-US" b="1" dirty="0">
              <a:solidFill>
                <a:srgbClr val="F177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95567" y="2857417"/>
            <a:ext cx="885927" cy="542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导师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60489" y="2726685"/>
            <a:ext cx="1635276" cy="542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从零搭建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02430" y="3955171"/>
            <a:ext cx="1635276" cy="542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摸索（踩坑）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82749" y="3441528"/>
            <a:ext cx="1635276" cy="542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完善和优化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09618" y="3493545"/>
            <a:ext cx="1635276" cy="542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指</a:t>
            </a:r>
            <a:r>
              <a:rPr lang="zh-CN" altLang="en-US" b="1" dirty="0" smtClean="0">
                <a:solidFill>
                  <a:schemeClr val="bg1"/>
                </a:solidFill>
              </a:rPr>
              <a:t>导方式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77630" y="3325303"/>
            <a:ext cx="997152" cy="542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概念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4196" y="4584678"/>
            <a:ext cx="1356770" cy="542975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1CAE0"/>
                </a:solidFill>
              </a:rPr>
              <a:t>学习效率</a:t>
            </a:r>
            <a:endParaRPr lang="zh-CN" altLang="en-US" b="1" dirty="0">
              <a:solidFill>
                <a:srgbClr val="71CAE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67036" y="5060342"/>
            <a:ext cx="721986" cy="826417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1CAE0"/>
                </a:solidFill>
              </a:rPr>
              <a:t>不足</a:t>
            </a:r>
            <a:endParaRPr lang="zh-CN" altLang="en-US" b="1" dirty="0">
              <a:solidFill>
                <a:srgbClr val="71CAE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69469" y="5473551"/>
            <a:ext cx="1635276" cy="542975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1CAE0"/>
                </a:solidFill>
              </a:rPr>
              <a:t>基本满意（</a:t>
            </a:r>
            <a:r>
              <a:rPr lang="en-US" altLang="zh-CN" b="1" dirty="0" smtClean="0">
                <a:solidFill>
                  <a:srgbClr val="71CAE0"/>
                </a:solidFill>
              </a:rPr>
              <a:t>75’</a:t>
            </a:r>
            <a:r>
              <a:rPr lang="zh-CN" altLang="en-US" b="1" dirty="0" smtClean="0">
                <a:solidFill>
                  <a:srgbClr val="71CAE0"/>
                </a:solidFill>
              </a:rPr>
              <a:t>）</a:t>
            </a:r>
            <a:endParaRPr lang="zh-CN" altLang="en-US" b="1" dirty="0">
              <a:solidFill>
                <a:srgbClr val="71CAE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909466" y="2199477"/>
            <a:ext cx="1004337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17700"/>
                </a:solidFill>
              </a:rPr>
              <a:t>工作</a:t>
            </a:r>
            <a:r>
              <a:rPr lang="zh-CN" altLang="en-US" b="1" dirty="0" smtClean="0">
                <a:solidFill>
                  <a:srgbClr val="F17700"/>
                </a:solidFill>
              </a:rPr>
              <a:t> </a:t>
            </a:r>
            <a:endParaRPr lang="zh-CN" altLang="en-US" b="1" dirty="0">
              <a:solidFill>
                <a:srgbClr val="F177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69101" y="4911162"/>
            <a:ext cx="1240366" cy="542975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1CAE0"/>
                </a:solidFill>
              </a:rPr>
              <a:t>思考</a:t>
            </a:r>
            <a:endParaRPr lang="zh-CN" altLang="en-US" b="1" dirty="0">
              <a:solidFill>
                <a:srgbClr val="71CAE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669101" y="5541030"/>
            <a:ext cx="1240366" cy="542975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1CAE0"/>
                </a:solidFill>
              </a:rPr>
              <a:t>探索</a:t>
            </a:r>
            <a:endParaRPr lang="zh-CN" altLang="en-US" b="1" dirty="0">
              <a:solidFill>
                <a:srgbClr val="71CAE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368540" y="4751226"/>
            <a:ext cx="1035577" cy="542975"/>
          </a:xfrm>
          <a:prstGeom prst="roundRect">
            <a:avLst/>
          </a:prstGeom>
          <a:solidFill>
            <a:srgbClr val="DC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1CAE0"/>
                </a:solidFill>
              </a:rPr>
              <a:t>经历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8789136" y="2235973"/>
            <a:ext cx="1035577" cy="542975"/>
          </a:xfrm>
          <a:prstGeom prst="roundRect">
            <a:avLst/>
          </a:prstGeom>
          <a:solidFill>
            <a:srgbClr val="71C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17700"/>
                </a:solidFill>
              </a:rPr>
              <a:t>压力</a:t>
            </a:r>
          </a:p>
        </p:txBody>
      </p:sp>
    </p:spTree>
    <p:extLst>
      <p:ext uri="{BB962C8B-B14F-4D97-AF65-F5344CB8AC3E}">
        <p14:creationId xmlns:p14="http://schemas.microsoft.com/office/powerpoint/2010/main" val="404631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FIVE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26598" y="3583877"/>
            <a:ext cx="53387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 &amp; A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6831" y="3143516"/>
            <a:ext cx="40414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Thanks  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2386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VTM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0471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计划与安排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385566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学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习内容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4664199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得与总结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2180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0496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38770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46692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172637" y="55401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 &amp; A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86568" y="5545187"/>
            <a:ext cx="579692" cy="5796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53076" y="3471095"/>
            <a:ext cx="488574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VTM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VTM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110061189"/>
              </p:ext>
            </p:extLst>
          </p:nvPr>
        </p:nvGraphicFramePr>
        <p:xfrm>
          <a:off x="927100" y="1600200"/>
          <a:ext cx="6423186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任意形状 11"/>
          <p:cNvSpPr/>
          <p:nvPr/>
        </p:nvSpPr>
        <p:spPr>
          <a:xfrm flipH="1">
            <a:off x="7781119" y="1627034"/>
            <a:ext cx="3496497" cy="4716615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37785" y="1424414"/>
            <a:ext cx="3383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i="1" kern="1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VTM</a:t>
            </a:r>
            <a:r>
              <a:rPr lang="en-US" altLang="zh-CN" sz="2000" i="1" kern="1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is short for Virtual Teller Machine or Video Teller Machine. It looks like an ATM (Automatic Teller Machine) , or it can be regarded as the upgraded ATM. By providing a real time face-to-face conversation with bank remote agent , it can cover most of the traditional counter services and prolong service hours to reduce labor and banking costs. It can fulfill the real time remote assistance for customer.</a:t>
            </a:r>
            <a:endParaRPr lang="zh-CN" altLang="zh-CN" sz="1400" i="1" dirty="0">
              <a:solidFill>
                <a:schemeClr val="bg1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1121" y="914827"/>
            <a:ext cx="251094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What is VTM</a:t>
            </a:r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pic>
        <p:nvPicPr>
          <p:cNvPr id="15" name="图片 14" descr="154236069306392957"/>
          <p:cNvPicPr/>
          <p:nvPr/>
        </p:nvPicPr>
        <p:blipFill>
          <a:blip r:embed="rId4"/>
          <a:stretch>
            <a:fillRect/>
          </a:stretch>
        </p:blipFill>
        <p:spPr>
          <a:xfrm>
            <a:off x="927101" y="1627035"/>
            <a:ext cx="6423186" cy="47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1018" y="42937"/>
            <a:ext cx="3321436" cy="114930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VTM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项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目架构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后端）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1752600" y="1289377"/>
            <a:ext cx="8953500" cy="5283200"/>
          </a:xfrm>
          <a:prstGeom prst="rect">
            <a:avLst/>
          </a:prstGeom>
          <a:solidFill>
            <a:srgbClr val="19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030781" y="2574718"/>
            <a:ext cx="1661886" cy="6165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auth-rest-core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3030781" y="3315834"/>
            <a:ext cx="1661886" cy="6165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auth-sso-core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5057613" y="3189294"/>
            <a:ext cx="4463636" cy="9698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service-web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057612" y="1648338"/>
            <a:ext cx="2102605" cy="6313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vtm-gateway-web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418644" y="1677296"/>
            <a:ext cx="2102605" cy="6313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vta-gateway-web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348281" y="5528483"/>
            <a:ext cx="2102605" cy="6313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057612" y="2450169"/>
            <a:ext cx="4463637" cy="487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gateway-core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687667" y="5539014"/>
            <a:ext cx="2032000" cy="6313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service-persist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5687667" y="4809311"/>
            <a:ext cx="2032001" cy="6313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service-bussiness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7956448" y="4801814"/>
            <a:ext cx="1378052" cy="13823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service-exception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348281" y="4784396"/>
            <a:ext cx="2102605" cy="649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service-core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794000" y="1447800"/>
            <a:ext cx="6959600" cy="2798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794000" y="4587757"/>
            <a:ext cx="6959600" cy="17410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914173" y="2450169"/>
            <a:ext cx="1933905" cy="1649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08788" y="3402192"/>
            <a:ext cx="537432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计划与安排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  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计划与安排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7004147" y="2221733"/>
            <a:ext cx="349849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8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6799409" y="2778623"/>
              <a:ext cx="1213913" cy="358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项目开发实践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780571" y="2221730"/>
            <a:ext cx="3498496" cy="1140077"/>
            <a:chOff x="3337757" y="2422522"/>
            <a:chExt cx="3365500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337757" y="2422522"/>
              <a:ext cx="3365500" cy="1096737"/>
              <a:chOff x="769918" y="2422525"/>
              <a:chExt cx="3365500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176359" y="2778623"/>
              <a:ext cx="1213913" cy="358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基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础技能学习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80379" y="2230148"/>
            <a:ext cx="2929970" cy="1140077"/>
            <a:chOff x="1453841" y="2406186"/>
            <a:chExt cx="2818586" cy="1096737"/>
          </a:xfrm>
        </p:grpSpPr>
        <p:grpSp>
          <p:nvGrpSpPr>
            <p:cNvPr id="82" name="组 81"/>
            <p:cNvGrpSpPr/>
            <p:nvPr/>
          </p:nvGrpSpPr>
          <p:grpSpPr>
            <a:xfrm>
              <a:off x="1453841" y="2406186"/>
              <a:ext cx="2818586" cy="1096737"/>
              <a:chOff x="1316832" y="2422525"/>
              <a:chExt cx="2818586" cy="1096737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316832" y="2422525"/>
                <a:ext cx="2818586" cy="1096737"/>
                <a:chOff x="221317" y="2714625"/>
                <a:chExt cx="3782006" cy="147161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221317" y="2714625"/>
                  <a:ext cx="3654524" cy="1471612"/>
                  <a:chOff x="221317" y="2714625"/>
                  <a:chExt cx="3654524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221317" y="271462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109895" y="2780466"/>
              <a:ext cx="868490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业务学习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980379" y="4075296"/>
            <a:ext cx="225812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2017-05-02 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至 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2017-05-03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80379" y="3678177"/>
            <a:ext cx="595035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endParaRPr lang="en-US" altLang="zh-CN" sz="1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065268" y="4075024"/>
            <a:ext cx="225812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2017-05-04 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至 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2017-05-15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065268" y="3677905"/>
            <a:ext cx="595035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endParaRPr lang="en-US" altLang="zh-CN" sz="1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46028" y="4080284"/>
            <a:ext cx="225812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2017-05-16 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至 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2017-05-26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46028" y="3683165"/>
            <a:ext cx="59503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endParaRPr lang="en-US" altLang="zh-CN" sz="1600" b="1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980379" y="4879491"/>
            <a:ext cx="225812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对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VTM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的业务进行基本的了解和体验，理解项目基本需求</a:t>
            </a:r>
          </a:p>
        </p:txBody>
      </p:sp>
      <p:sp>
        <p:nvSpPr>
          <p:cNvPr id="98" name="矩形 97"/>
          <p:cNvSpPr/>
          <p:nvPr/>
        </p:nvSpPr>
        <p:spPr>
          <a:xfrm>
            <a:off x="980379" y="4482372"/>
            <a:ext cx="1005403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基</a:t>
            </a:r>
            <a:r>
              <a:rPr lang="zh-CN" altLang="en-US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本要求</a:t>
            </a:r>
            <a:endParaRPr lang="en-US" altLang="zh-CN" sz="1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091354" y="4879219"/>
            <a:ext cx="22581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对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及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Spring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家族的框架进行学习，搭建出自己的框架并整合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091354" y="4482100"/>
            <a:ext cx="1005403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基</a:t>
            </a:r>
            <a:r>
              <a:rPr lang="zh-CN" altLang="en-US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本要求</a:t>
            </a:r>
            <a:endParaRPr lang="en-US" altLang="zh-CN" sz="1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46028" y="4809072"/>
            <a:ext cx="22581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进一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步学习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Spring 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Java IO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，完成符合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REST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风格的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文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件管理系统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446028" y="4411953"/>
            <a:ext cx="1005403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基</a:t>
            </a:r>
            <a:r>
              <a:rPr lang="zh-CN" altLang="en-US" sz="1600" b="1" dirty="0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本要求</a:t>
            </a:r>
            <a:endParaRPr lang="en-US" altLang="zh-CN" sz="1600" b="1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53076" y="3457826"/>
            <a:ext cx="488574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学习内容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7489" y="130989"/>
            <a:ext cx="3321436" cy="856357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    </a:t>
            </a:r>
            <a:r>
              <a:rPr kumimoji="1" lang="zh-CN" altLang="en-US" dirty="0" smtClean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</a:rPr>
              <a:t>学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习内容</a:t>
            </a:r>
            <a:endParaRPr kumimoji="1" lang="en-US" altLang="zh-CN" dirty="0" smtClean="0">
              <a:latin typeface="Microsoft YaHei" charset="0"/>
              <a:ea typeface="Microsoft YaHei" charset="0"/>
            </a:endParaRPr>
          </a:p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</a:rPr>
              <a:t>VTM</a:t>
            </a:r>
            <a:r>
              <a:rPr kumimoji="1" lang="zh-CN" altLang="en-US" dirty="0" smtClean="0">
                <a:latin typeface="Microsoft YaHei" charset="0"/>
                <a:ea typeface="Microsoft YaHei" charset="0"/>
              </a:rPr>
              <a:t>业务学习 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853936" y="3577829"/>
            <a:ext cx="2162132" cy="1239445"/>
            <a:chOff x="1219201" y="3860661"/>
            <a:chExt cx="2162132" cy="1239445"/>
          </a:xfrm>
        </p:grpSpPr>
        <p:sp>
          <p:nvSpPr>
            <p:cNvPr id="43" name="文本框 42"/>
            <p:cNvSpPr txBox="1"/>
            <p:nvPr/>
          </p:nvSpPr>
          <p:spPr>
            <a:xfrm>
              <a:off x="1219201" y="4287576"/>
              <a:ext cx="2162132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对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VTM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的业务进行基本的了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解和体验，理解项目基本需求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02726" y="3860661"/>
              <a:ext cx="149701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VTM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业务学习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圆角右箭头 8"/>
          <p:cNvSpPr/>
          <p:nvPr/>
        </p:nvSpPr>
        <p:spPr>
          <a:xfrm rot="16200000">
            <a:off x="4143713" y="3167579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925279" y="2503534"/>
            <a:ext cx="2087434" cy="592443"/>
            <a:chOff x="1366967" y="2437855"/>
            <a:chExt cx="2087434" cy="592443"/>
          </a:xfrm>
        </p:grpSpPr>
        <p:sp>
          <p:nvSpPr>
            <p:cNvPr id="66" name="文本框 65"/>
            <p:cNvSpPr txBox="1"/>
            <p:nvPr/>
          </p:nvSpPr>
          <p:spPr>
            <a:xfrm>
              <a:off x="1366967" y="2757403"/>
              <a:ext cx="2087434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F177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熟悉</a:t>
              </a:r>
              <a:r>
                <a:rPr lang="en-US" altLang="zh-CN" sz="1000" dirty="0" smtClean="0">
                  <a:solidFill>
                    <a:srgbClr val="F177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VTM</a:t>
              </a:r>
              <a:r>
                <a:rPr lang="zh-CN" altLang="en-US" sz="1000" dirty="0" smtClean="0">
                  <a:solidFill>
                    <a:srgbClr val="F177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和</a:t>
              </a:r>
              <a:r>
                <a:rPr lang="en-US" altLang="zh-CN" sz="1000" dirty="0" smtClean="0">
                  <a:solidFill>
                    <a:srgbClr val="F177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VTA</a:t>
              </a:r>
              <a:r>
                <a:rPr lang="zh-CN" altLang="en-US" sz="1000" dirty="0" smtClean="0">
                  <a:solidFill>
                    <a:srgbClr val="F177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开户流程</a:t>
              </a:r>
              <a:endParaRPr lang="zh-CN" altLang="en-US" sz="1000" dirty="0">
                <a:solidFill>
                  <a:srgbClr val="F177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56689" y="2437855"/>
              <a:ext cx="1107996" cy="308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 smtClean="0">
                  <a:solidFill>
                    <a:srgbClr val="F177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机房实地操作</a:t>
              </a:r>
              <a:endParaRPr lang="en-US" altLang="zh-CN" sz="1200" b="1" dirty="0">
                <a:solidFill>
                  <a:srgbClr val="F177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1173676" y="5258694"/>
            <a:ext cx="2087434" cy="811991"/>
            <a:chOff x="1366967" y="2437855"/>
            <a:chExt cx="2087434" cy="811991"/>
          </a:xfrm>
        </p:grpSpPr>
        <p:sp>
          <p:nvSpPr>
            <p:cNvPr id="69" name="文本框 68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DC214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按照自己对</a:t>
              </a:r>
              <a:r>
                <a:rPr lang="en-US" altLang="zh-CN" sz="1000" dirty="0" smtClean="0">
                  <a:solidFill>
                    <a:srgbClr val="DC214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VTM&amp;VTA</a:t>
              </a:r>
              <a:r>
                <a:rPr lang="zh-CN" altLang="en-US" sz="1000" dirty="0" smtClean="0">
                  <a:solidFill>
                    <a:srgbClr val="DC214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开户流程的理解，写出项目文档</a:t>
              </a:r>
              <a:endParaRPr lang="zh-CN" altLang="en-US" sz="1000" dirty="0">
                <a:solidFill>
                  <a:srgbClr val="DC2144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10578" y="2437855"/>
              <a:ext cx="800219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 smtClean="0">
                  <a:solidFill>
                    <a:srgbClr val="DC214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撰</a:t>
              </a:r>
              <a:r>
                <a:rPr lang="zh-CN" altLang="en-US" sz="1200" b="1" dirty="0" smtClean="0">
                  <a:solidFill>
                    <a:srgbClr val="DC214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写文</a:t>
              </a:r>
              <a:r>
                <a:rPr lang="zh-CN" altLang="en-US" sz="1200" b="1" dirty="0" smtClean="0">
                  <a:solidFill>
                    <a:srgbClr val="DC214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档</a:t>
              </a:r>
              <a:endParaRPr lang="en-US" altLang="zh-CN" sz="1200" b="1" dirty="0">
                <a:solidFill>
                  <a:srgbClr val="DC2144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1" name="圆角右箭头 70"/>
          <p:cNvSpPr/>
          <p:nvPr/>
        </p:nvSpPr>
        <p:spPr>
          <a:xfrm rot="16200000" flipH="1">
            <a:off x="3234634" y="2945305"/>
            <a:ext cx="521898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2" name="圆角右箭头 71"/>
          <p:cNvSpPr/>
          <p:nvPr/>
        </p:nvSpPr>
        <p:spPr>
          <a:xfrm rot="5400000" flipH="1">
            <a:off x="7921903" y="2225708"/>
            <a:ext cx="587484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365181" y="2417109"/>
            <a:ext cx="2087434" cy="811991"/>
            <a:chOff x="1366967" y="2437855"/>
            <a:chExt cx="2087434" cy="811991"/>
          </a:xfrm>
        </p:grpSpPr>
        <p:sp>
          <p:nvSpPr>
            <p:cNvPr id="74" name="文本框 73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产品组</a:t>
              </a:r>
              <a:r>
                <a:rPr lang="en-US" altLang="zh-CN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BA</a:t>
              </a: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对</a:t>
              </a:r>
              <a:r>
                <a:rPr lang="en-US" altLang="zh-CN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VTM</a:t>
              </a: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的需求及业务进行详细的介绍与解释</a:t>
              </a:r>
              <a:endParaRPr lang="zh-CN" alt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899972" y="2437855"/>
              <a:ext cx="1021433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BA</a:t>
              </a:r>
              <a:r>
                <a:rPr lang="zh-CN" altLang="en-US" sz="12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业务讲座</a:t>
              </a:r>
              <a:endParaRPr lang="en-US" altLang="zh-CN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6" name="圆角右箭头 75"/>
          <p:cNvSpPr/>
          <p:nvPr/>
        </p:nvSpPr>
        <p:spPr>
          <a:xfrm rot="5400000">
            <a:off x="7121746" y="3788258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660720" y="5185097"/>
            <a:ext cx="2087434" cy="792498"/>
            <a:chOff x="1366967" y="2437855"/>
            <a:chExt cx="2087434" cy="792498"/>
          </a:xfrm>
        </p:grpSpPr>
        <p:sp>
          <p:nvSpPr>
            <p:cNvPr id="78" name="文本框 77"/>
            <p:cNvSpPr txBox="1"/>
            <p:nvPr/>
          </p:nvSpPr>
          <p:spPr>
            <a:xfrm>
              <a:off x="1366967" y="2757403"/>
              <a:ext cx="2087434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A6A6A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</a:t>
              </a:r>
              <a:r>
                <a:rPr lang="en-US" altLang="zh-CN" sz="1000" dirty="0" smtClean="0">
                  <a:solidFill>
                    <a:srgbClr val="A6A6A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VTM</a:t>
              </a:r>
              <a:r>
                <a:rPr lang="zh-CN" altLang="en-US" sz="1000" dirty="0" smtClean="0">
                  <a:solidFill>
                    <a:srgbClr val="A6A6A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用户手册、需求文档、业务介绍文档等</a:t>
              </a:r>
              <a:endParaRPr lang="zh-CN" altLang="en-US" sz="1000" dirty="0">
                <a:solidFill>
                  <a:srgbClr val="A6A6A6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856690" y="2437855"/>
              <a:ext cx="1107996" cy="308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 smtClean="0">
                  <a:solidFill>
                    <a:srgbClr val="A6A6A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项目资料自学</a:t>
              </a:r>
              <a:endParaRPr lang="en-US" altLang="zh-CN" sz="1200" b="1" dirty="0">
                <a:solidFill>
                  <a:srgbClr val="A6A6A6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737137" y="1681433"/>
            <a:ext cx="463717" cy="716963"/>
            <a:chOff x="6257925" y="-9525"/>
            <a:chExt cx="1514475" cy="2341563"/>
          </a:xfrm>
          <a:solidFill>
            <a:schemeClr val="accent1"/>
          </a:solidFill>
        </p:grpSpPr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9014955" y="1749488"/>
            <a:ext cx="787885" cy="667621"/>
            <a:chOff x="4127500" y="2500313"/>
            <a:chExt cx="1622425" cy="1374775"/>
          </a:xfrm>
          <a:solidFill>
            <a:schemeClr val="accent3"/>
          </a:solidFill>
        </p:grpSpPr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1949565" y="4673322"/>
            <a:ext cx="535656" cy="535170"/>
            <a:chOff x="6854825" y="3143250"/>
            <a:chExt cx="1749425" cy="1747838"/>
          </a:xfrm>
          <a:solidFill>
            <a:schemeClr val="accent2"/>
          </a:solidFill>
        </p:grpSpPr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7419596" y="4688876"/>
            <a:ext cx="569682" cy="447191"/>
            <a:chOff x="3654425" y="5089525"/>
            <a:chExt cx="1860550" cy="1460500"/>
          </a:xfrm>
          <a:solidFill>
            <a:srgbClr val="A6A6A6"/>
          </a:solidFill>
        </p:grpSpPr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257727" y="2219143"/>
            <a:ext cx="1210514" cy="1208250"/>
            <a:chOff x="6262688" y="5170488"/>
            <a:chExt cx="1697038" cy="1693863"/>
          </a:xfrm>
          <a:solidFill>
            <a:schemeClr val="bg1"/>
          </a:solidFill>
        </p:grpSpPr>
        <p:sp>
          <p:nvSpPr>
            <p:cNvPr id="64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3" y="260400"/>
            <a:ext cx="1152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894</TotalTime>
  <Words>1295</Words>
  <Application>Microsoft Office PowerPoint</Application>
  <PresentationFormat>宽屏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Century Gothic</vt:lpstr>
      <vt:lpstr>楷体</vt:lpstr>
      <vt:lpstr>宋体</vt:lpstr>
      <vt:lpstr>Microsoft YaHei</vt:lpstr>
      <vt:lpstr>Microsoft YaHei</vt:lpstr>
      <vt:lpstr>Arial</vt:lpstr>
      <vt:lpstr>Microsoft Himalaya</vt:lpstr>
      <vt:lpstr>Microsoft Sans Serif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Arsay</dc:creator>
  <cp:lastModifiedBy>Arsay</cp:lastModifiedBy>
  <cp:revision>69</cp:revision>
  <dcterms:created xsi:type="dcterms:W3CDTF">2017-06-06T02:50:01Z</dcterms:created>
  <dcterms:modified xsi:type="dcterms:W3CDTF">2017-06-09T02:48:38Z</dcterms:modified>
</cp:coreProperties>
</file>