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DB83-B7F3-4339-B548-D168EF9AFFA2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74E-95F0-4E3F-BEA8-7809420D1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4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DB83-B7F3-4339-B548-D168EF9AFFA2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74E-95F0-4E3F-BEA8-7809420D1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2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DB83-B7F3-4339-B548-D168EF9AFFA2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74E-95F0-4E3F-BEA8-7809420D1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6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DB83-B7F3-4339-B548-D168EF9AFFA2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74E-95F0-4E3F-BEA8-7809420D1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2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DB83-B7F3-4339-B548-D168EF9AFFA2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74E-95F0-4E3F-BEA8-7809420D1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4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DB83-B7F3-4339-B548-D168EF9AFFA2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74E-95F0-4E3F-BEA8-7809420D1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6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DB83-B7F3-4339-B548-D168EF9AFFA2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74E-95F0-4E3F-BEA8-7809420D1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0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DB83-B7F3-4339-B548-D168EF9AFFA2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74E-95F0-4E3F-BEA8-7809420D1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69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DB83-B7F3-4339-B548-D168EF9AFFA2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74E-95F0-4E3F-BEA8-7809420D1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DB83-B7F3-4339-B548-D168EF9AFFA2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74E-95F0-4E3F-BEA8-7809420D1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DB83-B7F3-4339-B548-D168EF9AFFA2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874E-95F0-4E3F-BEA8-7809420D1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7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DB83-B7F3-4339-B548-D168EF9AFFA2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874E-95F0-4E3F-BEA8-7809420D1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5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396">
              <a:srgbClr val="CC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90582" y="1116104"/>
            <a:ext cx="6369424" cy="1344987"/>
          </a:xfrm>
        </p:spPr>
        <p:txBody>
          <a:bodyPr>
            <a:noAutofit/>
          </a:bodyPr>
          <a:lstStyle/>
          <a:p>
            <a:r>
              <a:rPr lang="zh-CN" altLang="en-US" sz="1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学习总结</a:t>
            </a:r>
            <a:endParaRPr lang="zh-CN" altLang="en-US" sz="115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87170" y="4093698"/>
            <a:ext cx="4212240" cy="2437227"/>
          </a:xfrm>
        </p:spPr>
        <p:txBody>
          <a:bodyPr>
            <a:normAutofit/>
          </a:bodyPr>
          <a:lstStyle/>
          <a:p>
            <a:pPr marL="180000">
              <a:lnSpc>
                <a:spcPct val="0"/>
              </a:lnSpc>
              <a:spcBef>
                <a:spcPts val="600"/>
              </a:spcBef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Aboo	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阿布都外力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0000">
              <a:lnSpc>
                <a:spcPct val="0"/>
              </a:lnSpc>
              <a:spcBef>
                <a:spcPts val="600"/>
              </a:spcBef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0000">
              <a:lnSpc>
                <a:spcPct val="0"/>
              </a:lnSpc>
              <a:spcBef>
                <a:spcPts val="600"/>
              </a:spcBef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0000">
              <a:lnSpc>
                <a:spcPct val="0"/>
              </a:lnSpc>
              <a:spcBef>
                <a:spcPts val="600"/>
              </a:spcBef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0000">
              <a:lnSpc>
                <a:spcPct val="0"/>
              </a:lnSpc>
              <a:spcBef>
                <a:spcPts val="600"/>
              </a:spcBef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0000">
              <a:lnSpc>
                <a:spcPct val="0"/>
              </a:lnSpc>
              <a:spcBef>
                <a:spcPts val="600"/>
              </a:spcBef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0000">
              <a:lnSpc>
                <a:spcPct val="0"/>
              </a:lnSpc>
              <a:spcBef>
                <a:spcPts val="600"/>
              </a:spcBef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0000">
              <a:lnSpc>
                <a:spcPct val="0"/>
              </a:lnSpc>
              <a:spcBef>
                <a:spcPts val="60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后端开发工程师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0000">
              <a:lnSpc>
                <a:spcPct val="0"/>
              </a:lnSpc>
              <a:spcBef>
                <a:spcPts val="600"/>
              </a:spcBef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0000">
              <a:lnSpc>
                <a:spcPct val="0"/>
              </a:lnSpc>
              <a:spcBef>
                <a:spcPts val="600"/>
              </a:spcBef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0000">
              <a:lnSpc>
                <a:spcPct val="0"/>
              </a:lnSpc>
              <a:spcBef>
                <a:spcPts val="600"/>
              </a:spcBef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0000">
              <a:lnSpc>
                <a:spcPct val="0"/>
              </a:lnSpc>
              <a:spcBef>
                <a:spcPts val="600"/>
              </a:spcBef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0000">
              <a:lnSpc>
                <a:spcPct val="0"/>
              </a:lnSpc>
              <a:spcBef>
                <a:spcPts val="600"/>
              </a:spcBef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0000">
              <a:lnSpc>
                <a:spcPct val="0"/>
              </a:lnSpc>
              <a:spcBef>
                <a:spcPts val="600"/>
              </a:spcBef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0000">
              <a:lnSpc>
                <a:spcPct val="0"/>
              </a:lnSpc>
              <a:spcBef>
                <a:spcPts val="600"/>
              </a:spcBef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80000">
              <a:lnSpc>
                <a:spcPct val="0"/>
              </a:lnSpc>
              <a:spcBef>
                <a:spcPts val="60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开始日期：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20170502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396">
              <a:srgbClr val="CC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765" y="592226"/>
            <a:ext cx="2495843" cy="985373"/>
          </a:xfrm>
        </p:spPr>
        <p:txBody>
          <a:bodyPr/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VTM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内容占位符 3" descr="91376902901732084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145" y="2169825"/>
            <a:ext cx="9650438" cy="46881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09607" y="0"/>
            <a:ext cx="83514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zh-CN" sz="2000" i="1" kern="1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i="1" kern="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altLang="zh-CN" sz="2400" i="1" kern="100" dirty="0" smtClean="0">
                <a:effectLst/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VTM</a:t>
            </a:r>
            <a:r>
              <a:rPr lang="en-US" altLang="zh-CN" sz="2000" i="1" kern="100" dirty="0" smtClean="0">
                <a:effectLst/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is short for Virtual Teller Machine or Video Teller Machine. It looks like an ATM (Automatic Teller Machine) , or it can be regarded as the upgraded ATM. By providing a real time face-to-face conversation with bank remote agent , it can cover most of the traditional counter services and prolong service hours to reduce labor and banking costs. It can fulfill the real time remote assistance for customer.</a:t>
            </a:r>
            <a:endParaRPr lang="zh-CN" altLang="zh-CN" sz="1400" i="1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396">
              <a:srgbClr val="CC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52159" y="208180"/>
            <a:ext cx="2525359" cy="1015783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名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词概念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299793"/>
              </p:ext>
            </p:extLst>
          </p:nvPr>
        </p:nvGraphicFramePr>
        <p:xfrm>
          <a:off x="5852159" y="1444526"/>
          <a:ext cx="6019799" cy="512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4108"/>
                <a:gridCol w="4555691"/>
              </a:tblGrid>
              <a:tr h="556131">
                <a:tc>
                  <a:txBody>
                    <a:bodyPr/>
                    <a:lstStyle/>
                    <a:p>
                      <a:pPr marL="457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OMS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Operating Management System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131">
                <a:tc>
                  <a:txBody>
                    <a:bodyPr/>
                    <a:lstStyle/>
                    <a:p>
                      <a:pPr marL="457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VTM 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Virtual Teller Machine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68393">
                <a:tc>
                  <a:txBody>
                    <a:bodyPr/>
                    <a:lstStyle/>
                    <a:p>
                      <a:pPr marL="457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VTA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Virtual Teller Agent- Remote agent who helps customer to handle the service.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131">
                <a:tc>
                  <a:txBody>
                    <a:bodyPr/>
                    <a:lstStyle/>
                    <a:p>
                      <a:pPr marL="457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VTC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Virtual Teller </a:t>
                      </a:r>
                      <a:r>
                        <a:rPr lang="en-US" sz="2800" kern="100" dirty="0" smtClean="0">
                          <a:effectLst/>
                        </a:rPr>
                        <a:t>Center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131">
                <a:tc>
                  <a:txBody>
                    <a:bodyPr/>
                    <a:lstStyle/>
                    <a:p>
                      <a:pPr marL="4572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AO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Account Opening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图片 4" descr="15423606930639295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95265"/>
            <a:ext cx="5852159" cy="482265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321207" y="53291"/>
            <a:ext cx="31750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nsolas" panose="020B0609020204030204" pitchFamily="49" charset="0"/>
                <a:ea typeface="楷体" panose="02010609060101010101" pitchFamily="49" charset="-122"/>
              </a:rPr>
              <a:t>VTM &amp; VTA</a:t>
            </a:r>
            <a:endParaRPr lang="zh-CN" altLang="en-US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396">
              <a:srgbClr val="CC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"/>
            <a:ext cx="10242176" cy="1089212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学习安排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413" y="1546411"/>
            <a:ext cx="10950388" cy="496196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第一阶段：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VTM 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业务学习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20170502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20170503</a:t>
            </a:r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第二阶段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：基础技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能学习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20170504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20170515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第三阶段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：项目开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发实践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20170516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20170526</a:t>
            </a:r>
          </a:p>
          <a:p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5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181" y="140676"/>
            <a:ext cx="11700493" cy="3826413"/>
          </a:xfrm>
        </p:spPr>
        <p:txBody>
          <a:bodyPr>
            <a:normAutofit fontScale="90000"/>
          </a:bodyPr>
          <a:lstStyle/>
          <a:p>
            <a:r>
              <a:rPr lang="zh-CN" altLang="en-US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zh-CN" altLang="en-US" sz="4900" dirty="0">
                <a:latin typeface="楷体" panose="02010609060101010101" pitchFamily="49" charset="-122"/>
                <a:ea typeface="楷体" panose="02010609060101010101" pitchFamily="49" charset="-122"/>
              </a:rPr>
              <a:t>一阶段：</a:t>
            </a:r>
            <a: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VTM</a:t>
            </a:r>
            <a:r>
              <a:rPr lang="zh-CN" altLang="en-US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业</a:t>
            </a:r>
            <a:r>
              <a:rPr lang="zh-CN" altLang="en-US" sz="4900" dirty="0">
                <a:latin typeface="楷体" panose="02010609060101010101" pitchFamily="49" charset="-122"/>
                <a:ea typeface="楷体" panose="02010609060101010101" pitchFamily="49" charset="-122"/>
              </a:rPr>
              <a:t>务学习</a:t>
            </a:r>
            <a:r>
              <a:rPr lang="en-US" altLang="zh-CN" sz="4900" dirty="0">
                <a:latin typeface="楷体" panose="02010609060101010101" pitchFamily="49" charset="-122"/>
                <a:ea typeface="楷体" panose="02010609060101010101" pitchFamily="49" charset="-122"/>
              </a:rPr>
              <a:t>	   </a:t>
            </a:r>
            <a: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900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49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学习时间：</a:t>
            </a:r>
            <a: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20170502</a:t>
            </a:r>
            <a:r>
              <a:rPr lang="zh-CN" altLang="en-US" sz="4900" dirty="0"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20170503</a:t>
            </a:r>
            <a:b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4900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49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学习内容：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792935" y="4027852"/>
            <a:ext cx="1896035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机房实地操作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338943" y="4027801"/>
            <a:ext cx="1896035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项目资料自学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84952" y="4027801"/>
            <a:ext cx="1896035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业务讲解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5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181" y="140676"/>
            <a:ext cx="11700493" cy="3826413"/>
          </a:xfrm>
        </p:spPr>
        <p:txBody>
          <a:bodyPr>
            <a:normAutofit fontScale="90000"/>
          </a:bodyPr>
          <a:lstStyle/>
          <a:p>
            <a:r>
              <a:rPr lang="zh-CN" altLang="en-US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zh-CN" altLang="en-US" sz="4900" dirty="0"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zh-CN" altLang="en-US" sz="4900" dirty="0">
                <a:latin typeface="楷体" panose="02010609060101010101" pitchFamily="49" charset="-122"/>
                <a:ea typeface="楷体" panose="02010609060101010101" pitchFamily="49" charset="-122"/>
              </a:rPr>
              <a:t>段</a:t>
            </a:r>
            <a:r>
              <a:rPr lang="zh-CN" altLang="en-US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：基础技能学</a:t>
            </a:r>
            <a:r>
              <a:rPr lang="zh-CN" altLang="en-US" sz="4900" dirty="0">
                <a:latin typeface="楷体" panose="02010609060101010101" pitchFamily="49" charset="-122"/>
                <a:ea typeface="楷体" panose="02010609060101010101" pitchFamily="49" charset="-122"/>
              </a:rPr>
              <a:t>习</a:t>
            </a:r>
            <a:r>
              <a:rPr lang="en-US" altLang="zh-CN" sz="4900" dirty="0">
                <a:latin typeface="楷体" panose="02010609060101010101" pitchFamily="49" charset="-122"/>
                <a:ea typeface="楷体" panose="02010609060101010101" pitchFamily="49" charset="-122"/>
              </a:rPr>
              <a:t>	   </a:t>
            </a:r>
            <a: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900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49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学习时间：</a:t>
            </a:r>
            <a: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20170504</a:t>
            </a:r>
            <a:r>
              <a:rPr lang="zh-CN" altLang="en-US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20170515</a:t>
            </a:r>
            <a:b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4900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49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学习内容：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36247" y="3843604"/>
            <a:ext cx="1727442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Spring MVC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12222" y="3843604"/>
            <a:ext cx="1721990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SpringJPA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895675" y="3843604"/>
            <a:ext cx="1703048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Hibernate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93895" y="5019188"/>
            <a:ext cx="1573313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Validation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10648" y="5019188"/>
            <a:ext cx="2179877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Integration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49319" y="3843604"/>
            <a:ext cx="1570121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REST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70579" y="5019188"/>
            <a:ext cx="1488885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97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181" y="140676"/>
            <a:ext cx="11700493" cy="3826413"/>
          </a:xfrm>
        </p:spPr>
        <p:txBody>
          <a:bodyPr>
            <a:normAutofit fontScale="90000"/>
          </a:bodyPr>
          <a:lstStyle/>
          <a:p>
            <a:r>
              <a:rPr lang="zh-CN" altLang="en-US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zh-CN" altLang="en-US" sz="4900" dirty="0">
                <a:latin typeface="楷体" panose="02010609060101010101" pitchFamily="49" charset="-122"/>
                <a:ea typeface="楷体" panose="02010609060101010101" pitchFamily="49" charset="-122"/>
              </a:rPr>
              <a:t>三</a:t>
            </a:r>
            <a:r>
              <a:rPr lang="zh-CN" altLang="en-US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zh-CN" altLang="en-US" sz="4900" dirty="0">
                <a:latin typeface="楷体" panose="02010609060101010101" pitchFamily="49" charset="-122"/>
                <a:ea typeface="楷体" panose="02010609060101010101" pitchFamily="49" charset="-122"/>
              </a:rPr>
              <a:t>段</a:t>
            </a:r>
            <a:r>
              <a:rPr lang="zh-CN" altLang="en-US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：开发实践（文件管理系统）</a:t>
            </a:r>
            <a: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b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4900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49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学习时间：</a:t>
            </a:r>
            <a: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20170516</a:t>
            </a:r>
            <a:r>
              <a:rPr lang="zh-CN" altLang="en-US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至</a:t>
            </a:r>
            <a: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20170526</a:t>
            </a:r>
            <a:br>
              <a:rPr lang="en-US" altLang="zh-CN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4900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49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900" dirty="0">
                <a:latin typeface="楷体" panose="02010609060101010101" pitchFamily="49" charset="-122"/>
                <a:ea typeface="楷体" panose="02010609060101010101" pitchFamily="49" charset="-122"/>
              </a:rPr>
              <a:t>实践</a:t>
            </a:r>
            <a:r>
              <a:rPr lang="zh-CN" altLang="en-US" sz="49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内容：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109944" y="3759386"/>
            <a:ext cx="5064991" cy="77993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Document Management System</a:t>
            </a:r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36859" y="5391599"/>
            <a:ext cx="1740248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单元测试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JUnit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242413" y="5391599"/>
            <a:ext cx="3273846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测试报告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&amp;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覆盖率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Surfire &amp; Cobertura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415610" y="5391599"/>
            <a:ext cx="1912439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接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口文档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SwaggerUI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209434" y="3759386"/>
            <a:ext cx="1580528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Consolas" panose="020B0609020204030204" pitchFamily="49" charset="0"/>
                <a:ea typeface="楷体" panose="02010609060101010101" pitchFamily="49" charset="-122"/>
              </a:rPr>
              <a:t>IO &amp; NIO</a:t>
            </a:r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25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396">
              <a:srgbClr val="CCE0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847" y="176867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个人心得与总结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588" y="1502430"/>
            <a:ext cx="10919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在过去一个月当中，我有了一个充实又难忘的经历。由于正值毕业季，我第一次感受到了来自学业和工作方面的双重压力。刚开始，我很不乐意接受，但是</a:t>
            </a:r>
            <a:r>
              <a:rPr lang="en-US" altLang="zh-CN" dirty="0" smtClean="0"/>
              <a:t>VTM(</a:t>
            </a:r>
            <a:r>
              <a:rPr lang="zh-CN" altLang="en-US" dirty="0" smtClean="0"/>
              <a:t>中软国际首个自主知识产权产品</a:t>
            </a:r>
            <a:r>
              <a:rPr lang="en-US" altLang="zh-CN" dirty="0" smtClean="0"/>
              <a:t>)</a:t>
            </a:r>
            <a:r>
              <a:rPr lang="zh-CN" altLang="en-US" dirty="0"/>
              <a:t>团</a:t>
            </a:r>
            <a:r>
              <a:rPr lang="zh-CN" altLang="en-US" dirty="0" smtClean="0"/>
              <a:t>队对我形成了一定的诱惑，听到许总说考核标准很严格而且淘汰率很高，更是激发了我的斗志。我倒要看看到底有多厉害！于是，我开启了白天到公司上班，晚上回学校写论文的模式。</a:t>
            </a:r>
            <a:endParaRPr lang="en-US" altLang="zh-CN" dirty="0"/>
          </a:p>
          <a:p>
            <a:r>
              <a:rPr lang="en-US" altLang="zh-CN" dirty="0" smtClean="0"/>
              <a:t>          </a:t>
            </a:r>
            <a:r>
              <a:rPr lang="zh-CN" altLang="en-US" dirty="0" smtClean="0"/>
              <a:t>我选辉哥</a:t>
            </a:r>
            <a:r>
              <a:rPr lang="en-US" altLang="zh-CN" dirty="0" smtClean="0"/>
              <a:t>(</a:t>
            </a:r>
            <a:r>
              <a:rPr lang="zh-CN" altLang="en-US" dirty="0" smtClean="0"/>
              <a:t>常晓辉导师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为师，开始完成他给我安排的任务。在接近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天的基础技能学习阶段，我学习了</a:t>
            </a:r>
            <a:r>
              <a:rPr lang="en-US" altLang="zh-CN" dirty="0" smtClean="0"/>
              <a:t>SpringMVC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SpringJPA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等框架，并架构出符合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的最简</a:t>
            </a:r>
            <a:r>
              <a:rPr lang="zh-CN" altLang="en-US" dirty="0"/>
              <a:t>用户管理</a:t>
            </a:r>
            <a:r>
              <a:rPr lang="zh-CN" altLang="en-US" dirty="0" smtClean="0"/>
              <a:t>系统，在此基础上添加了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验证和并学会了模块整合和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的应用。之后，又在接近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天的项目实战阶段，我完成了一个简单的</a:t>
            </a:r>
            <a:r>
              <a:rPr lang="en-US" altLang="zh-CN" dirty="0" smtClean="0"/>
              <a:t>Document Management System</a:t>
            </a:r>
            <a:r>
              <a:rPr lang="zh-CN" altLang="en-US" dirty="0" smtClean="0"/>
              <a:t>（简称</a:t>
            </a:r>
            <a:r>
              <a:rPr lang="en-US" altLang="zh-CN" dirty="0" smtClean="0"/>
              <a:t>DMS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>DMS</a:t>
            </a:r>
            <a:r>
              <a:rPr lang="zh-CN" altLang="en-US" dirty="0" smtClean="0"/>
              <a:t>主要有上传文件、下载文件和查询文件信息（根据文件名，文件类型，修改日期，文件大小）的功能，我用了大概三天时间完成了这些核心功能，并进入了漫长的完善（踩坑）阶段。在辉哥的指导和自己的不断摸索下，在项目中添加了</a:t>
            </a:r>
            <a:r>
              <a:rPr lang="en-US" altLang="zh-CN" dirty="0" smtClean="0"/>
              <a:t>Junit</a:t>
            </a:r>
            <a:r>
              <a:rPr lang="zh-CN" altLang="en-US" dirty="0" smtClean="0"/>
              <a:t>单元测试、</a:t>
            </a:r>
            <a:r>
              <a:rPr lang="en-US" altLang="zh-CN" dirty="0" smtClean="0"/>
              <a:t>Surfire</a:t>
            </a:r>
            <a:r>
              <a:rPr lang="zh-CN" altLang="en-US" dirty="0" smtClean="0"/>
              <a:t>测试报告</a:t>
            </a:r>
            <a:r>
              <a:rPr lang="en-US" altLang="zh-CN" dirty="0" smtClean="0"/>
              <a:t>&amp;Cobertura</a:t>
            </a:r>
            <a:r>
              <a:rPr lang="zh-CN" altLang="en-US" dirty="0" smtClean="0"/>
              <a:t>覆盖率报告和接口文档（</a:t>
            </a:r>
            <a:r>
              <a:rPr lang="en-US" altLang="zh-CN" dirty="0" smtClean="0"/>
              <a:t>SwaggerUI</a:t>
            </a:r>
            <a:r>
              <a:rPr lang="zh-CN" altLang="en-US" dirty="0" smtClean="0"/>
              <a:t>），并分别运用</a:t>
            </a:r>
            <a:r>
              <a:rPr lang="en-US" altLang="zh-CN" dirty="0" smtClean="0"/>
              <a:t>Java</a:t>
            </a:r>
            <a:r>
              <a:rPr lang="zh-CN" altLang="en-US" dirty="0"/>
              <a:t> </a:t>
            </a:r>
            <a:r>
              <a:rPr lang="en-US" altLang="zh-CN" dirty="0" smtClean="0"/>
              <a:t>IO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NIO</a:t>
            </a:r>
            <a:r>
              <a:rPr lang="zh-CN" altLang="en-US" dirty="0" smtClean="0"/>
              <a:t>实现了文件下载功能（本来以为性能能够提高，然而，效果并非如此）。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如今，回顾这一月的学习经历，虽然刚开始压力比较大，但是就从学习效率上来讲，个人还是比较满意的。不过，我也发现了我的许多不足。动手之前，我应该充分理解需求、对需要完成的任务进行充分的思考；遇到任何技术，我应该尽可能努力去理解其原理，要有探索精神，而不局限于简单的运用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16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836</Words>
  <Application>Microsoft Office PowerPoint</Application>
  <PresentationFormat>宽屏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楷体</vt:lpstr>
      <vt:lpstr>宋体</vt:lpstr>
      <vt:lpstr>Arial</vt:lpstr>
      <vt:lpstr>Calibri</vt:lpstr>
      <vt:lpstr>Calibri Light</vt:lpstr>
      <vt:lpstr>Consolas</vt:lpstr>
      <vt:lpstr>Microsoft Himalaya</vt:lpstr>
      <vt:lpstr>Times New Roman</vt:lpstr>
      <vt:lpstr>Office 主题</vt:lpstr>
      <vt:lpstr>学习总结</vt:lpstr>
      <vt:lpstr>VTM简介</vt:lpstr>
      <vt:lpstr>名词概念</vt:lpstr>
      <vt:lpstr>学习安排</vt:lpstr>
      <vt:lpstr>第一阶段：VTM业务学习        学习时间：20170502至20170503  学习内容： </vt:lpstr>
      <vt:lpstr>第二阶段：基础技能学习        学习时间：20170504至20170515  学习内容： </vt:lpstr>
      <vt:lpstr>第三阶段：开发实践（文件管理系统）     学习时间：20170516至20170526  实践内容： </vt:lpstr>
      <vt:lpstr>个人心得与总结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Arsay</dc:creator>
  <cp:lastModifiedBy>Arsay</cp:lastModifiedBy>
  <cp:revision>22</cp:revision>
  <dcterms:created xsi:type="dcterms:W3CDTF">2017-05-25T07:11:34Z</dcterms:created>
  <dcterms:modified xsi:type="dcterms:W3CDTF">2017-05-31T09:14:34Z</dcterms:modified>
</cp:coreProperties>
</file>