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9" r:id="rId5"/>
    <p:sldId id="317" r:id="rId6"/>
    <p:sldId id="302" r:id="rId7"/>
    <p:sldId id="303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088B4-59A9-4F62-8183-4D7C95EF81A3}" v="14" dt="2025-03-26T22:30:48.478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56" autoAdjust="0"/>
  </p:normalViewPr>
  <p:slideViewPr>
    <p:cSldViewPr snapToGrid="0">
      <p:cViewPr>
        <p:scale>
          <a:sx n="50" d="100"/>
          <a:sy n="50" d="100"/>
        </p:scale>
        <p:origin x="1284" y="19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49DB1-1E3E-4285-9E9C-C5EE7438C7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0C1CA45-439E-49A6-AD5D-EC54B96C7E1C}">
      <dgm:prSet/>
      <dgm:spPr/>
      <dgm:t>
        <a:bodyPr/>
        <a:lstStyle/>
        <a:p>
          <a:r>
            <a:rPr lang="en-GB" dirty="0"/>
            <a:t>The objective of this project is to identify key factors that influence productivity among garment factory workers by applying Exploratory Data Analysis, data transformation, aggregation, and visualization techniques</a:t>
          </a:r>
          <a:endParaRPr lang="en-US" dirty="0"/>
        </a:p>
      </dgm:t>
    </dgm:pt>
    <dgm:pt modelId="{79506C86-A39A-4D82-952B-8D0C71279913}" type="parTrans" cxnId="{0520EC9A-2462-4306-8DC9-8B24200DAD86}">
      <dgm:prSet/>
      <dgm:spPr/>
      <dgm:t>
        <a:bodyPr/>
        <a:lstStyle/>
        <a:p>
          <a:endParaRPr lang="en-US"/>
        </a:p>
      </dgm:t>
    </dgm:pt>
    <dgm:pt modelId="{6E6BB2CE-FEBF-46E2-B1B5-4A824608D2D4}" type="sibTrans" cxnId="{0520EC9A-2462-4306-8DC9-8B24200DAD86}">
      <dgm:prSet/>
      <dgm:spPr/>
      <dgm:t>
        <a:bodyPr/>
        <a:lstStyle/>
        <a:p>
          <a:endParaRPr lang="en-US"/>
        </a:p>
      </dgm:t>
    </dgm:pt>
    <dgm:pt modelId="{C534AFE5-F87C-4B6F-9D21-78FDCCD85455}">
      <dgm:prSet/>
      <dgm:spPr/>
      <dgm:t>
        <a:bodyPr/>
        <a:lstStyle/>
        <a:p>
          <a:r>
            <a:rPr lang="en-GB" dirty="0"/>
            <a:t>Some of the questions we will answer in this analysis include: How does overtime impact productivity?</a:t>
          </a:r>
          <a:endParaRPr lang="en-US" dirty="0"/>
        </a:p>
      </dgm:t>
    </dgm:pt>
    <dgm:pt modelId="{379733E5-FDCB-4A26-B226-F7E144F55C87}" type="parTrans" cxnId="{EBB0662E-7B4A-41CE-BDBC-97A01D2E62FA}">
      <dgm:prSet/>
      <dgm:spPr/>
      <dgm:t>
        <a:bodyPr/>
        <a:lstStyle/>
        <a:p>
          <a:endParaRPr lang="en-US"/>
        </a:p>
      </dgm:t>
    </dgm:pt>
    <dgm:pt modelId="{AD1E0CB6-E335-4972-B20F-A59E6AF78B2B}" type="sibTrans" cxnId="{EBB0662E-7B4A-41CE-BDBC-97A01D2E62FA}">
      <dgm:prSet/>
      <dgm:spPr/>
      <dgm:t>
        <a:bodyPr/>
        <a:lstStyle/>
        <a:p>
          <a:endParaRPr lang="en-US"/>
        </a:p>
      </dgm:t>
    </dgm:pt>
    <dgm:pt modelId="{91F8C3EB-29E6-4ED4-85BB-810D62DA3AE7}">
      <dgm:prSet/>
      <dgm:spPr/>
      <dgm:t>
        <a:bodyPr/>
        <a:lstStyle/>
        <a:p>
          <a:r>
            <a:rPr lang="en-GB"/>
            <a:t>Are incentives effective in increasing output? </a:t>
          </a:r>
          <a:endParaRPr lang="en-US"/>
        </a:p>
      </dgm:t>
    </dgm:pt>
    <dgm:pt modelId="{EA90A210-06DA-4309-9215-8265864DBA41}" type="parTrans" cxnId="{ED6C1332-E8F8-417D-B4B9-4285F3B8CB6D}">
      <dgm:prSet/>
      <dgm:spPr/>
      <dgm:t>
        <a:bodyPr/>
        <a:lstStyle/>
        <a:p>
          <a:endParaRPr lang="en-US"/>
        </a:p>
      </dgm:t>
    </dgm:pt>
    <dgm:pt modelId="{33C9ECEC-1BA7-4310-A857-C460B5D750A5}" type="sibTrans" cxnId="{ED6C1332-E8F8-417D-B4B9-4285F3B8CB6D}">
      <dgm:prSet/>
      <dgm:spPr/>
      <dgm:t>
        <a:bodyPr/>
        <a:lstStyle/>
        <a:p>
          <a:endParaRPr lang="en-US"/>
        </a:p>
      </dgm:t>
    </dgm:pt>
    <dgm:pt modelId="{6BC95605-AC72-4263-9595-85410E883275}">
      <dgm:prSet/>
      <dgm:spPr/>
      <dgm:t>
        <a:bodyPr/>
        <a:lstStyle/>
        <a:p>
          <a:r>
            <a:rPr lang="en-GB"/>
            <a:t>What are the variations in productivity by department and time</a:t>
          </a:r>
          <a:endParaRPr lang="en-US"/>
        </a:p>
      </dgm:t>
    </dgm:pt>
    <dgm:pt modelId="{3B22C3B7-9D57-4558-BF14-EE143C357AD8}" type="parTrans" cxnId="{93CCE2C0-0DD5-480F-9726-669D14E0124A}">
      <dgm:prSet/>
      <dgm:spPr/>
      <dgm:t>
        <a:bodyPr/>
        <a:lstStyle/>
        <a:p>
          <a:endParaRPr lang="en-US"/>
        </a:p>
      </dgm:t>
    </dgm:pt>
    <dgm:pt modelId="{EB05100E-2E60-4725-A33C-965AC2BEC2E6}" type="sibTrans" cxnId="{93CCE2C0-0DD5-480F-9726-669D14E0124A}">
      <dgm:prSet/>
      <dgm:spPr/>
      <dgm:t>
        <a:bodyPr/>
        <a:lstStyle/>
        <a:p>
          <a:endParaRPr lang="en-US"/>
        </a:p>
      </dgm:t>
    </dgm:pt>
    <dgm:pt modelId="{E8773577-8DBA-45E2-8280-C4D10724EBD3}" type="pres">
      <dgm:prSet presAssocID="{06D49DB1-1E3E-4285-9E9C-C5EE7438C702}" presName="root" presStyleCnt="0">
        <dgm:presLayoutVars>
          <dgm:dir/>
          <dgm:resizeHandles val="exact"/>
        </dgm:presLayoutVars>
      </dgm:prSet>
      <dgm:spPr/>
    </dgm:pt>
    <dgm:pt modelId="{CF443BB5-25BA-41C4-88E6-94C75785DE1B}" type="pres">
      <dgm:prSet presAssocID="{E0C1CA45-439E-49A6-AD5D-EC54B96C7E1C}" presName="compNode" presStyleCnt="0"/>
      <dgm:spPr/>
    </dgm:pt>
    <dgm:pt modelId="{114AD167-07BB-40A8-9E1A-341C5CA0F919}" type="pres">
      <dgm:prSet presAssocID="{E0C1CA45-439E-49A6-AD5D-EC54B96C7E1C}" presName="bgRect" presStyleLbl="bgShp" presStyleIdx="0" presStyleCnt="4" custLinFactNeighborY="-197"/>
      <dgm:spPr/>
    </dgm:pt>
    <dgm:pt modelId="{ABD3295A-66CA-4ADE-A006-2157D3EC1C8F}" type="pres">
      <dgm:prSet presAssocID="{E0C1CA45-439E-49A6-AD5D-EC54B96C7E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79A07BD-5BA9-4485-AA35-967004CDF8D8}" type="pres">
      <dgm:prSet presAssocID="{E0C1CA45-439E-49A6-AD5D-EC54B96C7E1C}" presName="spaceRect" presStyleCnt="0"/>
      <dgm:spPr/>
    </dgm:pt>
    <dgm:pt modelId="{C241FB2F-17C7-4F65-BEC9-97DBE6F62766}" type="pres">
      <dgm:prSet presAssocID="{E0C1CA45-439E-49A6-AD5D-EC54B96C7E1C}" presName="parTx" presStyleLbl="revTx" presStyleIdx="0" presStyleCnt="4">
        <dgm:presLayoutVars>
          <dgm:chMax val="0"/>
          <dgm:chPref val="0"/>
        </dgm:presLayoutVars>
      </dgm:prSet>
      <dgm:spPr/>
    </dgm:pt>
    <dgm:pt modelId="{F6250157-6405-4ABF-B6CD-48214F932D6A}" type="pres">
      <dgm:prSet presAssocID="{6E6BB2CE-FEBF-46E2-B1B5-4A824608D2D4}" presName="sibTrans" presStyleCnt="0"/>
      <dgm:spPr/>
    </dgm:pt>
    <dgm:pt modelId="{5B3369AE-D8C5-4CE4-B468-925C17B846A4}" type="pres">
      <dgm:prSet presAssocID="{C534AFE5-F87C-4B6F-9D21-78FDCCD85455}" presName="compNode" presStyleCnt="0"/>
      <dgm:spPr/>
    </dgm:pt>
    <dgm:pt modelId="{512AF18D-09D8-447F-AD62-E4AA02A7C64C}" type="pres">
      <dgm:prSet presAssocID="{C534AFE5-F87C-4B6F-9D21-78FDCCD85455}" presName="bgRect" presStyleLbl="bgShp" presStyleIdx="1" presStyleCnt="4"/>
      <dgm:spPr/>
    </dgm:pt>
    <dgm:pt modelId="{17E69361-BC41-4B14-A2F4-01558209C059}" type="pres">
      <dgm:prSet presAssocID="{C534AFE5-F87C-4B6F-9D21-78FDCCD854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977AC72-F253-4EC9-A583-D1FE9ACD20A0}" type="pres">
      <dgm:prSet presAssocID="{C534AFE5-F87C-4B6F-9D21-78FDCCD85455}" presName="spaceRect" presStyleCnt="0"/>
      <dgm:spPr/>
    </dgm:pt>
    <dgm:pt modelId="{D64F2C45-AA1C-412B-8BF1-3859E195764B}" type="pres">
      <dgm:prSet presAssocID="{C534AFE5-F87C-4B6F-9D21-78FDCCD85455}" presName="parTx" presStyleLbl="revTx" presStyleIdx="1" presStyleCnt="4">
        <dgm:presLayoutVars>
          <dgm:chMax val="0"/>
          <dgm:chPref val="0"/>
        </dgm:presLayoutVars>
      </dgm:prSet>
      <dgm:spPr/>
    </dgm:pt>
    <dgm:pt modelId="{A347B019-DB32-4B8F-9D67-CAE096C12E26}" type="pres">
      <dgm:prSet presAssocID="{AD1E0CB6-E335-4972-B20F-A59E6AF78B2B}" presName="sibTrans" presStyleCnt="0"/>
      <dgm:spPr/>
    </dgm:pt>
    <dgm:pt modelId="{1DD62B6E-B30F-4600-B3C9-01933694A01F}" type="pres">
      <dgm:prSet presAssocID="{91F8C3EB-29E6-4ED4-85BB-810D62DA3AE7}" presName="compNode" presStyleCnt="0"/>
      <dgm:spPr/>
    </dgm:pt>
    <dgm:pt modelId="{33F058C7-1994-4614-85E9-953102A79875}" type="pres">
      <dgm:prSet presAssocID="{91F8C3EB-29E6-4ED4-85BB-810D62DA3AE7}" presName="bgRect" presStyleLbl="bgShp" presStyleIdx="2" presStyleCnt="4"/>
      <dgm:spPr/>
    </dgm:pt>
    <dgm:pt modelId="{85FDC76C-A499-4D23-BC0F-7C7A30DE76AD}" type="pres">
      <dgm:prSet presAssocID="{91F8C3EB-29E6-4ED4-85BB-810D62DA3A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DE0C640-8616-499F-8785-942AEBAA7A2E}" type="pres">
      <dgm:prSet presAssocID="{91F8C3EB-29E6-4ED4-85BB-810D62DA3AE7}" presName="spaceRect" presStyleCnt="0"/>
      <dgm:spPr/>
    </dgm:pt>
    <dgm:pt modelId="{82BA9479-D524-4663-A76E-D4F7F95B6C50}" type="pres">
      <dgm:prSet presAssocID="{91F8C3EB-29E6-4ED4-85BB-810D62DA3AE7}" presName="parTx" presStyleLbl="revTx" presStyleIdx="2" presStyleCnt="4">
        <dgm:presLayoutVars>
          <dgm:chMax val="0"/>
          <dgm:chPref val="0"/>
        </dgm:presLayoutVars>
      </dgm:prSet>
      <dgm:spPr/>
    </dgm:pt>
    <dgm:pt modelId="{44FF005C-D676-4303-AAA4-6FE8561AA764}" type="pres">
      <dgm:prSet presAssocID="{33C9ECEC-1BA7-4310-A857-C460B5D750A5}" presName="sibTrans" presStyleCnt="0"/>
      <dgm:spPr/>
    </dgm:pt>
    <dgm:pt modelId="{102F0A99-D4D1-4C19-9F93-EE1DE31CBC61}" type="pres">
      <dgm:prSet presAssocID="{6BC95605-AC72-4263-9595-85410E883275}" presName="compNode" presStyleCnt="0"/>
      <dgm:spPr/>
    </dgm:pt>
    <dgm:pt modelId="{86F6D01A-02DE-46D7-8B61-98DD4EF16F0D}" type="pres">
      <dgm:prSet presAssocID="{6BC95605-AC72-4263-9595-85410E883275}" presName="bgRect" presStyleLbl="bgShp" presStyleIdx="3" presStyleCnt="4"/>
      <dgm:spPr/>
    </dgm:pt>
    <dgm:pt modelId="{A0B5CB07-BF39-4F97-B572-B8C7AF189668}" type="pres">
      <dgm:prSet presAssocID="{6BC95605-AC72-4263-9595-85410E8832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6A1082B-DA0F-4753-8390-EBF415627F9F}" type="pres">
      <dgm:prSet presAssocID="{6BC95605-AC72-4263-9595-85410E883275}" presName="spaceRect" presStyleCnt="0"/>
      <dgm:spPr/>
    </dgm:pt>
    <dgm:pt modelId="{F7A601CB-DAB9-4FDB-A7CC-BFF9D4F61C29}" type="pres">
      <dgm:prSet presAssocID="{6BC95605-AC72-4263-9595-85410E8832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A70303-D8E0-4B16-9A27-8435B44904EC}" type="presOf" srcId="{91F8C3EB-29E6-4ED4-85BB-810D62DA3AE7}" destId="{82BA9479-D524-4663-A76E-D4F7F95B6C50}" srcOrd="0" destOrd="0" presId="urn:microsoft.com/office/officeart/2018/2/layout/IconVerticalSolidList"/>
    <dgm:cxn modelId="{EBB0662E-7B4A-41CE-BDBC-97A01D2E62FA}" srcId="{06D49DB1-1E3E-4285-9E9C-C5EE7438C702}" destId="{C534AFE5-F87C-4B6F-9D21-78FDCCD85455}" srcOrd="1" destOrd="0" parTransId="{379733E5-FDCB-4A26-B226-F7E144F55C87}" sibTransId="{AD1E0CB6-E335-4972-B20F-A59E6AF78B2B}"/>
    <dgm:cxn modelId="{ED6C1332-E8F8-417D-B4B9-4285F3B8CB6D}" srcId="{06D49DB1-1E3E-4285-9E9C-C5EE7438C702}" destId="{91F8C3EB-29E6-4ED4-85BB-810D62DA3AE7}" srcOrd="2" destOrd="0" parTransId="{EA90A210-06DA-4309-9215-8265864DBA41}" sibTransId="{33C9ECEC-1BA7-4310-A857-C460B5D750A5}"/>
    <dgm:cxn modelId="{1BD97661-B855-487E-BC55-32B366AE47E5}" type="presOf" srcId="{E0C1CA45-439E-49A6-AD5D-EC54B96C7E1C}" destId="{C241FB2F-17C7-4F65-BEC9-97DBE6F62766}" srcOrd="0" destOrd="0" presId="urn:microsoft.com/office/officeart/2018/2/layout/IconVerticalSolidList"/>
    <dgm:cxn modelId="{8F232D4F-C12B-451C-9E50-1802CE89B0FD}" type="presOf" srcId="{C534AFE5-F87C-4B6F-9D21-78FDCCD85455}" destId="{D64F2C45-AA1C-412B-8BF1-3859E195764B}" srcOrd="0" destOrd="0" presId="urn:microsoft.com/office/officeart/2018/2/layout/IconVerticalSolidList"/>
    <dgm:cxn modelId="{5AE29772-2C23-405C-887F-35DB48597492}" type="presOf" srcId="{6BC95605-AC72-4263-9595-85410E883275}" destId="{F7A601CB-DAB9-4FDB-A7CC-BFF9D4F61C29}" srcOrd="0" destOrd="0" presId="urn:microsoft.com/office/officeart/2018/2/layout/IconVerticalSolidList"/>
    <dgm:cxn modelId="{EC83B78F-0EDA-49B8-B274-4FA4F78E60D6}" type="presOf" srcId="{06D49DB1-1E3E-4285-9E9C-C5EE7438C702}" destId="{E8773577-8DBA-45E2-8280-C4D10724EBD3}" srcOrd="0" destOrd="0" presId="urn:microsoft.com/office/officeart/2018/2/layout/IconVerticalSolidList"/>
    <dgm:cxn modelId="{0520EC9A-2462-4306-8DC9-8B24200DAD86}" srcId="{06D49DB1-1E3E-4285-9E9C-C5EE7438C702}" destId="{E0C1CA45-439E-49A6-AD5D-EC54B96C7E1C}" srcOrd="0" destOrd="0" parTransId="{79506C86-A39A-4D82-952B-8D0C71279913}" sibTransId="{6E6BB2CE-FEBF-46E2-B1B5-4A824608D2D4}"/>
    <dgm:cxn modelId="{93CCE2C0-0DD5-480F-9726-669D14E0124A}" srcId="{06D49DB1-1E3E-4285-9E9C-C5EE7438C702}" destId="{6BC95605-AC72-4263-9595-85410E883275}" srcOrd="3" destOrd="0" parTransId="{3B22C3B7-9D57-4558-BF14-EE143C357AD8}" sibTransId="{EB05100E-2E60-4725-A33C-965AC2BEC2E6}"/>
    <dgm:cxn modelId="{112EACE5-1E48-4839-823A-1B1B7580EED5}" type="presParOf" srcId="{E8773577-8DBA-45E2-8280-C4D10724EBD3}" destId="{CF443BB5-25BA-41C4-88E6-94C75785DE1B}" srcOrd="0" destOrd="0" presId="urn:microsoft.com/office/officeart/2018/2/layout/IconVerticalSolidList"/>
    <dgm:cxn modelId="{57CA2149-58F9-4444-8FEE-7A08705220C8}" type="presParOf" srcId="{CF443BB5-25BA-41C4-88E6-94C75785DE1B}" destId="{114AD167-07BB-40A8-9E1A-341C5CA0F919}" srcOrd="0" destOrd="0" presId="urn:microsoft.com/office/officeart/2018/2/layout/IconVerticalSolidList"/>
    <dgm:cxn modelId="{8E75FA23-529D-4AC9-A3B6-71A941FE429C}" type="presParOf" srcId="{CF443BB5-25BA-41C4-88E6-94C75785DE1B}" destId="{ABD3295A-66CA-4ADE-A006-2157D3EC1C8F}" srcOrd="1" destOrd="0" presId="urn:microsoft.com/office/officeart/2018/2/layout/IconVerticalSolidList"/>
    <dgm:cxn modelId="{D54139A2-6061-4102-BA33-DD4D38A5FE18}" type="presParOf" srcId="{CF443BB5-25BA-41C4-88E6-94C75785DE1B}" destId="{279A07BD-5BA9-4485-AA35-967004CDF8D8}" srcOrd="2" destOrd="0" presId="urn:microsoft.com/office/officeart/2018/2/layout/IconVerticalSolidList"/>
    <dgm:cxn modelId="{2AA39E05-46A1-4695-8986-84E562B5C788}" type="presParOf" srcId="{CF443BB5-25BA-41C4-88E6-94C75785DE1B}" destId="{C241FB2F-17C7-4F65-BEC9-97DBE6F62766}" srcOrd="3" destOrd="0" presId="urn:microsoft.com/office/officeart/2018/2/layout/IconVerticalSolidList"/>
    <dgm:cxn modelId="{4FBAE290-E5C5-4837-9593-FC127A05EF51}" type="presParOf" srcId="{E8773577-8DBA-45E2-8280-C4D10724EBD3}" destId="{F6250157-6405-4ABF-B6CD-48214F932D6A}" srcOrd="1" destOrd="0" presId="urn:microsoft.com/office/officeart/2018/2/layout/IconVerticalSolidList"/>
    <dgm:cxn modelId="{CF64C9CB-AD18-45FD-896E-379795FCE9CD}" type="presParOf" srcId="{E8773577-8DBA-45E2-8280-C4D10724EBD3}" destId="{5B3369AE-D8C5-4CE4-B468-925C17B846A4}" srcOrd="2" destOrd="0" presId="urn:microsoft.com/office/officeart/2018/2/layout/IconVerticalSolidList"/>
    <dgm:cxn modelId="{BB25F471-863C-4728-8A86-0C2CAC8F1B43}" type="presParOf" srcId="{5B3369AE-D8C5-4CE4-B468-925C17B846A4}" destId="{512AF18D-09D8-447F-AD62-E4AA02A7C64C}" srcOrd="0" destOrd="0" presId="urn:microsoft.com/office/officeart/2018/2/layout/IconVerticalSolidList"/>
    <dgm:cxn modelId="{CD0DB0C8-572E-4FB0-9854-010341F9E409}" type="presParOf" srcId="{5B3369AE-D8C5-4CE4-B468-925C17B846A4}" destId="{17E69361-BC41-4B14-A2F4-01558209C059}" srcOrd="1" destOrd="0" presId="urn:microsoft.com/office/officeart/2018/2/layout/IconVerticalSolidList"/>
    <dgm:cxn modelId="{38AA669B-433E-49F5-9454-29F0AEF854B2}" type="presParOf" srcId="{5B3369AE-D8C5-4CE4-B468-925C17B846A4}" destId="{3977AC72-F253-4EC9-A583-D1FE9ACD20A0}" srcOrd="2" destOrd="0" presId="urn:microsoft.com/office/officeart/2018/2/layout/IconVerticalSolidList"/>
    <dgm:cxn modelId="{EA1CBAA8-DD3D-4F0B-A6CC-5AE2CC3A8752}" type="presParOf" srcId="{5B3369AE-D8C5-4CE4-B468-925C17B846A4}" destId="{D64F2C45-AA1C-412B-8BF1-3859E195764B}" srcOrd="3" destOrd="0" presId="urn:microsoft.com/office/officeart/2018/2/layout/IconVerticalSolidList"/>
    <dgm:cxn modelId="{72352D3D-8399-4EB2-8F50-5BBFF7CAC985}" type="presParOf" srcId="{E8773577-8DBA-45E2-8280-C4D10724EBD3}" destId="{A347B019-DB32-4B8F-9D67-CAE096C12E26}" srcOrd="3" destOrd="0" presId="urn:microsoft.com/office/officeart/2018/2/layout/IconVerticalSolidList"/>
    <dgm:cxn modelId="{4E49B188-5A77-48A0-AE20-90493607E6E5}" type="presParOf" srcId="{E8773577-8DBA-45E2-8280-C4D10724EBD3}" destId="{1DD62B6E-B30F-4600-B3C9-01933694A01F}" srcOrd="4" destOrd="0" presId="urn:microsoft.com/office/officeart/2018/2/layout/IconVerticalSolidList"/>
    <dgm:cxn modelId="{1526EE9F-6F74-4985-96D0-055A5E260465}" type="presParOf" srcId="{1DD62B6E-B30F-4600-B3C9-01933694A01F}" destId="{33F058C7-1994-4614-85E9-953102A79875}" srcOrd="0" destOrd="0" presId="urn:microsoft.com/office/officeart/2018/2/layout/IconVerticalSolidList"/>
    <dgm:cxn modelId="{3CD39809-6C1A-4870-8557-8D7661A1CC33}" type="presParOf" srcId="{1DD62B6E-B30F-4600-B3C9-01933694A01F}" destId="{85FDC76C-A499-4D23-BC0F-7C7A30DE76AD}" srcOrd="1" destOrd="0" presId="urn:microsoft.com/office/officeart/2018/2/layout/IconVerticalSolidList"/>
    <dgm:cxn modelId="{D7C42CF0-023F-4564-9959-EBC46A8B737B}" type="presParOf" srcId="{1DD62B6E-B30F-4600-B3C9-01933694A01F}" destId="{4DE0C640-8616-499F-8785-942AEBAA7A2E}" srcOrd="2" destOrd="0" presId="urn:microsoft.com/office/officeart/2018/2/layout/IconVerticalSolidList"/>
    <dgm:cxn modelId="{2E0CD388-004E-455C-A0DA-E95AB2C1B1AA}" type="presParOf" srcId="{1DD62B6E-B30F-4600-B3C9-01933694A01F}" destId="{82BA9479-D524-4663-A76E-D4F7F95B6C50}" srcOrd="3" destOrd="0" presId="urn:microsoft.com/office/officeart/2018/2/layout/IconVerticalSolidList"/>
    <dgm:cxn modelId="{8376E6F3-E1FA-465A-B50C-55F2893BE096}" type="presParOf" srcId="{E8773577-8DBA-45E2-8280-C4D10724EBD3}" destId="{44FF005C-D676-4303-AAA4-6FE8561AA764}" srcOrd="5" destOrd="0" presId="urn:microsoft.com/office/officeart/2018/2/layout/IconVerticalSolidList"/>
    <dgm:cxn modelId="{6AB8DF86-0214-45F0-B5CA-D8F588B16240}" type="presParOf" srcId="{E8773577-8DBA-45E2-8280-C4D10724EBD3}" destId="{102F0A99-D4D1-4C19-9F93-EE1DE31CBC61}" srcOrd="6" destOrd="0" presId="urn:microsoft.com/office/officeart/2018/2/layout/IconVerticalSolidList"/>
    <dgm:cxn modelId="{0362FECA-AEAC-4559-908B-E9368717F5AA}" type="presParOf" srcId="{102F0A99-D4D1-4C19-9F93-EE1DE31CBC61}" destId="{86F6D01A-02DE-46D7-8B61-98DD4EF16F0D}" srcOrd="0" destOrd="0" presId="urn:microsoft.com/office/officeart/2018/2/layout/IconVerticalSolidList"/>
    <dgm:cxn modelId="{03911C65-60C3-4625-B794-0803333F4DF0}" type="presParOf" srcId="{102F0A99-D4D1-4C19-9F93-EE1DE31CBC61}" destId="{A0B5CB07-BF39-4F97-B572-B8C7AF189668}" srcOrd="1" destOrd="0" presId="urn:microsoft.com/office/officeart/2018/2/layout/IconVerticalSolidList"/>
    <dgm:cxn modelId="{1C836822-930C-45B6-AAF6-C7B7744BF0E8}" type="presParOf" srcId="{102F0A99-D4D1-4C19-9F93-EE1DE31CBC61}" destId="{46A1082B-DA0F-4753-8390-EBF415627F9F}" srcOrd="2" destOrd="0" presId="urn:microsoft.com/office/officeart/2018/2/layout/IconVerticalSolidList"/>
    <dgm:cxn modelId="{2D41BF43-FBF7-477F-9323-E69D54CC601E}" type="presParOf" srcId="{102F0A99-D4D1-4C19-9F93-EE1DE31CBC61}" destId="{F7A601CB-DAB9-4FDB-A7CC-BFF9D4F61C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AD167-07BB-40A8-9E1A-341C5CA0F919}">
      <dsp:nvSpPr>
        <dsp:cNvPr id="0" name=""/>
        <dsp:cNvSpPr/>
      </dsp:nvSpPr>
      <dsp:spPr>
        <a:xfrm>
          <a:off x="0" y="3"/>
          <a:ext cx="6971184" cy="11420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3295A-66CA-4ADE-A006-2157D3EC1C8F}">
      <dsp:nvSpPr>
        <dsp:cNvPr id="0" name=""/>
        <dsp:cNvSpPr/>
      </dsp:nvSpPr>
      <dsp:spPr>
        <a:xfrm>
          <a:off x="345457" y="259205"/>
          <a:ext cx="628105" cy="628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1FB2F-17C7-4F65-BEC9-97DBE6F62766}">
      <dsp:nvSpPr>
        <dsp:cNvPr id="0" name=""/>
        <dsp:cNvSpPr/>
      </dsp:nvSpPr>
      <dsp:spPr>
        <a:xfrm>
          <a:off x="1319020" y="2253"/>
          <a:ext cx="5652163" cy="114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63" tIns="120863" rIns="120863" bIns="1208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objective of this project is to identify key factors that influence productivity among garment factory workers by applying Exploratory Data Analysis, data transformation, aggregation, and visualization techniques</a:t>
          </a:r>
          <a:endParaRPr lang="en-US" sz="1600" kern="1200" dirty="0"/>
        </a:p>
      </dsp:txBody>
      <dsp:txXfrm>
        <a:off x="1319020" y="2253"/>
        <a:ext cx="5652163" cy="1142009"/>
      </dsp:txXfrm>
    </dsp:sp>
    <dsp:sp modelId="{512AF18D-09D8-447F-AD62-E4AA02A7C64C}">
      <dsp:nvSpPr>
        <dsp:cNvPr id="0" name=""/>
        <dsp:cNvSpPr/>
      </dsp:nvSpPr>
      <dsp:spPr>
        <a:xfrm>
          <a:off x="0" y="1429764"/>
          <a:ext cx="6971184" cy="11420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69361-BC41-4B14-A2F4-01558209C059}">
      <dsp:nvSpPr>
        <dsp:cNvPr id="0" name=""/>
        <dsp:cNvSpPr/>
      </dsp:nvSpPr>
      <dsp:spPr>
        <a:xfrm>
          <a:off x="345457" y="1686716"/>
          <a:ext cx="628105" cy="628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2C45-AA1C-412B-8BF1-3859E195764B}">
      <dsp:nvSpPr>
        <dsp:cNvPr id="0" name=""/>
        <dsp:cNvSpPr/>
      </dsp:nvSpPr>
      <dsp:spPr>
        <a:xfrm>
          <a:off x="1319020" y="1429764"/>
          <a:ext cx="5652163" cy="114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63" tIns="120863" rIns="120863" bIns="1208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Some of the questions we will answer in this analysis include: How does overtime impact productivity?</a:t>
          </a:r>
          <a:endParaRPr lang="en-US" sz="1600" kern="1200" dirty="0"/>
        </a:p>
      </dsp:txBody>
      <dsp:txXfrm>
        <a:off x="1319020" y="1429764"/>
        <a:ext cx="5652163" cy="1142009"/>
      </dsp:txXfrm>
    </dsp:sp>
    <dsp:sp modelId="{33F058C7-1994-4614-85E9-953102A79875}">
      <dsp:nvSpPr>
        <dsp:cNvPr id="0" name=""/>
        <dsp:cNvSpPr/>
      </dsp:nvSpPr>
      <dsp:spPr>
        <a:xfrm>
          <a:off x="0" y="2857276"/>
          <a:ext cx="6971184" cy="11420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DC76C-A499-4D23-BC0F-7C7A30DE76AD}">
      <dsp:nvSpPr>
        <dsp:cNvPr id="0" name=""/>
        <dsp:cNvSpPr/>
      </dsp:nvSpPr>
      <dsp:spPr>
        <a:xfrm>
          <a:off x="345457" y="3114228"/>
          <a:ext cx="628105" cy="628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A9479-D524-4663-A76E-D4F7F95B6C50}">
      <dsp:nvSpPr>
        <dsp:cNvPr id="0" name=""/>
        <dsp:cNvSpPr/>
      </dsp:nvSpPr>
      <dsp:spPr>
        <a:xfrm>
          <a:off x="1319020" y="2857276"/>
          <a:ext cx="5652163" cy="114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63" tIns="120863" rIns="120863" bIns="1208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Are incentives effective in increasing output? </a:t>
          </a:r>
          <a:endParaRPr lang="en-US" sz="1600" kern="1200"/>
        </a:p>
      </dsp:txBody>
      <dsp:txXfrm>
        <a:off x="1319020" y="2857276"/>
        <a:ext cx="5652163" cy="1142009"/>
      </dsp:txXfrm>
    </dsp:sp>
    <dsp:sp modelId="{86F6D01A-02DE-46D7-8B61-98DD4EF16F0D}">
      <dsp:nvSpPr>
        <dsp:cNvPr id="0" name=""/>
        <dsp:cNvSpPr/>
      </dsp:nvSpPr>
      <dsp:spPr>
        <a:xfrm>
          <a:off x="0" y="4284787"/>
          <a:ext cx="6971184" cy="11420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5CB07-BF39-4F97-B572-B8C7AF189668}">
      <dsp:nvSpPr>
        <dsp:cNvPr id="0" name=""/>
        <dsp:cNvSpPr/>
      </dsp:nvSpPr>
      <dsp:spPr>
        <a:xfrm>
          <a:off x="345457" y="4541739"/>
          <a:ext cx="628105" cy="628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601CB-DAB9-4FDB-A7CC-BFF9D4F61C29}">
      <dsp:nvSpPr>
        <dsp:cNvPr id="0" name=""/>
        <dsp:cNvSpPr/>
      </dsp:nvSpPr>
      <dsp:spPr>
        <a:xfrm>
          <a:off x="1319020" y="4284787"/>
          <a:ext cx="5652163" cy="114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63" tIns="120863" rIns="120863" bIns="1208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What are the variations in productivity by department and time</a:t>
          </a:r>
          <a:endParaRPr lang="en-US" sz="1600" kern="1200"/>
        </a:p>
      </dsp:txBody>
      <dsp:txXfrm>
        <a:off x="1319020" y="4284787"/>
        <a:ext cx="5652163" cy="1142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55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8C83-0041-B35A-BBD0-ABE59CE5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932037" cy="1411276"/>
          </a:xfrm>
        </p:spPr>
        <p:txBody>
          <a:bodyPr anchor="b">
            <a:normAutofit/>
          </a:bodyPr>
          <a:lstStyle/>
          <a:p>
            <a:r>
              <a:rPr lang="en-US" b="0" dirty="0"/>
              <a:t>Garment Worker Productivity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23B43-3E38-BEA0-75B9-81D999CB036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36228-115E-3425-22AA-5C776259B1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2F99C8F-5BE2-75B6-6EDC-3E3FDC996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74432"/>
              </p:ext>
            </p:extLst>
          </p:nvPr>
        </p:nvGraphicFramePr>
        <p:xfrm>
          <a:off x="4788816" y="432001"/>
          <a:ext cx="6971184" cy="54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57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BE4-AD90-8F3F-4D3B-8087BBCC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649"/>
            <a:ext cx="11328000" cy="1621751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5. Data Visualization:</a:t>
            </a:r>
            <a:r>
              <a:rPr lang="en-GB" b="0" i="0" dirty="0">
                <a:effectLst/>
                <a:latin typeface="system-ui"/>
              </a:rPr>
              <a:t>  How does targeted_productivity compare to actual_productivity across different departments?”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EA377-205E-FA21-B518-62BFFBCC13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29866-D98F-E3FD-64D5-5CB3FA664C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EBCFA-4171-4EB3-9E10-FCDE1764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171"/>
            <a:ext cx="12192000" cy="50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F109-6F00-5B45-065F-11662389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3600"/>
          </a:xfrm>
        </p:spPr>
        <p:txBody>
          <a:bodyPr/>
          <a:lstStyle/>
          <a:p>
            <a:r>
              <a:rPr lang="en-US" sz="3600" b="0" dirty="0"/>
              <a:t>Targeted  vs actual productivity by department  bar chart compares targeted activity vs actual activities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F798F9-7A92-7D15-E69E-24C35EB7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371600"/>
            <a:ext cx="12148458" cy="5486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1186-32B6-2247-8999-E6B12B63B3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E9D99-7B78-88D4-DC79-354D6EAB6A5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2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4AF3-4444-DB32-8000-A107533C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How does incentive affect actual productivity?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32AD3D-3851-E013-D4D3-6BF2B8FD4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3886"/>
            <a:ext cx="12192000" cy="57041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2435-E4E1-5E8F-CB6B-781EF000F3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FAA41-44DE-D6EB-5F31-3D02CCB9D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77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6FC5-8501-142E-0A5A-84590429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Incentive vs actual productivity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E9D21-A833-4C41-CA59-BEE5001F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8062"/>
            <a:ext cx="12192001" cy="66251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46B3-A147-20F6-4240-38E18328F6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D7FF-B249-F7D0-356E-5B52F39EAE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75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6A47-3417-B73A-5835-02A2C45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0" y="260550"/>
            <a:ext cx="11328000" cy="432000"/>
          </a:xfrm>
        </p:spPr>
        <p:txBody>
          <a:bodyPr/>
          <a:lstStyle/>
          <a:p>
            <a:r>
              <a:rPr lang="en-US" b="0" dirty="0"/>
              <a:t>Overtime vs actual productivity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E689BE-A81E-93DE-540E-1BCABFE9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1017270"/>
            <a:ext cx="12100560" cy="57176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76B45-EE4D-4595-102A-62ACA5A451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6B27C-B5E6-3AC5-5D11-7D11FF813DA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132ACF-8765-3B74-B80C-0FB8BEA2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8063"/>
            <a:ext cx="12192000" cy="5849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75DE-310D-E593-27EA-7029DFC415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C88C6-3BDF-9504-237C-4793C61BCA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20CBAC-8724-E2BB-2CEE-AFFB7912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11328400" cy="431800"/>
          </a:xfrm>
        </p:spPr>
        <p:txBody>
          <a:bodyPr/>
          <a:lstStyle/>
          <a:p>
            <a:r>
              <a:rPr lang="en-US" b="0" dirty="0"/>
              <a:t>Overtime vs actual productivity </a:t>
            </a:r>
          </a:p>
        </p:txBody>
      </p:sp>
    </p:spTree>
    <p:extLst>
      <p:ext uri="{BB962C8B-B14F-4D97-AF65-F5344CB8AC3E}">
        <p14:creationId xmlns:p14="http://schemas.microsoft.com/office/powerpoint/2010/main" val="22590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F415-FB33-20D7-9DA0-5AF3739F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4892" y="1008000"/>
            <a:ext cx="11924892" cy="5183250"/>
          </a:xfrm>
        </p:spPr>
        <p:txBody>
          <a:bodyPr/>
          <a:lstStyle/>
          <a:p>
            <a:endParaRPr lang="en-US" sz="1800" dirty="0"/>
          </a:p>
          <a:p>
            <a:endParaRPr lang="en-US" dirty="0"/>
          </a:p>
          <a:p>
            <a:r>
              <a:rPr lang="en-US" sz="4000" dirty="0"/>
              <a:t>          1. Exploratory Data Analysis (EDA)</a:t>
            </a:r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F6FB-E6F0-EA22-C6FE-7B9A5123C4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DDF24-3B5D-5D98-74C4-EB736C3549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FC19C-CF8B-78DB-B988-3B56F62573B9}"/>
              </a:ext>
            </a:extLst>
          </p:cNvPr>
          <p:cNvSpPr txBox="1"/>
          <p:nvPr/>
        </p:nvSpPr>
        <p:spPr>
          <a:xfrm>
            <a:off x="0" y="2518348"/>
            <a:ext cx="11257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It is the process of </a:t>
            </a:r>
            <a:r>
              <a:rPr lang="en-GB" sz="2800" dirty="0" err="1"/>
              <a:t>analyzing</a:t>
            </a:r>
            <a:r>
              <a:rPr lang="en-GB" sz="2800" dirty="0"/>
              <a:t> and summarizing datasets that involves using statistics and visualizations to understand patterns, and gain insights before applying formal models.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30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38438-F4D9-9139-1E8C-F682716599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EF397-86C7-48A9-BCE5-E2318FAD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81943"/>
            <a:ext cx="12192001" cy="4376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3F7E96-E611-9E9C-F9D2-D0D3E4DD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1"/>
            <a:ext cx="10355120" cy="21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F02A4-0967-7088-5F38-56ADDCD03D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699C2-C14F-6765-7106-39CA06C04E1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F9150-7793-9338-54C1-38D9C50D3062}"/>
              </a:ext>
            </a:extLst>
          </p:cNvPr>
          <p:cNvSpPr txBox="1"/>
          <p:nvPr/>
        </p:nvSpPr>
        <p:spPr>
          <a:xfrm>
            <a:off x="2102069" y="123119"/>
            <a:ext cx="789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     Data summarization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6075B-C2D4-4E83-644C-D41929F3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451"/>
            <a:ext cx="12192000" cy="59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8265-BEE2-2A70-3BD5-C5B77D3B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                    Basic statics of the data set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2B9FE6-94D5-AC24-EF4A-826E6C4A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8063"/>
            <a:ext cx="10855327" cy="5849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072EB-06E8-AE7C-6DA4-AB1A7BD1E8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B48EC-F4B3-7A7A-2FAB-1E72FC774B8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06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DFB7-327B-6453-DCB6-8DE3C6D7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2.   Data cleaning and data transformation: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25CACB-25A6-1351-F8B1-DED4CD945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62000"/>
            <a:ext cx="12191999" cy="13933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74AA-D30F-3C11-CE34-039B6B77B3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3C4C4-433E-77D0-F4AD-CE46F7D9EC1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45475-83DF-1A6B-89B9-08843B29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5371"/>
            <a:ext cx="12289971" cy="47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09BF-8157-0841-8E94-73252183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184" y="123118"/>
            <a:ext cx="12115800" cy="740881"/>
          </a:xfrm>
        </p:spPr>
        <p:txBody>
          <a:bodyPr/>
          <a:lstStyle/>
          <a:p>
            <a:r>
              <a:rPr lang="en-GB" b="0" i="0" dirty="0">
                <a:effectLst/>
                <a:latin typeface="system-ui"/>
              </a:rPr>
              <a:t>The date column from the data set </a:t>
            </a:r>
            <a:r>
              <a:rPr lang="en-GB" b="0" dirty="0">
                <a:latin typeface="system-ui"/>
              </a:rPr>
              <a:t>was</a:t>
            </a:r>
            <a:r>
              <a:rPr lang="en-GB" b="0" i="0" dirty="0">
                <a:effectLst/>
                <a:latin typeface="system-ui"/>
              </a:rPr>
              <a:t> string  so we need to convert it to date time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2758D2-3584-5B2D-7FCF-780BF48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864000"/>
            <a:ext cx="12115800" cy="11906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E006A-9EB4-216F-E137-6AE2CAEB76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41A5-9856-D7A3-34B6-244B9055152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BF69E-9FE8-A642-D906-128E6498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007"/>
            <a:ext cx="12192000" cy="50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D9C8-CDA3-A194-89CC-D71480DC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3.Data joining : Merging two data frame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FA59C9-FA4F-E222-6717-42DDB5515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64000"/>
            <a:ext cx="12191999" cy="19995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37057-EA1E-E05B-22A9-F76CBD6C8D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615E1-B11F-3CAE-A32D-848700C8612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346B3-3FA2-2A9D-FE41-F91C1312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38349"/>
            <a:ext cx="12039600" cy="37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4CD-A9F6-60CA-C892-62E80598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4. Aggregation and Grouping Operations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0D834A-04B9-5EA9-46B2-207D491A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2371"/>
            <a:ext cx="12192000" cy="19154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46819-7CAD-1906-2B93-0F262B375A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9ED23-4F13-B601-CF64-516ED44A802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77B384-5562-3BEE-956E-3B3C11C8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7444"/>
            <a:ext cx="12192000" cy="39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197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267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Corbel</vt:lpstr>
      <vt:lpstr>system-ui</vt:lpstr>
      <vt:lpstr>Times New Roman</vt:lpstr>
      <vt:lpstr>Custom</vt:lpstr>
      <vt:lpstr>Garment Worker Productivity Analysis</vt:lpstr>
      <vt:lpstr>PowerPoint Presentation</vt:lpstr>
      <vt:lpstr>PowerPoint Presentation</vt:lpstr>
      <vt:lpstr>PowerPoint Presentation</vt:lpstr>
      <vt:lpstr>                    Basic statics of the data set</vt:lpstr>
      <vt:lpstr>2.   Data cleaning and data transformation:</vt:lpstr>
      <vt:lpstr>The date column from the data set was string  so we need to convert it to date time</vt:lpstr>
      <vt:lpstr>3.Data joining : Merging two data frame</vt:lpstr>
      <vt:lpstr>4. Aggregation and Grouping Operations</vt:lpstr>
      <vt:lpstr>5. Data Visualization:  How does targeted_productivity compare to actual_productivity across different departments?”</vt:lpstr>
      <vt:lpstr>Targeted  vs actual productivity by department  bar chart compares targeted activity vs actual activities </vt:lpstr>
      <vt:lpstr>How does incentive affect actual productivity?</vt:lpstr>
      <vt:lpstr>Incentive vs actual productivity </vt:lpstr>
      <vt:lpstr>Overtime vs actual productivity </vt:lpstr>
      <vt:lpstr>Overtime vs actual productivity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abdulfetah adem</dc:creator>
  <cp:lastModifiedBy>abdulfetah adem</cp:lastModifiedBy>
  <cp:revision>5</cp:revision>
  <dcterms:created xsi:type="dcterms:W3CDTF">2025-03-26T15:29:12Z</dcterms:created>
  <dcterms:modified xsi:type="dcterms:W3CDTF">2025-03-26T22:59:27Z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