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18" r:id="rId5"/>
    <p:sldId id="317" r:id="rId6"/>
    <p:sldId id="302" r:id="rId7"/>
    <p:sldId id="303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3BE4A-D3B9-45FD-B1ED-AFD2547E57E2}" v="2" dt="2025-03-26T16:50:44.458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2" autoAdjust="0"/>
  </p:normalViewPr>
  <p:slideViewPr>
    <p:cSldViewPr snapToGrid="0">
      <p:cViewPr>
        <p:scale>
          <a:sx n="56" d="100"/>
          <a:sy n="56" d="100"/>
        </p:scale>
        <p:origin x="1068" y="112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DD0051-CF45-423B-BB59-35A3C7AB6CD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A2AAE0F-D3B9-4B6F-8546-8BFF7A9CAEAA}">
      <dgm:prSet/>
      <dgm:spPr/>
      <dgm:t>
        <a:bodyPr/>
        <a:lstStyle/>
        <a:p>
          <a:r>
            <a:rPr lang="en-GB"/>
            <a:t>Thesis: what factors significantly impact garment productivity?  </a:t>
          </a:r>
          <a:endParaRPr lang="en-US"/>
        </a:p>
      </dgm:t>
    </dgm:pt>
    <dgm:pt modelId="{98F0B318-1E09-4C04-AC56-ECE4E27A74D1}" type="parTrans" cxnId="{C25F81C6-1BE9-46F4-9181-8FF017B5730A}">
      <dgm:prSet/>
      <dgm:spPr/>
      <dgm:t>
        <a:bodyPr/>
        <a:lstStyle/>
        <a:p>
          <a:endParaRPr lang="en-US"/>
        </a:p>
      </dgm:t>
    </dgm:pt>
    <dgm:pt modelId="{FA6EC24D-AF78-45FE-9DA5-7AC30EFCCE0F}" type="sibTrans" cxnId="{C25F81C6-1BE9-46F4-9181-8FF017B5730A}">
      <dgm:prSet/>
      <dgm:spPr/>
      <dgm:t>
        <a:bodyPr/>
        <a:lstStyle/>
        <a:p>
          <a:endParaRPr lang="en-US"/>
        </a:p>
      </dgm:t>
    </dgm:pt>
    <dgm:pt modelId="{3894AF63-55DA-479D-9FFD-F90CB913F2B5}">
      <dgm:prSet/>
      <dgm:spPr/>
      <dgm:t>
        <a:bodyPr/>
        <a:lstStyle/>
        <a:p>
          <a:r>
            <a:rPr lang="en-GB"/>
            <a:t>•Research Questions: How does overtime influence productivity?  </a:t>
          </a:r>
          <a:endParaRPr lang="en-US"/>
        </a:p>
      </dgm:t>
    </dgm:pt>
    <dgm:pt modelId="{5C75809B-259C-495F-9A90-F673D40D4DA8}" type="parTrans" cxnId="{4AFE7322-EEDF-4C73-A8A2-D775BA76715E}">
      <dgm:prSet/>
      <dgm:spPr/>
      <dgm:t>
        <a:bodyPr/>
        <a:lstStyle/>
        <a:p>
          <a:endParaRPr lang="en-US"/>
        </a:p>
      </dgm:t>
    </dgm:pt>
    <dgm:pt modelId="{131A30D6-464B-43A1-BF1F-13F5945D747A}" type="sibTrans" cxnId="{4AFE7322-EEDF-4C73-A8A2-D775BA76715E}">
      <dgm:prSet/>
      <dgm:spPr/>
      <dgm:t>
        <a:bodyPr/>
        <a:lstStyle/>
        <a:p>
          <a:endParaRPr lang="en-US"/>
        </a:p>
      </dgm:t>
    </dgm:pt>
    <dgm:pt modelId="{73702C73-E68F-462D-8BBA-489AE9E8029F}">
      <dgm:prSet/>
      <dgm:spPr/>
      <dgm:t>
        <a:bodyPr/>
        <a:lstStyle/>
        <a:p>
          <a:r>
            <a:rPr lang="en-GB"/>
            <a:t>•Are incentives effective in increasing output? </a:t>
          </a:r>
          <a:endParaRPr lang="en-US"/>
        </a:p>
      </dgm:t>
    </dgm:pt>
    <dgm:pt modelId="{2997585E-EBC4-4393-8C4E-306F5C94CAED}" type="parTrans" cxnId="{C7595F2F-E5A9-4756-8D68-7B97047FFE6A}">
      <dgm:prSet/>
      <dgm:spPr/>
      <dgm:t>
        <a:bodyPr/>
        <a:lstStyle/>
        <a:p>
          <a:endParaRPr lang="en-US"/>
        </a:p>
      </dgm:t>
    </dgm:pt>
    <dgm:pt modelId="{58189630-39CA-479B-9128-5A38910180CD}" type="sibTrans" cxnId="{C7595F2F-E5A9-4756-8D68-7B97047FFE6A}">
      <dgm:prSet/>
      <dgm:spPr/>
      <dgm:t>
        <a:bodyPr/>
        <a:lstStyle/>
        <a:p>
          <a:endParaRPr lang="en-US"/>
        </a:p>
      </dgm:t>
    </dgm:pt>
    <dgm:pt modelId="{E916CD9A-D5A7-4F9D-BE27-6AF118AF9475}">
      <dgm:prSet/>
      <dgm:spPr/>
      <dgm:t>
        <a:bodyPr/>
        <a:lstStyle/>
        <a:p>
          <a:r>
            <a:rPr lang="en-GB"/>
            <a:t>•What are the variations in productivity by department and time?</a:t>
          </a:r>
          <a:endParaRPr lang="en-US"/>
        </a:p>
      </dgm:t>
    </dgm:pt>
    <dgm:pt modelId="{747D9A49-3E08-4251-9FB2-744A2BA05198}" type="parTrans" cxnId="{FDAC5796-278A-40C8-BD29-C200C3579387}">
      <dgm:prSet/>
      <dgm:spPr/>
      <dgm:t>
        <a:bodyPr/>
        <a:lstStyle/>
        <a:p>
          <a:endParaRPr lang="en-US"/>
        </a:p>
      </dgm:t>
    </dgm:pt>
    <dgm:pt modelId="{E75E8A8D-F1CB-466F-A3F6-CE98B24EB61F}" type="sibTrans" cxnId="{FDAC5796-278A-40C8-BD29-C200C3579387}">
      <dgm:prSet/>
      <dgm:spPr/>
      <dgm:t>
        <a:bodyPr/>
        <a:lstStyle/>
        <a:p>
          <a:endParaRPr lang="en-US"/>
        </a:p>
      </dgm:t>
    </dgm:pt>
    <dgm:pt modelId="{4E0F4820-8A2D-4AB4-AAAB-86E9EC082CA0}">
      <dgm:prSet/>
      <dgm:spPr/>
      <dgm:t>
        <a:bodyPr/>
        <a:lstStyle/>
        <a:p>
          <a:r>
            <a:rPr lang="en-GB" i="0"/>
            <a:t>The data set contains 1,197 rows and 15 columns, including numeric, categorical, and datetime data types.</a:t>
          </a:r>
          <a:endParaRPr lang="en-US"/>
        </a:p>
      </dgm:t>
    </dgm:pt>
    <dgm:pt modelId="{0FB5D38A-05A3-4A95-9739-E94B8EE2FF68}" type="parTrans" cxnId="{DEB6DD49-EE81-416B-BEF0-EAD3A390843A}">
      <dgm:prSet/>
      <dgm:spPr/>
      <dgm:t>
        <a:bodyPr/>
        <a:lstStyle/>
        <a:p>
          <a:endParaRPr lang="en-US"/>
        </a:p>
      </dgm:t>
    </dgm:pt>
    <dgm:pt modelId="{DD6190AE-F426-4FD4-987A-25823F7E131C}" type="sibTrans" cxnId="{DEB6DD49-EE81-416B-BEF0-EAD3A390843A}">
      <dgm:prSet/>
      <dgm:spPr/>
      <dgm:t>
        <a:bodyPr/>
        <a:lstStyle/>
        <a:p>
          <a:endParaRPr lang="en-US"/>
        </a:p>
      </dgm:t>
    </dgm:pt>
    <dgm:pt modelId="{FD962006-3192-46C8-9DAC-8AE801F9C169}" type="pres">
      <dgm:prSet presAssocID="{5EDD0051-CF45-423B-BB59-35A3C7AB6CD2}" presName="vert0" presStyleCnt="0">
        <dgm:presLayoutVars>
          <dgm:dir/>
          <dgm:animOne val="branch"/>
          <dgm:animLvl val="lvl"/>
        </dgm:presLayoutVars>
      </dgm:prSet>
      <dgm:spPr/>
    </dgm:pt>
    <dgm:pt modelId="{CC57C042-29CF-482A-9E17-4FEC259E16CF}" type="pres">
      <dgm:prSet presAssocID="{2A2AAE0F-D3B9-4B6F-8546-8BFF7A9CAEAA}" presName="thickLine" presStyleLbl="alignNode1" presStyleIdx="0" presStyleCnt="5"/>
      <dgm:spPr/>
    </dgm:pt>
    <dgm:pt modelId="{EE51DFE9-A0E7-4DEA-B77A-50C543E821A9}" type="pres">
      <dgm:prSet presAssocID="{2A2AAE0F-D3B9-4B6F-8546-8BFF7A9CAEAA}" presName="horz1" presStyleCnt="0"/>
      <dgm:spPr/>
    </dgm:pt>
    <dgm:pt modelId="{19F94D5C-7435-4BF3-808C-25629C2A045A}" type="pres">
      <dgm:prSet presAssocID="{2A2AAE0F-D3B9-4B6F-8546-8BFF7A9CAEAA}" presName="tx1" presStyleLbl="revTx" presStyleIdx="0" presStyleCnt="5"/>
      <dgm:spPr/>
    </dgm:pt>
    <dgm:pt modelId="{90D7F90E-F160-432E-A530-45D465C3D12E}" type="pres">
      <dgm:prSet presAssocID="{2A2AAE0F-D3B9-4B6F-8546-8BFF7A9CAEAA}" presName="vert1" presStyleCnt="0"/>
      <dgm:spPr/>
    </dgm:pt>
    <dgm:pt modelId="{B87C1778-1BCD-4C84-90B8-AFB4D3042465}" type="pres">
      <dgm:prSet presAssocID="{3894AF63-55DA-479D-9FFD-F90CB913F2B5}" presName="thickLine" presStyleLbl="alignNode1" presStyleIdx="1" presStyleCnt="5"/>
      <dgm:spPr/>
    </dgm:pt>
    <dgm:pt modelId="{851175F9-9C48-4FCF-9755-21ACA4D39BCE}" type="pres">
      <dgm:prSet presAssocID="{3894AF63-55DA-479D-9FFD-F90CB913F2B5}" presName="horz1" presStyleCnt="0"/>
      <dgm:spPr/>
    </dgm:pt>
    <dgm:pt modelId="{2C929866-0EF9-46AB-BEF5-E0D3B403AEFE}" type="pres">
      <dgm:prSet presAssocID="{3894AF63-55DA-479D-9FFD-F90CB913F2B5}" presName="tx1" presStyleLbl="revTx" presStyleIdx="1" presStyleCnt="5"/>
      <dgm:spPr/>
    </dgm:pt>
    <dgm:pt modelId="{D606C595-CA65-44B7-A8EB-ED9F03233ED2}" type="pres">
      <dgm:prSet presAssocID="{3894AF63-55DA-479D-9FFD-F90CB913F2B5}" presName="vert1" presStyleCnt="0"/>
      <dgm:spPr/>
    </dgm:pt>
    <dgm:pt modelId="{E4075A37-ADED-44DC-B669-BB71876CBB9A}" type="pres">
      <dgm:prSet presAssocID="{73702C73-E68F-462D-8BBA-489AE9E8029F}" presName="thickLine" presStyleLbl="alignNode1" presStyleIdx="2" presStyleCnt="5"/>
      <dgm:spPr/>
    </dgm:pt>
    <dgm:pt modelId="{24428193-35CD-4582-AD53-A1689123ECFC}" type="pres">
      <dgm:prSet presAssocID="{73702C73-E68F-462D-8BBA-489AE9E8029F}" presName="horz1" presStyleCnt="0"/>
      <dgm:spPr/>
    </dgm:pt>
    <dgm:pt modelId="{0C75F4C2-EC06-4077-9C96-B366AF2AB02D}" type="pres">
      <dgm:prSet presAssocID="{73702C73-E68F-462D-8BBA-489AE9E8029F}" presName="tx1" presStyleLbl="revTx" presStyleIdx="2" presStyleCnt="5"/>
      <dgm:spPr/>
    </dgm:pt>
    <dgm:pt modelId="{04EA5645-4C2D-44A1-8CCD-8AC2649F89A8}" type="pres">
      <dgm:prSet presAssocID="{73702C73-E68F-462D-8BBA-489AE9E8029F}" presName="vert1" presStyleCnt="0"/>
      <dgm:spPr/>
    </dgm:pt>
    <dgm:pt modelId="{D4E65780-1DFA-42F5-B62A-DC01979F7165}" type="pres">
      <dgm:prSet presAssocID="{E916CD9A-D5A7-4F9D-BE27-6AF118AF9475}" presName="thickLine" presStyleLbl="alignNode1" presStyleIdx="3" presStyleCnt="5"/>
      <dgm:spPr/>
    </dgm:pt>
    <dgm:pt modelId="{69618D69-BE5A-416C-A641-F98780079EFB}" type="pres">
      <dgm:prSet presAssocID="{E916CD9A-D5A7-4F9D-BE27-6AF118AF9475}" presName="horz1" presStyleCnt="0"/>
      <dgm:spPr/>
    </dgm:pt>
    <dgm:pt modelId="{F9C0165B-E9C4-40D9-A341-9A3A6B0E91E9}" type="pres">
      <dgm:prSet presAssocID="{E916CD9A-D5A7-4F9D-BE27-6AF118AF9475}" presName="tx1" presStyleLbl="revTx" presStyleIdx="3" presStyleCnt="5"/>
      <dgm:spPr/>
    </dgm:pt>
    <dgm:pt modelId="{ADB03873-56F9-4AF4-9107-3AA0251AD36E}" type="pres">
      <dgm:prSet presAssocID="{E916CD9A-D5A7-4F9D-BE27-6AF118AF9475}" presName="vert1" presStyleCnt="0"/>
      <dgm:spPr/>
    </dgm:pt>
    <dgm:pt modelId="{7503CA2C-0E63-4A23-A0D8-D0960CAC36F5}" type="pres">
      <dgm:prSet presAssocID="{4E0F4820-8A2D-4AB4-AAAB-86E9EC082CA0}" presName="thickLine" presStyleLbl="alignNode1" presStyleIdx="4" presStyleCnt="5"/>
      <dgm:spPr/>
    </dgm:pt>
    <dgm:pt modelId="{BEF08327-576D-4F5B-8372-839FD678C61B}" type="pres">
      <dgm:prSet presAssocID="{4E0F4820-8A2D-4AB4-AAAB-86E9EC082CA0}" presName="horz1" presStyleCnt="0"/>
      <dgm:spPr/>
    </dgm:pt>
    <dgm:pt modelId="{2AFBA57A-503F-439D-B2F7-E67DF8AF312C}" type="pres">
      <dgm:prSet presAssocID="{4E0F4820-8A2D-4AB4-AAAB-86E9EC082CA0}" presName="tx1" presStyleLbl="revTx" presStyleIdx="4" presStyleCnt="5"/>
      <dgm:spPr/>
    </dgm:pt>
    <dgm:pt modelId="{AAFDD94E-67C1-47CA-854C-CF104E703446}" type="pres">
      <dgm:prSet presAssocID="{4E0F4820-8A2D-4AB4-AAAB-86E9EC082CA0}" presName="vert1" presStyleCnt="0"/>
      <dgm:spPr/>
    </dgm:pt>
  </dgm:ptLst>
  <dgm:cxnLst>
    <dgm:cxn modelId="{4AFE7322-EEDF-4C73-A8A2-D775BA76715E}" srcId="{5EDD0051-CF45-423B-BB59-35A3C7AB6CD2}" destId="{3894AF63-55DA-479D-9FFD-F90CB913F2B5}" srcOrd="1" destOrd="0" parTransId="{5C75809B-259C-495F-9A90-F673D40D4DA8}" sibTransId="{131A30D6-464B-43A1-BF1F-13F5945D747A}"/>
    <dgm:cxn modelId="{C7595F2F-E5A9-4756-8D68-7B97047FFE6A}" srcId="{5EDD0051-CF45-423B-BB59-35A3C7AB6CD2}" destId="{73702C73-E68F-462D-8BBA-489AE9E8029F}" srcOrd="2" destOrd="0" parTransId="{2997585E-EBC4-4393-8C4E-306F5C94CAED}" sibTransId="{58189630-39CA-479B-9128-5A38910180CD}"/>
    <dgm:cxn modelId="{0EEE3943-CC89-4D9A-AACD-233CA16174C2}" type="presOf" srcId="{5EDD0051-CF45-423B-BB59-35A3C7AB6CD2}" destId="{FD962006-3192-46C8-9DAC-8AE801F9C169}" srcOrd="0" destOrd="0" presId="urn:microsoft.com/office/officeart/2008/layout/LinedList"/>
    <dgm:cxn modelId="{DEB6DD49-EE81-416B-BEF0-EAD3A390843A}" srcId="{5EDD0051-CF45-423B-BB59-35A3C7AB6CD2}" destId="{4E0F4820-8A2D-4AB4-AAAB-86E9EC082CA0}" srcOrd="4" destOrd="0" parTransId="{0FB5D38A-05A3-4A95-9739-E94B8EE2FF68}" sibTransId="{DD6190AE-F426-4FD4-987A-25823F7E131C}"/>
    <dgm:cxn modelId="{6EB2E685-33E7-4B19-A5D0-23D60FFDA1BA}" type="presOf" srcId="{2A2AAE0F-D3B9-4B6F-8546-8BFF7A9CAEAA}" destId="{19F94D5C-7435-4BF3-808C-25629C2A045A}" srcOrd="0" destOrd="0" presId="urn:microsoft.com/office/officeart/2008/layout/LinedList"/>
    <dgm:cxn modelId="{FDAC5796-278A-40C8-BD29-C200C3579387}" srcId="{5EDD0051-CF45-423B-BB59-35A3C7AB6CD2}" destId="{E916CD9A-D5A7-4F9D-BE27-6AF118AF9475}" srcOrd="3" destOrd="0" parTransId="{747D9A49-3E08-4251-9FB2-744A2BA05198}" sibTransId="{E75E8A8D-F1CB-466F-A3F6-CE98B24EB61F}"/>
    <dgm:cxn modelId="{CF60A9A9-38A4-4F51-8452-273C34595464}" type="presOf" srcId="{4E0F4820-8A2D-4AB4-AAAB-86E9EC082CA0}" destId="{2AFBA57A-503F-439D-B2F7-E67DF8AF312C}" srcOrd="0" destOrd="0" presId="urn:microsoft.com/office/officeart/2008/layout/LinedList"/>
    <dgm:cxn modelId="{5EB799B4-5A5B-40A6-9728-5DF36A2FE361}" type="presOf" srcId="{73702C73-E68F-462D-8BBA-489AE9E8029F}" destId="{0C75F4C2-EC06-4077-9C96-B366AF2AB02D}" srcOrd="0" destOrd="0" presId="urn:microsoft.com/office/officeart/2008/layout/LinedList"/>
    <dgm:cxn modelId="{C25F81C6-1BE9-46F4-9181-8FF017B5730A}" srcId="{5EDD0051-CF45-423B-BB59-35A3C7AB6CD2}" destId="{2A2AAE0F-D3B9-4B6F-8546-8BFF7A9CAEAA}" srcOrd="0" destOrd="0" parTransId="{98F0B318-1E09-4C04-AC56-ECE4E27A74D1}" sibTransId="{FA6EC24D-AF78-45FE-9DA5-7AC30EFCCE0F}"/>
    <dgm:cxn modelId="{E454BBE7-DA93-4455-8C47-2EE576EAACA0}" type="presOf" srcId="{E916CD9A-D5A7-4F9D-BE27-6AF118AF9475}" destId="{F9C0165B-E9C4-40D9-A341-9A3A6B0E91E9}" srcOrd="0" destOrd="0" presId="urn:microsoft.com/office/officeart/2008/layout/LinedList"/>
    <dgm:cxn modelId="{E6F746F6-BADF-4CFE-A574-565C7D6F64E7}" type="presOf" srcId="{3894AF63-55DA-479D-9FFD-F90CB913F2B5}" destId="{2C929866-0EF9-46AB-BEF5-E0D3B403AEFE}" srcOrd="0" destOrd="0" presId="urn:microsoft.com/office/officeart/2008/layout/LinedList"/>
    <dgm:cxn modelId="{D9673289-4EF2-4FE1-AF4C-B1821F961464}" type="presParOf" srcId="{FD962006-3192-46C8-9DAC-8AE801F9C169}" destId="{CC57C042-29CF-482A-9E17-4FEC259E16CF}" srcOrd="0" destOrd="0" presId="urn:microsoft.com/office/officeart/2008/layout/LinedList"/>
    <dgm:cxn modelId="{A3526C10-14A6-4750-9D93-939E0C6622C0}" type="presParOf" srcId="{FD962006-3192-46C8-9DAC-8AE801F9C169}" destId="{EE51DFE9-A0E7-4DEA-B77A-50C543E821A9}" srcOrd="1" destOrd="0" presId="urn:microsoft.com/office/officeart/2008/layout/LinedList"/>
    <dgm:cxn modelId="{4A584F01-351E-4410-9C6F-40AD5339A6D2}" type="presParOf" srcId="{EE51DFE9-A0E7-4DEA-B77A-50C543E821A9}" destId="{19F94D5C-7435-4BF3-808C-25629C2A045A}" srcOrd="0" destOrd="0" presId="urn:microsoft.com/office/officeart/2008/layout/LinedList"/>
    <dgm:cxn modelId="{C55DEC2B-9C87-4A90-8719-E646EB0B371D}" type="presParOf" srcId="{EE51DFE9-A0E7-4DEA-B77A-50C543E821A9}" destId="{90D7F90E-F160-432E-A530-45D465C3D12E}" srcOrd="1" destOrd="0" presId="urn:microsoft.com/office/officeart/2008/layout/LinedList"/>
    <dgm:cxn modelId="{9C89E3A8-6329-42B2-B2A8-D642BA2EED4F}" type="presParOf" srcId="{FD962006-3192-46C8-9DAC-8AE801F9C169}" destId="{B87C1778-1BCD-4C84-90B8-AFB4D3042465}" srcOrd="2" destOrd="0" presId="urn:microsoft.com/office/officeart/2008/layout/LinedList"/>
    <dgm:cxn modelId="{EC3F7748-7E17-4DE3-A759-8EB16FA2AF82}" type="presParOf" srcId="{FD962006-3192-46C8-9DAC-8AE801F9C169}" destId="{851175F9-9C48-4FCF-9755-21ACA4D39BCE}" srcOrd="3" destOrd="0" presId="urn:microsoft.com/office/officeart/2008/layout/LinedList"/>
    <dgm:cxn modelId="{F7DAF6BF-05B9-4362-A725-CAA1CE08C9DE}" type="presParOf" srcId="{851175F9-9C48-4FCF-9755-21ACA4D39BCE}" destId="{2C929866-0EF9-46AB-BEF5-E0D3B403AEFE}" srcOrd="0" destOrd="0" presId="urn:microsoft.com/office/officeart/2008/layout/LinedList"/>
    <dgm:cxn modelId="{47738DA2-CA8C-45C5-9555-6BB7BAEA2CCE}" type="presParOf" srcId="{851175F9-9C48-4FCF-9755-21ACA4D39BCE}" destId="{D606C595-CA65-44B7-A8EB-ED9F03233ED2}" srcOrd="1" destOrd="0" presId="urn:microsoft.com/office/officeart/2008/layout/LinedList"/>
    <dgm:cxn modelId="{D7B83E1D-88CD-47ED-A4C2-B794B6D34A53}" type="presParOf" srcId="{FD962006-3192-46C8-9DAC-8AE801F9C169}" destId="{E4075A37-ADED-44DC-B669-BB71876CBB9A}" srcOrd="4" destOrd="0" presId="urn:microsoft.com/office/officeart/2008/layout/LinedList"/>
    <dgm:cxn modelId="{38A3B040-5906-4388-A4CB-E9F90566D662}" type="presParOf" srcId="{FD962006-3192-46C8-9DAC-8AE801F9C169}" destId="{24428193-35CD-4582-AD53-A1689123ECFC}" srcOrd="5" destOrd="0" presId="urn:microsoft.com/office/officeart/2008/layout/LinedList"/>
    <dgm:cxn modelId="{296ADC8E-2D04-4EFF-9E3E-4AD9874157AF}" type="presParOf" srcId="{24428193-35CD-4582-AD53-A1689123ECFC}" destId="{0C75F4C2-EC06-4077-9C96-B366AF2AB02D}" srcOrd="0" destOrd="0" presId="urn:microsoft.com/office/officeart/2008/layout/LinedList"/>
    <dgm:cxn modelId="{6CED3FEE-CD04-4B85-BE07-AC91D2031A59}" type="presParOf" srcId="{24428193-35CD-4582-AD53-A1689123ECFC}" destId="{04EA5645-4C2D-44A1-8CCD-8AC2649F89A8}" srcOrd="1" destOrd="0" presId="urn:microsoft.com/office/officeart/2008/layout/LinedList"/>
    <dgm:cxn modelId="{98C30391-DEA4-4E64-8B86-8B8D369A23AB}" type="presParOf" srcId="{FD962006-3192-46C8-9DAC-8AE801F9C169}" destId="{D4E65780-1DFA-42F5-B62A-DC01979F7165}" srcOrd="6" destOrd="0" presId="urn:microsoft.com/office/officeart/2008/layout/LinedList"/>
    <dgm:cxn modelId="{B3357EFB-972E-4C0E-A67B-0F137FECF653}" type="presParOf" srcId="{FD962006-3192-46C8-9DAC-8AE801F9C169}" destId="{69618D69-BE5A-416C-A641-F98780079EFB}" srcOrd="7" destOrd="0" presId="urn:microsoft.com/office/officeart/2008/layout/LinedList"/>
    <dgm:cxn modelId="{285D3406-4AB1-44F7-9536-18469E72D390}" type="presParOf" srcId="{69618D69-BE5A-416C-A641-F98780079EFB}" destId="{F9C0165B-E9C4-40D9-A341-9A3A6B0E91E9}" srcOrd="0" destOrd="0" presId="urn:microsoft.com/office/officeart/2008/layout/LinedList"/>
    <dgm:cxn modelId="{E7D7AE0D-8F2F-4139-B12E-A0A427C2FC24}" type="presParOf" srcId="{69618D69-BE5A-416C-A641-F98780079EFB}" destId="{ADB03873-56F9-4AF4-9107-3AA0251AD36E}" srcOrd="1" destOrd="0" presId="urn:microsoft.com/office/officeart/2008/layout/LinedList"/>
    <dgm:cxn modelId="{1A06FBD9-B00D-4C3A-A385-C60EE4F9B198}" type="presParOf" srcId="{FD962006-3192-46C8-9DAC-8AE801F9C169}" destId="{7503CA2C-0E63-4A23-A0D8-D0960CAC36F5}" srcOrd="8" destOrd="0" presId="urn:microsoft.com/office/officeart/2008/layout/LinedList"/>
    <dgm:cxn modelId="{1672B869-2AB4-4E62-91FB-06D24FF9A307}" type="presParOf" srcId="{FD962006-3192-46C8-9DAC-8AE801F9C169}" destId="{BEF08327-576D-4F5B-8372-839FD678C61B}" srcOrd="9" destOrd="0" presId="urn:microsoft.com/office/officeart/2008/layout/LinedList"/>
    <dgm:cxn modelId="{11B6287F-B558-4A02-88ED-8353EECA0A04}" type="presParOf" srcId="{BEF08327-576D-4F5B-8372-839FD678C61B}" destId="{2AFBA57A-503F-439D-B2F7-E67DF8AF312C}" srcOrd="0" destOrd="0" presId="urn:microsoft.com/office/officeart/2008/layout/LinedList"/>
    <dgm:cxn modelId="{66CB1007-D9ED-4FE2-8D41-33D7681796BB}" type="presParOf" srcId="{BEF08327-576D-4F5B-8372-839FD678C61B}" destId="{AAFDD94E-67C1-47CA-854C-CF104E7034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7C042-29CF-482A-9E17-4FEC259E16CF}">
      <dsp:nvSpPr>
        <dsp:cNvPr id="0" name=""/>
        <dsp:cNvSpPr/>
      </dsp:nvSpPr>
      <dsp:spPr>
        <a:xfrm>
          <a:off x="0" y="662"/>
          <a:ext cx="69711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94D5C-7435-4BF3-808C-25629C2A045A}">
      <dsp:nvSpPr>
        <dsp:cNvPr id="0" name=""/>
        <dsp:cNvSpPr/>
      </dsp:nvSpPr>
      <dsp:spPr>
        <a:xfrm>
          <a:off x="0" y="662"/>
          <a:ext cx="6971184" cy="108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Thesis: what factors significantly impact garment productivity?  </a:t>
          </a:r>
          <a:endParaRPr lang="en-US" sz="2200" kern="1200"/>
        </a:p>
      </dsp:txBody>
      <dsp:txXfrm>
        <a:off x="0" y="662"/>
        <a:ext cx="6971184" cy="1085544"/>
      </dsp:txXfrm>
    </dsp:sp>
    <dsp:sp modelId="{B87C1778-1BCD-4C84-90B8-AFB4D3042465}">
      <dsp:nvSpPr>
        <dsp:cNvPr id="0" name=""/>
        <dsp:cNvSpPr/>
      </dsp:nvSpPr>
      <dsp:spPr>
        <a:xfrm>
          <a:off x="0" y="1086207"/>
          <a:ext cx="69711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29866-0EF9-46AB-BEF5-E0D3B403AEFE}">
      <dsp:nvSpPr>
        <dsp:cNvPr id="0" name=""/>
        <dsp:cNvSpPr/>
      </dsp:nvSpPr>
      <dsp:spPr>
        <a:xfrm>
          <a:off x="0" y="1086207"/>
          <a:ext cx="6971184" cy="108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•Research Questions: How does overtime influence productivity?  </a:t>
          </a:r>
          <a:endParaRPr lang="en-US" sz="2200" kern="1200"/>
        </a:p>
      </dsp:txBody>
      <dsp:txXfrm>
        <a:off x="0" y="1086207"/>
        <a:ext cx="6971184" cy="1085544"/>
      </dsp:txXfrm>
    </dsp:sp>
    <dsp:sp modelId="{E4075A37-ADED-44DC-B669-BB71876CBB9A}">
      <dsp:nvSpPr>
        <dsp:cNvPr id="0" name=""/>
        <dsp:cNvSpPr/>
      </dsp:nvSpPr>
      <dsp:spPr>
        <a:xfrm>
          <a:off x="0" y="2171752"/>
          <a:ext cx="69711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5F4C2-EC06-4077-9C96-B366AF2AB02D}">
      <dsp:nvSpPr>
        <dsp:cNvPr id="0" name=""/>
        <dsp:cNvSpPr/>
      </dsp:nvSpPr>
      <dsp:spPr>
        <a:xfrm>
          <a:off x="0" y="2171752"/>
          <a:ext cx="6971184" cy="108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•Are incentives effective in increasing output? </a:t>
          </a:r>
          <a:endParaRPr lang="en-US" sz="2200" kern="1200"/>
        </a:p>
      </dsp:txBody>
      <dsp:txXfrm>
        <a:off x="0" y="2171752"/>
        <a:ext cx="6971184" cy="1085544"/>
      </dsp:txXfrm>
    </dsp:sp>
    <dsp:sp modelId="{D4E65780-1DFA-42F5-B62A-DC01979F7165}">
      <dsp:nvSpPr>
        <dsp:cNvPr id="0" name=""/>
        <dsp:cNvSpPr/>
      </dsp:nvSpPr>
      <dsp:spPr>
        <a:xfrm>
          <a:off x="0" y="3257297"/>
          <a:ext cx="69711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0165B-E9C4-40D9-A341-9A3A6B0E91E9}">
      <dsp:nvSpPr>
        <dsp:cNvPr id="0" name=""/>
        <dsp:cNvSpPr/>
      </dsp:nvSpPr>
      <dsp:spPr>
        <a:xfrm>
          <a:off x="0" y="3257297"/>
          <a:ext cx="6971184" cy="108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•What are the variations in productivity by department and time?</a:t>
          </a:r>
          <a:endParaRPr lang="en-US" sz="2200" kern="1200"/>
        </a:p>
      </dsp:txBody>
      <dsp:txXfrm>
        <a:off x="0" y="3257297"/>
        <a:ext cx="6971184" cy="1085544"/>
      </dsp:txXfrm>
    </dsp:sp>
    <dsp:sp modelId="{7503CA2C-0E63-4A23-A0D8-D0960CAC36F5}">
      <dsp:nvSpPr>
        <dsp:cNvPr id="0" name=""/>
        <dsp:cNvSpPr/>
      </dsp:nvSpPr>
      <dsp:spPr>
        <a:xfrm>
          <a:off x="0" y="4342842"/>
          <a:ext cx="697118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BA57A-503F-439D-B2F7-E67DF8AF312C}">
      <dsp:nvSpPr>
        <dsp:cNvPr id="0" name=""/>
        <dsp:cNvSpPr/>
      </dsp:nvSpPr>
      <dsp:spPr>
        <a:xfrm>
          <a:off x="0" y="4342842"/>
          <a:ext cx="6971184" cy="1085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i="0" kern="1200"/>
            <a:t>The data set contains 1,197 rows and 15 columns, including numeric, categorical, and datetime data types.</a:t>
          </a:r>
          <a:endParaRPr lang="en-US" sz="2200" kern="1200"/>
        </a:p>
      </dsp:txBody>
      <dsp:txXfrm>
        <a:off x="0" y="4342842"/>
        <a:ext cx="6971184" cy="1085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3/26/2025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C051-81D8-AA55-023E-F296DAA9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2000"/>
            <a:ext cx="4788816" cy="1385370"/>
          </a:xfrm>
        </p:spPr>
        <p:txBody>
          <a:bodyPr anchor="b">
            <a:normAutofit/>
          </a:bodyPr>
          <a:lstStyle/>
          <a:p>
            <a:r>
              <a:rPr lang="en-US" b="0" dirty="0"/>
              <a:t>Garment Worker Productivity Analysis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E0CE3-02DF-93CD-E48E-E064329ABD6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B8884-5202-7033-C21B-57A6CA1E94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1</a:t>
            </a:fld>
            <a:endParaRPr lang="en-US" noProof="0"/>
          </a:p>
        </p:txBody>
      </p:sp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75497F37-AC98-18C5-85E0-A0DBFCFCB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153620"/>
              </p:ext>
            </p:extLst>
          </p:nvPr>
        </p:nvGraphicFramePr>
        <p:xfrm>
          <a:off x="4788816" y="432001"/>
          <a:ext cx="6971184" cy="542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784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BE4-AD90-8F3F-4D3B-8087BBCC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54649"/>
            <a:ext cx="11328000" cy="1621751"/>
          </a:xfrm>
        </p:spPr>
        <p:txBody>
          <a:bodyPr/>
          <a:lstStyle/>
          <a:p>
            <a:r>
              <a:rPr lang="en-US" b="0" i="0" dirty="0">
                <a:effectLst/>
                <a:latin typeface="system-ui"/>
              </a:rPr>
              <a:t>5. Data Visualization:</a:t>
            </a:r>
            <a:r>
              <a:rPr lang="en-GB" b="0" i="0" dirty="0">
                <a:effectLst/>
                <a:latin typeface="system-ui"/>
              </a:rPr>
              <a:t> Question: How does targeted_productivity compare to actual_productivity across different departments?”</a:t>
            </a:r>
            <a:endParaRPr lang="en-US" b="0" i="0" dirty="0">
              <a:effectLst/>
              <a:latin typeface="system-u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EA377-205E-FA21-B518-62BFFBCC13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29866-D98F-E3FD-64D5-5CB3FA664CA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EBCFA-4171-4EB3-9E10-FCDE17646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171"/>
            <a:ext cx="12192000" cy="505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4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F109-6F00-5B45-065F-11662389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28" y="432000"/>
            <a:ext cx="10257771" cy="362657"/>
          </a:xfrm>
        </p:spPr>
        <p:txBody>
          <a:bodyPr/>
          <a:lstStyle/>
          <a:p>
            <a:r>
              <a:rPr lang="en-US" sz="3600" b="0" dirty="0"/>
              <a:t>Targeted  vs actual productivity by department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F798F9-7A92-7D15-E69E-24C35EB74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1" y="1008063"/>
            <a:ext cx="12148458" cy="584993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51186-32B6-2247-8999-E6B12B63B3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E9D99-7B78-88D4-DC79-354D6EAB6A5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72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4AF3-4444-DB32-8000-A107533C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system-ui"/>
              </a:rPr>
              <a:t>How does incentive affect actual productivity?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32AD3D-3851-E013-D4D3-6BF2B8FD4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53886"/>
            <a:ext cx="12192000" cy="57041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02435-E4E1-5E8F-CB6B-781EF000F3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FAA41-44DE-D6EB-5F31-3D02CCB9DDF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3772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6FC5-8501-142E-0A5A-84590429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Incentive vs actual productivity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FE9D21-A833-4C41-CA59-BEE5001F8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08062"/>
            <a:ext cx="12192001" cy="662518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B46B3-A147-20F6-4240-38E18328F6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6D7FF-B249-F7D0-356E-5B52F39EAE3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275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6A47-3417-B73A-5835-02A2C45D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0" y="260550"/>
            <a:ext cx="11328000" cy="432000"/>
          </a:xfrm>
        </p:spPr>
        <p:txBody>
          <a:bodyPr/>
          <a:lstStyle/>
          <a:p>
            <a:r>
              <a:rPr lang="en-US" b="0" dirty="0"/>
              <a:t>Overtime vs actual productivity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E689BE-A81E-93DE-540E-1BCABFE9D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" y="1017270"/>
            <a:ext cx="12100560" cy="571761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76B45-EE4D-4595-102A-62ACA5A451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6B27C-B5E6-3AC5-5D11-7D11FF813DA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66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132ACF-8765-3B74-B80C-0FB8BEA23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08063"/>
            <a:ext cx="12192000" cy="584993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875DE-310D-E593-27EA-7029DFC415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C88C6-3BDF-9504-237C-4793C61BCA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20CBAC-8724-E2BB-2CEE-AFFB7912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431800"/>
            <a:ext cx="11328400" cy="431800"/>
          </a:xfrm>
        </p:spPr>
        <p:txBody>
          <a:bodyPr/>
          <a:lstStyle/>
          <a:p>
            <a:r>
              <a:rPr lang="en-US" b="0" dirty="0"/>
              <a:t>Overtime vs actual productivity </a:t>
            </a:r>
          </a:p>
        </p:txBody>
      </p:sp>
    </p:spTree>
    <p:extLst>
      <p:ext uri="{BB962C8B-B14F-4D97-AF65-F5344CB8AC3E}">
        <p14:creationId xmlns:p14="http://schemas.microsoft.com/office/powerpoint/2010/main" val="225907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1F415-FB33-20D7-9DA0-5AF3739F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endParaRPr lang="en-US" dirty="0"/>
          </a:p>
          <a:p>
            <a:r>
              <a:rPr lang="en-US" sz="4000" dirty="0"/>
              <a:t>          1. Exploratory Data Analysis (EDA)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7F6FB-E6F0-EA22-C6FE-7B9A5123C40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DDF24-3B5D-5D98-74C4-EB736C3549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308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38438-F4D9-9139-1E8C-F682716599C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EF397-86C7-48A9-BCE5-E2318FAD0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81943"/>
            <a:ext cx="12192001" cy="4376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3F7E96-E611-9E9C-F9D2-D0D3E4DD0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1"/>
            <a:ext cx="10355120" cy="218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4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F02A4-0967-7088-5F38-56ADDCD03D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699C2-C14F-6765-7106-39CA06C04E1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F9150-7793-9338-54C1-38D9C50D3062}"/>
              </a:ext>
            </a:extLst>
          </p:cNvPr>
          <p:cNvSpPr txBox="1"/>
          <p:nvPr/>
        </p:nvSpPr>
        <p:spPr>
          <a:xfrm>
            <a:off x="2102069" y="123119"/>
            <a:ext cx="789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         Data summarization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F6075B-C2D4-4E83-644C-D41929F3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451"/>
            <a:ext cx="12192000" cy="59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3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8265-BEE2-2A70-3BD5-C5B77D3B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system-ui"/>
              </a:rPr>
              <a:t>                    Basic statics of the data set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2B9FE6-94D5-AC24-EF4A-826E6C4A0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08063"/>
            <a:ext cx="10855327" cy="584993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072EB-06E8-AE7C-6DA4-AB1A7BD1E85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B48EC-F4B3-7A7A-2FAB-1E72FC774B8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506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DFB7-327B-6453-DCB6-8DE3C6D7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system-ui"/>
              </a:rPr>
              <a:t>2.   Data cleaning and data transformation: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25CACB-25A6-1351-F8B1-DED4CD945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762000"/>
            <a:ext cx="12191999" cy="13933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574AA-D30F-3C11-CE34-039B6B77B3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3C4C4-433E-77D0-F4AD-CE46F7D9EC1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045475-83DF-1A6B-89B9-08843B29B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5371"/>
            <a:ext cx="12289971" cy="470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9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09BF-8157-0841-8E94-73252183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315686"/>
            <a:ext cx="11008886" cy="548314"/>
          </a:xfrm>
        </p:spPr>
        <p:txBody>
          <a:bodyPr/>
          <a:lstStyle/>
          <a:p>
            <a:r>
              <a:rPr lang="en-GB" b="0" i="0" dirty="0">
                <a:effectLst/>
                <a:latin typeface="system-ui"/>
              </a:rPr>
              <a:t>The date column from the data set is string we need to convert it date time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2758D2-3584-5B2D-7FCF-780BF48C1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864000"/>
            <a:ext cx="12115800" cy="119060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E006A-9EB4-216F-E137-6AE2CAEB76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D41A5-9856-D7A3-34B6-244B9055152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1BF69E-9FE8-A642-D906-128E64983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5007"/>
            <a:ext cx="12192000" cy="501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7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D9C8-CDA3-A194-89CC-D71480DC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ystem-ui"/>
              </a:rPr>
              <a:t>3.Data joining : Merging two data frame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FA59C9-FA4F-E222-6717-42DDB5515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864000"/>
            <a:ext cx="12191999" cy="199953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37057-EA1E-E05B-22A9-F76CBD6C8D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615E1-B11F-3CAE-A32D-848700C8612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C346B3-3FA2-2A9D-FE41-F91C13129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38349"/>
            <a:ext cx="12039600" cy="37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0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34CD-A9F6-60CA-C892-62E80598D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system-ui"/>
              </a:rPr>
              <a:t>4.Aggregation and Grouping Operations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0D834A-04B9-5EA9-46B2-207D491AB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12371"/>
            <a:ext cx="12192000" cy="191548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46819-7CAD-1906-2B93-0F262B375A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9ED23-4F13-B601-CF64-516ED44A802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77B384-5562-3BEE-956E-3B3C11C8F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7444"/>
            <a:ext cx="12192000" cy="393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197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245E38-7A2C-4D38-96FA-24EAC5F22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214</TotalTime>
  <Words>224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Candara</vt:lpstr>
      <vt:lpstr>Corbel</vt:lpstr>
      <vt:lpstr>system-ui</vt:lpstr>
      <vt:lpstr>Times New Roman</vt:lpstr>
      <vt:lpstr>Custom</vt:lpstr>
      <vt:lpstr>Garment Worker Productivity Analysis</vt:lpstr>
      <vt:lpstr>PowerPoint Presentation</vt:lpstr>
      <vt:lpstr>PowerPoint Presentation</vt:lpstr>
      <vt:lpstr>PowerPoint Presentation</vt:lpstr>
      <vt:lpstr>                    Basic statics of the data set</vt:lpstr>
      <vt:lpstr>2.   Data cleaning and data transformation:</vt:lpstr>
      <vt:lpstr>The date column from the data set is string we need to convert it date time</vt:lpstr>
      <vt:lpstr>3.Data joining : Merging two data frame</vt:lpstr>
      <vt:lpstr>4.Aggregation and Grouping Operations</vt:lpstr>
      <vt:lpstr>5. Data Visualization: Question: How does targeted_productivity compare to actual_productivity across different departments?”</vt:lpstr>
      <vt:lpstr>Targeted  vs actual productivity by department </vt:lpstr>
      <vt:lpstr>How does incentive affect actual productivity?</vt:lpstr>
      <vt:lpstr>Incentive vs actual productivity </vt:lpstr>
      <vt:lpstr>Overtime vs actual productivity </vt:lpstr>
      <vt:lpstr>Overtime vs actual productivity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abdulfetah adem</dc:creator>
  <cp:lastModifiedBy>abdulfetah adem</cp:lastModifiedBy>
  <cp:revision>3</cp:revision>
  <dcterms:created xsi:type="dcterms:W3CDTF">2025-03-26T15:29:12Z</dcterms:created>
  <dcterms:modified xsi:type="dcterms:W3CDTF">2025-03-26T19:11:32Z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