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1740" y="23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0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5769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88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0593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58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34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5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1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5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2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1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2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2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2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0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4050833"/>
            <a:ext cx="5825202" cy="10968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</a:rPr>
              <a:t>Maximizing Profits from June 2005 to December 2005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</a:rPr>
              <a:t>Abdulfetah Adem 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</a:rPr>
              <a:t>March 2025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571" y="2404534"/>
            <a:ext cx="6876011" cy="16463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400" dirty="0"/>
              <a:t>Business Recommendations for Timeless Transport Models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>
            <a:normAutofit/>
          </a:bodyPr>
          <a:lstStyle/>
          <a:p>
            <a:r>
              <a:rPr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160589"/>
            <a:ext cx="6447501" cy="3880773"/>
          </a:xfrm>
        </p:spPr>
        <p:txBody>
          <a:bodyPr>
            <a:normAutofit/>
          </a:bodyPr>
          <a:lstStyle/>
          <a:p>
            <a:r>
              <a:rPr sz="1930" dirty="0"/>
              <a:t>Objective: </a:t>
            </a:r>
            <a:r>
              <a:rPr lang="en-GB" sz="1930" dirty="0"/>
              <a:t>Maximize profits for Timeless Transport Models between </a:t>
            </a:r>
            <a:r>
              <a:rPr lang="en-GB" sz="1930" b="1" dirty="0"/>
              <a:t>June 2005 and December 2005</a:t>
            </a:r>
            <a:r>
              <a:rPr lang="en-GB" sz="1930" dirty="0"/>
              <a:t> by focusing on key strategies: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930" b="1" dirty="0"/>
              <a:t>Optimizing Sales</a:t>
            </a:r>
            <a:r>
              <a:rPr lang="en-GB" sz="1930" dirty="0"/>
              <a:t>: Improve email marketing campaigns and customer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930" b="1" dirty="0"/>
              <a:t>Optimizing Production</a:t>
            </a:r>
            <a:r>
              <a:rPr lang="en-GB" sz="1930" dirty="0"/>
              <a:t>: Adjust schedules for peak demand in November.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930" b="1" dirty="0"/>
              <a:t>Targeting Products and Regions</a:t>
            </a:r>
            <a:r>
              <a:rPr lang="en-GB" sz="1930" dirty="0"/>
              <a:t>: Focus on top-performing products and regions.</a:t>
            </a:r>
          </a:p>
          <a:p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4827183" cy="1722634"/>
          </a:xfrm>
        </p:spPr>
        <p:txBody>
          <a:bodyPr>
            <a:normAutofit/>
          </a:bodyPr>
          <a:lstStyle/>
          <a:p>
            <a:r>
              <a:rPr sz="2800" dirty="0"/>
              <a:t>Key Insights from Engineering Resource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160589"/>
            <a:ext cx="4829563" cy="3880773"/>
          </a:xfrm>
        </p:spPr>
        <p:txBody>
          <a:bodyPr>
            <a:normAutofit/>
          </a:bodyPr>
          <a:lstStyle/>
          <a:p>
            <a:r>
              <a:rPr lang="en-GB" dirty="0"/>
              <a:t> Actionable Plan: </a:t>
            </a:r>
          </a:p>
          <a:p>
            <a:r>
              <a:rPr lang="en-GB" dirty="0"/>
              <a:t>Adjust production plans to meet high demand in November.</a:t>
            </a:r>
          </a:p>
          <a:p>
            <a:r>
              <a:rPr lang="en-GB" dirty="0"/>
              <a:t>Maximize resource efficiency and minimize production costs.</a:t>
            </a:r>
          </a:p>
          <a:p>
            <a:r>
              <a:rPr lang="en-GB" dirty="0"/>
              <a:t>forecasts of production costs derived from engineering resource planning data</a:t>
            </a:r>
          </a:p>
        </p:txBody>
      </p:sp>
      <p:pic>
        <p:nvPicPr>
          <p:cNvPr id="5" name="Picture 4" descr="A graph showing a line graph">
            <a:extLst>
              <a:ext uri="{FF2B5EF4-FFF2-40B4-BE49-F238E27FC236}">
                <a16:creationId xmlns:a16="http://schemas.microsoft.com/office/drawing/2014/main" id="{8316806B-B4E7-4898-4C90-10B7EBEED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175" y="174661"/>
            <a:ext cx="3965826" cy="669180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8267EEE4-6354-4F1C-9484-951F0EB92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2" y="0"/>
            <a:ext cx="91392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326" y="609600"/>
            <a:ext cx="4756774" cy="11176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/>
              <a:t>Key Insights from Marketing Email Campaign</a:t>
            </a:r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0E5A83F9-E6B8-40BD-9C0D-9A6F15650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rgbClr val="7C6D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327" y="2160589"/>
            <a:ext cx="4162299" cy="3505565"/>
          </a:xfrm>
        </p:spPr>
        <p:txBody>
          <a:bodyPr>
            <a:noAutofit/>
          </a:bodyPr>
          <a:lstStyle/>
          <a:p>
            <a:r>
              <a:rPr lang="en-GB" sz="2000" dirty="0"/>
              <a:t>Actionable Plan:</a:t>
            </a:r>
          </a:p>
          <a:p>
            <a:r>
              <a:rPr lang="en-GB" sz="2000" dirty="0"/>
              <a:t>- Use urgent-tone emails to maximize open and click rates.</a:t>
            </a:r>
          </a:p>
          <a:p>
            <a:r>
              <a:rPr lang="en-GB" sz="2000" dirty="0"/>
              <a:t>- Schedule emails on Mondays for optimal engagement.</a:t>
            </a:r>
          </a:p>
          <a:p>
            <a:r>
              <a:rPr lang="en-GB" sz="2000" dirty="0"/>
              <a:t>- Focus on high-performing regions: USA, Australia.</a:t>
            </a:r>
          </a:p>
          <a:p>
            <a:r>
              <a:rPr lang="en-GB" sz="2000" dirty="0"/>
              <a:t>Visual: Open rates by email tone and day of the week.</a:t>
            </a:r>
          </a:p>
        </p:txBody>
      </p:sp>
      <p:pic>
        <p:nvPicPr>
          <p:cNvPr id="5" name="Picture 4" descr="Person holding mouse">
            <a:extLst>
              <a:ext uri="{FF2B5EF4-FFF2-40B4-BE49-F238E27FC236}">
                <a16:creationId xmlns:a16="http://schemas.microsoft.com/office/drawing/2014/main" id="{5ACB4723-CC53-CFE6-876D-3120650217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51" r="15134" b="-3"/>
          <a:stretch/>
        </p:blipFill>
        <p:spPr>
          <a:xfrm>
            <a:off x="5648611" y="10"/>
            <a:ext cx="3493006" cy="3448414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96E14F1-A692-DE55-22C4-F02109C77D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145" r="16439" b="4"/>
          <a:stretch/>
        </p:blipFill>
        <p:spPr>
          <a:xfrm>
            <a:off x="5321300" y="-127000"/>
            <a:ext cx="3822700" cy="69849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3495094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95095" y="-3"/>
            <a:ext cx="792559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315" y="101601"/>
            <a:ext cx="2656986" cy="1143000"/>
          </a:xfrm>
        </p:spPr>
        <p:txBody>
          <a:bodyPr anchor="ctr">
            <a:normAutofit fontScale="90000"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Key Insights from the Sales Tracking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15" y="1244601"/>
            <a:ext cx="2980457" cy="5511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2000" dirty="0">
                <a:solidFill>
                  <a:schemeClr val="bg1"/>
                </a:solidFill>
              </a:rPr>
              <a:t>Sales Breakdown: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solidFill>
                  <a:schemeClr val="bg1"/>
                </a:solidFill>
              </a:rPr>
              <a:t>- Top products: Classic Cars, Vintage Cars lead in revenue generation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solidFill>
                  <a:schemeClr val="bg1"/>
                </a:solidFill>
              </a:rPr>
              <a:t>- High-performing regions: USA, Australia, France show strongest sales performance 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solidFill>
                  <a:schemeClr val="bg1"/>
                </a:solidFill>
              </a:rPr>
              <a:t>- Mondays perform best for sales engagement.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solidFill>
                  <a:schemeClr val="bg1"/>
                </a:solidFill>
              </a:rPr>
              <a:t>Actionable Plan: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solidFill>
                  <a:schemeClr val="bg1"/>
                </a:solidFill>
              </a:rPr>
              <a:t>- Target top products and regions for marketing campaigns.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16772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8A9F3791-717C-EE9C-E514-CC6C4C55C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417" y="0"/>
            <a:ext cx="5639584" cy="3644900"/>
          </a:xfrm>
          <a:prstGeom prst="rect">
            <a:avLst/>
          </a:prstGeom>
        </p:spPr>
      </p:pic>
      <p:pic>
        <p:nvPicPr>
          <p:cNvPr id="8" name="Picture 7" descr="A graph with numbers and text&#10;&#10;AI-generated content may be incorrect.">
            <a:extLst>
              <a:ext uri="{FF2B5EF4-FFF2-40B4-BE49-F238E27FC236}">
                <a16:creationId xmlns:a16="http://schemas.microsoft.com/office/drawing/2014/main" id="{C74B7AAE-D0C2-017E-90A8-BA07B19F3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416" y="3429000"/>
            <a:ext cx="5639583" cy="34289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3495094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95095" y="-3"/>
            <a:ext cx="792559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547" y="392491"/>
            <a:ext cx="3152284" cy="13756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chemeClr val="bg1"/>
                </a:solidFill>
              </a:rPr>
              <a:t>Recommendation 1: Maximize Email Marketing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15" y="2160590"/>
            <a:ext cx="2980457" cy="344011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bg1"/>
                </a:solidFill>
              </a:rPr>
              <a:t>Actionable Plan: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bg1"/>
                </a:solidFill>
              </a:rPr>
              <a:t>- Focus on urgent-tone emails to increase engagement.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bg1"/>
                </a:solidFill>
              </a:rPr>
              <a:t>- Send emails(schedule ) on Mondays to align with the highest engagement period.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bg1"/>
                </a:solidFill>
              </a:rPr>
              <a:t>- Target regions: USA, Australia.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bg1"/>
                </a:solidFill>
              </a:rPr>
              <a:t>Data Insight: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bg1"/>
                </a:solidFill>
              </a:rPr>
              <a:t>- Urgent-tone emails outperform conversational ones.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bg1"/>
                </a:solidFill>
              </a:rPr>
              <a:t>- Mondays have the best engagement based on sales data.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16772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550" y="609600"/>
            <a:ext cx="2802951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000" dirty="0"/>
              <a:t>Recommendation 2: Target Product Sales to Match Demand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7172" y="2160589"/>
            <a:ext cx="4779628" cy="40878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700" dirty="0"/>
              <a:t>Actionable Plan:</a:t>
            </a:r>
          </a:p>
          <a:p>
            <a:pPr>
              <a:lnSpc>
                <a:spcPct val="90000"/>
              </a:lnSpc>
            </a:pPr>
            <a:r>
              <a:rPr lang="en-GB" sz="1700" dirty="0"/>
              <a:t>- Promote Classic Cars, Vintage Cars during peak season.</a:t>
            </a:r>
          </a:p>
          <a:p>
            <a:pPr>
              <a:lnSpc>
                <a:spcPct val="90000"/>
              </a:lnSpc>
            </a:pPr>
            <a:r>
              <a:rPr lang="en-GB" sz="1700" dirty="0"/>
              <a:t>- Align promotions with sales trends.</a:t>
            </a:r>
          </a:p>
          <a:p>
            <a:pPr>
              <a:lnSpc>
                <a:spcPct val="90000"/>
              </a:lnSpc>
            </a:pPr>
            <a:r>
              <a:rPr lang="en-GB" sz="1700" dirty="0"/>
              <a:t>Data Insight:</a:t>
            </a:r>
          </a:p>
          <a:p>
            <a:pPr>
              <a:lnSpc>
                <a:spcPct val="90000"/>
              </a:lnSpc>
            </a:pPr>
            <a:r>
              <a:rPr lang="en-GB" sz="1700" dirty="0"/>
              <a:t>- Classic Cars, Vintage Cars have the highest sales.</a:t>
            </a:r>
          </a:p>
          <a:p>
            <a:pPr>
              <a:lnSpc>
                <a:spcPct val="90000"/>
              </a:lnSpc>
            </a:pPr>
            <a:r>
              <a:rPr lang="en-GB" sz="1700" dirty="0"/>
              <a:t>- Best-selling products should be promoted during peak months.</a:t>
            </a:r>
          </a:p>
        </p:txBody>
      </p:sp>
      <p:pic>
        <p:nvPicPr>
          <p:cNvPr id="5" name="Picture 4" descr="Vintage english car">
            <a:extLst>
              <a:ext uri="{FF2B5EF4-FFF2-40B4-BE49-F238E27FC236}">
                <a16:creationId xmlns:a16="http://schemas.microsoft.com/office/drawing/2014/main" id="{0BED8E39-3DB2-BAB4-F7A2-69AF3FC3B4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329" r="40288" b="-2"/>
          <a:stretch/>
        </p:blipFill>
        <p:spPr>
          <a:xfrm>
            <a:off x="20" y="-1"/>
            <a:ext cx="404620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550" y="609600"/>
            <a:ext cx="2802951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Recommendation 3: Optimize Production 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7172" y="2160589"/>
            <a:ext cx="304832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dirty="0"/>
              <a:t>Actionable Plan:</a:t>
            </a:r>
            <a:endParaRPr lang="en-US" dirty="0"/>
          </a:p>
          <a:p>
            <a:pPr>
              <a:lnSpc>
                <a:spcPct val="90000"/>
              </a:lnSpc>
            </a:pPr>
            <a:r>
              <a:rPr dirty="0"/>
              <a:t>- Adjust production schedules for Classic Cars, Vintage Cars.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dirty="0"/>
              <a:t>- Focus production on high-demand regions: USA, APAC, EMEA.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dirty="0"/>
              <a:t>Data Insight:</a:t>
            </a:r>
            <a:endParaRPr lang="en-US" dirty="0"/>
          </a:p>
          <a:p>
            <a:pPr>
              <a:lnSpc>
                <a:spcPct val="90000"/>
              </a:lnSpc>
            </a:pPr>
            <a:r>
              <a:rPr dirty="0"/>
              <a:t>- APAC and EMEA regions require more production due to higher sales in these areas.</a:t>
            </a:r>
            <a:endParaRPr lang="en-US" dirty="0"/>
          </a:p>
        </p:txBody>
      </p:sp>
      <p:pic>
        <p:nvPicPr>
          <p:cNvPr id="5" name="Picture 4" descr="Vintage english car">
            <a:extLst>
              <a:ext uri="{FF2B5EF4-FFF2-40B4-BE49-F238E27FC236}">
                <a16:creationId xmlns:a16="http://schemas.microsoft.com/office/drawing/2014/main" id="{BB00C959-0166-D8CD-4F99-24B6E18A78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329" r="40288" b="-2"/>
          <a:stretch/>
        </p:blipFill>
        <p:spPr>
          <a:xfrm>
            <a:off x="20" y="-1"/>
            <a:ext cx="404620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550" y="609600"/>
            <a:ext cx="2802951" cy="1320800"/>
          </a:xfrm>
        </p:spPr>
        <p:txBody>
          <a:bodyPr>
            <a:normAutofit/>
          </a:bodyPr>
          <a:lstStyle/>
          <a:p>
            <a:r>
              <a:rPr lang="en-US" sz="3300" dirty="0"/>
              <a:t>Conclusion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0" y="1295400"/>
            <a:ext cx="5333980" cy="5562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600" b="1" dirty="0"/>
              <a:t>Conclusion Statement</a:t>
            </a:r>
          </a:p>
          <a:p>
            <a:pPr>
              <a:buNone/>
            </a:pPr>
            <a:r>
              <a:rPr lang="en-GB" sz="1600" dirty="0"/>
              <a:t>To boost growth and performance, three key strategies are recommended: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Enhance email marketing</a:t>
            </a:r>
            <a:r>
              <a:rPr lang="en-GB" sz="1600" dirty="0"/>
              <a:t> with urgent-tone messages sent on Mondays in top regions (USA, Australia).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Promote high-demand products</a:t>
            </a:r>
            <a:r>
              <a:rPr lang="en-GB" sz="1600" dirty="0"/>
              <a:t> like Classic and Vintage Cars during peak seasons.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Adjust production</a:t>
            </a:r>
            <a:r>
              <a:rPr lang="en-GB" sz="1600" dirty="0"/>
              <a:t> to meet demand in key markets (APAC, EMEA).</a:t>
            </a:r>
          </a:p>
          <a:p>
            <a:r>
              <a:rPr lang="en-GB" sz="1600" dirty="0"/>
              <a:t>These data-driven actions will improve engagement, increase sales, and streamline operations.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500" dirty="0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7355CAA6-E9B8-D501-7B8A-3C7B9292C2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256" r="5361" b="-2"/>
          <a:stretch/>
        </p:blipFill>
        <p:spPr>
          <a:xfrm>
            <a:off x="20" y="-1"/>
            <a:ext cx="404620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773</TotalTime>
  <Words>462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Business Recommendations for Timeless Transport Models</vt:lpstr>
      <vt:lpstr>Project Overview</vt:lpstr>
      <vt:lpstr>Key Insights from Engineering Resource Analysis</vt:lpstr>
      <vt:lpstr>Key Insights from Marketing Email Campaign</vt:lpstr>
      <vt:lpstr>Key Insights from the Sales Tracking Dashboard</vt:lpstr>
      <vt:lpstr>Recommendation 1: Maximize Email Marketing</vt:lpstr>
      <vt:lpstr>Recommendation 2: Target Product Sales to Match Demand</vt:lpstr>
      <vt:lpstr>Recommendation 3: Optimize Production Schedules</vt:lpstr>
      <vt:lpstr>Conclusion 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abdu</dc:creator>
  <cp:keywords/>
  <dc:description>generated using python-pptx</dc:description>
  <cp:lastModifiedBy>abdulfetah adem</cp:lastModifiedBy>
  <cp:revision>9</cp:revision>
  <dcterms:created xsi:type="dcterms:W3CDTF">2013-01-27T09:14:16Z</dcterms:created>
  <dcterms:modified xsi:type="dcterms:W3CDTF">2025-03-24T16:58:29Z</dcterms:modified>
  <cp:category/>
</cp:coreProperties>
</file>