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Lst>
  <p:sldSz cx="13716000" cy="8572500"/>
  <p:notesSz cx="8572500" cy="13716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1.sv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1.sv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2.jpeg"/><Relationship Id="rId2" Type="http://schemas.openxmlformats.org/officeDocument/2006/relationships/image" Target="../media/image1.sv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3.jpeg"/><Relationship Id="rId2" Type="http://schemas.openxmlformats.org/officeDocument/2006/relationships/image" Target="../media/image1.sv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4.jpeg"/><Relationship Id="rId2" Type="http://schemas.openxmlformats.org/officeDocument/2006/relationships/image" Target="../media/image1.sv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5.jpeg"/><Relationship Id="rId2" Type="http://schemas.openxmlformats.org/officeDocument/2006/relationships/image" Target="../media/image1.sv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1.sv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6.jpeg"/><Relationship Id="rId2" Type="http://schemas.openxmlformats.org/officeDocument/2006/relationships/image" Target="../media/image1.sv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F3D56"/>
        </a:solidFill>
        <a:effectLst/>
      </p:bgPr>
    </p:bg>
    <p:spTree>
      <p:nvGrpSpPr>
        <p:cNvPr id="1" name=""/>
        <p:cNvGrpSpPr/>
        <p:nvPr/>
      </p:nvGrpSpPr>
      <p:grpSpPr>
        <a:xfrm>
          <a:off x="0" y="0"/>
          <a:ext cx="0" cy="0"/>
          <a:chOff x="0" y="0"/>
          <a:chExt cx="0" cy="0"/>
        </a:xfrm>
      </p:grpSpPr>
      <p:sp>
        <p:nvSpPr>
          <p:cNvPr id="2" name="Object1"/>
          <p:cNvSpPr/>
          <p:nvPr/>
        </p:nvSpPr>
        <p:spPr>
          <a:xfrm>
            <a:off x="4895850" y="3028950"/>
            <a:ext cx="3943350" cy="742950"/>
          </a:xfrm>
          <a:prstGeom prst="rect">
            <a:avLst/>
          </a:prstGeom>
          <a:noFill/>
        </p:spPr>
        <p:txBody>
          <a:bodyPr wrap="square" lIns="0" tIns="0" rIns="0" bIns="0" rtlCol="0" anchor="t"/>
          <a:lstStyle/>
          <a:p>
            <a:pPr algn="ctr">
              <a:lnSpc>
                <a:spcPts val="5850"/>
              </a:lnSpc>
            </a:pPr>
            <a:r>
              <a:rPr lang="en-US" sz="4800" b="0" i="0" dirty="0">
                <a:solidFill>
                  <a:srgbClr val="F2F2F2"/>
                </a:solidFill>
                <a:latin typeface="Montserrat ExtraBold" pitchFamily="34" charset="0"/>
                <a:ea typeface="Montserrat ExtraBold" pitchFamily="34" charset="-122"/>
                <a:cs typeface="Montserrat ExtraBold" pitchFamily="34" charset="-120"/>
              </a:rPr>
              <a:t>TalentChain</a:t>
            </a:r>
            <a:endParaRPr lang="en-US" sz="4800" dirty="0"/>
          </a:p>
        </p:txBody>
      </p:sp>
      <p:sp>
        <p:nvSpPr>
          <p:cNvPr id="3" name="Object2"/>
          <p:cNvSpPr/>
          <p:nvPr/>
        </p:nvSpPr>
        <p:spPr>
          <a:xfrm>
            <a:off x="2933700" y="6248400"/>
            <a:ext cx="8048625" cy="1295400"/>
          </a:xfrm>
          <a:prstGeom prst="rect">
            <a:avLst/>
          </a:prstGeom>
          <a:noFill/>
        </p:spPr>
        <p:txBody>
          <a:bodyPr wrap="square" lIns="0" tIns="0" rIns="0" bIns="0" rtlCol="0" anchor="t"/>
          <a:lstStyle/>
          <a:p>
            <a:pPr algn="ctr">
              <a:lnSpc>
                <a:spcPts val="2550"/>
              </a:lnSpc>
            </a:pPr>
            <a:r>
              <a:rPr lang="en-US" sz="2100" b="0" i="0" dirty="0">
                <a:solidFill>
                  <a:srgbClr val="F2F2F2"/>
                </a:solidFill>
                <a:latin typeface="Montserrat SemiBold" pitchFamily="34" charset="0"/>
                <a:ea typeface="Montserrat SemiBold" pitchFamily="34" charset="-122"/>
                <a:cs typeface="Montserrat SemiBold" pitchFamily="34" charset="-120"/>
              </a:rPr>
              <a:t>Kiyari Abbas - Graphics designer</a:t>
            </a:r>
            <a:endParaRPr lang="en-US" sz="2100" b="0" i="0" dirty="0">
              <a:solidFill>
                <a:srgbClr val="F2F2F2"/>
              </a:solidFill>
              <a:latin typeface="Montserrat SemiBold" pitchFamily="34" charset="0"/>
              <a:ea typeface="Montserrat SemiBold" pitchFamily="34" charset="-122"/>
              <a:cs typeface="Montserrat SemiBold" pitchFamily="34" charset="-120"/>
            </a:endParaRPr>
          </a:p>
          <a:p>
            <a:pPr algn="ctr">
              <a:lnSpc>
                <a:spcPts val="2550"/>
              </a:lnSpc>
            </a:pPr>
            <a:r>
              <a:rPr lang="en-US" sz="2100" b="0" i="0" dirty="0">
                <a:solidFill>
                  <a:srgbClr val="F2F2F2"/>
                </a:solidFill>
                <a:latin typeface="Montserrat SemiBold" pitchFamily="34" charset="0"/>
                <a:ea typeface="Montserrat SemiBold" pitchFamily="34" charset="-122"/>
                <a:cs typeface="Montserrat SemiBold" pitchFamily="34" charset="-120"/>
              </a:rPr>
              <a:t>Ahmad Abdurrahman Yahaya - Frontend developer/UI designer
Gab - Business developer
Muhammad - Backend developer</a:t>
            </a:r>
            <a:endParaRPr lang="en-US" sz="2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1">
            <a:extLst>
              <a:ext uri="{96DAC541-7B7A-43D3-8B79-37D633B846F1}">
                <asvg:svgBlip xmlns:asvg="http://schemas.microsoft.com/office/drawing/2016/SVG/main" r:embed="rId2"/>
              </a:ext>
            </a:extLst>
          </a:blip>
          <a:srcRect/>
          <a:stretch>
            <a:fillRect/>
          </a:stretch>
        </p:blipFill>
        <p:spPr>
          <a:xfrm>
            <a:off x="0" y="8496300"/>
            <a:ext cx="13716000" cy="76200"/>
          </a:xfrm>
          <a:prstGeom prst="rect">
            <a:avLst/>
          </a:prstGeom>
        </p:spPr>
      </p:pic>
      <p:sp>
        <p:nvSpPr>
          <p:cNvPr id="3" name="Object2"/>
          <p:cNvSpPr/>
          <p:nvPr/>
        </p:nvSpPr>
        <p:spPr>
          <a:xfrm>
            <a:off x="704850" y="704850"/>
            <a:ext cx="6421120" cy="561975"/>
          </a:xfrm>
          <a:prstGeom prst="rect">
            <a:avLst/>
          </a:prstGeom>
          <a:noFill/>
        </p:spPr>
        <p:txBody>
          <a:bodyPr wrap="square" lIns="0" tIns="0" rIns="0" bIns="0" rtlCol="0" anchor="t"/>
          <a:lstStyle/>
          <a:p>
            <a:pPr algn="l">
              <a:lnSpc>
                <a:spcPts val="4425"/>
              </a:lnSpc>
            </a:pPr>
            <a:r>
              <a:rPr lang="en-US" sz="3600" b="1" i="0" dirty="0">
                <a:solidFill>
                  <a:srgbClr val="4F4F4F"/>
                </a:solidFill>
                <a:latin typeface="Montserrat Bold" pitchFamily="34" charset="0"/>
                <a:ea typeface="Montserrat Bold" pitchFamily="34" charset="-122"/>
                <a:cs typeface="Montserrat Bold" pitchFamily="34" charset="-120"/>
              </a:rPr>
              <a:t>Current &amp; Proposed System</a:t>
            </a:r>
            <a:endParaRPr lang="en-US" sz="3600" dirty="0"/>
          </a:p>
        </p:txBody>
      </p:sp>
      <p:sp>
        <p:nvSpPr>
          <p:cNvPr id="4" name="Object3"/>
          <p:cNvSpPr/>
          <p:nvPr/>
        </p:nvSpPr>
        <p:spPr>
          <a:xfrm>
            <a:off x="695325" y="3238500"/>
            <a:ext cx="11972925" cy="2209800"/>
          </a:xfrm>
          <a:prstGeom prst="rect">
            <a:avLst/>
          </a:prstGeom>
          <a:noFill/>
        </p:spPr>
        <p:txBody>
          <a:bodyPr wrap="square" lIns="0" tIns="0" rIns="0" bIns="0" rtlCol="0" anchor="t"/>
          <a:lstStyle/>
          <a:p>
            <a:pPr algn="ctr">
              <a:lnSpc>
                <a:spcPts val="2175"/>
              </a:lnSpc>
            </a:pPr>
            <a:r>
              <a:rPr lang="en-US" sz="1800" b="0" i="0" dirty="0">
                <a:solidFill>
                  <a:srgbClr val="4F4F4F"/>
                </a:solidFill>
                <a:latin typeface="Montserrat Regular" pitchFamily="34" charset="0"/>
                <a:ea typeface="Montserrat Regular" pitchFamily="34" charset="-122"/>
                <a:cs typeface="Montserrat Regular" pitchFamily="34" charset="-120"/>
              </a:rPr>
              <a:t>Presently, the funding problem of rising stars is usually solved by agencies.
Talent agents/agencies are considered gatekeepers to their client's careers. They have the ability to reshape and reconstruct their client's image. They are dealmakers and assist their client by orchestrating deals within the entertainment industry, more specifically in the Hollywood entertainment industry.</a:t>
            </a:r>
            <a:r>
              <a:rPr lang="en-US" baseline="30000" dirty="0">
                <a:solidFill>
                  <a:srgbClr val="4F4F4F"/>
                </a:solidFill>
                <a:latin typeface="Montserrat Regular" pitchFamily="34" charset="0"/>
                <a:ea typeface="Montserrat Regular" pitchFamily="34" charset="-122"/>
                <a:cs typeface="Montserrat Regular" pitchFamily="34" charset="-120"/>
                <a:sym typeface="+mn-ea"/>
              </a:rPr>
              <a:t>1</a:t>
            </a:r>
            <a:r>
              <a:rPr lang="en-US" sz="1800" b="0" i="0" dirty="0">
                <a:solidFill>
                  <a:srgbClr val="4F4F4F"/>
                </a:solidFill>
                <a:latin typeface="Montserrat Regular" pitchFamily="34" charset="0"/>
                <a:ea typeface="Montserrat Regular" pitchFamily="34" charset="-122"/>
                <a:cs typeface="Montserrat Regular" pitchFamily="34" charset="-120"/>
              </a:rPr>
              <a:t> Our vision is to become a full-cycle talent management agency with decentralized talent management and decentralized talent promotion processes that's why we are trying to facilitate decentralized peer-to-peer (P2P) data networking, thereby eliminating the need for central control and diminishing the value of aggregator-distributor platforms.  </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1">
            <a:extLst>
              <a:ext uri="{96DAC541-7B7A-43D3-8B79-37D633B846F1}">
                <asvg:svgBlip xmlns:asvg="http://schemas.microsoft.com/office/drawing/2016/SVG/main" r:embed="rId2"/>
              </a:ext>
            </a:extLst>
          </a:blip>
          <a:srcRect/>
          <a:stretch>
            <a:fillRect/>
          </a:stretch>
        </p:blipFill>
        <p:spPr>
          <a:xfrm>
            <a:off x="0" y="8496300"/>
            <a:ext cx="13716000" cy="76200"/>
          </a:xfrm>
          <a:prstGeom prst="rect">
            <a:avLst/>
          </a:prstGeom>
        </p:spPr>
      </p:pic>
      <p:sp>
        <p:nvSpPr>
          <p:cNvPr id="3" name="Object2"/>
          <p:cNvSpPr/>
          <p:nvPr/>
        </p:nvSpPr>
        <p:spPr>
          <a:xfrm>
            <a:off x="5667375" y="3838575"/>
            <a:ext cx="2419350" cy="561975"/>
          </a:xfrm>
          <a:prstGeom prst="rect">
            <a:avLst/>
          </a:prstGeom>
          <a:noFill/>
        </p:spPr>
        <p:txBody>
          <a:bodyPr wrap="square" lIns="0" tIns="0" rIns="0" bIns="0" rtlCol="0" anchor="t"/>
          <a:lstStyle/>
          <a:p>
            <a:pPr algn="l">
              <a:lnSpc>
                <a:spcPts val="4425"/>
              </a:lnSpc>
            </a:pPr>
            <a:r>
              <a:rPr lang="en-US" sz="3600" b="1" i="0" dirty="0">
                <a:solidFill>
                  <a:srgbClr val="4F4F4F"/>
                </a:solidFill>
                <a:latin typeface="Montserrat Bold" pitchFamily="34" charset="0"/>
                <a:ea typeface="Montserrat Bold" pitchFamily="34" charset="-122"/>
                <a:cs typeface="Montserrat Bold" pitchFamily="34" charset="-120"/>
              </a:rPr>
              <a:t>Prototype</a:t>
            </a:r>
            <a:endParaRPr lang="en-US"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1">
            <a:extLst>
              <a:ext uri="{96DAC541-7B7A-43D3-8B79-37D633B846F1}">
                <asvg:svgBlip xmlns:asvg="http://schemas.microsoft.com/office/drawing/2016/SVG/main" r:embed="rId2"/>
              </a:ext>
            </a:extLst>
          </a:blip>
          <a:srcRect/>
          <a:stretch>
            <a:fillRect/>
          </a:stretch>
        </p:blipFill>
        <p:spPr>
          <a:xfrm>
            <a:off x="0" y="8496300"/>
            <a:ext cx="13716000" cy="76200"/>
          </a:xfrm>
          <a:prstGeom prst="rect">
            <a:avLst/>
          </a:prstGeom>
        </p:spPr>
      </p:pic>
      <p:pic>
        <p:nvPicPr>
          <p:cNvPr id="3" name="Object 2" descr="preencoded.png"/>
          <p:cNvPicPr>
            <a:picLocks noChangeAspect="1"/>
          </p:cNvPicPr>
          <p:nvPr/>
        </p:nvPicPr>
        <p:blipFill>
          <a:blip r:embed="rId3"/>
          <a:srcRect/>
          <a:stretch>
            <a:fillRect/>
          </a:stretch>
        </p:blipFill>
        <p:spPr>
          <a:xfrm>
            <a:off x="0" y="0"/>
            <a:ext cx="13716000" cy="8477250"/>
          </a:xfrm>
          <a:prstGeom prst="rect">
            <a:avLst/>
          </a:prstGeom>
        </p:spPr>
      </p:pic>
      <p:sp>
        <p:nvSpPr>
          <p:cNvPr id="4" name="Object3"/>
          <p:cNvSpPr/>
          <p:nvPr/>
        </p:nvSpPr>
        <p:spPr>
          <a:xfrm>
            <a:off x="3876675" y="2124075"/>
            <a:ext cx="1628775" cy="381000"/>
          </a:xfrm>
          <a:prstGeom prst="rect">
            <a:avLst/>
          </a:prstGeom>
          <a:noFill/>
        </p:spPr>
        <p:txBody>
          <a:bodyPr wrap="square" lIns="0" tIns="0" rIns="0" bIns="0" rtlCol="0" anchor="ctr"/>
          <a:lstStyle/>
          <a:p>
            <a:pPr algn="l">
              <a:lnSpc>
                <a:spcPts val="4425"/>
              </a:lnSpc>
            </a:pPr>
            <a:endParaRPr lang="en-US"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1">
            <a:extLst>
              <a:ext uri="{96DAC541-7B7A-43D3-8B79-37D633B846F1}">
                <asvg:svgBlip xmlns:asvg="http://schemas.microsoft.com/office/drawing/2016/SVG/main" r:embed="rId2"/>
              </a:ext>
            </a:extLst>
          </a:blip>
          <a:srcRect/>
          <a:stretch>
            <a:fillRect/>
          </a:stretch>
        </p:blipFill>
        <p:spPr>
          <a:xfrm>
            <a:off x="0" y="8477250"/>
            <a:ext cx="13716000" cy="95250"/>
          </a:xfrm>
          <a:prstGeom prst="rect">
            <a:avLst/>
          </a:prstGeom>
        </p:spPr>
      </p:pic>
      <p:pic>
        <p:nvPicPr>
          <p:cNvPr id="3" name="Object 2" descr="preencoded.png"/>
          <p:cNvPicPr>
            <a:picLocks noChangeAspect="1"/>
          </p:cNvPicPr>
          <p:nvPr/>
        </p:nvPicPr>
        <p:blipFill>
          <a:blip r:embed="rId3"/>
          <a:srcRect/>
          <a:stretch>
            <a:fillRect/>
          </a:stretch>
        </p:blipFill>
        <p:spPr>
          <a:xfrm>
            <a:off x="0" y="0"/>
            <a:ext cx="13716000" cy="8515350"/>
          </a:xfrm>
          <a:prstGeom prst="rect">
            <a:avLst/>
          </a:prstGeom>
        </p:spPr>
      </p:pic>
      <p:sp>
        <p:nvSpPr>
          <p:cNvPr id="4" name="Object3"/>
          <p:cNvSpPr/>
          <p:nvPr/>
        </p:nvSpPr>
        <p:spPr>
          <a:xfrm>
            <a:off x="5667375" y="3838575"/>
            <a:ext cx="2419350" cy="561975"/>
          </a:xfrm>
          <a:prstGeom prst="rect">
            <a:avLst/>
          </a:prstGeom>
          <a:noFill/>
        </p:spPr>
        <p:txBody>
          <a:bodyPr wrap="square" lIns="0" tIns="0" rIns="0" bIns="0" rtlCol="0" anchor="t"/>
          <a:lstStyle/>
          <a:p>
            <a:pPr algn="l">
              <a:lnSpc>
                <a:spcPts val="4425"/>
              </a:lnSpc>
            </a:pPr>
            <a:endParaRPr lang="en-US"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1">
            <a:extLst>
              <a:ext uri="{96DAC541-7B7A-43D3-8B79-37D633B846F1}">
                <asvg:svgBlip xmlns:asvg="http://schemas.microsoft.com/office/drawing/2016/SVG/main" r:embed="rId2"/>
              </a:ext>
            </a:extLst>
          </a:blip>
          <a:srcRect/>
          <a:stretch>
            <a:fillRect/>
          </a:stretch>
        </p:blipFill>
        <p:spPr>
          <a:xfrm>
            <a:off x="0" y="8477250"/>
            <a:ext cx="13716000" cy="95250"/>
          </a:xfrm>
          <a:prstGeom prst="rect">
            <a:avLst/>
          </a:prstGeom>
        </p:spPr>
      </p:pic>
      <p:pic>
        <p:nvPicPr>
          <p:cNvPr id="3" name="Object 2" descr="preencoded.png"/>
          <p:cNvPicPr>
            <a:picLocks noChangeAspect="1"/>
          </p:cNvPicPr>
          <p:nvPr/>
        </p:nvPicPr>
        <p:blipFill>
          <a:blip r:embed="rId3"/>
          <a:srcRect/>
          <a:stretch>
            <a:fillRect/>
          </a:stretch>
        </p:blipFill>
        <p:spPr>
          <a:xfrm>
            <a:off x="0" y="28575"/>
            <a:ext cx="13716000" cy="84963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1">
            <a:extLst>
              <a:ext uri="{96DAC541-7B7A-43D3-8B79-37D633B846F1}">
                <asvg:svgBlip xmlns:asvg="http://schemas.microsoft.com/office/drawing/2016/SVG/main" r:embed="rId2"/>
              </a:ext>
            </a:extLst>
          </a:blip>
          <a:srcRect/>
          <a:stretch>
            <a:fillRect/>
          </a:stretch>
        </p:blipFill>
        <p:spPr>
          <a:xfrm>
            <a:off x="0" y="8477250"/>
            <a:ext cx="13716000" cy="95250"/>
          </a:xfrm>
          <a:prstGeom prst="rect">
            <a:avLst/>
          </a:prstGeom>
        </p:spPr>
      </p:pic>
      <p:pic>
        <p:nvPicPr>
          <p:cNvPr id="3" name="Object 2" descr="preencoded.png"/>
          <p:cNvPicPr>
            <a:picLocks noChangeAspect="1"/>
          </p:cNvPicPr>
          <p:nvPr/>
        </p:nvPicPr>
        <p:blipFill>
          <a:blip r:embed="rId3"/>
          <a:srcRect/>
          <a:stretch>
            <a:fillRect/>
          </a:stretch>
        </p:blipFill>
        <p:spPr>
          <a:xfrm>
            <a:off x="0" y="0"/>
            <a:ext cx="13716000" cy="85153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1">
            <a:extLst>
              <a:ext uri="{96DAC541-7B7A-43D3-8B79-37D633B846F1}">
                <asvg:svgBlip xmlns:asvg="http://schemas.microsoft.com/office/drawing/2016/SVG/main" r:embed="rId2"/>
              </a:ext>
            </a:extLst>
          </a:blip>
          <a:srcRect/>
          <a:stretch>
            <a:fillRect/>
          </a:stretch>
        </p:blipFill>
        <p:spPr>
          <a:xfrm>
            <a:off x="0" y="8477250"/>
            <a:ext cx="13716000" cy="95250"/>
          </a:xfrm>
          <a:prstGeom prst="rect">
            <a:avLst/>
          </a:prstGeom>
        </p:spPr>
      </p:pic>
      <p:sp>
        <p:nvSpPr>
          <p:cNvPr id="3" name="Object2"/>
          <p:cNvSpPr/>
          <p:nvPr/>
        </p:nvSpPr>
        <p:spPr>
          <a:xfrm>
            <a:off x="704850" y="704850"/>
            <a:ext cx="1485900" cy="561975"/>
          </a:xfrm>
          <a:prstGeom prst="rect">
            <a:avLst/>
          </a:prstGeom>
          <a:noFill/>
        </p:spPr>
        <p:txBody>
          <a:bodyPr wrap="square" lIns="0" tIns="0" rIns="0" bIns="0" rtlCol="0" anchor="t"/>
          <a:lstStyle/>
          <a:p>
            <a:pPr algn="l">
              <a:lnSpc>
                <a:spcPts val="4425"/>
              </a:lnSpc>
            </a:pPr>
            <a:r>
              <a:rPr lang="en-US" sz="3600" b="1" i="0" dirty="0">
                <a:solidFill>
                  <a:srgbClr val="4F4F4F"/>
                </a:solidFill>
                <a:latin typeface="Montserrat Bold" pitchFamily="34" charset="0"/>
                <a:ea typeface="Montserrat Bold" pitchFamily="34" charset="-122"/>
                <a:cs typeface="Montserrat Bold" pitchFamily="34" charset="-120"/>
              </a:rPr>
              <a:t>Token</a:t>
            </a:r>
            <a:endParaRPr lang="en-US" sz="3600" dirty="0"/>
          </a:p>
        </p:txBody>
      </p:sp>
      <p:sp>
        <p:nvSpPr>
          <p:cNvPr id="4" name="Object3"/>
          <p:cNvSpPr/>
          <p:nvPr/>
        </p:nvSpPr>
        <p:spPr>
          <a:xfrm>
            <a:off x="876300" y="3514725"/>
            <a:ext cx="11972925" cy="1381125"/>
          </a:xfrm>
          <a:prstGeom prst="rect">
            <a:avLst/>
          </a:prstGeom>
          <a:noFill/>
        </p:spPr>
        <p:txBody>
          <a:bodyPr wrap="square" lIns="0" tIns="0" rIns="0" bIns="0" rtlCol="0" anchor="t"/>
          <a:lstStyle/>
          <a:p>
            <a:pPr algn="ctr">
              <a:lnSpc>
                <a:spcPts val="2175"/>
              </a:lnSpc>
            </a:pPr>
            <a:r>
              <a:rPr lang="en-US" sz="1800" b="0" i="0" dirty="0">
                <a:solidFill>
                  <a:srgbClr val="4F4F4F"/>
                </a:solidFill>
                <a:latin typeface="Montserrat Regular" pitchFamily="34" charset="0"/>
                <a:ea typeface="Montserrat Regular" pitchFamily="34" charset="-122"/>
                <a:cs typeface="Montserrat Regular" pitchFamily="34" charset="-120"/>
              </a:rPr>
              <a:t>The  tokens is responsible for the functions of the our platform. The full functionality of the platform is available only for token holders. We plan to place the tokens on cryptographic token exchanges, giving an opportunity to openly buy them by swapping. A user seeking to enter the platform will have tobuy the tokens. Conversely, the tokens could be sold at an exchange if their holderwould like to exit the ACE ecosystem.</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1">
            <a:extLst>
              <a:ext uri="{96DAC541-7B7A-43D3-8B79-37D633B846F1}">
                <asvg:svgBlip xmlns:asvg="http://schemas.microsoft.com/office/drawing/2016/SVG/main" r:embed="rId2"/>
              </a:ext>
            </a:extLst>
          </a:blip>
          <a:srcRect/>
          <a:stretch>
            <a:fillRect/>
          </a:stretch>
        </p:blipFill>
        <p:spPr>
          <a:xfrm>
            <a:off x="0" y="8477250"/>
            <a:ext cx="13716000" cy="95250"/>
          </a:xfrm>
          <a:prstGeom prst="rect">
            <a:avLst/>
          </a:prstGeom>
        </p:spPr>
      </p:pic>
      <p:pic>
        <p:nvPicPr>
          <p:cNvPr id="3" name="Object 2" descr="preencoded.png"/>
          <p:cNvPicPr>
            <a:picLocks noChangeAspect="1"/>
          </p:cNvPicPr>
          <p:nvPr/>
        </p:nvPicPr>
        <p:blipFill>
          <a:blip r:embed="rId3"/>
          <a:srcRect/>
          <a:stretch>
            <a:fillRect/>
          </a:stretch>
        </p:blipFill>
        <p:spPr>
          <a:xfrm>
            <a:off x="1676400" y="2371725"/>
            <a:ext cx="10363200" cy="4533900"/>
          </a:xfrm>
          <a:prstGeom prst="rect">
            <a:avLst/>
          </a:prstGeom>
        </p:spPr>
      </p:pic>
      <p:sp>
        <p:nvSpPr>
          <p:cNvPr id="4" name="Object3"/>
          <p:cNvSpPr/>
          <p:nvPr/>
        </p:nvSpPr>
        <p:spPr>
          <a:xfrm>
            <a:off x="704850" y="704850"/>
            <a:ext cx="4895850" cy="561975"/>
          </a:xfrm>
          <a:prstGeom prst="rect">
            <a:avLst/>
          </a:prstGeom>
          <a:noFill/>
        </p:spPr>
        <p:txBody>
          <a:bodyPr wrap="square" lIns="0" tIns="0" rIns="0" bIns="0" rtlCol="0" anchor="t"/>
          <a:lstStyle/>
          <a:p>
            <a:pPr algn="l">
              <a:lnSpc>
                <a:spcPts val="4425"/>
              </a:lnSpc>
            </a:pPr>
            <a:r>
              <a:rPr lang="en-US" sz="3600" b="1" i="0" dirty="0">
                <a:solidFill>
                  <a:srgbClr val="4F4F4F"/>
                </a:solidFill>
                <a:latin typeface="Montserrat Bold" pitchFamily="34" charset="0"/>
                <a:ea typeface="Montserrat Bold" pitchFamily="34" charset="-122"/>
                <a:cs typeface="Montserrat Bold" pitchFamily="34" charset="-120"/>
              </a:rPr>
              <a:t>Project Architecture</a:t>
            </a:r>
            <a:endParaRPr lang="en-US" sz="3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1374</Words>
  <Application>WPS Writer</Application>
  <PresentationFormat>On-screen Show (16:9)</PresentationFormat>
  <Paragraphs>17</Paragraphs>
  <Slides>9</Slides>
  <Notes>9</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9</vt:i4>
      </vt:variant>
    </vt:vector>
  </HeadingPairs>
  <TitlesOfParts>
    <vt:vector size="31" baseType="lpstr">
      <vt:lpstr>Arial</vt:lpstr>
      <vt:lpstr>SimSun</vt:lpstr>
      <vt:lpstr>Wingdings</vt:lpstr>
      <vt:lpstr>Montserrat ExtraBold</vt:lpstr>
      <vt:lpstr>苹方-简</vt:lpstr>
      <vt:lpstr>Montserrat ExtraBold</vt:lpstr>
      <vt:lpstr>Montserrat ExtraBold</vt:lpstr>
      <vt:lpstr>Montserrat SemiBold</vt:lpstr>
      <vt:lpstr>Montserrat SemiBold</vt:lpstr>
      <vt:lpstr>Montserrat SemiBold</vt:lpstr>
      <vt:lpstr>Montserrat Bold</vt:lpstr>
      <vt:lpstr>Montserrat Bold</vt:lpstr>
      <vt:lpstr>Montserrat Bold</vt:lpstr>
      <vt:lpstr>Montserrat Regular</vt:lpstr>
      <vt:lpstr>Montserrat Regular</vt:lpstr>
      <vt:lpstr>Montserrat Regular</vt:lpstr>
      <vt:lpstr>Calibri</vt:lpstr>
      <vt:lpstr>Helvetica Neue</vt:lpstr>
      <vt:lpstr>微软雅黑</vt:lpstr>
      <vt:lpstr>Arial Unicode MS</vt:lpstr>
      <vt:lpstr>宋体-简</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abdull</cp:lastModifiedBy>
  <cp:revision>5</cp:revision>
  <dcterms:created xsi:type="dcterms:W3CDTF">2021-07-30T06:25:42Z</dcterms:created>
  <dcterms:modified xsi:type="dcterms:W3CDTF">2021-07-30T06:25:42Z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1033-3.1.4.5932</vt:lpwstr>
  </property>
</Properties>
</file>