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3" r:id="rId5"/>
    <p:sldId id="275" r:id="rId6"/>
    <p:sldId id="280" r:id="rId7"/>
    <p:sldId id="279" r:id="rId8"/>
    <p:sldId id="292" r:id="rId9"/>
    <p:sldId id="277" r:id="rId10"/>
    <p:sldId id="293" r:id="rId11"/>
    <p:sldId id="294" r:id="rId12"/>
    <p:sldId id="281" r:id="rId13"/>
    <p:sldId id="283" r:id="rId14"/>
    <p:sldId id="278" r:id="rId15"/>
    <p:sldId id="285"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656E63"/>
    <a:srgbClr val="3B4546"/>
    <a:srgbClr val="D8BEB2"/>
    <a:srgbClr val="753F2D"/>
    <a:srgbClr val="5E3324"/>
    <a:srgbClr val="8A4C34"/>
    <a:srgbClr val="815550"/>
    <a:srgbClr val="A3573E"/>
    <a:srgbClr val="C28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50" autoAdjust="0"/>
  </p:normalViewPr>
  <p:slideViewPr>
    <p:cSldViewPr snapToGrid="0">
      <p:cViewPr varScale="1">
        <p:scale>
          <a:sx n="77" d="100"/>
          <a:sy n="77" d="100"/>
        </p:scale>
        <p:origin x="912" y="6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1/25/2023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1/25/2023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74151"/>
                </a:solidFill>
                <a:effectLst/>
                <a:latin typeface="Söhne"/>
              </a:rPr>
              <a:t>CFO in wireless communication system can cause increase in bit error rate which means transmitted data corrupt more than without cfo.</a:t>
            </a:r>
          </a:p>
          <a:p>
            <a:pPr algn="l">
              <a:buFont typeface="+mj-lt"/>
              <a:buNone/>
            </a:pPr>
            <a:r>
              <a:rPr lang="en-US" b="0" i="0" dirty="0">
                <a:solidFill>
                  <a:srgbClr val="374151"/>
                </a:solidFill>
                <a:effectLst/>
                <a:latin typeface="Söhne"/>
              </a:rPr>
              <a:t>It causes inter-carrier interference which degrade the performance of the system. Last, CFO can cause decrease in signal to noise ratio which again degrade performance of the overall system.</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Machine learning algorithm can overcome issues with traditional methods, such as adaptability, machine learning can be adapted many situations and many system without hesitation. With machine learning, tuning can be automated, also can handle non-linearity issues in cfo estimation.</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I have choose machine learning algorithm called random forest regression for reasons, it offers high accuracy, can handle non-linearity and can also handle missing data.</a:t>
            </a:r>
          </a:p>
          <a:p>
            <a:pPr algn="l">
              <a:buFont typeface="+mj-lt"/>
              <a:buAutoNum type="arabicPeriod"/>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262878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OFDM offers high efficiency, thus it is used in modern systems such as 4G, 5G, 802.11 wireless communication systems. It resistant to interference and effective in multipath environments.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42587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sz="1800" dirty="0">
                <a:effectLst/>
                <a:latin typeface="Times New Roman" panose="02020603050405020304" pitchFamily="18" charset="0"/>
                <a:ea typeface="SimSun" panose="02010600030101010101" pitchFamily="2" charset="-122"/>
              </a:rPr>
              <a:t>A supervised learning algorithm known as decision tree regression is used to forecast a continuous target variable. It functions by building a tree-like model of decisions based on the characteristics of the data, with each leaf node representing the target variable and each interior node indicating a "test" on a characteristic (prediction). </a:t>
            </a:r>
            <a:endParaRPr lang="en-US" b="0" i="0" dirty="0">
              <a:solidFill>
                <a:srgbClr val="292929"/>
              </a:solidFill>
              <a:effectLst/>
              <a:latin typeface="source-serif-pro"/>
            </a:endParaRPr>
          </a:p>
          <a:p>
            <a:pPr algn="l">
              <a:buFont typeface="+mj-lt"/>
              <a:buAutoNum type="arabicPeriod"/>
            </a:pPr>
            <a:endParaRPr lang="en-US" b="0" i="0" dirty="0">
              <a:solidFill>
                <a:srgbClr val="292929"/>
              </a:solidFill>
              <a:effectLst/>
              <a:latin typeface="source-serif-pro"/>
            </a:endParaRPr>
          </a:p>
          <a:p>
            <a:pPr algn="l">
              <a:buFont typeface="+mj-lt"/>
              <a:buAutoNum type="arabicPeriod"/>
            </a:pPr>
            <a:r>
              <a:rPr lang="en-US" b="0" i="0" dirty="0">
                <a:solidFill>
                  <a:srgbClr val="292929"/>
                </a:solidFill>
                <a:effectLst/>
                <a:latin typeface="source-serif-pro"/>
              </a:rPr>
              <a:t>Compared to other algorithms decision trees requires less effort for data preparation during pre-processing.</a:t>
            </a:r>
          </a:p>
          <a:p>
            <a:pPr algn="l">
              <a:buFont typeface="+mj-lt"/>
              <a:buAutoNum type="arabicPeriod"/>
            </a:pPr>
            <a:r>
              <a:rPr lang="en-US" b="0" i="0" dirty="0">
                <a:solidFill>
                  <a:srgbClr val="292929"/>
                </a:solidFill>
                <a:effectLst/>
                <a:latin typeface="source-serif-pro"/>
              </a:rPr>
              <a:t>A decision tree does not require normalization of data.</a:t>
            </a:r>
          </a:p>
          <a:p>
            <a:pPr algn="l">
              <a:buFont typeface="+mj-lt"/>
              <a:buAutoNum type="arabicPeriod"/>
            </a:pPr>
            <a:r>
              <a:rPr lang="en-US" b="0" i="0" dirty="0">
                <a:solidFill>
                  <a:srgbClr val="292929"/>
                </a:solidFill>
                <a:effectLst/>
                <a:latin typeface="source-serif-pro"/>
              </a:rPr>
              <a:t>A decision tree does not require scaling of data as well.</a:t>
            </a:r>
          </a:p>
          <a:p>
            <a:pPr algn="l">
              <a:buFont typeface="+mj-lt"/>
              <a:buAutoNum type="arabicPeriod"/>
            </a:pPr>
            <a:r>
              <a:rPr lang="en-US" b="0" i="0" dirty="0">
                <a:solidFill>
                  <a:srgbClr val="292929"/>
                </a:solidFill>
                <a:effectLst/>
                <a:latin typeface="source-serif-pro"/>
              </a:rPr>
              <a:t>Missing values in the data also do NOT affect the process of building a decision tree to any considerable extent.</a:t>
            </a:r>
          </a:p>
          <a:p>
            <a:pPr algn="l">
              <a:buFont typeface="+mj-lt"/>
              <a:buAutoNum type="arabicPeriod"/>
            </a:pPr>
            <a:r>
              <a:rPr lang="en-US" b="0" i="0" dirty="0">
                <a:solidFill>
                  <a:srgbClr val="292929"/>
                </a:solidFill>
                <a:effectLst/>
                <a:latin typeface="source-serif-pro"/>
              </a:rPr>
              <a:t>A Decision tree model is very intuitive and easy to explain to technical teams as well as stakeholders.</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80781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800" spc="-5" dirty="0">
                <a:effectLst/>
                <a:latin typeface="Times New Roman" panose="02020603050405020304" pitchFamily="18" charset="0"/>
                <a:ea typeface="SimSun" panose="02010600030101010101" pitchFamily="2" charset="-122"/>
              </a:rPr>
              <a:t>It models the probability of a class using the Gaussian distribution, and estimates the mean and variance of each feature for each class. Then it uses these estimates to determine the likelihood of a new set of features belonging to each class, and the class with the highest likelihood is chosen as the prediction. </a:t>
            </a:r>
            <a:endParaRPr lang="en-US" sz="1800" spc="-5"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315652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Pilot-based estimation: This method uses known pilot symbols that are transmitted along with the data symbols to estimate the CFO. The pilot symbols are used to generate a reference signal that is used to estimate the CFO.</a:t>
            </a:r>
          </a:p>
          <a:p>
            <a:pPr algn="l">
              <a:buFont typeface="+mj-lt"/>
              <a:buAutoNum type="arabicPeriod"/>
            </a:pPr>
            <a:r>
              <a:rPr lang="en-US" b="0" i="0" dirty="0">
                <a:solidFill>
                  <a:srgbClr val="374151"/>
                </a:solidFill>
                <a:effectLst/>
                <a:latin typeface="Söhne"/>
              </a:rPr>
              <a:t>Correlation-based estimation: This method uses the cross-correlation between the received signal and a locally generated reference signal to estimate the CFO.</a:t>
            </a:r>
          </a:p>
          <a:p>
            <a:pPr algn="l">
              <a:buFont typeface="+mj-lt"/>
              <a:buAutoNum type="arabicPeriod"/>
            </a:pPr>
            <a:r>
              <a:rPr lang="en-US" b="0" i="0" dirty="0">
                <a:solidFill>
                  <a:srgbClr val="374151"/>
                </a:solidFill>
                <a:effectLst/>
                <a:latin typeface="Söhne"/>
              </a:rPr>
              <a:t>Least-squares estimation: This method uses a least-squares algorithm to estimate the CFO by minimizing the difference between the received signal and a locally generated reference signal.</a:t>
            </a:r>
          </a:p>
          <a:p>
            <a:pPr algn="l">
              <a:buFont typeface="+mj-lt"/>
              <a:buAutoNum type="arabicPeriod"/>
            </a:pPr>
            <a:r>
              <a:rPr lang="en-US" b="0" i="0" dirty="0">
                <a:solidFill>
                  <a:srgbClr val="374151"/>
                </a:solidFill>
                <a:effectLst/>
                <a:latin typeface="Söhne"/>
              </a:rPr>
              <a:t>Time-domain based estimation: This method uses time domain methods to estimate the CFO, it can include methods like zero-crossing, slope, and energy based methods.</a:t>
            </a:r>
          </a:p>
          <a:p>
            <a:pPr algn="l">
              <a:buFont typeface="+mj-lt"/>
              <a:buAutoNum type="arabicPeriod"/>
            </a:pPr>
            <a:r>
              <a:rPr lang="en-US" b="0" i="0" dirty="0">
                <a:solidFill>
                  <a:srgbClr val="374151"/>
                </a:solidFill>
                <a:effectLst/>
                <a:latin typeface="Söhne"/>
              </a:rPr>
              <a:t>Frequency-domain based estimation: This method uses frequency domain methods to estimate the CFO, it can include methods like periodogram, Welch, and MUSIC based methods.</a:t>
            </a:r>
          </a:p>
          <a:p>
            <a:endParaRPr lang="en-US" dirty="0"/>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102554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10</a:t>
            </a:fld>
            <a:endParaRPr lang="en-US" noProof="0"/>
          </a:p>
        </p:txBody>
      </p:sp>
    </p:spTree>
    <p:extLst>
      <p:ext uri="{BB962C8B-B14F-4D97-AF65-F5344CB8AC3E}">
        <p14:creationId xmlns:p14="http://schemas.microsoft.com/office/powerpoint/2010/main" val="249846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mpetitions/ayb-ceng463-machine-learning-project-fall-2022/submission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PROJECT </a:t>
            </a:r>
            <a:br>
              <a:rPr lang="en-US" dirty="0"/>
            </a:br>
            <a:r>
              <a:rPr lang="en-US" dirty="0"/>
              <a:t>report</a:t>
            </a:r>
            <a:br>
              <a:rPr lang="en-US" dirty="0"/>
            </a:br>
            <a:r>
              <a:rPr lang="en-US" sz="3100" dirty="0"/>
              <a:t>Generating Land Cover Maps Using Machine Learning Algorithms</a:t>
            </a:r>
            <a:endParaRPr lang="en-US" dirty="0"/>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Abdurrahman YAMAN</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Results</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10</a:t>
            </a:fld>
            <a:endParaRPr lang="en-US" dirty="0"/>
          </a:p>
        </p:txBody>
      </p:sp>
      <p:graphicFrame>
        <p:nvGraphicFramePr>
          <p:cNvPr id="7" name="Table 6">
            <a:extLst>
              <a:ext uri="{FF2B5EF4-FFF2-40B4-BE49-F238E27FC236}">
                <a16:creationId xmlns:a16="http://schemas.microsoft.com/office/drawing/2014/main" id="{DAFD01BB-BB7B-3A37-3C7C-75D5E95776C5}"/>
              </a:ext>
            </a:extLst>
          </p:cNvPr>
          <p:cNvGraphicFramePr>
            <a:graphicFrameLocks noGrp="1"/>
          </p:cNvGraphicFramePr>
          <p:nvPr>
            <p:extLst>
              <p:ext uri="{D42A27DB-BD31-4B8C-83A1-F6EECF244321}">
                <p14:modId xmlns:p14="http://schemas.microsoft.com/office/powerpoint/2010/main" val="72649754"/>
              </p:ext>
            </p:extLst>
          </p:nvPr>
        </p:nvGraphicFramePr>
        <p:xfrm>
          <a:off x="785191" y="2802835"/>
          <a:ext cx="6271591" cy="3677477"/>
        </p:xfrm>
        <a:graphic>
          <a:graphicData uri="http://schemas.openxmlformats.org/drawingml/2006/table">
            <a:tbl>
              <a:tblPr firstRow="1" firstCol="1" bandRow="1">
                <a:tableStyleId>{5C22544A-7EE6-4342-B048-85BDC9FD1C3A}</a:tableStyleId>
              </a:tblPr>
              <a:tblGrid>
                <a:gridCol w="2090529">
                  <a:extLst>
                    <a:ext uri="{9D8B030D-6E8A-4147-A177-3AD203B41FA5}">
                      <a16:colId xmlns:a16="http://schemas.microsoft.com/office/drawing/2014/main" val="212346006"/>
                    </a:ext>
                  </a:extLst>
                </a:gridCol>
                <a:gridCol w="4181062">
                  <a:extLst>
                    <a:ext uri="{9D8B030D-6E8A-4147-A177-3AD203B41FA5}">
                      <a16:colId xmlns:a16="http://schemas.microsoft.com/office/drawing/2014/main" val="3659374220"/>
                    </a:ext>
                  </a:extLst>
                </a:gridCol>
              </a:tblGrid>
              <a:tr h="309161">
                <a:tc>
                  <a:txBody>
                    <a:bodyPr/>
                    <a:lstStyle/>
                    <a:p>
                      <a:pPr marL="0" marR="0" algn="ctr">
                        <a:spcBef>
                          <a:spcPts val="0"/>
                        </a:spcBef>
                        <a:spcAft>
                          <a:spcPts val="0"/>
                        </a:spcAft>
                      </a:pPr>
                      <a:r>
                        <a:rPr lang="tr-TR" sz="1800" dirty="0">
                          <a:effectLst/>
                        </a:rPr>
                        <a:t>Method</a:t>
                      </a:r>
                      <a:endParaRPr lang="en-US"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tr-TR" sz="1800">
                          <a:effectLst/>
                        </a:rPr>
                        <a:t>F1 Score</a:t>
                      </a:r>
                      <a:endParaRPr lang="en-US"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846106005"/>
                  </a:ext>
                </a:extLst>
              </a:tr>
              <a:tr h="1122772">
                <a:tc>
                  <a:txBody>
                    <a:bodyPr/>
                    <a:lstStyle/>
                    <a:p>
                      <a:pPr marL="0" marR="0" algn="ctr">
                        <a:spcBef>
                          <a:spcPts val="0"/>
                        </a:spcBef>
                        <a:spcAft>
                          <a:spcPts val="0"/>
                        </a:spcAft>
                      </a:pPr>
                      <a:r>
                        <a:rPr lang="tr-TR" sz="1800" dirty="0">
                          <a:effectLst/>
                        </a:rPr>
                        <a:t>KNN </a:t>
                      </a:r>
                      <a:endParaRPr lang="en-US"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fontAlgn="base">
                        <a:lnSpc>
                          <a:spcPts val="1500"/>
                        </a:lnSpc>
                        <a:spcBef>
                          <a:spcPts val="0"/>
                        </a:spcBef>
                        <a:spcAft>
                          <a:spcPts val="0"/>
                        </a:spcAft>
                      </a:pPr>
                      <a:endParaRPr lang="tr-TR" sz="1800">
                        <a:effectLst/>
                      </a:endParaRPr>
                    </a:p>
                    <a:p>
                      <a:pPr marL="0" marR="0" algn="ctr" fontAlgn="base">
                        <a:lnSpc>
                          <a:spcPts val="1500"/>
                        </a:lnSpc>
                        <a:spcBef>
                          <a:spcPts val="0"/>
                        </a:spcBef>
                        <a:spcAft>
                          <a:spcPts val="0"/>
                        </a:spcAft>
                      </a:pPr>
                      <a:r>
                        <a:rPr lang="tr-TR" sz="1800" u="none" strike="noStrike">
                          <a:effectLst/>
                          <a:hlinkClick r:id="rId3"/>
                        </a:rPr>
                        <a:t>0.33985</a:t>
                      </a:r>
                      <a:endParaRPr lang="en-US" sz="2800">
                        <a:effectLst/>
                      </a:endParaRPr>
                    </a:p>
                    <a:p>
                      <a:pPr marL="0" marR="0" algn="ctr" fontAlgn="base">
                        <a:lnSpc>
                          <a:spcPts val="1500"/>
                        </a:lnSpc>
                        <a:spcBef>
                          <a:spcPts val="0"/>
                        </a:spcBef>
                        <a:spcAft>
                          <a:spcPts val="0"/>
                        </a:spcAft>
                      </a:pPr>
                      <a:r>
                        <a:rPr lang="tr-TR" sz="1800">
                          <a:effectLst/>
                        </a:rPr>
                        <a:t> </a:t>
                      </a:r>
                      <a:endParaRPr lang="en-US" sz="2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83223181"/>
                  </a:ext>
                </a:extLst>
              </a:tr>
              <a:tr h="1122772">
                <a:tc>
                  <a:txBody>
                    <a:bodyPr/>
                    <a:lstStyle/>
                    <a:p>
                      <a:pPr marL="0" marR="0" algn="ctr">
                        <a:spcBef>
                          <a:spcPts val="0"/>
                        </a:spcBef>
                        <a:spcAft>
                          <a:spcPts val="0"/>
                        </a:spcAft>
                      </a:pPr>
                      <a:r>
                        <a:rPr lang="tr-TR" sz="1800">
                          <a:effectLst/>
                        </a:rPr>
                        <a:t>Decision Tree </a:t>
                      </a:r>
                      <a:endParaRPr lang="en-US"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fontAlgn="base">
                        <a:lnSpc>
                          <a:spcPts val="1500"/>
                        </a:lnSpc>
                        <a:spcBef>
                          <a:spcPts val="0"/>
                        </a:spcBef>
                        <a:spcAft>
                          <a:spcPts val="0"/>
                        </a:spcAft>
                      </a:pPr>
                      <a:endParaRPr lang="tr-TR" sz="1800" dirty="0">
                        <a:effectLst/>
                      </a:endParaRPr>
                    </a:p>
                    <a:p>
                      <a:pPr marL="0" marR="0" algn="ctr" fontAlgn="base">
                        <a:lnSpc>
                          <a:spcPts val="1500"/>
                        </a:lnSpc>
                        <a:spcBef>
                          <a:spcPts val="0"/>
                        </a:spcBef>
                        <a:spcAft>
                          <a:spcPts val="0"/>
                        </a:spcAft>
                      </a:pPr>
                      <a:r>
                        <a:rPr lang="tr-TR" sz="1800" u="none" strike="noStrike" dirty="0">
                          <a:effectLst/>
                          <a:hlinkClick r:id="rId3"/>
                        </a:rPr>
                        <a:t>0.32997</a:t>
                      </a:r>
                      <a:endParaRPr lang="en-US" sz="2800" dirty="0">
                        <a:effectLst/>
                      </a:endParaRPr>
                    </a:p>
                    <a:p>
                      <a:pPr marL="0" marR="0" fontAlgn="base">
                        <a:lnSpc>
                          <a:spcPts val="1500"/>
                        </a:lnSpc>
                        <a:spcBef>
                          <a:spcPts val="0"/>
                        </a:spcBef>
                        <a:spcAft>
                          <a:spcPts val="0"/>
                        </a:spcAft>
                      </a:pPr>
                      <a:r>
                        <a:rPr lang="tr-TR" sz="1800" dirty="0">
                          <a:effectLst/>
                        </a:rPr>
                        <a:t> </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93224926"/>
                  </a:ext>
                </a:extLst>
              </a:tr>
              <a:tr h="1122772">
                <a:tc>
                  <a:txBody>
                    <a:bodyPr/>
                    <a:lstStyle/>
                    <a:p>
                      <a:pPr marL="0" marR="0" algn="ctr">
                        <a:spcBef>
                          <a:spcPts val="0"/>
                        </a:spcBef>
                        <a:spcAft>
                          <a:spcPts val="0"/>
                        </a:spcAft>
                      </a:pPr>
                      <a:r>
                        <a:rPr lang="tr-TR" sz="1800">
                          <a:effectLst/>
                        </a:rPr>
                        <a:t>Gaussian Naive Bayes</a:t>
                      </a:r>
                      <a:endParaRPr lang="en-US"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fontAlgn="base">
                        <a:lnSpc>
                          <a:spcPts val="1500"/>
                        </a:lnSpc>
                        <a:spcBef>
                          <a:spcPts val="0"/>
                        </a:spcBef>
                        <a:spcAft>
                          <a:spcPts val="0"/>
                        </a:spcAft>
                      </a:pPr>
                      <a:endParaRPr lang="tr-TR" sz="1800" dirty="0">
                        <a:effectLst/>
                      </a:endParaRPr>
                    </a:p>
                    <a:p>
                      <a:pPr marL="0" marR="0" algn="ctr" fontAlgn="base">
                        <a:lnSpc>
                          <a:spcPts val="1500"/>
                        </a:lnSpc>
                        <a:spcBef>
                          <a:spcPts val="0"/>
                        </a:spcBef>
                        <a:spcAft>
                          <a:spcPts val="0"/>
                        </a:spcAft>
                      </a:pPr>
                      <a:r>
                        <a:rPr lang="tr-TR" sz="1800" u="none" strike="noStrike" dirty="0">
                          <a:effectLst/>
                          <a:hlinkClick r:id="rId3"/>
                        </a:rPr>
                        <a:t>0.34304</a:t>
                      </a:r>
                      <a:endParaRPr lang="en-US" sz="2800" dirty="0">
                        <a:effectLst/>
                      </a:endParaRPr>
                    </a:p>
                    <a:p>
                      <a:pPr marL="0" marR="0" algn="ctr" fontAlgn="base">
                        <a:lnSpc>
                          <a:spcPts val="1500"/>
                        </a:lnSpc>
                        <a:spcBef>
                          <a:spcPts val="0"/>
                        </a:spcBef>
                        <a:spcAft>
                          <a:spcPts val="0"/>
                        </a:spcAft>
                      </a:pPr>
                      <a:r>
                        <a:rPr lang="tr-TR" sz="1800" dirty="0">
                          <a:effectLst/>
                        </a:rPr>
                        <a:t> </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02345219"/>
                  </a:ext>
                </a:extLst>
              </a:tr>
            </a:tbl>
          </a:graphicData>
        </a:graphic>
      </p:graphicFrame>
    </p:spTree>
    <p:extLst>
      <p:ext uri="{BB962C8B-B14F-4D97-AF65-F5344CB8AC3E}">
        <p14:creationId xmlns:p14="http://schemas.microsoft.com/office/powerpoint/2010/main" val="4766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6237798" y="3429000"/>
            <a:ext cx="4846320" cy="1682749"/>
          </a:xfrm>
        </p:spPr>
        <p:txBody>
          <a:bodyPr/>
          <a:lstStyle/>
          <a:p>
            <a:r>
              <a:rPr lang="en-US" dirty="0"/>
              <a:t>conclusion</a:t>
            </a:r>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p:txBody>
          <a:bodyPr/>
          <a:lstStyle/>
          <a:p>
            <a:r>
              <a:rPr lang="en-US" dirty="0"/>
              <a:t>Conclusion</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385638" y="1792223"/>
            <a:ext cx="4754880" cy="2405125"/>
          </a:xfrm>
        </p:spPr>
        <p:txBody>
          <a:bodyPr/>
          <a:lstStyle/>
          <a:p>
            <a:pPr marL="0" indent="0">
              <a:buNone/>
            </a:pPr>
            <a:r>
              <a:rPr lang="en-US" dirty="0"/>
              <a:t>Although the KNN and Gaussian Naive Bayes algorithms produced similar results, KNN is slightly better for this dataset.</a:t>
            </a:r>
          </a:p>
          <a:p>
            <a:pPr marL="0" indent="0">
              <a:buNone/>
            </a:pPr>
            <a:r>
              <a:rPr lang="en-US" dirty="0"/>
              <a:t>Data preprocessing and feature engineering is vital for some datasets.</a:t>
            </a:r>
          </a:p>
          <a:p>
            <a:pPr marL="0" indent="0">
              <a:buNone/>
            </a:pPr>
            <a:r>
              <a:rPr lang="en-US" dirty="0"/>
              <a:t>To try as many as possible learning algorithms provides more reliable results.</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11</a:t>
            </a:fld>
            <a:endParaRPr lang="en-US"/>
          </a:p>
        </p:txBody>
      </p:sp>
    </p:spTree>
    <p:extLst>
      <p:ext uri="{BB962C8B-B14F-4D97-AF65-F5344CB8AC3E}">
        <p14:creationId xmlns:p14="http://schemas.microsoft.com/office/powerpoint/2010/main" val="7384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6247737" y="3279914"/>
            <a:ext cx="4846320" cy="1682749"/>
          </a:xfrm>
        </p:spPr>
        <p:txBody>
          <a:bodyPr/>
          <a:lstStyle/>
          <a:p>
            <a:r>
              <a:rPr lang="en-US" dirty="0"/>
              <a:t>Thank you!</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667512" y="4121288"/>
            <a:ext cx="4754880" cy="490538"/>
          </a:xfrm>
        </p:spPr>
        <p:txBody>
          <a:bodyPr/>
          <a:lstStyle/>
          <a:p>
            <a:pPr marL="0" indent="0">
              <a:buNone/>
            </a:pPr>
            <a:r>
              <a:rPr lang="en-US" sz="2000" dirty="0"/>
              <a:t>Abdurrahman YAMAN</a:t>
            </a:r>
          </a:p>
          <a:p>
            <a:pPr marL="0" indent="0">
              <a:buNone/>
            </a:pPr>
            <a:r>
              <a:rPr lang="en-US" sz="2000" dirty="0"/>
              <a:t>Ankara - Turkey</a:t>
            </a:r>
          </a:p>
          <a:p>
            <a:pPr marL="0" indent="0">
              <a:buNone/>
            </a:pPr>
            <a:r>
              <a:rPr lang="en-US" sz="2000" dirty="0"/>
              <a:t>Fall 2023</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5" name="Text Placeholder 4">
            <a:extLst>
              <a:ext uri="{FF2B5EF4-FFF2-40B4-BE49-F238E27FC236}">
                <a16:creationId xmlns:a16="http://schemas.microsoft.com/office/drawing/2014/main" id="{17C6EFF7-16B6-1B72-36A8-F62A2A24D861}"/>
              </a:ext>
            </a:extLst>
          </p:cNvPr>
          <p:cNvSpPr>
            <a:spLocks noGrp="1"/>
          </p:cNvSpPr>
          <p:nvPr>
            <p:ph type="body" sz="quarter" idx="13"/>
          </p:nvPr>
        </p:nvSpPr>
        <p:spPr/>
        <p:txBody>
          <a:bodyPr/>
          <a:lstStyle/>
          <a:p>
            <a:r>
              <a:rPr lang="en-US" dirty="0"/>
              <a:t>GENERATING LAND COVER MAPS USING MACHINE LEARNING ALGORITHMS</a:t>
            </a:r>
          </a:p>
        </p:txBody>
      </p:sp>
    </p:spTree>
    <p:extLst>
      <p:ext uri="{BB962C8B-B14F-4D97-AF65-F5344CB8AC3E}">
        <p14:creationId xmlns:p14="http://schemas.microsoft.com/office/powerpoint/2010/main" val="147423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OUTLINES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pPr marL="514350" indent="-514350">
              <a:buAutoNum type="romanUcPeriod"/>
            </a:pPr>
            <a:r>
              <a:rPr lang="en-US" dirty="0"/>
              <a:t>Introduction</a:t>
            </a:r>
          </a:p>
          <a:p>
            <a:pPr marL="514350" indent="-514350">
              <a:buAutoNum type="romanUcPeriod"/>
            </a:pPr>
            <a:r>
              <a:rPr lang="en-US" dirty="0"/>
              <a:t>Methodology</a:t>
            </a:r>
          </a:p>
          <a:p>
            <a:pPr marL="514350" indent="-514350">
              <a:buAutoNum type="romanUcPeriod"/>
            </a:pPr>
            <a:r>
              <a:rPr lang="en-US" dirty="0"/>
              <a:t>Results and Analysis</a:t>
            </a:r>
          </a:p>
          <a:p>
            <a:pPr marL="514350" indent="-514350">
              <a:buAutoNum type="romanUcPeriod"/>
            </a:pPr>
            <a:r>
              <a:rPr lang="en-US" dirty="0"/>
              <a:t>Conclusion</a:t>
            </a: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667511" y="2490986"/>
            <a:ext cx="3718057" cy="1682749"/>
          </a:xfrm>
        </p:spPr>
        <p:txBody>
          <a:bodyPr/>
          <a:lstStyle/>
          <a:p>
            <a:r>
              <a:rPr lang="en-US" sz="3600" dirty="0"/>
              <a:t>Introduction</a:t>
            </a:r>
            <a:br>
              <a:rPr lang="en-US" dirty="0"/>
            </a:br>
            <a:endParaRPr lang="en-US"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412192" y="660485"/>
            <a:ext cx="4828032" cy="490538"/>
          </a:xfrm>
        </p:spPr>
        <p:txBody>
          <a:bodyPr>
            <a:noAutofit/>
          </a:bodyPr>
          <a:lstStyle/>
          <a:p>
            <a:r>
              <a:rPr lang="en-US" dirty="0"/>
              <a:t>Overview</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6156160" y="1211142"/>
            <a:ext cx="4754880" cy="1596564"/>
          </a:xfrm>
        </p:spPr>
        <p:txBody>
          <a:bodyPr/>
          <a:lstStyle/>
          <a:p>
            <a:r>
              <a:rPr lang="en-US" dirty="0"/>
              <a:t>Machine learning algorithms</a:t>
            </a:r>
          </a:p>
          <a:p>
            <a:r>
              <a:rPr lang="en-US" dirty="0"/>
              <a:t>Land cover maps </a:t>
            </a:r>
          </a:p>
          <a:p>
            <a:r>
              <a:rPr lang="en-US" dirty="0"/>
              <a:t>Comparing methods</a:t>
            </a: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a:xfrm>
            <a:off x="6412192" y="2482936"/>
            <a:ext cx="4828032" cy="490538"/>
          </a:xfrm>
        </p:spPr>
        <p:txBody>
          <a:bodyPr/>
          <a:lstStyle/>
          <a:p>
            <a:r>
              <a:rPr lang="en-US" dirty="0"/>
              <a:t>Dataset</a:t>
            </a: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6156160" y="3052975"/>
            <a:ext cx="4754880" cy="1271794"/>
          </a:xfrm>
        </p:spPr>
        <p:txBody>
          <a:bodyPr/>
          <a:lstStyle/>
          <a:p>
            <a:r>
              <a:rPr lang="en-US" dirty="0"/>
              <a:t>Gibraltar</a:t>
            </a:r>
          </a:p>
          <a:p>
            <a:r>
              <a:rPr lang="en-US" dirty="0"/>
              <a:t>Land cover map with 11 classes</a:t>
            </a:r>
          </a:p>
          <a:p>
            <a:r>
              <a:rPr lang="en-US" dirty="0"/>
              <a:t>Three band GeoTIFF</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dirty="0"/>
          </a:p>
        </p:txBody>
      </p:sp>
      <p:sp>
        <p:nvSpPr>
          <p:cNvPr id="7" name="Text Placeholder 3">
            <a:extLst>
              <a:ext uri="{FF2B5EF4-FFF2-40B4-BE49-F238E27FC236}">
                <a16:creationId xmlns:a16="http://schemas.microsoft.com/office/drawing/2014/main" id="{45DF593C-3817-9492-6A92-4FCBA35AED6B}"/>
              </a:ext>
            </a:extLst>
          </p:cNvPr>
          <p:cNvSpPr txBox="1">
            <a:spLocks/>
          </p:cNvSpPr>
          <p:nvPr/>
        </p:nvSpPr>
        <p:spPr>
          <a:xfrm>
            <a:off x="6412192" y="4570038"/>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a:t>
            </a:r>
          </a:p>
        </p:txBody>
      </p:sp>
      <p:sp>
        <p:nvSpPr>
          <p:cNvPr id="8" name="Text Placeholder 5">
            <a:extLst>
              <a:ext uri="{FF2B5EF4-FFF2-40B4-BE49-F238E27FC236}">
                <a16:creationId xmlns:a16="http://schemas.microsoft.com/office/drawing/2014/main" id="{F1766E6C-8A09-2CCD-1610-CF82782E529B}"/>
              </a:ext>
            </a:extLst>
          </p:cNvPr>
          <p:cNvSpPr txBox="1">
            <a:spLocks/>
          </p:cNvSpPr>
          <p:nvPr/>
        </p:nvSpPr>
        <p:spPr>
          <a:xfrm>
            <a:off x="6156160" y="5060576"/>
            <a:ext cx="4754880" cy="1271794"/>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KNN</a:t>
            </a:r>
          </a:p>
          <a:p>
            <a:r>
              <a:rPr lang="en-US" dirty="0"/>
              <a:t>Decision tree</a:t>
            </a:r>
          </a:p>
          <a:p>
            <a:r>
              <a:rPr lang="en-US" dirty="0"/>
              <a:t>Gaussian Naïve Bayes</a:t>
            </a:r>
          </a:p>
          <a:p>
            <a:endParaRPr lang="en-US" dirty="0"/>
          </a:p>
        </p:txBody>
      </p:sp>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67512" y="1877813"/>
            <a:ext cx="4846320" cy="1682749"/>
          </a:xfrm>
        </p:spPr>
        <p:txBody>
          <a:bodyPr/>
          <a:lstStyle/>
          <a:p>
            <a:r>
              <a:rPr lang="en-US" sz="4400" dirty="0">
                <a:solidFill>
                  <a:srgbClr val="656E63"/>
                </a:solidFill>
              </a:rPr>
              <a:t>metho</a:t>
            </a:r>
            <a:r>
              <a:rPr lang="en-US" sz="4400" dirty="0"/>
              <a:t>dology</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p:txBody>
          <a:bodyPr/>
          <a:lstStyle/>
          <a:p>
            <a:r>
              <a:rPr lang="en-US" dirty="0"/>
              <a:t>Methods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p:txBody>
          <a:bodyPr/>
          <a:lstStyle/>
          <a:p>
            <a:r>
              <a:rPr lang="en-US" dirty="0"/>
              <a:t>KNN</a:t>
            </a:r>
          </a:p>
          <a:p>
            <a:r>
              <a:rPr lang="en-US" dirty="0"/>
              <a:t>Decision Tree</a:t>
            </a:r>
          </a:p>
          <a:p>
            <a:r>
              <a:rPr lang="en-US" dirty="0"/>
              <a:t>Naïve Bayes</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61635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2800" dirty="0"/>
              <a:t>K Nearest Neighbors Classification</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a:lstStyle/>
          <a:p>
            <a:r>
              <a:rPr lang="en-US" dirty="0"/>
              <a:t>What is KNN</a:t>
            </a:r>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6519672" y="2978331"/>
            <a:ext cx="4828032" cy="490538"/>
          </a:xfrm>
        </p:spPr>
        <p:txBody>
          <a:bodyPr/>
          <a:lstStyle/>
          <a:p>
            <a:r>
              <a:rPr lang="en-US" dirty="0"/>
              <a:t>Advantages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49224" y="3408099"/>
            <a:ext cx="4754880" cy="1682750"/>
          </a:xfrm>
        </p:spPr>
        <p:txBody>
          <a:bodyPr/>
          <a:lstStyle/>
          <a:p>
            <a:pPr marL="0" indent="0" algn="just">
              <a:buNone/>
            </a:pPr>
            <a:r>
              <a:rPr lang="en-US" sz="2000" dirty="0"/>
              <a:t>KNN is regarded as a "lazy" learning algorithm because it does not actively learn a model. This indicates that it does not need a lot of training time, but compared to other algorithms, it can need longer time to make predictions.</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6227064" y="3408099"/>
            <a:ext cx="4754880" cy="1682750"/>
          </a:xfrm>
        </p:spPr>
        <p:txBody>
          <a:bodyPr/>
          <a:lstStyle/>
          <a:p>
            <a:r>
              <a:rPr lang="en-US" sz="2000" dirty="0"/>
              <a:t>Easy to use</a:t>
            </a:r>
          </a:p>
          <a:p>
            <a:r>
              <a:rPr lang="en-US" sz="2000" dirty="0"/>
              <a:t>Ideal for non-linear data</a:t>
            </a:r>
          </a:p>
          <a:p>
            <a:r>
              <a:rPr lang="en-US" sz="2000" dirty="0"/>
              <a:t>Can handle multi-class cases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99673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2800" dirty="0"/>
              <a:t>Decision Tree Regression </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a:lstStyle/>
          <a:p>
            <a:r>
              <a:rPr lang="en-US" dirty="0"/>
              <a:t>What is Decision Tree</a:t>
            </a:r>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6519672" y="2978331"/>
            <a:ext cx="4828032" cy="490538"/>
          </a:xfrm>
        </p:spPr>
        <p:txBody>
          <a:bodyPr/>
          <a:lstStyle/>
          <a:p>
            <a:r>
              <a:rPr lang="en-US" dirty="0"/>
              <a:t>Advantages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49224" y="3408099"/>
            <a:ext cx="4754880" cy="1682750"/>
          </a:xfrm>
        </p:spPr>
        <p:txBody>
          <a:bodyPr/>
          <a:lstStyle/>
          <a:p>
            <a:pPr marL="0" indent="0" algn="just">
              <a:buNone/>
            </a:pPr>
            <a:r>
              <a:rPr lang="en-US" sz="2000" dirty="0"/>
              <a:t>Decision tree regression is used to forecast a continuous target variable. It functions by building a tree-like model.</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6227064" y="3408099"/>
            <a:ext cx="4754880" cy="1682750"/>
          </a:xfrm>
        </p:spPr>
        <p:txBody>
          <a:bodyPr/>
          <a:lstStyle/>
          <a:p>
            <a:r>
              <a:rPr lang="en-US" sz="2000" dirty="0"/>
              <a:t>Not require scaling of data</a:t>
            </a:r>
          </a:p>
          <a:p>
            <a:r>
              <a:rPr lang="en-US" sz="2000" dirty="0"/>
              <a:t>Handles missing data</a:t>
            </a:r>
          </a:p>
          <a:p>
            <a:r>
              <a:rPr lang="en-US" sz="2000" dirty="0"/>
              <a:t>Can handle multi-class cases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397919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2800" dirty="0"/>
              <a:t>Gaussian Naïve Bayes </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a:lstStyle/>
          <a:p>
            <a:r>
              <a:rPr lang="en-US" dirty="0"/>
              <a:t>What is Gaussian Naïve Bayes</a:t>
            </a:r>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6519672" y="2978331"/>
            <a:ext cx="4828032" cy="490538"/>
          </a:xfrm>
        </p:spPr>
        <p:txBody>
          <a:bodyPr/>
          <a:lstStyle/>
          <a:p>
            <a:r>
              <a:rPr lang="en-US" dirty="0"/>
              <a:t>Advantages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49224" y="3408099"/>
            <a:ext cx="4754880" cy="1682750"/>
          </a:xfrm>
        </p:spPr>
        <p:txBody>
          <a:bodyPr/>
          <a:lstStyle/>
          <a:p>
            <a:pPr marL="0" indent="0" algn="just">
              <a:buNone/>
            </a:pPr>
            <a:r>
              <a:rPr lang="en-US" sz="2000" dirty="0"/>
              <a:t>Gaussian Naive Bayes is a method for classifying data based on the Bayes theorem and the assumption that features are independent of one another. </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6227064" y="3408099"/>
            <a:ext cx="4754880" cy="1682750"/>
          </a:xfrm>
        </p:spPr>
        <p:txBody>
          <a:bodyPr/>
          <a:lstStyle/>
          <a:p>
            <a:r>
              <a:rPr lang="en-US" sz="2000" dirty="0"/>
              <a:t>Easy to implement</a:t>
            </a:r>
          </a:p>
          <a:p>
            <a:r>
              <a:rPr lang="en-US" sz="2000" dirty="0"/>
              <a:t>Fast</a:t>
            </a:r>
          </a:p>
          <a:p>
            <a:r>
              <a:rPr lang="en-US" sz="2000" dirty="0"/>
              <a:t>Not requires as much training data</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7</a:t>
            </a:fld>
            <a:endParaRPr lang="en-US"/>
          </a:p>
        </p:txBody>
      </p:sp>
    </p:spTree>
    <p:extLst>
      <p:ext uri="{BB962C8B-B14F-4D97-AF65-F5344CB8AC3E}">
        <p14:creationId xmlns:p14="http://schemas.microsoft.com/office/powerpoint/2010/main" val="22414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57573" y="1338545"/>
            <a:ext cx="4846320" cy="1682749"/>
          </a:xfrm>
        </p:spPr>
        <p:txBody>
          <a:bodyPr/>
          <a:lstStyle/>
          <a:p>
            <a:r>
              <a:rPr lang="en-US" sz="4400" dirty="0">
                <a:solidFill>
                  <a:srgbClr val="656E63"/>
                </a:solidFill>
              </a:rPr>
              <a:t>RESULTS &amp; ANALYSIS</a:t>
            </a:r>
            <a:endParaRPr lang="en-US" sz="4400" dirty="0"/>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p:txBody>
          <a:bodyPr/>
          <a:lstStyle/>
          <a:p>
            <a:r>
              <a:rPr lang="en-US" dirty="0"/>
              <a:t>Results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p:txBody>
          <a:bodyPr/>
          <a:lstStyle/>
          <a:p>
            <a:r>
              <a:rPr lang="en-US" dirty="0"/>
              <a:t>KNN: 0.33985</a:t>
            </a:r>
          </a:p>
          <a:p>
            <a:r>
              <a:rPr lang="en-US" dirty="0"/>
              <a:t>Decision Tree: 0.32997</a:t>
            </a:r>
          </a:p>
          <a:p>
            <a:r>
              <a:rPr lang="en-US" dirty="0"/>
              <a:t>Naïve Bayes: 0.34304</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8</a:t>
            </a:fld>
            <a:endParaRPr lang="en-US"/>
          </a:p>
        </p:txBody>
      </p:sp>
    </p:spTree>
    <p:extLst>
      <p:ext uri="{BB962C8B-B14F-4D97-AF65-F5344CB8AC3E}">
        <p14:creationId xmlns:p14="http://schemas.microsoft.com/office/powerpoint/2010/main" val="285485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Results &amp; analysis</a:t>
            </a:r>
            <a:br>
              <a:rPr lang="en-US" dirty="0"/>
            </a:br>
            <a:endParaRPr lang="en-US" dirty="0"/>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dirty="0"/>
              <a:t>Evaluation</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3931920"/>
            <a:ext cx="6348986" cy="1682750"/>
          </a:xfrm>
        </p:spPr>
        <p:txBody>
          <a:bodyPr/>
          <a:lstStyle/>
          <a:p>
            <a:pPr marL="0" indent="0" algn="just">
              <a:buNone/>
            </a:pPr>
            <a:r>
              <a:rPr lang="x-none" sz="1800" spc="-5" dirty="0">
                <a:effectLst/>
                <a:latin typeface="+mj-lt"/>
                <a:ea typeface="SimSun" panose="02010600030101010101" pitchFamily="2" charset="-122"/>
              </a:rPr>
              <a:t>A machine learning system's performance is evaluated by analyzing the system's accuracy, dependability, and efficiency in fulfilling its objectives. It is a crucial phase in the design and implementation of any machine learning system since it makes sure the system is operating as intended and identifies any potential improvement areas.</a:t>
            </a:r>
            <a:endParaRPr lang="en-US" sz="1800" spc="-5" dirty="0">
              <a:effectLst/>
              <a:latin typeface="+mj-lt"/>
              <a:ea typeface="SimSun" panose="02010600030101010101" pitchFamily="2" charset="-122"/>
            </a:endParaRPr>
          </a:p>
          <a:p>
            <a:pPr marL="0" indent="0" algn="just">
              <a:buNone/>
            </a:pPr>
            <a:endParaRPr lang="en-US" sz="2000"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5" name="Text Placeholder 2">
            <a:extLst>
              <a:ext uri="{FF2B5EF4-FFF2-40B4-BE49-F238E27FC236}">
                <a16:creationId xmlns:a16="http://schemas.microsoft.com/office/drawing/2014/main" id="{724865E9-0F8A-997B-7A63-44501C2F5264}"/>
              </a:ext>
            </a:extLst>
          </p:cNvPr>
          <p:cNvSpPr txBox="1">
            <a:spLocks/>
          </p:cNvSpPr>
          <p:nvPr/>
        </p:nvSpPr>
        <p:spPr>
          <a:xfrm>
            <a:off x="7103033"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F1 Score</a:t>
            </a:r>
          </a:p>
        </p:txBody>
      </p:sp>
      <p:sp>
        <p:nvSpPr>
          <p:cNvPr id="6" name="Text Placeholder 3">
            <a:extLst>
              <a:ext uri="{FF2B5EF4-FFF2-40B4-BE49-F238E27FC236}">
                <a16:creationId xmlns:a16="http://schemas.microsoft.com/office/drawing/2014/main" id="{37CD9290-D025-CCB7-C2B9-BFF91C06D666}"/>
              </a:ext>
            </a:extLst>
          </p:cNvPr>
          <p:cNvSpPr txBox="1">
            <a:spLocks/>
          </p:cNvSpPr>
          <p:nvPr/>
        </p:nvSpPr>
        <p:spPr>
          <a:xfrm>
            <a:off x="6819569" y="3931920"/>
            <a:ext cx="4580614" cy="168275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t>The F1 score is a metric that evaluates the performance of a binary classification model by combining precision and recall. </a:t>
            </a:r>
          </a:p>
        </p:txBody>
      </p:sp>
    </p:spTree>
    <p:extLst>
      <p:ext uri="{BB962C8B-B14F-4D97-AF65-F5344CB8AC3E}">
        <p14:creationId xmlns:p14="http://schemas.microsoft.com/office/powerpoint/2010/main" val="901526237"/>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2.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1010</TotalTime>
  <Words>904</Words>
  <Application>Microsoft Office PowerPoint</Application>
  <PresentationFormat>Widescreen</PresentationFormat>
  <Paragraphs>118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source-serif-pro</vt:lpstr>
      <vt:lpstr>Times New Roman</vt:lpstr>
      <vt:lpstr>Office Theme</vt:lpstr>
      <vt:lpstr>PROJECT  report Generating Land Cover Maps Using Machine Learning Algorithms</vt:lpstr>
      <vt:lpstr>OUTLINES</vt:lpstr>
      <vt:lpstr>Introduction </vt:lpstr>
      <vt:lpstr>methodology</vt:lpstr>
      <vt:lpstr>K Nearest Neighbors Classification</vt:lpstr>
      <vt:lpstr>Decision Tree Regression </vt:lpstr>
      <vt:lpstr>Gaussian Naïve Bayes </vt:lpstr>
      <vt:lpstr>RESULTS &amp; ANALYSIS</vt:lpstr>
      <vt:lpstr>Results &amp; analysis </vt:lpstr>
      <vt:lpstr>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report OFDM SIGNAL CARRIER FREQUENCY OFFSET ESTIMATION USING MACHINE LEARNING</dc:title>
  <dc:creator>ABDURRAHMAN YAMAN</dc:creator>
  <cp:lastModifiedBy>ABDURRAHMAN YAMAN</cp:lastModifiedBy>
  <cp:revision>7</cp:revision>
  <dcterms:created xsi:type="dcterms:W3CDTF">2023-01-16T19:11:51Z</dcterms:created>
  <dcterms:modified xsi:type="dcterms:W3CDTF">2023-01-24T22:19:34Z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