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0"/>
  </p:notesMasterIdLst>
  <p:sldIdLst>
    <p:sldId id="256" r:id="rId2"/>
    <p:sldId id="264" r:id="rId3"/>
    <p:sldId id="277" r:id="rId4"/>
    <p:sldId id="278" r:id="rId5"/>
    <p:sldId id="290" r:id="rId6"/>
    <p:sldId id="265" r:id="rId7"/>
    <p:sldId id="279" r:id="rId8"/>
    <p:sldId id="281" r:id="rId9"/>
    <p:sldId id="266" r:id="rId10"/>
    <p:sldId id="280" r:id="rId11"/>
    <p:sldId id="267" r:id="rId12"/>
    <p:sldId id="283" r:id="rId13"/>
    <p:sldId id="268" r:id="rId14"/>
    <p:sldId id="269" r:id="rId15"/>
    <p:sldId id="285" r:id="rId16"/>
    <p:sldId id="286" r:id="rId17"/>
    <p:sldId id="284" r:id="rId18"/>
    <p:sldId id="270" r:id="rId19"/>
    <p:sldId id="287" r:id="rId20"/>
    <p:sldId id="289" r:id="rId21"/>
    <p:sldId id="288" r:id="rId22"/>
    <p:sldId id="291" r:id="rId23"/>
    <p:sldId id="292" r:id="rId24"/>
    <p:sldId id="271" r:id="rId25"/>
    <p:sldId id="272" r:id="rId26"/>
    <p:sldId id="293" r:id="rId27"/>
    <p:sldId id="294" r:id="rId28"/>
    <p:sldId id="295" r:id="rId29"/>
    <p:sldId id="296" r:id="rId30"/>
    <p:sldId id="273" r:id="rId31"/>
    <p:sldId id="274" r:id="rId32"/>
    <p:sldId id="275" r:id="rId33"/>
    <p:sldId id="257" r:id="rId34"/>
    <p:sldId id="258" r:id="rId35"/>
    <p:sldId id="262" r:id="rId36"/>
    <p:sldId id="259" r:id="rId37"/>
    <p:sldId id="260" r:id="rId38"/>
    <p:sldId id="26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udent"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31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7" autoAdjust="0"/>
    <p:restoredTop sz="94660"/>
  </p:normalViewPr>
  <p:slideViewPr>
    <p:cSldViewPr>
      <p:cViewPr>
        <p:scale>
          <a:sx n="100" d="100"/>
          <a:sy n="100" d="100"/>
        </p:scale>
        <p:origin x="-2082" y="-4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22T14:52:15.565" idx="1">
    <p:pos x="205" y="2895"/>
    <p:text>Need someone else's examples here, we didn't get much further here due to Henry somehow replacing all the actual house price information in the training data with the string "HousePrice" and spending the entire afternoon trying to fix it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5-22T15:06:47.219" idx="2">
    <p:pos x="4356" y="1748"/>
    <p:text>Anyone have any screenshots for this?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5C4DC-7AB1-4790-8B03-BE10E8EC4902}" type="datetimeFigureOut">
              <a:rPr lang="en-GB" smtClean="0"/>
              <a:t>22/05/2017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1CA16A-9D08-4A48-980B-83F66190B1FC}" type="slidenum">
              <a:rPr lang="en-GB" smtClean="0"/>
              <a:t>‹#›</a:t>
            </a:fld>
            <a:endParaRPr lang="en-GB"/>
          </a:p>
        </p:txBody>
      </p:sp>
    </p:spTree>
    <p:extLst>
      <p:ext uri="{BB962C8B-B14F-4D97-AF65-F5344CB8AC3E}">
        <p14:creationId xmlns:p14="http://schemas.microsoft.com/office/powerpoint/2010/main" val="59040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963488"/>
            <a:ext cx="9144000" cy="4572000"/>
          </a:xfrm>
          <a:prstGeom prst="rect">
            <a:avLst/>
          </a:prstGeom>
        </p:spPr>
      </p:pic>
      <p:sp>
        <p:nvSpPr>
          <p:cNvPr id="4" name="Date Placeholder 3"/>
          <p:cNvSpPr>
            <a:spLocks noGrp="1"/>
          </p:cNvSpPr>
          <p:nvPr>
            <p:ph type="dt" sz="half" idx="10"/>
          </p:nvPr>
        </p:nvSpPr>
        <p:spPr/>
        <p:txBody>
          <a:bodyPr/>
          <a:lstStyle/>
          <a:p>
            <a:fld id="{81BD3313-EB6D-4D1C-A5E0-44467BA26DC3}"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
        <p:nvSpPr>
          <p:cNvPr id="3" name="Subtitle 2"/>
          <p:cNvSpPr>
            <a:spLocks noGrp="1"/>
          </p:cNvSpPr>
          <p:nvPr>
            <p:ph type="subTitle" idx="1"/>
          </p:nvPr>
        </p:nvSpPr>
        <p:spPr>
          <a:xfrm>
            <a:off x="1219200" y="3501008"/>
            <a:ext cx="6400800" cy="1752600"/>
          </a:xfrm>
        </p:spPr>
        <p:txBody>
          <a:bodyPr>
            <a:normAutofit/>
          </a:bodyPr>
          <a:lstStyle>
            <a:lvl1pPr marL="0" indent="0" algn="ctr">
              <a:buNone/>
              <a:defRPr sz="1700" baseline="0">
                <a:solidFill>
                  <a:schemeClr val="tx2"/>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85800" y="908720"/>
            <a:ext cx="7772400" cy="1470025"/>
          </a:xfrm>
        </p:spPr>
        <p:txBody>
          <a:bodyPr/>
          <a:lstStyle>
            <a:lvl1pPr algn="ctr">
              <a:defRPr sz="3200">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BD5581-DE2E-4CEE-9614-2941944A6EB2}" type="datetime1">
              <a:rPr lang="en-GB" smtClean="0"/>
              <a:t>22/05/2017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F6D0-F0FD-42EB-94B9-EA67226EA4DF}"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041FE-3052-467C-879B-61FD84B6A1C6}"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EBEDD4AD-C16A-4B3C-895E-4A128A13E63C}"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C9AA0-7CC0-46A4-81A5-A9B9190602A9}" type="datetime1">
              <a:rPr lang="en-GB" smtClean="0"/>
              <a:t>22/05/2017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Horizontal">
    <p:spTree>
      <p:nvGrpSpPr>
        <p:cNvPr id="1" name=""/>
        <p:cNvGrpSpPr/>
        <p:nvPr/>
      </p:nvGrpSpPr>
      <p:grpSpPr>
        <a:xfrm>
          <a:off x="0" y="0"/>
          <a:ext cx="0" cy="0"/>
          <a:chOff x="0" y="0"/>
          <a:chExt cx="0" cy="0"/>
        </a:xfrm>
      </p:grpSpPr>
      <p:pic>
        <p:nvPicPr>
          <p:cNvPr id="10" name="Picture 9" descr="horizon.png"/>
          <p:cNvPicPr>
            <a:picLocks noChangeAspect="1"/>
          </p:cNvPicPr>
          <p:nvPr userDrawn="1"/>
        </p:nvPicPr>
        <p:blipFill>
          <a:blip r:embed="rId2" cstate="print"/>
          <a:srcRect t="33333"/>
          <a:stretch>
            <a:fillRect/>
          </a:stretch>
        </p:blipFill>
        <p:spPr>
          <a:xfrm>
            <a:off x="0" y="-2547664"/>
            <a:ext cx="9144000" cy="457200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4581128"/>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91880" y="4653136"/>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sz="quarter" idx="13"/>
          </p:nvPr>
        </p:nvSpPr>
        <p:spPr>
          <a:xfrm>
            <a:off x="683568" y="1556792"/>
            <a:ext cx="3384376" cy="4680520"/>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12"/>
          <p:cNvSpPr>
            <a:spLocks noGrp="1"/>
          </p:cNvSpPr>
          <p:nvPr>
            <p:ph sz="quarter" idx="14"/>
          </p:nvPr>
        </p:nvSpPr>
        <p:spPr>
          <a:xfrm>
            <a:off x="4355976" y="1556792"/>
            <a:ext cx="4464496" cy="4680520"/>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itle 1"/>
          <p:cNvSpPr>
            <a:spLocks noGrp="1"/>
          </p:cNvSpPr>
          <p:nvPr>
            <p:ph type="title"/>
          </p:nvPr>
        </p:nvSpPr>
        <p:spPr>
          <a:xfrm>
            <a:off x="323528" y="116632"/>
            <a:ext cx="8210872" cy="936104"/>
          </a:xfrm>
        </p:spPr>
        <p:txBody>
          <a:bodyPr/>
          <a:lstStyle>
            <a:lvl1pPr>
              <a:defRPr>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7" name="Slide Number Placeholder 6"/>
          <p:cNvSpPr>
            <a:spLocks noGrp="1"/>
          </p:cNvSpPr>
          <p:nvPr>
            <p:ph type="sldNum" sz="quarter" idx="12"/>
          </p:nvPr>
        </p:nvSpPr>
        <p:spPr>
          <a:xfrm>
            <a:off x="8597280" y="116632"/>
            <a:ext cx="495300" cy="365125"/>
          </a:xfrm>
        </p:spPr>
        <p:txBody>
          <a:bodyPr/>
          <a:lstStyle/>
          <a:p>
            <a:fld id="{63DD302D-FBDC-4F5A-A4A2-20337FC70061}" type="slidenum">
              <a:rPr lang="en-GB" smtClean="0"/>
              <a:t>‹#›</a:t>
            </a:fld>
            <a:endParaRPr lang="en-GB"/>
          </a:p>
        </p:txBody>
      </p:sp>
      <p:sp>
        <p:nvSpPr>
          <p:cNvPr id="3" name="Rectangle 2"/>
          <p:cNvSpPr/>
          <p:nvPr userDrawn="1"/>
        </p:nvSpPr>
        <p:spPr>
          <a:xfrm>
            <a:off x="0" y="6453336"/>
            <a:ext cx="9144000" cy="40466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Vertical">
    <p:spTree>
      <p:nvGrpSpPr>
        <p:cNvPr id="1" name=""/>
        <p:cNvGrpSpPr/>
        <p:nvPr/>
      </p:nvGrpSpPr>
      <p:grpSpPr>
        <a:xfrm>
          <a:off x="0" y="0"/>
          <a:ext cx="0" cy="0"/>
          <a:chOff x="0" y="0"/>
          <a:chExt cx="0" cy="0"/>
        </a:xfrm>
      </p:grpSpPr>
      <p:pic>
        <p:nvPicPr>
          <p:cNvPr id="10" name="Picture 9" descr="horizon.png"/>
          <p:cNvPicPr>
            <a:picLocks noChangeAspect="1"/>
          </p:cNvPicPr>
          <p:nvPr userDrawn="1"/>
        </p:nvPicPr>
        <p:blipFill>
          <a:blip r:embed="rId2" cstate="print"/>
          <a:srcRect t="33333"/>
          <a:stretch>
            <a:fillRect/>
          </a:stretch>
        </p:blipFill>
        <p:spPr>
          <a:xfrm>
            <a:off x="0" y="-2547664"/>
            <a:ext cx="9144000" cy="457200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4581128"/>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91880" y="4653136"/>
            <a:ext cx="51054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sz="quarter" idx="13"/>
          </p:nvPr>
        </p:nvSpPr>
        <p:spPr>
          <a:xfrm>
            <a:off x="323528" y="1268760"/>
            <a:ext cx="8496944" cy="2016224"/>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12"/>
          <p:cNvSpPr>
            <a:spLocks noGrp="1"/>
          </p:cNvSpPr>
          <p:nvPr>
            <p:ph sz="quarter" idx="14"/>
          </p:nvPr>
        </p:nvSpPr>
        <p:spPr>
          <a:xfrm>
            <a:off x="323528" y="3429000"/>
            <a:ext cx="8496944" cy="2808312"/>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323528" y="116632"/>
            <a:ext cx="8210872" cy="936104"/>
          </a:xfrm>
        </p:spPr>
        <p:txBody>
          <a:bodyPr/>
          <a:lstStyle>
            <a:lvl1pPr>
              <a:defRPr>
                <a:latin typeface="Tahoma" pitchFamily="34" charset="0"/>
                <a:ea typeface="Tahoma" pitchFamily="34" charset="0"/>
                <a:cs typeface="Tahoma" pitchFamily="34" charset="0"/>
              </a:defRPr>
            </a:lvl1pPr>
          </a:lstStyle>
          <a:p>
            <a:r>
              <a:rPr lang="en-US" dirty="0" smtClean="0"/>
              <a:t>Click to edit Master title style</a:t>
            </a:r>
            <a:endParaRPr lang="en-US" dirty="0"/>
          </a:p>
        </p:txBody>
      </p:sp>
      <p:sp>
        <p:nvSpPr>
          <p:cNvPr id="7" name="Slide Number Placeholder 6"/>
          <p:cNvSpPr>
            <a:spLocks noGrp="1"/>
          </p:cNvSpPr>
          <p:nvPr>
            <p:ph type="sldNum" sz="quarter" idx="12"/>
          </p:nvPr>
        </p:nvSpPr>
        <p:spPr>
          <a:xfrm>
            <a:off x="8597280" y="116632"/>
            <a:ext cx="495300" cy="365125"/>
          </a:xfrm>
        </p:spPr>
        <p:txBody>
          <a:bodyPr/>
          <a:lstStyle/>
          <a:p>
            <a:fld id="{63DD302D-FBDC-4F5A-A4A2-20337FC70061}" type="slidenum">
              <a:rPr lang="en-GB" smtClean="0"/>
              <a:t>‹#›</a:t>
            </a:fld>
            <a:endParaRPr lang="en-GB"/>
          </a:p>
        </p:txBody>
      </p:sp>
      <p:sp>
        <p:nvSpPr>
          <p:cNvPr id="3" name="Rectangle 2"/>
          <p:cNvSpPr/>
          <p:nvPr userDrawn="1"/>
        </p:nvSpPr>
        <p:spPr>
          <a:xfrm>
            <a:off x="0" y="6453336"/>
            <a:ext cx="9144000" cy="404664"/>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042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A1DC344-B76A-443F-B134-98B964F9E50C}" type="datetime1">
              <a:rPr lang="en-GB" smtClean="0"/>
              <a:t>22/05/2017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80CEA-7E0B-457C-98BC-FF6CB5A8D1C5}" type="datetime1">
              <a:rPr lang="en-GB" smtClean="0"/>
              <a:t>22/05/2017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89551-61EC-4100-96DF-2B1F39B4FB50}" type="datetime1">
              <a:rPr lang="en-GB" smtClean="0"/>
              <a:t>22/05/2017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3A354-851A-4ADB-A197-ECBF908F5763}" type="datetime1">
              <a:rPr lang="en-GB" smtClean="0"/>
              <a:t>22/05/2017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D302D-FBDC-4F5A-A4A2-20337FC7006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B8A8C19-D8CE-4366-80B6-B1BCB0689B42}" type="datetime1">
              <a:rPr lang="en-GB" smtClean="0"/>
              <a:t>22/05/2017</a:t>
            </a:fld>
            <a:endParaRPr lang="en-GB"/>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GB"/>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63DD302D-FBDC-4F5A-A4A2-20337FC70061}"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40" r:id="rId5"/>
    <p:sldLayoutId id="2147483833" r:id="rId6"/>
    <p:sldLayoutId id="2147483834" r:id="rId7"/>
    <p:sldLayoutId id="2147483835" r:id="rId8"/>
    <p:sldLayoutId id="2147483836" r:id="rId9"/>
    <p:sldLayoutId id="2147483837" r:id="rId10"/>
    <p:sldLayoutId id="2147483838" r:id="rId11"/>
    <p:sldLayoutId id="2147483839" r:id="rId12"/>
  </p:sldLayoutIdLst>
  <p:hf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 Id="rId5" Type="http://schemas.openxmlformats.org/officeDocument/2006/relationships/image" Target="../media/image79.png"/><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4.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3501008"/>
            <a:ext cx="7992888" cy="1752600"/>
          </a:xfrm>
        </p:spPr>
        <p:txBody>
          <a:bodyPr>
            <a:normAutofit lnSpcReduction="10000"/>
          </a:bodyPr>
          <a:lstStyle/>
          <a:p>
            <a:r>
              <a:rPr lang="en-GB" dirty="0" smtClean="0"/>
              <a:t>An overview of the learning projects completed on the training course for the Big Data stream at QA Consulting</a:t>
            </a:r>
            <a:endParaRPr lang="en-GB" dirty="0" smtClean="0"/>
          </a:p>
          <a:p>
            <a:endParaRPr lang="en-GB" dirty="0"/>
          </a:p>
          <a:p>
            <a:endParaRPr lang="en-GB" dirty="0" smtClean="0"/>
          </a:p>
          <a:p>
            <a:r>
              <a:rPr lang="en-GB" dirty="0" smtClean="0"/>
              <a:t>Jamie </a:t>
            </a:r>
            <a:r>
              <a:rPr lang="en-GB" dirty="0" err="1" smtClean="0"/>
              <a:t>Dalley</a:t>
            </a:r>
            <a:r>
              <a:rPr lang="en-GB" dirty="0" smtClean="0"/>
              <a:t>, Wade Garrett, </a:t>
            </a:r>
            <a:r>
              <a:rPr lang="en-GB" dirty="0" err="1" smtClean="0"/>
              <a:t>Abelether</a:t>
            </a:r>
            <a:r>
              <a:rPr lang="en-GB" dirty="0" smtClean="0"/>
              <a:t> </a:t>
            </a:r>
            <a:r>
              <a:rPr lang="en-GB" dirty="0" err="1" smtClean="0"/>
              <a:t>Germa</a:t>
            </a:r>
            <a:r>
              <a:rPr lang="en-GB" dirty="0" smtClean="0"/>
              <a:t>, Joseph Gordon, Edward </a:t>
            </a:r>
            <a:r>
              <a:rPr lang="en-GB" dirty="0" err="1" smtClean="0"/>
              <a:t>Sibert</a:t>
            </a:r>
            <a:endParaRPr lang="en-GB" dirty="0"/>
          </a:p>
        </p:txBody>
      </p:sp>
      <p:sp>
        <p:nvSpPr>
          <p:cNvPr id="2" name="Title 1"/>
          <p:cNvSpPr>
            <a:spLocks noGrp="1"/>
          </p:cNvSpPr>
          <p:nvPr>
            <p:ph type="ctrTitle"/>
          </p:nvPr>
        </p:nvSpPr>
        <p:spPr/>
        <p:txBody>
          <a:bodyPr/>
          <a:lstStyle/>
          <a:p>
            <a:r>
              <a:rPr lang="en-GB" dirty="0" smtClean="0"/>
              <a:t>QA Big Data Stream</a:t>
            </a:r>
            <a:endParaRPr lang="en-GB" dirty="0"/>
          </a:p>
        </p:txBody>
      </p:sp>
      <p:sp>
        <p:nvSpPr>
          <p:cNvPr id="4" name="Slide Number Placeholder 3"/>
          <p:cNvSpPr>
            <a:spLocks noGrp="1"/>
          </p:cNvSpPr>
          <p:nvPr>
            <p:ph type="sldNum" sz="quarter" idx="12"/>
          </p:nvPr>
        </p:nvSpPr>
        <p:spPr/>
        <p:txBody>
          <a:bodyPr/>
          <a:lstStyle/>
          <a:p>
            <a:fld id="{63DD302D-FBDC-4F5A-A4A2-20337FC70061}" type="slidenum">
              <a:rPr lang="en-GB" smtClean="0"/>
              <a:t>1</a:t>
            </a:fld>
            <a:endParaRPr lang="en-GB"/>
          </a:p>
        </p:txBody>
      </p:sp>
    </p:spTree>
    <p:extLst>
      <p:ext uri="{BB962C8B-B14F-4D97-AF65-F5344CB8AC3E}">
        <p14:creationId xmlns:p14="http://schemas.microsoft.com/office/powerpoint/2010/main" val="4128694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Using </a:t>
            </a:r>
            <a:r>
              <a:rPr lang="en-GB" dirty="0" err="1"/>
              <a:t>subqueries</a:t>
            </a:r>
            <a:r>
              <a:rPr lang="en-GB" dirty="0"/>
              <a:t> to retrieve more specific data </a:t>
            </a:r>
            <a:r>
              <a:rPr lang="en-GB" dirty="0" smtClean="0"/>
              <a:t>subsets</a:t>
            </a:r>
          </a:p>
          <a:p>
            <a:endParaRPr lang="en-GB" dirty="0"/>
          </a:p>
          <a:p>
            <a:endParaRPr lang="en-GB" dirty="0" smtClean="0"/>
          </a:p>
          <a:p>
            <a:endParaRPr lang="en-GB" dirty="0"/>
          </a:p>
          <a:p>
            <a:endParaRPr lang="en-GB" dirty="0" smtClean="0"/>
          </a:p>
          <a:p>
            <a:endParaRPr lang="en-GB" dirty="0"/>
          </a:p>
          <a:p>
            <a:r>
              <a:rPr lang="en-GB" dirty="0" smtClean="0"/>
              <a:t>Also had a brief introduction to </a:t>
            </a:r>
            <a:r>
              <a:rPr lang="en-GB" dirty="0" err="1" smtClean="0"/>
              <a:t>Scala</a:t>
            </a:r>
            <a:endParaRPr lang="en-GB" dirty="0" smtClean="0"/>
          </a:p>
          <a:p>
            <a:pPr lvl="1"/>
            <a:r>
              <a:rPr lang="en-GB" sz="1400" dirty="0" smtClean="0"/>
              <a:t>Both OOP and Functional Programming methodologies</a:t>
            </a:r>
          </a:p>
          <a:p>
            <a:pPr lvl="1"/>
            <a:r>
              <a:rPr lang="en-GB" sz="1400" dirty="0" smtClean="0"/>
              <a:t>Covered in more detail later</a:t>
            </a:r>
          </a:p>
        </p:txBody>
      </p:sp>
      <p:sp>
        <p:nvSpPr>
          <p:cNvPr id="4" name="Title 3"/>
          <p:cNvSpPr>
            <a:spLocks noGrp="1"/>
          </p:cNvSpPr>
          <p:nvPr>
            <p:ph type="title"/>
          </p:nvPr>
        </p:nvSpPr>
        <p:spPr/>
        <p:txBody>
          <a:bodyPr/>
          <a:lstStyle/>
          <a:p>
            <a:r>
              <a:rPr lang="en-GB" dirty="0" smtClean="0"/>
              <a:t>SQL (Oracle)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48" y="3933056"/>
            <a:ext cx="4037802" cy="200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574" y="1556792"/>
            <a:ext cx="39433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10</a:t>
            </a:fld>
            <a:endParaRPr lang="en-GB"/>
          </a:p>
        </p:txBody>
      </p:sp>
    </p:spTree>
    <p:extLst>
      <p:ext uri="{BB962C8B-B14F-4D97-AF65-F5344CB8AC3E}">
        <p14:creationId xmlns:p14="http://schemas.microsoft.com/office/powerpoint/2010/main" val="135500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Manually set up a computing cluster using AWS instances</a:t>
            </a:r>
          </a:p>
          <a:p>
            <a:endParaRPr lang="en-GB" dirty="0"/>
          </a:p>
          <a:p>
            <a:r>
              <a:rPr lang="en-GB" dirty="0" smtClean="0"/>
              <a:t>Set up 4 VMs and edited the </a:t>
            </a:r>
            <a:r>
              <a:rPr lang="en-GB" dirty="0" err="1" smtClean="0"/>
              <a:t>hostfiles</a:t>
            </a:r>
            <a:r>
              <a:rPr lang="en-GB" dirty="0" smtClean="0"/>
              <a:t> to be able to refer them </a:t>
            </a:r>
            <a:r>
              <a:rPr lang="en-GB" dirty="0" err="1" smtClean="0"/>
              <a:t>them</a:t>
            </a:r>
            <a:r>
              <a:rPr lang="en-GB" dirty="0" smtClean="0"/>
              <a:t> by name</a:t>
            </a:r>
          </a:p>
          <a:p>
            <a:pPr lvl="1"/>
            <a:r>
              <a:rPr lang="en-GB" sz="1400" dirty="0" smtClean="0"/>
              <a:t>Testing by pinging each VM from the others</a:t>
            </a:r>
          </a:p>
          <a:p>
            <a:endParaRPr lang="en-GB" dirty="0"/>
          </a:p>
          <a:p>
            <a:r>
              <a:rPr lang="en-GB" dirty="0" smtClean="0"/>
              <a:t>Installed various packages </a:t>
            </a:r>
          </a:p>
          <a:p>
            <a:pPr lvl="1"/>
            <a:r>
              <a:rPr lang="en-GB" sz="1400" dirty="0" smtClean="0"/>
              <a:t>Zookeeper, </a:t>
            </a:r>
            <a:r>
              <a:rPr lang="en-GB" sz="1400" dirty="0" err="1" smtClean="0"/>
              <a:t>Hadoop</a:t>
            </a:r>
            <a:r>
              <a:rPr lang="en-GB" sz="1400" dirty="0"/>
              <a:t> </a:t>
            </a:r>
            <a:r>
              <a:rPr lang="en-GB" sz="1400" dirty="0" smtClean="0"/>
              <a:t>etc.</a:t>
            </a:r>
          </a:p>
          <a:p>
            <a:pPr lvl="1"/>
            <a:r>
              <a:rPr lang="en-GB" sz="1400" dirty="0" smtClean="0"/>
              <a:t>Starting </a:t>
            </a:r>
            <a:r>
              <a:rPr lang="en-GB" sz="1400" dirty="0" err="1" smtClean="0"/>
              <a:t>NameNode</a:t>
            </a:r>
            <a:r>
              <a:rPr lang="en-GB" sz="1400" dirty="0" smtClean="0"/>
              <a:t>, </a:t>
            </a:r>
            <a:r>
              <a:rPr lang="en-GB" sz="1400" dirty="0" err="1" smtClean="0"/>
              <a:t>DataNode</a:t>
            </a:r>
            <a:r>
              <a:rPr lang="en-GB" sz="1400" dirty="0" smtClean="0"/>
              <a:t>, YARN, </a:t>
            </a:r>
            <a:r>
              <a:rPr lang="en-GB" sz="1400" dirty="0" err="1"/>
              <a:t>N</a:t>
            </a:r>
            <a:r>
              <a:rPr lang="en-GB" sz="1400" dirty="0" err="1" smtClean="0"/>
              <a:t>odeManager</a:t>
            </a:r>
            <a:r>
              <a:rPr lang="en-GB" sz="1400" dirty="0" smtClean="0"/>
              <a:t>, </a:t>
            </a:r>
            <a:r>
              <a:rPr lang="en-GB" sz="1400" dirty="0" err="1" smtClean="0"/>
              <a:t>HistoryServer</a:t>
            </a:r>
            <a:r>
              <a:rPr lang="en-GB" sz="1400" dirty="0"/>
              <a:t> </a:t>
            </a:r>
            <a:r>
              <a:rPr lang="en-GB" sz="1400" dirty="0" smtClean="0"/>
              <a:t>etc. daemons </a:t>
            </a:r>
            <a:endParaRPr lang="en-GB" sz="1400" dirty="0"/>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Cluster Administration via AWS</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11</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Manually editing </a:t>
            </a:r>
            <a:r>
              <a:rPr lang="en-GB" dirty="0" err="1" smtClean="0"/>
              <a:t>config</a:t>
            </a:r>
            <a:r>
              <a:rPr lang="en-GB" dirty="0" smtClean="0"/>
              <a:t> .xml files form communication between the VMs</a:t>
            </a:r>
          </a:p>
          <a:p>
            <a:pPr lvl="1"/>
            <a:r>
              <a:rPr lang="en-GB" sz="1400" dirty="0"/>
              <a:t>c</a:t>
            </a:r>
            <a:r>
              <a:rPr lang="en-GB" sz="1400" dirty="0" smtClean="0"/>
              <a:t>ore-site, </a:t>
            </a:r>
            <a:r>
              <a:rPr lang="en-GB" sz="1400" dirty="0" err="1" smtClean="0"/>
              <a:t>hdfs</a:t>
            </a:r>
            <a:r>
              <a:rPr lang="en-GB" sz="1400" dirty="0" smtClean="0"/>
              <a:t>-site, yarn-site, </a:t>
            </a:r>
            <a:r>
              <a:rPr lang="en-GB" sz="1400" dirty="0" err="1" smtClean="0"/>
              <a:t>mapred</a:t>
            </a:r>
            <a:r>
              <a:rPr lang="en-GB" sz="1400" dirty="0" smtClean="0"/>
              <a:t>-site</a:t>
            </a:r>
          </a:p>
          <a:p>
            <a:pPr lvl="1"/>
            <a:endParaRPr lang="en-GB" sz="1400" dirty="0"/>
          </a:p>
          <a:p>
            <a:r>
              <a:rPr lang="en-GB" dirty="0" smtClean="0"/>
              <a:t>Ensuring all VMs have access to the .</a:t>
            </a:r>
            <a:r>
              <a:rPr lang="en-GB" dirty="0" err="1" smtClean="0"/>
              <a:t>pem</a:t>
            </a:r>
            <a:r>
              <a:rPr lang="en-GB" dirty="0" smtClean="0"/>
              <a:t> for access</a:t>
            </a:r>
          </a:p>
          <a:p>
            <a:endParaRPr lang="en-GB" dirty="0" smtClean="0"/>
          </a:p>
          <a:p>
            <a:r>
              <a:rPr lang="en-GB" dirty="0" smtClean="0"/>
              <a:t>Using Hive and Impala on the set-up cluster</a:t>
            </a:r>
            <a:endParaRPr lang="en-GB" dirty="0"/>
          </a:p>
          <a:p>
            <a:endParaRPr lang="en-GB" dirty="0"/>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smtClean="0"/>
              <a:t>Cluster Administration via AWS</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12</a:t>
            </a:fld>
            <a:endParaRPr lang="en-GB"/>
          </a:p>
        </p:txBody>
      </p:sp>
    </p:spTree>
    <p:extLst>
      <p:ext uri="{BB962C8B-B14F-4D97-AF65-F5344CB8AC3E}">
        <p14:creationId xmlns:p14="http://schemas.microsoft.com/office/powerpoint/2010/main" val="1612260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Brief introduction to </a:t>
            </a:r>
            <a:r>
              <a:rPr lang="en-GB" dirty="0" err="1" smtClean="0"/>
              <a:t>NoSQL</a:t>
            </a:r>
            <a:r>
              <a:rPr lang="en-GB" dirty="0" smtClean="0"/>
              <a:t> databases using </a:t>
            </a:r>
            <a:r>
              <a:rPr lang="en-GB" dirty="0" err="1" smtClean="0"/>
              <a:t>MongoDB</a:t>
            </a:r>
            <a:endParaRPr lang="en-GB" dirty="0" smtClean="0"/>
          </a:p>
          <a:p>
            <a:endParaRPr lang="en-GB" dirty="0"/>
          </a:p>
          <a:p>
            <a:r>
              <a:rPr lang="en-GB" dirty="0" smtClean="0"/>
              <a:t>Used storing dynamically structured data, where format does not need to be consistent across all entries</a:t>
            </a:r>
          </a:p>
          <a:p>
            <a:endParaRPr lang="en-GB" dirty="0"/>
          </a:p>
          <a:p>
            <a:r>
              <a:rPr lang="en-GB" dirty="0" smtClean="0"/>
              <a:t>Great for partition tolerance and data availability </a:t>
            </a:r>
          </a:p>
          <a:p>
            <a:endParaRPr lang="en-GB" dirty="0"/>
          </a:p>
          <a:p>
            <a:endParaRPr lang="en-GB" dirty="0" smtClean="0"/>
          </a:p>
          <a:p>
            <a:endParaRPr lang="en-GB" dirty="0"/>
          </a:p>
          <a:p>
            <a:endParaRPr lang="en-GB" dirty="0"/>
          </a:p>
        </p:txBody>
      </p:sp>
      <p:sp>
        <p:nvSpPr>
          <p:cNvPr id="4" name="Title 3"/>
          <p:cNvSpPr>
            <a:spLocks noGrp="1"/>
          </p:cNvSpPr>
          <p:nvPr>
            <p:ph type="title"/>
          </p:nvPr>
        </p:nvSpPr>
        <p:spPr/>
        <p:txBody>
          <a:bodyPr/>
          <a:lstStyle/>
          <a:p>
            <a:r>
              <a:rPr lang="en-GB" dirty="0" err="1" smtClean="0"/>
              <a:t>NoSQL</a:t>
            </a:r>
            <a:r>
              <a:rPr lang="en-GB" dirty="0" smtClean="0"/>
              <a:t> (</a:t>
            </a:r>
            <a:r>
              <a:rPr lang="en-GB" dirty="0" err="1" smtClean="0"/>
              <a:t>MongoDB</a:t>
            </a:r>
            <a:r>
              <a:rPr lang="en-GB" dirty="0" smtClean="0"/>
              <a:t>)</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13</a:t>
            </a:fld>
            <a:endParaRPr lang="en-GB"/>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56792"/>
            <a:ext cx="4266914" cy="270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4"/>
          <p:cNvPicPr/>
          <p:nvPr/>
        </p:nvPicPr>
        <p:blipFill>
          <a:blip r:embed="rId3"/>
          <a:stretch>
            <a:fillRect/>
          </a:stretch>
        </p:blipFill>
        <p:spPr>
          <a:xfrm>
            <a:off x="4576789" y="4258229"/>
            <a:ext cx="4262125" cy="255905"/>
          </a:xfrm>
          <a:prstGeom prst="rect">
            <a:avLst/>
          </a:prstGeom>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514134"/>
            <a:ext cx="4266914" cy="155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What is a CI pipeline?</a:t>
            </a:r>
          </a:p>
          <a:p>
            <a:endParaRPr lang="en-GB" dirty="0" smtClean="0"/>
          </a:p>
          <a:p>
            <a:r>
              <a:rPr lang="en-GB" dirty="0" smtClean="0"/>
              <a:t>Why do we use it?</a:t>
            </a:r>
          </a:p>
          <a:p>
            <a:endParaRPr lang="en-GB" dirty="0" smtClean="0"/>
          </a:p>
          <a:p>
            <a:r>
              <a:rPr lang="en-GB" dirty="0" smtClean="0"/>
              <a:t>What are its major principles?</a:t>
            </a:r>
          </a:p>
          <a:p>
            <a:pPr lvl="1"/>
            <a:r>
              <a:rPr lang="en-GB" sz="1400" dirty="0" smtClean="0"/>
              <a:t>Automation</a:t>
            </a:r>
          </a:p>
          <a:p>
            <a:pPr lvl="1"/>
            <a:r>
              <a:rPr lang="en-GB" sz="1400" dirty="0" smtClean="0"/>
              <a:t>Repeatability</a:t>
            </a:r>
          </a:p>
          <a:p>
            <a:pPr lvl="1"/>
            <a:r>
              <a:rPr lang="en-GB" sz="1400" dirty="0" smtClean="0"/>
              <a:t>Shared Repository</a:t>
            </a:r>
            <a:endParaRPr lang="en-GB" sz="1400" dirty="0"/>
          </a:p>
        </p:txBody>
      </p:sp>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14</a:t>
            </a:fld>
            <a:endParaRPr lang="en-GB"/>
          </a:p>
        </p:txBody>
      </p:sp>
      <p:pic>
        <p:nvPicPr>
          <p:cNvPr id="59"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4271009" y="1700808"/>
            <a:ext cx="4608512" cy="4180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the chad </a:t>
            </a:r>
            <a:r>
              <a:rPr lang="en-GB" dirty="0" err="1" smtClean="0"/>
              <a:t>thompson</a:t>
            </a:r>
            <a:r>
              <a:rPr lang="en-GB" dirty="0" smtClean="0"/>
              <a:t> </a:t>
            </a:r>
            <a:r>
              <a:rPr lang="en-GB" dirty="0" err="1" smtClean="0"/>
              <a:t>virtualbox</a:t>
            </a:r>
            <a:r>
              <a:rPr lang="en-GB" dirty="0" smtClean="0"/>
              <a:t> to set up a </a:t>
            </a:r>
            <a:r>
              <a:rPr lang="en-GB" dirty="0" err="1" smtClean="0"/>
              <a:t>vagrantbox</a:t>
            </a:r>
            <a:r>
              <a:rPr lang="en-GB" dirty="0" smtClean="0"/>
              <a:t> VM</a:t>
            </a:r>
          </a:p>
          <a:p>
            <a:endParaRPr lang="en-GB" dirty="0"/>
          </a:p>
          <a:p>
            <a:r>
              <a:rPr lang="en-GB" dirty="0" smtClean="0"/>
              <a:t>Manually configured the </a:t>
            </a:r>
            <a:r>
              <a:rPr lang="en-GB" dirty="0" err="1" smtClean="0"/>
              <a:t>vagrantfile</a:t>
            </a:r>
            <a:r>
              <a:rPr lang="en-GB" dirty="0" smtClean="0"/>
              <a:t> to install and configure the software required</a:t>
            </a:r>
          </a:p>
          <a:p>
            <a:pPr lvl="1"/>
            <a:r>
              <a:rPr lang="en-GB" dirty="0" smtClean="0"/>
              <a:t>Java, JIRA, Git, Jenkins, Maven, Nexus, </a:t>
            </a:r>
            <a:r>
              <a:rPr lang="en-GB" dirty="0" err="1" smtClean="0"/>
              <a:t>Zabbix</a:t>
            </a:r>
            <a:endParaRPr lang="en-GB" dirty="0" smtClean="0"/>
          </a:p>
          <a:p>
            <a:pPr lvl="1"/>
            <a:endParaRPr lang="en-GB" dirty="0"/>
          </a:p>
          <a:p>
            <a:r>
              <a:rPr lang="en-GB" dirty="0" smtClean="0"/>
              <a:t>Also configure settings for the VM itself</a:t>
            </a:r>
          </a:p>
        </p:txBody>
      </p:sp>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15</a:t>
            </a:fld>
            <a:endParaRPr lang="en-GB"/>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774" y="1988840"/>
            <a:ext cx="4254949" cy="331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1293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16</a:t>
            </a:fld>
            <a:endParaRPr lang="en-GB"/>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57" y="1534119"/>
            <a:ext cx="4146868" cy="154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40" y="3615175"/>
            <a:ext cx="4164744" cy="2033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534119"/>
            <a:ext cx="4117131" cy="110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924944"/>
            <a:ext cx="4117131" cy="14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ontent Placeholder 1"/>
          <p:cNvSpPr>
            <a:spLocks noGrp="1"/>
          </p:cNvSpPr>
          <p:nvPr>
            <p:ph sz="quarter" idx="13"/>
          </p:nvPr>
        </p:nvSpPr>
        <p:spPr>
          <a:xfrm>
            <a:off x="4716015" y="4797152"/>
            <a:ext cx="4117131" cy="864096"/>
          </a:xfrm>
        </p:spPr>
        <p:txBody>
          <a:bodyPr/>
          <a:lstStyle/>
          <a:p>
            <a:r>
              <a:rPr lang="en-GB" dirty="0" smtClean="0"/>
              <a:t>Examples of the provisioning files linked</a:t>
            </a:r>
          </a:p>
        </p:txBody>
      </p:sp>
    </p:spTree>
    <p:extLst>
      <p:ext uri="{BB962C8B-B14F-4D97-AF65-F5344CB8AC3E}">
        <p14:creationId xmlns:p14="http://schemas.microsoft.com/office/powerpoint/2010/main" val="951631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a:t>
            </a:r>
            <a:r>
              <a:rPr lang="en-GB" dirty="0" err="1" smtClean="0"/>
              <a:t>webUIs</a:t>
            </a:r>
            <a:r>
              <a:rPr lang="en-GB" dirty="0" smtClean="0"/>
              <a:t> of Git, Jenkins, and JIRA to link them together</a:t>
            </a:r>
            <a:endParaRPr lang="en-GB" dirty="0"/>
          </a:p>
          <a:p>
            <a:r>
              <a:rPr lang="en-GB" dirty="0" smtClean="0"/>
              <a:t>Works as an integrating project management environment</a:t>
            </a:r>
            <a:endParaRPr lang="en-GB" dirty="0"/>
          </a:p>
        </p:txBody>
      </p:sp>
      <p:sp>
        <p:nvSpPr>
          <p:cNvPr id="4" name="Title 3"/>
          <p:cNvSpPr>
            <a:spLocks noGrp="1"/>
          </p:cNvSpPr>
          <p:nvPr>
            <p:ph type="title"/>
          </p:nvPr>
        </p:nvSpPr>
        <p:spPr/>
        <p:txBody>
          <a:bodyPr/>
          <a:lstStyle/>
          <a:p>
            <a:r>
              <a:rPr lang="en-GB" dirty="0" smtClean="0"/>
              <a:t>Continuous integration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17</a:t>
            </a:fld>
            <a:endParaRPr lang="en-GB"/>
          </a:p>
        </p:txBody>
      </p:sp>
      <p:pic>
        <p:nvPicPr>
          <p:cNvPr id="22" name="Picture 21"/>
          <p:cNvPicPr>
            <a:picLocks noChangeAspect="1"/>
          </p:cNvPicPr>
          <p:nvPr/>
        </p:nvPicPr>
        <p:blipFill>
          <a:blip r:embed="rId2"/>
          <a:stretch>
            <a:fillRect/>
          </a:stretch>
        </p:blipFill>
        <p:spPr>
          <a:xfrm>
            <a:off x="4644008" y="4221087"/>
            <a:ext cx="4327436" cy="1944216"/>
          </a:xfrm>
          <a:prstGeom prst="rect">
            <a:avLst/>
          </a:prstGeom>
        </p:spPr>
      </p:pic>
      <p:pic>
        <p:nvPicPr>
          <p:cNvPr id="23" name="Picture 22"/>
          <p:cNvPicPr>
            <a:picLocks noChangeAspect="1"/>
          </p:cNvPicPr>
          <p:nvPr/>
        </p:nvPicPr>
        <p:blipFill rotWithShape="1">
          <a:blip r:embed="rId3"/>
          <a:srcRect b="19230"/>
          <a:stretch/>
        </p:blipFill>
        <p:spPr bwMode="auto">
          <a:xfrm>
            <a:off x="237720" y="3873624"/>
            <a:ext cx="4105927" cy="2291680"/>
          </a:xfrm>
          <a:prstGeom prst="rect">
            <a:avLst/>
          </a:prstGeom>
          <a:ln>
            <a:noFill/>
          </a:ln>
          <a:extLst>
            <a:ext uri="{53640926-AAD7-44D8-BBD7-CCE9431645EC}">
              <a14:shadowObscured xmlns:a14="http://schemas.microsoft.com/office/drawing/2010/main"/>
            </a:ext>
          </a:extLst>
        </p:spPr>
      </p:pic>
      <p:pic>
        <p:nvPicPr>
          <p:cNvPr id="25" name="Picture 24"/>
          <p:cNvPicPr/>
          <p:nvPr/>
        </p:nvPicPr>
        <p:blipFill>
          <a:blip r:embed="rId4"/>
          <a:stretch>
            <a:fillRect/>
          </a:stretch>
        </p:blipFill>
        <p:spPr>
          <a:xfrm>
            <a:off x="4644008" y="1556792"/>
            <a:ext cx="4327436" cy="2258224"/>
          </a:xfrm>
          <a:prstGeom prst="rect">
            <a:avLst/>
          </a:prstGeom>
        </p:spPr>
      </p:pic>
      <p:cxnSp>
        <p:nvCxnSpPr>
          <p:cNvPr id="26" name="Straight Arrow Connector 25"/>
          <p:cNvCxnSpPr>
            <a:stCxn id="25" idx="2"/>
            <a:endCxn id="22" idx="0"/>
          </p:cNvCxnSpPr>
          <p:nvPr/>
        </p:nvCxnSpPr>
        <p:spPr>
          <a:xfrm>
            <a:off x="6807726" y="3815016"/>
            <a:ext cx="0" cy="406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p:cNvCxnSpPr>
          <p:nvPr/>
        </p:nvCxnSpPr>
        <p:spPr>
          <a:xfrm flipH="1">
            <a:off x="4343647" y="5193195"/>
            <a:ext cx="3003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887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Completed a large group project using Apache Hive and Impala with </a:t>
            </a:r>
            <a:r>
              <a:rPr lang="en-GB" dirty="0" err="1"/>
              <a:t>H</a:t>
            </a:r>
            <a:r>
              <a:rPr lang="en-GB" dirty="0" err="1" smtClean="0"/>
              <a:t>adoop</a:t>
            </a:r>
            <a:endParaRPr lang="en-GB" dirty="0"/>
          </a:p>
          <a:p>
            <a:endParaRPr lang="en-GB" dirty="0" smtClean="0"/>
          </a:p>
          <a:p>
            <a:r>
              <a:rPr lang="en-GB" dirty="0" smtClean="0"/>
              <a:t>Maintained a </a:t>
            </a:r>
            <a:r>
              <a:rPr lang="en-GB" dirty="0" err="1" smtClean="0"/>
              <a:t>GitHub</a:t>
            </a:r>
            <a:r>
              <a:rPr lang="en-GB" dirty="0" smtClean="0"/>
              <a:t> server as a version control system</a:t>
            </a:r>
          </a:p>
          <a:p>
            <a:endParaRPr lang="en-GB" dirty="0"/>
          </a:p>
          <a:p>
            <a:r>
              <a:rPr lang="en-GB" dirty="0" smtClean="0"/>
              <a:t>Considered the differences between the technologies and when to use each</a:t>
            </a:r>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18</a:t>
            </a:fld>
            <a:endParaRPr lang="en-GB"/>
          </a:p>
        </p:txBody>
      </p:sp>
      <p:pic>
        <p:nvPicPr>
          <p:cNvPr id="22" name="Picture 2"/>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809789" y="1575098"/>
            <a:ext cx="1929221" cy="173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989" y="1568996"/>
            <a:ext cx="1741448" cy="17414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had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9911" y="3645024"/>
            <a:ext cx="2658864" cy="129004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mage result for github logo invert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1927" y="4935066"/>
            <a:ext cx="1154832" cy="1154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Importing the HDFS directory from an external file</a:t>
            </a:r>
          </a:p>
          <a:p>
            <a:r>
              <a:rPr lang="en-GB" dirty="0" smtClean="0"/>
              <a:t>Creating the database, defining table format, pointing to external data location</a:t>
            </a:r>
            <a:endParaRPr lang="en-GB" dirty="0"/>
          </a:p>
          <a:p>
            <a:r>
              <a:rPr lang="en-GB" dirty="0" smtClean="0"/>
              <a:t>Using </a:t>
            </a:r>
            <a:r>
              <a:rPr lang="en-GB" dirty="0" err="1" smtClean="0"/>
              <a:t>HiveQL</a:t>
            </a:r>
            <a:r>
              <a:rPr lang="en-GB" dirty="0" smtClean="0"/>
              <a:t> to query the database via </a:t>
            </a:r>
            <a:r>
              <a:rPr lang="en-GB" dirty="0" err="1" smtClean="0"/>
              <a:t>Hadoop</a:t>
            </a:r>
            <a:endParaRPr lang="en-GB" dirty="0" smtClean="0"/>
          </a:p>
          <a:p>
            <a:endParaRPr lang="en-GB" dirty="0"/>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19</a:t>
            </a:fld>
            <a:endParaRPr lang="en-GB"/>
          </a:p>
        </p:txBody>
      </p:sp>
      <p:grpSp>
        <p:nvGrpSpPr>
          <p:cNvPr id="24" name="Group 23"/>
          <p:cNvGrpSpPr>
            <a:grpSpLocks noChangeAspect="1"/>
          </p:cNvGrpSpPr>
          <p:nvPr/>
        </p:nvGrpSpPr>
        <p:grpSpPr>
          <a:xfrm>
            <a:off x="4750270" y="1556792"/>
            <a:ext cx="3933958" cy="1008112"/>
            <a:chOff x="1466850" y="3933056"/>
            <a:chExt cx="6210300" cy="1591445"/>
          </a:xfrm>
        </p:grpSpPr>
        <p:pic>
          <p:nvPicPr>
            <p:cNvPr id="2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92688"/>
            <a:stretch/>
          </p:blipFill>
          <p:spPr bwMode="auto">
            <a:xfrm>
              <a:off x="1466850" y="4087713"/>
              <a:ext cx="6210300" cy="1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92118"/>
            <a:stretch/>
          </p:blipFill>
          <p:spPr bwMode="auto">
            <a:xfrm>
              <a:off x="1466850" y="3933056"/>
              <a:ext cx="62103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6177" b="16827"/>
            <a:stretch/>
          </p:blipFill>
          <p:spPr bwMode="auto">
            <a:xfrm>
              <a:off x="1466850" y="4229101"/>
              <a:ext cx="62103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954" y="2647303"/>
            <a:ext cx="1266590" cy="14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161985"/>
            <a:ext cx="3992299" cy="128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585" y="4509120"/>
            <a:ext cx="1512168" cy="16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265" name="Straight Arrow Connector 11264"/>
          <p:cNvCxnSpPr>
            <a:stCxn id="30" idx="1"/>
          </p:cNvCxnSpPr>
          <p:nvPr/>
        </p:nvCxnSpPr>
        <p:spPr>
          <a:xfrm flipH="1">
            <a:off x="4109753" y="4803605"/>
            <a:ext cx="606263" cy="529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69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12 week course</a:t>
            </a:r>
          </a:p>
          <a:p>
            <a:endParaRPr lang="en-GB" dirty="0"/>
          </a:p>
          <a:p>
            <a:r>
              <a:rPr lang="en-GB" dirty="0" smtClean="0"/>
              <a:t>Designed to teach the fundamentals of what is needed to work with Big Data</a:t>
            </a:r>
          </a:p>
          <a:p>
            <a:endParaRPr lang="en-GB" dirty="0"/>
          </a:p>
          <a:p>
            <a:r>
              <a:rPr lang="en-GB" dirty="0" smtClean="0"/>
              <a:t>Highlights:</a:t>
            </a:r>
          </a:p>
          <a:p>
            <a:pPr lvl="1"/>
            <a:r>
              <a:rPr lang="en-GB" sz="1400" dirty="0" smtClean="0"/>
              <a:t>Database Querying (SQL, Spark etc.)</a:t>
            </a:r>
          </a:p>
          <a:p>
            <a:pPr lvl="1"/>
            <a:r>
              <a:rPr lang="en-GB" sz="1400" dirty="0" smtClean="0"/>
              <a:t>Machine Learning</a:t>
            </a:r>
          </a:p>
          <a:p>
            <a:pPr lvl="1"/>
            <a:r>
              <a:rPr lang="en-GB" sz="1400" dirty="0" smtClean="0"/>
              <a:t>SCRUM Methodology</a:t>
            </a:r>
          </a:p>
          <a:p>
            <a:pPr lvl="1"/>
            <a:endParaRPr lang="en-GB" dirty="0"/>
          </a:p>
        </p:txBody>
      </p:sp>
      <p:graphicFrame>
        <p:nvGraphicFramePr>
          <p:cNvPr id="23" name="Content Placeholder 22"/>
          <p:cNvGraphicFramePr>
            <a:graphicFrameLocks noGrp="1"/>
          </p:cNvGraphicFramePr>
          <p:nvPr>
            <p:ph sz="quarter" idx="14"/>
            <p:extLst>
              <p:ext uri="{D42A27DB-BD31-4B8C-83A1-F6EECF244321}">
                <p14:modId xmlns:p14="http://schemas.microsoft.com/office/powerpoint/2010/main" val="938946311"/>
              </p:ext>
            </p:extLst>
          </p:nvPr>
        </p:nvGraphicFramePr>
        <p:xfrm>
          <a:off x="4356100" y="1557338"/>
          <a:ext cx="4464050" cy="4679974"/>
        </p:xfrm>
        <a:graphic>
          <a:graphicData uri="http://schemas.openxmlformats.org/drawingml/2006/table">
            <a:tbl>
              <a:tblPr firstRow="1" bandRow="1">
                <a:tableStyleId>{073A0DAA-6AF3-43AB-8588-CEC1D06C72B9}</a:tableStyleId>
              </a:tblPr>
              <a:tblGrid>
                <a:gridCol w="1512044"/>
                <a:gridCol w="2952006"/>
              </a:tblGrid>
              <a:tr h="359998">
                <a:tc>
                  <a:txBody>
                    <a:bodyPr/>
                    <a:lstStyle/>
                    <a:p>
                      <a:pPr algn="ctr"/>
                      <a:r>
                        <a:rPr lang="en-GB" sz="1600" dirty="0" smtClean="0"/>
                        <a:t>Week</a:t>
                      </a:r>
                      <a:endParaRPr lang="en-GB" sz="1600" dirty="0"/>
                    </a:p>
                  </a:txBody>
                  <a:tcPr/>
                </a:tc>
                <a:tc>
                  <a:txBody>
                    <a:bodyPr/>
                    <a:lstStyle/>
                    <a:p>
                      <a:pPr algn="ctr"/>
                      <a:r>
                        <a:rPr lang="en-GB" sz="1600" dirty="0" smtClean="0"/>
                        <a:t>Learning Topic</a:t>
                      </a:r>
                      <a:endParaRPr lang="en-GB" sz="1600" dirty="0"/>
                    </a:p>
                  </a:txBody>
                  <a:tcPr/>
                </a:tc>
              </a:tr>
              <a:tr h="359998">
                <a:tc>
                  <a:txBody>
                    <a:bodyPr/>
                    <a:lstStyle/>
                    <a:p>
                      <a:pPr algn="ctr"/>
                      <a:r>
                        <a:rPr lang="en-GB" sz="1400" dirty="0" smtClean="0"/>
                        <a:t>1</a:t>
                      </a:r>
                    </a:p>
                  </a:txBody>
                  <a:tcPr/>
                </a:tc>
                <a:tc>
                  <a:txBody>
                    <a:bodyPr/>
                    <a:lstStyle/>
                    <a:p>
                      <a:pPr algn="ctr"/>
                      <a:r>
                        <a:rPr lang="en-GB" sz="1200" dirty="0" smtClean="0"/>
                        <a:t>Python</a:t>
                      </a:r>
                      <a:endParaRPr lang="en-GB" sz="1200" dirty="0"/>
                    </a:p>
                  </a:txBody>
                  <a:tcPr/>
                </a:tc>
              </a:tr>
              <a:tr h="359998">
                <a:tc>
                  <a:txBody>
                    <a:bodyPr/>
                    <a:lstStyle/>
                    <a:p>
                      <a:pPr algn="ctr"/>
                      <a:r>
                        <a:rPr lang="en-GB" sz="1400" dirty="0" smtClean="0"/>
                        <a:t>2</a:t>
                      </a:r>
                      <a:endParaRPr lang="en-GB" sz="1400" dirty="0"/>
                    </a:p>
                  </a:txBody>
                  <a:tcPr/>
                </a:tc>
                <a:tc>
                  <a:txBody>
                    <a:bodyPr/>
                    <a:lstStyle/>
                    <a:p>
                      <a:pPr algn="ctr"/>
                      <a:r>
                        <a:rPr lang="en-GB" sz="1200" dirty="0" smtClean="0"/>
                        <a:t>R</a:t>
                      </a:r>
                      <a:endParaRPr lang="en-GB" sz="1200" dirty="0"/>
                    </a:p>
                  </a:txBody>
                  <a:tcPr/>
                </a:tc>
              </a:tr>
              <a:tr h="359998">
                <a:tc>
                  <a:txBody>
                    <a:bodyPr/>
                    <a:lstStyle/>
                    <a:p>
                      <a:pPr algn="ctr"/>
                      <a:r>
                        <a:rPr lang="en-GB" sz="1400" dirty="0" smtClean="0"/>
                        <a:t>3</a:t>
                      </a:r>
                      <a:endParaRPr lang="en-GB" sz="1400" dirty="0"/>
                    </a:p>
                  </a:txBody>
                  <a:tcPr/>
                </a:tc>
                <a:tc>
                  <a:txBody>
                    <a:bodyPr/>
                    <a:lstStyle/>
                    <a:p>
                      <a:pPr algn="ctr"/>
                      <a:r>
                        <a:rPr lang="en-GB" sz="1200" dirty="0" smtClean="0"/>
                        <a:t>SQL/</a:t>
                      </a:r>
                      <a:r>
                        <a:rPr lang="en-GB" sz="1200" dirty="0" err="1" smtClean="0"/>
                        <a:t>Scala</a:t>
                      </a:r>
                      <a:endParaRPr lang="en-GB" sz="1200" dirty="0"/>
                    </a:p>
                  </a:txBody>
                  <a:tcPr/>
                </a:tc>
              </a:tr>
              <a:tr h="359998">
                <a:tc>
                  <a:txBody>
                    <a:bodyPr/>
                    <a:lstStyle/>
                    <a:p>
                      <a:pPr algn="ctr"/>
                      <a:r>
                        <a:rPr lang="en-GB" sz="1400" dirty="0" smtClean="0"/>
                        <a:t>4</a:t>
                      </a:r>
                      <a:endParaRPr lang="en-GB" sz="1400" dirty="0"/>
                    </a:p>
                  </a:txBody>
                  <a:tcPr/>
                </a:tc>
                <a:tc>
                  <a:txBody>
                    <a:bodyPr/>
                    <a:lstStyle/>
                    <a:p>
                      <a:pPr algn="ctr"/>
                      <a:r>
                        <a:rPr lang="en-GB" sz="1200" dirty="0" smtClean="0"/>
                        <a:t>AWS &amp; Cluster</a:t>
                      </a:r>
                      <a:r>
                        <a:rPr lang="en-GB" sz="1200" baseline="0" dirty="0" smtClean="0"/>
                        <a:t> Administration</a:t>
                      </a:r>
                    </a:p>
                  </a:txBody>
                  <a:tcPr/>
                </a:tc>
              </a:tr>
              <a:tr h="359998">
                <a:tc>
                  <a:txBody>
                    <a:bodyPr/>
                    <a:lstStyle/>
                    <a:p>
                      <a:pPr algn="ctr"/>
                      <a:r>
                        <a:rPr lang="en-GB" sz="1400" dirty="0" smtClean="0"/>
                        <a:t>5</a:t>
                      </a:r>
                      <a:endParaRPr lang="en-GB" sz="1400" dirty="0"/>
                    </a:p>
                  </a:txBody>
                  <a:tcPr/>
                </a:tc>
                <a:tc>
                  <a:txBody>
                    <a:bodyPr/>
                    <a:lstStyle/>
                    <a:p>
                      <a:pPr algn="ctr"/>
                      <a:r>
                        <a:rPr lang="en-GB" sz="1200" dirty="0" smtClean="0"/>
                        <a:t>Continuous Integration &amp; </a:t>
                      </a:r>
                      <a:r>
                        <a:rPr lang="en-GB" sz="1200" dirty="0" err="1" smtClean="0"/>
                        <a:t>MongoDB</a:t>
                      </a:r>
                      <a:endParaRPr lang="en-GB" sz="1200" dirty="0"/>
                    </a:p>
                  </a:txBody>
                  <a:tcPr/>
                </a:tc>
              </a:tr>
              <a:tr h="359998">
                <a:tc>
                  <a:txBody>
                    <a:bodyPr/>
                    <a:lstStyle/>
                    <a:p>
                      <a:pPr algn="ctr"/>
                      <a:r>
                        <a:rPr lang="en-GB" sz="1400" dirty="0" smtClean="0"/>
                        <a:t>6</a:t>
                      </a:r>
                      <a:endParaRPr lang="en-GB" sz="1400" dirty="0"/>
                    </a:p>
                  </a:txBody>
                  <a:tcPr/>
                </a:tc>
                <a:tc>
                  <a:txBody>
                    <a:bodyPr/>
                    <a:lstStyle/>
                    <a:p>
                      <a:pPr algn="ctr"/>
                      <a:r>
                        <a:rPr lang="en-GB" sz="1200" dirty="0" smtClean="0"/>
                        <a:t>Continuous Integration</a:t>
                      </a:r>
                      <a:endParaRPr lang="en-GB" sz="1200" dirty="0"/>
                    </a:p>
                  </a:txBody>
                  <a:tcPr/>
                </a:tc>
              </a:tr>
              <a:tr h="359998">
                <a:tc>
                  <a:txBody>
                    <a:bodyPr/>
                    <a:lstStyle/>
                    <a:p>
                      <a:pPr algn="ctr"/>
                      <a:r>
                        <a:rPr lang="en-GB" sz="1400" dirty="0" smtClean="0"/>
                        <a:t>7</a:t>
                      </a:r>
                      <a:endParaRPr lang="en-GB" sz="1400" dirty="0"/>
                    </a:p>
                  </a:txBody>
                  <a:tcPr/>
                </a:tc>
                <a:tc>
                  <a:txBody>
                    <a:bodyPr/>
                    <a:lstStyle/>
                    <a:p>
                      <a:pPr algn="ctr"/>
                      <a:r>
                        <a:rPr lang="en-GB" sz="1200" dirty="0" err="1" smtClean="0"/>
                        <a:t>Hadoop</a:t>
                      </a:r>
                      <a:r>
                        <a:rPr lang="en-GB" sz="1200" dirty="0" smtClean="0"/>
                        <a:t> with Hive &amp; Impala</a:t>
                      </a:r>
                      <a:endParaRPr lang="en-GB" sz="1200" dirty="0"/>
                    </a:p>
                  </a:txBody>
                  <a:tcPr/>
                </a:tc>
              </a:tr>
              <a:tr h="359998">
                <a:tc>
                  <a:txBody>
                    <a:bodyPr/>
                    <a:lstStyle/>
                    <a:p>
                      <a:pPr algn="ctr"/>
                      <a:r>
                        <a:rPr lang="en-GB" sz="1400" dirty="0" smtClean="0"/>
                        <a:t>8</a:t>
                      </a:r>
                      <a:endParaRPr lang="en-GB" sz="1400" dirty="0"/>
                    </a:p>
                  </a:txBody>
                  <a:tcPr/>
                </a:tc>
                <a:tc>
                  <a:txBody>
                    <a:bodyPr/>
                    <a:lstStyle/>
                    <a:p>
                      <a:pPr algn="ctr"/>
                      <a:r>
                        <a:rPr lang="en-GB" sz="1200" dirty="0" err="1" smtClean="0"/>
                        <a:t>Scala</a:t>
                      </a:r>
                      <a:r>
                        <a:rPr lang="en-GB" sz="1200" baseline="0" dirty="0" smtClean="0"/>
                        <a:t> &amp; Spark</a:t>
                      </a:r>
                      <a:endParaRPr lang="en-GB" sz="1200" dirty="0"/>
                    </a:p>
                  </a:txBody>
                  <a:tcPr/>
                </a:tc>
              </a:tr>
              <a:tr h="359998">
                <a:tc>
                  <a:txBody>
                    <a:bodyPr/>
                    <a:lstStyle/>
                    <a:p>
                      <a:pPr algn="ctr"/>
                      <a:r>
                        <a:rPr lang="en-GB" sz="1400" dirty="0" smtClean="0"/>
                        <a:t>9</a:t>
                      </a:r>
                      <a:endParaRPr lang="en-GB" sz="1400" dirty="0"/>
                    </a:p>
                  </a:txBody>
                  <a:tcPr/>
                </a:tc>
                <a:tc>
                  <a:txBody>
                    <a:bodyPr/>
                    <a:lstStyle/>
                    <a:p>
                      <a:pPr algn="ctr"/>
                      <a:r>
                        <a:rPr lang="en-GB" sz="1200" dirty="0" err="1" smtClean="0"/>
                        <a:t>Scala</a:t>
                      </a:r>
                      <a:r>
                        <a:rPr lang="en-GB" sz="1200" dirty="0" smtClean="0"/>
                        <a:t> &amp; Spark</a:t>
                      </a:r>
                      <a:endParaRPr lang="en-GB" sz="1200" dirty="0"/>
                    </a:p>
                  </a:txBody>
                  <a:tcPr/>
                </a:tc>
              </a:tr>
              <a:tr h="359998">
                <a:tc>
                  <a:txBody>
                    <a:bodyPr/>
                    <a:lstStyle/>
                    <a:p>
                      <a:pPr algn="ctr"/>
                      <a:r>
                        <a:rPr lang="en-GB" sz="1400" dirty="0" smtClean="0"/>
                        <a:t>10</a:t>
                      </a:r>
                      <a:endParaRPr lang="en-GB" sz="1400" dirty="0"/>
                    </a:p>
                  </a:txBody>
                  <a:tcPr/>
                </a:tc>
                <a:tc>
                  <a:txBody>
                    <a:bodyPr/>
                    <a:lstStyle/>
                    <a:p>
                      <a:pPr algn="ctr"/>
                      <a:r>
                        <a:rPr lang="en-GB" sz="1200" dirty="0" err="1" smtClean="0"/>
                        <a:t>Pentaho</a:t>
                      </a:r>
                      <a:endParaRPr lang="en-GB" sz="1200" dirty="0"/>
                    </a:p>
                  </a:txBody>
                  <a:tcPr/>
                </a:tc>
              </a:tr>
              <a:tr h="359998">
                <a:tc>
                  <a:txBody>
                    <a:bodyPr/>
                    <a:lstStyle/>
                    <a:p>
                      <a:pPr algn="ctr"/>
                      <a:r>
                        <a:rPr lang="en-GB" sz="1400" dirty="0" smtClean="0"/>
                        <a:t>11</a:t>
                      </a:r>
                      <a:endParaRPr lang="en-GB" sz="1400" dirty="0"/>
                    </a:p>
                  </a:txBody>
                  <a:tcPr/>
                </a:tc>
                <a:tc>
                  <a:txBody>
                    <a:bodyPr/>
                    <a:lstStyle/>
                    <a:p>
                      <a:pPr algn="ctr"/>
                      <a:r>
                        <a:rPr lang="en-GB" sz="1200" dirty="0" smtClean="0"/>
                        <a:t>Agile/SCRUM &amp; Final Project</a:t>
                      </a:r>
                      <a:endParaRPr lang="en-GB" sz="1200" dirty="0"/>
                    </a:p>
                  </a:txBody>
                  <a:tcPr/>
                </a:tc>
              </a:tr>
              <a:tr h="359998">
                <a:tc>
                  <a:txBody>
                    <a:bodyPr/>
                    <a:lstStyle/>
                    <a:p>
                      <a:pPr algn="ctr"/>
                      <a:r>
                        <a:rPr lang="en-GB" sz="1400" dirty="0" smtClean="0"/>
                        <a:t>12</a:t>
                      </a:r>
                      <a:endParaRPr lang="en-GB" sz="1400" dirty="0"/>
                    </a:p>
                  </a:txBody>
                  <a:tcPr/>
                </a:tc>
                <a:tc>
                  <a:txBody>
                    <a:bodyPr/>
                    <a:lstStyle/>
                    <a:p>
                      <a:pPr algn="ctr"/>
                      <a:r>
                        <a:rPr lang="en-GB" sz="1200" dirty="0" smtClean="0"/>
                        <a:t>Final Project</a:t>
                      </a:r>
                      <a:endParaRPr lang="en-GB" sz="1200" dirty="0"/>
                    </a:p>
                  </a:txBody>
                  <a:tcPr/>
                </a:tc>
              </a:tr>
            </a:tbl>
          </a:graphicData>
        </a:graphic>
      </p:graphicFrame>
      <p:sp>
        <p:nvSpPr>
          <p:cNvPr id="4" name="Title 3"/>
          <p:cNvSpPr>
            <a:spLocks noGrp="1"/>
          </p:cNvSpPr>
          <p:nvPr>
            <p:ph type="title"/>
          </p:nvPr>
        </p:nvSpPr>
        <p:spPr/>
        <p:txBody>
          <a:bodyPr/>
          <a:lstStyle/>
          <a:p>
            <a:r>
              <a:rPr lang="en-GB" dirty="0" smtClean="0"/>
              <a:t>Introduction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24" name="Slide Number Placeholder 23"/>
          <p:cNvSpPr>
            <a:spLocks noGrp="1"/>
          </p:cNvSpPr>
          <p:nvPr>
            <p:ph type="sldNum" sz="quarter" idx="12"/>
          </p:nvPr>
        </p:nvSpPr>
        <p:spPr/>
        <p:txBody>
          <a:bodyPr/>
          <a:lstStyle/>
          <a:p>
            <a:fld id="{63DD302D-FBDC-4F5A-A4A2-20337FC70061}" type="slidenum">
              <a:rPr lang="en-GB" smtClean="0"/>
              <a:t>2</a:t>
            </a:fld>
            <a:endParaRPr lang="en-GB"/>
          </a:p>
        </p:txBody>
      </p:sp>
    </p:spTree>
    <p:extLst>
      <p:ext uri="{BB962C8B-B14F-4D97-AF65-F5344CB8AC3E}">
        <p14:creationId xmlns:p14="http://schemas.microsoft.com/office/powerpoint/2010/main" val="2468466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Can also use internal databases for import the data</a:t>
            </a:r>
          </a:p>
          <a:p>
            <a:endParaRPr lang="en-GB" dirty="0"/>
          </a:p>
          <a:p>
            <a:r>
              <a:rPr lang="en-GB" dirty="0" smtClean="0"/>
              <a:t>End result is the same, with </a:t>
            </a:r>
            <a:r>
              <a:rPr lang="en-GB" dirty="0" err="1" smtClean="0"/>
              <a:t>HiveQL</a:t>
            </a:r>
            <a:r>
              <a:rPr lang="en-GB" dirty="0" smtClean="0"/>
              <a:t> queries returning data tables</a:t>
            </a:r>
          </a:p>
          <a:p>
            <a:endParaRPr lang="en-GB" dirty="0"/>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20</a:t>
            </a:fld>
            <a:endParaRPr lang="en-GB"/>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111" y="1556792"/>
            <a:ext cx="4205006" cy="71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423" y="2276872"/>
            <a:ext cx="4202853" cy="390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720" y="4581128"/>
            <a:ext cx="2375610" cy="156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720" y="4725144"/>
            <a:ext cx="2375610" cy="146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079720" y="3994817"/>
            <a:ext cx="2375610" cy="586311"/>
            <a:chOff x="4606451" y="1459106"/>
            <a:chExt cx="2143900" cy="510600"/>
          </a:xfrm>
        </p:grpSpPr>
        <p:pic>
          <p:nvPicPr>
            <p:cNvPr id="35" name="Picture 34"/>
            <p:cNvPicPr>
              <a:picLocks noChangeAspect="1" noChangeArrowheads="1"/>
            </p:cNvPicPr>
            <p:nvPr/>
          </p:nvPicPr>
          <p:blipFill rotWithShape="1">
            <a:blip r:embed="rId6">
              <a:extLst>
                <a:ext uri="{28A0092B-C50C-407E-A947-70E740481C1C}">
                  <a14:useLocalDpi xmlns:a14="http://schemas.microsoft.com/office/drawing/2010/main" val="0"/>
                </a:ext>
              </a:extLst>
            </a:blip>
            <a:srcRect r="50000"/>
            <a:stretch/>
          </p:blipFill>
          <p:spPr bwMode="auto">
            <a:xfrm>
              <a:off x="4606451" y="1459106"/>
              <a:ext cx="2142128" cy="35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rotWithShape="1">
            <a:blip r:embed="rId6">
              <a:extLst>
                <a:ext uri="{28A0092B-C50C-407E-A947-70E740481C1C}">
                  <a14:useLocalDpi xmlns:a14="http://schemas.microsoft.com/office/drawing/2010/main" val="0"/>
                </a:ext>
              </a:extLst>
            </a:blip>
            <a:srcRect l="50000" t="50000"/>
            <a:stretch/>
          </p:blipFill>
          <p:spPr bwMode="auto">
            <a:xfrm>
              <a:off x="4608222" y="1794643"/>
              <a:ext cx="2142129" cy="1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93542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3568" y="1556792"/>
            <a:ext cx="7776864" cy="4680520"/>
          </a:xfrm>
        </p:spPr>
        <p:txBody>
          <a:bodyPr/>
          <a:lstStyle/>
          <a:p>
            <a:r>
              <a:rPr lang="en-GB" dirty="0" smtClean="0"/>
              <a:t>Complex Fields</a:t>
            </a:r>
          </a:p>
          <a:p>
            <a:pPr lvl="1"/>
            <a:r>
              <a:rPr lang="en-GB" dirty="0" smtClean="0"/>
              <a:t>Can use &lt;&gt; syntax for importing more complex data formats</a:t>
            </a:r>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21</a:t>
            </a:fld>
            <a:endParaRPr lang="en-GB"/>
          </a:p>
        </p:txBody>
      </p:sp>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80928"/>
            <a:ext cx="7632848" cy="23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242" y="3549640"/>
            <a:ext cx="531550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225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Impala works similarly when importing data and setting up the database</a:t>
            </a:r>
            <a:endParaRPr lang="en-GB" dirty="0"/>
          </a:p>
          <a:p>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22</a:t>
            </a:fld>
            <a:endParaRPr lang="en-GB"/>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495" y="3274988"/>
            <a:ext cx="3889505" cy="245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76" y="4583425"/>
            <a:ext cx="3889505" cy="114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495" y="1628800"/>
            <a:ext cx="3889505" cy="146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Straight Arrow Connector 18"/>
          <p:cNvCxnSpPr>
            <a:endCxn id="28" idx="3"/>
          </p:cNvCxnSpPr>
          <p:nvPr/>
        </p:nvCxnSpPr>
        <p:spPr>
          <a:xfrm flipH="1">
            <a:off x="4381081" y="5158395"/>
            <a:ext cx="3914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3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Hive and Impala are different technologies which aim to do the same thing</a:t>
            </a:r>
          </a:p>
          <a:p>
            <a:endParaRPr lang="en-GB" dirty="0"/>
          </a:p>
          <a:p>
            <a:r>
              <a:rPr lang="en-GB" dirty="0" smtClean="0"/>
              <a:t>Hive converts queries to </a:t>
            </a:r>
            <a:r>
              <a:rPr lang="en-GB" dirty="0" err="1" smtClean="0"/>
              <a:t>MapReduce</a:t>
            </a:r>
            <a:r>
              <a:rPr lang="en-GB" dirty="0" smtClean="0"/>
              <a:t> jobs and runs through them</a:t>
            </a:r>
          </a:p>
          <a:p>
            <a:pPr lvl="1"/>
            <a:r>
              <a:rPr lang="en-GB" dirty="0" smtClean="0"/>
              <a:t>Initially slow but scales well</a:t>
            </a:r>
          </a:p>
          <a:p>
            <a:r>
              <a:rPr lang="en-GB" dirty="0" smtClean="0"/>
              <a:t>Impala runs queries straight from the RAM</a:t>
            </a:r>
          </a:p>
          <a:p>
            <a:pPr lvl="1"/>
            <a:r>
              <a:rPr lang="en-GB" dirty="0" smtClean="0"/>
              <a:t>Initially very fast but scales poorly with large amounts of data</a:t>
            </a:r>
            <a:endParaRPr lang="en-GB" dirty="0"/>
          </a:p>
          <a:p>
            <a:endParaRPr lang="en-GB" dirty="0"/>
          </a:p>
        </p:txBody>
      </p:sp>
      <p:sp>
        <p:nvSpPr>
          <p:cNvPr id="4" name="Title 3"/>
          <p:cNvSpPr>
            <a:spLocks noGrp="1"/>
          </p:cNvSpPr>
          <p:nvPr>
            <p:ph type="title"/>
          </p:nvPr>
        </p:nvSpPr>
        <p:spPr/>
        <p:txBody>
          <a:bodyPr/>
          <a:lstStyle/>
          <a:p>
            <a:r>
              <a:rPr lang="en-GB" dirty="0" err="1" smtClean="0"/>
              <a:t>Hadoop</a:t>
            </a:r>
            <a:r>
              <a:rPr lang="en-GB" dirty="0" smtClean="0"/>
              <a:t> (HIVE/IMPALA)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23</a:t>
            </a:fld>
            <a:endParaRPr lang="en-GB"/>
          </a:p>
        </p:txBody>
      </p:sp>
      <p:sp>
        <p:nvSpPr>
          <p:cNvPr id="23" name="TextBox 22"/>
          <p:cNvSpPr txBox="1"/>
          <p:nvPr/>
        </p:nvSpPr>
        <p:spPr>
          <a:xfrm>
            <a:off x="6290307" y="3152001"/>
            <a:ext cx="567784" cy="276999"/>
          </a:xfrm>
          <a:prstGeom prst="rect">
            <a:avLst/>
          </a:prstGeom>
          <a:noFill/>
        </p:spPr>
        <p:txBody>
          <a:bodyPr wrap="none" rtlCol="0">
            <a:spAutoFit/>
          </a:bodyPr>
          <a:lstStyle/>
          <a:p>
            <a:r>
              <a:rPr lang="en-GB" sz="1200" dirty="0" smtClean="0"/>
              <a:t>HIVE</a:t>
            </a:r>
            <a:endParaRPr lang="en-GB" sz="1200" dirty="0"/>
          </a:p>
        </p:txBody>
      </p:sp>
      <p:sp>
        <p:nvSpPr>
          <p:cNvPr id="24" name="TextBox 23"/>
          <p:cNvSpPr txBox="1"/>
          <p:nvPr/>
        </p:nvSpPr>
        <p:spPr>
          <a:xfrm>
            <a:off x="6183888" y="4232121"/>
            <a:ext cx="764376" cy="276999"/>
          </a:xfrm>
          <a:prstGeom prst="rect">
            <a:avLst/>
          </a:prstGeom>
          <a:noFill/>
        </p:spPr>
        <p:txBody>
          <a:bodyPr wrap="none" rtlCol="0">
            <a:spAutoFit/>
          </a:bodyPr>
          <a:lstStyle/>
          <a:p>
            <a:r>
              <a:rPr lang="en-GB" sz="1200" dirty="0" smtClean="0"/>
              <a:t>IMPALA</a:t>
            </a:r>
            <a:endParaRPr lang="en-GB" sz="1200" dirty="0"/>
          </a:p>
        </p:txBody>
      </p:sp>
      <p:sp>
        <p:nvSpPr>
          <p:cNvPr id="25" name="TextBox 24"/>
          <p:cNvSpPr txBox="1"/>
          <p:nvPr/>
        </p:nvSpPr>
        <p:spPr>
          <a:xfrm>
            <a:off x="5269994" y="1988840"/>
            <a:ext cx="2720617" cy="646331"/>
          </a:xfrm>
          <a:prstGeom prst="rect">
            <a:avLst/>
          </a:prstGeom>
          <a:noFill/>
        </p:spPr>
        <p:txBody>
          <a:bodyPr wrap="none" rtlCol="0">
            <a:spAutoFit/>
          </a:bodyPr>
          <a:lstStyle/>
          <a:p>
            <a:pPr algn="ctr"/>
            <a:r>
              <a:rPr lang="en-GB" sz="1200" dirty="0" smtClean="0"/>
              <a:t>The same query </a:t>
            </a:r>
          </a:p>
          <a:p>
            <a:pPr algn="ctr"/>
            <a:r>
              <a:rPr lang="en-GB" sz="1200" dirty="0" smtClean="0"/>
              <a:t>(SELECT COUNT(*) FROM user;)</a:t>
            </a:r>
          </a:p>
          <a:p>
            <a:pPr algn="ctr"/>
            <a:r>
              <a:rPr lang="en-GB" sz="1200" dirty="0"/>
              <a:t>i</a:t>
            </a:r>
            <a:r>
              <a:rPr lang="en-GB" sz="1200" dirty="0" smtClean="0"/>
              <a:t>n Hive and Impala:</a:t>
            </a:r>
            <a:endParaRPr lang="en-GB" sz="1200" dirty="0"/>
          </a:p>
        </p:txBody>
      </p:sp>
      <p:pic>
        <p:nvPicPr>
          <p:cNvPr id="26" name="Picture 25"/>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963510" y="3571143"/>
            <a:ext cx="3444684" cy="33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511" y="4653136"/>
            <a:ext cx="3444684" cy="31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819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Covered the </a:t>
            </a:r>
            <a:r>
              <a:rPr lang="en-GB" dirty="0" err="1" smtClean="0"/>
              <a:t>Scala</a:t>
            </a:r>
            <a:r>
              <a:rPr lang="en-GB" dirty="0" smtClean="0"/>
              <a:t> language in much more detail, including several tutorials on functional programming</a:t>
            </a:r>
            <a:endParaRPr lang="en-GB" dirty="0"/>
          </a:p>
          <a:p>
            <a:r>
              <a:rPr lang="en-GB" dirty="0" smtClean="0"/>
              <a:t>Most practice completed in the REPL environment of a </a:t>
            </a:r>
            <a:r>
              <a:rPr lang="en-GB" dirty="0" err="1" smtClean="0"/>
              <a:t>Cloudera</a:t>
            </a:r>
            <a:r>
              <a:rPr lang="en-GB" dirty="0" smtClean="0"/>
              <a:t> </a:t>
            </a:r>
            <a:r>
              <a:rPr lang="en-GB" dirty="0" err="1" smtClean="0"/>
              <a:t>Quickstart</a:t>
            </a:r>
            <a:r>
              <a:rPr lang="en-GB" dirty="0" smtClean="0"/>
              <a:t> VM for immediate testing</a:t>
            </a:r>
            <a:endParaRPr lang="en-GB" dirty="0"/>
          </a:p>
        </p:txBody>
      </p:sp>
      <p:sp>
        <p:nvSpPr>
          <p:cNvPr id="4" name="Title 3"/>
          <p:cNvSpPr>
            <a:spLocks noGrp="1"/>
          </p:cNvSpPr>
          <p:nvPr>
            <p:ph type="title"/>
          </p:nvPr>
        </p:nvSpPr>
        <p:spPr/>
        <p:txBody>
          <a:bodyPr/>
          <a:lstStyle/>
          <a:p>
            <a:r>
              <a:rPr lang="en-GB" dirty="0" err="1" smtClean="0"/>
              <a:t>Scala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77" y="3881197"/>
            <a:ext cx="3734503" cy="189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24</a:t>
            </a:fld>
            <a:endParaRPr lang="en-GB"/>
          </a:p>
        </p:txBody>
      </p:sp>
      <p:pic>
        <p:nvPicPr>
          <p:cNvPr id="122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796" y="1844824"/>
            <a:ext cx="4240906" cy="39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the REPL for practice </a:t>
            </a:r>
          </a:p>
          <a:p>
            <a:pPr lvl="1"/>
            <a:r>
              <a:rPr lang="en-GB" sz="1400" dirty="0"/>
              <a:t>s</a:t>
            </a:r>
            <a:r>
              <a:rPr lang="en-GB" sz="1400" dirty="0" smtClean="0"/>
              <a:t>park-shell within the </a:t>
            </a:r>
            <a:r>
              <a:rPr lang="en-GB" sz="1400" dirty="0" err="1" smtClean="0"/>
              <a:t>Cloudera</a:t>
            </a:r>
            <a:r>
              <a:rPr lang="en-GB" sz="1400" dirty="0" smtClean="0"/>
              <a:t> </a:t>
            </a:r>
            <a:r>
              <a:rPr lang="en-GB" sz="1400" dirty="0" err="1" smtClean="0"/>
              <a:t>Quickstart</a:t>
            </a:r>
            <a:r>
              <a:rPr lang="en-GB" sz="1400" dirty="0" smtClean="0"/>
              <a:t> VM</a:t>
            </a:r>
          </a:p>
          <a:p>
            <a:endParaRPr lang="en-GB" dirty="0" smtClean="0"/>
          </a:p>
          <a:p>
            <a:r>
              <a:rPr lang="en-GB" dirty="0" smtClean="0"/>
              <a:t>Importing data from </a:t>
            </a:r>
            <a:r>
              <a:rPr lang="en-GB" dirty="0" err="1" smtClean="0"/>
              <a:t>textfiles</a:t>
            </a:r>
            <a:r>
              <a:rPr lang="en-GB" dirty="0" smtClean="0"/>
              <a:t>, cleaning and formatting it</a:t>
            </a:r>
          </a:p>
          <a:p>
            <a:endParaRPr lang="en-GB" dirty="0"/>
          </a:p>
          <a:p>
            <a:r>
              <a:rPr lang="en-GB" dirty="0" smtClean="0"/>
              <a:t>Worked with RDDs, pairs, joins, partitions</a:t>
            </a:r>
          </a:p>
          <a:p>
            <a:endParaRPr lang="en-GB" dirty="0"/>
          </a:p>
          <a:p>
            <a:endParaRPr lang="en-GB" dirty="0"/>
          </a:p>
        </p:txBody>
      </p:sp>
      <p:sp>
        <p:nvSpPr>
          <p:cNvPr id="4" name="Title 3"/>
          <p:cNvSpPr>
            <a:spLocks noGrp="1"/>
          </p:cNvSpPr>
          <p:nvPr>
            <p:ph type="title"/>
          </p:nvPr>
        </p:nvSpPr>
        <p:spPr/>
        <p:txBody>
          <a:bodyPr/>
          <a:lstStyle/>
          <a:p>
            <a:r>
              <a:rPr lang="en-GB" dirty="0" smtClean="0"/>
              <a:t>spark</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25</a:t>
            </a:fld>
            <a:endParaRPr lang="en-GB"/>
          </a:p>
        </p:txBody>
      </p:sp>
      <p:pic>
        <p:nvPicPr>
          <p:cNvPr id="25" name="Picture 24"/>
          <p:cNvPicPr>
            <a:picLocks noChangeAspect="1"/>
          </p:cNvPicPr>
          <p:nvPr/>
        </p:nvPicPr>
        <p:blipFill>
          <a:blip r:embed="rId2"/>
          <a:stretch>
            <a:fillRect/>
          </a:stretch>
        </p:blipFill>
        <p:spPr>
          <a:xfrm>
            <a:off x="4715746" y="1556792"/>
            <a:ext cx="4003006" cy="697055"/>
          </a:xfrm>
          <a:prstGeom prst="rect">
            <a:avLst/>
          </a:prstGeom>
        </p:spPr>
      </p:pic>
      <p:pic>
        <p:nvPicPr>
          <p:cNvPr id="26" name="Picture 25"/>
          <p:cNvPicPr>
            <a:picLocks noChangeAspect="1"/>
          </p:cNvPicPr>
          <p:nvPr/>
        </p:nvPicPr>
        <p:blipFill>
          <a:blip r:embed="rId3"/>
          <a:stretch>
            <a:fillRect/>
          </a:stretch>
        </p:blipFill>
        <p:spPr>
          <a:xfrm>
            <a:off x="4715746" y="2303670"/>
            <a:ext cx="4003006" cy="549266"/>
          </a:xfrm>
          <a:prstGeom prst="rect">
            <a:avLst/>
          </a:prstGeom>
        </p:spPr>
      </p:pic>
      <p:pic>
        <p:nvPicPr>
          <p:cNvPr id="27" name="Picture 26"/>
          <p:cNvPicPr>
            <a:picLocks noChangeAspect="1"/>
          </p:cNvPicPr>
          <p:nvPr/>
        </p:nvPicPr>
        <p:blipFill>
          <a:blip r:embed="rId4"/>
          <a:stretch>
            <a:fillRect/>
          </a:stretch>
        </p:blipFill>
        <p:spPr>
          <a:xfrm>
            <a:off x="4715746" y="2896697"/>
            <a:ext cx="4003006" cy="172263"/>
          </a:xfrm>
          <a:prstGeom prst="rect">
            <a:avLst/>
          </a:prstGeom>
        </p:spPr>
      </p:pic>
      <p:pic>
        <p:nvPicPr>
          <p:cNvPr id="28" name="Picture 27"/>
          <p:cNvPicPr/>
          <p:nvPr/>
        </p:nvPicPr>
        <p:blipFill>
          <a:blip r:embed="rId5"/>
          <a:stretch>
            <a:fillRect/>
          </a:stretch>
        </p:blipFill>
        <p:spPr>
          <a:xfrm>
            <a:off x="4715746" y="3121133"/>
            <a:ext cx="4003006" cy="907857"/>
          </a:xfrm>
          <a:prstGeom prst="rect">
            <a:avLst/>
          </a:prstGeom>
        </p:spPr>
      </p:pic>
      <p:pic>
        <p:nvPicPr>
          <p:cNvPr id="29" name="Picture 28"/>
          <p:cNvPicPr>
            <a:picLocks noChangeAspect="1"/>
          </p:cNvPicPr>
          <p:nvPr/>
        </p:nvPicPr>
        <p:blipFill>
          <a:blip r:embed="rId6"/>
          <a:stretch>
            <a:fillRect/>
          </a:stretch>
        </p:blipFill>
        <p:spPr>
          <a:xfrm>
            <a:off x="4715746" y="4241964"/>
            <a:ext cx="4003006" cy="1253381"/>
          </a:xfrm>
          <a:prstGeom prst="rect">
            <a:avLst/>
          </a:prstGeom>
        </p:spPr>
      </p:pic>
      <p:pic>
        <p:nvPicPr>
          <p:cNvPr id="30" name="Picture 29"/>
          <p:cNvPicPr>
            <a:picLocks noChangeAspect="1"/>
          </p:cNvPicPr>
          <p:nvPr/>
        </p:nvPicPr>
        <p:blipFill>
          <a:blip r:embed="rId7"/>
          <a:stretch>
            <a:fillRect/>
          </a:stretch>
        </p:blipFill>
        <p:spPr>
          <a:xfrm>
            <a:off x="4715746" y="5558613"/>
            <a:ext cx="4003006" cy="678699"/>
          </a:xfrm>
          <a:prstGeom prst="rect">
            <a:avLst/>
          </a:prstGeom>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Worked with </a:t>
            </a:r>
            <a:r>
              <a:rPr lang="en-GB" dirty="0" err="1" smtClean="0"/>
              <a:t>dataframes</a:t>
            </a:r>
            <a:r>
              <a:rPr lang="en-GB" dirty="0" smtClean="0"/>
              <a:t> in the spark-shell</a:t>
            </a:r>
          </a:p>
          <a:p>
            <a:endParaRPr lang="en-GB" dirty="0"/>
          </a:p>
          <a:p>
            <a:r>
              <a:rPr lang="en-GB" dirty="0" smtClean="0"/>
              <a:t>Need to create case class and map the RDD to column names to set up the schema</a:t>
            </a:r>
          </a:p>
          <a:p>
            <a:endParaRPr lang="en-GB" dirty="0"/>
          </a:p>
          <a:p>
            <a:r>
              <a:rPr lang="en-GB" dirty="0" smtClean="0"/>
              <a:t>Used </a:t>
            </a:r>
            <a:r>
              <a:rPr lang="en-GB" dirty="0" err="1" smtClean="0"/>
              <a:t>scala</a:t>
            </a:r>
            <a:r>
              <a:rPr lang="en-GB" dirty="0" smtClean="0"/>
              <a:t> with the to .</a:t>
            </a:r>
            <a:r>
              <a:rPr lang="en-GB" dirty="0" err="1" smtClean="0"/>
              <a:t>toDF</a:t>
            </a:r>
            <a:r>
              <a:rPr lang="en-GB" dirty="0" smtClean="0"/>
              <a:t> function to query the database</a:t>
            </a:r>
          </a:p>
          <a:p>
            <a:pPr lvl="1"/>
            <a:r>
              <a:rPr lang="en-GB" sz="1400" dirty="0" smtClean="0"/>
              <a:t>Also </a:t>
            </a:r>
            <a:r>
              <a:rPr lang="en-GB" sz="1400" dirty="0" err="1" smtClean="0"/>
              <a:t>registerTempTable</a:t>
            </a:r>
            <a:r>
              <a:rPr lang="en-GB" sz="1400" dirty="0" smtClean="0"/>
              <a:t> to better data viewing</a:t>
            </a:r>
            <a:endParaRPr lang="en-GB" sz="1400" dirty="0"/>
          </a:p>
          <a:p>
            <a:endParaRPr lang="en-GB" dirty="0"/>
          </a:p>
        </p:txBody>
      </p:sp>
      <p:sp>
        <p:nvSpPr>
          <p:cNvPr id="4" name="Title 3"/>
          <p:cNvSpPr>
            <a:spLocks noGrp="1"/>
          </p:cNvSpPr>
          <p:nvPr>
            <p:ph type="title"/>
          </p:nvPr>
        </p:nvSpPr>
        <p:spPr/>
        <p:txBody>
          <a:bodyPr/>
          <a:lstStyle/>
          <a:p>
            <a:r>
              <a:rPr lang="en-GB" dirty="0" smtClean="0"/>
              <a:t>Spark (</a:t>
            </a:r>
            <a:r>
              <a:rPr lang="en-GB" dirty="0" err="1" smtClean="0"/>
              <a:t>Dataframes</a:t>
            </a:r>
            <a:r>
              <a:rPr lang="en-GB" dirty="0" smtClean="0"/>
              <a:t>)</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26</a:t>
            </a:fld>
            <a:endParaRPr lang="en-GB"/>
          </a:p>
        </p:txBody>
      </p:sp>
      <p:pic>
        <p:nvPicPr>
          <p:cNvPr id="31" name="Picture 30"/>
          <p:cNvPicPr>
            <a:picLocks noChangeAspect="1"/>
          </p:cNvPicPr>
          <p:nvPr/>
        </p:nvPicPr>
        <p:blipFill>
          <a:blip r:embed="rId2"/>
          <a:stretch>
            <a:fillRect/>
          </a:stretch>
        </p:blipFill>
        <p:spPr>
          <a:xfrm>
            <a:off x="4259828" y="1556793"/>
            <a:ext cx="4639223" cy="175096"/>
          </a:xfrm>
          <a:prstGeom prst="rect">
            <a:avLst/>
          </a:prstGeom>
        </p:spPr>
      </p:pic>
      <p:pic>
        <p:nvPicPr>
          <p:cNvPr id="32" name="Picture 31"/>
          <p:cNvPicPr>
            <a:picLocks noChangeAspect="1"/>
          </p:cNvPicPr>
          <p:nvPr/>
        </p:nvPicPr>
        <p:blipFill>
          <a:blip r:embed="rId3"/>
          <a:stretch>
            <a:fillRect/>
          </a:stretch>
        </p:blipFill>
        <p:spPr>
          <a:xfrm>
            <a:off x="4259823" y="1750213"/>
            <a:ext cx="4639223" cy="262917"/>
          </a:xfrm>
          <a:prstGeom prst="rect">
            <a:avLst/>
          </a:prstGeom>
        </p:spPr>
      </p:pic>
      <p:pic>
        <p:nvPicPr>
          <p:cNvPr id="33" name="Picture 32"/>
          <p:cNvPicPr>
            <a:picLocks noChangeAspect="1"/>
          </p:cNvPicPr>
          <p:nvPr/>
        </p:nvPicPr>
        <p:blipFill>
          <a:blip r:embed="rId4"/>
          <a:stretch>
            <a:fillRect/>
          </a:stretch>
        </p:blipFill>
        <p:spPr>
          <a:xfrm>
            <a:off x="4259828" y="2041092"/>
            <a:ext cx="4639223" cy="268371"/>
          </a:xfrm>
          <a:prstGeom prst="rect">
            <a:avLst/>
          </a:prstGeom>
        </p:spPr>
      </p:pic>
      <p:pic>
        <p:nvPicPr>
          <p:cNvPr id="34" name="Picture 33"/>
          <p:cNvPicPr>
            <a:picLocks noChangeAspect="1"/>
          </p:cNvPicPr>
          <p:nvPr/>
        </p:nvPicPr>
        <p:blipFill>
          <a:blip r:embed="rId5"/>
          <a:stretch>
            <a:fillRect/>
          </a:stretch>
        </p:blipFill>
        <p:spPr>
          <a:xfrm>
            <a:off x="4259828" y="2321843"/>
            <a:ext cx="4639223" cy="453286"/>
          </a:xfrm>
          <a:prstGeom prst="rect">
            <a:avLst/>
          </a:prstGeom>
        </p:spPr>
      </p:pic>
      <p:pic>
        <p:nvPicPr>
          <p:cNvPr id="35" name="Picture 34"/>
          <p:cNvPicPr>
            <a:picLocks noChangeAspect="1"/>
          </p:cNvPicPr>
          <p:nvPr/>
        </p:nvPicPr>
        <p:blipFill>
          <a:blip r:embed="rId6"/>
          <a:stretch>
            <a:fillRect/>
          </a:stretch>
        </p:blipFill>
        <p:spPr>
          <a:xfrm>
            <a:off x="4805754" y="2818690"/>
            <a:ext cx="3822989" cy="1214996"/>
          </a:xfrm>
          <a:prstGeom prst="rect">
            <a:avLst/>
          </a:prstGeom>
        </p:spPr>
      </p:pic>
      <p:pic>
        <p:nvPicPr>
          <p:cNvPr id="36" name="Picture 35"/>
          <p:cNvPicPr>
            <a:picLocks noChangeAspect="1"/>
          </p:cNvPicPr>
          <p:nvPr/>
        </p:nvPicPr>
        <p:blipFill>
          <a:blip r:embed="rId6"/>
          <a:stretch>
            <a:fillRect/>
          </a:stretch>
        </p:blipFill>
        <p:spPr>
          <a:xfrm>
            <a:off x="4805754" y="4084983"/>
            <a:ext cx="3826857" cy="1216225"/>
          </a:xfrm>
          <a:prstGeom prst="rect">
            <a:avLst/>
          </a:prstGeom>
        </p:spPr>
      </p:pic>
      <p:pic>
        <p:nvPicPr>
          <p:cNvPr id="38" name="Picture 37"/>
          <p:cNvPicPr/>
          <p:nvPr/>
        </p:nvPicPr>
        <p:blipFill>
          <a:blip r:embed="rId7"/>
          <a:stretch>
            <a:fillRect/>
          </a:stretch>
        </p:blipFill>
        <p:spPr>
          <a:xfrm>
            <a:off x="4805754" y="5373217"/>
            <a:ext cx="3826857" cy="432048"/>
          </a:xfrm>
          <a:prstGeom prst="rect">
            <a:avLst/>
          </a:prstGeom>
        </p:spPr>
      </p:pic>
    </p:spTree>
    <p:extLst>
      <p:ext uri="{BB962C8B-B14F-4D97-AF65-F5344CB8AC3E}">
        <p14:creationId xmlns:p14="http://schemas.microsoft.com/office/powerpoint/2010/main" val="856840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Can also use SQL Context within the spark-shell</a:t>
            </a:r>
          </a:p>
          <a:p>
            <a:endParaRPr lang="en-GB" dirty="0"/>
          </a:p>
          <a:p>
            <a:r>
              <a:rPr lang="en-GB" dirty="0" smtClean="0"/>
              <a:t>Allows use of standard MySQL queries on the generated </a:t>
            </a:r>
            <a:r>
              <a:rPr lang="en-GB" dirty="0" err="1" smtClean="0"/>
              <a:t>dataframe</a:t>
            </a:r>
            <a:endParaRPr lang="en-GB" dirty="0" smtClean="0"/>
          </a:p>
          <a:p>
            <a:endParaRPr lang="en-GB" dirty="0"/>
          </a:p>
          <a:p>
            <a:r>
              <a:rPr lang="en-GB" dirty="0" smtClean="0"/>
              <a:t>Both these queries show exactly the same result</a:t>
            </a:r>
          </a:p>
          <a:p>
            <a:pPr lvl="1"/>
            <a:r>
              <a:rPr lang="en-GB" sz="1400" dirty="0" err="1" smtClean="0"/>
              <a:t>Scala</a:t>
            </a:r>
            <a:r>
              <a:rPr lang="en-GB" sz="1400" dirty="0" smtClean="0"/>
              <a:t> query generally shorter code</a:t>
            </a:r>
          </a:p>
          <a:p>
            <a:endParaRPr lang="en-GB" dirty="0" smtClean="0"/>
          </a:p>
          <a:p>
            <a:endParaRPr lang="en-GB" sz="1400" dirty="0"/>
          </a:p>
          <a:p>
            <a:endParaRPr lang="en-GB" dirty="0"/>
          </a:p>
          <a:p>
            <a:endParaRPr lang="en-GB" dirty="0"/>
          </a:p>
        </p:txBody>
      </p:sp>
      <p:sp>
        <p:nvSpPr>
          <p:cNvPr id="4" name="Title 3"/>
          <p:cNvSpPr>
            <a:spLocks noGrp="1"/>
          </p:cNvSpPr>
          <p:nvPr>
            <p:ph type="title"/>
          </p:nvPr>
        </p:nvSpPr>
        <p:spPr/>
        <p:txBody>
          <a:bodyPr/>
          <a:lstStyle/>
          <a:p>
            <a:r>
              <a:rPr lang="en-GB" dirty="0" smtClean="0"/>
              <a:t>Spark (</a:t>
            </a:r>
            <a:r>
              <a:rPr lang="en-GB" dirty="0" err="1" smtClean="0"/>
              <a:t>Dataframes</a:t>
            </a:r>
            <a:r>
              <a:rPr lang="en-GB" dirty="0" smtClean="0"/>
              <a:t>)</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27</a:t>
            </a:fld>
            <a:endParaRPr lang="en-GB"/>
          </a:p>
        </p:txBody>
      </p:sp>
      <p:pic>
        <p:nvPicPr>
          <p:cNvPr id="27" name="Picture 26"/>
          <p:cNvPicPr/>
          <p:nvPr/>
        </p:nvPicPr>
        <p:blipFill>
          <a:blip r:embed="rId2"/>
          <a:stretch>
            <a:fillRect/>
          </a:stretch>
        </p:blipFill>
        <p:spPr>
          <a:xfrm>
            <a:off x="3995936" y="2175337"/>
            <a:ext cx="4824536" cy="1283664"/>
          </a:xfrm>
          <a:prstGeom prst="rect">
            <a:avLst/>
          </a:prstGeom>
        </p:spPr>
      </p:pic>
      <p:pic>
        <p:nvPicPr>
          <p:cNvPr id="28" name="Picture 27"/>
          <p:cNvPicPr/>
          <p:nvPr/>
        </p:nvPicPr>
        <p:blipFill>
          <a:blip r:embed="rId3"/>
          <a:stretch>
            <a:fillRect/>
          </a:stretch>
        </p:blipFill>
        <p:spPr>
          <a:xfrm>
            <a:off x="3995936" y="3896469"/>
            <a:ext cx="4824536" cy="1224136"/>
          </a:xfrm>
          <a:prstGeom prst="rect">
            <a:avLst/>
          </a:prstGeom>
        </p:spPr>
      </p:pic>
      <p:sp>
        <p:nvSpPr>
          <p:cNvPr id="3" name="TextBox 2"/>
          <p:cNvSpPr txBox="1"/>
          <p:nvPr/>
        </p:nvSpPr>
        <p:spPr>
          <a:xfrm>
            <a:off x="5793488" y="1772573"/>
            <a:ext cx="1154483" cy="276999"/>
          </a:xfrm>
          <a:prstGeom prst="rect">
            <a:avLst/>
          </a:prstGeom>
          <a:noFill/>
        </p:spPr>
        <p:txBody>
          <a:bodyPr wrap="none" rtlCol="0">
            <a:spAutoFit/>
          </a:bodyPr>
          <a:lstStyle/>
          <a:p>
            <a:r>
              <a:rPr lang="en-GB" sz="1200" dirty="0" smtClean="0"/>
              <a:t>SQL Context</a:t>
            </a:r>
            <a:endParaRPr lang="en-GB" sz="1200" dirty="0"/>
          </a:p>
        </p:txBody>
      </p:sp>
      <p:sp>
        <p:nvSpPr>
          <p:cNvPr id="30" name="TextBox 29"/>
          <p:cNvSpPr txBox="1"/>
          <p:nvPr/>
        </p:nvSpPr>
        <p:spPr>
          <a:xfrm>
            <a:off x="6071608" y="3573015"/>
            <a:ext cx="598241" cy="276999"/>
          </a:xfrm>
          <a:prstGeom prst="rect">
            <a:avLst/>
          </a:prstGeom>
          <a:noFill/>
        </p:spPr>
        <p:txBody>
          <a:bodyPr wrap="none" rtlCol="0">
            <a:spAutoFit/>
          </a:bodyPr>
          <a:lstStyle/>
          <a:p>
            <a:r>
              <a:rPr lang="en-GB" sz="1200" dirty="0" err="1" smtClean="0"/>
              <a:t>Scala</a:t>
            </a:r>
            <a:endParaRPr lang="en-GB" sz="1200" dirty="0"/>
          </a:p>
        </p:txBody>
      </p:sp>
    </p:spTree>
    <p:extLst>
      <p:ext uri="{BB962C8B-B14F-4D97-AF65-F5344CB8AC3E}">
        <p14:creationId xmlns:p14="http://schemas.microsoft.com/office/powerpoint/2010/main" val="1771313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GB" dirty="0" smtClean="0"/>
              <a:t>A large issue during this task was importing the Titanic dataset into spark</a:t>
            </a:r>
          </a:p>
          <a:p>
            <a:endParaRPr lang="en-GB" dirty="0"/>
          </a:p>
          <a:p>
            <a:r>
              <a:rPr lang="en-GB" dirty="0" smtClean="0"/>
              <a:t>Problems included:</a:t>
            </a:r>
          </a:p>
          <a:p>
            <a:pPr lvl="1"/>
            <a:r>
              <a:rPr lang="en-GB" sz="1400" dirty="0" smtClean="0"/>
              <a:t>Extra commas within several of the column, some inconsistently</a:t>
            </a:r>
          </a:p>
          <a:p>
            <a:pPr lvl="1"/>
            <a:r>
              <a:rPr lang="en-GB" sz="1400" dirty="0" smtClean="0"/>
              <a:t>Quotation marks around some fields</a:t>
            </a:r>
          </a:p>
          <a:p>
            <a:pPr lvl="1"/>
            <a:r>
              <a:rPr lang="en-GB" sz="1400" dirty="0" smtClean="0"/>
              <a:t>A header record</a:t>
            </a:r>
          </a:p>
          <a:p>
            <a:pPr lvl="1"/>
            <a:r>
              <a:rPr lang="en-GB" sz="1400" dirty="0" smtClean="0"/>
              <a:t>Multiple columns with many empty fields</a:t>
            </a:r>
          </a:p>
        </p:txBody>
      </p:sp>
      <p:sp>
        <p:nvSpPr>
          <p:cNvPr id="4" name="Title 3"/>
          <p:cNvSpPr>
            <a:spLocks noGrp="1"/>
          </p:cNvSpPr>
          <p:nvPr>
            <p:ph type="title"/>
          </p:nvPr>
        </p:nvSpPr>
        <p:spPr/>
        <p:txBody>
          <a:bodyPr/>
          <a:lstStyle/>
          <a:p>
            <a:r>
              <a:rPr lang="en-GB" dirty="0" smtClean="0"/>
              <a:t>Spark (Data cleaning)</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28</a:t>
            </a:fld>
            <a:endParaRPr lang="en-GB"/>
          </a:p>
        </p:txBody>
      </p:sp>
      <p:pic>
        <p:nvPicPr>
          <p:cNvPr id="26" name="Picture 25"/>
          <p:cNvPicPr>
            <a:picLocks noChangeAspect="1"/>
          </p:cNvPicPr>
          <p:nvPr/>
        </p:nvPicPr>
        <p:blipFill>
          <a:blip r:embed="rId2"/>
          <a:stretch>
            <a:fillRect/>
          </a:stretch>
        </p:blipFill>
        <p:spPr>
          <a:xfrm>
            <a:off x="4576789" y="2276871"/>
            <a:ext cx="4117414" cy="543179"/>
          </a:xfrm>
          <a:prstGeom prst="rect">
            <a:avLst/>
          </a:prstGeom>
        </p:spPr>
      </p:pic>
      <p:pic>
        <p:nvPicPr>
          <p:cNvPr id="29" name="Picture 28"/>
          <p:cNvPicPr>
            <a:picLocks noChangeAspect="1"/>
          </p:cNvPicPr>
          <p:nvPr/>
        </p:nvPicPr>
        <p:blipFill>
          <a:blip r:embed="rId3"/>
          <a:stretch>
            <a:fillRect/>
          </a:stretch>
        </p:blipFill>
        <p:spPr>
          <a:xfrm>
            <a:off x="4576789" y="2884858"/>
            <a:ext cx="4117414" cy="1817859"/>
          </a:xfrm>
          <a:prstGeom prst="rect">
            <a:avLst/>
          </a:prstGeom>
        </p:spPr>
      </p:pic>
      <p:pic>
        <p:nvPicPr>
          <p:cNvPr id="31" name="Picture 30"/>
          <p:cNvPicPr>
            <a:picLocks noChangeAspect="1"/>
          </p:cNvPicPr>
          <p:nvPr/>
        </p:nvPicPr>
        <p:blipFill>
          <a:blip r:embed="rId4"/>
          <a:stretch>
            <a:fillRect/>
          </a:stretch>
        </p:blipFill>
        <p:spPr>
          <a:xfrm>
            <a:off x="4576789" y="4759554"/>
            <a:ext cx="4117414" cy="1333742"/>
          </a:xfrm>
          <a:prstGeom prst="rect">
            <a:avLst/>
          </a:prstGeom>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6788" y="1486296"/>
            <a:ext cx="4111053" cy="72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51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GB" dirty="0" smtClean="0"/>
              <a:t>Used </a:t>
            </a:r>
            <a:r>
              <a:rPr lang="en-GB" dirty="0" err="1" smtClean="0"/>
              <a:t>IntelliJ</a:t>
            </a:r>
            <a:r>
              <a:rPr lang="en-GB" dirty="0" smtClean="0"/>
              <a:t> and the CQ VM to set up a spark streaming context</a:t>
            </a:r>
          </a:p>
          <a:p>
            <a:pPr lvl="1"/>
            <a:r>
              <a:rPr lang="en-GB" dirty="0" smtClean="0"/>
              <a:t>Analyses the dataset live as it is imported to the program</a:t>
            </a:r>
          </a:p>
          <a:p>
            <a:endParaRPr lang="en-GB" dirty="0"/>
          </a:p>
          <a:p>
            <a:endParaRPr lang="en-GB" dirty="0" smtClean="0"/>
          </a:p>
        </p:txBody>
      </p:sp>
      <p:sp>
        <p:nvSpPr>
          <p:cNvPr id="4" name="Title 3"/>
          <p:cNvSpPr>
            <a:spLocks noGrp="1"/>
          </p:cNvSpPr>
          <p:nvPr>
            <p:ph type="title"/>
          </p:nvPr>
        </p:nvSpPr>
        <p:spPr/>
        <p:txBody>
          <a:bodyPr/>
          <a:lstStyle/>
          <a:p>
            <a:r>
              <a:rPr lang="en-GB" dirty="0" smtClean="0"/>
              <a:t>Spark (Streaming)</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29</a:t>
            </a:fld>
            <a:endParaRPr lang="en-GB"/>
          </a:p>
        </p:txBody>
      </p:sp>
      <p:pic>
        <p:nvPicPr>
          <p:cNvPr id="24" name="Picture 23"/>
          <p:cNvPicPr/>
          <p:nvPr/>
        </p:nvPicPr>
        <p:blipFill>
          <a:blip r:embed="rId2"/>
          <a:stretch>
            <a:fillRect/>
          </a:stretch>
        </p:blipFill>
        <p:spPr>
          <a:xfrm>
            <a:off x="4960276" y="1391683"/>
            <a:ext cx="3513946" cy="1224136"/>
          </a:xfrm>
          <a:prstGeom prst="rect">
            <a:avLst/>
          </a:prstGeom>
        </p:spPr>
      </p:pic>
      <p:pic>
        <p:nvPicPr>
          <p:cNvPr id="25" name="Picture 24"/>
          <p:cNvPicPr>
            <a:picLocks noChangeAspect="1"/>
          </p:cNvPicPr>
          <p:nvPr/>
        </p:nvPicPr>
        <p:blipFill>
          <a:blip r:embed="rId3"/>
          <a:stretch>
            <a:fillRect/>
          </a:stretch>
        </p:blipFill>
        <p:spPr>
          <a:xfrm>
            <a:off x="4960276" y="2616344"/>
            <a:ext cx="3513945" cy="845743"/>
          </a:xfrm>
          <a:prstGeom prst="rect">
            <a:avLst/>
          </a:prstGeom>
        </p:spPr>
      </p:pic>
      <p:pic>
        <p:nvPicPr>
          <p:cNvPr id="27" name="Picture 26"/>
          <p:cNvPicPr>
            <a:picLocks noChangeAspect="1"/>
          </p:cNvPicPr>
          <p:nvPr/>
        </p:nvPicPr>
        <p:blipFill>
          <a:blip r:embed="rId4"/>
          <a:stretch>
            <a:fillRect/>
          </a:stretch>
        </p:blipFill>
        <p:spPr>
          <a:xfrm>
            <a:off x="4960272" y="3462087"/>
            <a:ext cx="3513945" cy="737908"/>
          </a:xfrm>
          <a:prstGeom prst="rect">
            <a:avLst/>
          </a:prstGeom>
        </p:spPr>
      </p:pic>
      <p:pic>
        <p:nvPicPr>
          <p:cNvPr id="28" name="Picture 27"/>
          <p:cNvPicPr>
            <a:picLocks noChangeAspect="1"/>
          </p:cNvPicPr>
          <p:nvPr/>
        </p:nvPicPr>
        <p:blipFill>
          <a:blip r:embed="rId5"/>
          <a:stretch>
            <a:fillRect/>
          </a:stretch>
        </p:blipFill>
        <p:spPr>
          <a:xfrm>
            <a:off x="4789214" y="4339935"/>
            <a:ext cx="3856062" cy="249363"/>
          </a:xfrm>
          <a:prstGeom prst="rect">
            <a:avLst/>
          </a:prstGeom>
        </p:spPr>
      </p:pic>
      <p:pic>
        <p:nvPicPr>
          <p:cNvPr id="30" name="Picture 29"/>
          <p:cNvPicPr>
            <a:picLocks noChangeAspect="1"/>
          </p:cNvPicPr>
          <p:nvPr/>
        </p:nvPicPr>
        <p:blipFill>
          <a:blip r:embed="rId6"/>
          <a:stretch>
            <a:fillRect/>
          </a:stretch>
        </p:blipFill>
        <p:spPr>
          <a:xfrm>
            <a:off x="4789214" y="4626594"/>
            <a:ext cx="3856071" cy="872773"/>
          </a:xfrm>
          <a:prstGeom prst="rect">
            <a:avLst/>
          </a:prstGeom>
        </p:spPr>
      </p:pic>
      <p:pic>
        <p:nvPicPr>
          <p:cNvPr id="32" name="Picture 31"/>
          <p:cNvPicPr>
            <a:picLocks noChangeAspect="1"/>
          </p:cNvPicPr>
          <p:nvPr/>
        </p:nvPicPr>
        <p:blipFill>
          <a:blip r:embed="rId7"/>
          <a:stretch>
            <a:fillRect/>
          </a:stretch>
        </p:blipFill>
        <p:spPr>
          <a:xfrm>
            <a:off x="4789214" y="5537802"/>
            <a:ext cx="3856069" cy="126042"/>
          </a:xfrm>
          <a:prstGeom prst="rect">
            <a:avLst/>
          </a:prstGeom>
        </p:spPr>
      </p:pic>
      <p:pic>
        <p:nvPicPr>
          <p:cNvPr id="33" name="Picture 32"/>
          <p:cNvPicPr>
            <a:picLocks noChangeAspect="1"/>
          </p:cNvPicPr>
          <p:nvPr/>
        </p:nvPicPr>
        <p:blipFill>
          <a:blip r:embed="rId8"/>
          <a:stretch>
            <a:fillRect/>
          </a:stretch>
        </p:blipFill>
        <p:spPr>
          <a:xfrm>
            <a:off x="508294" y="4005064"/>
            <a:ext cx="3856069" cy="1843477"/>
          </a:xfrm>
          <a:prstGeom prst="rect">
            <a:avLst/>
          </a:prstGeom>
        </p:spPr>
      </p:pic>
      <p:cxnSp>
        <p:nvCxnSpPr>
          <p:cNvPr id="19" name="Straight Arrow Connector 18"/>
          <p:cNvCxnSpPr>
            <a:stCxn id="32" idx="1"/>
          </p:cNvCxnSpPr>
          <p:nvPr/>
        </p:nvCxnSpPr>
        <p:spPr>
          <a:xfrm flipH="1">
            <a:off x="4364363" y="5600823"/>
            <a:ext cx="4248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5808" y="5949280"/>
            <a:ext cx="3801041" cy="253916"/>
          </a:xfrm>
          <a:prstGeom prst="rect">
            <a:avLst/>
          </a:prstGeom>
          <a:noFill/>
        </p:spPr>
        <p:txBody>
          <a:bodyPr wrap="none" rtlCol="0">
            <a:spAutoFit/>
          </a:bodyPr>
          <a:lstStyle/>
          <a:p>
            <a:r>
              <a:rPr lang="en-GB" sz="1050" dirty="0" smtClean="0"/>
              <a:t>Takes average of all data input to the source location</a:t>
            </a:r>
            <a:endParaRPr lang="en-GB" sz="1050" dirty="0"/>
          </a:p>
        </p:txBody>
      </p:sp>
    </p:spTree>
    <p:extLst>
      <p:ext uri="{BB962C8B-B14F-4D97-AF65-F5344CB8AC3E}">
        <p14:creationId xmlns:p14="http://schemas.microsoft.com/office/powerpoint/2010/main" val="3431281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Introduction to programming using Python Language</a:t>
            </a:r>
          </a:p>
          <a:p>
            <a:pPr marL="0" indent="0">
              <a:buNone/>
            </a:pPr>
            <a:endParaRPr lang="en-GB" dirty="0"/>
          </a:p>
          <a:p>
            <a:r>
              <a:rPr lang="en-GB" dirty="0" smtClean="0"/>
              <a:t>Began with basic structure and syntax</a:t>
            </a:r>
          </a:p>
          <a:p>
            <a:endParaRPr lang="en-GB" dirty="0"/>
          </a:p>
          <a:p>
            <a:r>
              <a:rPr lang="en-GB" dirty="0" smtClean="0"/>
              <a:t>Created simple programs with basic logic</a:t>
            </a:r>
          </a:p>
          <a:p>
            <a:pPr lvl="1"/>
            <a:r>
              <a:rPr lang="en-GB" sz="1400" dirty="0" smtClean="0"/>
              <a:t>For, if/else, while etc.</a:t>
            </a:r>
          </a:p>
          <a:p>
            <a:endParaRPr lang="en-GB" dirty="0"/>
          </a:p>
          <a:p>
            <a:endParaRPr lang="en-GB" dirty="0"/>
          </a:p>
        </p:txBody>
      </p:sp>
      <p:sp>
        <p:nvSpPr>
          <p:cNvPr id="4" name="Title 3"/>
          <p:cNvSpPr>
            <a:spLocks noGrp="1"/>
          </p:cNvSpPr>
          <p:nvPr>
            <p:ph type="title"/>
          </p:nvPr>
        </p:nvSpPr>
        <p:spPr/>
        <p:txBody>
          <a:bodyPr/>
          <a:lstStyle/>
          <a:p>
            <a:r>
              <a:rPr lang="en-GB" dirty="0" smtClean="0"/>
              <a:t>Python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grpSp>
        <p:nvGrpSpPr>
          <p:cNvPr id="5" name="Group 4"/>
          <p:cNvGrpSpPr>
            <a:grpSpLocks noChangeAspect="1"/>
          </p:cNvGrpSpPr>
          <p:nvPr/>
        </p:nvGrpSpPr>
        <p:grpSpPr>
          <a:xfrm>
            <a:off x="5059899" y="1340768"/>
            <a:ext cx="3314700" cy="1285668"/>
            <a:chOff x="5059899" y="1484784"/>
            <a:chExt cx="3314700" cy="1285668"/>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899" y="1484784"/>
              <a:ext cx="3314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899" y="2275360"/>
              <a:ext cx="3314700" cy="49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899" y="4509120"/>
            <a:ext cx="3314700" cy="161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899" y="2815482"/>
            <a:ext cx="3314700" cy="154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Slide Number Placeholder 18"/>
          <p:cNvSpPr>
            <a:spLocks noGrp="1"/>
          </p:cNvSpPr>
          <p:nvPr>
            <p:ph type="sldNum" sz="quarter" idx="12"/>
          </p:nvPr>
        </p:nvSpPr>
        <p:spPr/>
        <p:txBody>
          <a:bodyPr/>
          <a:lstStyle/>
          <a:p>
            <a:fld id="{63DD302D-FBDC-4F5A-A4A2-20337FC70061}" type="slidenum">
              <a:rPr lang="en-GB" smtClean="0"/>
              <a:t>3</a:t>
            </a:fld>
            <a:endParaRPr lang="en-GB"/>
          </a:p>
        </p:txBody>
      </p:sp>
    </p:spTree>
    <p:extLst>
      <p:ext uri="{BB962C8B-B14F-4D97-AF65-F5344CB8AC3E}">
        <p14:creationId xmlns:p14="http://schemas.microsoft.com/office/powerpoint/2010/main" val="1199538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a:t>
            </a:r>
            <a:r>
              <a:rPr lang="en-GB" dirty="0" err="1" smtClean="0"/>
              <a:t>Pentaho</a:t>
            </a:r>
            <a:r>
              <a:rPr lang="en-GB" dirty="0" smtClean="0"/>
              <a:t> as a graphical alternative to SQL, using a web-hosted MySQL server</a:t>
            </a:r>
            <a:endParaRPr lang="en-GB" dirty="0"/>
          </a:p>
          <a:p>
            <a:r>
              <a:rPr lang="en-GB" dirty="0" smtClean="0"/>
              <a:t>Easy way of simply displaying the logic of database manipulation</a:t>
            </a:r>
            <a:endParaRPr lang="en-GB" dirty="0"/>
          </a:p>
          <a:p>
            <a:r>
              <a:rPr lang="en-GB" dirty="0" smtClean="0"/>
              <a:t>Good for automating database management</a:t>
            </a:r>
          </a:p>
        </p:txBody>
      </p:sp>
      <p:sp>
        <p:nvSpPr>
          <p:cNvPr id="4" name="Title 3"/>
          <p:cNvSpPr>
            <a:spLocks noGrp="1"/>
          </p:cNvSpPr>
          <p:nvPr>
            <p:ph type="title"/>
          </p:nvPr>
        </p:nvSpPr>
        <p:spPr/>
        <p:txBody>
          <a:bodyPr/>
          <a:lstStyle/>
          <a:p>
            <a:r>
              <a:rPr lang="en-GB" dirty="0" err="1" smtClean="0"/>
              <a:t>Pentaho</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30</a:t>
            </a:fld>
            <a:endParaRPr lang="en-GB"/>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7652" y="1556792"/>
            <a:ext cx="353919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7651" y="3933056"/>
            <a:ext cx="3537655" cy="196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AutoShape 5" descr="https://owa.qa.com/OWA/service.svc/s/GetFileAttachment?id=AAMkADRkNGQ1NGRhLWQxZWYtNDBjZC1hYzU1LWU3NDc5YmQyZmNiNQBGAAAAAABp9Kolm3I2QL8sQSDMT9h6BwBH%2BczAhmbASrxfZSDDM09qAAAAAAEMAABH%2BczAhmbASrxfZSDDM09qAAAuGS6xAAABEgAQAEu4tyssmftOoXpH5wb4m%2F0%3D&amp;X-OWA-CANARY=oT0yddSy0k-FMhAvbVboqpGbsQTKodQIdhPNq0B8jsST-RQvX42Sjt9U3nwSrcfkrRaK19Qcl3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74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95" y="4292118"/>
            <a:ext cx="3982094" cy="1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Learned the basics of the Scrum methodology.</a:t>
            </a:r>
          </a:p>
          <a:p>
            <a:r>
              <a:rPr lang="en-GB" dirty="0"/>
              <a:t>Implemented Scrum with our final project</a:t>
            </a:r>
          </a:p>
          <a:p>
            <a:pPr lvl="1"/>
            <a:r>
              <a:rPr lang="en-GB" sz="1400" dirty="0"/>
              <a:t>Defined our deliverables using user stories</a:t>
            </a:r>
          </a:p>
          <a:p>
            <a:pPr lvl="1"/>
            <a:r>
              <a:rPr lang="en-GB" sz="1400" dirty="0"/>
              <a:t>Conducted daily meetings to co-ordinate the </a:t>
            </a:r>
            <a:r>
              <a:rPr lang="en-GB" sz="1400" dirty="0" smtClean="0"/>
              <a:t>team</a:t>
            </a:r>
            <a:endParaRPr lang="en-GB" sz="1400" dirty="0"/>
          </a:p>
        </p:txBody>
      </p:sp>
      <p:sp>
        <p:nvSpPr>
          <p:cNvPr id="4" name="Title 3"/>
          <p:cNvSpPr>
            <a:spLocks noGrp="1"/>
          </p:cNvSpPr>
          <p:nvPr>
            <p:ph type="title"/>
          </p:nvPr>
        </p:nvSpPr>
        <p:spPr/>
        <p:txBody>
          <a:bodyPr/>
          <a:lstStyle/>
          <a:p>
            <a:r>
              <a:rPr lang="en-GB" dirty="0" smtClean="0"/>
              <a:t>Scrum/Agile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5" name="Slide Number Placeholder 4"/>
          <p:cNvSpPr>
            <a:spLocks noGrp="1"/>
          </p:cNvSpPr>
          <p:nvPr>
            <p:ph type="sldNum" sz="quarter" idx="12"/>
          </p:nvPr>
        </p:nvSpPr>
        <p:spPr/>
        <p:txBody>
          <a:bodyPr/>
          <a:lstStyle/>
          <a:p>
            <a:fld id="{63DD302D-FBDC-4F5A-A4A2-20337FC70061}" type="slidenum">
              <a:rPr lang="en-GB" smtClean="0"/>
              <a:t>31</a:t>
            </a:fld>
            <a:endParaRPr lang="en-GB"/>
          </a:p>
        </p:txBody>
      </p:sp>
      <p:pic>
        <p:nvPicPr>
          <p:cNvPr id="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905" y="1556792"/>
            <a:ext cx="4485004"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Final Project - Data</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22" name="Content Placeholder 1"/>
          <p:cNvSpPr>
            <a:spLocks noGrp="1"/>
          </p:cNvSpPr>
          <p:nvPr>
            <p:ph sz="quarter" idx="13"/>
          </p:nvPr>
        </p:nvSpPr>
        <p:spPr>
          <a:xfrm>
            <a:off x="683568" y="1556792"/>
            <a:ext cx="3384376" cy="4680520"/>
          </a:xfrm>
        </p:spPr>
        <p:txBody>
          <a:bodyPr/>
          <a:lstStyle/>
          <a:p>
            <a:r>
              <a:rPr lang="en-GB" dirty="0"/>
              <a:t>6</a:t>
            </a:r>
            <a:r>
              <a:rPr lang="en-GB" dirty="0" smtClean="0"/>
              <a:t> columns</a:t>
            </a:r>
          </a:p>
          <a:p>
            <a:pPr lvl="1"/>
            <a:r>
              <a:rPr lang="en-GB" sz="1400" dirty="0" err="1" smtClean="0"/>
              <a:t>row_id</a:t>
            </a:r>
            <a:endParaRPr lang="en-GB" sz="1400" dirty="0" smtClean="0"/>
          </a:p>
          <a:p>
            <a:pPr lvl="1"/>
            <a:r>
              <a:rPr lang="en-GB" sz="1400" dirty="0" smtClean="0"/>
              <a:t>x</a:t>
            </a:r>
            <a:endParaRPr lang="en-GB" sz="1400" dirty="0"/>
          </a:p>
          <a:p>
            <a:pPr lvl="1"/>
            <a:r>
              <a:rPr lang="en-GB" sz="1400" dirty="0" smtClean="0"/>
              <a:t>y</a:t>
            </a:r>
          </a:p>
          <a:p>
            <a:pPr lvl="1"/>
            <a:r>
              <a:rPr lang="en-GB" sz="1400" dirty="0" smtClean="0"/>
              <a:t>accuracy</a:t>
            </a:r>
          </a:p>
          <a:p>
            <a:pPr lvl="1"/>
            <a:r>
              <a:rPr lang="en-GB" sz="1400" dirty="0" smtClean="0"/>
              <a:t>time </a:t>
            </a:r>
          </a:p>
          <a:p>
            <a:pPr lvl="1"/>
            <a:r>
              <a:rPr lang="en-GB" sz="1400" dirty="0" err="1" smtClean="0"/>
              <a:t>place_id</a:t>
            </a:r>
            <a:endParaRPr lang="en-GB" sz="1400" dirty="0" smtClean="0"/>
          </a:p>
          <a:p>
            <a:pPr lvl="1"/>
            <a:endParaRPr lang="en-GB" dirty="0"/>
          </a:p>
          <a:p>
            <a:r>
              <a:rPr lang="en-GB" dirty="0" smtClean="0"/>
              <a:t>29,118,021 rows</a:t>
            </a:r>
          </a:p>
          <a:p>
            <a:pPr lvl="1"/>
            <a:endParaRPr lang="en-GB" dirty="0"/>
          </a:p>
          <a:p>
            <a:endParaRPr lang="en-GB" dirty="0" smtClean="0"/>
          </a:p>
        </p:txBody>
      </p:sp>
      <p:pic>
        <p:nvPicPr>
          <p:cNvPr id="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5" y="1524017"/>
            <a:ext cx="3384376" cy="42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5" y="5724680"/>
            <a:ext cx="3384376" cy="296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32</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1268760"/>
            <a:ext cx="8424936" cy="4968552"/>
          </a:xfrm>
        </p:spPr>
        <p:txBody>
          <a:bodyPr anchor="ctr">
            <a:normAutofit/>
          </a:bodyPr>
          <a:lstStyle/>
          <a:p>
            <a:r>
              <a:rPr lang="en-GB" sz="2000" dirty="0" smtClean="0"/>
              <a:t>To predict which place a person would like to check in to, given their location.</a:t>
            </a:r>
          </a:p>
          <a:p>
            <a:endParaRPr lang="en-GB" sz="2000" dirty="0"/>
          </a:p>
          <a:p>
            <a:r>
              <a:rPr lang="en-GB" sz="2000" dirty="0" smtClean="0"/>
              <a:t>Create a full pipeline for cleaning the data, analysing it, and using it to train predictive algorithms.</a:t>
            </a:r>
          </a:p>
          <a:p>
            <a:endParaRPr lang="en-GB" sz="2000" dirty="0"/>
          </a:p>
          <a:p>
            <a:r>
              <a:rPr lang="en-GB" sz="2000" dirty="0" smtClean="0"/>
              <a:t>Create solution to stream location and output solutions in real time.</a:t>
            </a:r>
            <a:endParaRPr lang="en-GB" sz="2000" dirty="0"/>
          </a:p>
        </p:txBody>
      </p:sp>
      <p:sp>
        <p:nvSpPr>
          <p:cNvPr id="2" name="Title 1"/>
          <p:cNvSpPr>
            <a:spLocks noGrp="1"/>
          </p:cNvSpPr>
          <p:nvPr>
            <p:ph type="title"/>
          </p:nvPr>
        </p:nvSpPr>
        <p:spPr/>
        <p:txBody>
          <a:bodyPr/>
          <a:lstStyle/>
          <a:p>
            <a:r>
              <a:rPr lang="en-GB" dirty="0" smtClean="0"/>
              <a:t>Final Project</a:t>
            </a:r>
            <a:endParaRPr lang="en-GB" dirty="0"/>
          </a:p>
        </p:txBody>
      </p:sp>
      <p:sp>
        <p:nvSpPr>
          <p:cNvPr id="4" name="Slide Number Placeholder 3"/>
          <p:cNvSpPr>
            <a:spLocks noGrp="1"/>
          </p:cNvSpPr>
          <p:nvPr>
            <p:ph type="sldNum" sz="quarter" idx="12"/>
          </p:nvPr>
        </p:nvSpPr>
        <p:spPr/>
        <p:txBody>
          <a:bodyPr/>
          <a:lstStyle/>
          <a:p>
            <a:fld id="{63DD302D-FBDC-4F5A-A4A2-20337FC70061}" type="slidenum">
              <a:rPr lang="en-GB" smtClean="0"/>
              <a:t>33</a:t>
            </a:fld>
            <a:endParaRPr lang="en-GB"/>
          </a:p>
        </p:txBody>
      </p:sp>
      <p:grpSp>
        <p:nvGrpSpPr>
          <p:cNvPr id="12" name="Group 11"/>
          <p:cNvGrpSpPr>
            <a:grpSpLocks noChangeAspect="1"/>
          </p:cNvGrpSpPr>
          <p:nvPr/>
        </p:nvGrpSpPr>
        <p:grpSpPr>
          <a:xfrm>
            <a:off x="-1" y="6453336"/>
            <a:ext cx="9144000" cy="404664"/>
            <a:chOff x="-1" y="6453336"/>
            <a:chExt cx="9144000" cy="404664"/>
          </a:xfrm>
        </p:grpSpPr>
        <p:sp>
          <p:nvSpPr>
            <p:cNvPr id="13" name="Rectangle 12"/>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14" name="Rectangle 13"/>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15" name="Rectangle 14"/>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16" name="Rectangle 15"/>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7" name="Rectangle 16"/>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8" name="Rectangle 17"/>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9" name="Rectangle 18"/>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20" name="Rectangle 19"/>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21" name="Rectangle 20"/>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22" name="Rectangle 21"/>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23" name="Rectangle 22"/>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24" name="Rectangle 23"/>
            <p:cNvSpPr/>
            <p:nvPr/>
          </p:nvSpPr>
          <p:spPr>
            <a:xfrm>
              <a:off x="702128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25" name="Rectangle 24"/>
            <p:cNvSpPr/>
            <p:nvPr/>
          </p:nvSpPr>
          <p:spPr>
            <a:xfrm>
              <a:off x="7632848"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6" name="Rectangle 25"/>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Tree>
    <p:extLst>
      <p:ext uri="{BB962C8B-B14F-4D97-AF65-F5344CB8AC3E}">
        <p14:creationId xmlns:p14="http://schemas.microsoft.com/office/powerpoint/2010/main" val="16445120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6</a:t>
            </a:r>
            <a:r>
              <a:rPr lang="en-GB" dirty="0" smtClean="0"/>
              <a:t> columns</a:t>
            </a:r>
          </a:p>
          <a:p>
            <a:pPr lvl="1"/>
            <a:r>
              <a:rPr lang="en-GB" dirty="0" err="1" smtClean="0"/>
              <a:t>row_id</a:t>
            </a:r>
            <a:endParaRPr lang="en-GB" dirty="0" smtClean="0"/>
          </a:p>
          <a:p>
            <a:pPr lvl="1"/>
            <a:r>
              <a:rPr lang="en-GB" dirty="0" smtClean="0"/>
              <a:t>x</a:t>
            </a:r>
            <a:endParaRPr lang="en-GB" dirty="0"/>
          </a:p>
          <a:p>
            <a:pPr lvl="1"/>
            <a:r>
              <a:rPr lang="en-GB" dirty="0" smtClean="0"/>
              <a:t>y</a:t>
            </a:r>
          </a:p>
          <a:p>
            <a:pPr lvl="1"/>
            <a:r>
              <a:rPr lang="en-GB" dirty="0" smtClean="0"/>
              <a:t>accuracy</a:t>
            </a:r>
          </a:p>
          <a:p>
            <a:pPr lvl="1"/>
            <a:r>
              <a:rPr lang="en-GB" dirty="0" smtClean="0"/>
              <a:t>time </a:t>
            </a:r>
          </a:p>
          <a:p>
            <a:pPr lvl="1"/>
            <a:r>
              <a:rPr lang="en-GB" dirty="0" err="1" smtClean="0"/>
              <a:t>place_id</a:t>
            </a:r>
            <a:endParaRPr lang="en-GB" dirty="0" smtClean="0"/>
          </a:p>
          <a:p>
            <a:pPr lvl="1"/>
            <a:endParaRPr lang="en-GB" dirty="0"/>
          </a:p>
          <a:p>
            <a:r>
              <a:rPr lang="en-GB" dirty="0" smtClean="0"/>
              <a:t>29,118,021 rows</a:t>
            </a:r>
          </a:p>
          <a:p>
            <a:pPr lvl="1"/>
            <a:endParaRPr lang="en-GB" dirty="0"/>
          </a:p>
          <a:p>
            <a:endParaRPr lang="en-GB" dirty="0" smtClean="0"/>
          </a:p>
        </p:txBody>
      </p:sp>
      <p:sp>
        <p:nvSpPr>
          <p:cNvPr id="4" name="Title 3"/>
          <p:cNvSpPr>
            <a:spLocks noGrp="1"/>
          </p:cNvSpPr>
          <p:nvPr>
            <p:ph type="title"/>
          </p:nvPr>
        </p:nvSpPr>
        <p:spPr/>
        <p:txBody>
          <a:bodyPr/>
          <a:lstStyle/>
          <a:p>
            <a:r>
              <a:rPr lang="en-GB" dirty="0" smtClean="0"/>
              <a:t>Data</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5" y="1524017"/>
            <a:ext cx="3384376" cy="42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5" y="5724680"/>
            <a:ext cx="3384376" cy="296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3DD302D-FBDC-4F5A-A4A2-20337FC70061}" type="slidenum">
              <a:rPr lang="en-GB" smtClean="0"/>
              <a:t>34</a:t>
            </a:fld>
            <a:endParaRPr lang="en-GB"/>
          </a:p>
        </p:txBody>
      </p:sp>
    </p:spTree>
    <p:extLst>
      <p:ext uri="{BB962C8B-B14F-4D97-AF65-F5344CB8AC3E}">
        <p14:creationId xmlns:p14="http://schemas.microsoft.com/office/powerpoint/2010/main" val="1222981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Inaccuracies in GPS create messy </a:t>
            </a:r>
            <a:r>
              <a:rPr lang="en-GB" dirty="0" smtClean="0"/>
              <a:t>data</a:t>
            </a:r>
          </a:p>
          <a:p>
            <a:endParaRPr lang="en-GB" dirty="0" smtClean="0"/>
          </a:p>
          <a:p>
            <a:r>
              <a:rPr lang="en-GB" dirty="0" smtClean="0"/>
              <a:t>Many co-ordinates can represent the </a:t>
            </a:r>
            <a:r>
              <a:rPr lang="en-GB" smtClean="0"/>
              <a:t>same </a:t>
            </a:r>
            <a:r>
              <a:rPr lang="en-GB" smtClean="0"/>
              <a:t>location</a:t>
            </a:r>
          </a:p>
          <a:p>
            <a:endParaRPr lang="en-GB" dirty="0" smtClean="0"/>
          </a:p>
          <a:p>
            <a:r>
              <a:rPr lang="en-GB" dirty="0" smtClean="0"/>
              <a:t>The same co-ordinates can represent multiple locations</a:t>
            </a:r>
          </a:p>
          <a:p>
            <a:pPr marL="0" indent="0">
              <a:buNone/>
            </a:pPr>
            <a:endParaRPr lang="en-GB" dirty="0"/>
          </a:p>
        </p:txBody>
      </p:sp>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356100" y="1665288"/>
            <a:ext cx="4464050" cy="4464050"/>
          </a:xfrm>
        </p:spPr>
      </p:pic>
      <p:sp>
        <p:nvSpPr>
          <p:cNvPr id="4" name="Title 3"/>
          <p:cNvSpPr>
            <a:spLocks noGrp="1"/>
          </p:cNvSpPr>
          <p:nvPr>
            <p:ph type="title"/>
          </p:nvPr>
        </p:nvSpPr>
        <p:spPr/>
        <p:txBody>
          <a:bodyPr/>
          <a:lstStyle/>
          <a:p>
            <a:r>
              <a:rPr lang="en-GB" dirty="0" smtClean="0"/>
              <a:t>Data – Visualisation </a:t>
            </a:r>
            <a:endParaRPr lang="en-GB" dirty="0"/>
          </a:p>
        </p:txBody>
      </p:sp>
      <p:sp>
        <p:nvSpPr>
          <p:cNvPr id="3" name="Slide Number Placeholder 2"/>
          <p:cNvSpPr>
            <a:spLocks noGrp="1"/>
          </p:cNvSpPr>
          <p:nvPr>
            <p:ph type="sldNum" sz="quarter" idx="12"/>
          </p:nvPr>
        </p:nvSpPr>
        <p:spPr/>
        <p:txBody>
          <a:bodyPr/>
          <a:lstStyle/>
          <a:p>
            <a:fld id="{63DD302D-FBDC-4F5A-A4A2-20337FC70061}" type="slidenum">
              <a:rPr lang="en-GB" smtClean="0"/>
              <a:t>35</a:t>
            </a:fld>
            <a:endParaRPr lang="en-GB"/>
          </a:p>
        </p:txBody>
      </p:sp>
    </p:spTree>
    <p:extLst>
      <p:ext uri="{BB962C8B-B14F-4D97-AF65-F5344CB8AC3E}">
        <p14:creationId xmlns:p14="http://schemas.microsoft.com/office/powerpoint/2010/main" val="1354983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24246" y="1556792"/>
            <a:ext cx="8197552" cy="4464496"/>
          </a:xfrm>
          <a:prstGeom prst="rect">
            <a:avLst/>
          </a:prstGeom>
        </p:spPr>
        <p:txBody>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GB" dirty="0" smtClean="0"/>
              <a:t>Cluster setup</a:t>
            </a:r>
          </a:p>
          <a:p>
            <a:pPr lvl="1"/>
            <a:r>
              <a:rPr lang="en-GB" dirty="0" smtClean="0"/>
              <a:t>Vagrant</a:t>
            </a:r>
          </a:p>
          <a:p>
            <a:pPr lvl="1"/>
            <a:r>
              <a:rPr lang="en-GB" dirty="0" smtClean="0"/>
              <a:t>others</a:t>
            </a:r>
          </a:p>
          <a:p>
            <a:r>
              <a:rPr lang="en-GB" dirty="0" smtClean="0"/>
              <a:t>Machine Learning</a:t>
            </a:r>
          </a:p>
          <a:p>
            <a:pPr lvl="1"/>
            <a:r>
              <a:rPr lang="en-GB" dirty="0" err="1" smtClean="0"/>
              <a:t>TensorFlow</a:t>
            </a:r>
            <a:endParaRPr lang="en-GB" dirty="0" smtClean="0"/>
          </a:p>
          <a:p>
            <a:pPr lvl="1"/>
            <a:r>
              <a:rPr lang="en-GB" dirty="0" smtClean="0"/>
              <a:t>Others</a:t>
            </a:r>
          </a:p>
          <a:p>
            <a:endParaRPr lang="en-GB" dirty="0"/>
          </a:p>
        </p:txBody>
      </p:sp>
      <p:sp>
        <p:nvSpPr>
          <p:cNvPr id="6" name="Title 1"/>
          <p:cNvSpPr txBox="1">
            <a:spLocks/>
          </p:cNvSpPr>
          <p:nvPr/>
        </p:nvSpPr>
        <p:spPr>
          <a:xfrm>
            <a:off x="492198" y="-233913"/>
            <a:ext cx="8229600" cy="1252728"/>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Tahoma" pitchFamily="34" charset="0"/>
                <a:ea typeface="Tahoma" pitchFamily="34" charset="0"/>
                <a:cs typeface="Tahom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Technologies - Overview</a:t>
            </a:r>
            <a:endParaRPr lang="en-GB" dirty="0"/>
          </a:p>
        </p:txBody>
      </p:sp>
      <p:sp>
        <p:nvSpPr>
          <p:cNvPr id="2" name="Slide Number Placeholder 1"/>
          <p:cNvSpPr>
            <a:spLocks noGrp="1"/>
          </p:cNvSpPr>
          <p:nvPr>
            <p:ph type="sldNum" sz="quarter" idx="12"/>
          </p:nvPr>
        </p:nvSpPr>
        <p:spPr/>
        <p:txBody>
          <a:bodyPr/>
          <a:lstStyle/>
          <a:p>
            <a:fld id="{63DD302D-FBDC-4F5A-A4A2-20337FC70061}" type="slidenum">
              <a:rPr lang="en-GB" smtClean="0"/>
              <a:t>36</a:t>
            </a:fld>
            <a:endParaRPr lang="en-GB"/>
          </a:p>
        </p:txBody>
      </p:sp>
    </p:spTree>
    <p:extLst>
      <p:ext uri="{BB962C8B-B14F-4D97-AF65-F5344CB8AC3E}">
        <p14:creationId xmlns:p14="http://schemas.microsoft.com/office/powerpoint/2010/main" val="3341921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Machine Learning library</a:t>
            </a:r>
          </a:p>
          <a:p>
            <a:r>
              <a:rPr lang="en-GB" dirty="0"/>
              <a:t>Interfaced with python code to execute efficient back-end C++ code.</a:t>
            </a:r>
          </a:p>
          <a:p>
            <a:r>
              <a:rPr lang="en-GB" dirty="0"/>
              <a:t>Constructs a computational graph to convert inputs into answers</a:t>
            </a:r>
          </a:p>
          <a:p>
            <a:endParaRPr lang="en-GB" dirty="0"/>
          </a:p>
          <a:p>
            <a:endParaRPr lang="en-GB" dirty="0"/>
          </a:p>
          <a:p>
            <a:endParaRPr lang="en-GB" dirty="0"/>
          </a:p>
        </p:txBody>
      </p:sp>
      <p:sp>
        <p:nvSpPr>
          <p:cNvPr id="4" name="Title 3"/>
          <p:cNvSpPr>
            <a:spLocks noGrp="1"/>
          </p:cNvSpPr>
          <p:nvPr>
            <p:ph type="title"/>
          </p:nvPr>
        </p:nvSpPr>
        <p:spPr/>
        <p:txBody>
          <a:bodyPr/>
          <a:lstStyle/>
          <a:p>
            <a:r>
              <a:rPr lang="en-GB" dirty="0"/>
              <a:t>Technologies - </a:t>
            </a:r>
            <a:r>
              <a:rPr lang="en-GB" dirty="0" err="1"/>
              <a:t>TensorFlow</a:t>
            </a:r>
            <a:endParaRPr lang="en-GB" dirty="0"/>
          </a:p>
        </p:txBody>
      </p:sp>
      <p:pic>
        <p:nvPicPr>
          <p:cNvPr id="8" name="Content Placeholder 3"/>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2276872"/>
            <a:ext cx="3067050" cy="3067050"/>
          </a:xfrm>
        </p:spPr>
      </p:pic>
      <p:sp>
        <p:nvSpPr>
          <p:cNvPr id="3" name="Slide Number Placeholder 2"/>
          <p:cNvSpPr>
            <a:spLocks noGrp="1"/>
          </p:cNvSpPr>
          <p:nvPr>
            <p:ph type="sldNum" sz="quarter" idx="12"/>
          </p:nvPr>
        </p:nvSpPr>
        <p:spPr/>
        <p:txBody>
          <a:bodyPr/>
          <a:lstStyle/>
          <a:p>
            <a:fld id="{63DD302D-FBDC-4F5A-A4A2-20337FC70061}" type="slidenum">
              <a:rPr lang="en-GB" smtClean="0"/>
              <a:t>37</a:t>
            </a:fld>
            <a:endParaRPr lang="en-GB"/>
          </a:p>
        </p:txBody>
      </p:sp>
    </p:spTree>
    <p:extLst>
      <p:ext uri="{BB962C8B-B14F-4D97-AF65-F5344CB8AC3E}">
        <p14:creationId xmlns:p14="http://schemas.microsoft.com/office/powerpoint/2010/main" val="4198195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Huge amount of data:</a:t>
            </a:r>
          </a:p>
          <a:p>
            <a:pPr lvl="1"/>
            <a:r>
              <a:rPr lang="en-GB" dirty="0" smtClean="0"/>
              <a:t>29 </a:t>
            </a:r>
            <a:r>
              <a:rPr lang="en-GB" dirty="0"/>
              <a:t>million data points</a:t>
            </a:r>
          </a:p>
          <a:p>
            <a:r>
              <a:rPr lang="en-GB" dirty="0"/>
              <a:t>Large range of possible outputs:</a:t>
            </a:r>
          </a:p>
          <a:p>
            <a:pPr lvl="1"/>
            <a:r>
              <a:rPr lang="en-GB" dirty="0"/>
              <a:t>108 thousand unique check-in locations are possible</a:t>
            </a:r>
          </a:p>
          <a:p>
            <a:pPr lvl="1"/>
            <a:r>
              <a:rPr lang="en-GB" dirty="0"/>
              <a:t>Weak correlation between input co-ordinates and location</a:t>
            </a:r>
          </a:p>
          <a:p>
            <a:r>
              <a:rPr lang="en-GB" dirty="0"/>
              <a:t>Difficult to load, process and learn</a:t>
            </a:r>
          </a:p>
        </p:txBody>
      </p:sp>
      <p:sp>
        <p:nvSpPr>
          <p:cNvPr id="3" name="Content Placeholder 2"/>
          <p:cNvSpPr>
            <a:spLocks noGrp="1"/>
          </p:cNvSpPr>
          <p:nvPr>
            <p:ph sz="quarter" idx="14"/>
          </p:nvPr>
        </p:nvSpPr>
        <p:spPr/>
        <p:txBody>
          <a:bodyPr/>
          <a:lstStyle/>
          <a:p>
            <a:endParaRPr lang="en-GB"/>
          </a:p>
        </p:txBody>
      </p:sp>
      <p:sp>
        <p:nvSpPr>
          <p:cNvPr id="4" name="Title 3"/>
          <p:cNvSpPr>
            <a:spLocks noGrp="1"/>
          </p:cNvSpPr>
          <p:nvPr>
            <p:ph type="title"/>
          </p:nvPr>
        </p:nvSpPr>
        <p:spPr/>
        <p:txBody>
          <a:bodyPr/>
          <a:lstStyle/>
          <a:p>
            <a:r>
              <a:rPr lang="en-GB" dirty="0" err="1"/>
              <a:t>TensorFlow</a:t>
            </a:r>
            <a:r>
              <a:rPr lang="en-GB" dirty="0"/>
              <a:t> - Limitations</a:t>
            </a:r>
          </a:p>
        </p:txBody>
      </p:sp>
      <p:sp>
        <p:nvSpPr>
          <p:cNvPr id="5" name="Slide Number Placeholder 4"/>
          <p:cNvSpPr>
            <a:spLocks noGrp="1"/>
          </p:cNvSpPr>
          <p:nvPr>
            <p:ph type="sldNum" sz="quarter" idx="12"/>
          </p:nvPr>
        </p:nvSpPr>
        <p:spPr/>
        <p:txBody>
          <a:bodyPr/>
          <a:lstStyle/>
          <a:p>
            <a:fld id="{63DD302D-FBDC-4F5A-A4A2-20337FC70061}" type="slidenum">
              <a:rPr lang="en-GB" smtClean="0"/>
              <a:t>38</a:t>
            </a:fld>
            <a:endParaRPr lang="en-GB"/>
          </a:p>
        </p:txBody>
      </p:sp>
    </p:spTree>
    <p:extLst>
      <p:ext uri="{BB962C8B-B14F-4D97-AF65-F5344CB8AC3E}">
        <p14:creationId xmlns:p14="http://schemas.microsoft.com/office/powerpoint/2010/main" val="595372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Used as an introduction to the principles of OOP</a:t>
            </a:r>
          </a:p>
          <a:p>
            <a:pPr lvl="1"/>
            <a:r>
              <a:rPr lang="en-GB" sz="1400" dirty="0" smtClean="0"/>
              <a:t>Inheritance, Encapsulation, Abstraction, Polymorphism</a:t>
            </a:r>
          </a:p>
          <a:p>
            <a:pPr lvl="1"/>
            <a:endParaRPr lang="en-GB" sz="1400" dirty="0"/>
          </a:p>
          <a:p>
            <a:r>
              <a:rPr lang="en-GB" dirty="0" smtClean="0"/>
              <a:t>Created simple library program to utilise principles of inheritance and encapsulation</a:t>
            </a:r>
          </a:p>
          <a:p>
            <a:endParaRPr lang="en-GB" dirty="0"/>
          </a:p>
          <a:p>
            <a:endParaRPr lang="en-GB" dirty="0" smtClean="0"/>
          </a:p>
          <a:p>
            <a:endParaRPr lang="en-GB" dirty="0"/>
          </a:p>
          <a:p>
            <a:endParaRPr lang="en-GB" dirty="0"/>
          </a:p>
        </p:txBody>
      </p:sp>
      <p:sp>
        <p:nvSpPr>
          <p:cNvPr id="4" name="Title 3"/>
          <p:cNvSpPr>
            <a:spLocks noGrp="1"/>
          </p:cNvSpPr>
          <p:nvPr>
            <p:ph type="title"/>
          </p:nvPr>
        </p:nvSpPr>
        <p:spPr/>
        <p:txBody>
          <a:bodyPr/>
          <a:lstStyle/>
          <a:p>
            <a:r>
              <a:rPr lang="en-GB" dirty="0" smtClean="0"/>
              <a:t>Python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588" y="1844824"/>
            <a:ext cx="435132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3DD302D-FBDC-4F5A-A4A2-20337FC70061}" type="slidenum">
              <a:rPr lang="en-GB" smtClean="0"/>
              <a:t>4</a:t>
            </a:fld>
            <a:endParaRPr lang="en-GB"/>
          </a:p>
        </p:txBody>
      </p:sp>
    </p:spTree>
    <p:extLst>
      <p:ext uri="{BB962C8B-B14F-4D97-AF65-F5344CB8AC3E}">
        <p14:creationId xmlns:p14="http://schemas.microsoft.com/office/powerpoint/2010/main" val="2788185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Began development in a test-driven manner.</a:t>
            </a:r>
          </a:p>
          <a:p>
            <a:pPr lvl="1"/>
            <a:r>
              <a:rPr lang="en-GB" sz="1400" dirty="0"/>
              <a:t>Write the tests before you write the functionality.</a:t>
            </a:r>
          </a:p>
          <a:p>
            <a:pPr lvl="1"/>
            <a:r>
              <a:rPr lang="en-GB" sz="1400" dirty="0"/>
              <a:t>Then write the code to pass the tests</a:t>
            </a:r>
            <a:r>
              <a:rPr lang="en-GB" sz="1400" dirty="0" smtClean="0"/>
              <a:t>.</a:t>
            </a:r>
          </a:p>
          <a:p>
            <a:pPr lvl="1"/>
            <a:endParaRPr lang="en-GB" sz="1400" dirty="0"/>
          </a:p>
          <a:p>
            <a:r>
              <a:rPr lang="en-GB" dirty="0"/>
              <a:t>Created unit tests for our library program to test it’s functionality</a:t>
            </a:r>
            <a:r>
              <a:rPr lang="en-GB" dirty="0" smtClean="0"/>
              <a:t>.</a:t>
            </a:r>
          </a:p>
          <a:p>
            <a:endParaRPr lang="en-GB" dirty="0"/>
          </a:p>
          <a:p>
            <a:endParaRPr lang="en-GB" dirty="0"/>
          </a:p>
        </p:txBody>
      </p:sp>
      <p:sp>
        <p:nvSpPr>
          <p:cNvPr id="4" name="Title 3"/>
          <p:cNvSpPr>
            <a:spLocks noGrp="1"/>
          </p:cNvSpPr>
          <p:nvPr>
            <p:ph type="title"/>
          </p:nvPr>
        </p:nvSpPr>
        <p:spPr/>
        <p:txBody>
          <a:bodyPr/>
          <a:lstStyle/>
          <a:p>
            <a:r>
              <a:rPr lang="en-GB" dirty="0" smtClean="0"/>
              <a:t>Python</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sp>
        <p:nvSpPr>
          <p:cNvPr id="3" name="Slide Number Placeholder 2"/>
          <p:cNvSpPr>
            <a:spLocks noGrp="1"/>
          </p:cNvSpPr>
          <p:nvPr>
            <p:ph type="sldNum" sz="quarter" idx="12"/>
          </p:nvPr>
        </p:nvSpPr>
        <p:spPr/>
        <p:txBody>
          <a:bodyPr/>
          <a:lstStyle/>
          <a:p>
            <a:fld id="{63DD302D-FBDC-4F5A-A4A2-20337FC70061}" type="slidenum">
              <a:rPr lang="en-GB" smtClean="0"/>
              <a:t>5</a:t>
            </a:fld>
            <a:endParaRPr lang="en-GB"/>
          </a:p>
        </p:txBody>
      </p:sp>
      <p:pic>
        <p:nvPicPr>
          <p:cNvPr id="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852" y="1628800"/>
            <a:ext cx="4434517"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487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Introduction to R programming language</a:t>
            </a:r>
          </a:p>
          <a:p>
            <a:endParaRPr lang="en-GB" dirty="0"/>
          </a:p>
          <a:p>
            <a:r>
              <a:rPr lang="en-GB" dirty="0" smtClean="0"/>
              <a:t>Began with basic syntax and structure</a:t>
            </a:r>
          </a:p>
          <a:p>
            <a:endParaRPr lang="en-GB" dirty="0"/>
          </a:p>
          <a:p>
            <a:r>
              <a:rPr lang="en-GB" dirty="0" smtClean="0"/>
              <a:t>Developed into creating simple analytical programs in order to learn the language</a:t>
            </a:r>
          </a:p>
          <a:p>
            <a:endParaRPr lang="en-GB" dirty="0"/>
          </a:p>
          <a:p>
            <a:r>
              <a:rPr lang="en-GB" dirty="0" smtClean="0"/>
              <a:t>Used graphing functions</a:t>
            </a:r>
            <a:endParaRPr lang="en-GB" dirty="0"/>
          </a:p>
        </p:txBody>
      </p:sp>
      <p:sp>
        <p:nvSpPr>
          <p:cNvPr id="4" name="Title 3"/>
          <p:cNvSpPr>
            <a:spLocks noGrp="1"/>
          </p:cNvSpPr>
          <p:nvPr>
            <p:ph type="title"/>
          </p:nvPr>
        </p:nvSpPr>
        <p:spPr/>
        <p:txBody>
          <a:bodyPr/>
          <a:lstStyle/>
          <a:p>
            <a:r>
              <a:rPr lang="en-GB" dirty="0" smtClean="0"/>
              <a:t>R</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757" y="1340768"/>
            <a:ext cx="3786984"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757" y="4005064"/>
            <a:ext cx="3792512" cy="139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115" y="5398462"/>
            <a:ext cx="1352267" cy="94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8229" y="2775668"/>
            <a:ext cx="3792512" cy="11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Slide Number Placeholder 21"/>
          <p:cNvSpPr>
            <a:spLocks noGrp="1"/>
          </p:cNvSpPr>
          <p:nvPr>
            <p:ph type="sldNum" sz="quarter" idx="12"/>
          </p:nvPr>
        </p:nvSpPr>
        <p:spPr/>
        <p:txBody>
          <a:bodyPr/>
          <a:lstStyle/>
          <a:p>
            <a:fld id="{63DD302D-FBDC-4F5A-A4A2-20337FC70061}" type="slidenum">
              <a:rPr lang="en-GB" smtClean="0"/>
              <a:t>6</a:t>
            </a:fld>
            <a:endParaRPr lang="en-GB"/>
          </a:p>
        </p:txBody>
      </p:sp>
    </p:spTree>
    <p:extLst>
      <p:ext uri="{BB962C8B-B14F-4D97-AF65-F5344CB8AC3E}">
        <p14:creationId xmlns:p14="http://schemas.microsoft.com/office/powerpoint/2010/main" val="517896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Introduction of Machine Learning techniques using R</a:t>
            </a:r>
          </a:p>
          <a:p>
            <a:endParaRPr lang="en-GB" dirty="0"/>
          </a:p>
          <a:p>
            <a:r>
              <a:rPr lang="en-GB" dirty="0" smtClean="0"/>
              <a:t>Firstly using a set of USA census data to predict salaries</a:t>
            </a:r>
          </a:p>
          <a:p>
            <a:endParaRPr lang="en-GB" dirty="0"/>
          </a:p>
          <a:p>
            <a:r>
              <a:rPr lang="en-GB" dirty="0" smtClean="0"/>
              <a:t>Split into training and testing data</a:t>
            </a:r>
          </a:p>
          <a:p>
            <a:endParaRPr lang="en-GB" dirty="0"/>
          </a:p>
          <a:p>
            <a:r>
              <a:rPr lang="en-GB" dirty="0" smtClean="0"/>
              <a:t>Cleaned data into more useful formats and categories based on real-world logic</a:t>
            </a:r>
            <a:endParaRPr lang="en-GB" dirty="0"/>
          </a:p>
        </p:txBody>
      </p:sp>
      <p:sp>
        <p:nvSpPr>
          <p:cNvPr id="4" name="Title 3"/>
          <p:cNvSpPr>
            <a:spLocks noGrp="1"/>
          </p:cNvSpPr>
          <p:nvPr>
            <p:ph type="title"/>
          </p:nvPr>
        </p:nvSpPr>
        <p:spPr/>
        <p:txBody>
          <a:bodyPr/>
          <a:lstStyle/>
          <a:p>
            <a:r>
              <a:rPr lang="en-GB" dirty="0" smtClean="0"/>
              <a:t>R (Machine Learning)</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051" y="1555435"/>
            <a:ext cx="3694395"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051" y="2491539"/>
            <a:ext cx="3694395" cy="13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907449"/>
            <a:ext cx="2912326" cy="216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050" y="2707563"/>
            <a:ext cx="3697713" cy="21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050" y="5155835"/>
            <a:ext cx="3694396" cy="64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rotWithShape="1">
          <a:blip r:embed="rId7">
            <a:extLst>
              <a:ext uri="{28A0092B-C50C-407E-A947-70E740481C1C}">
                <a14:useLocalDpi xmlns:a14="http://schemas.microsoft.com/office/drawing/2010/main" val="0"/>
              </a:ext>
            </a:extLst>
          </a:blip>
          <a:srcRect t="1" r="8229" b="-2"/>
          <a:stretch/>
        </p:blipFill>
        <p:spPr bwMode="auto">
          <a:xfrm>
            <a:off x="6385082" y="5877271"/>
            <a:ext cx="664332"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7</a:t>
            </a:fld>
            <a:endParaRPr lang="en-GB"/>
          </a:p>
        </p:txBody>
      </p:sp>
    </p:spTree>
    <p:extLst>
      <p:ext uri="{BB962C8B-B14F-4D97-AF65-F5344CB8AC3E}">
        <p14:creationId xmlns:p14="http://schemas.microsoft.com/office/powerpoint/2010/main" val="284957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GB" dirty="0" smtClean="0"/>
              <a:t>Final day project</a:t>
            </a:r>
          </a:p>
          <a:p>
            <a:pPr lvl="1"/>
            <a:r>
              <a:rPr lang="en-GB" sz="1400" dirty="0" smtClean="0"/>
              <a:t>Using large database of house information to predict sale prices</a:t>
            </a:r>
          </a:p>
          <a:p>
            <a:endParaRPr lang="en-GB" dirty="0"/>
          </a:p>
          <a:p>
            <a:r>
              <a:rPr lang="en-GB" dirty="0" smtClean="0"/>
              <a:t>Most time spent cleaning and categorising data into more useful formats</a:t>
            </a:r>
          </a:p>
          <a:p>
            <a:endParaRPr lang="en-GB" dirty="0"/>
          </a:p>
          <a:p>
            <a:endParaRPr lang="en-GB" dirty="0" smtClean="0"/>
          </a:p>
          <a:p>
            <a:pPr marL="0" indent="0">
              <a:buNone/>
            </a:pPr>
            <a:endParaRPr lang="en-GB" dirty="0"/>
          </a:p>
          <a:p>
            <a:endParaRPr lang="en-GB" dirty="0"/>
          </a:p>
          <a:p>
            <a:endParaRPr lang="en-GB" dirty="0"/>
          </a:p>
        </p:txBody>
      </p:sp>
      <p:sp>
        <p:nvSpPr>
          <p:cNvPr id="4" name="Title 3"/>
          <p:cNvSpPr>
            <a:spLocks noGrp="1"/>
          </p:cNvSpPr>
          <p:nvPr>
            <p:ph type="title"/>
          </p:nvPr>
        </p:nvSpPr>
        <p:spPr/>
        <p:txBody>
          <a:bodyPr/>
          <a:lstStyle/>
          <a:p>
            <a:r>
              <a:rPr lang="en-GB" dirty="0" smtClean="0"/>
              <a:t>R (Machine Learning)</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623" y="1412776"/>
            <a:ext cx="3779251" cy="90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623" y="2318867"/>
            <a:ext cx="3779403" cy="156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622" y="2571750"/>
            <a:ext cx="3779251" cy="57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622" y="3144364"/>
            <a:ext cx="3779251" cy="49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7622" y="3789041"/>
            <a:ext cx="3779251" cy="67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5-Point Star 2"/>
          <p:cNvSpPr/>
          <p:nvPr/>
        </p:nvSpPr>
        <p:spPr>
          <a:xfrm>
            <a:off x="849858" y="3668545"/>
            <a:ext cx="3711677" cy="252028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p:txBody>
          <a:bodyPr/>
          <a:lstStyle/>
          <a:p>
            <a:fld id="{63DD302D-FBDC-4F5A-A4A2-20337FC70061}" type="slidenum">
              <a:rPr lang="en-GB" smtClean="0"/>
              <a:t>8</a:t>
            </a:fld>
            <a:endParaRPr lang="en-GB"/>
          </a:p>
        </p:txBody>
      </p:sp>
    </p:spTree>
    <p:extLst>
      <p:ext uri="{BB962C8B-B14F-4D97-AF65-F5344CB8AC3E}">
        <p14:creationId xmlns:p14="http://schemas.microsoft.com/office/powerpoint/2010/main" val="2607453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Brief introduction to database management via Oracle SQL</a:t>
            </a:r>
          </a:p>
          <a:p>
            <a:endParaRPr lang="en-GB" dirty="0"/>
          </a:p>
          <a:p>
            <a:r>
              <a:rPr lang="en-GB" dirty="0" smtClean="0"/>
              <a:t>Creating, inserting, and querying databases and tables</a:t>
            </a:r>
          </a:p>
          <a:p>
            <a:endParaRPr lang="en-GB" dirty="0"/>
          </a:p>
        </p:txBody>
      </p:sp>
      <p:sp>
        <p:nvSpPr>
          <p:cNvPr id="4" name="Title 3"/>
          <p:cNvSpPr>
            <a:spLocks noGrp="1"/>
          </p:cNvSpPr>
          <p:nvPr>
            <p:ph type="title"/>
          </p:nvPr>
        </p:nvSpPr>
        <p:spPr/>
        <p:txBody>
          <a:bodyPr/>
          <a:lstStyle/>
          <a:p>
            <a:r>
              <a:rPr lang="en-GB" dirty="0" smtClean="0"/>
              <a:t>SQL (Oracle)</a:t>
            </a:r>
            <a:endParaRPr lang="en-GB" dirty="0"/>
          </a:p>
        </p:txBody>
      </p:sp>
      <p:grpSp>
        <p:nvGrpSpPr>
          <p:cNvPr id="21" name="Group 20"/>
          <p:cNvGrpSpPr>
            <a:grpSpLocks noChangeAspect="1"/>
          </p:cNvGrpSpPr>
          <p:nvPr/>
        </p:nvGrpSpPr>
        <p:grpSpPr>
          <a:xfrm>
            <a:off x="-1" y="6453336"/>
            <a:ext cx="9144000" cy="404664"/>
            <a:chOff x="-1" y="6453336"/>
            <a:chExt cx="9144000" cy="404664"/>
          </a:xfrm>
        </p:grpSpPr>
        <p:sp>
          <p:nvSpPr>
            <p:cNvPr id="6" name="Rectangle 5"/>
            <p:cNvSpPr/>
            <p:nvPr/>
          </p:nvSpPr>
          <p:spPr>
            <a:xfrm>
              <a:off x="-1" y="6453336"/>
              <a:ext cx="905469"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Introduction</a:t>
              </a:r>
              <a:endParaRPr lang="en-GB" sz="1000" dirty="0"/>
            </a:p>
          </p:txBody>
        </p:sp>
        <p:sp>
          <p:nvSpPr>
            <p:cNvPr id="7" name="Rectangle 6"/>
            <p:cNvSpPr/>
            <p:nvPr/>
          </p:nvSpPr>
          <p:spPr>
            <a:xfrm>
              <a:off x="2130549" y="6453336"/>
              <a:ext cx="61156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3</a:t>
              </a:r>
              <a:endParaRPr lang="en-GB" sz="900" dirty="0"/>
            </a:p>
          </p:txBody>
        </p:sp>
        <p:sp>
          <p:nvSpPr>
            <p:cNvPr id="8" name="Rectangle 7"/>
            <p:cNvSpPr/>
            <p:nvPr/>
          </p:nvSpPr>
          <p:spPr>
            <a:xfrm>
              <a:off x="15170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Week 2</a:t>
              </a:r>
            </a:p>
          </p:txBody>
        </p:sp>
        <p:sp>
          <p:nvSpPr>
            <p:cNvPr id="9" name="Rectangle 8"/>
            <p:cNvSpPr/>
            <p:nvPr/>
          </p:nvSpPr>
          <p:spPr>
            <a:xfrm>
              <a:off x="27421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4</a:t>
              </a:r>
              <a:endParaRPr lang="en-GB" sz="900" dirty="0"/>
            </a:p>
          </p:txBody>
        </p:sp>
        <p:sp>
          <p:nvSpPr>
            <p:cNvPr id="10" name="Rectangle 9"/>
            <p:cNvSpPr/>
            <p:nvPr/>
          </p:nvSpPr>
          <p:spPr>
            <a:xfrm>
              <a:off x="905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a:t>
              </a:r>
              <a:endParaRPr lang="en-GB" sz="900" dirty="0"/>
            </a:p>
          </p:txBody>
        </p:sp>
        <p:sp>
          <p:nvSpPr>
            <p:cNvPr id="11" name="Rectangle 10"/>
            <p:cNvSpPr/>
            <p:nvPr/>
          </p:nvSpPr>
          <p:spPr>
            <a:xfrm>
              <a:off x="33536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5</a:t>
              </a:r>
              <a:endParaRPr lang="en-GB" sz="900" dirty="0"/>
            </a:p>
          </p:txBody>
        </p:sp>
        <p:sp>
          <p:nvSpPr>
            <p:cNvPr id="12" name="Rectangle 11"/>
            <p:cNvSpPr/>
            <p:nvPr/>
          </p:nvSpPr>
          <p:spPr>
            <a:xfrm>
              <a:off x="396522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6</a:t>
              </a:r>
              <a:endParaRPr lang="en-GB" sz="900" dirty="0"/>
            </a:p>
          </p:txBody>
        </p:sp>
        <p:sp>
          <p:nvSpPr>
            <p:cNvPr id="13" name="Rectangle 12"/>
            <p:cNvSpPr/>
            <p:nvPr/>
          </p:nvSpPr>
          <p:spPr>
            <a:xfrm>
              <a:off x="457678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7</a:t>
              </a:r>
              <a:endParaRPr lang="en-GB" sz="900" dirty="0"/>
            </a:p>
          </p:txBody>
        </p:sp>
        <p:sp>
          <p:nvSpPr>
            <p:cNvPr id="14" name="Rectangle 13"/>
            <p:cNvSpPr/>
            <p:nvPr/>
          </p:nvSpPr>
          <p:spPr>
            <a:xfrm>
              <a:off x="518834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8</a:t>
              </a:r>
              <a:endParaRPr lang="en-GB" sz="900" dirty="0"/>
            </a:p>
          </p:txBody>
        </p:sp>
        <p:sp>
          <p:nvSpPr>
            <p:cNvPr id="15" name="Rectangle 14"/>
            <p:cNvSpPr/>
            <p:nvPr/>
          </p:nvSpPr>
          <p:spPr>
            <a:xfrm>
              <a:off x="579990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9</a:t>
              </a:r>
              <a:endParaRPr lang="en-GB" sz="900" dirty="0"/>
            </a:p>
          </p:txBody>
        </p:sp>
        <p:sp>
          <p:nvSpPr>
            <p:cNvPr id="16" name="Rectangle 15"/>
            <p:cNvSpPr/>
            <p:nvPr/>
          </p:nvSpPr>
          <p:spPr>
            <a:xfrm>
              <a:off x="6411469"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10</a:t>
              </a:r>
              <a:endParaRPr lang="en-GB" sz="900" dirty="0"/>
            </a:p>
          </p:txBody>
        </p:sp>
        <p:sp>
          <p:nvSpPr>
            <p:cNvPr id="17" name="Rectangle 16"/>
            <p:cNvSpPr/>
            <p:nvPr/>
          </p:nvSpPr>
          <p:spPr>
            <a:xfrm>
              <a:off x="702128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11</a:t>
              </a:r>
              <a:endParaRPr lang="en-GB" sz="900" dirty="0"/>
            </a:p>
          </p:txBody>
        </p:sp>
        <p:sp>
          <p:nvSpPr>
            <p:cNvPr id="18" name="Rectangle 17"/>
            <p:cNvSpPr/>
            <p:nvPr/>
          </p:nvSpPr>
          <p:spPr>
            <a:xfrm>
              <a:off x="7632848" y="6453336"/>
              <a:ext cx="611560"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Week 12</a:t>
              </a:r>
              <a:endParaRPr lang="en-GB" sz="900" dirty="0"/>
            </a:p>
          </p:txBody>
        </p:sp>
        <p:sp>
          <p:nvSpPr>
            <p:cNvPr id="20" name="Rectangle 19"/>
            <p:cNvSpPr/>
            <p:nvPr/>
          </p:nvSpPr>
          <p:spPr>
            <a:xfrm>
              <a:off x="8244408" y="6453336"/>
              <a:ext cx="899591" cy="4046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t>Conclusions</a:t>
              </a:r>
              <a:endParaRPr lang="en-GB" sz="900" dirty="0"/>
            </a:p>
          </p:txBody>
        </p:sp>
      </p:gr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889" y="1412776"/>
            <a:ext cx="4108720"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3DD302D-FBDC-4F5A-A4A2-20337FC70061}" type="slidenum">
              <a:rPr lang="en-GB" smtClean="0"/>
              <a:t>9</a:t>
            </a:fld>
            <a:endParaRPr lang="en-GB"/>
          </a:p>
        </p:txBody>
      </p:sp>
    </p:spTree>
    <p:extLst>
      <p:ext uri="{BB962C8B-B14F-4D97-AF65-F5344CB8AC3E}">
        <p14:creationId xmlns:p14="http://schemas.microsoft.com/office/powerpoint/2010/main" val="3826406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1635</TotalTime>
  <Words>2111</Words>
  <Application>Microsoft Office PowerPoint</Application>
  <PresentationFormat>On-screen Show (4:3)</PresentationFormat>
  <Paragraphs>762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Horizon</vt:lpstr>
      <vt:lpstr>QA Big Data Stream</vt:lpstr>
      <vt:lpstr>Introduction</vt:lpstr>
      <vt:lpstr>Python</vt:lpstr>
      <vt:lpstr>Python</vt:lpstr>
      <vt:lpstr>Python</vt:lpstr>
      <vt:lpstr>R</vt:lpstr>
      <vt:lpstr>R (Machine Learning)</vt:lpstr>
      <vt:lpstr>R (Machine Learning)</vt:lpstr>
      <vt:lpstr>SQL (Oracle)</vt:lpstr>
      <vt:lpstr>SQL (Oracle)</vt:lpstr>
      <vt:lpstr>Cluster Administration via AWS</vt:lpstr>
      <vt:lpstr>Cluster Administration via AWS</vt:lpstr>
      <vt:lpstr>NoSQL (MongoDB)</vt:lpstr>
      <vt:lpstr>Continuous integration</vt:lpstr>
      <vt:lpstr>Continuous integration</vt:lpstr>
      <vt:lpstr>Continuous integration</vt:lpstr>
      <vt:lpstr>Continuous integration</vt:lpstr>
      <vt:lpstr>Hadoop (Hive/Impala)</vt:lpstr>
      <vt:lpstr>Hadoop (Hive)</vt:lpstr>
      <vt:lpstr>Hadoop (Hive)</vt:lpstr>
      <vt:lpstr>Hadoop (Hive/Impala)</vt:lpstr>
      <vt:lpstr>Hadoop (IMPALA)</vt:lpstr>
      <vt:lpstr>Hadoop (HIVE/IMPALA)</vt:lpstr>
      <vt:lpstr>Scala</vt:lpstr>
      <vt:lpstr>spark</vt:lpstr>
      <vt:lpstr>Spark (Dataframes)</vt:lpstr>
      <vt:lpstr>Spark (Dataframes)</vt:lpstr>
      <vt:lpstr>Spark (Data cleaning)</vt:lpstr>
      <vt:lpstr>Spark (Streaming)</vt:lpstr>
      <vt:lpstr>Pentaho</vt:lpstr>
      <vt:lpstr>Scrum/Agile</vt:lpstr>
      <vt:lpstr>Final Project - Data</vt:lpstr>
      <vt:lpstr>Final Project</vt:lpstr>
      <vt:lpstr>Data</vt:lpstr>
      <vt:lpstr>Data – Visualisation </vt:lpstr>
      <vt:lpstr>PowerPoint Presentation</vt:lpstr>
      <vt:lpstr>Technologies - TensorFlow</vt:lpstr>
      <vt:lpstr>TensorFlow - Limitations</vt:lpstr>
    </vt:vector>
  </TitlesOfParts>
  <Company>QA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location data analysis</dc:title>
  <dc:creator>student</dc:creator>
  <cp:lastModifiedBy>student</cp:lastModifiedBy>
  <cp:revision>48</cp:revision>
  <dcterms:created xsi:type="dcterms:W3CDTF">2017-05-18T15:48:43Z</dcterms:created>
  <dcterms:modified xsi:type="dcterms:W3CDTF">2017-05-23T12:00:21Z</dcterms:modified>
</cp:coreProperties>
</file>