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6"/>
  </p:notesMasterIdLst>
  <p:sldIdLst>
    <p:sldId id="256" r:id="rId2"/>
    <p:sldId id="264" r:id="rId3"/>
    <p:sldId id="277" r:id="rId4"/>
    <p:sldId id="278" r:id="rId5"/>
    <p:sldId id="290" r:id="rId6"/>
    <p:sldId id="265" r:id="rId7"/>
    <p:sldId id="279" r:id="rId8"/>
    <p:sldId id="281" r:id="rId9"/>
    <p:sldId id="266" r:id="rId10"/>
    <p:sldId id="267" r:id="rId11"/>
    <p:sldId id="283" r:id="rId12"/>
    <p:sldId id="268" r:id="rId13"/>
    <p:sldId id="269" r:id="rId14"/>
    <p:sldId id="285" r:id="rId15"/>
    <p:sldId id="286" r:id="rId16"/>
    <p:sldId id="284" r:id="rId17"/>
    <p:sldId id="270" r:id="rId18"/>
    <p:sldId id="287" r:id="rId19"/>
    <p:sldId id="289" r:id="rId20"/>
    <p:sldId id="288" r:id="rId21"/>
    <p:sldId id="291" r:id="rId22"/>
    <p:sldId id="292" r:id="rId23"/>
    <p:sldId id="271" r:id="rId24"/>
    <p:sldId id="272" r:id="rId25"/>
    <p:sldId id="293" r:id="rId26"/>
    <p:sldId id="294" r:id="rId27"/>
    <p:sldId id="295" r:id="rId28"/>
    <p:sldId id="296" r:id="rId29"/>
    <p:sldId id="298" r:id="rId30"/>
    <p:sldId id="273" r:id="rId31"/>
    <p:sldId id="310" r:id="rId32"/>
    <p:sldId id="274" r:id="rId33"/>
    <p:sldId id="257" r:id="rId34"/>
    <p:sldId id="275" r:id="rId35"/>
    <p:sldId id="297" r:id="rId36"/>
    <p:sldId id="259" r:id="rId37"/>
    <p:sldId id="260" r:id="rId38"/>
    <p:sldId id="261" r:id="rId39"/>
    <p:sldId id="308" r:id="rId40"/>
    <p:sldId id="299" r:id="rId41"/>
    <p:sldId id="300" r:id="rId42"/>
    <p:sldId id="306" r:id="rId43"/>
    <p:sldId id="307" r:id="rId44"/>
    <p:sldId id="311" r:id="rId45"/>
    <p:sldId id="262" r:id="rId46"/>
    <p:sldId id="312" r:id="rId47"/>
    <p:sldId id="313" r:id="rId48"/>
    <p:sldId id="303" r:id="rId49"/>
    <p:sldId id="304" r:id="rId50"/>
    <p:sldId id="305" r:id="rId51"/>
    <p:sldId id="301" r:id="rId52"/>
    <p:sldId id="302" r:id="rId53"/>
    <p:sldId id="315" r:id="rId54"/>
    <p:sldId id="31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udent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7" autoAdjust="0"/>
    <p:restoredTop sz="94660"/>
  </p:normalViewPr>
  <p:slideViewPr>
    <p:cSldViewPr>
      <p:cViewPr>
        <p:scale>
          <a:sx n="100" d="100"/>
          <a:sy n="100" d="100"/>
        </p:scale>
        <p:origin x="-2082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5C4DC-7AB1-4790-8B03-BE10E8EC4902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CA16A-9D08-4A48-980B-83F66190B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0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963488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3313-EB6D-4D1C-A5E0-44467BA26DC3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100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>
            <a:lvl1pPr algn="ctr"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5581-DE2E-4CEE-9614-2941944A6EB2}" type="datetime1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F6D0-F0FD-42EB-94B9-EA67226EA4DF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41FE-3052-467C-879B-61FD84B6A1C6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D4AD-C16A-4B3C-895E-4A128A13E63C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AA0-7CC0-46A4-81A5-A9B9190602A9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355976" y="1556792"/>
            <a:ext cx="446449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96944" cy="201622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23528" y="3429000"/>
            <a:ext cx="8496944" cy="2808312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2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C344-B76A-443F-B134-98B964F9E50C}" type="datetime1">
              <a:rPr lang="en-GB" smtClean="0"/>
              <a:t>22/05/2017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0CEA-7E0B-457C-98BC-FF6CB5A8D1C5}" type="datetime1">
              <a:rPr lang="en-GB" smtClean="0"/>
              <a:t>22/05/2017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551-61EC-4100-96DF-2B1F39B4FB50}" type="datetime1">
              <a:rPr lang="en-GB" smtClean="0"/>
              <a:t>22/05/2017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354-851A-4ADB-A197-ECBF908F5763}" type="datetime1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B8A8C19-D8CE-4366-80B6-B1BCB0689B42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40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8.png"/><Relationship Id="rId4" Type="http://schemas.openxmlformats.org/officeDocument/2006/relationships/image" Target="../media/image87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7992888" cy="1752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An overview of the learning projects completed on the training course for the Big Data stream at QA Consulting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Jamie </a:t>
            </a:r>
            <a:r>
              <a:rPr lang="en-GB" dirty="0" err="1" smtClean="0"/>
              <a:t>Dalley</a:t>
            </a:r>
            <a:r>
              <a:rPr lang="en-GB" dirty="0" smtClean="0"/>
              <a:t>, Wade Garrett, </a:t>
            </a:r>
            <a:r>
              <a:rPr lang="en-GB" dirty="0" err="1" smtClean="0"/>
              <a:t>Abelether</a:t>
            </a:r>
            <a:r>
              <a:rPr lang="en-GB" dirty="0" smtClean="0"/>
              <a:t> </a:t>
            </a:r>
            <a:r>
              <a:rPr lang="en-GB" dirty="0" err="1" smtClean="0"/>
              <a:t>Germa</a:t>
            </a:r>
            <a:r>
              <a:rPr lang="en-GB" dirty="0" smtClean="0"/>
              <a:t>, Joseph Gordon, Edward </a:t>
            </a:r>
            <a:r>
              <a:rPr lang="en-GB" dirty="0" err="1" smtClean="0"/>
              <a:t>Sibert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QA Big Data Stream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6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>
            <a:normAutofit/>
          </a:bodyPr>
          <a:lstStyle/>
          <a:p>
            <a:r>
              <a:rPr lang="en-GB" dirty="0" smtClean="0"/>
              <a:t>Manually set up a computing cluster using AWS instances</a:t>
            </a:r>
          </a:p>
          <a:p>
            <a:endParaRPr lang="en-GB" dirty="0"/>
          </a:p>
          <a:p>
            <a:r>
              <a:rPr lang="en-GB" dirty="0" smtClean="0"/>
              <a:t>Set up 4 VMs and edited the </a:t>
            </a:r>
            <a:r>
              <a:rPr lang="en-GB" dirty="0" err="1" smtClean="0"/>
              <a:t>hostfiles</a:t>
            </a:r>
            <a:r>
              <a:rPr lang="en-GB" dirty="0" smtClean="0"/>
              <a:t> to be able to refer them by their hostname</a:t>
            </a:r>
          </a:p>
          <a:p>
            <a:pPr lvl="1"/>
            <a:r>
              <a:rPr lang="en-GB" sz="1400" dirty="0" smtClean="0"/>
              <a:t>Named blue, green, orange, pink</a:t>
            </a:r>
          </a:p>
          <a:p>
            <a:pPr lvl="1"/>
            <a:r>
              <a:rPr lang="en-GB" sz="1400" dirty="0" smtClean="0"/>
              <a:t>Testing by pinging each VM from the others</a:t>
            </a:r>
          </a:p>
          <a:p>
            <a:endParaRPr lang="en-GB" dirty="0"/>
          </a:p>
          <a:p>
            <a:r>
              <a:rPr lang="en-GB" dirty="0" smtClean="0"/>
              <a:t>Installed various packages </a:t>
            </a:r>
          </a:p>
          <a:p>
            <a:pPr lvl="1"/>
            <a:r>
              <a:rPr lang="en-GB" sz="1400" dirty="0" smtClean="0"/>
              <a:t>Zookeeper, </a:t>
            </a:r>
            <a:r>
              <a:rPr lang="en-GB" sz="1400" dirty="0" err="1" smtClean="0"/>
              <a:t>Hadoop</a:t>
            </a:r>
            <a:r>
              <a:rPr lang="en-GB" sz="1400" dirty="0"/>
              <a:t> </a:t>
            </a:r>
            <a:r>
              <a:rPr lang="en-GB" sz="1400" dirty="0" smtClean="0"/>
              <a:t>etc.</a:t>
            </a:r>
          </a:p>
          <a:p>
            <a:pPr lvl="1"/>
            <a:r>
              <a:rPr lang="en-GB" sz="1400" dirty="0" smtClean="0"/>
              <a:t>Starting </a:t>
            </a:r>
            <a:r>
              <a:rPr lang="en-GB" sz="1400" dirty="0" err="1" smtClean="0"/>
              <a:t>NameNode</a:t>
            </a:r>
            <a:r>
              <a:rPr lang="en-GB" sz="1400" dirty="0" smtClean="0"/>
              <a:t>, </a:t>
            </a:r>
            <a:r>
              <a:rPr lang="en-GB" sz="1400" dirty="0" err="1" smtClean="0"/>
              <a:t>DataNode</a:t>
            </a:r>
            <a:r>
              <a:rPr lang="en-GB" sz="1400" dirty="0" smtClean="0"/>
              <a:t>, YARN, </a:t>
            </a:r>
            <a:r>
              <a:rPr lang="en-GB" sz="1400" dirty="0" err="1"/>
              <a:t>N</a:t>
            </a:r>
            <a:r>
              <a:rPr lang="en-GB" sz="1400" dirty="0" err="1" smtClean="0"/>
              <a:t>odeManager</a:t>
            </a:r>
            <a:r>
              <a:rPr lang="en-GB" sz="1400" dirty="0" smtClean="0"/>
              <a:t>, </a:t>
            </a:r>
            <a:r>
              <a:rPr lang="en-GB" sz="1400" dirty="0" err="1" smtClean="0"/>
              <a:t>HistoryServer</a:t>
            </a:r>
            <a:r>
              <a:rPr lang="en-GB" sz="1400" dirty="0"/>
              <a:t> </a:t>
            </a:r>
            <a:r>
              <a:rPr lang="en-GB" sz="1400" dirty="0" smtClean="0"/>
              <a:t>etc. daemons 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Administration via AWS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10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Manually editing </a:t>
            </a:r>
            <a:r>
              <a:rPr lang="en-GB" dirty="0" err="1" smtClean="0"/>
              <a:t>config</a:t>
            </a:r>
            <a:r>
              <a:rPr lang="en-GB" dirty="0" smtClean="0"/>
              <a:t> .xml files to form communication between the VMs</a:t>
            </a:r>
          </a:p>
          <a:p>
            <a:pPr lvl="1"/>
            <a:r>
              <a:rPr lang="en-GB" sz="1400" dirty="0"/>
              <a:t>c</a:t>
            </a:r>
            <a:r>
              <a:rPr lang="en-GB" sz="1400" dirty="0" smtClean="0"/>
              <a:t>ore-site, </a:t>
            </a:r>
            <a:r>
              <a:rPr lang="en-GB" sz="1400" dirty="0" err="1" smtClean="0"/>
              <a:t>hdfs</a:t>
            </a:r>
            <a:r>
              <a:rPr lang="en-GB" sz="1400" dirty="0" smtClean="0"/>
              <a:t>-site, yarn-site, </a:t>
            </a:r>
            <a:r>
              <a:rPr lang="en-GB" sz="1400" dirty="0" err="1" smtClean="0"/>
              <a:t>mapred</a:t>
            </a:r>
            <a:r>
              <a:rPr lang="en-GB" sz="1400" dirty="0" smtClean="0"/>
              <a:t>-site</a:t>
            </a:r>
          </a:p>
          <a:p>
            <a:pPr lvl="1"/>
            <a:endParaRPr lang="en-GB" sz="1400" dirty="0"/>
          </a:p>
          <a:p>
            <a:r>
              <a:rPr lang="en-GB" dirty="0" smtClean="0"/>
              <a:t>Ensuring all VMs have access to the .</a:t>
            </a:r>
            <a:r>
              <a:rPr lang="en-GB" dirty="0" err="1" smtClean="0"/>
              <a:t>pem</a:t>
            </a:r>
            <a:r>
              <a:rPr lang="en-GB" dirty="0" smtClean="0"/>
              <a:t> to get through the security</a:t>
            </a:r>
          </a:p>
          <a:p>
            <a:endParaRPr lang="en-GB" dirty="0" smtClean="0"/>
          </a:p>
          <a:p>
            <a:r>
              <a:rPr lang="en-GB" dirty="0" smtClean="0"/>
              <a:t>Using Hive and Impala on the set-up cluster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Administration via AWS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11</a:t>
            </a:fld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" b="-1"/>
          <a:stretch/>
        </p:blipFill>
        <p:spPr bwMode="auto">
          <a:xfrm>
            <a:off x="4699534" y="1916832"/>
            <a:ext cx="3857736" cy="34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22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Brief introduction to </a:t>
            </a:r>
            <a:r>
              <a:rPr lang="en-GB" dirty="0" err="1" smtClean="0"/>
              <a:t>NoSQL</a:t>
            </a:r>
            <a:r>
              <a:rPr lang="en-GB" dirty="0" smtClean="0"/>
              <a:t> databases using </a:t>
            </a:r>
            <a:r>
              <a:rPr lang="en-GB" dirty="0" err="1" smtClean="0"/>
              <a:t>MongoDB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Used storing dynamically structured data, where format does not need to be consistent across all entries</a:t>
            </a:r>
          </a:p>
          <a:p>
            <a:endParaRPr lang="en-GB" dirty="0"/>
          </a:p>
          <a:p>
            <a:r>
              <a:rPr lang="en-GB" dirty="0" smtClean="0"/>
              <a:t>Great for partition tolerance and data availability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NoSQL</a:t>
            </a:r>
            <a:r>
              <a:rPr lang="en-GB" dirty="0" smtClean="0"/>
              <a:t> (</a:t>
            </a:r>
            <a:r>
              <a:rPr lang="en-GB" dirty="0" err="1" smtClean="0"/>
              <a:t>MongoDB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12</a:t>
            </a:fld>
            <a:endParaRPr lang="en-GB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946" y="1812697"/>
            <a:ext cx="4569866" cy="289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35" y="4797152"/>
            <a:ext cx="4564737" cy="274074"/>
          </a:xfrm>
          <a:prstGeom prst="rect">
            <a:avLst/>
          </a:prstGeom>
        </p:spPr>
      </p:pic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Set up a CI pipeline to explore how the technologies work </a:t>
            </a:r>
          </a:p>
          <a:p>
            <a:pPr lvl="1"/>
            <a:r>
              <a:rPr lang="en-GB" sz="1400" dirty="0" smtClean="0"/>
              <a:t>How they work together</a:t>
            </a:r>
          </a:p>
          <a:p>
            <a:endParaRPr lang="en-GB" dirty="0" smtClean="0"/>
          </a:p>
          <a:p>
            <a:r>
              <a:rPr lang="en-GB" dirty="0" smtClean="0"/>
              <a:t>Its major principles and how it relate to Big Data workflows</a:t>
            </a:r>
          </a:p>
          <a:p>
            <a:pPr lvl="1"/>
            <a:r>
              <a:rPr lang="en-GB" sz="1400" dirty="0" smtClean="0"/>
              <a:t>Automation</a:t>
            </a:r>
          </a:p>
          <a:p>
            <a:pPr lvl="1"/>
            <a:r>
              <a:rPr lang="en-GB" sz="1400" dirty="0" smtClean="0"/>
              <a:t>Repeatability</a:t>
            </a:r>
          </a:p>
          <a:p>
            <a:pPr lvl="1"/>
            <a:r>
              <a:rPr lang="en-GB" sz="1400" dirty="0" smtClean="0"/>
              <a:t>Shared Repository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13</a:t>
            </a:fld>
            <a:endParaRPr lang="en-GB"/>
          </a:p>
        </p:txBody>
      </p:sp>
      <p:pic>
        <p:nvPicPr>
          <p:cNvPr id="59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09" y="1700808"/>
            <a:ext cx="4608512" cy="418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61" name="Rectangle 6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the chad </a:t>
            </a:r>
            <a:r>
              <a:rPr lang="en-GB" dirty="0" err="1" smtClean="0"/>
              <a:t>thompson</a:t>
            </a:r>
            <a:r>
              <a:rPr lang="en-GB" dirty="0" smtClean="0"/>
              <a:t> </a:t>
            </a:r>
            <a:r>
              <a:rPr lang="en-GB" dirty="0" err="1" smtClean="0"/>
              <a:t>virtualbox</a:t>
            </a:r>
            <a:r>
              <a:rPr lang="en-GB" dirty="0" smtClean="0"/>
              <a:t> to set up a </a:t>
            </a:r>
            <a:r>
              <a:rPr lang="en-GB" dirty="0" err="1" smtClean="0"/>
              <a:t>vagrantbox</a:t>
            </a:r>
            <a:r>
              <a:rPr lang="en-GB" dirty="0" smtClean="0"/>
              <a:t> VM</a:t>
            </a:r>
          </a:p>
          <a:p>
            <a:endParaRPr lang="en-GB" dirty="0"/>
          </a:p>
          <a:p>
            <a:r>
              <a:rPr lang="en-GB" dirty="0" smtClean="0"/>
              <a:t>Manually configured the </a:t>
            </a:r>
            <a:r>
              <a:rPr lang="en-GB" dirty="0" err="1" smtClean="0"/>
              <a:t>vagrantfile</a:t>
            </a:r>
            <a:r>
              <a:rPr lang="en-GB" dirty="0" smtClean="0"/>
              <a:t> to install and configure the software required</a:t>
            </a:r>
          </a:p>
          <a:p>
            <a:pPr lvl="1"/>
            <a:r>
              <a:rPr lang="en-GB" dirty="0" smtClean="0"/>
              <a:t>Java, JIRA, Git, Jenkins, Maven, Nexus, </a:t>
            </a:r>
            <a:r>
              <a:rPr lang="en-GB" dirty="0" err="1" smtClean="0"/>
              <a:t>Zabbix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/>
              <a:t>C</a:t>
            </a:r>
            <a:r>
              <a:rPr lang="en-GB" dirty="0" smtClean="0"/>
              <a:t>onfigure settings for the VM itself for automatic setup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14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74" y="1988840"/>
            <a:ext cx="4254949" cy="331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12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15</a:t>
            </a:fld>
            <a:endParaRPr lang="en-GB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96" y="3356991"/>
            <a:ext cx="5499179" cy="268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34118"/>
            <a:ext cx="6223323" cy="166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Content Placeholder 1"/>
          <p:cNvSpPr>
            <a:spLocks noGrp="1"/>
          </p:cNvSpPr>
          <p:nvPr>
            <p:ph sz="quarter" idx="13"/>
          </p:nvPr>
        </p:nvSpPr>
        <p:spPr>
          <a:xfrm>
            <a:off x="323528" y="4077072"/>
            <a:ext cx="2552735" cy="1728192"/>
          </a:xfrm>
        </p:spPr>
        <p:txBody>
          <a:bodyPr>
            <a:normAutofit/>
          </a:bodyPr>
          <a:lstStyle/>
          <a:p>
            <a:r>
              <a:rPr lang="en-GB" dirty="0" smtClean="0"/>
              <a:t>Examples of the provisioning files linked in the </a:t>
            </a:r>
            <a:r>
              <a:rPr lang="en-GB" dirty="0" err="1" smtClean="0"/>
              <a:t>vagrantfile</a:t>
            </a:r>
            <a:endParaRPr lang="en-GB" dirty="0" smtClean="0"/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7" name="Rectangle 2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16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 err="1" smtClean="0"/>
              <a:t>webUIs</a:t>
            </a:r>
            <a:r>
              <a:rPr lang="en-GB" dirty="0" smtClean="0"/>
              <a:t> of Git, Jenkins, and JIRA to link them together</a:t>
            </a:r>
            <a:endParaRPr lang="en-GB" dirty="0"/>
          </a:p>
          <a:p>
            <a:r>
              <a:rPr lang="en-GB" dirty="0" smtClean="0"/>
              <a:t>Works as an integrating project management environment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16</a:t>
            </a:fld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36982" t="18515" r="4326" b="46907"/>
          <a:stretch/>
        </p:blipFill>
        <p:spPr bwMode="auto">
          <a:xfrm>
            <a:off x="410615" y="4363179"/>
            <a:ext cx="3859330" cy="15711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 rotWithShape="1">
          <a:blip r:embed="rId3"/>
          <a:srcRect l="12421" t="17107" r="22425" b="25192"/>
          <a:stretch/>
        </p:blipFill>
        <p:spPr>
          <a:xfrm>
            <a:off x="4811481" y="1769560"/>
            <a:ext cx="3797893" cy="1803456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32771" idx="1"/>
            <a:endCxn id="23" idx="3"/>
          </p:cNvCxnSpPr>
          <p:nvPr/>
        </p:nvCxnSpPr>
        <p:spPr>
          <a:xfrm flipH="1">
            <a:off x="4269945" y="4897708"/>
            <a:ext cx="541536" cy="251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0" name="Rectangle 29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t="4876" r="82067" b="90247"/>
          <a:stretch/>
        </p:blipFill>
        <p:spPr bwMode="auto">
          <a:xfrm>
            <a:off x="2875443" y="5668998"/>
            <a:ext cx="1397149" cy="2625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53" y="3274377"/>
            <a:ext cx="597277" cy="29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81" y="3861048"/>
            <a:ext cx="3797893" cy="207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55" y="5543843"/>
            <a:ext cx="409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Arrow Connector 48"/>
          <p:cNvCxnSpPr>
            <a:stCxn id="25" idx="2"/>
            <a:endCxn id="32771" idx="0"/>
          </p:cNvCxnSpPr>
          <p:nvPr/>
        </p:nvCxnSpPr>
        <p:spPr>
          <a:xfrm>
            <a:off x="6710428" y="357301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Completed a large group project using Apache Hive and Impala with </a:t>
            </a:r>
            <a:r>
              <a:rPr lang="en-GB" dirty="0" err="1"/>
              <a:t>H</a:t>
            </a:r>
            <a:r>
              <a:rPr lang="en-GB" dirty="0" err="1" smtClean="0"/>
              <a:t>adoop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Maintained a </a:t>
            </a:r>
            <a:r>
              <a:rPr lang="en-GB" dirty="0" err="1" smtClean="0"/>
              <a:t>GitHub</a:t>
            </a:r>
            <a:r>
              <a:rPr lang="en-GB" dirty="0" smtClean="0"/>
              <a:t> server as a version control system</a:t>
            </a:r>
          </a:p>
          <a:p>
            <a:endParaRPr lang="en-GB" dirty="0"/>
          </a:p>
          <a:p>
            <a:r>
              <a:rPr lang="en-GB" dirty="0" smtClean="0"/>
              <a:t>Considered the differences between the technologies and when to use each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(Hive/Impala)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17</a:t>
            </a:fld>
            <a:endParaRPr lang="en-GB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89" y="1575098"/>
            <a:ext cx="1929221" cy="173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89" y="1568996"/>
            <a:ext cx="1741448" cy="17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had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911" y="3645024"/>
            <a:ext cx="2658864" cy="129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github logo invert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27" y="4935066"/>
            <a:ext cx="1154832" cy="11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8000660" cy="4680520"/>
          </a:xfrm>
        </p:spPr>
        <p:txBody>
          <a:bodyPr/>
          <a:lstStyle/>
          <a:p>
            <a:r>
              <a:rPr lang="en-GB" dirty="0" smtClean="0"/>
              <a:t>Importing the HDFS directory from an external file</a:t>
            </a:r>
          </a:p>
          <a:p>
            <a:r>
              <a:rPr lang="en-GB" dirty="0" smtClean="0"/>
              <a:t>Creating the database, defining table format, pointing to external data location</a:t>
            </a:r>
            <a:endParaRPr lang="en-GB" dirty="0"/>
          </a:p>
          <a:p>
            <a:r>
              <a:rPr lang="en-GB" dirty="0" smtClean="0"/>
              <a:t>Using </a:t>
            </a:r>
            <a:r>
              <a:rPr lang="en-GB" dirty="0" err="1" smtClean="0"/>
              <a:t>HiveQL</a:t>
            </a:r>
            <a:r>
              <a:rPr lang="en-GB" dirty="0" smtClean="0"/>
              <a:t> to query the database via </a:t>
            </a:r>
            <a:r>
              <a:rPr lang="en-GB" dirty="0" err="1" smtClean="0"/>
              <a:t>Hadoop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18</a:t>
            </a:fld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933822" y="3256774"/>
            <a:ext cx="3933958" cy="1008112"/>
            <a:chOff x="1466850" y="3933056"/>
            <a:chExt cx="6210300" cy="1591445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688"/>
            <a:stretch/>
          </p:blipFill>
          <p:spPr bwMode="auto">
            <a:xfrm>
              <a:off x="1466850" y="4087713"/>
              <a:ext cx="6210300" cy="141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118"/>
            <a:stretch/>
          </p:blipFill>
          <p:spPr bwMode="auto">
            <a:xfrm>
              <a:off x="1466850" y="3933056"/>
              <a:ext cx="62103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77" b="16827"/>
            <a:stretch/>
          </p:blipFill>
          <p:spPr bwMode="auto">
            <a:xfrm>
              <a:off x="1466850" y="4229101"/>
              <a:ext cx="62103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473" y="4355166"/>
            <a:ext cx="1650307" cy="187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52" y="3256775"/>
            <a:ext cx="313634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96" y="4355167"/>
            <a:ext cx="1717904" cy="187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6" name="Rectangle 3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cxnSp>
        <p:nvCxnSpPr>
          <p:cNvPr id="11267" name="Straight Arrow Connector 11266"/>
          <p:cNvCxnSpPr>
            <a:endCxn id="29" idx="1"/>
          </p:cNvCxnSpPr>
          <p:nvPr/>
        </p:nvCxnSpPr>
        <p:spPr>
          <a:xfrm>
            <a:off x="1979712" y="4264887"/>
            <a:ext cx="1237761" cy="102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3" name="Straight Arrow Connector 11272"/>
          <p:cNvCxnSpPr>
            <a:endCxn id="31" idx="1"/>
          </p:cNvCxnSpPr>
          <p:nvPr/>
        </p:nvCxnSpPr>
        <p:spPr>
          <a:xfrm>
            <a:off x="5724128" y="4264886"/>
            <a:ext cx="730368" cy="1026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Can also use internal databases for import the data, which stores the data slightly differently</a:t>
            </a:r>
          </a:p>
          <a:p>
            <a:endParaRPr lang="en-GB" dirty="0"/>
          </a:p>
          <a:p>
            <a:r>
              <a:rPr lang="en-GB" dirty="0" smtClean="0"/>
              <a:t>End result is the same, with </a:t>
            </a:r>
            <a:r>
              <a:rPr lang="en-GB" dirty="0" err="1" smtClean="0"/>
              <a:t>HiveQL</a:t>
            </a:r>
            <a:r>
              <a:rPr lang="en-GB" dirty="0" smtClean="0"/>
              <a:t> queries returning data tables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19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11" y="1556792"/>
            <a:ext cx="4205006" cy="71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23" y="2276872"/>
            <a:ext cx="4202853" cy="390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0" y="4581128"/>
            <a:ext cx="2375610" cy="1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0" y="4725144"/>
            <a:ext cx="2375610" cy="146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1079720" y="3994817"/>
            <a:ext cx="2375610" cy="586311"/>
            <a:chOff x="4606451" y="1459106"/>
            <a:chExt cx="2143900" cy="510600"/>
          </a:xfrm>
        </p:grpSpPr>
        <p:pic>
          <p:nvPicPr>
            <p:cNvPr id="35" name="Picture 3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4606451" y="1459106"/>
              <a:ext cx="2142128" cy="35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0000"/>
            <a:stretch/>
          </p:blipFill>
          <p:spPr bwMode="auto">
            <a:xfrm>
              <a:off x="4608222" y="1794643"/>
              <a:ext cx="2142129" cy="17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8" name="Rectangle 3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cxnSp>
        <p:nvCxnSpPr>
          <p:cNvPr id="22" name="Straight Arrow Connector 21"/>
          <p:cNvCxnSpPr>
            <a:stCxn id="13315" idx="1"/>
            <a:endCxn id="36" idx="3"/>
          </p:cNvCxnSpPr>
          <p:nvPr/>
        </p:nvCxnSpPr>
        <p:spPr>
          <a:xfrm flipH="1">
            <a:off x="3455330" y="4231370"/>
            <a:ext cx="1169093" cy="249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12 week course</a:t>
            </a:r>
          </a:p>
          <a:p>
            <a:endParaRPr lang="en-GB" dirty="0"/>
          </a:p>
          <a:p>
            <a:r>
              <a:rPr lang="en-GB" dirty="0" smtClean="0"/>
              <a:t>Designed to teach the fundamentals of what is needed to work with Big Data</a:t>
            </a:r>
          </a:p>
          <a:p>
            <a:endParaRPr lang="en-GB" dirty="0"/>
          </a:p>
          <a:p>
            <a:r>
              <a:rPr lang="en-GB" dirty="0" smtClean="0"/>
              <a:t>Highlights:</a:t>
            </a:r>
          </a:p>
          <a:p>
            <a:pPr lvl="1"/>
            <a:r>
              <a:rPr lang="en-GB" sz="1400" dirty="0" smtClean="0"/>
              <a:t>Database Querying (SQL, Spark etc.)</a:t>
            </a:r>
          </a:p>
          <a:p>
            <a:pPr lvl="1"/>
            <a:r>
              <a:rPr lang="en-GB" sz="1400" dirty="0" smtClean="0"/>
              <a:t>Machine Learning</a:t>
            </a:r>
          </a:p>
          <a:p>
            <a:pPr lvl="1"/>
            <a:r>
              <a:rPr lang="en-GB" sz="1400" dirty="0" smtClean="0"/>
              <a:t>SCRUM Methodology</a:t>
            </a:r>
          </a:p>
          <a:p>
            <a:pPr lvl="1"/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938946311"/>
              </p:ext>
            </p:extLst>
          </p:nvPr>
        </p:nvGraphicFramePr>
        <p:xfrm>
          <a:off x="4356100" y="1557338"/>
          <a:ext cx="4464050" cy="46799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044"/>
                <a:gridCol w="2952006"/>
              </a:tblGrid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Week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Learning Topic</a:t>
                      </a:r>
                      <a:endParaRPr lang="en-GB" sz="16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Python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R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SQL/</a:t>
                      </a:r>
                      <a:r>
                        <a:rPr lang="en-GB" sz="1200" dirty="0" err="1" smtClean="0"/>
                        <a:t>Scala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AWS &amp; Cluster</a:t>
                      </a:r>
                      <a:r>
                        <a:rPr lang="en-GB" sz="1200" baseline="0" dirty="0" smtClean="0"/>
                        <a:t> Administration</a:t>
                      </a:r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Continuous Integration &amp; </a:t>
                      </a:r>
                      <a:r>
                        <a:rPr lang="en-GB" sz="1200" dirty="0" err="1" smtClean="0"/>
                        <a:t>MongoDB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Continuous Integration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Hadoop</a:t>
                      </a:r>
                      <a:r>
                        <a:rPr lang="en-GB" sz="1200" dirty="0" smtClean="0"/>
                        <a:t> with Hive &amp; Impala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Scala</a:t>
                      </a:r>
                      <a:r>
                        <a:rPr lang="en-GB" sz="1200" baseline="0" dirty="0" smtClean="0"/>
                        <a:t> &amp; Spark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Scala</a:t>
                      </a:r>
                      <a:r>
                        <a:rPr lang="en-GB" sz="1200" dirty="0" smtClean="0"/>
                        <a:t> &amp; Spark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Pentaho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Agile/SCRUM &amp; Final Project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Final Project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</a:t>
            </a:fld>
            <a:endParaRPr lang="en-GB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4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 smtClean="0"/>
              <a:t>Complex Fields</a:t>
            </a:r>
          </a:p>
          <a:p>
            <a:pPr lvl="1"/>
            <a:r>
              <a:rPr lang="en-GB" dirty="0" smtClean="0"/>
              <a:t>Can use &lt;&gt; syntax for importing more complex data formats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(Hive/Impala)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20</a:t>
            </a:fld>
            <a:endParaRPr lang="en-GB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632848" cy="23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2" y="3549640"/>
            <a:ext cx="531550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Impala works similarly when importing data and setting up the database</a:t>
            </a:r>
          </a:p>
          <a:p>
            <a:endParaRPr lang="en-GB" dirty="0"/>
          </a:p>
          <a:p>
            <a:r>
              <a:rPr lang="en-GB" dirty="0" smtClean="0"/>
              <a:t>Some differences in keywords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(IMPALA)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21</a:t>
            </a:fld>
            <a:endParaRPr lang="en-GB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95" y="3274988"/>
            <a:ext cx="3889505" cy="245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6" y="4583425"/>
            <a:ext cx="3889505" cy="114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95" y="1628800"/>
            <a:ext cx="3889505" cy="146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>
            <a:endCxn id="28" idx="3"/>
          </p:cNvCxnSpPr>
          <p:nvPr/>
        </p:nvCxnSpPr>
        <p:spPr>
          <a:xfrm flipH="1">
            <a:off x="4381081" y="5158395"/>
            <a:ext cx="3914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8" name="Rectangle 3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Hive and Impala are different technologies which aim to do the same thing</a:t>
            </a:r>
          </a:p>
          <a:p>
            <a:endParaRPr lang="en-GB" dirty="0"/>
          </a:p>
          <a:p>
            <a:r>
              <a:rPr lang="en-GB" dirty="0" smtClean="0"/>
              <a:t>Hive converts queries to </a:t>
            </a:r>
            <a:r>
              <a:rPr lang="en-GB" dirty="0" err="1" smtClean="0"/>
              <a:t>MapReduce</a:t>
            </a:r>
            <a:r>
              <a:rPr lang="en-GB" dirty="0" smtClean="0"/>
              <a:t> jobs and runs through them</a:t>
            </a:r>
          </a:p>
          <a:p>
            <a:pPr lvl="1"/>
            <a:r>
              <a:rPr lang="en-GB" dirty="0" smtClean="0"/>
              <a:t>Initially slow but consistent and scales well</a:t>
            </a:r>
          </a:p>
          <a:p>
            <a:r>
              <a:rPr lang="en-GB" dirty="0" smtClean="0"/>
              <a:t>Impala runs queries straight through RAM</a:t>
            </a:r>
          </a:p>
          <a:p>
            <a:pPr lvl="1"/>
            <a:r>
              <a:rPr lang="en-GB" dirty="0" smtClean="0"/>
              <a:t>Initially very fast but scales poorly with large amounts of data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(HIVE/IMPALA)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22</a:t>
            </a:fld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290307" y="279022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HIVE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83888" y="3870340"/>
            <a:ext cx="76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IMPALA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69994" y="1916832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The same query </a:t>
            </a:r>
          </a:p>
          <a:p>
            <a:pPr algn="ctr"/>
            <a:r>
              <a:rPr lang="en-GB" sz="1200" dirty="0" smtClean="0"/>
              <a:t>(SELECT COUNT(*) FROM user;)</a:t>
            </a:r>
          </a:p>
          <a:p>
            <a:pPr algn="ctr"/>
            <a:r>
              <a:rPr lang="en-GB" sz="1200" dirty="0"/>
              <a:t>i</a:t>
            </a:r>
            <a:r>
              <a:rPr lang="en-GB" sz="1200" dirty="0" smtClean="0"/>
              <a:t>n Hive and Impala:</a:t>
            </a:r>
            <a:endParaRPr lang="en-GB" sz="1200" dirty="0"/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63510" y="3209362"/>
            <a:ext cx="3444684" cy="33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11" y="4291355"/>
            <a:ext cx="3444684" cy="31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2" name="Rectangle 31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8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Covered the </a:t>
            </a:r>
            <a:r>
              <a:rPr lang="en-GB" dirty="0" err="1" smtClean="0"/>
              <a:t>Scala</a:t>
            </a:r>
            <a:r>
              <a:rPr lang="en-GB" dirty="0" smtClean="0"/>
              <a:t> language in much more detail</a:t>
            </a:r>
          </a:p>
          <a:p>
            <a:pPr lvl="1"/>
            <a:r>
              <a:rPr lang="en-GB" sz="1400" dirty="0" smtClean="0"/>
              <a:t>A focus on functional programming for use in Spark</a:t>
            </a:r>
          </a:p>
          <a:p>
            <a:endParaRPr lang="en-GB" dirty="0"/>
          </a:p>
          <a:p>
            <a:r>
              <a:rPr lang="en-GB" dirty="0" smtClean="0"/>
              <a:t>Most practice completed in the REPL environment of a </a:t>
            </a:r>
            <a:r>
              <a:rPr lang="en-GB" dirty="0" err="1" smtClean="0"/>
              <a:t>Cloudera</a:t>
            </a:r>
            <a:r>
              <a:rPr lang="en-GB" dirty="0" smtClean="0"/>
              <a:t> </a:t>
            </a:r>
            <a:r>
              <a:rPr lang="en-GB" dirty="0" err="1" smtClean="0"/>
              <a:t>Quickstart</a:t>
            </a:r>
            <a:r>
              <a:rPr lang="en-GB" dirty="0" smtClean="0"/>
              <a:t> VM for immediate testing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23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0807"/>
            <a:ext cx="4236537" cy="429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the REPL for practice </a:t>
            </a:r>
          </a:p>
          <a:p>
            <a:pPr lvl="1"/>
            <a:r>
              <a:rPr lang="en-GB" sz="1400" dirty="0"/>
              <a:t>s</a:t>
            </a:r>
            <a:r>
              <a:rPr lang="en-GB" sz="1400" dirty="0" smtClean="0"/>
              <a:t>park-shell within the </a:t>
            </a:r>
            <a:r>
              <a:rPr lang="en-GB" sz="1400" dirty="0" err="1" smtClean="0"/>
              <a:t>Cloudera</a:t>
            </a:r>
            <a:r>
              <a:rPr lang="en-GB" sz="1400" dirty="0" smtClean="0"/>
              <a:t> </a:t>
            </a:r>
            <a:r>
              <a:rPr lang="en-GB" sz="1400" dirty="0" err="1" smtClean="0"/>
              <a:t>Quickstart</a:t>
            </a:r>
            <a:r>
              <a:rPr lang="en-GB" sz="1400" dirty="0" smtClean="0"/>
              <a:t> VM</a:t>
            </a:r>
          </a:p>
          <a:p>
            <a:pPr lvl="1"/>
            <a:r>
              <a:rPr lang="en-GB" sz="1400" dirty="0" smtClean="0"/>
              <a:t>Spark version 1.6</a:t>
            </a:r>
          </a:p>
          <a:p>
            <a:endParaRPr lang="en-GB" dirty="0" smtClean="0"/>
          </a:p>
          <a:p>
            <a:r>
              <a:rPr lang="en-GB" dirty="0" smtClean="0"/>
              <a:t>Importing data from </a:t>
            </a:r>
            <a:r>
              <a:rPr lang="en-GB" dirty="0" err="1" smtClean="0"/>
              <a:t>textfiles</a:t>
            </a:r>
            <a:r>
              <a:rPr lang="en-GB" dirty="0" smtClean="0"/>
              <a:t>, cleaning and formatting it</a:t>
            </a:r>
          </a:p>
          <a:p>
            <a:endParaRPr lang="en-GB" dirty="0"/>
          </a:p>
          <a:p>
            <a:r>
              <a:rPr lang="en-GB" dirty="0" smtClean="0"/>
              <a:t>Worked with RDDs, pairs, joins, partitions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24</a:t>
            </a:fld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695576"/>
            <a:ext cx="4578800" cy="7973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728719"/>
            <a:ext cx="4578800" cy="6282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645024"/>
            <a:ext cx="4578800" cy="1970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4118748"/>
            <a:ext cx="4578800" cy="1038444"/>
          </a:xfrm>
          <a:prstGeom prst="rect">
            <a:avLst/>
          </a:prstGeom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2" name="Rectangle 31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Worked with </a:t>
            </a:r>
            <a:r>
              <a:rPr lang="en-GB" dirty="0" err="1" smtClean="0"/>
              <a:t>dataframes</a:t>
            </a:r>
            <a:r>
              <a:rPr lang="en-GB" dirty="0" smtClean="0"/>
              <a:t> in the spark-shell</a:t>
            </a:r>
          </a:p>
          <a:p>
            <a:endParaRPr lang="en-GB" dirty="0"/>
          </a:p>
          <a:p>
            <a:r>
              <a:rPr lang="en-GB" dirty="0" smtClean="0"/>
              <a:t>Created case class and mapped the RDD to column names to set up the schema</a:t>
            </a:r>
          </a:p>
          <a:p>
            <a:endParaRPr lang="en-GB" dirty="0"/>
          </a:p>
          <a:p>
            <a:r>
              <a:rPr lang="en-GB" dirty="0" smtClean="0"/>
              <a:t>Used .</a:t>
            </a:r>
            <a:r>
              <a:rPr lang="en-GB" dirty="0" err="1" smtClean="0"/>
              <a:t>toDF</a:t>
            </a:r>
            <a:r>
              <a:rPr lang="en-GB" dirty="0" smtClean="0"/>
              <a:t> function to query the database</a:t>
            </a:r>
          </a:p>
          <a:p>
            <a:pPr lvl="1"/>
            <a:r>
              <a:rPr lang="en-GB" sz="1400" dirty="0" smtClean="0"/>
              <a:t>Also </a:t>
            </a:r>
            <a:r>
              <a:rPr lang="en-GB" sz="1400" dirty="0" err="1" smtClean="0"/>
              <a:t>registerTempTable</a:t>
            </a:r>
            <a:r>
              <a:rPr lang="en-GB" sz="1400" dirty="0" smtClean="0"/>
              <a:t> to better data viewing</a:t>
            </a:r>
            <a:endParaRPr lang="en-GB" sz="1400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</a:t>
            </a:r>
            <a:r>
              <a:rPr lang="en-GB" dirty="0" err="1" smtClean="0"/>
              <a:t>Dataframes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25</a:t>
            </a:fld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188" y="1700809"/>
            <a:ext cx="4639223" cy="1750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21" y="1988841"/>
            <a:ext cx="4639223" cy="26291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22" y="2348881"/>
            <a:ext cx="4639223" cy="2683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188" y="2708921"/>
            <a:ext cx="4639223" cy="45328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823" y="3356993"/>
            <a:ext cx="4639223" cy="1474405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7"/>
          <a:stretch>
            <a:fillRect/>
          </a:stretch>
        </p:blipFill>
        <p:spPr>
          <a:xfrm>
            <a:off x="4259823" y="4890359"/>
            <a:ext cx="4639223" cy="482857"/>
          </a:xfrm>
          <a:prstGeom prst="rect">
            <a:avLst/>
          </a:prstGeom>
        </p:spPr>
      </p:pic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1" name="Rectangle 4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8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848872" cy="4680520"/>
          </a:xfrm>
        </p:spPr>
        <p:txBody>
          <a:bodyPr/>
          <a:lstStyle/>
          <a:p>
            <a:r>
              <a:rPr lang="en-GB" dirty="0" smtClean="0"/>
              <a:t>Can also use SQL Context within the spark-shell</a:t>
            </a:r>
            <a:endParaRPr lang="en-GB" dirty="0"/>
          </a:p>
          <a:p>
            <a:r>
              <a:rPr lang="en-GB" dirty="0" smtClean="0"/>
              <a:t>Allows use of standard MySQL queries on the generated </a:t>
            </a:r>
            <a:r>
              <a:rPr lang="en-GB" dirty="0" err="1" smtClean="0"/>
              <a:t>dataframe</a:t>
            </a:r>
            <a:endParaRPr lang="en-GB" dirty="0"/>
          </a:p>
          <a:p>
            <a:r>
              <a:rPr lang="en-GB" dirty="0" smtClean="0"/>
              <a:t>Both these queries show exactly the same result</a:t>
            </a:r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</a:t>
            </a:r>
            <a:r>
              <a:rPr lang="en-GB" dirty="0" err="1" smtClean="0"/>
              <a:t>Dataframes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26</a:t>
            </a:fld>
            <a:endParaRPr lang="en-GB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25" y="2930458"/>
            <a:ext cx="5926562" cy="15768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25" y="4651590"/>
            <a:ext cx="5926562" cy="1503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290" y="3555712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SQL Context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71410" y="524142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Scala</a:t>
            </a:r>
            <a:endParaRPr lang="en-GB" sz="1200" dirty="0"/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1" name="Rectangle 4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1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large issue during this task was importing the Titanic dataset into spark</a:t>
            </a:r>
          </a:p>
          <a:p>
            <a:endParaRPr lang="en-GB" dirty="0"/>
          </a:p>
          <a:p>
            <a:r>
              <a:rPr lang="en-GB" dirty="0" smtClean="0"/>
              <a:t>Problems included:</a:t>
            </a:r>
          </a:p>
          <a:p>
            <a:pPr lvl="1"/>
            <a:r>
              <a:rPr lang="en-GB" sz="1400" dirty="0" smtClean="0"/>
              <a:t>Extra commas within several of the column, some inconsistently</a:t>
            </a:r>
          </a:p>
          <a:p>
            <a:pPr lvl="1"/>
            <a:r>
              <a:rPr lang="en-GB" sz="1400" dirty="0" smtClean="0"/>
              <a:t>Quotation marks around some fields</a:t>
            </a:r>
          </a:p>
          <a:p>
            <a:pPr lvl="1"/>
            <a:r>
              <a:rPr lang="en-GB" sz="1400" dirty="0" smtClean="0"/>
              <a:t>A header record</a:t>
            </a:r>
          </a:p>
          <a:p>
            <a:pPr lvl="1"/>
            <a:r>
              <a:rPr lang="en-GB" sz="1400" dirty="0" smtClean="0"/>
              <a:t>Multiple columns with many empty fields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(Data cleaning)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27</a:t>
            </a:fld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41" y="1859232"/>
            <a:ext cx="4445941" cy="5865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265" y="2517759"/>
            <a:ext cx="4445938" cy="19629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264" y="4533983"/>
            <a:ext cx="4445939" cy="1440160"/>
          </a:xfrm>
          <a:prstGeom prst="rect">
            <a:avLst/>
          </a:prstGeom>
        </p:spPr>
      </p:pic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3" name="Rectangle 3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63" y="1556792"/>
            <a:ext cx="4445940" cy="24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Used </a:t>
            </a:r>
            <a:r>
              <a:rPr lang="en-GB" dirty="0" err="1" smtClean="0"/>
              <a:t>IntelliJ</a:t>
            </a:r>
            <a:r>
              <a:rPr lang="en-GB" dirty="0" smtClean="0"/>
              <a:t> and the CQ VM to set up a spark streaming context</a:t>
            </a:r>
          </a:p>
          <a:p>
            <a:pPr lvl="1"/>
            <a:r>
              <a:rPr lang="en-GB" dirty="0" smtClean="0"/>
              <a:t>Analyses the dataset live as it is imported to the program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(Streaming)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28</a:t>
            </a:fld>
            <a:endParaRPr lang="en-GB"/>
          </a:p>
        </p:txBody>
      </p:sp>
      <p:pic>
        <p:nvPicPr>
          <p:cNvPr id="24" name="Picture 23"/>
          <p:cNvPicPr/>
          <p:nvPr/>
        </p:nvPicPr>
        <p:blipFill rotWithShape="1">
          <a:blip r:embed="rId2"/>
          <a:srcRect t="38376"/>
          <a:stretch/>
        </p:blipFill>
        <p:spPr>
          <a:xfrm>
            <a:off x="4427989" y="1556792"/>
            <a:ext cx="4217291" cy="7543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90" y="2348880"/>
            <a:ext cx="4217290" cy="10150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6" y="3356992"/>
            <a:ext cx="4217290" cy="8856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478267"/>
            <a:ext cx="4217301" cy="9545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77" y="5517232"/>
            <a:ext cx="4217299" cy="1378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r="46911"/>
          <a:stretch/>
        </p:blipFill>
        <p:spPr>
          <a:xfrm>
            <a:off x="1211249" y="3671643"/>
            <a:ext cx="2449287" cy="220563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5808" y="5949280"/>
            <a:ext cx="3801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Takes average of all data input to the source location</a:t>
            </a:r>
            <a:endParaRPr lang="en-GB" sz="1050" dirty="0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5" name="Rectangle 3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cxnSp>
        <p:nvCxnSpPr>
          <p:cNvPr id="50" name="Straight Arrow Connector 49"/>
          <p:cNvCxnSpPr>
            <a:stCxn id="32" idx="1"/>
            <a:endCxn id="33" idx="3"/>
          </p:cNvCxnSpPr>
          <p:nvPr/>
        </p:nvCxnSpPr>
        <p:spPr>
          <a:xfrm flipH="1" flipV="1">
            <a:off x="3660536" y="4774458"/>
            <a:ext cx="767441" cy="811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274840" cy="4680520"/>
          </a:xfrm>
        </p:spPr>
        <p:txBody>
          <a:bodyPr>
            <a:normAutofit/>
          </a:bodyPr>
          <a:lstStyle/>
          <a:p>
            <a:r>
              <a:rPr lang="en-GB" dirty="0" smtClean="0"/>
              <a:t>Split </a:t>
            </a:r>
            <a:r>
              <a:rPr lang="en-GB" dirty="0" err="1" smtClean="0"/>
              <a:t>movielens</a:t>
            </a:r>
            <a:r>
              <a:rPr lang="en-GB" dirty="0" smtClean="0"/>
              <a:t> database into training and test</a:t>
            </a:r>
          </a:p>
          <a:p>
            <a:endParaRPr lang="en-GB" dirty="0"/>
          </a:p>
          <a:p>
            <a:r>
              <a:rPr lang="en-GB" dirty="0" smtClean="0"/>
              <a:t>Created a very simple ALS (Alternating Least Squares) model</a:t>
            </a:r>
          </a:p>
          <a:p>
            <a:endParaRPr lang="en-GB" dirty="0"/>
          </a:p>
          <a:p>
            <a:r>
              <a:rPr lang="en-GB" dirty="0" smtClean="0"/>
              <a:t>Attempted to predict the rating a user would give to a movie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(Machine Learning)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29</a:t>
            </a:fld>
            <a:endParaRPr lang="en-GB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4" name="Rectangle 3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9" y="1622869"/>
            <a:ext cx="4866638" cy="483517"/>
          </a:xfrm>
          <a:prstGeom prst="rect">
            <a:avLst/>
          </a:prstGeom>
        </p:spPr>
      </p:pic>
      <p:pic>
        <p:nvPicPr>
          <p:cNvPr id="49" name="Picture 48"/>
          <p:cNvPicPr/>
          <p:nvPr/>
        </p:nvPicPr>
        <p:blipFill>
          <a:blip r:embed="rId3"/>
          <a:stretch>
            <a:fillRect/>
          </a:stretch>
        </p:blipFill>
        <p:spPr>
          <a:xfrm>
            <a:off x="3958408" y="2276872"/>
            <a:ext cx="4866638" cy="720080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4"/>
          <a:stretch>
            <a:fillRect/>
          </a:stretch>
        </p:blipFill>
        <p:spPr>
          <a:xfrm>
            <a:off x="3958409" y="3196931"/>
            <a:ext cx="4859057" cy="1024157"/>
          </a:xfrm>
          <a:prstGeom prst="rect">
            <a:avLst/>
          </a:prstGeom>
        </p:spPr>
      </p:pic>
      <p:pic>
        <p:nvPicPr>
          <p:cNvPr id="51" name="Picture 50"/>
          <p:cNvPicPr/>
          <p:nvPr/>
        </p:nvPicPr>
        <p:blipFill>
          <a:blip r:embed="rId5"/>
          <a:stretch>
            <a:fillRect/>
          </a:stretch>
        </p:blipFill>
        <p:spPr>
          <a:xfrm>
            <a:off x="3958408" y="4392004"/>
            <a:ext cx="4866639" cy="405148"/>
          </a:xfrm>
          <a:prstGeom prst="rect">
            <a:avLst/>
          </a:prstGeom>
        </p:spPr>
      </p:pic>
      <p:pic>
        <p:nvPicPr>
          <p:cNvPr id="52" name="Picture 51"/>
          <p:cNvPicPr/>
          <p:nvPr/>
        </p:nvPicPr>
        <p:blipFill>
          <a:blip r:embed="rId6"/>
          <a:stretch>
            <a:fillRect/>
          </a:stretch>
        </p:blipFill>
        <p:spPr>
          <a:xfrm>
            <a:off x="3958408" y="4998948"/>
            <a:ext cx="4866638" cy="30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to programming using Python Language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Began with basic structure and syntax</a:t>
            </a:r>
          </a:p>
          <a:p>
            <a:endParaRPr lang="en-GB" dirty="0"/>
          </a:p>
          <a:p>
            <a:r>
              <a:rPr lang="en-GB" dirty="0" smtClean="0"/>
              <a:t>Created simple programs with basic logic</a:t>
            </a:r>
          </a:p>
          <a:p>
            <a:pPr lvl="1"/>
            <a:r>
              <a:rPr lang="en-GB" sz="1400" dirty="0" smtClean="0"/>
              <a:t>For, if/else, while etc.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90" y="3789040"/>
            <a:ext cx="443847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89" y="1519337"/>
            <a:ext cx="4438476" cy="207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</a:t>
            </a:fld>
            <a:endParaRPr lang="en-GB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4" name="Rectangle 4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5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 err="1" smtClean="0"/>
              <a:t>Pentaho</a:t>
            </a:r>
            <a:r>
              <a:rPr lang="en-GB" dirty="0" smtClean="0"/>
              <a:t> as a graphical alternative to SQL, using a web-hosted MySQL server</a:t>
            </a:r>
            <a:endParaRPr lang="en-GB" dirty="0"/>
          </a:p>
          <a:p>
            <a:r>
              <a:rPr lang="en-GB" dirty="0" smtClean="0"/>
              <a:t>Easy way of simply displaying the logic of database manipulation</a:t>
            </a:r>
            <a:endParaRPr lang="en-GB" dirty="0"/>
          </a:p>
          <a:p>
            <a:r>
              <a:rPr lang="en-GB" dirty="0" smtClean="0"/>
              <a:t>Good for automating database management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Pentaho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30</a:t>
            </a:fld>
            <a:endParaRPr lang="en-GB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3" y="1556792"/>
            <a:ext cx="3762135" cy="23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2" y="4000225"/>
            <a:ext cx="3760500" cy="209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5" descr="https://owa.qa.com/OWA/service.svc/s/GetFileAttachment?id=AAMkADRkNGQ1NGRhLWQxZWYtNDBjZC1hYzU1LWU3NDc5YmQyZmNiNQBGAAAAAABp9Kolm3I2QL8sQSDMT9h6BwBH%2BczAhmbASrxfZSDDM09qAAAAAAEMAABH%2BczAhmbASrxfZSDDM09qAAAuGS6xAAABEgAQAEu4tyssmftOoXpH5wb4m%2F0%3D&amp;X-OWA-CANARY=oT0yddSy0k-FMhAvbVboqpGbsQTKodQIdhPNq0B8jsST-RQvX42Sjt9U3nwSrcfkrRaK19Qcl3Q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7" y="4221088"/>
            <a:ext cx="4274491" cy="187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the </a:t>
            </a:r>
            <a:r>
              <a:rPr lang="en-GB" dirty="0" err="1" smtClean="0"/>
              <a:t>TensorFlow</a:t>
            </a:r>
            <a:r>
              <a:rPr lang="en-GB" dirty="0" smtClean="0"/>
              <a:t> library and neural network architecture</a:t>
            </a:r>
          </a:p>
          <a:p>
            <a:r>
              <a:rPr lang="en-GB" dirty="0" smtClean="0"/>
              <a:t>Built a simple image recognition model to classify images of 3 types:</a:t>
            </a:r>
          </a:p>
          <a:p>
            <a:pPr lvl="1"/>
            <a:r>
              <a:rPr lang="en-GB" sz="1400" dirty="0" smtClean="0"/>
              <a:t>Airplanes</a:t>
            </a:r>
          </a:p>
          <a:p>
            <a:pPr lvl="1"/>
            <a:r>
              <a:rPr lang="en-GB" sz="1400" dirty="0" smtClean="0"/>
              <a:t>Motorbikes</a:t>
            </a:r>
          </a:p>
          <a:p>
            <a:pPr lvl="1"/>
            <a:r>
              <a:rPr lang="en-GB" sz="1400" dirty="0" smtClean="0"/>
              <a:t>Faces</a:t>
            </a:r>
          </a:p>
          <a:p>
            <a:r>
              <a:rPr lang="en-GB" dirty="0" smtClean="0"/>
              <a:t>Final result was a convolutional network with around 70% accuracy</a:t>
            </a:r>
          </a:p>
          <a:p>
            <a:pPr lvl="1"/>
            <a:r>
              <a:rPr lang="en-GB" sz="1400" dirty="0" smtClean="0"/>
              <a:t>Numbers show the evidence score for the 3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Tensorflow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74" y="3140968"/>
            <a:ext cx="5328592" cy="60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37" y="3741257"/>
            <a:ext cx="3024014" cy="2013129"/>
          </a:xfrm>
        </p:spPr>
      </p:pic>
      <p:pic>
        <p:nvPicPr>
          <p:cNvPr id="1028" name="Picture 4" descr="C:\Users\Administrator\Desktop\TF\concord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68760"/>
            <a:ext cx="2664296" cy="178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877273"/>
            <a:ext cx="5652120" cy="50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 smtClean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65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Learned the basics of the Scrum methodology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Implemented Scrum with our final project</a:t>
            </a:r>
          </a:p>
          <a:p>
            <a:pPr lvl="1"/>
            <a:r>
              <a:rPr lang="en-GB" sz="1400" dirty="0"/>
              <a:t>Defined our deliverables using user stories</a:t>
            </a:r>
          </a:p>
          <a:p>
            <a:pPr lvl="1"/>
            <a:r>
              <a:rPr lang="en-GB" sz="1400" dirty="0"/>
              <a:t>Conducted daily meetings to co-ordinate the </a:t>
            </a:r>
            <a:r>
              <a:rPr lang="en-GB" sz="1400" dirty="0" smtClean="0"/>
              <a:t>team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Scrum/Agile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32</a:t>
            </a:fld>
            <a:endParaRPr lang="en-GB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05" y="1556792"/>
            <a:ext cx="4485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24936" cy="4968552"/>
          </a:xfrm>
        </p:spPr>
        <p:txBody>
          <a:bodyPr anchor="ctr">
            <a:normAutofit/>
          </a:bodyPr>
          <a:lstStyle/>
          <a:p>
            <a:r>
              <a:rPr lang="en-GB" sz="2000" dirty="0" smtClean="0"/>
              <a:t>Given a .</a:t>
            </a:r>
            <a:r>
              <a:rPr lang="en-GB" sz="2000" dirty="0" err="1" smtClean="0"/>
              <a:t>csv</a:t>
            </a:r>
            <a:r>
              <a:rPr lang="en-GB" sz="2000" dirty="0" smtClean="0"/>
              <a:t> containing Facebook check-in location data</a:t>
            </a:r>
          </a:p>
          <a:p>
            <a:endParaRPr lang="en-GB" sz="2000" dirty="0"/>
          </a:p>
          <a:p>
            <a:r>
              <a:rPr lang="en-GB" sz="2000" dirty="0" smtClean="0"/>
              <a:t>Aims:</a:t>
            </a:r>
          </a:p>
          <a:p>
            <a:pPr lvl="1"/>
            <a:r>
              <a:rPr lang="en-GB" sz="1800" dirty="0" smtClean="0"/>
              <a:t>Link machines in a computing cluster for faster processing</a:t>
            </a:r>
            <a:endParaRPr lang="en-GB" sz="1800" dirty="0" smtClean="0"/>
          </a:p>
          <a:p>
            <a:pPr lvl="1"/>
            <a:r>
              <a:rPr lang="en-GB" sz="1800" dirty="0" smtClean="0"/>
              <a:t>To </a:t>
            </a:r>
            <a:r>
              <a:rPr lang="en-GB" sz="1800" dirty="0" smtClean="0"/>
              <a:t>predict which place a person would like to check in to, given their location.</a:t>
            </a:r>
          </a:p>
          <a:p>
            <a:pPr lvl="1"/>
            <a:r>
              <a:rPr lang="en-GB" sz="1800" dirty="0" smtClean="0"/>
              <a:t>Create </a:t>
            </a:r>
            <a:r>
              <a:rPr lang="en-GB" sz="1800" dirty="0" smtClean="0"/>
              <a:t>a full pipeline for cleaning the data, analysing it, and using it to train predictive algorithms</a:t>
            </a:r>
            <a:r>
              <a:rPr lang="en-GB" sz="1800" dirty="0" smtClean="0"/>
              <a:t>.</a:t>
            </a:r>
            <a:endParaRPr lang="en-GB" sz="1800" dirty="0"/>
          </a:p>
          <a:p>
            <a:pPr lvl="1"/>
            <a:r>
              <a:rPr lang="en-GB" sz="1800" dirty="0" smtClean="0"/>
              <a:t>Create solution to stream location and output solutions in real time.</a:t>
            </a:r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- Introduction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33</a:t>
            </a:fld>
            <a:endParaRPr lang="en-GB"/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45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- Data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/>
              <a:t>6</a:t>
            </a:r>
            <a:r>
              <a:rPr lang="en-GB" dirty="0" smtClean="0"/>
              <a:t> columns</a:t>
            </a:r>
          </a:p>
          <a:p>
            <a:pPr lvl="1"/>
            <a:r>
              <a:rPr lang="en-GB" sz="1400" dirty="0" err="1" smtClean="0"/>
              <a:t>row_id</a:t>
            </a:r>
            <a:endParaRPr lang="en-GB" sz="1400" dirty="0" smtClean="0"/>
          </a:p>
          <a:p>
            <a:pPr lvl="1"/>
            <a:r>
              <a:rPr lang="en-GB" sz="1400" dirty="0" smtClean="0"/>
              <a:t>x</a:t>
            </a:r>
            <a:endParaRPr lang="en-GB" sz="1400" dirty="0"/>
          </a:p>
          <a:p>
            <a:pPr lvl="1"/>
            <a:r>
              <a:rPr lang="en-GB" sz="1400" dirty="0" smtClean="0"/>
              <a:t>y</a:t>
            </a:r>
          </a:p>
          <a:p>
            <a:pPr lvl="1"/>
            <a:r>
              <a:rPr lang="en-GB" sz="1400" dirty="0" smtClean="0"/>
              <a:t>accuracy</a:t>
            </a:r>
          </a:p>
          <a:p>
            <a:pPr lvl="1"/>
            <a:r>
              <a:rPr lang="en-GB" sz="1400" dirty="0" smtClean="0"/>
              <a:t>time </a:t>
            </a:r>
          </a:p>
          <a:p>
            <a:pPr lvl="1"/>
            <a:r>
              <a:rPr lang="en-GB" sz="1400" dirty="0" err="1" smtClean="0"/>
              <a:t>place_id</a:t>
            </a:r>
            <a:endParaRPr lang="en-GB" sz="1400" dirty="0" smtClean="0"/>
          </a:p>
          <a:p>
            <a:pPr lvl="1"/>
            <a:endParaRPr lang="en-GB" dirty="0"/>
          </a:p>
          <a:p>
            <a:r>
              <a:rPr lang="en-GB" dirty="0" smtClean="0"/>
              <a:t>29,118,021 rows</a:t>
            </a:r>
          </a:p>
          <a:p>
            <a:pPr lvl="1"/>
            <a:endParaRPr lang="en-GB" dirty="0"/>
          </a:p>
          <a:p>
            <a:endParaRPr lang="en-GB" dirty="0" smtClean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524017"/>
            <a:ext cx="3384376" cy="42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5724680"/>
            <a:ext cx="3384376" cy="2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34</a:t>
            </a:fld>
            <a:endParaRPr lang="en-GB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User stories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Created a set of user stories to guide our progress through the project</a:t>
            </a:r>
          </a:p>
          <a:p>
            <a:endParaRPr lang="en-GB" dirty="0"/>
          </a:p>
          <a:p>
            <a:r>
              <a:rPr lang="en-GB" dirty="0" smtClean="0"/>
              <a:t>Following Agile/Scrum </a:t>
            </a:r>
            <a:r>
              <a:rPr lang="en-GB" dirty="0" err="1" smtClean="0"/>
              <a:t>methology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Daily Scrum meetings each morning helped is keep track of where we were and what each team member was doing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35</a:t>
            </a:fld>
            <a:endParaRPr lang="en-GB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2" y="1556792"/>
            <a:ext cx="4485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7" name="Rectangle 2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4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24245" y="1556792"/>
            <a:ext cx="7713341" cy="44644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Data manipulation and analysis</a:t>
            </a:r>
          </a:p>
          <a:p>
            <a:pPr lvl="1"/>
            <a:r>
              <a:rPr lang="en-GB" dirty="0" smtClean="0"/>
              <a:t>R Studio, Spark, </a:t>
            </a:r>
            <a:r>
              <a:rPr lang="en-GB" dirty="0" err="1" smtClean="0"/>
              <a:t>IntelliJ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Cluster </a:t>
            </a:r>
            <a:r>
              <a:rPr lang="en-GB" dirty="0" smtClean="0"/>
              <a:t>setup</a:t>
            </a:r>
          </a:p>
          <a:p>
            <a:pPr lvl="1"/>
            <a:r>
              <a:rPr lang="en-GB" dirty="0" smtClean="0"/>
              <a:t>Vagrant, </a:t>
            </a:r>
            <a:r>
              <a:rPr lang="en-GB" dirty="0" err="1" smtClean="0"/>
              <a:t>Cloudera</a:t>
            </a:r>
            <a:r>
              <a:rPr lang="en-GB" dirty="0" smtClean="0"/>
              <a:t> </a:t>
            </a:r>
            <a:r>
              <a:rPr lang="en-GB" dirty="0" err="1" smtClean="0"/>
              <a:t>Quickstart</a:t>
            </a:r>
            <a:r>
              <a:rPr lang="en-GB" dirty="0" smtClean="0"/>
              <a:t>, </a:t>
            </a:r>
            <a:r>
              <a:rPr lang="en-GB" dirty="0" err="1" smtClean="0"/>
              <a:t>Cloudera</a:t>
            </a:r>
            <a:r>
              <a:rPr lang="en-GB" dirty="0" smtClean="0"/>
              <a:t> Manager, AWS, </a:t>
            </a:r>
            <a:r>
              <a:rPr lang="en-GB" dirty="0" err="1" smtClean="0"/>
              <a:t>VirtualBox</a:t>
            </a:r>
            <a:r>
              <a:rPr lang="en-GB" dirty="0" smtClean="0"/>
              <a:t> Manager</a:t>
            </a:r>
          </a:p>
          <a:p>
            <a:pPr lvl="1"/>
            <a:r>
              <a:rPr lang="en-GB" dirty="0" err="1" smtClean="0"/>
              <a:t>Hadoop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Machine Learning</a:t>
            </a:r>
          </a:p>
          <a:p>
            <a:pPr lvl="1"/>
            <a:r>
              <a:rPr lang="en-GB" dirty="0" err="1" smtClean="0"/>
              <a:t>TensorFlow</a:t>
            </a:r>
            <a:r>
              <a:rPr lang="en-GB" dirty="0" smtClean="0"/>
              <a:t>, </a:t>
            </a:r>
            <a:r>
              <a:rPr lang="en-GB" dirty="0" smtClean="0"/>
              <a:t>Spark, R</a:t>
            </a:r>
          </a:p>
          <a:p>
            <a:pPr lvl="1"/>
            <a:endParaRPr lang="en-GB" dirty="0"/>
          </a:p>
          <a:p>
            <a:r>
              <a:rPr lang="en-GB" dirty="0" err="1" smtClean="0"/>
              <a:t>GitHub</a:t>
            </a:r>
            <a:r>
              <a:rPr lang="en-GB" dirty="0" smtClean="0"/>
              <a:t> and </a:t>
            </a:r>
            <a:r>
              <a:rPr lang="en-GB" dirty="0"/>
              <a:t>G</a:t>
            </a:r>
            <a:r>
              <a:rPr lang="en-GB" dirty="0" smtClean="0"/>
              <a:t>oogle Drive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36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sp>
        <p:nvSpPr>
          <p:cNvPr id="38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/>
          <a:p>
            <a:r>
              <a:rPr lang="en-GB" dirty="0"/>
              <a:t>Final Project -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9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Machine Learning </a:t>
            </a:r>
            <a:r>
              <a:rPr lang="en-GB" dirty="0" smtClean="0"/>
              <a:t>library</a:t>
            </a:r>
          </a:p>
          <a:p>
            <a:endParaRPr lang="en-GB" dirty="0"/>
          </a:p>
          <a:p>
            <a:r>
              <a:rPr lang="en-GB" dirty="0"/>
              <a:t>Interfaced with python code to execute efficient back-end C++ code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Constructs a computational graph to convert inputs into answers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</a:t>
            </a:r>
            <a:r>
              <a:rPr lang="en-GB" dirty="0" smtClean="0"/>
              <a:t>Project (</a:t>
            </a:r>
            <a:r>
              <a:rPr lang="en-GB" dirty="0" err="1" smtClean="0"/>
              <a:t>Tensorflow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76872"/>
            <a:ext cx="3067050" cy="30670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37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1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Huge amount of data:</a:t>
            </a:r>
          </a:p>
          <a:p>
            <a:pPr lvl="1"/>
            <a:r>
              <a:rPr lang="en-GB" dirty="0" smtClean="0"/>
              <a:t>29 </a:t>
            </a:r>
            <a:r>
              <a:rPr lang="en-GB" dirty="0"/>
              <a:t>million data points</a:t>
            </a:r>
          </a:p>
          <a:p>
            <a:r>
              <a:rPr lang="en-GB" dirty="0"/>
              <a:t>Large range of possible outputs:</a:t>
            </a:r>
          </a:p>
          <a:p>
            <a:pPr lvl="1"/>
            <a:r>
              <a:rPr lang="en-GB" dirty="0"/>
              <a:t>108 thousand unique check-in locations are possible</a:t>
            </a:r>
          </a:p>
          <a:p>
            <a:pPr lvl="1"/>
            <a:r>
              <a:rPr lang="en-GB" dirty="0"/>
              <a:t>Weak correlation between input co-ordinates and location</a:t>
            </a:r>
          </a:p>
          <a:p>
            <a:r>
              <a:rPr lang="en-GB" dirty="0"/>
              <a:t>Difficult to load, process and learn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936104"/>
          </a:xfrm>
        </p:spPr>
        <p:txBody>
          <a:bodyPr/>
          <a:lstStyle/>
          <a:p>
            <a:r>
              <a:rPr lang="en-GB" dirty="0"/>
              <a:t>Final Project (</a:t>
            </a:r>
            <a:r>
              <a:rPr lang="en-GB" dirty="0" err="1" smtClean="0"/>
              <a:t>Tensorflow</a:t>
            </a:r>
            <a:r>
              <a:rPr lang="en-GB" dirty="0" smtClean="0"/>
              <a:t> Limitations)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38</a:t>
            </a:fld>
            <a:endParaRPr lang="en-GB"/>
          </a:p>
        </p:txBody>
      </p:sp>
      <p:sp>
        <p:nvSpPr>
          <p:cNvPr id="6" name="AutoShape 2" descr="https://owa.qa.com/OWA/service.svc/s/GetFileAttachment?id=AAMkADRkNGQ1NGRhLWQxZWYtNDBjZC1hYzU1LWU3NDc5YmQyZmNiNQBGAAAAAABp9Kolm3I2QL8sQSDMT9h6BwBH%2BczAhmbASrxfZSDDM09qAAAAAAEMAABH%2BczAhmbASrxfZSDDM09qAAAuGS62AAABEgAQAEnTqAjsRJFPv6dYmzPClB0%3D&amp;X-OWA-CANARY=lLRGPpvC1UWkKnbVApqT-v3g5QfbodQIMSPuDCw6938LYLMw2tzMGADmekZzCJ-pYB5ncA8VRm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2232248" cy="468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53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Solutions:</a:t>
            </a:r>
          </a:p>
          <a:p>
            <a:pPr lvl="1"/>
            <a:r>
              <a:rPr lang="en-GB" sz="1400" dirty="0" smtClean="0"/>
              <a:t>Add more layers to the network</a:t>
            </a:r>
          </a:p>
          <a:p>
            <a:pPr lvl="1"/>
            <a:r>
              <a:rPr lang="en-GB" sz="1400" dirty="0" smtClean="0"/>
              <a:t>Run the network only on small batches of the data at a time</a:t>
            </a:r>
          </a:p>
          <a:p>
            <a:pPr lvl="1"/>
            <a:r>
              <a:rPr lang="en-GB" sz="1400" dirty="0" smtClean="0"/>
              <a:t>Use only subsets that represent the data as a whole</a:t>
            </a:r>
          </a:p>
          <a:p>
            <a:r>
              <a:rPr lang="en-GB" dirty="0" smtClean="0"/>
              <a:t>Improved accuracy (hopefully)</a:t>
            </a:r>
          </a:p>
          <a:p>
            <a:pPr lvl="1"/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(</a:t>
            </a:r>
            <a:r>
              <a:rPr lang="en-GB" dirty="0" err="1" smtClean="0"/>
              <a:t>Tensorflow</a:t>
            </a:r>
            <a:r>
              <a:rPr lang="en-GB" dirty="0" smtClean="0"/>
              <a:t> Results)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39</a:t>
            </a:fld>
            <a:endParaRPr lang="en-GB"/>
          </a:p>
        </p:txBody>
      </p:sp>
      <p:sp>
        <p:nvSpPr>
          <p:cNvPr id="6" name="AutoShape 2" descr="https://owa.qa.com/OWA/service.svc/s/GetFileAttachment?id=AAMkADRkNGQ1NGRhLWQxZWYtNDBjZC1hYzU1LWU3NDc5YmQyZmNiNQBGAAAAAABp9Kolm3I2QL8sQSDMT9h6BwBH%2BczAhmbASrxfZSDDM09qAAAAAAEMAABH%2BczAhmbASrxfZSDDM09qAAAuGS62AAABEgAQAEnTqAjsRJFPv6dYmzPClB0%3D&amp;X-OWA-CANARY=lLRGPpvC1UWkKnbVApqT-v3g5QfbodQIMSPuDCw6938LYLMw2tzMGADmekZzCJ-pYB5ncA8VRm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3" name="Picture 2" descr="Image result for captain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01503"/>
            <a:ext cx="3600400" cy="44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6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as an introduction to the principles of OOP</a:t>
            </a:r>
          </a:p>
          <a:p>
            <a:pPr lvl="1"/>
            <a:r>
              <a:rPr lang="en-GB" sz="1400" dirty="0" smtClean="0"/>
              <a:t>Inheritance, Encapsulation, Abstraction, Polymorphism</a:t>
            </a:r>
          </a:p>
          <a:p>
            <a:pPr lvl="1"/>
            <a:endParaRPr lang="en-GB" sz="1400" dirty="0"/>
          </a:p>
          <a:p>
            <a:r>
              <a:rPr lang="en-GB" dirty="0" smtClean="0"/>
              <a:t>Created simple library program to utilise principles of inheritance and encapsulation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60" b="7227"/>
          <a:stretch/>
        </p:blipFill>
        <p:spPr bwMode="auto">
          <a:xfrm>
            <a:off x="4659995" y="1700808"/>
            <a:ext cx="4100866" cy="430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</a:t>
            </a:fld>
            <a:endParaRPr lang="en-GB"/>
          </a:p>
        </p:txBody>
      </p: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7" name="Rectangle 5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1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 smtClean="0"/>
              <a:t>Large volumes of data needs processing for this project to be completed</a:t>
            </a:r>
          </a:p>
          <a:p>
            <a:endParaRPr lang="en-GB" dirty="0"/>
          </a:p>
          <a:p>
            <a:r>
              <a:rPr lang="en-GB" dirty="0" smtClean="0"/>
              <a:t>Attempted to link our machines into a cluster</a:t>
            </a:r>
          </a:p>
          <a:p>
            <a:endParaRPr lang="en-GB" dirty="0"/>
          </a:p>
          <a:p>
            <a:r>
              <a:rPr lang="en-GB" dirty="0" smtClean="0"/>
              <a:t>Mixed results</a:t>
            </a:r>
          </a:p>
          <a:p>
            <a:endParaRPr lang="en-GB" dirty="0"/>
          </a:p>
          <a:p>
            <a:r>
              <a:rPr lang="en-GB" dirty="0" smtClean="0"/>
              <a:t>Eventual success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40</a:t>
            </a:fld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1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Began by researching how to link out machines together</a:t>
            </a:r>
          </a:p>
          <a:p>
            <a:endParaRPr lang="en-GB" dirty="0"/>
          </a:p>
          <a:p>
            <a:r>
              <a:rPr lang="en-GB" dirty="0" smtClean="0"/>
              <a:t>Settled on using </a:t>
            </a:r>
            <a:r>
              <a:rPr lang="en-GB" dirty="0" err="1" smtClean="0"/>
              <a:t>vagrantbox</a:t>
            </a:r>
            <a:r>
              <a:rPr lang="en-GB" dirty="0" smtClean="0"/>
              <a:t> to set up VMs on each host machine and linking them via </a:t>
            </a:r>
            <a:r>
              <a:rPr lang="en-GB" dirty="0" err="1" smtClean="0"/>
              <a:t>Cloudera</a:t>
            </a:r>
            <a:r>
              <a:rPr lang="en-GB" dirty="0" smtClean="0"/>
              <a:t> Manager</a:t>
            </a:r>
          </a:p>
          <a:p>
            <a:endParaRPr lang="en-GB" dirty="0"/>
          </a:p>
          <a:p>
            <a:r>
              <a:rPr lang="en-GB" dirty="0" smtClean="0"/>
              <a:t>Had issues with connecting hosts to the cluster and prohibitively slow download speeds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41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28" y="1556790"/>
            <a:ext cx="3056059" cy="458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1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ttempted to use AWS free-tier servers (1Gb RAM)</a:t>
            </a:r>
          </a:p>
          <a:p>
            <a:endParaRPr lang="en-GB" dirty="0"/>
          </a:p>
          <a:p>
            <a:r>
              <a:rPr lang="en-GB" dirty="0" smtClean="0"/>
              <a:t>Ran into issues with not enough RAM for </a:t>
            </a:r>
            <a:r>
              <a:rPr lang="en-GB" dirty="0" err="1" smtClean="0"/>
              <a:t>Cloudera</a:t>
            </a:r>
            <a:r>
              <a:rPr lang="en-GB" dirty="0" smtClean="0"/>
              <a:t> Manager</a:t>
            </a:r>
          </a:p>
          <a:p>
            <a:pPr lvl="1"/>
            <a:r>
              <a:rPr lang="en-GB" sz="1400" dirty="0" smtClean="0"/>
              <a:t>Requires at least 2Gb RAM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Could have set it up manually without </a:t>
            </a:r>
            <a:r>
              <a:rPr lang="en-GB" dirty="0" err="1" smtClean="0"/>
              <a:t>Cloudera</a:t>
            </a:r>
            <a:r>
              <a:rPr lang="en-GB" dirty="0" smtClean="0"/>
              <a:t> Manager, but decided to re-try with </a:t>
            </a:r>
            <a:r>
              <a:rPr lang="en-GB" dirty="0" err="1" smtClean="0"/>
              <a:t>vagrantboxes</a:t>
            </a:r>
            <a:r>
              <a:rPr lang="en-GB" dirty="0" smtClean="0"/>
              <a:t> with new insights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42</a:t>
            </a:fld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7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IT WORKED</a:t>
            </a:r>
          </a:p>
          <a:p>
            <a:endParaRPr lang="en-GB" dirty="0"/>
          </a:p>
          <a:p>
            <a:r>
              <a:rPr lang="en-GB" dirty="0" smtClean="0"/>
              <a:t>This slide requires work - ABEL.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43</a:t>
            </a:fld>
            <a:endParaRPr lang="en-GB"/>
          </a:p>
        </p:txBody>
      </p:sp>
      <p:pic>
        <p:nvPicPr>
          <p:cNvPr id="23" name="Picture 2" descr="Image result for captain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01503"/>
            <a:ext cx="3600400" cy="44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3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Inaccuracies in GPS create messy </a:t>
            </a:r>
            <a:r>
              <a:rPr lang="en-GB" dirty="0" smtClean="0"/>
              <a:t>data</a:t>
            </a:r>
          </a:p>
          <a:p>
            <a:endParaRPr lang="en-GB" dirty="0" smtClean="0"/>
          </a:p>
          <a:p>
            <a:r>
              <a:rPr lang="en-GB" dirty="0" smtClean="0"/>
              <a:t>Many co-ordinates can represent the same </a:t>
            </a:r>
            <a:r>
              <a:rPr lang="en-GB" dirty="0" smtClean="0"/>
              <a:t>location</a:t>
            </a:r>
          </a:p>
          <a:p>
            <a:endParaRPr lang="en-GB" dirty="0" smtClean="0"/>
          </a:p>
          <a:p>
            <a:r>
              <a:rPr lang="en-GB" dirty="0" smtClean="0"/>
              <a:t>The same co-ordinates can represent multiple </a:t>
            </a:r>
            <a:r>
              <a:rPr lang="en-GB" dirty="0" smtClean="0"/>
              <a:t>locations</a:t>
            </a:r>
          </a:p>
          <a:p>
            <a:endParaRPr lang="en-GB" dirty="0"/>
          </a:p>
          <a:p>
            <a:r>
              <a:rPr lang="en-GB" dirty="0" smtClean="0"/>
              <a:t>Data hard to visualise</a:t>
            </a:r>
          </a:p>
          <a:p>
            <a:pPr lvl="1"/>
            <a:r>
              <a:rPr lang="en-GB" sz="1400" dirty="0" smtClean="0"/>
              <a:t>This is 1 of 100 grid squares with a 10% sample of the data</a:t>
            </a:r>
            <a:endParaRPr lang="en-GB" sz="1400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1665288"/>
            <a:ext cx="4464050" cy="446405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Data Visualisation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44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Data Visualisation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45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08" y="1484784"/>
            <a:ext cx="7070784" cy="456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9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Data Visualisation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46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09" y="1484784"/>
            <a:ext cx="7070784" cy="456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271" y="2563545"/>
            <a:ext cx="3969122" cy="55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9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Data Visualisation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47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09" y="1484784"/>
            <a:ext cx="7070784" cy="456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1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Can be used in Java, </a:t>
            </a:r>
            <a:r>
              <a:rPr lang="en-GB" dirty="0" err="1" smtClean="0"/>
              <a:t>Scala</a:t>
            </a:r>
            <a:r>
              <a:rPr lang="en-GB" dirty="0" smtClean="0"/>
              <a:t>, R and Python</a:t>
            </a:r>
          </a:p>
          <a:p>
            <a:r>
              <a:rPr lang="en-GB" dirty="0" smtClean="0"/>
              <a:t>Claims to perform 100x faster than </a:t>
            </a:r>
            <a:r>
              <a:rPr lang="en-GB" dirty="0" err="1" smtClean="0"/>
              <a:t>MapReduce</a:t>
            </a:r>
            <a:endParaRPr lang="en-GB" dirty="0" smtClean="0"/>
          </a:p>
          <a:p>
            <a:r>
              <a:rPr lang="en-GB" dirty="0" smtClean="0"/>
              <a:t>It is easy to scale. Code can be written and tested on a single machine before being used with a large cluster, without any changes needed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</a:t>
            </a:r>
            <a:r>
              <a:rPr lang="en-GB" dirty="0" smtClean="0"/>
              <a:t>– Spark </a:t>
            </a:r>
            <a:r>
              <a:rPr lang="en-GB" dirty="0" err="1" smtClean="0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48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68" y="1988840"/>
            <a:ext cx="348876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8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Naïve Bayes</a:t>
            </a:r>
            <a:endParaRPr lang="en-GB" b="1" dirty="0" smtClean="0"/>
          </a:p>
          <a:p>
            <a:endParaRPr lang="en-GB" dirty="0"/>
          </a:p>
          <a:p>
            <a:r>
              <a:rPr lang="en-GB" dirty="0" smtClean="0"/>
              <a:t>Simple </a:t>
            </a:r>
            <a:r>
              <a:rPr lang="en-GB" dirty="0" smtClean="0"/>
              <a:t>to use and learns fast compared to other algorithms</a:t>
            </a:r>
          </a:p>
          <a:p>
            <a:pPr lvl="1"/>
            <a:r>
              <a:rPr lang="en-GB" dirty="0" smtClean="0"/>
              <a:t>Meant we could get something working quickly</a:t>
            </a:r>
          </a:p>
          <a:p>
            <a:r>
              <a:rPr lang="en-GB" dirty="0" smtClean="0"/>
              <a:t>Assumes all inputs are independent and not related</a:t>
            </a:r>
          </a:p>
          <a:p>
            <a:pPr lvl="1"/>
            <a:r>
              <a:rPr lang="en-GB" dirty="0" smtClean="0"/>
              <a:t>Isn’t the case for our data, since x and y coordinates are given as separate inputs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 smtClean="0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49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56792"/>
            <a:ext cx="458618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222886" y="3451448"/>
            <a:ext cx="4464496" cy="273630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3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Began development in a test-driven manner.</a:t>
            </a:r>
          </a:p>
          <a:p>
            <a:pPr lvl="1"/>
            <a:r>
              <a:rPr lang="en-GB" sz="1400" dirty="0"/>
              <a:t>Write the tests before you write the functionality.</a:t>
            </a:r>
          </a:p>
          <a:p>
            <a:pPr lvl="1"/>
            <a:r>
              <a:rPr lang="en-GB" sz="1400" dirty="0"/>
              <a:t>Then write the code to pass the tests</a:t>
            </a:r>
            <a:r>
              <a:rPr lang="en-GB" sz="1400" dirty="0" smtClean="0"/>
              <a:t>.</a:t>
            </a:r>
          </a:p>
          <a:p>
            <a:pPr lvl="1"/>
            <a:endParaRPr lang="en-GB" sz="1400" dirty="0"/>
          </a:p>
          <a:p>
            <a:r>
              <a:rPr lang="en-GB" dirty="0"/>
              <a:t>Created unit tests for our library program to test it’s functionality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</a:t>
            </a:fld>
            <a:endParaRPr lang="en-GB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02" b="56446"/>
          <a:stretch/>
        </p:blipFill>
        <p:spPr bwMode="auto">
          <a:xfrm>
            <a:off x="1363183" y="3717032"/>
            <a:ext cx="6417635" cy="216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4" name="Rectangle 5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24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Multilayer Perceptron</a:t>
            </a:r>
            <a:endParaRPr lang="en-GB" b="1" dirty="0" smtClean="0"/>
          </a:p>
          <a:p>
            <a:endParaRPr lang="en-GB" dirty="0"/>
          </a:p>
          <a:p>
            <a:r>
              <a:rPr lang="en-GB" dirty="0" smtClean="0"/>
              <a:t>Based </a:t>
            </a:r>
            <a:r>
              <a:rPr lang="en-GB" dirty="0" smtClean="0"/>
              <a:t>on a </a:t>
            </a:r>
            <a:r>
              <a:rPr lang="en-GB" dirty="0" err="1" smtClean="0"/>
              <a:t>feedforward</a:t>
            </a:r>
            <a:r>
              <a:rPr lang="en-GB" dirty="0" smtClean="0"/>
              <a:t> neural network, with an input layer, hidden layer(s) and an output layer</a:t>
            </a:r>
          </a:p>
          <a:p>
            <a:r>
              <a:rPr lang="en-GB" dirty="0" smtClean="0"/>
              <a:t>Take a lot of training data and tuning to train effectively</a:t>
            </a:r>
            <a:r>
              <a:rPr lang="en-GB" dirty="0" smtClean="0"/>
              <a:t>,</a:t>
            </a:r>
          </a:p>
          <a:p>
            <a:pPr lvl="1"/>
            <a:r>
              <a:rPr lang="en-GB" sz="1400" dirty="0" smtClean="0"/>
              <a:t>Can be </a:t>
            </a:r>
            <a:r>
              <a:rPr lang="en-GB" sz="1400" dirty="0" smtClean="0"/>
              <a:t>hard to determine how effective they will </a:t>
            </a:r>
            <a:r>
              <a:rPr lang="en-GB" sz="1400" dirty="0" smtClean="0"/>
              <a:t>be even once trained</a:t>
            </a:r>
            <a:endParaRPr lang="en-GB" sz="1400" dirty="0" smtClean="0"/>
          </a:p>
          <a:p>
            <a:r>
              <a:rPr lang="en-GB" dirty="0" smtClean="0"/>
              <a:t>Simpler and faster methods can often perform better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 smtClean="0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50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97" y="1484784"/>
            <a:ext cx="3838686" cy="211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29" y="3717032"/>
            <a:ext cx="3838685" cy="230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36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Random </a:t>
            </a:r>
            <a:r>
              <a:rPr lang="en-GB" b="1" dirty="0" smtClean="0"/>
              <a:t>Forests</a:t>
            </a:r>
            <a:endParaRPr lang="en-GB" b="1" dirty="0" smtClean="0"/>
          </a:p>
          <a:p>
            <a:endParaRPr lang="en-GB" dirty="0"/>
          </a:p>
          <a:p>
            <a:r>
              <a:rPr lang="en-GB" dirty="0" smtClean="0"/>
              <a:t>Creates </a:t>
            </a:r>
            <a:r>
              <a:rPr lang="en-GB" dirty="0" smtClean="0"/>
              <a:t>multiple decision trees and uses them all to make a more accurate </a:t>
            </a:r>
            <a:r>
              <a:rPr lang="en-GB" dirty="0" smtClean="0"/>
              <a:t>model</a:t>
            </a:r>
          </a:p>
          <a:p>
            <a:endParaRPr lang="en-GB" dirty="0" smtClean="0"/>
          </a:p>
          <a:p>
            <a:r>
              <a:rPr lang="en-GB" dirty="0" smtClean="0"/>
              <a:t>Good </a:t>
            </a:r>
            <a:r>
              <a:rPr lang="en-GB" dirty="0" smtClean="0"/>
              <a:t>for predictive </a:t>
            </a:r>
            <a:r>
              <a:rPr lang="en-GB" dirty="0" smtClean="0"/>
              <a:t>modelling</a:t>
            </a:r>
          </a:p>
          <a:p>
            <a:endParaRPr lang="en-GB" dirty="0" smtClean="0"/>
          </a:p>
          <a:p>
            <a:r>
              <a:rPr lang="en-GB" dirty="0" smtClean="0"/>
              <a:t>Fast to </a:t>
            </a:r>
            <a:r>
              <a:rPr lang="en-GB" dirty="0" smtClean="0"/>
              <a:t>train, but slow to make predictions once trained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 smtClean="0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51</a:t>
            </a:fld>
            <a:endParaRPr lang="en-GB"/>
          </a:p>
        </p:txBody>
      </p:sp>
      <p:pic>
        <p:nvPicPr>
          <p:cNvPr id="2050" name="Picture 2" descr="https://www.researchgate.net/profile/Paul_Aljabar/publication/232065667/figure/fig2/AS:300432325922817@1448640056120/Fig-2-Illustration-of-a-random-forest-showing-two-trees-in-detail-Each-node-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61976"/>
            <a:ext cx="4464496" cy="197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25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Nearest Neighbour </a:t>
            </a:r>
            <a:r>
              <a:rPr lang="en-GB" b="1" dirty="0" smtClean="0"/>
              <a:t>algorithm</a:t>
            </a:r>
          </a:p>
          <a:p>
            <a:endParaRPr lang="en-GB" dirty="0"/>
          </a:p>
          <a:p>
            <a:r>
              <a:rPr lang="en-GB" dirty="0" smtClean="0"/>
              <a:t>O</a:t>
            </a:r>
            <a:r>
              <a:rPr lang="en-GB" dirty="0" smtClean="0"/>
              <a:t>bject </a:t>
            </a:r>
            <a:r>
              <a:rPr lang="en-GB" dirty="0"/>
              <a:t>is classified by a majority vote of its </a:t>
            </a:r>
            <a:r>
              <a:rPr lang="en-GB" dirty="0" smtClean="0"/>
              <a:t>neighbours</a:t>
            </a:r>
            <a:endParaRPr lang="en-GB" dirty="0" smtClean="0"/>
          </a:p>
          <a:p>
            <a:r>
              <a:rPr lang="en-GB" dirty="0" smtClean="0"/>
              <a:t>Influence of neighbours weighted by distance</a:t>
            </a:r>
            <a:endParaRPr lang="en-GB" dirty="0" smtClean="0"/>
          </a:p>
          <a:p>
            <a:r>
              <a:rPr lang="en-GB" dirty="0" smtClean="0"/>
              <a:t>Flexible and easy to </a:t>
            </a:r>
            <a:r>
              <a:rPr lang="en-GB" dirty="0" smtClean="0"/>
              <a:t>implement</a:t>
            </a:r>
            <a:endParaRPr lang="en-GB" dirty="0" smtClean="0"/>
          </a:p>
          <a:p>
            <a:r>
              <a:rPr lang="en-GB" dirty="0" smtClean="0"/>
              <a:t>Struggles </a:t>
            </a:r>
            <a:r>
              <a:rPr lang="en-GB" dirty="0" smtClean="0"/>
              <a:t>with </a:t>
            </a:r>
            <a:r>
              <a:rPr lang="en-GB" dirty="0" smtClean="0"/>
              <a:t>sparsely populated areas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ML Algorithms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7" r="2785"/>
          <a:stretch/>
        </p:blipFill>
        <p:spPr bwMode="auto">
          <a:xfrm>
            <a:off x="4340547" y="2172072"/>
            <a:ext cx="4480173" cy="320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07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the overall clustering worked out</a:t>
            </a:r>
          </a:p>
          <a:p>
            <a:endParaRPr lang="en-GB" dirty="0"/>
          </a:p>
          <a:p>
            <a:r>
              <a:rPr lang="en-GB" dirty="0" smtClean="0"/>
              <a:t>How the predictions worked out</a:t>
            </a:r>
          </a:p>
          <a:p>
            <a:endParaRPr lang="en-GB" dirty="0"/>
          </a:p>
          <a:p>
            <a:r>
              <a:rPr lang="en-GB" dirty="0" smtClean="0"/>
              <a:t>Did we achieve all the user stories</a:t>
            </a:r>
          </a:p>
          <a:p>
            <a:pPr lvl="1"/>
            <a:r>
              <a:rPr lang="en-GB" dirty="0" smtClean="0"/>
              <a:t>If not, why not?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Results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53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sp>
        <p:nvSpPr>
          <p:cNvPr id="37" name="Content Placeholder 6"/>
          <p:cNvSpPr>
            <a:spLocks noGrp="1"/>
          </p:cNvSpPr>
          <p:nvPr>
            <p:ph sz="quarter" idx="14"/>
          </p:nvPr>
        </p:nvSpPr>
        <p:spPr>
          <a:xfrm>
            <a:off x="4299956" y="2420888"/>
            <a:ext cx="4464496" cy="273630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8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 smtClean="0"/>
              <a:t>12 week course covered a series of linked topics designed to enable us to be productive in a Big data working environment</a:t>
            </a:r>
          </a:p>
          <a:p>
            <a:endParaRPr lang="en-GB" dirty="0"/>
          </a:p>
          <a:p>
            <a:r>
              <a:rPr lang="en-GB" dirty="0" smtClean="0"/>
              <a:t>Several larger projects worked on in small teams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Technologies built up towards a final project, in which most of them were used in some capacity to increase the accuracy of or streamline it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54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93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to R programming language, beginning </a:t>
            </a:r>
            <a:r>
              <a:rPr lang="en-GB" dirty="0"/>
              <a:t>with basic syntax and structure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Developed into creating simple analytical programs in order to learn the language</a:t>
            </a:r>
          </a:p>
          <a:p>
            <a:endParaRPr lang="en-GB" dirty="0"/>
          </a:p>
          <a:p>
            <a:r>
              <a:rPr lang="en-GB" dirty="0" smtClean="0"/>
              <a:t>Used graphing functions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5"/>
          <a:stretch/>
        </p:blipFill>
        <p:spPr bwMode="auto">
          <a:xfrm>
            <a:off x="4521312" y="1628799"/>
            <a:ext cx="4166070" cy="170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75" y="3501008"/>
            <a:ext cx="310534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6</a:t>
            </a:fld>
            <a:endParaRPr lang="en-GB"/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9" name="Rectangle 28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78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of Machine Learning techniques using R</a:t>
            </a:r>
          </a:p>
          <a:p>
            <a:endParaRPr lang="en-GB" dirty="0"/>
          </a:p>
          <a:p>
            <a:r>
              <a:rPr lang="en-GB" dirty="0" smtClean="0"/>
              <a:t>Firstly using a set of USA census data to predict salaries</a:t>
            </a:r>
          </a:p>
          <a:p>
            <a:pPr lvl="1"/>
            <a:r>
              <a:rPr lang="en-GB" sz="1400" dirty="0" smtClean="0"/>
              <a:t>Split into train and test data</a:t>
            </a:r>
          </a:p>
          <a:p>
            <a:endParaRPr lang="en-GB" dirty="0"/>
          </a:p>
          <a:p>
            <a:r>
              <a:rPr lang="en-GB" dirty="0" smtClean="0"/>
              <a:t>Cleaned data into more useful formats and categories based on real-world logic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(Machine Learning)</a:t>
            </a:r>
            <a:endParaRPr lang="en-GB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1" y="1707117"/>
            <a:ext cx="4117413" cy="15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0" y="2125659"/>
            <a:ext cx="4117413" cy="305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1" y="1884903"/>
            <a:ext cx="4117413" cy="24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19" y="5229200"/>
            <a:ext cx="4117413" cy="72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229" b="-2"/>
          <a:stretch/>
        </p:blipFill>
        <p:spPr bwMode="auto">
          <a:xfrm>
            <a:off x="6378259" y="6003379"/>
            <a:ext cx="664332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7</a:t>
            </a:fld>
            <a:endParaRPr lang="en-GB"/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64" name="Rectangle 6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9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 day project</a:t>
            </a:r>
          </a:p>
          <a:p>
            <a:pPr lvl="1"/>
            <a:r>
              <a:rPr lang="en-GB" sz="1400" dirty="0" smtClean="0"/>
              <a:t>Using large database of house information to predict sale prices</a:t>
            </a:r>
          </a:p>
          <a:p>
            <a:endParaRPr lang="en-GB" dirty="0"/>
          </a:p>
          <a:p>
            <a:r>
              <a:rPr lang="en-GB" dirty="0" smtClean="0"/>
              <a:t>Most time spent cleaning and categorising data into more useful formats</a:t>
            </a:r>
          </a:p>
          <a:p>
            <a:endParaRPr lang="en-GB" dirty="0"/>
          </a:p>
          <a:p>
            <a:r>
              <a:rPr lang="en-GB" dirty="0" smtClean="0"/>
              <a:t>Developed a final prediction and submitted to </a:t>
            </a:r>
            <a:r>
              <a:rPr lang="en-GB" dirty="0" err="1" smtClean="0"/>
              <a:t>Kaggle</a:t>
            </a:r>
            <a:r>
              <a:rPr lang="en-GB" dirty="0" smtClean="0"/>
              <a:t> to check its accuracy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(Machine Learning)</a:t>
            </a:r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1628800"/>
            <a:ext cx="4765525" cy="1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180316" y="1826187"/>
            <a:ext cx="4765525" cy="1348881"/>
            <a:chOff x="4180316" y="2665742"/>
            <a:chExt cx="3779251" cy="1069716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316" y="2665742"/>
              <a:ext cx="3779251" cy="572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316" y="3238356"/>
              <a:ext cx="3779251" cy="497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8</a:t>
            </a:fld>
            <a:endParaRPr lang="en-GB"/>
          </a:p>
        </p:txBody>
      </p:sp>
      <p:sp>
        <p:nvSpPr>
          <p:cNvPr id="19" name="AutoShape 8" descr="https://owa.qa.com/OWA/service.svc/s/GetFileAttachment?id=AAMkADRkNGQ1NGRhLWQxZWYtNDBjZC1hYzU1LWU3NDc5YmQyZmNiNQBGAAAAAABp9Kolm3I2QL8sQSDMT9h6BwBH%2BczAhmbASrxfZSDDM09qAAAAAAEMAABH%2BczAhmbASrxfZSDDM09qAAAuGS6zAAABEgAQALMrJyezvDZKtyWSuoS1DeA%3D&amp;isImagePreview=True&amp;X-OWA-CANARY=WkibMb6s8UC-xjz8LcgCdPVB6NLXodQICcts4VIUcujZ6lTLd7ReV0USuaTmUVG5SIiaP75Xu_k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1" descr="https://owa.qa.com/OWA/service.svc/s/GetFileAttachment?id=AAMkADRkNGQ1NGRhLWQxZWYtNDBjZC1hYzU1LWU3NDc5YmQyZmNiNQBGAAAAAABp9Kolm3I2QL8sQSDMT9h6BwBH%2BczAhmbASrxfZSDDM09qAAAAAAEMAABH%2BczAhmbASrxfZSDDM09qAAAuGS6zAAABEgAQAGSLi1g6vQpHid1DaZzvuQk%3D&amp;isImagePreview=True&amp;X-OWA-CANARY=xuc88TX1kEumOntiiE5i3kO7EObXodQIBB2A5UB5V1H82qmJ0w4ToNi8nBNE0qR62_VloX0tb-g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14" descr="https://owa.qa.com/OWA/service.svc/s/GetFileAttachment?id=AAMkADRkNGQ1NGRhLWQxZWYtNDBjZC1hYzU1LWU3NDc5YmQyZmNiNQBGAAAAAABp9Kolm3I2QL8sQSDMT9h6BwBH%2BczAhmbASrxfZSDDM09qAAAAAAEMAABH%2BczAhmbASrxfZSDDM09qAAAuGS60AAABEgAQALFyMzyhCT1Jj4H3DQWsOXw%3D&amp;isImagePreview=True&amp;X-OWA-CANARY=Atp8PChWOEypOBD2FUK0KSEbYuvZodQIBU1gkDXAmdmhWVogBlWOJqCTk9K5CSHpKFgxnTWR_VU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3284984"/>
            <a:ext cx="4765525" cy="15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4982403"/>
            <a:ext cx="4765525" cy="53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5" name="Rectangle 5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4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Brief introduction to database management via Oracle SQL</a:t>
            </a:r>
          </a:p>
          <a:p>
            <a:endParaRPr lang="en-GB" dirty="0"/>
          </a:p>
          <a:p>
            <a:r>
              <a:rPr lang="en-GB" dirty="0" smtClean="0"/>
              <a:t>Creating tables and inserting data</a:t>
            </a:r>
          </a:p>
          <a:p>
            <a:endParaRPr lang="en-GB" dirty="0"/>
          </a:p>
          <a:p>
            <a:r>
              <a:rPr lang="en-GB" dirty="0" smtClean="0"/>
              <a:t>Learning keywords for query functions, and testing them on our own and some pre-built tables</a:t>
            </a:r>
          </a:p>
          <a:p>
            <a:pPr lvl="1"/>
            <a:r>
              <a:rPr lang="en-GB" sz="1400" dirty="0"/>
              <a:t>Using </a:t>
            </a:r>
            <a:r>
              <a:rPr lang="en-GB" sz="1400" dirty="0" err="1"/>
              <a:t>subqueries</a:t>
            </a:r>
            <a:r>
              <a:rPr lang="en-GB" sz="1400" dirty="0"/>
              <a:t> to retrieve more specific data subsets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(Oracle)</a:t>
            </a:r>
            <a:endParaRPr lang="en-GB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52"/>
          <a:stretch/>
        </p:blipFill>
        <p:spPr bwMode="auto">
          <a:xfrm>
            <a:off x="4662889" y="1412776"/>
            <a:ext cx="3621245" cy="24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9</a:t>
            </a:fld>
            <a:endParaRPr lang="en-GB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4" name="Rectangle 4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5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1"/>
          <a:stretch/>
        </p:blipFill>
        <p:spPr bwMode="auto">
          <a:xfrm>
            <a:off x="4665260" y="4725144"/>
            <a:ext cx="3618874" cy="40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1"/>
          <a:stretch/>
        </p:blipFill>
        <p:spPr bwMode="auto">
          <a:xfrm>
            <a:off x="4662888" y="3837214"/>
            <a:ext cx="3621245" cy="78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7"/>
          <a:stretch/>
        </p:blipFill>
        <p:spPr bwMode="auto">
          <a:xfrm>
            <a:off x="4665260" y="5132409"/>
            <a:ext cx="3618874" cy="69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3180</TotalTime>
  <Words>3027</Words>
  <Application>Microsoft Office PowerPoint</Application>
  <PresentationFormat>On-screen Show (4:3)</PresentationFormat>
  <Paragraphs>1168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Horizon</vt:lpstr>
      <vt:lpstr>QA Big Data Stream</vt:lpstr>
      <vt:lpstr>Introduction</vt:lpstr>
      <vt:lpstr>Python</vt:lpstr>
      <vt:lpstr>Python</vt:lpstr>
      <vt:lpstr>Python</vt:lpstr>
      <vt:lpstr>R</vt:lpstr>
      <vt:lpstr>R (Machine Learning)</vt:lpstr>
      <vt:lpstr>R (Machine Learning)</vt:lpstr>
      <vt:lpstr>SQL (Oracle)</vt:lpstr>
      <vt:lpstr>Cluster Administration via AWS</vt:lpstr>
      <vt:lpstr>Cluster Administration via AWS</vt:lpstr>
      <vt:lpstr>NoSQL (MongoDB)</vt:lpstr>
      <vt:lpstr>Continuous integration</vt:lpstr>
      <vt:lpstr>Continuous integration</vt:lpstr>
      <vt:lpstr>Continuous integration</vt:lpstr>
      <vt:lpstr>Continuous integration</vt:lpstr>
      <vt:lpstr>Hadoop (Hive/Impala)</vt:lpstr>
      <vt:lpstr>Hadoop (Hive)</vt:lpstr>
      <vt:lpstr>Hadoop (Hive)</vt:lpstr>
      <vt:lpstr>Hadoop (Hive/Impala)</vt:lpstr>
      <vt:lpstr>Hadoop (IMPALA)</vt:lpstr>
      <vt:lpstr>Hadoop (HIVE/IMPALA)</vt:lpstr>
      <vt:lpstr>Scala</vt:lpstr>
      <vt:lpstr>spark</vt:lpstr>
      <vt:lpstr>Spark (Dataframes)</vt:lpstr>
      <vt:lpstr>Spark (Dataframes)</vt:lpstr>
      <vt:lpstr>Spark (Data cleaning)</vt:lpstr>
      <vt:lpstr>Spark (Streaming)</vt:lpstr>
      <vt:lpstr>Spark (Machine Learning)</vt:lpstr>
      <vt:lpstr>Pentaho</vt:lpstr>
      <vt:lpstr>Tensorflow</vt:lpstr>
      <vt:lpstr>Scrum/Agile</vt:lpstr>
      <vt:lpstr>Final Project - Introduction</vt:lpstr>
      <vt:lpstr>Final Project - Data</vt:lpstr>
      <vt:lpstr>Final Project – User stories</vt:lpstr>
      <vt:lpstr>Final Project - Technologies</vt:lpstr>
      <vt:lpstr>Final Project (Tensorflow)</vt:lpstr>
      <vt:lpstr>Final Project (Tensorflow Limitations)</vt:lpstr>
      <vt:lpstr>Final Project (Tensorflow Results)</vt:lpstr>
      <vt:lpstr>Final Project – Clustering</vt:lpstr>
      <vt:lpstr>Final Project – Clustering</vt:lpstr>
      <vt:lpstr>Final Project – Clustering</vt:lpstr>
      <vt:lpstr>Final Project – Clustering</vt:lpstr>
      <vt:lpstr>Final Project – Data Visualisation </vt:lpstr>
      <vt:lpstr>Final Project – Data Visualisation </vt:lpstr>
      <vt:lpstr>Final Project – Data Visualisation </vt:lpstr>
      <vt:lpstr>Final Project – Data Visualisation </vt:lpstr>
      <vt:lpstr>Final Project – Spark MlLIb</vt:lpstr>
      <vt:lpstr>Final Project – Spark MlLIb</vt:lpstr>
      <vt:lpstr>Final Project – Spark MlLIb</vt:lpstr>
      <vt:lpstr>Final Project – Spark MlLIb</vt:lpstr>
      <vt:lpstr>Final Project – ML Algorithms</vt:lpstr>
      <vt:lpstr>Final Project – Results</vt:lpstr>
      <vt:lpstr>Conclusions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location data analysis</dc:title>
  <dc:creator>student</dc:creator>
  <cp:lastModifiedBy>student</cp:lastModifiedBy>
  <cp:revision>84</cp:revision>
  <dcterms:created xsi:type="dcterms:W3CDTF">2017-05-18T15:48:43Z</dcterms:created>
  <dcterms:modified xsi:type="dcterms:W3CDTF">2017-05-24T13:45:21Z</dcterms:modified>
</cp:coreProperties>
</file>