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2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309" r:id="rId38"/>
    <p:sldId id="260" r:id="rId39"/>
    <p:sldId id="261" r:id="rId40"/>
    <p:sldId id="308" r:id="rId41"/>
    <p:sldId id="299" r:id="rId42"/>
    <p:sldId id="300" r:id="rId43"/>
    <p:sldId id="306" r:id="rId44"/>
    <p:sldId id="307" r:id="rId45"/>
    <p:sldId id="262" r:id="rId46"/>
    <p:sldId id="303" r:id="rId47"/>
    <p:sldId id="304" r:id="rId48"/>
    <p:sldId id="305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7" autoAdjust="0"/>
    <p:restoredTop sz="94660"/>
  </p:normalViewPr>
  <p:slideViewPr>
    <p:cSldViewPr>
      <p:cViewPr varScale="1">
        <p:scale>
          <a:sx n="117" d="100"/>
          <a:sy n="117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 smtClean="0"/>
              <a:t>Set up 4 VMs and edited the </a:t>
            </a:r>
            <a:r>
              <a:rPr lang="en-GB" dirty="0" err="1" smtClean="0"/>
              <a:t>hostfiles</a:t>
            </a:r>
            <a:r>
              <a:rPr lang="en-GB" dirty="0" smtClean="0"/>
              <a:t> to be able to refer them by their hostname</a:t>
            </a:r>
          </a:p>
          <a:p>
            <a:pPr lvl="1"/>
            <a:r>
              <a:rPr lang="en-GB" sz="1400" dirty="0" smtClean="0"/>
              <a:t>Named blue, green, orange, pink</a:t>
            </a:r>
          </a:p>
          <a:p>
            <a:pPr lvl="1"/>
            <a:r>
              <a:rPr lang="en-GB" sz="1400" dirty="0" smtClean="0"/>
              <a:t>Testing by pinging each VM from the others</a:t>
            </a:r>
          </a:p>
          <a:p>
            <a:endParaRPr lang="en-GB" dirty="0"/>
          </a:p>
          <a:p>
            <a:r>
              <a:rPr lang="en-GB" dirty="0" smtClean="0"/>
              <a:t>Installed various packages </a:t>
            </a:r>
          </a:p>
          <a:p>
            <a:pPr lvl="1"/>
            <a:r>
              <a:rPr lang="en-GB" sz="1400" dirty="0" smtClean="0"/>
              <a:t>Zookeeper, </a:t>
            </a:r>
            <a:r>
              <a:rPr lang="en-GB" sz="1400" dirty="0" err="1" smtClean="0"/>
              <a:t>Hadoop</a:t>
            </a:r>
            <a:r>
              <a:rPr lang="en-GB" sz="1400" dirty="0"/>
              <a:t> </a:t>
            </a:r>
            <a:r>
              <a:rPr lang="en-GB" sz="1400" dirty="0" smtClean="0"/>
              <a:t>etc.</a:t>
            </a:r>
          </a:p>
          <a:p>
            <a:pPr lvl="1"/>
            <a:r>
              <a:rPr lang="en-GB" sz="1400" dirty="0" smtClean="0"/>
              <a:t>Starting </a:t>
            </a:r>
            <a:r>
              <a:rPr lang="en-GB" sz="1400" dirty="0" err="1" smtClean="0"/>
              <a:t>NameNode</a:t>
            </a:r>
            <a:r>
              <a:rPr lang="en-GB" sz="1400" dirty="0" smtClean="0"/>
              <a:t>, </a:t>
            </a:r>
            <a:r>
              <a:rPr lang="en-GB" sz="1400" dirty="0" err="1" smtClean="0"/>
              <a:t>DataNode</a:t>
            </a:r>
            <a:r>
              <a:rPr lang="en-GB" sz="1400" dirty="0" smtClean="0"/>
              <a:t>, YARN, </a:t>
            </a:r>
            <a:r>
              <a:rPr lang="en-GB" sz="1400" dirty="0" err="1"/>
              <a:t>N</a:t>
            </a:r>
            <a:r>
              <a:rPr lang="en-GB" sz="1400" dirty="0" err="1" smtClean="0"/>
              <a:t>odeManager</a:t>
            </a:r>
            <a:r>
              <a:rPr lang="en-GB" sz="1400" dirty="0" smtClean="0"/>
              <a:t>, </a:t>
            </a:r>
            <a:r>
              <a:rPr lang="en-GB" sz="1400" dirty="0" err="1" smtClean="0"/>
              <a:t>HistoryServer</a:t>
            </a:r>
            <a:r>
              <a:rPr lang="en-GB" sz="1400" dirty="0"/>
              <a:t> </a:t>
            </a:r>
            <a:r>
              <a:rPr lang="en-GB" sz="1400" dirty="0" smtClean="0"/>
              <a:t>etc. daemons 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Manually editing </a:t>
            </a:r>
            <a:r>
              <a:rPr lang="en-GB" dirty="0" err="1" smtClean="0"/>
              <a:t>config</a:t>
            </a:r>
            <a:r>
              <a:rPr lang="en-GB" dirty="0" smtClean="0"/>
              <a:t> .xml files to form communication between the VMs</a:t>
            </a:r>
          </a:p>
          <a:p>
            <a:pPr lvl="1"/>
            <a:r>
              <a:rPr lang="en-GB" sz="1400" dirty="0"/>
              <a:t>c</a:t>
            </a:r>
            <a:r>
              <a:rPr lang="en-GB" sz="1400" dirty="0" smtClean="0"/>
              <a:t>ore-site, </a:t>
            </a:r>
            <a:r>
              <a:rPr lang="en-GB" sz="1400" dirty="0" err="1" smtClean="0"/>
              <a:t>hdfs</a:t>
            </a:r>
            <a:r>
              <a:rPr lang="en-GB" sz="1400" dirty="0" smtClean="0"/>
              <a:t>-site, yarn-site, </a:t>
            </a:r>
            <a:r>
              <a:rPr lang="en-GB" sz="1400" dirty="0" err="1" smtClean="0"/>
              <a:t>mapred</a:t>
            </a:r>
            <a:r>
              <a:rPr lang="en-GB" sz="1400" dirty="0" smtClean="0"/>
              <a:t>-site</a:t>
            </a:r>
          </a:p>
          <a:p>
            <a:pPr lvl="1"/>
            <a:endParaRPr lang="en-GB" sz="1400" dirty="0"/>
          </a:p>
          <a:p>
            <a:r>
              <a:rPr lang="en-GB" dirty="0" smtClean="0"/>
              <a:t>Ensuring all VMs have access to the .</a:t>
            </a:r>
            <a:r>
              <a:rPr lang="en-GB" dirty="0" err="1" smtClean="0"/>
              <a:t>pem</a:t>
            </a:r>
            <a:r>
              <a:rPr lang="en-GB" dirty="0" smtClean="0"/>
              <a:t> to get through the security</a:t>
            </a:r>
          </a:p>
          <a:p>
            <a:endParaRPr lang="en-GB" dirty="0" smtClean="0"/>
          </a:p>
          <a:p>
            <a:r>
              <a:rPr lang="en-GB" dirty="0" smtClean="0"/>
              <a:t>Using Hive and Impala on the set-up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</a:t>
            </a:r>
            <a:r>
              <a:rPr lang="en-GB" dirty="0" err="1" smtClean="0"/>
              <a:t>NoSQL</a:t>
            </a:r>
            <a:r>
              <a:rPr lang="en-GB" dirty="0" smtClean="0"/>
              <a:t> databases using </a:t>
            </a:r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Used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 smtClean="0"/>
              <a:t>Great for partition tolerance and data availability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266914" cy="270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6789" y="4258229"/>
            <a:ext cx="4262125" cy="255905"/>
          </a:xfrm>
          <a:prstGeom prst="rect">
            <a:avLst/>
          </a:prstGeo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4134"/>
            <a:ext cx="4266914" cy="15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What is a CI pipeline?</a:t>
            </a:r>
          </a:p>
          <a:p>
            <a:endParaRPr lang="en-GB" dirty="0" smtClean="0"/>
          </a:p>
          <a:p>
            <a:r>
              <a:rPr lang="en-GB" dirty="0" smtClean="0"/>
              <a:t>Why do we use it?</a:t>
            </a:r>
          </a:p>
          <a:p>
            <a:endParaRPr lang="en-GB" dirty="0" smtClean="0"/>
          </a:p>
          <a:p>
            <a:r>
              <a:rPr lang="en-GB" dirty="0" smtClean="0"/>
              <a:t>What are its major principles?</a:t>
            </a:r>
          </a:p>
          <a:p>
            <a:pPr lvl="1"/>
            <a:r>
              <a:rPr lang="en-GB" sz="1400" dirty="0" smtClean="0"/>
              <a:t>Automation</a:t>
            </a:r>
          </a:p>
          <a:p>
            <a:pPr lvl="1"/>
            <a:r>
              <a:rPr lang="en-GB" sz="1400" dirty="0" smtClean="0"/>
              <a:t>Repeatability</a:t>
            </a:r>
          </a:p>
          <a:p>
            <a:pPr lvl="1"/>
            <a:r>
              <a:rPr lang="en-GB" sz="1400" dirty="0" smtClean="0"/>
              <a:t>Shared Repository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chad </a:t>
            </a:r>
            <a:r>
              <a:rPr lang="en-GB" dirty="0" err="1" smtClean="0"/>
              <a:t>thompson</a:t>
            </a:r>
            <a:r>
              <a:rPr lang="en-GB" dirty="0" smtClean="0"/>
              <a:t> </a:t>
            </a:r>
            <a:r>
              <a:rPr lang="en-GB" dirty="0" err="1" smtClean="0"/>
              <a:t>virtualbox</a:t>
            </a:r>
            <a:r>
              <a:rPr lang="en-GB" dirty="0" smtClean="0"/>
              <a:t> to set up a </a:t>
            </a:r>
            <a:r>
              <a:rPr lang="en-GB" dirty="0" err="1" smtClean="0"/>
              <a:t>vagrantbox</a:t>
            </a:r>
            <a:r>
              <a:rPr lang="en-GB" dirty="0" smtClean="0"/>
              <a:t> VM</a:t>
            </a:r>
          </a:p>
          <a:p>
            <a:endParaRPr lang="en-GB" dirty="0"/>
          </a:p>
          <a:p>
            <a:r>
              <a:rPr lang="en-GB" dirty="0" smtClean="0"/>
              <a:t>Manually configured the </a:t>
            </a:r>
            <a:r>
              <a:rPr lang="en-GB" dirty="0" err="1" smtClean="0"/>
              <a:t>vagrantfile</a:t>
            </a:r>
            <a:r>
              <a:rPr lang="en-GB" dirty="0" smtClean="0"/>
              <a:t> to install and configure the software required</a:t>
            </a:r>
          </a:p>
          <a:p>
            <a:pPr lvl="1"/>
            <a:r>
              <a:rPr lang="en-GB" dirty="0" smtClean="0"/>
              <a:t>Java, JIRA, Git, Jenkins, Maven, Nexus, </a:t>
            </a:r>
            <a:r>
              <a:rPr lang="en-GB" dirty="0" err="1" smtClean="0"/>
              <a:t>Zabbix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Also configure settings for the VM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7" y="1534119"/>
            <a:ext cx="4146868" cy="154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0" y="3615175"/>
            <a:ext cx="4164744" cy="20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34119"/>
            <a:ext cx="4117131" cy="110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4117131" cy="14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4716015" y="4797152"/>
            <a:ext cx="4117131" cy="864096"/>
          </a:xfrm>
        </p:spPr>
        <p:txBody>
          <a:bodyPr/>
          <a:lstStyle/>
          <a:p>
            <a:r>
              <a:rPr lang="en-GB" dirty="0" smtClean="0"/>
              <a:t>Examples of the provisioning files linked</a:t>
            </a: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webUIs</a:t>
            </a:r>
            <a:r>
              <a:rPr lang="en-GB" dirty="0" smtClean="0"/>
              <a:t> of Git, Jenkins, and JIRA to link them together</a:t>
            </a:r>
            <a:endParaRPr lang="en-GB" dirty="0"/>
          </a:p>
          <a:p>
            <a:r>
              <a:rPr lang="en-GB" dirty="0" smtClean="0"/>
              <a:t>Works as an integrating project management environment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221087"/>
            <a:ext cx="4327436" cy="19442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19230"/>
          <a:stretch/>
        </p:blipFill>
        <p:spPr bwMode="auto">
          <a:xfrm>
            <a:off x="237720" y="3873624"/>
            <a:ext cx="4105927" cy="22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556792"/>
            <a:ext cx="4327436" cy="22582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5" idx="2"/>
            <a:endCxn id="22" idx="0"/>
          </p:cNvCxnSpPr>
          <p:nvPr/>
        </p:nvCxnSpPr>
        <p:spPr>
          <a:xfrm>
            <a:off x="6807726" y="3815016"/>
            <a:ext cx="0" cy="40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4343647" y="5193195"/>
            <a:ext cx="300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Completed a large group project using Apache Hive and Impala with </a:t>
            </a:r>
            <a:r>
              <a:rPr lang="en-GB" dirty="0" err="1"/>
              <a:t>H</a:t>
            </a:r>
            <a:r>
              <a:rPr lang="en-GB" dirty="0" err="1" smtClean="0"/>
              <a:t>adoop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Maintained a </a:t>
            </a:r>
            <a:r>
              <a:rPr lang="en-GB" dirty="0" err="1" smtClean="0"/>
              <a:t>GitHub</a:t>
            </a:r>
            <a:r>
              <a:rPr lang="en-GB" dirty="0" smtClean="0"/>
              <a:t> server as a version control system</a:t>
            </a:r>
          </a:p>
          <a:p>
            <a:endParaRPr lang="en-GB" dirty="0"/>
          </a:p>
          <a:p>
            <a:r>
              <a:rPr lang="en-GB" dirty="0" smtClean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Importing the HDFS directory from an external file</a:t>
            </a:r>
          </a:p>
          <a:p>
            <a:r>
              <a:rPr lang="en-GB" dirty="0" smtClean="0"/>
              <a:t>Creating the database, defining table format, pointing to external data location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HiveQL</a:t>
            </a:r>
            <a:r>
              <a:rPr lang="en-GB" dirty="0" smtClean="0"/>
              <a:t> to query the database via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750270" y="1556792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54" y="2647303"/>
            <a:ext cx="1266590" cy="14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61985"/>
            <a:ext cx="3992299" cy="128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85" y="4509120"/>
            <a:ext cx="1512168" cy="16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65" name="Straight Arrow Connector 11264"/>
          <p:cNvCxnSpPr>
            <a:stCxn id="30" idx="1"/>
          </p:cNvCxnSpPr>
          <p:nvPr/>
        </p:nvCxnSpPr>
        <p:spPr>
          <a:xfrm flipH="1">
            <a:off x="4109753" y="4803605"/>
            <a:ext cx="606263" cy="529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internal databases for import the data</a:t>
            </a:r>
          </a:p>
          <a:p>
            <a:endParaRPr lang="en-GB" dirty="0"/>
          </a:p>
          <a:p>
            <a:r>
              <a:rPr lang="en-GB" dirty="0" smtClean="0"/>
              <a:t>End result is the same, with </a:t>
            </a:r>
            <a:r>
              <a:rPr lang="en-GB" dirty="0" err="1" smtClean="0"/>
              <a:t>HiveQL</a:t>
            </a:r>
            <a:r>
              <a:rPr lang="en-GB" dirty="0" smtClean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Complex Fields</a:t>
            </a:r>
          </a:p>
          <a:p>
            <a:pPr lvl="1"/>
            <a:r>
              <a:rPr lang="en-GB" dirty="0" smtClean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Impala works similarly when importing data and setting up the database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 smtClean="0"/>
              <a:t>Hive converts queries to </a:t>
            </a:r>
            <a:r>
              <a:rPr lang="en-GB" dirty="0" err="1" smtClean="0"/>
              <a:t>MapReduce</a:t>
            </a:r>
            <a:r>
              <a:rPr lang="en-GB" dirty="0" smtClean="0"/>
              <a:t> jobs and runs through them</a:t>
            </a:r>
          </a:p>
          <a:p>
            <a:pPr lvl="1"/>
            <a:r>
              <a:rPr lang="en-GB" dirty="0" smtClean="0"/>
              <a:t>Initially slow but scales well</a:t>
            </a:r>
          </a:p>
          <a:p>
            <a:r>
              <a:rPr lang="en-GB" dirty="0" smtClean="0"/>
              <a:t>Impala runs queries straight from the RAM</a:t>
            </a:r>
          </a:p>
          <a:p>
            <a:pPr lvl="1"/>
            <a:r>
              <a:rPr lang="en-GB" dirty="0" smtClean="0"/>
              <a:t>Initially very fast but scales poorly with large amounts of 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31520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HIVE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3888" y="4232121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IMPALA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994" y="198884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The same query </a:t>
            </a:r>
          </a:p>
          <a:p>
            <a:pPr algn="ctr"/>
            <a:r>
              <a:rPr lang="en-GB" sz="1200" dirty="0" smtClean="0"/>
              <a:t>(SELECT COUNT(*) FROM user;)</a:t>
            </a:r>
          </a:p>
          <a:p>
            <a:pPr algn="ctr"/>
            <a:r>
              <a:rPr lang="en-GB" sz="1200" dirty="0"/>
              <a:t>i</a:t>
            </a:r>
            <a:r>
              <a:rPr lang="en-GB" sz="1200" dirty="0" smtClean="0"/>
              <a:t>n Hive and Impala:</a:t>
            </a:r>
            <a:endParaRPr lang="en-GB" sz="1200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571143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653136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Covered the </a:t>
            </a:r>
            <a:r>
              <a:rPr lang="en-GB" dirty="0" err="1" smtClean="0"/>
              <a:t>Scala</a:t>
            </a:r>
            <a:r>
              <a:rPr lang="en-GB" dirty="0" smtClean="0"/>
              <a:t> language in much more detail, including several tutorials on functional programming</a:t>
            </a:r>
            <a:endParaRPr lang="en-GB" dirty="0"/>
          </a:p>
          <a:p>
            <a:r>
              <a:rPr lang="en-GB" dirty="0" smtClean="0"/>
              <a:t>Most practice completed in the REPL environment of a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 VM for immediate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7" y="3881197"/>
            <a:ext cx="3734503" cy="18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96" y="1844824"/>
            <a:ext cx="4240906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REPL for practice </a:t>
            </a:r>
          </a:p>
          <a:p>
            <a:pPr lvl="1"/>
            <a:r>
              <a:rPr lang="en-GB" sz="1400" dirty="0"/>
              <a:t>s</a:t>
            </a:r>
            <a:r>
              <a:rPr lang="en-GB" sz="1400" dirty="0" smtClean="0"/>
              <a:t>park-shell within the </a:t>
            </a:r>
            <a:r>
              <a:rPr lang="en-GB" sz="1400" dirty="0" err="1" smtClean="0"/>
              <a:t>Cloudera</a:t>
            </a:r>
            <a:r>
              <a:rPr lang="en-GB" sz="1400" dirty="0" smtClean="0"/>
              <a:t> </a:t>
            </a:r>
            <a:r>
              <a:rPr lang="en-GB" sz="1400" dirty="0" err="1" smtClean="0"/>
              <a:t>Quickstart</a:t>
            </a:r>
            <a:r>
              <a:rPr lang="en-GB" sz="1400" dirty="0" smtClean="0"/>
              <a:t> VM</a:t>
            </a:r>
          </a:p>
          <a:p>
            <a:endParaRPr lang="en-GB" dirty="0" smtClean="0"/>
          </a:p>
          <a:p>
            <a:r>
              <a:rPr lang="en-GB" dirty="0" smtClean="0"/>
              <a:t>Importing data from </a:t>
            </a:r>
            <a:r>
              <a:rPr lang="en-GB" dirty="0" err="1" smtClean="0"/>
              <a:t>textfiles</a:t>
            </a:r>
            <a:r>
              <a:rPr lang="en-GB" dirty="0" smtClean="0"/>
              <a:t>, cleaning and formatting it</a:t>
            </a:r>
          </a:p>
          <a:p>
            <a:endParaRPr lang="en-GB" dirty="0"/>
          </a:p>
          <a:p>
            <a:r>
              <a:rPr lang="en-GB" dirty="0" smtClean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46" y="1556792"/>
            <a:ext cx="4003006" cy="6970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46" y="2303670"/>
            <a:ext cx="4003006" cy="5492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46" y="2896697"/>
            <a:ext cx="4003006" cy="172263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/>
          <a:stretch>
            <a:fillRect/>
          </a:stretch>
        </p:blipFill>
        <p:spPr>
          <a:xfrm>
            <a:off x="4715746" y="3121133"/>
            <a:ext cx="4003006" cy="9078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746" y="4241964"/>
            <a:ext cx="4003006" cy="1253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746" y="5558613"/>
            <a:ext cx="4003006" cy="678699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Worked with </a:t>
            </a:r>
            <a:r>
              <a:rPr lang="en-GB" dirty="0" err="1" smtClean="0"/>
              <a:t>dataframes</a:t>
            </a:r>
            <a:r>
              <a:rPr lang="en-GB" dirty="0" smtClean="0"/>
              <a:t> in the spark-shell</a:t>
            </a:r>
          </a:p>
          <a:p>
            <a:endParaRPr lang="en-GB" dirty="0"/>
          </a:p>
          <a:p>
            <a:r>
              <a:rPr lang="en-GB" dirty="0" smtClean="0"/>
              <a:t>Need to create case class and map the RDD to column names to set up the schema</a:t>
            </a:r>
          </a:p>
          <a:p>
            <a:endParaRPr lang="en-GB" dirty="0"/>
          </a:p>
          <a:p>
            <a:r>
              <a:rPr lang="en-GB" dirty="0" smtClean="0"/>
              <a:t>Used </a:t>
            </a:r>
            <a:r>
              <a:rPr lang="en-GB" dirty="0" err="1" smtClean="0"/>
              <a:t>scala</a:t>
            </a:r>
            <a:r>
              <a:rPr lang="en-GB" dirty="0" smtClean="0"/>
              <a:t> with the to .</a:t>
            </a:r>
            <a:r>
              <a:rPr lang="en-GB" dirty="0" err="1" smtClean="0"/>
              <a:t>toDF</a:t>
            </a:r>
            <a:r>
              <a:rPr lang="en-GB" dirty="0" smtClean="0"/>
              <a:t> function to query the database</a:t>
            </a:r>
          </a:p>
          <a:p>
            <a:pPr lvl="1"/>
            <a:r>
              <a:rPr lang="en-GB" sz="1400" dirty="0" smtClean="0"/>
              <a:t>Also </a:t>
            </a:r>
            <a:r>
              <a:rPr lang="en-GB" sz="1400" dirty="0" err="1" smtClean="0"/>
              <a:t>registerTempTable</a:t>
            </a:r>
            <a:r>
              <a:rPr lang="en-GB" sz="1400" dirty="0" smtClean="0"/>
              <a:t> to better data viewing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28" y="1556793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3" y="1750213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8" y="2041092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828" y="2321843"/>
            <a:ext cx="4639223" cy="45328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754" y="2818690"/>
            <a:ext cx="3822989" cy="1214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754" y="4084983"/>
            <a:ext cx="3826857" cy="121622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805754" y="5373217"/>
            <a:ext cx="3826857" cy="432048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SQL Context within the spark-shell</a:t>
            </a:r>
          </a:p>
          <a:p>
            <a:endParaRPr lang="en-GB" dirty="0"/>
          </a:p>
          <a:p>
            <a:r>
              <a:rPr lang="en-GB" dirty="0" smtClean="0"/>
              <a:t>Allows use of standard MySQL queries on the generated </a:t>
            </a:r>
            <a:r>
              <a:rPr lang="en-GB" dirty="0" err="1" smtClean="0"/>
              <a:t>dataframe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Both these queries show exactly the same result</a:t>
            </a:r>
          </a:p>
          <a:p>
            <a:pPr lvl="1"/>
            <a:r>
              <a:rPr lang="en-GB" sz="1400" dirty="0" err="1" smtClean="0"/>
              <a:t>Scala</a:t>
            </a:r>
            <a:r>
              <a:rPr lang="en-GB" sz="1400" dirty="0" smtClean="0"/>
              <a:t> query generally shorter code</a:t>
            </a:r>
          </a:p>
          <a:p>
            <a:endParaRPr lang="en-GB" dirty="0" smtClean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2175337"/>
            <a:ext cx="4824536" cy="1283664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936" y="3896469"/>
            <a:ext cx="4824536" cy="1224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3488" y="177257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SQL Context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71608" y="357301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 smtClean="0"/>
              <a:t>Problems included:</a:t>
            </a:r>
          </a:p>
          <a:p>
            <a:pPr lvl="1"/>
            <a:r>
              <a:rPr lang="en-GB" sz="1400" dirty="0" smtClean="0"/>
              <a:t>Extra commas within several of the column, some inconsistently</a:t>
            </a:r>
          </a:p>
          <a:p>
            <a:pPr lvl="1"/>
            <a:r>
              <a:rPr lang="en-GB" sz="1400" dirty="0" smtClean="0"/>
              <a:t>Quotation marks around some fields</a:t>
            </a:r>
          </a:p>
          <a:p>
            <a:pPr lvl="1"/>
            <a:r>
              <a:rPr lang="en-GB" sz="1400" dirty="0" smtClean="0"/>
              <a:t>A header record</a:t>
            </a:r>
          </a:p>
          <a:p>
            <a:pPr lvl="1"/>
            <a:r>
              <a:rPr lang="en-GB" sz="1400" dirty="0" smtClean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(Data cleaning)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89" y="2276871"/>
            <a:ext cx="4117414" cy="5431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89" y="2884858"/>
            <a:ext cx="4117414" cy="1817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89" y="4759554"/>
            <a:ext cx="4117414" cy="133374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88" y="1486296"/>
            <a:ext cx="4111053" cy="72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</a:t>
            </a:r>
            <a:r>
              <a:rPr lang="en-GB" dirty="0" err="1" smtClean="0"/>
              <a:t>IntelliJ</a:t>
            </a:r>
            <a:r>
              <a:rPr lang="en-GB" dirty="0" smtClean="0"/>
              <a:t> and the CQ VM to set up a spark streaming context</a:t>
            </a:r>
          </a:p>
          <a:p>
            <a:pPr lvl="1"/>
            <a:r>
              <a:rPr lang="en-GB" dirty="0" smtClean="0"/>
              <a:t>Analyses the dataset live as it is imported to the program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(Streaming)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4960276" y="1391683"/>
            <a:ext cx="3513946" cy="122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76" y="2616344"/>
            <a:ext cx="3513945" cy="8457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272" y="3462087"/>
            <a:ext cx="3513945" cy="737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214" y="4339935"/>
            <a:ext cx="3856062" cy="2493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214" y="4626594"/>
            <a:ext cx="3856071" cy="87277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214" y="5537802"/>
            <a:ext cx="3856069" cy="1260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94" y="4005064"/>
            <a:ext cx="3856069" cy="18434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2" idx="1"/>
          </p:cNvCxnSpPr>
          <p:nvPr/>
        </p:nvCxnSpPr>
        <p:spPr>
          <a:xfrm flipH="1">
            <a:off x="4364363" y="5600823"/>
            <a:ext cx="424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Takes average of all data input to the source location</a:t>
            </a:r>
            <a:endParaRPr lang="en-GB" sz="105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 some basic machine learning tasks through the spark-shell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(Machine Learning)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pic>
        <p:nvPicPr>
          <p:cNvPr id="25602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Pentaho</a:t>
            </a:r>
            <a:r>
              <a:rPr lang="en-GB" dirty="0" smtClean="0"/>
              <a:t> as a graphical alternative to SQL, using a web-hosted MySQL server</a:t>
            </a:r>
            <a:endParaRPr lang="en-GB" dirty="0"/>
          </a:p>
          <a:p>
            <a:r>
              <a:rPr lang="en-GB" dirty="0" smtClean="0"/>
              <a:t>Easy way of simply displaying the logic of database manipulation</a:t>
            </a:r>
            <a:endParaRPr lang="en-GB" dirty="0"/>
          </a:p>
          <a:p>
            <a:r>
              <a:rPr lang="en-GB" dirty="0" smtClean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52" y="1556792"/>
            <a:ext cx="353919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51" y="3933056"/>
            <a:ext cx="3537655" cy="19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5" y="4292118"/>
            <a:ext cx="3982094" cy="1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the </a:t>
            </a:r>
            <a:r>
              <a:rPr lang="en-GB" dirty="0" err="1" smtClean="0"/>
              <a:t>TensorFlow</a:t>
            </a:r>
            <a:r>
              <a:rPr lang="en-GB" dirty="0" smtClean="0"/>
              <a:t> library and neural network architecture</a:t>
            </a:r>
          </a:p>
          <a:p>
            <a:r>
              <a:rPr lang="en-GB" dirty="0" smtClean="0"/>
              <a:t>Built a simple image recognition model to classify images of 3 types:</a:t>
            </a:r>
          </a:p>
          <a:p>
            <a:pPr lvl="1"/>
            <a:r>
              <a:rPr lang="en-GB" sz="1400" dirty="0" smtClean="0"/>
              <a:t>Airplanes</a:t>
            </a:r>
          </a:p>
          <a:p>
            <a:pPr lvl="1"/>
            <a:r>
              <a:rPr lang="en-GB" sz="1400" dirty="0" smtClean="0"/>
              <a:t>Motorbikes</a:t>
            </a:r>
          </a:p>
          <a:p>
            <a:pPr lvl="1"/>
            <a:r>
              <a:rPr lang="en-GB" sz="1400" dirty="0" smtClean="0"/>
              <a:t>Faces</a:t>
            </a:r>
          </a:p>
          <a:p>
            <a:r>
              <a:rPr lang="en-GB" dirty="0" smtClean="0"/>
              <a:t>Final result was a convolutional network with around 70% accuracy</a:t>
            </a:r>
          </a:p>
          <a:p>
            <a:pPr lvl="1"/>
            <a:r>
              <a:rPr lang="en-GB" sz="1400" dirty="0" smtClean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methodology.</a:t>
            </a:r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</a:t>
            </a:r>
            <a:r>
              <a:rPr lang="en-GB" sz="1400" dirty="0" smtClean="0"/>
              <a:t>team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Given a .</a:t>
            </a:r>
            <a:r>
              <a:rPr lang="en-GB" sz="2000" dirty="0" err="1" smtClean="0"/>
              <a:t>csv</a:t>
            </a:r>
            <a:r>
              <a:rPr lang="en-GB" sz="2000" dirty="0" smtClean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 smtClean="0"/>
              <a:t>Aims:</a:t>
            </a:r>
          </a:p>
          <a:p>
            <a:pPr lvl="1"/>
            <a:r>
              <a:rPr lang="en-GB" sz="1800" dirty="0" smtClean="0"/>
              <a:t>Link machines in a computing cluster for faster processing</a:t>
            </a:r>
            <a:endParaRPr lang="en-GB" sz="1800" dirty="0" smtClean="0"/>
          </a:p>
          <a:p>
            <a:pPr lvl="1"/>
            <a:r>
              <a:rPr lang="en-GB" sz="1800" dirty="0" smtClean="0"/>
              <a:t>To </a:t>
            </a:r>
            <a:r>
              <a:rPr lang="en-GB" sz="1800" dirty="0" smtClean="0"/>
              <a:t>predict which place a person would like to check in to, given their location.</a:t>
            </a:r>
          </a:p>
          <a:p>
            <a:pPr lvl="1"/>
            <a:r>
              <a:rPr lang="en-GB" sz="1800" dirty="0" smtClean="0"/>
              <a:t>Create </a:t>
            </a:r>
            <a:r>
              <a:rPr lang="en-GB" sz="1800" dirty="0" smtClean="0"/>
              <a:t>a full pipeline for cleaning the data, analysing it, and using it to train predictive algorithms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en-GB" sz="1800" dirty="0" smtClean="0"/>
              <a:t>Create solution to stream location and output solutions in real time.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User stories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 smtClean="0"/>
              <a:t>Following Agile/Scrum </a:t>
            </a:r>
            <a:r>
              <a:rPr lang="en-GB" dirty="0" err="1" smtClean="0"/>
              <a:t>methology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Daily Scrum meetings each morning helped is keep track of where we were and what each team member was doing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6" y="1556792"/>
            <a:ext cx="3615706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Data manipulation and analysis</a:t>
            </a:r>
          </a:p>
          <a:p>
            <a:pPr lvl="1"/>
            <a:r>
              <a:rPr lang="en-GB" dirty="0" smtClean="0"/>
              <a:t>Spark</a:t>
            </a:r>
          </a:p>
          <a:p>
            <a:pPr lvl="1"/>
            <a:r>
              <a:rPr lang="en-GB" dirty="0"/>
              <a:t>R</a:t>
            </a:r>
            <a:endParaRPr lang="en-GB" dirty="0" smtClean="0"/>
          </a:p>
          <a:p>
            <a:r>
              <a:rPr lang="en-GB" dirty="0" smtClean="0"/>
              <a:t>Cluster </a:t>
            </a:r>
            <a:r>
              <a:rPr lang="en-GB" dirty="0" smtClean="0"/>
              <a:t>setup</a:t>
            </a:r>
          </a:p>
          <a:p>
            <a:pPr lvl="1"/>
            <a:r>
              <a:rPr lang="en-GB" dirty="0" smtClean="0"/>
              <a:t>Vagrant</a:t>
            </a:r>
          </a:p>
          <a:p>
            <a:pPr lvl="1"/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Spark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198" y="-23391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Technologies - Overview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pic>
        <p:nvPicPr>
          <p:cNvPr id="22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Vagrant to set up the virtual machines for the cluster</a:t>
            </a:r>
          </a:p>
          <a:p>
            <a:endParaRPr lang="en-GB" dirty="0"/>
          </a:p>
          <a:p>
            <a:r>
              <a:rPr lang="en-GB" dirty="0" smtClean="0"/>
              <a:t>Easy to use and replicate to set up several provisioned VMs at once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- Vagrant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r>
              <a:rPr lang="en-GB" dirty="0"/>
              <a:t>Interfaced with python code to execute efficient back-end C++ code.</a:t>
            </a:r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- </a:t>
            </a:r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picture of results</a:t>
            </a:r>
          </a:p>
          <a:p>
            <a:endParaRPr lang="en-GB" dirty="0"/>
          </a:p>
          <a:p>
            <a:r>
              <a:rPr lang="en-GB" dirty="0" smtClean="0"/>
              <a:t>Describe results</a:t>
            </a:r>
          </a:p>
          <a:p>
            <a:endParaRPr lang="en-GB" dirty="0"/>
          </a:p>
          <a:p>
            <a:r>
              <a:rPr lang="en-GB" dirty="0" smtClean="0"/>
              <a:t>“layers and things”</a:t>
            </a:r>
          </a:p>
          <a:p>
            <a:pPr lvl="1"/>
            <a:r>
              <a:rPr lang="en-GB" dirty="0" smtClean="0"/>
              <a:t>-Wade Garrett, 2017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Large volumes of data needs processing for this project to be completed</a:t>
            </a:r>
          </a:p>
          <a:p>
            <a:endParaRPr lang="en-GB" dirty="0"/>
          </a:p>
          <a:p>
            <a:r>
              <a:rPr lang="en-GB" dirty="0" smtClean="0"/>
              <a:t>Attempted to link our machines into a cluster</a:t>
            </a:r>
          </a:p>
          <a:p>
            <a:endParaRPr lang="en-GB" dirty="0"/>
          </a:p>
          <a:p>
            <a:r>
              <a:rPr lang="en-GB" dirty="0" smtClean="0"/>
              <a:t>Mixed results</a:t>
            </a:r>
          </a:p>
          <a:p>
            <a:endParaRPr lang="en-GB" dirty="0"/>
          </a:p>
          <a:p>
            <a:r>
              <a:rPr lang="en-GB" dirty="0" smtClean="0"/>
              <a:t>Eventual success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1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Began by researching how to link out machines together</a:t>
            </a:r>
          </a:p>
          <a:p>
            <a:endParaRPr lang="en-GB" dirty="0"/>
          </a:p>
          <a:p>
            <a:r>
              <a:rPr lang="en-GB" dirty="0" smtClean="0"/>
              <a:t>Settled on using </a:t>
            </a:r>
            <a:r>
              <a:rPr lang="en-GB" dirty="0" err="1" smtClean="0"/>
              <a:t>vagrantbox</a:t>
            </a:r>
            <a:r>
              <a:rPr lang="en-GB" dirty="0" smtClean="0"/>
              <a:t> to set up VMs on each host machine and linking them via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2" y="1556791"/>
            <a:ext cx="2717414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Tried attempted to use AWS free-tier servers (1Gb RAM)</a:t>
            </a:r>
          </a:p>
          <a:p>
            <a:endParaRPr lang="en-GB" dirty="0"/>
          </a:p>
          <a:p>
            <a:r>
              <a:rPr lang="en-GB" dirty="0" smtClean="0"/>
              <a:t>Ran into issues with not enough RAM for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pPr lvl="1"/>
            <a:r>
              <a:rPr lang="en-GB" sz="1400" dirty="0" smtClean="0"/>
              <a:t>Requires 2Gb</a:t>
            </a:r>
          </a:p>
          <a:p>
            <a:endParaRPr lang="en-GB" dirty="0"/>
          </a:p>
          <a:p>
            <a:r>
              <a:rPr lang="en-GB" dirty="0" smtClean="0"/>
              <a:t>Could have set it up manually, but decided to re-try with </a:t>
            </a:r>
            <a:r>
              <a:rPr lang="en-GB" dirty="0" err="1" smtClean="0"/>
              <a:t>vagrantboxes</a:t>
            </a:r>
            <a:r>
              <a:rPr lang="en-GB" dirty="0" smtClean="0"/>
              <a:t> with new insights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IT WORKED</a:t>
            </a:r>
          </a:p>
          <a:p>
            <a:endParaRPr lang="en-GB" dirty="0"/>
          </a:p>
          <a:p>
            <a:r>
              <a:rPr lang="en-GB" dirty="0" smtClean="0"/>
              <a:t>This slide requires work.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Many co-ordinates can represent the same </a:t>
            </a:r>
            <a:r>
              <a:rPr lang="en-GB" dirty="0" smtClean="0"/>
              <a:t>location</a:t>
            </a:r>
          </a:p>
          <a:p>
            <a:endParaRPr lang="en-GB" dirty="0" smtClean="0"/>
          </a:p>
          <a:p>
            <a:r>
              <a:rPr lang="en-GB" dirty="0" smtClean="0"/>
              <a:t>The same co-ordinates can represent multiple locations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be used in Java, </a:t>
            </a:r>
            <a:r>
              <a:rPr lang="en-GB" dirty="0" err="1" smtClean="0"/>
              <a:t>Scala</a:t>
            </a:r>
            <a:r>
              <a:rPr lang="en-GB" dirty="0" smtClean="0"/>
              <a:t>, R and Python</a:t>
            </a:r>
          </a:p>
          <a:p>
            <a:r>
              <a:rPr lang="en-GB" dirty="0" smtClean="0"/>
              <a:t>Claims to perform 100x faster than </a:t>
            </a:r>
            <a:r>
              <a:rPr lang="en-GB" dirty="0" err="1" smtClean="0"/>
              <a:t>MapReduce</a:t>
            </a:r>
            <a:endParaRPr lang="en-GB" dirty="0" smtClean="0"/>
          </a:p>
          <a:p>
            <a:r>
              <a:rPr lang="en-GB" dirty="0" smtClean="0"/>
              <a:t>It is easy to scale. Code can be written and tested on a single machine before being used with a large cluster, without any changes needed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Simple to use and learns fast compared to other algorithms</a:t>
            </a:r>
          </a:p>
          <a:p>
            <a:pPr lvl="1"/>
            <a:r>
              <a:rPr lang="en-GB" dirty="0" smtClean="0"/>
              <a:t>Meant we could get something working quickly</a:t>
            </a:r>
          </a:p>
          <a:p>
            <a:r>
              <a:rPr lang="en-GB" dirty="0" smtClean="0"/>
              <a:t>Assumes all inputs are independent and not related</a:t>
            </a:r>
          </a:p>
          <a:p>
            <a:pPr lvl="1"/>
            <a:r>
              <a:rPr lang="en-GB" dirty="0" smtClean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Naïve Bayes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355976" y="350100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Based on a </a:t>
            </a:r>
            <a:r>
              <a:rPr lang="en-GB" dirty="0" err="1" smtClean="0"/>
              <a:t>feedforward</a:t>
            </a:r>
            <a:r>
              <a:rPr lang="en-GB" dirty="0" smtClean="0"/>
              <a:t> neural network, with an input layer, hidden layer(s) and an output layer</a:t>
            </a:r>
          </a:p>
          <a:p>
            <a:r>
              <a:rPr lang="en-GB" dirty="0" smtClean="0"/>
              <a:t>Take a lot of training data and tuning to train effectively</a:t>
            </a:r>
            <a:r>
              <a:rPr lang="en-GB" dirty="0" smtClean="0"/>
              <a:t>,</a:t>
            </a:r>
          </a:p>
          <a:p>
            <a:pPr lvl="1"/>
            <a:r>
              <a:rPr lang="en-GB" sz="1400" dirty="0" smtClean="0"/>
              <a:t>Can be </a:t>
            </a:r>
            <a:r>
              <a:rPr lang="en-GB" sz="1400" dirty="0" smtClean="0"/>
              <a:t>hard to determine how effective they will </a:t>
            </a:r>
            <a:r>
              <a:rPr lang="en-GB" sz="1400" dirty="0" smtClean="0"/>
              <a:t>be even once trained</a:t>
            </a:r>
            <a:endParaRPr lang="en-GB" sz="1400" dirty="0" smtClean="0"/>
          </a:p>
          <a:p>
            <a:r>
              <a:rPr lang="en-GB" dirty="0" smtClean="0"/>
              <a:t>Simpler and faster methods can often perform better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Multilayer Perceptron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Creates multiple decision trees and uses them all to make a more accurate model.</a:t>
            </a:r>
          </a:p>
          <a:p>
            <a:r>
              <a:rPr lang="en-GB" dirty="0" smtClean="0"/>
              <a:t>Needs categories to be numbers from 0 onwards</a:t>
            </a:r>
          </a:p>
          <a:p>
            <a:r>
              <a:rPr lang="en-GB" dirty="0" smtClean="0"/>
              <a:t>Good for predictive modelling.</a:t>
            </a:r>
          </a:p>
          <a:p>
            <a:r>
              <a:rPr lang="en-GB" dirty="0" smtClean="0"/>
              <a:t>Fast to train</a:t>
            </a:r>
          </a:p>
          <a:p>
            <a:r>
              <a:rPr lang="en-GB" dirty="0" smtClean="0"/>
              <a:t>Slow to create a prediction once </a:t>
            </a:r>
            <a:r>
              <a:rPr lang="en-GB" dirty="0" err="1" smtClean="0"/>
              <a:t>trainied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mllib – Random forests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is classified by a majority vote of its neighbours, with the most common being </a:t>
            </a:r>
            <a:r>
              <a:rPr lang="en-GB" dirty="0" smtClean="0"/>
              <a:t>chosen</a:t>
            </a:r>
          </a:p>
          <a:p>
            <a:r>
              <a:rPr lang="en-GB" dirty="0" smtClean="0"/>
              <a:t>Distance is used as a factor to assign weight to neighbours.</a:t>
            </a:r>
          </a:p>
          <a:p>
            <a:r>
              <a:rPr lang="en-GB" dirty="0" smtClean="0"/>
              <a:t>Flexible and easy to implement</a:t>
            </a:r>
          </a:p>
          <a:p>
            <a:r>
              <a:rPr lang="en-GB" dirty="0" smtClean="0"/>
              <a:t>Good at handling multi-class cases.</a:t>
            </a:r>
          </a:p>
          <a:p>
            <a:r>
              <a:rPr lang="en-GB" dirty="0" smtClean="0"/>
              <a:t>Needs some record of distance</a:t>
            </a:r>
          </a:p>
          <a:p>
            <a:r>
              <a:rPr lang="en-GB" dirty="0" smtClean="0"/>
              <a:t>Struggles with large areas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Nearest Neighbour algorithm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language, beginning </a:t>
            </a:r>
            <a:r>
              <a:rPr lang="en-GB" dirty="0"/>
              <a:t>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 smtClean="0"/>
              <a:t>Used graphing functions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pPr lvl="1"/>
            <a:r>
              <a:rPr lang="en-GB" sz="1400" dirty="0" smtClean="0"/>
              <a:t>Split into train and test data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 based on real-world logic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day project</a:t>
            </a:r>
          </a:p>
          <a:p>
            <a:pPr lvl="1"/>
            <a:r>
              <a:rPr lang="en-GB" sz="1400" dirty="0" smtClean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 smtClean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 smtClean="0"/>
              <a:t>Developed a final prediction and submitted to </a:t>
            </a:r>
            <a:r>
              <a:rPr lang="en-GB" dirty="0" err="1" smtClean="0"/>
              <a:t>Kaggle</a:t>
            </a:r>
            <a:r>
              <a:rPr lang="en-GB" dirty="0" smtClean="0"/>
              <a:t> to check its accuracy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 tables and inserting data</a:t>
            </a:r>
          </a:p>
          <a:p>
            <a:endParaRPr lang="en-GB" dirty="0"/>
          </a:p>
          <a:p>
            <a:r>
              <a:rPr lang="en-GB" dirty="0" smtClean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2854</TotalTime>
  <Words>2765</Words>
  <Application>Microsoft Office PowerPoint</Application>
  <PresentationFormat>On-screen Show (4:3)</PresentationFormat>
  <Paragraphs>1076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PowerPoint Presentation</vt:lpstr>
      <vt:lpstr>Technologies - Vagrant</vt:lpstr>
      <vt:lpstr>Technologies - TensorFlow</vt:lpstr>
      <vt:lpstr>TensorFlow - Limitations</vt:lpstr>
      <vt:lpstr>TensorFlow - Results</vt:lpstr>
      <vt:lpstr>Final Project – Clustering</vt:lpstr>
      <vt:lpstr>Final Project – Clustering</vt:lpstr>
      <vt:lpstr>Final Project – Clustering</vt:lpstr>
      <vt:lpstr>Final Project – Clustering</vt:lpstr>
      <vt:lpstr>Final Project – Data Visualisation </vt:lpstr>
      <vt:lpstr>Technologies – Spark MlLIb</vt:lpstr>
      <vt:lpstr>Spark MlLib – Naïve Bayes</vt:lpstr>
      <vt:lpstr>Spark MlLib – Multilayer Perceptron</vt:lpstr>
      <vt:lpstr>Spark mllib – Random forests</vt:lpstr>
      <vt:lpstr>Nearest Neighbour algorithm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64</cp:revision>
  <dcterms:created xsi:type="dcterms:W3CDTF">2017-05-18T15:48:43Z</dcterms:created>
  <dcterms:modified xsi:type="dcterms:W3CDTF">2017-05-24T08:19:21Z</dcterms:modified>
</cp:coreProperties>
</file>