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0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10" r:id="rId32"/>
    <p:sldId id="274" r:id="rId33"/>
    <p:sldId id="257" r:id="rId34"/>
    <p:sldId id="275" r:id="rId35"/>
    <p:sldId id="297" r:id="rId36"/>
    <p:sldId id="259" r:id="rId37"/>
    <p:sldId id="300" r:id="rId38"/>
    <p:sldId id="316" r:id="rId39"/>
    <p:sldId id="317" r:id="rId40"/>
    <p:sldId id="321" r:id="rId41"/>
    <p:sldId id="322" r:id="rId42"/>
    <p:sldId id="320" r:id="rId43"/>
    <p:sldId id="319" r:id="rId44"/>
    <p:sldId id="323" r:id="rId45"/>
    <p:sldId id="260" r:id="rId46"/>
    <p:sldId id="261" r:id="rId47"/>
    <p:sldId id="308" r:id="rId48"/>
    <p:sldId id="311" r:id="rId49"/>
    <p:sldId id="262" r:id="rId50"/>
    <p:sldId id="312" r:id="rId51"/>
    <p:sldId id="313" r:id="rId52"/>
    <p:sldId id="303" r:id="rId53"/>
    <p:sldId id="304" r:id="rId54"/>
    <p:sldId id="305" r:id="rId55"/>
    <p:sldId id="301" r:id="rId56"/>
    <p:sldId id="302" r:id="rId57"/>
    <p:sldId id="315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3A"/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6" autoAdjust="0"/>
    <p:restoredTop sz="94660"/>
  </p:normalViewPr>
  <p:slideViewPr>
    <p:cSldViewPr>
      <p:cViewPr varScale="1">
        <p:scale>
          <a:sx n="92" d="100"/>
          <a:sy n="92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25/05/2017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overview of the learning projects completed on the training course for the Big Data stream at QA Consulting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Jamie </a:t>
            </a:r>
            <a:r>
              <a:rPr lang="en-GB" dirty="0" err="1"/>
              <a:t>Dalley</a:t>
            </a:r>
            <a:r>
              <a:rPr lang="en-GB" dirty="0"/>
              <a:t>, Wade Garrett, </a:t>
            </a:r>
            <a:r>
              <a:rPr lang="en-GB" dirty="0" err="1"/>
              <a:t>Abelether</a:t>
            </a:r>
            <a:r>
              <a:rPr lang="en-GB" dirty="0"/>
              <a:t> </a:t>
            </a:r>
            <a:r>
              <a:rPr lang="en-GB" dirty="0" err="1"/>
              <a:t>Germa</a:t>
            </a:r>
            <a:r>
              <a:rPr lang="en-GB" dirty="0"/>
              <a:t>, Joseph Gordon, Edward </a:t>
            </a:r>
            <a:r>
              <a:rPr lang="en-GB" dirty="0" err="1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QA Big Data Stream</a:t>
            </a:r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/>
              <a:t>Set up 4 EC2 instances and edited the </a:t>
            </a:r>
            <a:r>
              <a:rPr lang="en-GB" dirty="0" err="1"/>
              <a:t>hostfiles</a:t>
            </a:r>
            <a:r>
              <a:rPr lang="en-GB" dirty="0"/>
              <a:t> to be able to refer them by their hostname</a:t>
            </a:r>
          </a:p>
          <a:p>
            <a:pPr lvl="1"/>
            <a:r>
              <a:rPr lang="en-GB" sz="1400" dirty="0"/>
              <a:t>Named blue, green, orange, pink</a:t>
            </a:r>
          </a:p>
          <a:p>
            <a:pPr lvl="1"/>
            <a:r>
              <a:rPr lang="en-GB" sz="1400" dirty="0"/>
              <a:t>Testing by pinging each VM from the others</a:t>
            </a:r>
          </a:p>
          <a:p>
            <a:endParaRPr lang="en-GB" dirty="0"/>
          </a:p>
          <a:p>
            <a:r>
              <a:rPr lang="en-GB" dirty="0"/>
              <a:t>Installed various packages </a:t>
            </a:r>
          </a:p>
          <a:p>
            <a:pPr lvl="1"/>
            <a:r>
              <a:rPr lang="en-GB" sz="1400" dirty="0"/>
              <a:t>Zookeeper, Hadoop 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Administration via 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Manually editing </a:t>
            </a:r>
            <a:r>
              <a:rPr lang="en-GB" dirty="0" err="1"/>
              <a:t>config</a:t>
            </a:r>
            <a:r>
              <a:rPr lang="en-GB" dirty="0"/>
              <a:t> .xml files to form communication between the VMs</a:t>
            </a:r>
          </a:p>
          <a:p>
            <a:pPr lvl="1"/>
            <a:r>
              <a:rPr lang="en-GB" sz="1400" dirty="0"/>
              <a:t>core-site, </a:t>
            </a:r>
            <a:r>
              <a:rPr lang="en-GB" sz="1400" dirty="0" err="1"/>
              <a:t>hdfs</a:t>
            </a:r>
            <a:r>
              <a:rPr lang="en-GB" sz="1400" dirty="0"/>
              <a:t>-site, yarn-site, </a:t>
            </a:r>
            <a:r>
              <a:rPr lang="en-GB" sz="1400" dirty="0" err="1"/>
              <a:t>mapred</a:t>
            </a:r>
            <a:r>
              <a:rPr lang="en-GB" sz="1400" dirty="0"/>
              <a:t>-site</a:t>
            </a:r>
          </a:p>
          <a:p>
            <a:pPr lvl="1"/>
            <a:endParaRPr lang="en-GB" sz="1400" dirty="0"/>
          </a:p>
          <a:p>
            <a:r>
              <a:rPr lang="en-GB" dirty="0"/>
              <a:t>Starting </a:t>
            </a:r>
            <a:r>
              <a:rPr lang="en-GB" dirty="0" err="1"/>
              <a:t>NameNode</a:t>
            </a:r>
            <a:r>
              <a:rPr lang="en-GB" dirty="0"/>
              <a:t>, </a:t>
            </a:r>
            <a:r>
              <a:rPr lang="en-GB" dirty="0" err="1"/>
              <a:t>DataNode</a:t>
            </a:r>
            <a:r>
              <a:rPr lang="en-GB" dirty="0"/>
              <a:t>, YARN, </a:t>
            </a:r>
            <a:r>
              <a:rPr lang="en-GB" dirty="0" err="1"/>
              <a:t>NodeManager</a:t>
            </a:r>
            <a:r>
              <a:rPr lang="en-GB" dirty="0"/>
              <a:t>, </a:t>
            </a:r>
            <a:r>
              <a:rPr lang="en-GB" dirty="0" err="1"/>
              <a:t>HistoryServer</a:t>
            </a:r>
            <a:r>
              <a:rPr lang="en-GB" dirty="0"/>
              <a:t> etc. daemons </a:t>
            </a:r>
          </a:p>
          <a:p>
            <a:endParaRPr lang="en-GB" dirty="0"/>
          </a:p>
          <a:p>
            <a:r>
              <a:rPr lang="en-GB" dirty="0"/>
              <a:t>Installing and configuring Hive and Impala on the completed cluster</a:t>
            </a:r>
          </a:p>
          <a:p>
            <a:pPr lvl="1"/>
            <a:r>
              <a:rPr lang="en-GB" dirty="0"/>
              <a:t>Testing with a Shakespeare word count program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Administration via 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Brief introduction to </a:t>
            </a:r>
            <a:r>
              <a:rPr lang="en-GB" dirty="0" err="1"/>
              <a:t>NoSQL</a:t>
            </a:r>
            <a:r>
              <a:rPr lang="en-GB" dirty="0"/>
              <a:t> databases using </a:t>
            </a:r>
            <a:r>
              <a:rPr lang="en-GB" dirty="0" err="1"/>
              <a:t>MongoDB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Used for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/>
              <a:t>Great for partition tolerance and data availability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(</a:t>
            </a:r>
            <a:r>
              <a:rPr lang="en-GB" dirty="0" err="1"/>
              <a:t>MongoDB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6" y="1812697"/>
            <a:ext cx="4569866" cy="289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5" y="4797152"/>
            <a:ext cx="4564737" cy="274074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Set up a CI pipeline to explore how the technologies work </a:t>
            </a:r>
          </a:p>
          <a:p>
            <a:pPr lvl="1"/>
            <a:r>
              <a:rPr lang="en-GB" sz="1400" dirty="0"/>
              <a:t>How they work together</a:t>
            </a:r>
          </a:p>
          <a:p>
            <a:endParaRPr lang="en-GB" dirty="0"/>
          </a:p>
          <a:p>
            <a:r>
              <a:rPr lang="en-GB" dirty="0"/>
              <a:t>Its major principles and how it relate to Big Data workflows</a:t>
            </a:r>
          </a:p>
          <a:p>
            <a:pPr lvl="1"/>
            <a:r>
              <a:rPr lang="en-GB" sz="1400" dirty="0"/>
              <a:t>Automation</a:t>
            </a:r>
          </a:p>
          <a:p>
            <a:pPr lvl="1"/>
            <a:r>
              <a:rPr lang="en-GB" sz="1400" dirty="0"/>
              <a:t>Repeatability</a:t>
            </a:r>
          </a:p>
          <a:p>
            <a:pPr lvl="1"/>
            <a:r>
              <a:rPr lang="en-GB" sz="1400" dirty="0"/>
              <a:t>Shared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the chad </a:t>
            </a:r>
            <a:r>
              <a:rPr lang="en-GB" dirty="0" err="1"/>
              <a:t>thompson</a:t>
            </a:r>
            <a:r>
              <a:rPr lang="en-GB" dirty="0"/>
              <a:t> </a:t>
            </a:r>
            <a:r>
              <a:rPr lang="en-GB" dirty="0" err="1"/>
              <a:t>virtualbox</a:t>
            </a:r>
            <a:r>
              <a:rPr lang="en-GB" dirty="0"/>
              <a:t> to set up a </a:t>
            </a:r>
            <a:r>
              <a:rPr lang="en-GB" dirty="0" err="1"/>
              <a:t>vagrantbox</a:t>
            </a:r>
            <a:r>
              <a:rPr lang="en-GB" dirty="0"/>
              <a:t> VM</a:t>
            </a:r>
          </a:p>
          <a:p>
            <a:endParaRPr lang="en-GB" dirty="0"/>
          </a:p>
          <a:p>
            <a:r>
              <a:rPr lang="en-GB" dirty="0"/>
              <a:t>Manually configured the </a:t>
            </a:r>
            <a:r>
              <a:rPr lang="en-GB" dirty="0" err="1"/>
              <a:t>vagrantfile</a:t>
            </a:r>
            <a:r>
              <a:rPr lang="en-GB" dirty="0"/>
              <a:t> to install and configure the software required</a:t>
            </a:r>
          </a:p>
          <a:p>
            <a:pPr lvl="1"/>
            <a:r>
              <a:rPr lang="en-GB" dirty="0"/>
              <a:t>Java, JIRA, Git, Jenkins, Maven, Nexus, </a:t>
            </a:r>
            <a:r>
              <a:rPr lang="en-GB" dirty="0" err="1"/>
              <a:t>Zabbix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Configure settings for the VM itself for automatic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6" y="3356991"/>
            <a:ext cx="5499179" cy="26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4118"/>
            <a:ext cx="6223323" cy="16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4077072"/>
            <a:ext cx="2552735" cy="1728192"/>
          </a:xfrm>
        </p:spPr>
        <p:txBody>
          <a:bodyPr>
            <a:normAutofit/>
          </a:bodyPr>
          <a:lstStyle/>
          <a:p>
            <a:r>
              <a:rPr lang="en-GB" dirty="0"/>
              <a:t>Examples of the provisioning files linked in the </a:t>
            </a:r>
            <a:r>
              <a:rPr lang="en-GB" dirty="0" err="1"/>
              <a:t>vagrantfile</a:t>
            </a:r>
            <a:endParaRPr lang="en-GB" dirty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webUIs</a:t>
            </a:r>
            <a:r>
              <a:rPr lang="en-GB" dirty="0"/>
              <a:t> of Git, Jenkins, and JIRA to link them together</a:t>
            </a:r>
          </a:p>
          <a:p>
            <a:r>
              <a:rPr lang="en-GB" dirty="0"/>
              <a:t>Works to integrate the pipeline into a project management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6982" t="18515" r="4326" b="46907"/>
          <a:stretch/>
        </p:blipFill>
        <p:spPr bwMode="auto">
          <a:xfrm>
            <a:off x="410615" y="4363179"/>
            <a:ext cx="3859330" cy="157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3"/>
          <a:srcRect l="12421" t="17107" r="22425" b="25192"/>
          <a:stretch/>
        </p:blipFill>
        <p:spPr>
          <a:xfrm>
            <a:off x="4505701" y="1397086"/>
            <a:ext cx="4224267" cy="200592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32771" idx="1"/>
            <a:endCxn id="23" idx="3"/>
          </p:cNvCxnSpPr>
          <p:nvPr/>
        </p:nvCxnSpPr>
        <p:spPr>
          <a:xfrm flipH="1">
            <a:off x="4269945" y="4641615"/>
            <a:ext cx="235756" cy="50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4876" r="82067" b="90247"/>
          <a:stretch/>
        </p:blipFill>
        <p:spPr bwMode="auto">
          <a:xfrm>
            <a:off x="2875443" y="5686736"/>
            <a:ext cx="1397149" cy="26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53" y="3068960"/>
            <a:ext cx="597277" cy="2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01" y="3488573"/>
            <a:ext cx="4224267" cy="230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55" y="5301208"/>
            <a:ext cx="40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25" idx="2"/>
            <a:endCxn id="32771" idx="0"/>
          </p:cNvCxnSpPr>
          <p:nvPr/>
        </p:nvCxnSpPr>
        <p:spPr>
          <a:xfrm>
            <a:off x="6617835" y="3403008"/>
            <a:ext cx="0" cy="85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Completed a large group project using Apache Hive and Impala with </a:t>
            </a:r>
            <a:r>
              <a:rPr lang="en-GB" dirty="0" err="1"/>
              <a:t>Hadoop</a:t>
            </a:r>
            <a:endParaRPr lang="en-GB" dirty="0"/>
          </a:p>
          <a:p>
            <a:endParaRPr lang="en-GB" dirty="0"/>
          </a:p>
          <a:p>
            <a:r>
              <a:rPr lang="en-GB" dirty="0"/>
              <a:t>Maintained a </a:t>
            </a:r>
            <a:r>
              <a:rPr lang="en-GB" dirty="0" err="1"/>
              <a:t>GitHub</a:t>
            </a:r>
            <a:r>
              <a:rPr lang="en-GB" dirty="0"/>
              <a:t> server as a version control system</a:t>
            </a:r>
          </a:p>
          <a:p>
            <a:endParaRPr lang="en-GB" dirty="0"/>
          </a:p>
          <a:p>
            <a:r>
              <a:rPr lang="en-GB" dirty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8000660" cy="4680520"/>
          </a:xfrm>
        </p:spPr>
        <p:txBody>
          <a:bodyPr/>
          <a:lstStyle/>
          <a:p>
            <a:r>
              <a:rPr lang="en-GB" dirty="0"/>
              <a:t>Importing the HDFS directory from an external file</a:t>
            </a:r>
          </a:p>
          <a:p>
            <a:r>
              <a:rPr lang="en-GB" dirty="0"/>
              <a:t>Creating the database, defining table format, pointing to external data location</a:t>
            </a:r>
          </a:p>
          <a:p>
            <a:r>
              <a:rPr lang="en-GB" dirty="0"/>
              <a:t>Using </a:t>
            </a:r>
            <a:r>
              <a:rPr lang="en-GB" dirty="0" err="1"/>
              <a:t>HiveQL</a:t>
            </a:r>
            <a:r>
              <a:rPr lang="en-GB" dirty="0"/>
              <a:t> to query the database via </a:t>
            </a:r>
            <a:r>
              <a:rPr lang="en-GB" dirty="0" err="1"/>
              <a:t>Hadoop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33822" y="3256774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73" y="4355166"/>
            <a:ext cx="1650307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2" y="3256775"/>
            <a:ext cx="3136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96" y="4355167"/>
            <a:ext cx="1717904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11267" name="Straight Arrow Connector 11266"/>
          <p:cNvCxnSpPr>
            <a:endCxn id="29" idx="1"/>
          </p:cNvCxnSpPr>
          <p:nvPr/>
        </p:nvCxnSpPr>
        <p:spPr>
          <a:xfrm>
            <a:off x="1979712" y="4264887"/>
            <a:ext cx="1237761" cy="10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Arrow Connector 11272"/>
          <p:cNvCxnSpPr>
            <a:endCxn id="31" idx="1"/>
          </p:cNvCxnSpPr>
          <p:nvPr/>
        </p:nvCxnSpPr>
        <p:spPr>
          <a:xfrm>
            <a:off x="5724128" y="4264886"/>
            <a:ext cx="730368" cy="102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Can also use internal databases for import the data, which stores the data slightly differently</a:t>
            </a:r>
          </a:p>
          <a:p>
            <a:r>
              <a:rPr lang="en-GB" dirty="0"/>
              <a:t>End result is the same, with </a:t>
            </a:r>
            <a:r>
              <a:rPr lang="en-GB" dirty="0" err="1"/>
              <a:t>HiveQL</a:t>
            </a:r>
            <a:r>
              <a:rPr lang="en-GB" dirty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22" name="Straight Arrow Connector 21"/>
          <p:cNvCxnSpPr>
            <a:stCxn id="13315" idx="1"/>
            <a:endCxn id="36" idx="3"/>
          </p:cNvCxnSpPr>
          <p:nvPr/>
        </p:nvCxnSpPr>
        <p:spPr>
          <a:xfrm flipH="1">
            <a:off x="3455330" y="4231370"/>
            <a:ext cx="1169093" cy="24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12 week course</a:t>
            </a:r>
          </a:p>
          <a:p>
            <a:endParaRPr lang="en-GB" dirty="0"/>
          </a:p>
          <a:p>
            <a:r>
              <a:rPr lang="en-GB" dirty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/>
              <a:t>Highlights:</a:t>
            </a:r>
          </a:p>
          <a:p>
            <a:pPr lvl="1"/>
            <a:r>
              <a:rPr lang="en-GB" sz="1400" dirty="0"/>
              <a:t>Database Querying (SQL, Spark etc.)</a:t>
            </a:r>
          </a:p>
          <a:p>
            <a:pPr lvl="1"/>
            <a:r>
              <a:rPr lang="en-GB" sz="1400" dirty="0"/>
              <a:t>Machine Learning</a:t>
            </a:r>
          </a:p>
          <a:p>
            <a:pPr lvl="1"/>
            <a:r>
              <a:rPr lang="en-GB" sz="1400" dirty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Learning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SQL/</a:t>
                      </a:r>
                      <a:r>
                        <a:rPr lang="en-GB" sz="1200" dirty="0" err="1"/>
                        <a:t>Scala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AWS &amp; Cluster</a:t>
                      </a:r>
                      <a:r>
                        <a:rPr lang="en-GB" sz="1200" baseline="0" dirty="0"/>
                        <a:t>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Continuous Integration &amp; </a:t>
                      </a:r>
                      <a:r>
                        <a:rPr lang="en-GB" sz="1200" dirty="0" err="1"/>
                        <a:t>MongoDB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Continuous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Hadoop</a:t>
                      </a:r>
                      <a:r>
                        <a:rPr lang="en-GB" sz="1200" dirty="0"/>
                        <a:t> with Hive &amp; Impala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Scala</a:t>
                      </a:r>
                      <a:r>
                        <a:rPr lang="en-GB" sz="1200" baseline="0" dirty="0"/>
                        <a:t> &amp; Spark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Scala</a:t>
                      </a:r>
                      <a:r>
                        <a:rPr lang="en-GB" sz="1200" dirty="0"/>
                        <a:t> &amp;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Pentaho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Agile/SCRUM &amp; 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Complex Fields</a:t>
            </a:r>
          </a:p>
          <a:p>
            <a:pPr lvl="1"/>
            <a:r>
              <a:rPr lang="en-GB" dirty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Impala works similarly when importing data and setting up the database</a:t>
            </a:r>
          </a:p>
          <a:p>
            <a:endParaRPr lang="en-GB" dirty="0"/>
          </a:p>
          <a:p>
            <a:r>
              <a:rPr lang="en-GB" dirty="0"/>
              <a:t>Some differences in keywords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/>
              <a:t>Hive converts queries to </a:t>
            </a:r>
            <a:r>
              <a:rPr lang="en-GB" dirty="0" err="1"/>
              <a:t>MapReduce</a:t>
            </a:r>
            <a:r>
              <a:rPr lang="en-GB" dirty="0"/>
              <a:t> jobs and runs through them</a:t>
            </a:r>
          </a:p>
          <a:p>
            <a:pPr lvl="1"/>
            <a:r>
              <a:rPr lang="en-GB" sz="1400" dirty="0"/>
              <a:t>Initially slow but consistent and scales well</a:t>
            </a:r>
          </a:p>
          <a:p>
            <a:pPr lvl="1"/>
            <a:endParaRPr lang="en-GB" sz="1400" dirty="0"/>
          </a:p>
          <a:p>
            <a:r>
              <a:rPr lang="en-GB" dirty="0"/>
              <a:t>Impala runs queries straight through RAM</a:t>
            </a:r>
          </a:p>
          <a:p>
            <a:pPr lvl="1"/>
            <a:r>
              <a:rPr lang="en-GB" sz="1400" dirty="0"/>
              <a:t>Initially very fast but scales poorly with large amounts of data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27902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83888" y="3870340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IMPALA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9994" y="191683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The same query </a:t>
            </a:r>
          </a:p>
          <a:p>
            <a:pPr algn="ctr"/>
            <a:r>
              <a:rPr lang="en-GB" sz="1200" dirty="0"/>
              <a:t>(SELECT COUNT(*) FROM user;)</a:t>
            </a:r>
          </a:p>
          <a:p>
            <a:pPr algn="ctr"/>
            <a:r>
              <a:rPr lang="en-GB" sz="1200" dirty="0"/>
              <a:t>in Hive and Impala:</a:t>
            </a: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209362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291355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Covered the </a:t>
            </a:r>
            <a:r>
              <a:rPr lang="en-GB" dirty="0" err="1"/>
              <a:t>Scala</a:t>
            </a:r>
            <a:r>
              <a:rPr lang="en-GB" dirty="0"/>
              <a:t> language in much more detail</a:t>
            </a:r>
          </a:p>
          <a:p>
            <a:pPr lvl="1"/>
            <a:r>
              <a:rPr lang="en-GB" sz="1400" dirty="0"/>
              <a:t>A focus on functional programming for use in Spark</a:t>
            </a:r>
          </a:p>
          <a:p>
            <a:endParaRPr lang="en-GB" dirty="0"/>
          </a:p>
          <a:p>
            <a:r>
              <a:rPr lang="en-GB" dirty="0"/>
              <a:t>Most practice completed in the REPL environment of a </a:t>
            </a:r>
            <a:r>
              <a:rPr lang="en-GB" dirty="0" err="1"/>
              <a:t>Cloudera</a:t>
            </a:r>
            <a:r>
              <a:rPr lang="en-GB" dirty="0"/>
              <a:t> </a:t>
            </a:r>
            <a:r>
              <a:rPr lang="en-GB" dirty="0" err="1"/>
              <a:t>Quickstart</a:t>
            </a:r>
            <a:r>
              <a:rPr lang="en-GB" dirty="0"/>
              <a:t> VM for immediate testing</a:t>
            </a:r>
          </a:p>
          <a:p>
            <a:endParaRPr lang="en-GB" dirty="0"/>
          </a:p>
          <a:p>
            <a:r>
              <a:rPr lang="en-GB" dirty="0"/>
              <a:t>Watched some in-detail tutorial videos (e.g. </a:t>
            </a:r>
            <a:r>
              <a:rPr lang="en-GB" dirty="0" err="1"/>
              <a:t>Pluralsight</a:t>
            </a:r>
            <a:r>
              <a:rPr lang="en-GB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7"/>
            <a:ext cx="4236537" cy="42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the REPL for practice </a:t>
            </a:r>
          </a:p>
          <a:p>
            <a:pPr lvl="1"/>
            <a:r>
              <a:rPr lang="en-GB" sz="1400" dirty="0"/>
              <a:t>spark-shell within the </a:t>
            </a:r>
            <a:r>
              <a:rPr lang="en-GB" sz="1400" dirty="0" err="1"/>
              <a:t>Cloudera</a:t>
            </a:r>
            <a:r>
              <a:rPr lang="en-GB" sz="1400" dirty="0"/>
              <a:t> </a:t>
            </a:r>
            <a:r>
              <a:rPr lang="en-GB" sz="1400" dirty="0" err="1"/>
              <a:t>Quickstart</a:t>
            </a:r>
            <a:r>
              <a:rPr lang="en-GB" sz="1400" dirty="0"/>
              <a:t> VM</a:t>
            </a:r>
          </a:p>
          <a:p>
            <a:pPr lvl="1"/>
            <a:r>
              <a:rPr lang="en-GB" sz="1400" dirty="0"/>
              <a:t>Spark version 1.6</a:t>
            </a:r>
          </a:p>
          <a:p>
            <a:endParaRPr lang="en-GB" dirty="0"/>
          </a:p>
          <a:p>
            <a:r>
              <a:rPr lang="en-GB" dirty="0"/>
              <a:t>Importing data from </a:t>
            </a:r>
            <a:r>
              <a:rPr lang="en-GB" dirty="0" err="1"/>
              <a:t>textfiles</a:t>
            </a:r>
            <a:r>
              <a:rPr lang="en-GB" dirty="0"/>
              <a:t>, cleaning and formatting it</a:t>
            </a:r>
          </a:p>
          <a:p>
            <a:endParaRPr lang="en-GB" dirty="0"/>
          </a:p>
          <a:p>
            <a:r>
              <a:rPr lang="en-GB" dirty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95576"/>
            <a:ext cx="4578800" cy="7973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28719"/>
            <a:ext cx="4578800" cy="628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5024"/>
            <a:ext cx="4578800" cy="197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18748"/>
            <a:ext cx="4578800" cy="1038444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Worked with </a:t>
            </a:r>
            <a:r>
              <a:rPr lang="en-GB" dirty="0" err="1"/>
              <a:t>dataframes</a:t>
            </a:r>
            <a:r>
              <a:rPr lang="en-GB" dirty="0"/>
              <a:t> in the spark-shell</a:t>
            </a:r>
          </a:p>
          <a:p>
            <a:endParaRPr lang="en-GB" dirty="0"/>
          </a:p>
          <a:p>
            <a:r>
              <a:rPr lang="en-GB" dirty="0"/>
              <a:t>Created case class and mapped the RDD to column names to set up the schema</a:t>
            </a:r>
          </a:p>
          <a:p>
            <a:endParaRPr lang="en-GB" dirty="0"/>
          </a:p>
          <a:p>
            <a:r>
              <a:rPr lang="en-GB" dirty="0"/>
              <a:t>Used .</a:t>
            </a:r>
            <a:r>
              <a:rPr lang="en-GB" dirty="0" err="1"/>
              <a:t>toDF</a:t>
            </a:r>
            <a:r>
              <a:rPr lang="en-GB" dirty="0"/>
              <a:t> function to query the database</a:t>
            </a:r>
          </a:p>
          <a:p>
            <a:pPr lvl="1"/>
            <a:r>
              <a:rPr lang="en-GB" sz="1400" dirty="0"/>
              <a:t>Also </a:t>
            </a:r>
            <a:r>
              <a:rPr lang="en-GB" sz="1400" dirty="0" err="1"/>
              <a:t>registerTempTable</a:t>
            </a:r>
            <a:r>
              <a:rPr lang="en-GB" sz="1400" dirty="0"/>
              <a:t> to better data viewing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</a:t>
            </a:r>
            <a:r>
              <a:rPr lang="en-GB" dirty="0" err="1"/>
              <a:t>Dataframes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8" y="1700809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1" y="1988841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2" y="2348881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188" y="2708921"/>
            <a:ext cx="4639223" cy="453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23" y="3356993"/>
            <a:ext cx="4639223" cy="147440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259823" y="4890359"/>
            <a:ext cx="4639223" cy="482857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/>
              <a:t>Can also use SQL Context within the spark-shell</a:t>
            </a:r>
          </a:p>
          <a:p>
            <a:r>
              <a:rPr lang="en-GB" dirty="0"/>
              <a:t>Allows use of standard MySQL queries on the generated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Both these queries show exactly the same result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</a:t>
            </a:r>
            <a:r>
              <a:rPr lang="en-GB" dirty="0" err="1"/>
              <a:t>Dataframes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5" y="2930458"/>
            <a:ext cx="5926562" cy="1576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5" y="4651590"/>
            <a:ext cx="5926562" cy="150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290" y="3555712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SQL Context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1410" y="524142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/>
              <a:t>Problems included:</a:t>
            </a:r>
          </a:p>
          <a:p>
            <a:pPr lvl="1"/>
            <a:r>
              <a:rPr lang="en-GB" sz="1400" dirty="0"/>
              <a:t>Extra commas within several of the column, some inconsistently</a:t>
            </a:r>
          </a:p>
          <a:p>
            <a:pPr lvl="1"/>
            <a:r>
              <a:rPr lang="en-GB" sz="1400" dirty="0"/>
              <a:t>Quotation marks around some fields</a:t>
            </a:r>
          </a:p>
          <a:p>
            <a:pPr lvl="1"/>
            <a:r>
              <a:rPr lang="en-GB" sz="1400" dirty="0"/>
              <a:t>A header record</a:t>
            </a:r>
          </a:p>
          <a:p>
            <a:pPr lvl="1"/>
            <a:r>
              <a:rPr lang="en-GB" sz="1400" dirty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(Data cleaning)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1859232"/>
            <a:ext cx="4445941" cy="586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5" y="2517759"/>
            <a:ext cx="4445938" cy="1962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64" y="4533983"/>
            <a:ext cx="4445939" cy="1440160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63" y="1556792"/>
            <a:ext cx="4445940" cy="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</a:t>
            </a:r>
            <a:r>
              <a:rPr lang="en-GB" dirty="0" err="1"/>
              <a:t>IntelliJ</a:t>
            </a:r>
            <a:r>
              <a:rPr lang="en-GB" dirty="0"/>
              <a:t> and the CQ VM to set up a spark streaming context</a:t>
            </a:r>
          </a:p>
          <a:p>
            <a:pPr lvl="1"/>
            <a:r>
              <a:rPr lang="en-GB" dirty="0"/>
              <a:t>Analyses the dataset live as it is imported to the program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(Streaming)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t="38376"/>
          <a:stretch/>
        </p:blipFill>
        <p:spPr>
          <a:xfrm>
            <a:off x="4427989" y="1556792"/>
            <a:ext cx="4217291" cy="754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2348880"/>
            <a:ext cx="4217290" cy="1015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6" y="3356992"/>
            <a:ext cx="4217290" cy="8856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478267"/>
            <a:ext cx="4217301" cy="954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77" y="5517232"/>
            <a:ext cx="4217299" cy="1378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r="46911"/>
          <a:stretch/>
        </p:blipFill>
        <p:spPr>
          <a:xfrm>
            <a:off x="1211249" y="3671643"/>
            <a:ext cx="2449287" cy="22056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Takes average of all data input to the source location</a:t>
            </a: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50" name="Straight Arrow Connector 49"/>
          <p:cNvCxnSpPr>
            <a:stCxn id="32" idx="1"/>
            <a:endCxn id="33" idx="3"/>
          </p:cNvCxnSpPr>
          <p:nvPr/>
        </p:nvCxnSpPr>
        <p:spPr>
          <a:xfrm flipH="1" flipV="1">
            <a:off x="3660536" y="4774458"/>
            <a:ext cx="767441" cy="8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>
            <a:normAutofit/>
          </a:bodyPr>
          <a:lstStyle/>
          <a:p>
            <a:r>
              <a:rPr lang="en-GB" dirty="0"/>
              <a:t>Split </a:t>
            </a:r>
            <a:r>
              <a:rPr lang="en-GB" dirty="0" err="1"/>
              <a:t>movielens</a:t>
            </a:r>
            <a:r>
              <a:rPr lang="en-GB" dirty="0"/>
              <a:t> database into training and test</a:t>
            </a:r>
          </a:p>
          <a:p>
            <a:endParaRPr lang="en-GB" dirty="0"/>
          </a:p>
          <a:p>
            <a:r>
              <a:rPr lang="en-GB" dirty="0"/>
              <a:t>Created a very simple ALS (Alternating Least Squares) model</a:t>
            </a:r>
          </a:p>
          <a:p>
            <a:endParaRPr lang="en-GB" dirty="0"/>
          </a:p>
          <a:p>
            <a:r>
              <a:rPr lang="en-GB" dirty="0"/>
              <a:t>Attempted to predict the rating a user would give to a movie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(Machine Learning)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9" y="1622869"/>
            <a:ext cx="4866638" cy="483517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408" y="2276872"/>
            <a:ext cx="4866638" cy="72008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958409" y="3196931"/>
            <a:ext cx="4859057" cy="1024157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5"/>
          <a:stretch>
            <a:fillRect/>
          </a:stretch>
        </p:blipFill>
        <p:spPr>
          <a:xfrm>
            <a:off x="3958408" y="4392004"/>
            <a:ext cx="4866639" cy="405148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408" y="4998948"/>
            <a:ext cx="4866638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Began with basic structure and syntax</a:t>
            </a:r>
          </a:p>
          <a:p>
            <a:endParaRPr lang="en-GB" dirty="0"/>
          </a:p>
          <a:p>
            <a:r>
              <a:rPr lang="en-GB" dirty="0"/>
              <a:t>Created simple programs with basic logic</a:t>
            </a:r>
          </a:p>
          <a:p>
            <a:pPr lvl="1"/>
            <a:r>
              <a:rPr lang="en-GB" sz="1400" dirty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Pentaho</a:t>
            </a:r>
            <a:r>
              <a:rPr lang="en-GB" dirty="0"/>
              <a:t> as a graphical alternative to SQL, using a web-hosted MySQL server</a:t>
            </a:r>
          </a:p>
          <a:p>
            <a:r>
              <a:rPr lang="en-GB" dirty="0"/>
              <a:t>Easy way of simply displaying the logic of database manipulation</a:t>
            </a:r>
          </a:p>
          <a:p>
            <a:r>
              <a:rPr lang="en-GB" dirty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3" y="1556792"/>
            <a:ext cx="3762135" cy="23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2" y="4000225"/>
            <a:ext cx="3760500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" y="4221088"/>
            <a:ext cx="4274491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the </a:t>
            </a:r>
            <a:r>
              <a:rPr lang="en-GB" dirty="0" err="1"/>
              <a:t>TensorFlow</a:t>
            </a:r>
            <a:r>
              <a:rPr lang="en-GB" dirty="0"/>
              <a:t> library and neural network architecture</a:t>
            </a:r>
          </a:p>
          <a:p>
            <a:r>
              <a:rPr lang="en-GB" dirty="0"/>
              <a:t>Built a simple image recognition model to classify images of 3 types:</a:t>
            </a:r>
          </a:p>
          <a:p>
            <a:pPr lvl="1"/>
            <a:r>
              <a:rPr lang="en-GB" sz="1400" dirty="0"/>
              <a:t>Airplanes</a:t>
            </a:r>
          </a:p>
          <a:p>
            <a:pPr lvl="1"/>
            <a:r>
              <a:rPr lang="en-GB" sz="1400" dirty="0"/>
              <a:t>Motorbikes</a:t>
            </a:r>
          </a:p>
          <a:p>
            <a:pPr lvl="1"/>
            <a:r>
              <a:rPr lang="en-GB" sz="1400" dirty="0"/>
              <a:t>Faces</a:t>
            </a:r>
          </a:p>
          <a:p>
            <a:r>
              <a:rPr lang="en-GB" dirty="0"/>
              <a:t>Final result was a convolutional network with around 70% accuracy</a:t>
            </a:r>
          </a:p>
          <a:p>
            <a:pPr lvl="1"/>
            <a:r>
              <a:rPr lang="en-GB" sz="1400" dirty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methodology.</a:t>
            </a:r>
          </a:p>
          <a:p>
            <a:endParaRPr lang="en-GB" dirty="0"/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Scrum/Agile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Given a .</a:t>
            </a:r>
            <a:r>
              <a:rPr lang="en-GB" sz="2000" dirty="0" err="1"/>
              <a:t>csv</a:t>
            </a:r>
            <a:r>
              <a:rPr lang="en-GB" sz="2000" dirty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/>
              <a:t>Aims:</a:t>
            </a:r>
          </a:p>
          <a:p>
            <a:pPr lvl="1"/>
            <a:r>
              <a:rPr lang="en-GB" sz="1800" dirty="0"/>
              <a:t>Link machines in a computing cluster for faster processing</a:t>
            </a:r>
          </a:p>
          <a:p>
            <a:pPr lvl="1"/>
            <a:r>
              <a:rPr lang="en-GB" sz="1800" dirty="0"/>
              <a:t>To predict which place a person would like to check in to, given their location.</a:t>
            </a:r>
          </a:p>
          <a:p>
            <a:pPr lvl="1"/>
            <a:r>
              <a:rPr lang="en-GB" sz="1800" dirty="0"/>
              <a:t>Create a full pipeline for cleaning the data, analysing it, and using it to train predictive algorithms.</a:t>
            </a:r>
          </a:p>
          <a:p>
            <a:pPr lvl="1"/>
            <a:r>
              <a:rPr lang="en-GB" sz="1800" dirty="0"/>
              <a:t>Create solution to stream location and output solutions in real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- Data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 columns</a:t>
            </a:r>
          </a:p>
          <a:p>
            <a:pPr lvl="1"/>
            <a:r>
              <a:rPr lang="en-GB" sz="1400" dirty="0" err="1"/>
              <a:t>row_id</a:t>
            </a:r>
            <a:endParaRPr lang="en-GB" sz="1400" dirty="0"/>
          </a:p>
          <a:p>
            <a:pPr lvl="1"/>
            <a:r>
              <a:rPr lang="en-GB" sz="1400" dirty="0"/>
              <a:t>x</a:t>
            </a:r>
          </a:p>
          <a:p>
            <a:pPr lvl="1"/>
            <a:r>
              <a:rPr lang="en-GB" sz="1400" dirty="0"/>
              <a:t>y</a:t>
            </a:r>
          </a:p>
          <a:p>
            <a:pPr lvl="1"/>
            <a:r>
              <a:rPr lang="en-GB" sz="1400" dirty="0"/>
              <a:t>accuracy</a:t>
            </a:r>
          </a:p>
          <a:p>
            <a:pPr lvl="1"/>
            <a:r>
              <a:rPr lang="en-GB" sz="1400" dirty="0"/>
              <a:t>time </a:t>
            </a:r>
          </a:p>
          <a:p>
            <a:pPr lvl="1"/>
            <a:r>
              <a:rPr lang="en-GB" sz="1400" dirty="0" err="1"/>
              <a:t>place_id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dirty="0"/>
              <a:t>29,118,021 rows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User stories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/>
              <a:t>Following Agile/Scrum </a:t>
            </a:r>
            <a:r>
              <a:rPr lang="en-GB" dirty="0" err="1"/>
              <a:t>methology</a:t>
            </a:r>
            <a:endParaRPr lang="en-GB" dirty="0"/>
          </a:p>
          <a:p>
            <a:endParaRPr lang="en-GB" dirty="0"/>
          </a:p>
          <a:p>
            <a:r>
              <a:rPr lang="en-GB" dirty="0"/>
              <a:t>Daily Scrum meetings helped keep track of project progress and each member’s tasks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5" y="1556792"/>
            <a:ext cx="7713341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manipulation and analysis</a:t>
            </a:r>
          </a:p>
          <a:p>
            <a:pPr lvl="1"/>
            <a:r>
              <a:rPr lang="en-GB" dirty="0"/>
              <a:t>R Studio, Spark, </a:t>
            </a:r>
            <a:r>
              <a:rPr lang="en-GB" dirty="0" err="1"/>
              <a:t>IntelliJ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Cluster setup</a:t>
            </a:r>
          </a:p>
          <a:p>
            <a:pPr lvl="1"/>
            <a:r>
              <a:rPr lang="en-GB" dirty="0"/>
              <a:t>Vagrant, </a:t>
            </a:r>
            <a:r>
              <a:rPr lang="en-GB" dirty="0" err="1"/>
              <a:t>Cloudera</a:t>
            </a:r>
            <a:r>
              <a:rPr lang="en-GB" dirty="0"/>
              <a:t> </a:t>
            </a:r>
            <a:r>
              <a:rPr lang="en-GB" dirty="0" err="1"/>
              <a:t>Quickstart</a:t>
            </a:r>
            <a:r>
              <a:rPr lang="en-GB" dirty="0"/>
              <a:t>, </a:t>
            </a:r>
            <a:r>
              <a:rPr lang="en-GB" dirty="0" err="1"/>
              <a:t>Cloudera</a:t>
            </a:r>
            <a:r>
              <a:rPr lang="en-GB" dirty="0"/>
              <a:t> Manager, AWS, </a:t>
            </a:r>
            <a:r>
              <a:rPr lang="en-GB" dirty="0" err="1"/>
              <a:t>VirtualBox</a:t>
            </a:r>
            <a:r>
              <a:rPr lang="en-GB" dirty="0"/>
              <a:t> Manager</a:t>
            </a:r>
          </a:p>
          <a:p>
            <a:pPr lvl="1"/>
            <a:r>
              <a:rPr lang="en-GB" dirty="0" err="1"/>
              <a:t>Hadoop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Machine Learning</a:t>
            </a:r>
          </a:p>
          <a:p>
            <a:pPr lvl="1"/>
            <a:r>
              <a:rPr lang="en-GB" dirty="0" err="1"/>
              <a:t>TensorFlow</a:t>
            </a:r>
            <a:r>
              <a:rPr lang="en-GB" dirty="0"/>
              <a:t>, Spark, R</a:t>
            </a:r>
          </a:p>
          <a:p>
            <a:pPr lvl="1"/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and Google Drive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/>
          <a:p>
            <a:r>
              <a:rPr lang="en-GB" dirty="0"/>
              <a:t>Final Project -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557380" y="1412776"/>
            <a:ext cx="4032448" cy="4680520"/>
          </a:xfrm>
        </p:spPr>
        <p:txBody>
          <a:bodyPr/>
          <a:lstStyle/>
          <a:p>
            <a:r>
              <a:rPr lang="en-GB" dirty="0"/>
              <a:t>Wanted to create a computing cluster to increase processing speed</a:t>
            </a:r>
          </a:p>
          <a:p>
            <a:endParaRPr lang="en-GB" dirty="0"/>
          </a:p>
          <a:p>
            <a:r>
              <a:rPr lang="en-GB" dirty="0"/>
              <a:t>Began by researching how to link our machines together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Settled on using</a:t>
            </a:r>
          </a:p>
          <a:p>
            <a:pPr lvl="1"/>
            <a:r>
              <a:rPr lang="en-GB" dirty="0"/>
              <a:t>Vagrant to create and setup the VMs</a:t>
            </a:r>
          </a:p>
          <a:p>
            <a:pPr lvl="1"/>
            <a:r>
              <a:rPr lang="en-GB" dirty="0"/>
              <a:t>Cloudera Manager to install and manage the cluster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5" y="1412776"/>
            <a:ext cx="3215791" cy="482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2" y="5430155"/>
            <a:ext cx="3923928" cy="7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50832" cy="4680520"/>
          </a:xfrm>
        </p:spPr>
        <p:txBody>
          <a:bodyPr/>
          <a:lstStyle/>
          <a:p>
            <a:r>
              <a:rPr lang="en-GB" dirty="0"/>
              <a:t>Installing all the </a:t>
            </a:r>
            <a:r>
              <a:rPr lang="en-GB" dirty="0" err="1"/>
              <a:t>dependancies</a:t>
            </a:r>
            <a:r>
              <a:rPr lang="en-GB" dirty="0"/>
              <a:t> and making sure all agents are running and healthy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568" y="2223690"/>
            <a:ext cx="6267744" cy="10612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b="55086"/>
          <a:stretch/>
        </p:blipFill>
        <p:spPr>
          <a:xfrm>
            <a:off x="501007" y="3429000"/>
            <a:ext cx="7736579" cy="2664297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21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applications available from </a:t>
            </a:r>
            <a:r>
              <a:rPr lang="en-GB" dirty="0" err="1"/>
              <a:t>Cloudera</a:t>
            </a:r>
            <a:r>
              <a:rPr lang="en-GB" dirty="0"/>
              <a:t> Manager </a:t>
            </a:r>
          </a:p>
          <a:p>
            <a:r>
              <a:rPr lang="en-GB" dirty="0"/>
              <a:t>The applications we selected to install are</a:t>
            </a:r>
          </a:p>
          <a:p>
            <a:pPr lvl="1"/>
            <a:r>
              <a:rPr lang="en-GB" dirty="0"/>
              <a:t>HDFS</a:t>
            </a:r>
          </a:p>
          <a:p>
            <a:pPr lvl="1"/>
            <a:r>
              <a:rPr lang="en-GB" dirty="0" err="1"/>
              <a:t>ZooKeeper</a:t>
            </a:r>
            <a:endParaRPr lang="en-GB" dirty="0"/>
          </a:p>
          <a:p>
            <a:pPr lvl="1"/>
            <a:r>
              <a:rPr lang="en-GB" dirty="0" err="1"/>
              <a:t>Hbase</a:t>
            </a:r>
            <a:endParaRPr lang="en-GB" dirty="0"/>
          </a:p>
          <a:p>
            <a:pPr lvl="1"/>
            <a:r>
              <a:rPr lang="en-GB" dirty="0" err="1"/>
              <a:t>Solr</a:t>
            </a:r>
            <a:endParaRPr lang="en-GB" dirty="0"/>
          </a:p>
          <a:p>
            <a:pPr lvl="1"/>
            <a:r>
              <a:rPr lang="en-GB" dirty="0"/>
              <a:t>MapReduce</a:t>
            </a:r>
          </a:p>
          <a:p>
            <a:pPr lvl="1"/>
            <a:r>
              <a:rPr lang="en-GB" dirty="0"/>
              <a:t>YARN</a:t>
            </a:r>
          </a:p>
          <a:p>
            <a:pPr lvl="1"/>
            <a:r>
              <a:rPr lang="en-GB" dirty="0"/>
              <a:t>Hive</a:t>
            </a:r>
          </a:p>
          <a:p>
            <a:pPr lvl="1"/>
            <a:r>
              <a:rPr lang="en-GB" dirty="0"/>
              <a:t>Spark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87" y="1916832"/>
            <a:ext cx="415171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as an introduction to the principles of OOP</a:t>
            </a:r>
          </a:p>
          <a:p>
            <a:pPr lvl="1"/>
            <a:r>
              <a:rPr lang="en-GB" sz="1400" dirty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340768"/>
            <a:ext cx="4464496" cy="3312368"/>
          </a:xfrm>
        </p:spPr>
        <p:txBody>
          <a:bodyPr/>
          <a:lstStyle/>
          <a:p>
            <a:r>
              <a:rPr lang="en-GB" dirty="0"/>
              <a:t>To test everything is configured we ran a quick test</a:t>
            </a:r>
          </a:p>
          <a:p>
            <a:endParaRPr lang="en-GB" dirty="0"/>
          </a:p>
          <a:p>
            <a:r>
              <a:rPr lang="en-GB" dirty="0"/>
              <a:t>The file has been copied to the HDFS file system</a:t>
            </a:r>
          </a:p>
          <a:p>
            <a:endParaRPr lang="en-GB" dirty="0"/>
          </a:p>
          <a:p>
            <a:r>
              <a:rPr lang="en-GB" dirty="0"/>
              <a:t>The file is also available on agent 1, 3 and the master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HDFS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7" y="4797152"/>
            <a:ext cx="7524328" cy="1550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07" y="1196752"/>
            <a:ext cx="3726772" cy="35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6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To make sure spark is working with Hadoop correctly we </a:t>
            </a:r>
            <a:r>
              <a:rPr lang="en-GB" dirty="0" err="1"/>
              <a:t>agaom</a:t>
            </a:r>
            <a:r>
              <a:rPr lang="en-GB" dirty="0"/>
              <a:t> ran a simple test</a:t>
            </a:r>
          </a:p>
          <a:p>
            <a:endParaRPr lang="en-GB" dirty="0"/>
          </a:p>
          <a:p>
            <a:r>
              <a:rPr lang="en-GB" dirty="0"/>
              <a:t>Load the spark-shell as user </a:t>
            </a:r>
            <a:r>
              <a:rPr lang="en-GB" dirty="0" err="1"/>
              <a:t>hdfs</a:t>
            </a:r>
            <a:endParaRPr lang="en-GB" dirty="0"/>
          </a:p>
          <a:p>
            <a:pPr lvl="1"/>
            <a:r>
              <a:rPr lang="en-GB" dirty="0"/>
              <a:t>Load the file from </a:t>
            </a:r>
            <a:r>
              <a:rPr lang="en-GB" dirty="0" err="1"/>
              <a:t>hdfs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Split it by “,”</a:t>
            </a:r>
          </a:p>
          <a:p>
            <a:pPr lvl="1"/>
            <a:r>
              <a:rPr lang="en-GB" dirty="0"/>
              <a:t>And count the number of rows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28964" y="1318667"/>
            <a:ext cx="4391508" cy="2881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50" y="1700808"/>
            <a:ext cx="41624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0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488832" cy="4680520"/>
          </a:xfrm>
        </p:spPr>
        <p:txBody>
          <a:bodyPr/>
          <a:lstStyle/>
          <a:p>
            <a:r>
              <a:rPr lang="en-GB" dirty="0"/>
              <a:t>Master could not connect to NTP server</a:t>
            </a:r>
          </a:p>
          <a:p>
            <a:pPr lvl="1"/>
            <a:r>
              <a:rPr lang="en-GB" dirty="0"/>
              <a:t>Turns out this was due to the internet connection dropping on the master VM (required resting)</a:t>
            </a:r>
          </a:p>
          <a:p>
            <a:pPr lvl="1"/>
            <a:endParaRPr lang="en-GB" dirty="0"/>
          </a:p>
          <a:p>
            <a:r>
              <a:rPr lang="en-GB" dirty="0"/>
              <a:t>Heartbeat (due to the host file)</a:t>
            </a:r>
          </a:p>
          <a:p>
            <a:endParaRPr lang="en-GB" dirty="0"/>
          </a:p>
          <a:p>
            <a:r>
              <a:rPr lang="en-GB" dirty="0"/>
              <a:t>Could not complete download due to internet connection timing out</a:t>
            </a:r>
          </a:p>
          <a:p>
            <a:endParaRPr lang="en-GB" dirty="0"/>
          </a:p>
          <a:p>
            <a:r>
              <a:rPr lang="en-GB" dirty="0"/>
              <a:t>Running R machine learning along with VMS crashed the instances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820472" cy="936104"/>
          </a:xfrm>
        </p:spPr>
        <p:txBody>
          <a:bodyPr/>
          <a:lstStyle/>
          <a:p>
            <a:r>
              <a:rPr lang="en-GB" dirty="0"/>
              <a:t>Final Project – Clustering PROBLEMS 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35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/>
              <a:t>With VM None of the services were able to start correctly</a:t>
            </a:r>
          </a:p>
          <a:p>
            <a:endParaRPr lang="en-GB" dirty="0"/>
          </a:p>
          <a:p>
            <a:r>
              <a:rPr lang="en-GB" dirty="0"/>
              <a:t>Tried attempted to use AWS free-tier EC2 (1GB RAM)</a:t>
            </a:r>
          </a:p>
          <a:p>
            <a:pPr lvl="1"/>
            <a:r>
              <a:rPr lang="en-GB" dirty="0"/>
              <a:t>Minimum requirement for CM is 2GB</a:t>
            </a:r>
          </a:p>
          <a:p>
            <a:pPr lvl="1"/>
            <a:endParaRPr lang="en-GB" dirty="0"/>
          </a:p>
          <a:p>
            <a:r>
              <a:rPr lang="en-GB" dirty="0"/>
              <a:t>Tried to use AWS EC2 instances as agents</a:t>
            </a:r>
          </a:p>
          <a:p>
            <a:pPr lvl="1"/>
            <a:r>
              <a:rPr lang="en-GB" dirty="0"/>
              <a:t>Due to the master being in a private network the agents cannot communicate with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12968" cy="936104"/>
          </a:xfrm>
        </p:spPr>
        <p:txBody>
          <a:bodyPr/>
          <a:lstStyle/>
          <a:p>
            <a:r>
              <a:rPr lang="en-GB" dirty="0"/>
              <a:t>Final Project – Clustering PROBLEMS </a:t>
            </a:r>
            <a:r>
              <a:rPr lang="en-GB" dirty="0" err="1"/>
              <a:t>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46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cleaning with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920880" cy="51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41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endParaRPr lang="en-GB" dirty="0"/>
          </a:p>
          <a:p>
            <a:r>
              <a:rPr lang="en-GB" dirty="0"/>
              <a:t>Interfaced with python code to execute efficient back-end C++ code.</a:t>
            </a:r>
          </a:p>
          <a:p>
            <a:endParaRPr lang="en-GB" dirty="0"/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)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sz="1400" dirty="0"/>
              <a:t>29 million data points</a:t>
            </a:r>
          </a:p>
          <a:p>
            <a:pPr lvl="1"/>
            <a:endParaRPr lang="en-GB" sz="1400" dirty="0"/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sz="1400" dirty="0"/>
              <a:t>108 thousand unique check-in locations are possible</a:t>
            </a:r>
          </a:p>
          <a:p>
            <a:pPr lvl="1"/>
            <a:r>
              <a:rPr lang="en-GB" sz="1400" dirty="0"/>
              <a:t>Weak correlation between input co-ordinates and location</a:t>
            </a:r>
          </a:p>
          <a:p>
            <a:pPr lvl="1"/>
            <a:endParaRPr lang="en-GB" sz="1400" dirty="0"/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936104"/>
          </a:xfrm>
        </p:spPr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 Limitations)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Solutions:</a:t>
            </a:r>
          </a:p>
          <a:p>
            <a:pPr lvl="1"/>
            <a:r>
              <a:rPr lang="en-GB" sz="1400" dirty="0"/>
              <a:t>Add more layers to the network</a:t>
            </a:r>
          </a:p>
          <a:p>
            <a:pPr lvl="1"/>
            <a:r>
              <a:rPr lang="en-GB" sz="1400" dirty="0"/>
              <a:t>Run the network only on small batches of the data at a time</a:t>
            </a:r>
          </a:p>
          <a:p>
            <a:pPr lvl="1"/>
            <a:r>
              <a:rPr lang="en-GB" sz="1400" dirty="0"/>
              <a:t>Use only subsets that represent the data as a whole</a:t>
            </a:r>
          </a:p>
          <a:p>
            <a:r>
              <a:rPr lang="en-GB" dirty="0"/>
              <a:t>Should improve accuracy of results:</a:t>
            </a:r>
          </a:p>
          <a:p>
            <a:pPr lvl="1"/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 Results)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" name="AutoShape 2" descr="https://owa.qa.com/OWA/service.svc/s/GetFileAttachment?id=AAMkADRkNGQ1NGRhLWQxZWYtNDBjZC1hYzU1LWU3NDc5YmQyZmNiNQBGAAAAAABp9Kolm3I2QL8sQSDMT9h6BwBH%2BczAhmbASrxfZSDDM09qAAAAAAEMAABH%2BczAhmbASrxfZSDDM09qAAAuGS67AAABEgAQAB1a03W1cExJplLshnH0YNc%3D&amp;X-OWA-CANARY=4ab5doIMfkiivkU4H7zI4qT3RRS2otQIPM5C4pWp7UzxDSjBdSAwcyGyQJmC8MS_iKHj9lgXaPw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9" y="3899892"/>
            <a:ext cx="4410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21" y="3899892"/>
            <a:ext cx="3857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Inaccuracies in GPS create messy data</a:t>
            </a:r>
          </a:p>
          <a:p>
            <a:endParaRPr lang="en-GB" dirty="0"/>
          </a:p>
          <a:p>
            <a:r>
              <a:rPr lang="en-GB" dirty="0"/>
              <a:t>Many co-ordinates can represent the same location</a:t>
            </a:r>
          </a:p>
          <a:p>
            <a:endParaRPr lang="en-GB" dirty="0"/>
          </a:p>
          <a:p>
            <a:r>
              <a:rPr lang="en-GB" dirty="0"/>
              <a:t>The same co-ordinates can represent multiple locations</a:t>
            </a:r>
          </a:p>
          <a:p>
            <a:endParaRPr lang="en-GB" dirty="0"/>
          </a:p>
          <a:p>
            <a:r>
              <a:rPr lang="en-GB" dirty="0"/>
              <a:t>Data hard to visualise</a:t>
            </a:r>
          </a:p>
          <a:p>
            <a:pPr lvl="1"/>
            <a:r>
              <a:rPr lang="en-GB" sz="1400" dirty="0"/>
              <a:t>This is 1 of 100 grid squares with a 10% sample of the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67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8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71" y="2563545"/>
            <a:ext cx="3969122" cy="5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965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51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46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Can be used in Java, </a:t>
            </a:r>
            <a:r>
              <a:rPr lang="en-GB" dirty="0" err="1"/>
              <a:t>Scala</a:t>
            </a:r>
            <a:r>
              <a:rPr lang="en-GB" dirty="0"/>
              <a:t>, R and Python</a:t>
            </a:r>
          </a:p>
          <a:p>
            <a:r>
              <a:rPr lang="en-GB" dirty="0"/>
              <a:t>Claims to perform 100x faster than </a:t>
            </a:r>
            <a:r>
              <a:rPr lang="en-GB" dirty="0" err="1"/>
              <a:t>MapReduce</a:t>
            </a:r>
            <a:endParaRPr lang="en-GB" dirty="0"/>
          </a:p>
          <a:p>
            <a:r>
              <a:rPr lang="en-GB" dirty="0"/>
              <a:t>It is easy to scale. Code can be written and tested on a single machine before being used with a large cluster, without any changes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52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Naïve Bayes</a:t>
            </a:r>
          </a:p>
          <a:p>
            <a:endParaRPr lang="en-GB" dirty="0"/>
          </a:p>
          <a:p>
            <a:r>
              <a:rPr lang="en-GB" dirty="0"/>
              <a:t>Simple to use and learns fast compared to other algorithms</a:t>
            </a:r>
          </a:p>
          <a:p>
            <a:pPr lvl="1"/>
            <a:r>
              <a:rPr lang="en-GB" dirty="0"/>
              <a:t>Meant we could get something working quickly</a:t>
            </a:r>
          </a:p>
          <a:p>
            <a:r>
              <a:rPr lang="en-GB" dirty="0"/>
              <a:t>Assumes all inputs are independent and not related</a:t>
            </a:r>
          </a:p>
          <a:p>
            <a:pPr lvl="1"/>
            <a:r>
              <a:rPr lang="en-GB" dirty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222886" y="345144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Multilayer Perceptron</a:t>
            </a:r>
          </a:p>
          <a:p>
            <a:endParaRPr lang="en-GB" dirty="0"/>
          </a:p>
          <a:p>
            <a:r>
              <a:rPr lang="en-GB" dirty="0"/>
              <a:t>Based on a </a:t>
            </a:r>
            <a:r>
              <a:rPr lang="en-GB" dirty="0" err="1"/>
              <a:t>feedforward</a:t>
            </a:r>
            <a:r>
              <a:rPr lang="en-GB" dirty="0"/>
              <a:t> neural network, with an input layer, hidden layer(s) and an output layer</a:t>
            </a:r>
          </a:p>
          <a:p>
            <a:r>
              <a:rPr lang="en-GB" dirty="0"/>
              <a:t>Take a lot of training data and tuning to train effectively,</a:t>
            </a:r>
          </a:p>
          <a:p>
            <a:pPr lvl="1"/>
            <a:r>
              <a:rPr lang="en-GB" sz="1400" dirty="0"/>
              <a:t>Can be hard to determine how effective they will be even once trained</a:t>
            </a:r>
          </a:p>
          <a:p>
            <a:r>
              <a:rPr lang="en-GB" dirty="0"/>
              <a:t>Simpler and faster methods can often perform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Random Forests</a:t>
            </a:r>
          </a:p>
          <a:p>
            <a:endParaRPr lang="en-GB" dirty="0"/>
          </a:p>
          <a:p>
            <a:r>
              <a:rPr lang="en-GB" dirty="0"/>
              <a:t>Creates multiple decision trees and uses them all to make a more accurate model</a:t>
            </a:r>
          </a:p>
          <a:p>
            <a:endParaRPr lang="en-GB" dirty="0"/>
          </a:p>
          <a:p>
            <a:r>
              <a:rPr lang="en-GB" dirty="0"/>
              <a:t>Good for predictive modelling</a:t>
            </a:r>
          </a:p>
          <a:p>
            <a:endParaRPr lang="en-GB" dirty="0"/>
          </a:p>
          <a:p>
            <a:r>
              <a:rPr lang="en-GB" dirty="0"/>
              <a:t>Fast to train, but slow to make predictions once trained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Nearest Neighbour algorithm</a:t>
            </a:r>
          </a:p>
          <a:p>
            <a:endParaRPr lang="en-GB" dirty="0"/>
          </a:p>
          <a:p>
            <a:r>
              <a:rPr lang="en-GB" dirty="0"/>
              <a:t>Object is classified by a majority vote of its neighbours</a:t>
            </a:r>
          </a:p>
          <a:p>
            <a:r>
              <a:rPr lang="en-GB" dirty="0"/>
              <a:t>Influence of neighbours weighted by distance</a:t>
            </a:r>
          </a:p>
          <a:p>
            <a:r>
              <a:rPr lang="en-GB" dirty="0"/>
              <a:t>Flexible and easy to implement</a:t>
            </a:r>
          </a:p>
          <a:p>
            <a:r>
              <a:rPr lang="en-GB" dirty="0"/>
              <a:t>Struggles with sparsely populated areas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ML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the overall clustering worked out</a:t>
            </a:r>
          </a:p>
          <a:p>
            <a:endParaRPr lang="en-GB" dirty="0"/>
          </a:p>
          <a:p>
            <a:r>
              <a:rPr lang="en-GB" dirty="0"/>
              <a:t>How the predictions worked out</a:t>
            </a:r>
          </a:p>
          <a:p>
            <a:endParaRPr lang="en-GB" dirty="0"/>
          </a:p>
          <a:p>
            <a:r>
              <a:rPr lang="en-GB" dirty="0"/>
              <a:t>Did we achieve all the user stories</a:t>
            </a:r>
          </a:p>
          <a:p>
            <a:pPr lvl="1"/>
            <a:r>
              <a:rPr lang="en-GB" dirty="0"/>
              <a:t>If not, why not?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7" name="Content Placeholder 6"/>
          <p:cNvSpPr>
            <a:spLocks noGrp="1"/>
          </p:cNvSpPr>
          <p:nvPr>
            <p:ph sz="quarter" idx="14"/>
          </p:nvPr>
        </p:nvSpPr>
        <p:spPr>
          <a:xfrm>
            <a:off x="4299956" y="242088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883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12 week course covered a series of linked topics designed to enable us to be productive in a Big data working environment</a:t>
            </a:r>
          </a:p>
          <a:p>
            <a:endParaRPr lang="en-GB" dirty="0"/>
          </a:p>
          <a:p>
            <a:r>
              <a:rPr lang="en-GB" dirty="0"/>
              <a:t>Several larger projects worked on in small teams</a:t>
            </a:r>
          </a:p>
          <a:p>
            <a:endParaRPr lang="en-GB" dirty="0"/>
          </a:p>
          <a:p>
            <a:r>
              <a:rPr lang="en-GB" dirty="0"/>
              <a:t>Technologies built up towards a final project, in which most of them were used in some capacity to increase the accuracy of or streamline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3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R programming language, beginning 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/>
              <a:t>Used graphing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/>
              <a:t>Firstly using a set of USA census data to predict salaries</a:t>
            </a:r>
          </a:p>
          <a:p>
            <a:pPr lvl="1"/>
            <a:r>
              <a:rPr lang="en-GB" sz="1400" dirty="0"/>
              <a:t>Split into train and test data</a:t>
            </a:r>
          </a:p>
          <a:p>
            <a:endParaRPr lang="en-GB" dirty="0"/>
          </a:p>
          <a:p>
            <a:r>
              <a:rPr lang="en-GB" dirty="0"/>
              <a:t>Cleaned data into more useful formats and categories based on real-world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(Machine Learning)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day project</a:t>
            </a:r>
          </a:p>
          <a:p>
            <a:pPr lvl="1"/>
            <a:r>
              <a:rPr lang="en-GB" sz="1400" dirty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/>
              <a:t>Developed a final prediction and submitted to </a:t>
            </a:r>
            <a:r>
              <a:rPr lang="en-GB" dirty="0" err="1"/>
              <a:t>Kaggle</a:t>
            </a:r>
            <a:r>
              <a:rPr lang="en-GB" dirty="0"/>
              <a:t> to check its accuracy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(Machine Learning)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database management via Oracle SQL</a:t>
            </a:r>
          </a:p>
          <a:p>
            <a:endParaRPr lang="en-GB" dirty="0"/>
          </a:p>
          <a:p>
            <a:r>
              <a:rPr lang="en-GB" dirty="0"/>
              <a:t>Creating tables and inserting data</a:t>
            </a:r>
          </a:p>
          <a:p>
            <a:endParaRPr lang="en-GB" dirty="0"/>
          </a:p>
          <a:p>
            <a:r>
              <a:rPr lang="en-GB" dirty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(Oracle)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3731</TotalTime>
  <Words>3184</Words>
  <Application>Microsoft Office PowerPoint</Application>
  <PresentationFormat>On-screen Show (4:3)</PresentationFormat>
  <Paragraphs>1206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Tahoma</vt:lpstr>
      <vt:lpstr>Verdana</vt:lpstr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Scrum/Agile</vt:lpstr>
      <vt:lpstr>Final Project - Introduction</vt:lpstr>
      <vt:lpstr>Final Project - Data</vt:lpstr>
      <vt:lpstr>Final Project – User stories</vt:lpstr>
      <vt:lpstr>Final Project - Technologies</vt:lpstr>
      <vt:lpstr>Final Project – Clustering</vt:lpstr>
      <vt:lpstr>Final Project – Clustering</vt:lpstr>
      <vt:lpstr>Final Project – Clustering</vt:lpstr>
      <vt:lpstr>Final Project – HDFS</vt:lpstr>
      <vt:lpstr>Final Project – SPARK</vt:lpstr>
      <vt:lpstr>Final Project – Clustering PROBLEMS VM</vt:lpstr>
      <vt:lpstr>Final Project – Clustering PROBLEMS aws</vt:lpstr>
      <vt:lpstr>Final Project – Data cleaning with r</vt:lpstr>
      <vt:lpstr>Final Project (Tensorflow)</vt:lpstr>
      <vt:lpstr>Final Project (Tensorflow Limitations)</vt:lpstr>
      <vt:lpstr>Final Project (Tensorflow Results)</vt:lpstr>
      <vt:lpstr>Final Project – Data Visualisation </vt:lpstr>
      <vt:lpstr>Final Project – Data Visualisation </vt:lpstr>
      <vt:lpstr>Final Project – Data Visualisation </vt:lpstr>
      <vt:lpstr>Final Project – Data Visualisation </vt:lpstr>
      <vt:lpstr>Final Project – Spark MlLIb</vt:lpstr>
      <vt:lpstr>Final Project – Spark MlLIb</vt:lpstr>
      <vt:lpstr>Final Project – Spark MlLIb</vt:lpstr>
      <vt:lpstr>Final Project – Spark MlLIb</vt:lpstr>
      <vt:lpstr>Final Project – ML Algorithms</vt:lpstr>
      <vt:lpstr>Final Project – Results</vt:lpstr>
      <vt:lpstr>Conclusions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abel afro</cp:lastModifiedBy>
  <cp:revision>106</cp:revision>
  <dcterms:created xsi:type="dcterms:W3CDTF">2017-05-18T15:48:43Z</dcterms:created>
  <dcterms:modified xsi:type="dcterms:W3CDTF">2017-05-25T07:16:01Z</dcterms:modified>
</cp:coreProperties>
</file>