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51"/>
  </p:notesMasterIdLst>
  <p:sldIdLst>
    <p:sldId id="256" r:id="rId2"/>
    <p:sldId id="264" r:id="rId3"/>
    <p:sldId id="277" r:id="rId4"/>
    <p:sldId id="278" r:id="rId5"/>
    <p:sldId id="290" r:id="rId6"/>
    <p:sldId id="265" r:id="rId7"/>
    <p:sldId id="279" r:id="rId8"/>
    <p:sldId id="281" r:id="rId9"/>
    <p:sldId id="266" r:id="rId10"/>
    <p:sldId id="280" r:id="rId11"/>
    <p:sldId id="267" r:id="rId12"/>
    <p:sldId id="283" r:id="rId13"/>
    <p:sldId id="268" r:id="rId14"/>
    <p:sldId id="269" r:id="rId15"/>
    <p:sldId id="285" r:id="rId16"/>
    <p:sldId id="286" r:id="rId17"/>
    <p:sldId id="284" r:id="rId18"/>
    <p:sldId id="270" r:id="rId19"/>
    <p:sldId id="287" r:id="rId20"/>
    <p:sldId id="289" r:id="rId21"/>
    <p:sldId id="288" r:id="rId22"/>
    <p:sldId id="291" r:id="rId23"/>
    <p:sldId id="292" r:id="rId24"/>
    <p:sldId id="271" r:id="rId25"/>
    <p:sldId id="272" r:id="rId26"/>
    <p:sldId id="293" r:id="rId27"/>
    <p:sldId id="294" r:id="rId28"/>
    <p:sldId id="295" r:id="rId29"/>
    <p:sldId id="296" r:id="rId30"/>
    <p:sldId id="298" r:id="rId31"/>
    <p:sldId id="273" r:id="rId32"/>
    <p:sldId id="274" r:id="rId33"/>
    <p:sldId id="257" r:id="rId34"/>
    <p:sldId id="275" r:id="rId35"/>
    <p:sldId id="297" r:id="rId36"/>
    <p:sldId id="259" r:id="rId37"/>
    <p:sldId id="260" r:id="rId38"/>
    <p:sldId id="261" r:id="rId39"/>
    <p:sldId id="308" r:id="rId40"/>
    <p:sldId id="299" r:id="rId41"/>
    <p:sldId id="300" r:id="rId42"/>
    <p:sldId id="306" r:id="rId43"/>
    <p:sldId id="307" r:id="rId44"/>
    <p:sldId id="262" r:id="rId45"/>
    <p:sldId id="303" r:id="rId46"/>
    <p:sldId id="304" r:id="rId47"/>
    <p:sldId id="305" r:id="rId48"/>
    <p:sldId id="301" r:id="rId49"/>
    <p:sldId id="302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udent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7" autoAdjust="0"/>
    <p:restoredTop sz="94660"/>
  </p:normalViewPr>
  <p:slideViewPr>
    <p:cSldViewPr>
      <p:cViewPr>
        <p:scale>
          <a:sx n="100" d="100"/>
          <a:sy n="100" d="100"/>
        </p:scale>
        <p:origin x="-2082" y="-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5C4DC-7AB1-4790-8B03-BE10E8EC4902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CA16A-9D08-4A48-980B-83F66190B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40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963488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3313-EB6D-4D1C-A5E0-44467BA26DC3}" type="datetime1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0100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>
            <a:lvl1pPr algn="ctr"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5581-DE2E-4CEE-9614-2941944A6EB2}" type="datetime1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F6D0-F0FD-42EB-94B9-EA67226EA4DF}" type="datetime1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41FE-3052-467C-879B-61FD84B6A1C6}" type="datetime1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D4AD-C16A-4B3C-895E-4A128A13E63C}" type="datetime1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9AA0-7CC0-46A4-81A5-A9B9190602A9}" type="datetime1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orizon.png"/>
          <p:cNvPicPr>
            <a:picLocks noChangeAspect="1"/>
          </p:cNvPicPr>
          <p:nvPr userDrawn="1"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2547664"/>
            <a:ext cx="9144000" cy="4572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81128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53136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355976" y="1556792"/>
            <a:ext cx="4464496" cy="4680520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10872" cy="93610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7280" y="116632"/>
            <a:ext cx="495300" cy="365125"/>
          </a:xfrm>
        </p:spPr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orizon.png"/>
          <p:cNvPicPr>
            <a:picLocks noChangeAspect="1"/>
          </p:cNvPicPr>
          <p:nvPr userDrawn="1"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2547664"/>
            <a:ext cx="9144000" cy="4572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81128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53136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496944" cy="201622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23528" y="3429000"/>
            <a:ext cx="8496944" cy="2808312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10872" cy="93610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7280" y="116632"/>
            <a:ext cx="495300" cy="365125"/>
          </a:xfrm>
        </p:spPr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42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C344-B76A-443F-B134-98B964F9E50C}" type="datetime1">
              <a:rPr lang="en-GB" smtClean="0"/>
              <a:t>22/05/2017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0CEA-7E0B-457C-98BC-FF6CB5A8D1C5}" type="datetime1">
              <a:rPr lang="en-GB" smtClean="0"/>
              <a:t>22/05/2017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551-61EC-4100-96DF-2B1F39B4FB50}" type="datetime1">
              <a:rPr lang="en-GB" smtClean="0"/>
              <a:t>22/05/2017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A354-851A-4ADB-A197-ECBF908F5763}" type="datetime1">
              <a:rPr lang="en-GB" smtClean="0"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B8A8C19-D8CE-4366-80B6-B1BCB0689B42}" type="datetime1">
              <a:rPr lang="en-GB" smtClean="0"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40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501008"/>
            <a:ext cx="7992888" cy="17526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An overview of the learning projects completed on the training course for the Big Data stream at QA Consulting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Jamie </a:t>
            </a:r>
            <a:r>
              <a:rPr lang="en-GB" dirty="0" err="1" smtClean="0"/>
              <a:t>Dalley</a:t>
            </a:r>
            <a:r>
              <a:rPr lang="en-GB" dirty="0" smtClean="0"/>
              <a:t>, Wade Garrett, </a:t>
            </a:r>
            <a:r>
              <a:rPr lang="en-GB" dirty="0" err="1" smtClean="0"/>
              <a:t>Abelether</a:t>
            </a:r>
            <a:r>
              <a:rPr lang="en-GB" dirty="0" smtClean="0"/>
              <a:t> </a:t>
            </a:r>
            <a:r>
              <a:rPr lang="en-GB" dirty="0" err="1" smtClean="0"/>
              <a:t>Germa</a:t>
            </a:r>
            <a:r>
              <a:rPr lang="en-GB" dirty="0" smtClean="0"/>
              <a:t>, Joseph Gordon, Edward </a:t>
            </a:r>
            <a:r>
              <a:rPr lang="en-GB" dirty="0" err="1" smtClean="0"/>
              <a:t>Sibert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QA Big Data Stream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subqueries</a:t>
            </a:r>
            <a:r>
              <a:rPr lang="en-GB" dirty="0"/>
              <a:t> to retrieve more specific data </a:t>
            </a:r>
            <a:r>
              <a:rPr lang="en-GB" dirty="0" smtClean="0"/>
              <a:t>subsets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Also had a brief introduction to </a:t>
            </a:r>
            <a:r>
              <a:rPr lang="en-GB" dirty="0" err="1" smtClean="0"/>
              <a:t>Scala</a:t>
            </a:r>
            <a:endParaRPr lang="en-GB" dirty="0" smtClean="0"/>
          </a:p>
          <a:p>
            <a:pPr lvl="1"/>
            <a:r>
              <a:rPr lang="en-GB" sz="1400" dirty="0" smtClean="0"/>
              <a:t>Both OOP and Functional Programming methodologies</a:t>
            </a:r>
          </a:p>
          <a:p>
            <a:pPr lvl="1"/>
            <a:r>
              <a:rPr lang="en-GB" sz="1400" dirty="0" smtClean="0"/>
              <a:t>Covered in more detail later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(Oracle)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348" y="3933056"/>
            <a:ext cx="4037802" cy="2004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574" y="1556792"/>
            <a:ext cx="39433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0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Manually set up a computing cluster using AWS instances</a:t>
            </a:r>
          </a:p>
          <a:p>
            <a:endParaRPr lang="en-GB" dirty="0"/>
          </a:p>
          <a:p>
            <a:r>
              <a:rPr lang="en-GB" dirty="0" smtClean="0"/>
              <a:t>Set up 4 VMs and edited the </a:t>
            </a:r>
            <a:r>
              <a:rPr lang="en-GB" dirty="0" err="1" smtClean="0"/>
              <a:t>hostfiles</a:t>
            </a:r>
            <a:r>
              <a:rPr lang="en-GB" dirty="0" smtClean="0"/>
              <a:t> to be able to refer them </a:t>
            </a:r>
            <a:r>
              <a:rPr lang="en-GB" dirty="0" err="1" smtClean="0"/>
              <a:t>them</a:t>
            </a:r>
            <a:r>
              <a:rPr lang="en-GB" dirty="0" smtClean="0"/>
              <a:t> by name</a:t>
            </a:r>
          </a:p>
          <a:p>
            <a:pPr lvl="1"/>
            <a:r>
              <a:rPr lang="en-GB" sz="1400" dirty="0" smtClean="0"/>
              <a:t>Testing by pinging each VM from the others</a:t>
            </a:r>
          </a:p>
          <a:p>
            <a:endParaRPr lang="en-GB" dirty="0"/>
          </a:p>
          <a:p>
            <a:r>
              <a:rPr lang="en-GB" dirty="0" smtClean="0"/>
              <a:t>Installed various packages </a:t>
            </a:r>
          </a:p>
          <a:p>
            <a:pPr lvl="1"/>
            <a:r>
              <a:rPr lang="en-GB" sz="1400" dirty="0" smtClean="0"/>
              <a:t>Zookeeper, </a:t>
            </a:r>
            <a:r>
              <a:rPr lang="en-GB" sz="1400" dirty="0" err="1" smtClean="0"/>
              <a:t>Hadoop</a:t>
            </a:r>
            <a:r>
              <a:rPr lang="en-GB" sz="1400" dirty="0"/>
              <a:t> </a:t>
            </a:r>
            <a:r>
              <a:rPr lang="en-GB" sz="1400" dirty="0" smtClean="0"/>
              <a:t>etc.</a:t>
            </a:r>
          </a:p>
          <a:p>
            <a:pPr lvl="1"/>
            <a:r>
              <a:rPr lang="en-GB" sz="1400" dirty="0" smtClean="0"/>
              <a:t>Starting </a:t>
            </a:r>
            <a:r>
              <a:rPr lang="en-GB" sz="1400" dirty="0" err="1" smtClean="0"/>
              <a:t>NameNode</a:t>
            </a:r>
            <a:r>
              <a:rPr lang="en-GB" sz="1400" dirty="0" smtClean="0"/>
              <a:t>, </a:t>
            </a:r>
            <a:r>
              <a:rPr lang="en-GB" sz="1400" dirty="0" err="1" smtClean="0"/>
              <a:t>DataNode</a:t>
            </a:r>
            <a:r>
              <a:rPr lang="en-GB" sz="1400" dirty="0" smtClean="0"/>
              <a:t>, YARN, </a:t>
            </a:r>
            <a:r>
              <a:rPr lang="en-GB" sz="1400" dirty="0" err="1"/>
              <a:t>N</a:t>
            </a:r>
            <a:r>
              <a:rPr lang="en-GB" sz="1400" dirty="0" err="1" smtClean="0"/>
              <a:t>odeManager</a:t>
            </a:r>
            <a:r>
              <a:rPr lang="en-GB" sz="1400" dirty="0" smtClean="0"/>
              <a:t>, </a:t>
            </a:r>
            <a:r>
              <a:rPr lang="en-GB" sz="1400" dirty="0" err="1" smtClean="0"/>
              <a:t>HistoryServer</a:t>
            </a:r>
            <a:r>
              <a:rPr lang="en-GB" sz="1400" dirty="0"/>
              <a:t> </a:t>
            </a:r>
            <a:r>
              <a:rPr lang="en-GB" sz="1400" dirty="0" smtClean="0"/>
              <a:t>etc. daemons </a:t>
            </a:r>
            <a:endParaRPr lang="en-GB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 Administration via AWS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11</a:t>
            </a:fld>
            <a:endParaRPr lang="en-GB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963" y="2204864"/>
            <a:ext cx="46386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Manually editing </a:t>
            </a:r>
            <a:r>
              <a:rPr lang="en-GB" dirty="0" err="1" smtClean="0"/>
              <a:t>config</a:t>
            </a:r>
            <a:r>
              <a:rPr lang="en-GB" dirty="0" smtClean="0"/>
              <a:t> .xml files form communication between the VMs</a:t>
            </a:r>
          </a:p>
          <a:p>
            <a:pPr lvl="1"/>
            <a:r>
              <a:rPr lang="en-GB" sz="1400" dirty="0"/>
              <a:t>c</a:t>
            </a:r>
            <a:r>
              <a:rPr lang="en-GB" sz="1400" dirty="0" smtClean="0"/>
              <a:t>ore-site, </a:t>
            </a:r>
            <a:r>
              <a:rPr lang="en-GB" sz="1400" dirty="0" err="1" smtClean="0"/>
              <a:t>hdfs</a:t>
            </a:r>
            <a:r>
              <a:rPr lang="en-GB" sz="1400" dirty="0" smtClean="0"/>
              <a:t>-site, yarn-site, </a:t>
            </a:r>
            <a:r>
              <a:rPr lang="en-GB" sz="1400" dirty="0" err="1" smtClean="0"/>
              <a:t>mapred</a:t>
            </a:r>
            <a:r>
              <a:rPr lang="en-GB" sz="1400" dirty="0" smtClean="0"/>
              <a:t>-site</a:t>
            </a:r>
          </a:p>
          <a:p>
            <a:pPr lvl="1"/>
            <a:endParaRPr lang="en-GB" sz="1400" dirty="0"/>
          </a:p>
          <a:p>
            <a:r>
              <a:rPr lang="en-GB" dirty="0" smtClean="0"/>
              <a:t>Ensuring all VMs have access to the .</a:t>
            </a:r>
            <a:r>
              <a:rPr lang="en-GB" dirty="0" err="1" smtClean="0"/>
              <a:t>pem</a:t>
            </a:r>
            <a:r>
              <a:rPr lang="en-GB" dirty="0" smtClean="0"/>
              <a:t> for access</a:t>
            </a:r>
          </a:p>
          <a:p>
            <a:endParaRPr lang="en-GB" dirty="0" smtClean="0"/>
          </a:p>
          <a:p>
            <a:r>
              <a:rPr lang="en-GB" dirty="0" smtClean="0"/>
              <a:t>Using Hive and Impala on the set-up cluster</a:t>
            </a:r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 Administration via AWS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12</a:t>
            </a:fld>
            <a:endParaRPr lang="en-GB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" b="-1"/>
          <a:stretch/>
        </p:blipFill>
        <p:spPr bwMode="auto">
          <a:xfrm>
            <a:off x="4699534" y="1916832"/>
            <a:ext cx="3857736" cy="349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226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Brief introduction to </a:t>
            </a:r>
            <a:r>
              <a:rPr lang="en-GB" dirty="0" err="1" smtClean="0"/>
              <a:t>NoSQL</a:t>
            </a:r>
            <a:r>
              <a:rPr lang="en-GB" dirty="0" smtClean="0"/>
              <a:t> databases using </a:t>
            </a:r>
            <a:r>
              <a:rPr lang="en-GB" dirty="0" err="1" smtClean="0"/>
              <a:t>MongoDB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Used storing dynamically structured data, where format does not need to be consistent across all entries</a:t>
            </a:r>
          </a:p>
          <a:p>
            <a:endParaRPr lang="en-GB" dirty="0"/>
          </a:p>
          <a:p>
            <a:r>
              <a:rPr lang="en-GB" dirty="0" smtClean="0"/>
              <a:t>Great for partition tolerance and data availability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NoSQL</a:t>
            </a:r>
            <a:r>
              <a:rPr lang="en-GB" dirty="0" smtClean="0"/>
              <a:t> (</a:t>
            </a:r>
            <a:r>
              <a:rPr lang="en-GB" dirty="0" err="1" smtClean="0"/>
              <a:t>MongoDB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13</a:t>
            </a:fld>
            <a:endParaRPr lang="en-GB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6792"/>
            <a:ext cx="4266914" cy="270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4"/>
          <p:cNvPicPr/>
          <p:nvPr/>
        </p:nvPicPr>
        <p:blipFill>
          <a:blip r:embed="rId3"/>
          <a:stretch>
            <a:fillRect/>
          </a:stretch>
        </p:blipFill>
        <p:spPr>
          <a:xfrm>
            <a:off x="4576789" y="4258229"/>
            <a:ext cx="4262125" cy="255905"/>
          </a:xfrm>
          <a:prstGeom prst="rect">
            <a:avLst/>
          </a:prstGeom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14134"/>
            <a:ext cx="4266914" cy="155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What is a CI pipeline?</a:t>
            </a:r>
          </a:p>
          <a:p>
            <a:endParaRPr lang="en-GB" dirty="0" smtClean="0"/>
          </a:p>
          <a:p>
            <a:r>
              <a:rPr lang="en-GB" dirty="0" smtClean="0"/>
              <a:t>Why do we use it?</a:t>
            </a:r>
          </a:p>
          <a:p>
            <a:endParaRPr lang="en-GB" dirty="0" smtClean="0"/>
          </a:p>
          <a:p>
            <a:r>
              <a:rPr lang="en-GB" dirty="0" smtClean="0"/>
              <a:t>What are its major principles?</a:t>
            </a:r>
          </a:p>
          <a:p>
            <a:pPr lvl="1"/>
            <a:r>
              <a:rPr lang="en-GB" sz="1400" dirty="0" smtClean="0"/>
              <a:t>Automation</a:t>
            </a:r>
          </a:p>
          <a:p>
            <a:pPr lvl="1"/>
            <a:r>
              <a:rPr lang="en-GB" sz="1400" dirty="0" smtClean="0"/>
              <a:t>Repeatability</a:t>
            </a:r>
          </a:p>
          <a:p>
            <a:pPr lvl="1"/>
            <a:r>
              <a:rPr lang="en-GB" sz="1400" dirty="0" smtClean="0"/>
              <a:t>Shared Repository</a:t>
            </a:r>
            <a:endParaRPr lang="en-GB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14</a:t>
            </a:fld>
            <a:endParaRPr lang="en-GB"/>
          </a:p>
        </p:txBody>
      </p:sp>
      <p:pic>
        <p:nvPicPr>
          <p:cNvPr id="59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009" y="1700808"/>
            <a:ext cx="4608512" cy="4180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Used the chad </a:t>
            </a:r>
            <a:r>
              <a:rPr lang="en-GB" dirty="0" err="1" smtClean="0"/>
              <a:t>thompson</a:t>
            </a:r>
            <a:r>
              <a:rPr lang="en-GB" dirty="0" smtClean="0"/>
              <a:t> </a:t>
            </a:r>
            <a:r>
              <a:rPr lang="en-GB" dirty="0" err="1" smtClean="0"/>
              <a:t>virtualbox</a:t>
            </a:r>
            <a:r>
              <a:rPr lang="en-GB" dirty="0" smtClean="0"/>
              <a:t> to set up a </a:t>
            </a:r>
            <a:r>
              <a:rPr lang="en-GB" dirty="0" err="1" smtClean="0"/>
              <a:t>vagrantbox</a:t>
            </a:r>
            <a:r>
              <a:rPr lang="en-GB" dirty="0" smtClean="0"/>
              <a:t> VM</a:t>
            </a:r>
          </a:p>
          <a:p>
            <a:endParaRPr lang="en-GB" dirty="0"/>
          </a:p>
          <a:p>
            <a:r>
              <a:rPr lang="en-GB" dirty="0" smtClean="0"/>
              <a:t>Manually configured the </a:t>
            </a:r>
            <a:r>
              <a:rPr lang="en-GB" dirty="0" err="1" smtClean="0"/>
              <a:t>vagrantfile</a:t>
            </a:r>
            <a:r>
              <a:rPr lang="en-GB" dirty="0" smtClean="0"/>
              <a:t> to install and configure the software required</a:t>
            </a:r>
          </a:p>
          <a:p>
            <a:pPr lvl="1"/>
            <a:r>
              <a:rPr lang="en-GB" dirty="0" smtClean="0"/>
              <a:t>Java, JIRA, Git, Jenkins, Maven, Nexus, </a:t>
            </a:r>
            <a:r>
              <a:rPr lang="en-GB" dirty="0" err="1" smtClean="0"/>
              <a:t>Zabbix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Also configure settings for the VM 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15</a:t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74" y="1988840"/>
            <a:ext cx="4254949" cy="331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29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16</a:t>
            </a:fld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57" y="1534119"/>
            <a:ext cx="4146868" cy="1543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40" y="3615175"/>
            <a:ext cx="4164744" cy="2033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34119"/>
            <a:ext cx="4117131" cy="1103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924944"/>
            <a:ext cx="4117131" cy="14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Content Placeholder 1"/>
          <p:cNvSpPr>
            <a:spLocks noGrp="1"/>
          </p:cNvSpPr>
          <p:nvPr>
            <p:ph sz="quarter" idx="13"/>
          </p:nvPr>
        </p:nvSpPr>
        <p:spPr>
          <a:xfrm>
            <a:off x="4716015" y="4797152"/>
            <a:ext cx="4117131" cy="864096"/>
          </a:xfrm>
        </p:spPr>
        <p:txBody>
          <a:bodyPr/>
          <a:lstStyle/>
          <a:p>
            <a:r>
              <a:rPr lang="en-GB" dirty="0" smtClean="0"/>
              <a:t>Examples of the provisioning files linked</a:t>
            </a:r>
          </a:p>
        </p:txBody>
      </p:sp>
    </p:spTree>
    <p:extLst>
      <p:ext uri="{BB962C8B-B14F-4D97-AF65-F5344CB8AC3E}">
        <p14:creationId xmlns:p14="http://schemas.microsoft.com/office/powerpoint/2010/main" val="95163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Used </a:t>
            </a:r>
            <a:r>
              <a:rPr lang="en-GB" dirty="0" err="1" smtClean="0"/>
              <a:t>webUIs</a:t>
            </a:r>
            <a:r>
              <a:rPr lang="en-GB" dirty="0" smtClean="0"/>
              <a:t> of Git, Jenkins, and JIRA to link them together</a:t>
            </a:r>
            <a:endParaRPr lang="en-GB" dirty="0"/>
          </a:p>
          <a:p>
            <a:r>
              <a:rPr lang="en-GB" dirty="0" smtClean="0"/>
              <a:t>Works as an integrating project management environment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17</a:t>
            </a:fld>
            <a:endParaRPr lang="en-GB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4221087"/>
            <a:ext cx="4327436" cy="194421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b="19230"/>
          <a:stretch/>
        </p:blipFill>
        <p:spPr bwMode="auto">
          <a:xfrm>
            <a:off x="237720" y="3873624"/>
            <a:ext cx="4105927" cy="22916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/>
          <p:cNvPicPr/>
          <p:nvPr/>
        </p:nvPicPr>
        <p:blipFill>
          <a:blip r:embed="rId4"/>
          <a:stretch>
            <a:fillRect/>
          </a:stretch>
        </p:blipFill>
        <p:spPr>
          <a:xfrm>
            <a:off x="4644008" y="1556792"/>
            <a:ext cx="4327436" cy="2258224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5" idx="2"/>
            <a:endCxn id="22" idx="0"/>
          </p:cNvCxnSpPr>
          <p:nvPr/>
        </p:nvCxnSpPr>
        <p:spPr>
          <a:xfrm>
            <a:off x="6807726" y="3815016"/>
            <a:ext cx="0" cy="406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1"/>
          </p:cNvCxnSpPr>
          <p:nvPr/>
        </p:nvCxnSpPr>
        <p:spPr>
          <a:xfrm flipH="1">
            <a:off x="4343647" y="5193195"/>
            <a:ext cx="3003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8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Completed a large group project using Apache Hive and Impala with </a:t>
            </a:r>
            <a:r>
              <a:rPr lang="en-GB" dirty="0" err="1"/>
              <a:t>H</a:t>
            </a:r>
            <a:r>
              <a:rPr lang="en-GB" dirty="0" err="1" smtClean="0"/>
              <a:t>adoop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Maintained a </a:t>
            </a:r>
            <a:r>
              <a:rPr lang="en-GB" dirty="0" err="1" smtClean="0"/>
              <a:t>GitHub</a:t>
            </a:r>
            <a:r>
              <a:rPr lang="en-GB" dirty="0" smtClean="0"/>
              <a:t> server as a version control system</a:t>
            </a:r>
          </a:p>
          <a:p>
            <a:endParaRPr lang="en-GB" dirty="0"/>
          </a:p>
          <a:p>
            <a:r>
              <a:rPr lang="en-GB" dirty="0" smtClean="0"/>
              <a:t>Considered the differences between the technologies and when to use each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Hadoop</a:t>
            </a:r>
            <a:r>
              <a:rPr lang="en-GB" dirty="0" smtClean="0"/>
              <a:t> (Hive/Impala)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18</a:t>
            </a:fld>
            <a:endParaRPr lang="en-GB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789" y="1575098"/>
            <a:ext cx="1929221" cy="1736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989" y="1568996"/>
            <a:ext cx="1741448" cy="17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Image result for hado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911" y="3645024"/>
            <a:ext cx="2658864" cy="129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Image result for github logo invert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927" y="4935066"/>
            <a:ext cx="1154832" cy="115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Importing the HDFS directory from an external file</a:t>
            </a:r>
          </a:p>
          <a:p>
            <a:r>
              <a:rPr lang="en-GB" dirty="0" smtClean="0"/>
              <a:t>Creating the database, defining table format, pointing to external data location</a:t>
            </a:r>
            <a:endParaRPr lang="en-GB" dirty="0"/>
          </a:p>
          <a:p>
            <a:r>
              <a:rPr lang="en-GB" dirty="0" smtClean="0"/>
              <a:t>Using </a:t>
            </a:r>
            <a:r>
              <a:rPr lang="en-GB" dirty="0" err="1" smtClean="0"/>
              <a:t>HiveQL</a:t>
            </a:r>
            <a:r>
              <a:rPr lang="en-GB" dirty="0" smtClean="0"/>
              <a:t> to query the database via </a:t>
            </a:r>
            <a:r>
              <a:rPr lang="en-GB" dirty="0" err="1" smtClean="0"/>
              <a:t>Hadoop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Hadoop</a:t>
            </a:r>
            <a:r>
              <a:rPr lang="en-GB" dirty="0" smtClean="0"/>
              <a:t> (Hive)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19</a:t>
            </a:fld>
            <a:endParaRPr lang="en-GB"/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4750270" y="1556792"/>
            <a:ext cx="3933958" cy="1008112"/>
            <a:chOff x="1466850" y="3933056"/>
            <a:chExt cx="6210300" cy="1591445"/>
          </a:xfrm>
        </p:grpSpPr>
        <p:pic>
          <p:nvPicPr>
            <p:cNvPr id="26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688"/>
            <a:stretch/>
          </p:blipFill>
          <p:spPr bwMode="auto">
            <a:xfrm>
              <a:off x="1466850" y="4087713"/>
              <a:ext cx="6210300" cy="141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118"/>
            <a:stretch/>
          </p:blipFill>
          <p:spPr bwMode="auto">
            <a:xfrm>
              <a:off x="1466850" y="3933056"/>
              <a:ext cx="6210300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177" b="16827"/>
            <a:stretch/>
          </p:blipFill>
          <p:spPr bwMode="auto">
            <a:xfrm>
              <a:off x="1466850" y="4229101"/>
              <a:ext cx="6210300" cy="129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954" y="2647303"/>
            <a:ext cx="1266590" cy="143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161985"/>
            <a:ext cx="3992299" cy="128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585" y="4509120"/>
            <a:ext cx="1512168" cy="164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265" name="Straight Arrow Connector 11264"/>
          <p:cNvCxnSpPr>
            <a:stCxn id="30" idx="1"/>
          </p:cNvCxnSpPr>
          <p:nvPr/>
        </p:nvCxnSpPr>
        <p:spPr>
          <a:xfrm flipH="1">
            <a:off x="4109753" y="4803605"/>
            <a:ext cx="606263" cy="529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6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12 week course</a:t>
            </a:r>
          </a:p>
          <a:p>
            <a:endParaRPr lang="en-GB" dirty="0"/>
          </a:p>
          <a:p>
            <a:r>
              <a:rPr lang="en-GB" dirty="0" smtClean="0"/>
              <a:t>Designed to teach the fundamentals of what is needed to work with Big Data</a:t>
            </a:r>
          </a:p>
          <a:p>
            <a:endParaRPr lang="en-GB" dirty="0"/>
          </a:p>
          <a:p>
            <a:r>
              <a:rPr lang="en-GB" dirty="0" smtClean="0"/>
              <a:t>Highlights:</a:t>
            </a:r>
          </a:p>
          <a:p>
            <a:pPr lvl="1"/>
            <a:r>
              <a:rPr lang="en-GB" sz="1400" dirty="0" smtClean="0"/>
              <a:t>Database Querying (SQL, Spark etc.)</a:t>
            </a:r>
          </a:p>
          <a:p>
            <a:pPr lvl="1"/>
            <a:r>
              <a:rPr lang="en-GB" sz="1400" dirty="0" smtClean="0"/>
              <a:t>Machine Learning</a:t>
            </a:r>
          </a:p>
          <a:p>
            <a:pPr lvl="1"/>
            <a:r>
              <a:rPr lang="en-GB" sz="1400" dirty="0" smtClean="0"/>
              <a:t>SCRUM Methodology</a:t>
            </a:r>
          </a:p>
          <a:p>
            <a:pPr lvl="1"/>
            <a:endParaRPr lang="en-GB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938946311"/>
              </p:ext>
            </p:extLst>
          </p:nvPr>
        </p:nvGraphicFramePr>
        <p:xfrm>
          <a:off x="4356100" y="1557338"/>
          <a:ext cx="4464050" cy="46799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2044"/>
                <a:gridCol w="2952006"/>
              </a:tblGrid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Week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Learning Topic</a:t>
                      </a:r>
                      <a:endParaRPr lang="en-GB" sz="16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Python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R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SQL/</a:t>
                      </a:r>
                      <a:r>
                        <a:rPr lang="en-GB" sz="1200" dirty="0" err="1" smtClean="0"/>
                        <a:t>Scala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AWS &amp; Cluster</a:t>
                      </a:r>
                      <a:r>
                        <a:rPr lang="en-GB" sz="1200" baseline="0" dirty="0" smtClean="0"/>
                        <a:t> Administration</a:t>
                      </a:r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Continuous Integration &amp; </a:t>
                      </a:r>
                      <a:r>
                        <a:rPr lang="en-GB" sz="1200" dirty="0" err="1" smtClean="0"/>
                        <a:t>MongoDB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Continuous Integration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 smtClean="0"/>
                        <a:t>Hadoop</a:t>
                      </a:r>
                      <a:r>
                        <a:rPr lang="en-GB" sz="1200" dirty="0" smtClean="0"/>
                        <a:t> with Hive &amp; Impala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 smtClean="0"/>
                        <a:t>Scala</a:t>
                      </a:r>
                      <a:r>
                        <a:rPr lang="en-GB" sz="1200" baseline="0" dirty="0" smtClean="0"/>
                        <a:t> &amp; Spark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 smtClean="0"/>
                        <a:t>Scala</a:t>
                      </a:r>
                      <a:r>
                        <a:rPr lang="en-GB" sz="1200" dirty="0" smtClean="0"/>
                        <a:t> &amp; Spark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 smtClean="0"/>
                        <a:t>Pentaho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Agile/SCRUM &amp; Final Project</a:t>
                      </a:r>
                      <a:endParaRPr lang="en-GB" sz="1200" dirty="0"/>
                    </a:p>
                  </a:txBody>
                  <a:tcPr/>
                </a:tc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Final Project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46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Can also use internal databases for import the data</a:t>
            </a:r>
          </a:p>
          <a:p>
            <a:endParaRPr lang="en-GB" dirty="0"/>
          </a:p>
          <a:p>
            <a:r>
              <a:rPr lang="en-GB" dirty="0" smtClean="0"/>
              <a:t>End result is the same, with </a:t>
            </a:r>
            <a:r>
              <a:rPr lang="en-GB" dirty="0" err="1" smtClean="0"/>
              <a:t>HiveQL</a:t>
            </a:r>
            <a:r>
              <a:rPr lang="en-GB" dirty="0" smtClean="0"/>
              <a:t> queries returning data tables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Hadoop</a:t>
            </a:r>
            <a:r>
              <a:rPr lang="en-GB" dirty="0" smtClean="0"/>
              <a:t> (Hive)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20</a:t>
            </a:fld>
            <a:endParaRPr lang="en-GB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111" y="1556792"/>
            <a:ext cx="4205006" cy="718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423" y="2276872"/>
            <a:ext cx="4202853" cy="3908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20" y="4581128"/>
            <a:ext cx="2375610" cy="15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20" y="4725144"/>
            <a:ext cx="2375610" cy="146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Group 33"/>
          <p:cNvGrpSpPr/>
          <p:nvPr/>
        </p:nvGrpSpPr>
        <p:grpSpPr>
          <a:xfrm>
            <a:off x="1079720" y="3994817"/>
            <a:ext cx="2375610" cy="586311"/>
            <a:chOff x="4606451" y="1459106"/>
            <a:chExt cx="2143900" cy="510600"/>
          </a:xfrm>
        </p:grpSpPr>
        <p:pic>
          <p:nvPicPr>
            <p:cNvPr id="35" name="Picture 34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4606451" y="1459106"/>
              <a:ext cx="2142128" cy="350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5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50000"/>
            <a:stretch/>
          </p:blipFill>
          <p:spPr bwMode="auto">
            <a:xfrm>
              <a:off x="4608222" y="1794643"/>
              <a:ext cx="2142129" cy="17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9354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/>
          <a:lstStyle/>
          <a:p>
            <a:r>
              <a:rPr lang="en-GB" dirty="0" smtClean="0"/>
              <a:t>Complex Fields</a:t>
            </a:r>
          </a:p>
          <a:p>
            <a:pPr lvl="1"/>
            <a:r>
              <a:rPr lang="en-GB" dirty="0" smtClean="0"/>
              <a:t>Can use &lt;&gt; syntax for importing more complex data formats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Hadoop</a:t>
            </a:r>
            <a:r>
              <a:rPr lang="en-GB" dirty="0" smtClean="0"/>
              <a:t> (Hive/Impala)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21</a:t>
            </a:fld>
            <a:endParaRPr lang="en-GB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7632848" cy="23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42" y="3549640"/>
            <a:ext cx="531550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7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Impala works similarly when importing data and setting up the database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Hadoop</a:t>
            </a:r>
            <a:r>
              <a:rPr lang="en-GB" dirty="0" smtClean="0"/>
              <a:t> (IMPALA)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22</a:t>
            </a:fld>
            <a:endParaRPr lang="en-GB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495" y="3274988"/>
            <a:ext cx="3889505" cy="2458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76" y="4583425"/>
            <a:ext cx="3889505" cy="114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495" y="1628800"/>
            <a:ext cx="3889505" cy="146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Arrow Connector 18"/>
          <p:cNvCxnSpPr>
            <a:endCxn id="28" idx="3"/>
          </p:cNvCxnSpPr>
          <p:nvPr/>
        </p:nvCxnSpPr>
        <p:spPr>
          <a:xfrm flipH="1">
            <a:off x="4381081" y="5158395"/>
            <a:ext cx="39141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Hive and Impala are different technologies which aim to do the same thing</a:t>
            </a:r>
          </a:p>
          <a:p>
            <a:endParaRPr lang="en-GB" dirty="0"/>
          </a:p>
          <a:p>
            <a:r>
              <a:rPr lang="en-GB" dirty="0" smtClean="0"/>
              <a:t>Hive converts queries to </a:t>
            </a:r>
            <a:r>
              <a:rPr lang="en-GB" dirty="0" err="1" smtClean="0"/>
              <a:t>MapReduce</a:t>
            </a:r>
            <a:r>
              <a:rPr lang="en-GB" dirty="0" smtClean="0"/>
              <a:t> jobs and runs through them</a:t>
            </a:r>
          </a:p>
          <a:p>
            <a:pPr lvl="1"/>
            <a:r>
              <a:rPr lang="en-GB" dirty="0" smtClean="0"/>
              <a:t>Initially slow but scales well</a:t>
            </a:r>
          </a:p>
          <a:p>
            <a:r>
              <a:rPr lang="en-GB" dirty="0" smtClean="0"/>
              <a:t>Impala runs queries straight from the RAM</a:t>
            </a:r>
          </a:p>
          <a:p>
            <a:pPr lvl="1"/>
            <a:r>
              <a:rPr lang="en-GB" dirty="0" smtClean="0"/>
              <a:t>Initially very fast but scales poorly with large amounts of data</a:t>
            </a:r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Hadoop</a:t>
            </a:r>
            <a:r>
              <a:rPr lang="en-GB" dirty="0" smtClean="0"/>
              <a:t> (HIVE/IMPALA)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23</a:t>
            </a:fld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6290307" y="31520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HIVE</a:t>
            </a:r>
            <a:endParaRPr lang="en-GB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183888" y="4232121"/>
            <a:ext cx="764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IMPALA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269994" y="1988840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The same query </a:t>
            </a:r>
          </a:p>
          <a:p>
            <a:pPr algn="ctr"/>
            <a:r>
              <a:rPr lang="en-GB" sz="1200" dirty="0" smtClean="0"/>
              <a:t>(SELECT COUNT(*) FROM user;)</a:t>
            </a:r>
          </a:p>
          <a:p>
            <a:pPr algn="ctr"/>
            <a:r>
              <a:rPr lang="en-GB" sz="1200" dirty="0"/>
              <a:t>i</a:t>
            </a:r>
            <a:r>
              <a:rPr lang="en-GB" sz="1200" dirty="0" smtClean="0"/>
              <a:t>n Hive and Impala:</a:t>
            </a:r>
            <a:endParaRPr lang="en-GB" sz="1200" dirty="0"/>
          </a:p>
        </p:txBody>
      </p:sp>
      <p:pic>
        <p:nvPicPr>
          <p:cNvPr id="26" name="Picture 2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63510" y="3571143"/>
            <a:ext cx="3444684" cy="335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511" y="4653136"/>
            <a:ext cx="3444684" cy="317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8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Covered the </a:t>
            </a:r>
            <a:r>
              <a:rPr lang="en-GB" dirty="0" err="1" smtClean="0"/>
              <a:t>Scala</a:t>
            </a:r>
            <a:r>
              <a:rPr lang="en-GB" dirty="0" smtClean="0"/>
              <a:t> language in much more detail, including several tutorials on functional programming</a:t>
            </a:r>
            <a:endParaRPr lang="en-GB" dirty="0"/>
          </a:p>
          <a:p>
            <a:r>
              <a:rPr lang="en-GB" dirty="0" smtClean="0"/>
              <a:t>Most practice completed in the REPL environment of a </a:t>
            </a:r>
            <a:r>
              <a:rPr lang="en-GB" dirty="0" err="1" smtClean="0"/>
              <a:t>Cloudera</a:t>
            </a:r>
            <a:r>
              <a:rPr lang="en-GB" dirty="0" smtClean="0"/>
              <a:t> </a:t>
            </a:r>
            <a:r>
              <a:rPr lang="en-GB" dirty="0" err="1" smtClean="0"/>
              <a:t>Quickstart</a:t>
            </a:r>
            <a:r>
              <a:rPr lang="en-GB" dirty="0" smtClean="0"/>
              <a:t> VM for immediate testing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Scala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77" y="3881197"/>
            <a:ext cx="3734503" cy="1896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24</a:t>
            </a:fld>
            <a:endParaRPr lang="en-GB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796" y="1844824"/>
            <a:ext cx="4240906" cy="393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Used the REPL for practice </a:t>
            </a:r>
          </a:p>
          <a:p>
            <a:pPr lvl="1"/>
            <a:r>
              <a:rPr lang="en-GB" sz="1400" dirty="0"/>
              <a:t>s</a:t>
            </a:r>
            <a:r>
              <a:rPr lang="en-GB" sz="1400" dirty="0" smtClean="0"/>
              <a:t>park-shell within the </a:t>
            </a:r>
            <a:r>
              <a:rPr lang="en-GB" sz="1400" dirty="0" err="1" smtClean="0"/>
              <a:t>Cloudera</a:t>
            </a:r>
            <a:r>
              <a:rPr lang="en-GB" sz="1400" dirty="0" smtClean="0"/>
              <a:t> </a:t>
            </a:r>
            <a:r>
              <a:rPr lang="en-GB" sz="1400" dirty="0" err="1" smtClean="0"/>
              <a:t>Quickstart</a:t>
            </a:r>
            <a:r>
              <a:rPr lang="en-GB" sz="1400" dirty="0" smtClean="0"/>
              <a:t> VM</a:t>
            </a:r>
          </a:p>
          <a:p>
            <a:endParaRPr lang="en-GB" dirty="0" smtClean="0"/>
          </a:p>
          <a:p>
            <a:r>
              <a:rPr lang="en-GB" dirty="0" smtClean="0"/>
              <a:t>Importing data from </a:t>
            </a:r>
            <a:r>
              <a:rPr lang="en-GB" dirty="0" err="1" smtClean="0"/>
              <a:t>textfiles</a:t>
            </a:r>
            <a:r>
              <a:rPr lang="en-GB" dirty="0" smtClean="0"/>
              <a:t>, cleaning and formatting it</a:t>
            </a:r>
          </a:p>
          <a:p>
            <a:endParaRPr lang="en-GB" dirty="0"/>
          </a:p>
          <a:p>
            <a:r>
              <a:rPr lang="en-GB" dirty="0" smtClean="0"/>
              <a:t>Worked with RDDs, pairs, joins, partitions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25</a:t>
            </a:fld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746" y="1556792"/>
            <a:ext cx="4003006" cy="69705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746" y="2303670"/>
            <a:ext cx="4003006" cy="54926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746" y="2896697"/>
            <a:ext cx="4003006" cy="172263"/>
          </a:xfrm>
          <a:prstGeom prst="rect">
            <a:avLst/>
          </a:prstGeom>
        </p:spPr>
      </p:pic>
      <p:pic>
        <p:nvPicPr>
          <p:cNvPr id="28" name="Picture 27"/>
          <p:cNvPicPr/>
          <p:nvPr/>
        </p:nvPicPr>
        <p:blipFill>
          <a:blip r:embed="rId5"/>
          <a:stretch>
            <a:fillRect/>
          </a:stretch>
        </p:blipFill>
        <p:spPr>
          <a:xfrm>
            <a:off x="4715746" y="3121133"/>
            <a:ext cx="4003006" cy="9078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5746" y="4241964"/>
            <a:ext cx="4003006" cy="1253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5746" y="5558613"/>
            <a:ext cx="4003006" cy="67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Worked with </a:t>
            </a:r>
            <a:r>
              <a:rPr lang="en-GB" dirty="0" err="1" smtClean="0"/>
              <a:t>dataframes</a:t>
            </a:r>
            <a:r>
              <a:rPr lang="en-GB" dirty="0" smtClean="0"/>
              <a:t> in the spark-shell</a:t>
            </a:r>
          </a:p>
          <a:p>
            <a:endParaRPr lang="en-GB" dirty="0"/>
          </a:p>
          <a:p>
            <a:r>
              <a:rPr lang="en-GB" dirty="0" smtClean="0"/>
              <a:t>Need to create case class and map the RDD to column names to set up the schema</a:t>
            </a:r>
          </a:p>
          <a:p>
            <a:endParaRPr lang="en-GB" dirty="0"/>
          </a:p>
          <a:p>
            <a:r>
              <a:rPr lang="en-GB" dirty="0" smtClean="0"/>
              <a:t>Used </a:t>
            </a:r>
            <a:r>
              <a:rPr lang="en-GB" dirty="0" err="1" smtClean="0"/>
              <a:t>scala</a:t>
            </a:r>
            <a:r>
              <a:rPr lang="en-GB" dirty="0" smtClean="0"/>
              <a:t> with the to .</a:t>
            </a:r>
            <a:r>
              <a:rPr lang="en-GB" dirty="0" err="1" smtClean="0"/>
              <a:t>toDF</a:t>
            </a:r>
            <a:r>
              <a:rPr lang="en-GB" dirty="0" smtClean="0"/>
              <a:t> function to query the database</a:t>
            </a:r>
          </a:p>
          <a:p>
            <a:pPr lvl="1"/>
            <a:r>
              <a:rPr lang="en-GB" sz="1400" dirty="0" smtClean="0"/>
              <a:t>Also </a:t>
            </a:r>
            <a:r>
              <a:rPr lang="en-GB" sz="1400" dirty="0" err="1" smtClean="0"/>
              <a:t>registerTempTable</a:t>
            </a:r>
            <a:r>
              <a:rPr lang="en-GB" sz="1400" dirty="0" smtClean="0"/>
              <a:t> to better data viewing</a:t>
            </a:r>
            <a:endParaRPr lang="en-GB" sz="1400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(</a:t>
            </a:r>
            <a:r>
              <a:rPr lang="en-GB" dirty="0" err="1" smtClean="0"/>
              <a:t>Dataframes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26</a:t>
            </a:fld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828" y="1556793"/>
            <a:ext cx="4639223" cy="1750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823" y="1750213"/>
            <a:ext cx="4639223" cy="26291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828" y="2041092"/>
            <a:ext cx="4639223" cy="26837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828" y="2321843"/>
            <a:ext cx="4639223" cy="45328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754" y="2818690"/>
            <a:ext cx="3822989" cy="121499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754" y="4084983"/>
            <a:ext cx="3826857" cy="1216225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7"/>
          <a:stretch>
            <a:fillRect/>
          </a:stretch>
        </p:blipFill>
        <p:spPr>
          <a:xfrm>
            <a:off x="4805754" y="5373217"/>
            <a:ext cx="3826857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Can also use SQL Context within the spark-shell</a:t>
            </a:r>
          </a:p>
          <a:p>
            <a:endParaRPr lang="en-GB" dirty="0"/>
          </a:p>
          <a:p>
            <a:r>
              <a:rPr lang="en-GB" dirty="0" smtClean="0"/>
              <a:t>Allows use of standard MySQL queries on the generated </a:t>
            </a:r>
            <a:r>
              <a:rPr lang="en-GB" dirty="0" err="1" smtClean="0"/>
              <a:t>dataframe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Both these queries show exactly the same result</a:t>
            </a:r>
          </a:p>
          <a:p>
            <a:pPr lvl="1"/>
            <a:r>
              <a:rPr lang="en-GB" sz="1400" dirty="0" err="1" smtClean="0"/>
              <a:t>Scala</a:t>
            </a:r>
            <a:r>
              <a:rPr lang="en-GB" sz="1400" dirty="0" smtClean="0"/>
              <a:t> query generally shorter code</a:t>
            </a:r>
          </a:p>
          <a:p>
            <a:endParaRPr lang="en-GB" dirty="0" smtClean="0"/>
          </a:p>
          <a:p>
            <a:endParaRPr lang="en-GB" sz="14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(</a:t>
            </a:r>
            <a:r>
              <a:rPr lang="en-GB" dirty="0" err="1" smtClean="0"/>
              <a:t>Dataframes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27</a:t>
            </a:fld>
            <a:endParaRPr lang="en-GB"/>
          </a:p>
        </p:txBody>
      </p:sp>
      <p:pic>
        <p:nvPicPr>
          <p:cNvPr id="27" name="Picture 26"/>
          <p:cNvPicPr/>
          <p:nvPr/>
        </p:nvPicPr>
        <p:blipFill>
          <a:blip r:embed="rId2"/>
          <a:stretch>
            <a:fillRect/>
          </a:stretch>
        </p:blipFill>
        <p:spPr>
          <a:xfrm>
            <a:off x="3995936" y="2175337"/>
            <a:ext cx="4824536" cy="1283664"/>
          </a:xfrm>
          <a:prstGeom prst="rect">
            <a:avLst/>
          </a:prstGeom>
        </p:spPr>
      </p:pic>
      <p:pic>
        <p:nvPicPr>
          <p:cNvPr id="28" name="Picture 27"/>
          <p:cNvPicPr/>
          <p:nvPr/>
        </p:nvPicPr>
        <p:blipFill>
          <a:blip r:embed="rId3"/>
          <a:stretch>
            <a:fillRect/>
          </a:stretch>
        </p:blipFill>
        <p:spPr>
          <a:xfrm>
            <a:off x="3995936" y="3896469"/>
            <a:ext cx="4824536" cy="12241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93488" y="1772573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SQL Context</a:t>
            </a:r>
            <a:endParaRPr lang="en-GB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071608" y="3573015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Scala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713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large issue during this task was importing the Titanic dataset into spark</a:t>
            </a:r>
          </a:p>
          <a:p>
            <a:endParaRPr lang="en-GB" dirty="0"/>
          </a:p>
          <a:p>
            <a:r>
              <a:rPr lang="en-GB" dirty="0" smtClean="0"/>
              <a:t>Problems included:</a:t>
            </a:r>
          </a:p>
          <a:p>
            <a:pPr lvl="1"/>
            <a:r>
              <a:rPr lang="en-GB" sz="1400" dirty="0" smtClean="0"/>
              <a:t>Extra commas within several of the column, some inconsistently</a:t>
            </a:r>
          </a:p>
          <a:p>
            <a:pPr lvl="1"/>
            <a:r>
              <a:rPr lang="en-GB" sz="1400" dirty="0" smtClean="0"/>
              <a:t>Quotation marks around some fields</a:t>
            </a:r>
          </a:p>
          <a:p>
            <a:pPr lvl="1"/>
            <a:r>
              <a:rPr lang="en-GB" sz="1400" dirty="0" smtClean="0"/>
              <a:t>A header record</a:t>
            </a:r>
          </a:p>
          <a:p>
            <a:pPr lvl="1"/>
            <a:r>
              <a:rPr lang="en-GB" sz="1400" dirty="0" smtClean="0"/>
              <a:t>Multiple columns with many empty fields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(Data cleaning)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28</a:t>
            </a:fld>
            <a:endParaRPr lang="en-GB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89" y="2276871"/>
            <a:ext cx="4117414" cy="54317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789" y="2884858"/>
            <a:ext cx="4117414" cy="181785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789" y="4759554"/>
            <a:ext cx="4117414" cy="1333742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88" y="1486296"/>
            <a:ext cx="4111053" cy="721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Used </a:t>
            </a:r>
            <a:r>
              <a:rPr lang="en-GB" dirty="0" err="1" smtClean="0"/>
              <a:t>IntelliJ</a:t>
            </a:r>
            <a:r>
              <a:rPr lang="en-GB" dirty="0" smtClean="0"/>
              <a:t> and the CQ VM to set up a spark streaming context</a:t>
            </a:r>
          </a:p>
          <a:p>
            <a:pPr lvl="1"/>
            <a:r>
              <a:rPr lang="en-GB" dirty="0" smtClean="0"/>
              <a:t>Analyses the dataset live as it is imported to the program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(Streaming)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29</a:t>
            </a:fld>
            <a:endParaRPr lang="en-GB"/>
          </a:p>
        </p:txBody>
      </p:sp>
      <p:pic>
        <p:nvPicPr>
          <p:cNvPr id="24" name="Picture 23"/>
          <p:cNvPicPr/>
          <p:nvPr/>
        </p:nvPicPr>
        <p:blipFill>
          <a:blip r:embed="rId2"/>
          <a:stretch>
            <a:fillRect/>
          </a:stretch>
        </p:blipFill>
        <p:spPr>
          <a:xfrm>
            <a:off x="4960276" y="1391683"/>
            <a:ext cx="3513946" cy="122413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276" y="2616344"/>
            <a:ext cx="3513945" cy="84574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272" y="3462087"/>
            <a:ext cx="3513945" cy="73790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9214" y="4339935"/>
            <a:ext cx="3856062" cy="2493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9214" y="4626594"/>
            <a:ext cx="3856071" cy="87277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9214" y="5537802"/>
            <a:ext cx="3856069" cy="12604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294" y="4005064"/>
            <a:ext cx="3856069" cy="1843477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32" idx="1"/>
          </p:cNvCxnSpPr>
          <p:nvPr/>
        </p:nvCxnSpPr>
        <p:spPr>
          <a:xfrm flipH="1">
            <a:off x="4364363" y="5600823"/>
            <a:ext cx="4248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5808" y="5949280"/>
            <a:ext cx="3801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Takes average of all data input to the source location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4312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Introduction to programming using Python Language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Began with basic structure and syntax</a:t>
            </a:r>
          </a:p>
          <a:p>
            <a:endParaRPr lang="en-GB" dirty="0"/>
          </a:p>
          <a:p>
            <a:r>
              <a:rPr lang="en-GB" dirty="0" smtClean="0"/>
              <a:t>Created simple programs with basic logic</a:t>
            </a:r>
          </a:p>
          <a:p>
            <a:pPr lvl="1"/>
            <a:r>
              <a:rPr lang="en-GB" sz="1400" dirty="0" smtClean="0"/>
              <a:t>For, if/else, while etc.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5059899" y="1340768"/>
            <a:ext cx="3314700" cy="1285668"/>
            <a:chOff x="5059899" y="1484784"/>
            <a:chExt cx="3314700" cy="128566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9899" y="1484784"/>
              <a:ext cx="3314700" cy="79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9899" y="2275360"/>
              <a:ext cx="3314700" cy="4950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899" y="4509120"/>
            <a:ext cx="3314700" cy="161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899" y="2815482"/>
            <a:ext cx="3314700" cy="1549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53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Ran some basic machine learning tasks through the spark-shell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(Machine Learning)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8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Used </a:t>
            </a:r>
            <a:r>
              <a:rPr lang="en-GB" dirty="0" err="1" smtClean="0"/>
              <a:t>Pentaho</a:t>
            </a:r>
            <a:r>
              <a:rPr lang="en-GB" dirty="0" smtClean="0"/>
              <a:t> as a graphical alternative to SQL, using a web-hosted MySQL server</a:t>
            </a:r>
            <a:endParaRPr lang="en-GB" dirty="0"/>
          </a:p>
          <a:p>
            <a:r>
              <a:rPr lang="en-GB" dirty="0" smtClean="0"/>
              <a:t>Easy way of simply displaying the logic of database manipulation</a:t>
            </a:r>
            <a:endParaRPr lang="en-GB" dirty="0"/>
          </a:p>
          <a:p>
            <a:r>
              <a:rPr lang="en-GB" dirty="0" smtClean="0"/>
              <a:t>Good for automating database management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Pentaho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31</a:t>
            </a:fld>
            <a:endParaRPr lang="en-GB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52" y="1556792"/>
            <a:ext cx="3539193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51" y="3933056"/>
            <a:ext cx="3537655" cy="196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AutoShape 5" descr="https://owa.qa.com/OWA/service.svc/s/GetFileAttachment?id=AAMkADRkNGQ1NGRhLWQxZWYtNDBjZC1hYzU1LWU3NDc5YmQyZmNiNQBGAAAAAABp9Kolm3I2QL8sQSDMT9h6BwBH%2BczAhmbASrxfZSDDM09qAAAAAAEMAABH%2BczAhmbASrxfZSDDM09qAAAuGS6xAAABEgAQAEu4tyssmftOoXpH5wb4m%2F0%3D&amp;X-OWA-CANARY=oT0yddSy0k-FMhAvbVboqpGbsQTKodQIdhPNq0B8jsST-RQvX42Sjt9U3nwSrcfkrRaK19Qcl3Q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95" y="4292118"/>
            <a:ext cx="3982094" cy="1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Learned the basics of the Scrum methodology.</a:t>
            </a:r>
          </a:p>
          <a:p>
            <a:r>
              <a:rPr lang="en-GB" dirty="0"/>
              <a:t>Implemented Scrum with our final project</a:t>
            </a:r>
          </a:p>
          <a:p>
            <a:pPr lvl="1"/>
            <a:r>
              <a:rPr lang="en-GB" sz="1400" dirty="0"/>
              <a:t>Defined our deliverables using user stories</a:t>
            </a:r>
          </a:p>
          <a:p>
            <a:pPr lvl="1"/>
            <a:r>
              <a:rPr lang="en-GB" sz="1400" dirty="0"/>
              <a:t>Conducted daily meetings to co-ordinate the </a:t>
            </a:r>
            <a:r>
              <a:rPr lang="en-GB" sz="1400" dirty="0" smtClean="0"/>
              <a:t>team</a:t>
            </a:r>
            <a:endParaRPr lang="en-GB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Scrum/Agile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32</a:t>
            </a:fld>
            <a:endParaRPr lang="en-GB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05" y="1556792"/>
            <a:ext cx="448500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424936" cy="4968552"/>
          </a:xfrm>
        </p:spPr>
        <p:txBody>
          <a:bodyPr anchor="ctr">
            <a:normAutofit/>
          </a:bodyPr>
          <a:lstStyle/>
          <a:p>
            <a:r>
              <a:rPr lang="en-GB" sz="2000" dirty="0" smtClean="0"/>
              <a:t>Given a .</a:t>
            </a:r>
            <a:r>
              <a:rPr lang="en-GB" sz="2000" dirty="0" err="1" smtClean="0"/>
              <a:t>csv</a:t>
            </a:r>
            <a:r>
              <a:rPr lang="en-GB" sz="2000" dirty="0" smtClean="0"/>
              <a:t> containing Facebook check-in location data</a:t>
            </a:r>
          </a:p>
          <a:p>
            <a:endParaRPr lang="en-GB" sz="2000" dirty="0"/>
          </a:p>
          <a:p>
            <a:r>
              <a:rPr lang="en-GB" sz="2000" dirty="0" smtClean="0"/>
              <a:t>Aims:</a:t>
            </a:r>
          </a:p>
          <a:p>
            <a:pPr lvl="1"/>
            <a:r>
              <a:rPr lang="en-GB" sz="1800" dirty="0" smtClean="0"/>
              <a:t>Link machines in a computing cluster for faster processing</a:t>
            </a:r>
            <a:endParaRPr lang="en-GB" sz="1800" dirty="0" smtClean="0"/>
          </a:p>
          <a:p>
            <a:pPr lvl="1"/>
            <a:r>
              <a:rPr lang="en-GB" sz="1800" dirty="0" smtClean="0"/>
              <a:t>To </a:t>
            </a:r>
            <a:r>
              <a:rPr lang="en-GB" sz="1800" dirty="0" smtClean="0"/>
              <a:t>predict which place a person would like to check in to, given their location.</a:t>
            </a:r>
          </a:p>
          <a:p>
            <a:pPr lvl="1"/>
            <a:r>
              <a:rPr lang="en-GB" sz="1800" dirty="0" smtClean="0"/>
              <a:t>Create </a:t>
            </a:r>
            <a:r>
              <a:rPr lang="en-GB" sz="1800" dirty="0" smtClean="0"/>
              <a:t>a full pipeline for cleaning the data, analysing it, and using it to train predictive algorithms</a:t>
            </a:r>
            <a:r>
              <a:rPr lang="en-GB" sz="1800" dirty="0" smtClean="0"/>
              <a:t>.</a:t>
            </a:r>
            <a:endParaRPr lang="en-GB" sz="1800" dirty="0"/>
          </a:p>
          <a:p>
            <a:pPr lvl="1"/>
            <a:r>
              <a:rPr lang="en-GB" sz="1800" dirty="0" smtClean="0"/>
              <a:t>Create solution to stream location and output solutions in real time.</a:t>
            </a:r>
            <a:endParaRPr lang="en-GB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- Introduction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33</a:t>
            </a:fld>
            <a:endParaRPr lang="en-GB"/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13" name="Rectangle 1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45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- Data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/>
              <a:t>6</a:t>
            </a:r>
            <a:r>
              <a:rPr lang="en-GB" dirty="0" smtClean="0"/>
              <a:t> columns</a:t>
            </a:r>
          </a:p>
          <a:p>
            <a:pPr lvl="1"/>
            <a:r>
              <a:rPr lang="en-GB" sz="1400" dirty="0" err="1" smtClean="0"/>
              <a:t>row_id</a:t>
            </a:r>
            <a:endParaRPr lang="en-GB" sz="1400" dirty="0" smtClean="0"/>
          </a:p>
          <a:p>
            <a:pPr lvl="1"/>
            <a:r>
              <a:rPr lang="en-GB" sz="1400" dirty="0" smtClean="0"/>
              <a:t>x</a:t>
            </a:r>
            <a:endParaRPr lang="en-GB" sz="1400" dirty="0"/>
          </a:p>
          <a:p>
            <a:pPr lvl="1"/>
            <a:r>
              <a:rPr lang="en-GB" sz="1400" dirty="0" smtClean="0"/>
              <a:t>y</a:t>
            </a:r>
          </a:p>
          <a:p>
            <a:pPr lvl="1"/>
            <a:r>
              <a:rPr lang="en-GB" sz="1400" dirty="0" smtClean="0"/>
              <a:t>accuracy</a:t>
            </a:r>
          </a:p>
          <a:p>
            <a:pPr lvl="1"/>
            <a:r>
              <a:rPr lang="en-GB" sz="1400" dirty="0" smtClean="0"/>
              <a:t>time </a:t>
            </a:r>
          </a:p>
          <a:p>
            <a:pPr lvl="1"/>
            <a:r>
              <a:rPr lang="en-GB" sz="1400" dirty="0" err="1" smtClean="0"/>
              <a:t>place_id</a:t>
            </a:r>
            <a:endParaRPr lang="en-GB" sz="1400" dirty="0" smtClean="0"/>
          </a:p>
          <a:p>
            <a:pPr lvl="1"/>
            <a:endParaRPr lang="en-GB" dirty="0"/>
          </a:p>
          <a:p>
            <a:r>
              <a:rPr lang="en-GB" dirty="0" smtClean="0"/>
              <a:t>29,118,021 rows</a:t>
            </a:r>
          </a:p>
          <a:p>
            <a:pPr lvl="1"/>
            <a:endParaRPr lang="en-GB" dirty="0"/>
          </a:p>
          <a:p>
            <a:endParaRPr lang="en-GB" dirty="0" smtClean="0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1524017"/>
            <a:ext cx="3384376" cy="420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5724680"/>
            <a:ext cx="3384376" cy="296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User stories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 smtClean="0"/>
              <a:t>Created a set of user stories to guide our progress through the project</a:t>
            </a:r>
          </a:p>
          <a:p>
            <a:endParaRPr lang="en-GB" dirty="0"/>
          </a:p>
          <a:p>
            <a:r>
              <a:rPr lang="en-GB" dirty="0" smtClean="0"/>
              <a:t>Following Agile/Scrum </a:t>
            </a:r>
            <a:r>
              <a:rPr lang="en-GB" dirty="0" err="1" smtClean="0"/>
              <a:t>methology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Daily Scrum meetings each morning helped is keep track of where we were and what each team member was doing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35</a:t>
            </a:fld>
            <a:endParaRPr lang="en-GB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2" y="1556792"/>
            <a:ext cx="448500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4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24246" y="1556792"/>
            <a:ext cx="8197552" cy="44644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Cluster setup</a:t>
            </a:r>
          </a:p>
          <a:p>
            <a:pPr lvl="1"/>
            <a:r>
              <a:rPr lang="en-GB" dirty="0" smtClean="0"/>
              <a:t>Vagrant</a:t>
            </a:r>
          </a:p>
          <a:p>
            <a:pPr lvl="1"/>
            <a:r>
              <a:rPr lang="en-GB" dirty="0" err="1" smtClean="0"/>
              <a:t>Cloudera</a:t>
            </a:r>
            <a:r>
              <a:rPr lang="en-GB" dirty="0" smtClean="0"/>
              <a:t> </a:t>
            </a:r>
            <a:r>
              <a:rPr lang="en-GB" dirty="0" err="1" smtClean="0"/>
              <a:t>Quickstart</a:t>
            </a:r>
            <a:endParaRPr lang="en-GB" dirty="0" smtClean="0"/>
          </a:p>
          <a:p>
            <a:r>
              <a:rPr lang="en-GB" dirty="0" smtClean="0"/>
              <a:t>Machine Learning</a:t>
            </a:r>
          </a:p>
          <a:p>
            <a:pPr lvl="1"/>
            <a:r>
              <a:rPr lang="en-GB" dirty="0" err="1" smtClean="0"/>
              <a:t>TensorFlow</a:t>
            </a:r>
            <a:endParaRPr lang="en-GB" dirty="0" smtClean="0"/>
          </a:p>
          <a:p>
            <a:pPr lvl="1"/>
            <a:r>
              <a:rPr lang="en-GB" dirty="0" smtClean="0"/>
              <a:t>Spark</a:t>
            </a:r>
          </a:p>
          <a:p>
            <a:pPr lvl="1"/>
            <a:r>
              <a:rPr lang="en-GB" dirty="0" smtClean="0"/>
              <a:t>R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2198" y="-233913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Technologies - Overview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36</a:t>
            </a:fld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8" name="Rectangle 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19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Machine Learning library</a:t>
            </a:r>
          </a:p>
          <a:p>
            <a:r>
              <a:rPr lang="en-GB" dirty="0"/>
              <a:t>Interfaced with python code to execute efficient back-end C++ code.</a:t>
            </a:r>
          </a:p>
          <a:p>
            <a:r>
              <a:rPr lang="en-GB" dirty="0"/>
              <a:t>Constructs a computational graph to convert inputs into answers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- </a:t>
            </a:r>
            <a:r>
              <a:rPr lang="en-GB" dirty="0" err="1"/>
              <a:t>TensorFlow</a:t>
            </a:r>
            <a:endParaRPr lang="en-GB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76872"/>
            <a:ext cx="3067050" cy="30670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37</a:t>
            </a:fld>
            <a:endParaRPr lang="en-GB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7" name="Rectangle 6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81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Huge amount of data:</a:t>
            </a:r>
          </a:p>
          <a:p>
            <a:pPr lvl="1"/>
            <a:r>
              <a:rPr lang="en-GB" dirty="0" smtClean="0"/>
              <a:t>29 </a:t>
            </a:r>
            <a:r>
              <a:rPr lang="en-GB" dirty="0"/>
              <a:t>million data points</a:t>
            </a:r>
          </a:p>
          <a:p>
            <a:r>
              <a:rPr lang="en-GB" dirty="0"/>
              <a:t>Large range of possible outputs:</a:t>
            </a:r>
          </a:p>
          <a:p>
            <a:pPr lvl="1"/>
            <a:r>
              <a:rPr lang="en-GB" dirty="0"/>
              <a:t>108 thousand unique check-in locations are possible</a:t>
            </a:r>
          </a:p>
          <a:p>
            <a:pPr lvl="1"/>
            <a:r>
              <a:rPr lang="en-GB" dirty="0"/>
              <a:t>Weak correlation between input co-ordinates and location</a:t>
            </a:r>
          </a:p>
          <a:p>
            <a:r>
              <a:rPr lang="en-GB" dirty="0"/>
              <a:t>Difficult to load, process and learn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TensorFlow</a:t>
            </a:r>
            <a:r>
              <a:rPr lang="en-GB" dirty="0"/>
              <a:t> - Limitations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38</a:t>
            </a:fld>
            <a:endParaRPr lang="en-GB"/>
          </a:p>
        </p:txBody>
      </p:sp>
      <p:sp>
        <p:nvSpPr>
          <p:cNvPr id="6" name="AutoShape 2" descr="https://owa.qa.com/OWA/service.svc/s/GetFileAttachment?id=AAMkADRkNGQ1NGRhLWQxZWYtNDBjZC1hYzU1LWU3NDc5YmQyZmNiNQBGAAAAAABp9Kolm3I2QL8sQSDMT9h6BwBH%2BczAhmbASrxfZSDDM09qAAAAAAEMAABH%2BczAhmbASrxfZSDDM09qAAAuGS62AAABEgAQAEnTqAjsRJFPv6dYmzPClB0%3D&amp;X-OWA-CANARY=lLRGPpvC1UWkKnbVApqT-v3g5QfbodQIMSPuDCw6938LYLMw2tzMGADmekZzCJ-pYB5ncA8VRmY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56792"/>
            <a:ext cx="2232248" cy="468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9" name="Rectangle 8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53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picture of results</a:t>
            </a:r>
          </a:p>
          <a:p>
            <a:endParaRPr lang="en-GB" dirty="0"/>
          </a:p>
          <a:p>
            <a:r>
              <a:rPr lang="en-GB" dirty="0" smtClean="0"/>
              <a:t>Describe results</a:t>
            </a:r>
          </a:p>
          <a:p>
            <a:endParaRPr lang="en-GB" dirty="0"/>
          </a:p>
          <a:p>
            <a:r>
              <a:rPr lang="en-GB" dirty="0" smtClean="0"/>
              <a:t>“layers and things”</a:t>
            </a:r>
          </a:p>
          <a:p>
            <a:pPr lvl="1"/>
            <a:r>
              <a:rPr lang="en-GB" dirty="0" smtClean="0"/>
              <a:t>-Wade Garrett, 2017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TensorFlow</a:t>
            </a:r>
            <a:r>
              <a:rPr lang="en-GB" dirty="0"/>
              <a:t> - </a:t>
            </a:r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39</a:t>
            </a:fld>
            <a:endParaRPr lang="en-GB"/>
          </a:p>
        </p:txBody>
      </p:sp>
      <p:sp>
        <p:nvSpPr>
          <p:cNvPr id="6" name="AutoShape 2" descr="https://owa.qa.com/OWA/service.svc/s/GetFileAttachment?id=AAMkADRkNGQ1NGRhLWQxZWYtNDBjZC1hYzU1LWU3NDc5YmQyZmNiNQBGAAAAAABp9Kolm3I2QL8sQSDMT9h6BwBH%2BczAhmbASrxfZSDDM09qAAAAAAEMAABH%2BczAhmbASrxfZSDDM09qAAAuGS62AAABEgAQAEnTqAjsRJFPv6dYmzPClB0%3D&amp;X-OWA-CANARY=lLRGPpvC1UWkKnbVApqT-v3g5QfbodQIMSPuDCw6938LYLMw2tzMGADmekZzCJ-pYB5ncA8VRmY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9" name="Rectangle 8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76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Used as an introduction to the principles of OOP</a:t>
            </a:r>
          </a:p>
          <a:p>
            <a:pPr lvl="1"/>
            <a:r>
              <a:rPr lang="en-GB" sz="1400" dirty="0" smtClean="0"/>
              <a:t>Inheritance, Encapsulation, Abstraction, Polymorphism</a:t>
            </a:r>
          </a:p>
          <a:p>
            <a:pPr lvl="1"/>
            <a:endParaRPr lang="en-GB" sz="1400" dirty="0"/>
          </a:p>
          <a:p>
            <a:r>
              <a:rPr lang="en-GB" dirty="0" smtClean="0"/>
              <a:t>Created simple library program to utilise principles of inheritance and encapsulation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588" y="1844824"/>
            <a:ext cx="4351321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1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Clustering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 smtClean="0"/>
              <a:t>Large volumes of data needs processing for this project to be completed</a:t>
            </a:r>
          </a:p>
          <a:p>
            <a:endParaRPr lang="en-GB" dirty="0"/>
          </a:p>
          <a:p>
            <a:r>
              <a:rPr lang="en-GB" dirty="0" smtClean="0"/>
              <a:t>Attempted to link our machines into a cluster</a:t>
            </a:r>
          </a:p>
          <a:p>
            <a:endParaRPr lang="en-GB" dirty="0"/>
          </a:p>
          <a:p>
            <a:r>
              <a:rPr lang="en-GB" dirty="0" smtClean="0"/>
              <a:t>Mixed results</a:t>
            </a:r>
          </a:p>
          <a:p>
            <a:endParaRPr lang="en-GB" dirty="0"/>
          </a:p>
          <a:p>
            <a:r>
              <a:rPr lang="en-GB" dirty="0" smtClean="0"/>
              <a:t>Eventual success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1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Clustering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 smtClean="0"/>
              <a:t>Began by researching how to link out machines together</a:t>
            </a:r>
          </a:p>
          <a:p>
            <a:endParaRPr lang="en-GB" dirty="0"/>
          </a:p>
          <a:p>
            <a:r>
              <a:rPr lang="en-GB" dirty="0" smtClean="0"/>
              <a:t>Settled on using </a:t>
            </a:r>
            <a:r>
              <a:rPr lang="en-GB" dirty="0" err="1" smtClean="0"/>
              <a:t>vagrantbox</a:t>
            </a:r>
            <a:r>
              <a:rPr lang="en-GB" dirty="0" smtClean="0"/>
              <a:t> to set up VMs on each host machine and linking them via </a:t>
            </a:r>
            <a:r>
              <a:rPr lang="en-GB" dirty="0" err="1" smtClean="0"/>
              <a:t>Cloudera</a:t>
            </a:r>
            <a:r>
              <a:rPr lang="en-GB" dirty="0" smtClean="0"/>
              <a:t> Manager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41</a:t>
            </a:fld>
            <a:endParaRPr lang="en-GB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542" y="1556791"/>
            <a:ext cx="2717414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17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Clustering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 smtClean="0"/>
              <a:t>Tried attempted to use AWS free-tier servers (1Gb RAM)</a:t>
            </a:r>
          </a:p>
          <a:p>
            <a:endParaRPr lang="en-GB" dirty="0"/>
          </a:p>
          <a:p>
            <a:r>
              <a:rPr lang="en-GB" dirty="0" smtClean="0"/>
              <a:t>Ran into issues with not enough RAM for </a:t>
            </a:r>
            <a:r>
              <a:rPr lang="en-GB" dirty="0" err="1" smtClean="0"/>
              <a:t>Cloudera</a:t>
            </a:r>
            <a:r>
              <a:rPr lang="en-GB" dirty="0" smtClean="0"/>
              <a:t> Manager</a:t>
            </a:r>
          </a:p>
          <a:p>
            <a:pPr lvl="1"/>
            <a:r>
              <a:rPr lang="en-GB" sz="1400" dirty="0" smtClean="0"/>
              <a:t>Requires 2Gb</a:t>
            </a:r>
          </a:p>
          <a:p>
            <a:endParaRPr lang="en-GB" dirty="0"/>
          </a:p>
          <a:p>
            <a:r>
              <a:rPr lang="en-GB" dirty="0" smtClean="0"/>
              <a:t>Could have set it up manually, but decided to re-try with </a:t>
            </a:r>
            <a:r>
              <a:rPr lang="en-GB" dirty="0" err="1" smtClean="0"/>
              <a:t>vagrantboxes</a:t>
            </a:r>
            <a:r>
              <a:rPr lang="en-GB" dirty="0" smtClean="0"/>
              <a:t> with new insights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7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Clustering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 smtClean="0"/>
              <a:t>IT WORKED</a:t>
            </a:r>
          </a:p>
          <a:p>
            <a:endParaRPr lang="en-GB" dirty="0"/>
          </a:p>
          <a:p>
            <a:r>
              <a:rPr lang="en-GB" dirty="0" smtClean="0"/>
              <a:t>This slide requires work.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36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Inaccuracies in GPS create messy </a:t>
            </a:r>
            <a:r>
              <a:rPr lang="en-GB" dirty="0" smtClean="0"/>
              <a:t>data</a:t>
            </a:r>
          </a:p>
          <a:p>
            <a:endParaRPr lang="en-GB" dirty="0" smtClean="0"/>
          </a:p>
          <a:p>
            <a:r>
              <a:rPr lang="en-GB" dirty="0" smtClean="0"/>
              <a:t>Many co-ordinates can represent the same </a:t>
            </a:r>
            <a:r>
              <a:rPr lang="en-GB" dirty="0" smtClean="0"/>
              <a:t>location</a:t>
            </a:r>
          </a:p>
          <a:p>
            <a:endParaRPr lang="en-GB" dirty="0" smtClean="0"/>
          </a:p>
          <a:p>
            <a:r>
              <a:rPr lang="en-GB" dirty="0" smtClean="0"/>
              <a:t>The same co-ordinates can represent multiple locations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0" y="1665288"/>
            <a:ext cx="4464050" cy="446405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Project – Data Visualisation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44</a:t>
            </a:fld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8" name="Rectangle 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498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Can be used in Java, </a:t>
            </a:r>
            <a:r>
              <a:rPr lang="en-GB" dirty="0" err="1" smtClean="0"/>
              <a:t>Scala</a:t>
            </a:r>
            <a:r>
              <a:rPr lang="en-GB" dirty="0" smtClean="0"/>
              <a:t>, R and Python</a:t>
            </a:r>
          </a:p>
          <a:p>
            <a:r>
              <a:rPr lang="en-GB" dirty="0" smtClean="0"/>
              <a:t>Claims to perform 100x faster than </a:t>
            </a:r>
            <a:r>
              <a:rPr lang="en-GB" dirty="0" err="1" smtClean="0"/>
              <a:t>MapReduce</a:t>
            </a:r>
            <a:endParaRPr lang="en-GB" dirty="0" smtClean="0"/>
          </a:p>
          <a:p>
            <a:r>
              <a:rPr lang="en-GB" dirty="0" smtClean="0"/>
              <a:t>It is easy to scale. Code can be written and tested on a single machine before being used with a large cluster, without any changes needed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Technologies – Spark </a:t>
            </a:r>
            <a:r>
              <a:rPr lang="en-GB" dirty="0" err="1" smtClean="0"/>
              <a:t>MlLIb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45</a:t>
            </a:fld>
            <a:endParaRPr lang="en-GB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7" name="Rectangle 6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868" y="1988840"/>
            <a:ext cx="348876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871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Simple to use and learns fast compared to other algorithms</a:t>
            </a:r>
          </a:p>
          <a:p>
            <a:pPr lvl="1"/>
            <a:r>
              <a:rPr lang="en-GB" dirty="0" smtClean="0"/>
              <a:t>Meant we could get something working quickly</a:t>
            </a:r>
          </a:p>
          <a:p>
            <a:r>
              <a:rPr lang="en-GB" dirty="0" smtClean="0"/>
              <a:t>Assumes all inputs are independent and not related</a:t>
            </a:r>
          </a:p>
          <a:p>
            <a:pPr lvl="1"/>
            <a:r>
              <a:rPr lang="en-GB" dirty="0" smtClean="0"/>
              <a:t>Isn’t the case for our data, since x and y coordinates are given as separate inputs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</a:t>
            </a:r>
            <a:r>
              <a:rPr lang="en-GB" dirty="0" err="1" smtClean="0"/>
              <a:t>MlLib</a:t>
            </a:r>
            <a:r>
              <a:rPr lang="en-GB" dirty="0" smtClean="0"/>
              <a:t> – Naïve Bayes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46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56792"/>
            <a:ext cx="4586183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355976" y="3501008"/>
            <a:ext cx="4464496" cy="273630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9" name="Rectangle 8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03677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Based on a </a:t>
            </a:r>
            <a:r>
              <a:rPr lang="en-GB" dirty="0" err="1" smtClean="0"/>
              <a:t>feedforward</a:t>
            </a:r>
            <a:r>
              <a:rPr lang="en-GB" dirty="0" smtClean="0"/>
              <a:t> neural network, with an input layer, hidden layer(s) and an output layer</a:t>
            </a:r>
          </a:p>
          <a:p>
            <a:r>
              <a:rPr lang="en-GB" dirty="0" smtClean="0"/>
              <a:t>Take a lot of training data and tuning to train effectively</a:t>
            </a:r>
            <a:r>
              <a:rPr lang="en-GB" dirty="0" smtClean="0"/>
              <a:t>,</a:t>
            </a:r>
          </a:p>
          <a:p>
            <a:pPr lvl="1"/>
            <a:r>
              <a:rPr lang="en-GB" sz="1400" dirty="0" smtClean="0"/>
              <a:t>Can be </a:t>
            </a:r>
            <a:r>
              <a:rPr lang="en-GB" sz="1400" dirty="0" smtClean="0"/>
              <a:t>hard to determine how effective they will </a:t>
            </a:r>
            <a:r>
              <a:rPr lang="en-GB" sz="1400" dirty="0" smtClean="0"/>
              <a:t>be even once trained</a:t>
            </a:r>
            <a:endParaRPr lang="en-GB" sz="1400" dirty="0" smtClean="0"/>
          </a:p>
          <a:p>
            <a:r>
              <a:rPr lang="en-GB" dirty="0" smtClean="0"/>
              <a:t>Simpler and faster methods can often perform better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</a:t>
            </a:r>
            <a:r>
              <a:rPr lang="en-GB" dirty="0" err="1" smtClean="0"/>
              <a:t>MlLib</a:t>
            </a:r>
            <a:r>
              <a:rPr lang="en-GB" dirty="0" smtClean="0"/>
              <a:t> – Multilayer Perceptron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47</a:t>
            </a:fld>
            <a:endParaRPr lang="en-GB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7" name="Rectangle 6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97" y="1484784"/>
            <a:ext cx="3838686" cy="2110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229" y="3717032"/>
            <a:ext cx="3838685" cy="230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3681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Creates multiple decision trees and uses them all to make a more accurate model.</a:t>
            </a:r>
          </a:p>
          <a:p>
            <a:r>
              <a:rPr lang="en-GB" dirty="0" smtClean="0"/>
              <a:t>Needs categories to be numbers from 0 onwards</a:t>
            </a:r>
          </a:p>
          <a:p>
            <a:r>
              <a:rPr lang="en-GB" dirty="0" smtClean="0"/>
              <a:t>Good for predictive modelling.</a:t>
            </a:r>
          </a:p>
          <a:p>
            <a:r>
              <a:rPr lang="en-GB" dirty="0" smtClean="0"/>
              <a:t>Fast to train</a:t>
            </a:r>
          </a:p>
          <a:p>
            <a:r>
              <a:rPr lang="en-GB" dirty="0" smtClean="0"/>
              <a:t>Slow to create a prediction once </a:t>
            </a:r>
            <a:r>
              <a:rPr lang="en-GB" dirty="0" err="1" smtClean="0"/>
              <a:t>trainied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mllib – Random forests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48</a:t>
            </a:fld>
            <a:endParaRPr lang="en-GB"/>
          </a:p>
        </p:txBody>
      </p:sp>
      <p:pic>
        <p:nvPicPr>
          <p:cNvPr id="2050" name="Picture 2" descr="https://www.researchgate.net/profile/Paul_Aljabar/publication/232065667/figure/fig2/AS:300432325922817@1448640056120/Fig-2-Illustration-of-a-random-forest-showing-two-trees-in-detail-Each-node-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61976"/>
            <a:ext cx="4464496" cy="197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8" name="Rectangle 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7256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GB" dirty="0" smtClean="0"/>
              <a:t>bject </a:t>
            </a:r>
            <a:r>
              <a:rPr lang="en-GB" dirty="0"/>
              <a:t>is classified by a majority vote of its neighbours, with the most common being </a:t>
            </a:r>
            <a:r>
              <a:rPr lang="en-GB" dirty="0" smtClean="0"/>
              <a:t>chosen</a:t>
            </a:r>
          </a:p>
          <a:p>
            <a:r>
              <a:rPr lang="en-GB" dirty="0" smtClean="0"/>
              <a:t>Distance is used as a factor to assign weight to neighbours.</a:t>
            </a:r>
          </a:p>
          <a:p>
            <a:r>
              <a:rPr lang="en-GB" dirty="0" smtClean="0"/>
              <a:t>Flexible and easy to implement</a:t>
            </a:r>
          </a:p>
          <a:p>
            <a:r>
              <a:rPr lang="en-GB" dirty="0" smtClean="0"/>
              <a:t>Good at handling multi-class cases.</a:t>
            </a:r>
          </a:p>
          <a:p>
            <a:r>
              <a:rPr lang="en-GB" dirty="0" smtClean="0"/>
              <a:t>Needs some record of distance</a:t>
            </a:r>
          </a:p>
          <a:p>
            <a:r>
              <a:rPr lang="en-GB" dirty="0" smtClean="0"/>
              <a:t>Struggles with large areas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Nearest Neighbour algorithm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49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7" r="2785"/>
          <a:stretch/>
        </p:blipFill>
        <p:spPr bwMode="auto">
          <a:xfrm>
            <a:off x="4340547" y="2172072"/>
            <a:ext cx="4480173" cy="320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8" name="Rectangle 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074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Began development in a test-driven manner.</a:t>
            </a:r>
          </a:p>
          <a:p>
            <a:pPr lvl="1"/>
            <a:r>
              <a:rPr lang="en-GB" sz="1400" dirty="0"/>
              <a:t>Write the tests before you write the functionality.</a:t>
            </a:r>
          </a:p>
          <a:p>
            <a:pPr lvl="1"/>
            <a:r>
              <a:rPr lang="en-GB" sz="1400" dirty="0"/>
              <a:t>Then write the code to pass the tests</a:t>
            </a:r>
            <a:r>
              <a:rPr lang="en-GB" sz="1400" dirty="0" smtClean="0"/>
              <a:t>.</a:t>
            </a:r>
          </a:p>
          <a:p>
            <a:pPr lvl="1"/>
            <a:endParaRPr lang="en-GB" sz="1400" dirty="0"/>
          </a:p>
          <a:p>
            <a:r>
              <a:rPr lang="en-GB" dirty="0"/>
              <a:t>Created unit tests for our library program to test it’s functionality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</a:t>
            </a:fld>
            <a:endParaRPr lang="en-GB"/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852" y="1628800"/>
            <a:ext cx="4434517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48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Introduction to R programming language</a:t>
            </a:r>
          </a:p>
          <a:p>
            <a:endParaRPr lang="en-GB" dirty="0"/>
          </a:p>
          <a:p>
            <a:r>
              <a:rPr lang="en-GB" dirty="0" smtClean="0"/>
              <a:t>Began with basic syntax and structure</a:t>
            </a:r>
          </a:p>
          <a:p>
            <a:endParaRPr lang="en-GB" dirty="0"/>
          </a:p>
          <a:p>
            <a:r>
              <a:rPr lang="en-GB" dirty="0" smtClean="0"/>
              <a:t>Developed into creating simple analytical programs in order to learn the language</a:t>
            </a:r>
          </a:p>
          <a:p>
            <a:endParaRPr lang="en-GB" dirty="0"/>
          </a:p>
          <a:p>
            <a:r>
              <a:rPr lang="en-GB" dirty="0" smtClean="0"/>
              <a:t>Used graphing functions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757" y="1340768"/>
            <a:ext cx="378698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757" y="4005064"/>
            <a:ext cx="3792512" cy="139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115" y="5398462"/>
            <a:ext cx="1352267" cy="94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29" y="2775668"/>
            <a:ext cx="3792512" cy="115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89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Introduction of Machine Learning techniques using R</a:t>
            </a:r>
          </a:p>
          <a:p>
            <a:endParaRPr lang="en-GB" dirty="0"/>
          </a:p>
          <a:p>
            <a:r>
              <a:rPr lang="en-GB" dirty="0" smtClean="0"/>
              <a:t>Firstly using a set of USA census data to predict salaries</a:t>
            </a:r>
          </a:p>
          <a:p>
            <a:endParaRPr lang="en-GB" dirty="0"/>
          </a:p>
          <a:p>
            <a:r>
              <a:rPr lang="en-GB" dirty="0" smtClean="0"/>
              <a:t>Split into training and testing data</a:t>
            </a:r>
          </a:p>
          <a:p>
            <a:endParaRPr lang="en-GB" dirty="0"/>
          </a:p>
          <a:p>
            <a:r>
              <a:rPr lang="en-GB" dirty="0" smtClean="0"/>
              <a:t>Cleaned data into more useful formats and categories based on real-world logic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 (Machine Learning)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051" y="1555435"/>
            <a:ext cx="3694395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051" y="2491539"/>
            <a:ext cx="3694395" cy="13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907449"/>
            <a:ext cx="2912326" cy="2161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050" y="2707563"/>
            <a:ext cx="3697713" cy="21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050" y="5155835"/>
            <a:ext cx="3694396" cy="64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229" b="-2"/>
          <a:stretch/>
        </p:blipFill>
        <p:spPr bwMode="auto">
          <a:xfrm>
            <a:off x="6385082" y="5877271"/>
            <a:ext cx="664332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5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 day project</a:t>
            </a:r>
          </a:p>
          <a:p>
            <a:pPr lvl="1"/>
            <a:r>
              <a:rPr lang="en-GB" sz="1400" dirty="0" smtClean="0"/>
              <a:t>Using large database of house information to predict sale prices</a:t>
            </a:r>
          </a:p>
          <a:p>
            <a:endParaRPr lang="en-GB" dirty="0"/>
          </a:p>
          <a:p>
            <a:r>
              <a:rPr lang="en-GB" dirty="0" smtClean="0"/>
              <a:t>Most time spent cleaning and categorising data into more useful formats</a:t>
            </a:r>
          </a:p>
          <a:p>
            <a:endParaRPr lang="en-GB" dirty="0"/>
          </a:p>
          <a:p>
            <a:r>
              <a:rPr lang="en-GB" dirty="0" smtClean="0"/>
              <a:t>Developed a final prediction and submitted to </a:t>
            </a:r>
            <a:r>
              <a:rPr lang="en-GB" dirty="0" err="1" smtClean="0"/>
              <a:t>Kaggle</a:t>
            </a:r>
            <a:r>
              <a:rPr lang="en-GB" dirty="0" smtClean="0"/>
              <a:t> to check its accuracy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 (Machine Learning)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454" y="1412776"/>
            <a:ext cx="3779251" cy="906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301" y="2318867"/>
            <a:ext cx="3779403" cy="15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453" y="2571750"/>
            <a:ext cx="3779251" cy="572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453" y="3144364"/>
            <a:ext cx="3779251" cy="497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8</a:t>
            </a:fld>
            <a:endParaRPr lang="en-GB"/>
          </a:p>
        </p:txBody>
      </p:sp>
      <p:sp>
        <p:nvSpPr>
          <p:cNvPr id="19" name="AutoShape 8" descr="https://owa.qa.com/OWA/service.svc/s/GetFileAttachment?id=AAMkADRkNGQ1NGRhLWQxZWYtNDBjZC1hYzU1LWU3NDc5YmQyZmNiNQBGAAAAAABp9Kolm3I2QL8sQSDMT9h6BwBH%2BczAhmbASrxfZSDDM09qAAAAAAEMAABH%2BczAhmbASrxfZSDDM09qAAAuGS6zAAABEgAQALMrJyezvDZKtyWSuoS1DeA%3D&amp;isImagePreview=True&amp;X-OWA-CANARY=WkibMb6s8UC-xjz8LcgCdPVB6NLXodQICcts4VIUcujZ6lTLd7ReV0USuaTmUVG5SIiaP75Xu_k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AutoShape 11" descr="https://owa.qa.com/OWA/service.svc/s/GetFileAttachment?id=AAMkADRkNGQ1NGRhLWQxZWYtNDBjZC1hYzU1LWU3NDc5YmQyZmNiNQBGAAAAAABp9Kolm3I2QL8sQSDMT9h6BwBH%2BczAhmbASrxfZSDDM09qAAAAAAEMAABH%2BczAhmbASrxfZSDDM09qAAAuGS6zAAABEgAQAGSLi1g6vQpHid1DaZzvuQk%3D&amp;isImagePreview=True&amp;X-OWA-CANARY=xuc88TX1kEumOntiiE5i3kO7EObXodQIBB2A5UB5V1H82qmJ0w4ToNi8nBNE0qR62_VloX0tb-g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AutoShape 14" descr="https://owa.qa.com/OWA/service.svc/s/GetFileAttachment?id=AAMkADRkNGQ1NGRhLWQxZWYtNDBjZC1hYzU1LWU3NDc5YmQyZmNiNQBGAAAAAABp9Kolm3I2QL8sQSDMT9h6BwBH%2BczAhmbASrxfZSDDM09qAAAAAAEMAABH%2BczAhmbASrxfZSDDM09qAAAuGS60AAABEgAQALFyMzyhCT1Jj4H3DQWsOXw%3D&amp;isImagePreview=True&amp;X-OWA-CANARY=Atp8PChWOEypOBD2FUK0KSEbYuvZodQIBU1gkDXAmdmhWVogBlWOJqCTk9K5CSHpKFgxnTWR_VU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316" y="3735458"/>
            <a:ext cx="4765525" cy="15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316" y="5293044"/>
            <a:ext cx="4765525" cy="534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745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Brief introduction to database management via Oracle SQL</a:t>
            </a:r>
          </a:p>
          <a:p>
            <a:endParaRPr lang="en-GB" dirty="0"/>
          </a:p>
          <a:p>
            <a:r>
              <a:rPr lang="en-GB" dirty="0" smtClean="0"/>
              <a:t>Creating, inserting, and querying databases and tables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(Oracle)</a:t>
            </a:r>
            <a:endParaRPr lang="en-GB" dirty="0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-1" y="6453336"/>
            <a:ext cx="9144000" cy="404664"/>
            <a:chOff x="-1" y="6453336"/>
            <a:chExt cx="9144000" cy="404664"/>
          </a:xfrm>
        </p:grpSpPr>
        <p:sp>
          <p:nvSpPr>
            <p:cNvPr id="6" name="Rectangle 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Introduction</a:t>
              </a:r>
              <a:endParaRPr lang="en-GB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054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3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Week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21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4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</a:t>
              </a:r>
              <a:endParaRPr lang="en-GB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36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5</a:t>
              </a:r>
              <a:endParaRPr lang="en-GB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52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6</a:t>
              </a:r>
              <a:endParaRPr lang="en-GB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678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7</a:t>
              </a:r>
              <a:endParaRPr lang="en-GB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834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8</a:t>
              </a:r>
              <a:endParaRPr lang="en-GB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990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9</a:t>
              </a:r>
              <a:endParaRPr lang="en-GB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11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10</a:t>
              </a:r>
              <a:endParaRPr lang="en-GB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21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11</a:t>
              </a:r>
              <a:endParaRPr lang="en-GB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32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Week 12</a:t>
              </a:r>
              <a:endParaRPr lang="en-GB" sz="9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44408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Conclusions</a:t>
              </a:r>
              <a:endParaRPr lang="en-GB" sz="900" dirty="0"/>
            </a:p>
          </p:txBody>
        </p:sp>
      </p:grp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889" y="1412776"/>
            <a:ext cx="410872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1700</TotalTime>
  <Words>3001</Words>
  <Application>Microsoft Office PowerPoint</Application>
  <PresentationFormat>On-screen Show (4:3)</PresentationFormat>
  <Paragraphs>1057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Horizon</vt:lpstr>
      <vt:lpstr>QA Big Data Stream</vt:lpstr>
      <vt:lpstr>Introduction</vt:lpstr>
      <vt:lpstr>Python</vt:lpstr>
      <vt:lpstr>Python</vt:lpstr>
      <vt:lpstr>Python</vt:lpstr>
      <vt:lpstr>R</vt:lpstr>
      <vt:lpstr>R (Machine Learning)</vt:lpstr>
      <vt:lpstr>R (Machine Learning)</vt:lpstr>
      <vt:lpstr>SQL (Oracle)</vt:lpstr>
      <vt:lpstr>SQL (Oracle)</vt:lpstr>
      <vt:lpstr>Cluster Administration via AWS</vt:lpstr>
      <vt:lpstr>Cluster Administration via AWS</vt:lpstr>
      <vt:lpstr>NoSQL (MongoDB)</vt:lpstr>
      <vt:lpstr>Continuous integration</vt:lpstr>
      <vt:lpstr>Continuous integration</vt:lpstr>
      <vt:lpstr>Continuous integration</vt:lpstr>
      <vt:lpstr>Continuous integration</vt:lpstr>
      <vt:lpstr>Hadoop (Hive/Impala)</vt:lpstr>
      <vt:lpstr>Hadoop (Hive)</vt:lpstr>
      <vt:lpstr>Hadoop (Hive)</vt:lpstr>
      <vt:lpstr>Hadoop (Hive/Impala)</vt:lpstr>
      <vt:lpstr>Hadoop (IMPALA)</vt:lpstr>
      <vt:lpstr>Hadoop (HIVE/IMPALA)</vt:lpstr>
      <vt:lpstr>Scala</vt:lpstr>
      <vt:lpstr>spark</vt:lpstr>
      <vt:lpstr>Spark (Dataframes)</vt:lpstr>
      <vt:lpstr>Spark (Dataframes)</vt:lpstr>
      <vt:lpstr>Spark (Data cleaning)</vt:lpstr>
      <vt:lpstr>Spark (Streaming)</vt:lpstr>
      <vt:lpstr>Spark (Machine Learning)</vt:lpstr>
      <vt:lpstr>Pentaho</vt:lpstr>
      <vt:lpstr>Scrum/Agile</vt:lpstr>
      <vt:lpstr>Final Project - Introduction</vt:lpstr>
      <vt:lpstr>Final Project - Data</vt:lpstr>
      <vt:lpstr>Final Project – User stories</vt:lpstr>
      <vt:lpstr>PowerPoint Presentation</vt:lpstr>
      <vt:lpstr>Technologies - TensorFlow</vt:lpstr>
      <vt:lpstr>TensorFlow - Limitations</vt:lpstr>
      <vt:lpstr>TensorFlow - Results</vt:lpstr>
      <vt:lpstr>Final Project – Clustering</vt:lpstr>
      <vt:lpstr>Final Project – Clustering</vt:lpstr>
      <vt:lpstr>Final Project – Clustering</vt:lpstr>
      <vt:lpstr>Final Project – Clustering</vt:lpstr>
      <vt:lpstr>Final Project – Data Visualisation </vt:lpstr>
      <vt:lpstr>Technologies – Spark MlLIb</vt:lpstr>
      <vt:lpstr>Spark MlLib – Naïve Bayes</vt:lpstr>
      <vt:lpstr>Spark MlLib – Multilayer Perceptron</vt:lpstr>
      <vt:lpstr>Spark mllib – Random forests</vt:lpstr>
      <vt:lpstr>Nearest Neighbour algorithm</vt:lpstr>
    </vt:vector>
  </TitlesOfParts>
  <Company>QA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location data analysis</dc:title>
  <dc:creator>student</dc:creator>
  <cp:lastModifiedBy>student</cp:lastModifiedBy>
  <cp:revision>55</cp:revision>
  <dcterms:created xsi:type="dcterms:W3CDTF">2017-05-18T15:48:43Z</dcterms:created>
  <dcterms:modified xsi:type="dcterms:W3CDTF">2017-05-23T13:05:49Z</dcterms:modified>
</cp:coreProperties>
</file>