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0" r:id="rId73"/>
    <p:sldId id="329" r:id="rId7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</p14:sldIdLst>
        </p14:section>
        <p14:section name="タイトルなしのセクション" id="{2222DC94-E039-4F92-8293-E592BEC64C49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6344" autoAdjust="0"/>
  </p:normalViewPr>
  <p:slideViewPr>
    <p:cSldViewPr snapToGrid="0" showGuides="1">
      <p:cViewPr varScale="1">
        <p:scale>
          <a:sx n="100" d="100"/>
          <a:sy n="100" d="100"/>
        </p:scale>
        <p:origin x="90" y="36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2024/3/22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5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32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9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0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26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22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1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1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046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2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06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123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593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9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374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52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362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04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52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9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28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88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84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2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090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4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152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895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50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5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99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36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06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2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2849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94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42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90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110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356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3533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777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81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875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16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9679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5154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686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0451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1439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7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35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903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381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25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088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432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5777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1122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977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057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8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8445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932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424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9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27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21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5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4882" y="0"/>
            <a:chExt cx="8999538" cy="5400675"/>
          </a:xfrm>
          <a:solidFill>
            <a:schemeClr val="tx2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4882" y="1638858"/>
              <a:ext cx="8994656" cy="287566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第２３回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9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大規模言語モデル</a:t>
              </a:r>
              <a:endParaRPr lang="en-US" altLang="ja-JP" sz="1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  <a:p>
              <a:pPr algn="ctr"/>
              <a:endParaRPr lang="en-US" altLang="ja-JP" sz="10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</a:t>
              </a:r>
              <a:r>
                <a:rPr lang="en-US" altLang="ja-JP" sz="600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Llama</a:t>
              </a:r>
              <a:r>
                <a:rPr lang="ja-JP" altLang="en-US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から</a:t>
              </a:r>
              <a:r>
                <a:rPr lang="en-US" altLang="ja-JP" sz="6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Groq</a:t>
              </a:r>
              <a:r>
                <a:rPr lang="ja-JP" altLang="en-US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まで</a:t>
              </a:r>
              <a:r>
                <a:rPr lang="ja-JP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</a:t>
              </a:r>
              <a:endParaRPr lang="ja-JP" altLang="en-US" sz="54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Alpaca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-CPP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が公開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69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RWKV-v4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ＭＢで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GPT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並みの性能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BBB83-D3F9-2D9E-22F7-9390A9E9916B}"/>
              </a:ext>
            </a:extLst>
          </p:cNvPr>
          <p:cNvSpPr txBox="1"/>
          <p:nvPr/>
        </p:nvSpPr>
        <p:spPr>
          <a:xfrm>
            <a:off x="314325" y="613708"/>
            <a:ext cx="1156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The RWKV Language Model</a:t>
            </a:r>
            <a:r>
              <a:rPr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 （</a:t>
            </a:r>
            <a:r>
              <a:rPr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and</a:t>
            </a:r>
            <a:r>
              <a:rPr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my</a:t>
            </a:r>
            <a:r>
              <a:rPr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LM</a:t>
            </a:r>
            <a:r>
              <a:rPr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tricks</a:t>
            </a:r>
            <a:r>
              <a:rPr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endParaRPr kumimoji="1" lang="ja-JP" altLang="en-US" sz="2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0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StableLM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2ED105-637F-E9DE-4423-9A8F9A09C51D}"/>
              </a:ext>
            </a:extLst>
          </p:cNvPr>
          <p:cNvSpPr txBox="1"/>
          <p:nvPr/>
        </p:nvSpPr>
        <p:spPr>
          <a:xfrm>
            <a:off x="314325" y="613708"/>
            <a:ext cx="1156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最初の</a:t>
            </a:r>
            <a:r>
              <a:rPr kumimoji="1"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LLM</a:t>
            </a:r>
            <a:r>
              <a:rPr kumimoji="1"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　</a:t>
            </a:r>
            <a:r>
              <a:rPr kumimoji="1" lang="en-US" altLang="ja-JP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LLM</a:t>
            </a:r>
            <a:r>
              <a:rPr kumimoji="1" lang="ja-JP" altLang="en-US" sz="2400" dirty="0">
                <a:latin typeface="ADLaM Display" panose="02010000000000000000" pitchFamily="2" charset="0"/>
                <a:cs typeface="ADLaM Display" panose="02010000000000000000" pitchFamily="2" charset="0"/>
              </a:rPr>
              <a:t>のオープン化</a:t>
            </a:r>
          </a:p>
        </p:txBody>
      </p:sp>
    </p:spTree>
    <p:extLst>
      <p:ext uri="{BB962C8B-B14F-4D97-AF65-F5344CB8AC3E}">
        <p14:creationId xmlns:p14="http://schemas.microsoft.com/office/powerpoint/2010/main" val="131527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年月日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MPT-7B</a:t>
            </a:r>
            <a:endParaRPr kumimoji="1" lang="en-US" altLang="ja-JP" sz="3200" b="1" dirty="0">
              <a:solidFill>
                <a:srgbClr val="C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DF157A-DCD3-85DA-82B3-0E8238531630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Introduction MPT-7B: A New Standard for Open-Source, Commercially Usable LLMs </a:t>
            </a:r>
            <a:endParaRPr kumimoji="1" lang="ja-JP" altLang="en-US" sz="2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7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RedPajama-INSITE-3B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54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Rinna-3B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3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OpenLLaMA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6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OpenLLaMA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40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MPT-30B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61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HyenaDNA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1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ControlNet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37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年７月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k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コンテキスト長対応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Llama2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77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月１日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k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コンテキスト長対応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Llama2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81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Image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Story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画像から物語生成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26955E-96A5-DB33-972D-B25369532CB7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Image</a:t>
            </a:r>
            <a:r>
              <a:rPr lang="ja-JP" altLang="en-US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lang="ja-JP" altLang="en-US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Story</a:t>
            </a:r>
            <a:endParaRPr kumimoji="1" lang="ja-JP" altLang="en-US" sz="2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2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Japanese 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StableLM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16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 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Buncho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モデル公開</a:t>
            </a:r>
          </a:p>
        </p:txBody>
      </p:sp>
    </p:spTree>
    <p:extLst>
      <p:ext uri="{BB962C8B-B14F-4D97-AF65-F5344CB8AC3E}">
        <p14:creationId xmlns:p14="http://schemas.microsoft.com/office/powerpoint/2010/main" val="384064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LINE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億パラメータ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公開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22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QulP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２ビット量子化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621454-EFD0-F68D-B58A-C706288C23D9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QulP:Quantization</a:t>
            </a:r>
            <a:r>
              <a:rPr kumimoji="1"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 with Incoherence Processing</a:t>
            </a:r>
            <a:endParaRPr kumimoji="1" lang="ja-JP" altLang="en-US" sz="2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3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Japanese 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InstructBLIP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91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東京大学松尾研究室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Weblab-10B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800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Abacus 32k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コンテキスト長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1847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T2I Adapter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07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LMoE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LoRA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Mixture of Experts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実現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46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CodaLlama2</a:t>
            </a:r>
          </a:p>
        </p:txBody>
      </p:sp>
    </p:spTree>
    <p:extLst>
      <p:ext uri="{BB962C8B-B14F-4D97-AF65-F5344CB8AC3E}">
        <p14:creationId xmlns:p14="http://schemas.microsoft.com/office/powerpoint/2010/main" val="942041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ELYZA Japanese Llama2-7b-fast</a:t>
            </a:r>
          </a:p>
        </p:txBody>
      </p:sp>
    </p:spTree>
    <p:extLst>
      <p:ext uri="{BB962C8B-B14F-4D97-AF65-F5344CB8AC3E}">
        <p14:creationId xmlns:p14="http://schemas.microsoft.com/office/powerpoint/2010/main" val="235720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Falcon 180B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公開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653E3B-88E3-A9C0-61D7-034B02BA4188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QulP:Quantization</a:t>
            </a:r>
            <a:r>
              <a:rPr kumimoji="1"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 with Incoherence Processing</a:t>
            </a:r>
            <a:endParaRPr kumimoji="1" lang="ja-JP" altLang="en-US" sz="2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2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Mistral 7B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完全オープンソース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C526E6-3BE7-5DD7-17E5-1E82168C3316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>
                <a:latin typeface="ADLaM Display" panose="02010000000000000000" pitchFamily="2" charset="0"/>
                <a:cs typeface="ADLaM Display" panose="02010000000000000000" pitchFamily="2" charset="0"/>
              </a:rPr>
              <a:t>Apache 2.0 </a:t>
            </a:r>
            <a:r>
              <a:rPr kumimoji="1" lang="en-US" altLang="ja-JP" sz="23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Licence</a:t>
            </a:r>
            <a:endParaRPr kumimoji="1" lang="ja-JP" altLang="en-US" sz="23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64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Mistra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l-7B-OpenOrca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C526E6-3BE7-5DD7-17E5-1E82168C3316}"/>
              </a:ext>
            </a:extLst>
          </p:cNvPr>
          <p:cNvSpPr txBox="1"/>
          <p:nvPr/>
        </p:nvSpPr>
        <p:spPr>
          <a:xfrm>
            <a:off x="0" y="613708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DLaM Display" panose="02010000000000000000" pitchFamily="2" charset="0"/>
              </a:rPr>
              <a:t>全ての</a:t>
            </a:r>
            <a:r>
              <a:rPr kumimoji="1" lang="en-US" altLang="ja-JP" sz="2300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DLaM Display" panose="02010000000000000000" pitchFamily="2" charset="0"/>
              </a:rPr>
              <a:t>30B</a:t>
            </a:r>
            <a:r>
              <a:rPr kumimoji="1" lang="ja-JP" altLang="en-US" sz="2300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DLaM Display" panose="02010000000000000000" pitchFamily="2" charset="0"/>
              </a:rPr>
              <a:t>モデルを超える</a:t>
            </a:r>
            <a:r>
              <a:rPr kumimoji="1" lang="en-US" altLang="ja-JP" sz="2300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DLaM Display" panose="02010000000000000000" pitchFamily="2" charset="0"/>
              </a:rPr>
              <a:t>LLM</a:t>
            </a:r>
            <a:endParaRPr kumimoji="1" lang="ja-JP" altLang="en-US" sz="2300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7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脳スキャンデータから画像生成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759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4K4D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時間軸を含めた空間再構成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839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StabkeLM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7B Gamma</a:t>
            </a:r>
          </a:p>
        </p:txBody>
      </p:sp>
    </p:spTree>
    <p:extLst>
      <p:ext uri="{BB962C8B-B14F-4D97-AF65-F5344CB8AC3E}">
        <p14:creationId xmlns:p14="http://schemas.microsoft.com/office/powerpoint/2010/main" val="2214561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LLM-JP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9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Llama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公開</a:t>
            </a:r>
          </a:p>
        </p:txBody>
      </p:sp>
    </p:spTree>
    <p:extLst>
      <p:ext uri="{BB962C8B-B14F-4D97-AF65-F5344CB8AC3E}">
        <p14:creationId xmlns:p14="http://schemas.microsoft.com/office/powerpoint/2010/main" val="225917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StabkeLM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7B Gamma</a:t>
            </a:r>
          </a:p>
        </p:txBody>
      </p:sp>
    </p:spTree>
    <p:extLst>
      <p:ext uri="{BB962C8B-B14F-4D97-AF65-F5344CB8AC3E}">
        <p14:creationId xmlns:p14="http://schemas.microsoft.com/office/powerpoint/2010/main" val="2394883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StabkeLM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B-4E1T</a:t>
            </a:r>
          </a:p>
        </p:txBody>
      </p:sp>
    </p:spTree>
    <p:extLst>
      <p:ext uri="{BB962C8B-B14F-4D97-AF65-F5344CB8AC3E}">
        <p14:creationId xmlns:p14="http://schemas.microsoft.com/office/powerpoint/2010/main" val="2501891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Jina-embeddungs-v2</a:t>
            </a:r>
          </a:p>
        </p:txBody>
      </p:sp>
    </p:spTree>
    <p:extLst>
      <p:ext uri="{BB962C8B-B14F-4D97-AF65-F5344CB8AC3E}">
        <p14:creationId xmlns:p14="http://schemas.microsoft.com/office/powerpoint/2010/main" val="1689177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GPT-4 Turbo 128k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トークン長対応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F287BB-A70E-CF1A-AE83-35F673DD6647}"/>
              </a:ext>
            </a:extLst>
          </p:cNvPr>
          <p:cNvSpPr txBox="1"/>
          <p:nvPr/>
        </p:nvSpPr>
        <p:spPr>
          <a:xfrm>
            <a:off x="6953250" y="58477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</a:t>
            </a:r>
            <a:r>
              <a:rPr lang="ja-JP" altLang="en-US" dirty="0">
                <a:latin typeface="ADLaM Display" panose="02010000000000000000" pitchFamily="2" charset="0"/>
                <a:ea typeface="HG丸ｺﾞｼｯｸM-PRO" panose="020F0600000000000000" pitchFamily="50" charset="-128"/>
                <a:cs typeface="ADLaM Display" panose="02010000000000000000" pitchFamily="2" charset="0"/>
              </a:rPr>
              <a:t>万語</a:t>
            </a:r>
            <a:endParaRPr kumimoji="1" lang="ja-JP" altLang="en-US" dirty="0">
              <a:latin typeface="ADLaM Display" panose="02010000000000000000" pitchFamily="2" charset="0"/>
              <a:ea typeface="HG丸ｺﾞｼｯｸM-PRO" panose="020F0600000000000000" pitchFamily="50" charset="-128"/>
              <a:cs typeface="ADLaM Display" panose="02010000000000000000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2FFE2-8251-563D-167A-C8571EF8ABA9}"/>
              </a:ext>
            </a:extLst>
          </p:cNvPr>
          <p:cNvSpPr txBox="1"/>
          <p:nvPr/>
        </p:nvSpPr>
        <p:spPr>
          <a:xfrm>
            <a:off x="1381125" y="1905000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価格：入力</a:t>
            </a:r>
            <a:r>
              <a:rPr kumimoji="1" lang="en-US" altLang="ja-JP" dirty="0"/>
              <a:t>1/3 </a:t>
            </a:r>
            <a:r>
              <a:rPr lang="ja-JP" altLang="en-US" dirty="0"/>
              <a:t>　出力が</a:t>
            </a:r>
            <a:r>
              <a:rPr lang="en-US" altLang="ja-JP" dirty="0"/>
              <a:t>1/2</a:t>
            </a:r>
          </a:p>
          <a:p>
            <a:r>
              <a:rPr kumimoji="1" lang="ja-JP" altLang="en-US" dirty="0"/>
              <a:t>複数回の</a:t>
            </a:r>
            <a:r>
              <a:rPr kumimoji="1" lang="en-US" altLang="ja-JP" dirty="0"/>
              <a:t>Function Call</a:t>
            </a:r>
            <a:r>
              <a:rPr kumimoji="1" lang="ja-JP" altLang="en-US" dirty="0"/>
              <a:t>が可能</a:t>
            </a:r>
            <a:endParaRPr kumimoji="1" lang="en-US" altLang="ja-JP" dirty="0"/>
          </a:p>
          <a:p>
            <a:r>
              <a:rPr lang="ja-JP" altLang="en-US" dirty="0"/>
              <a:t>ＪＳＯＮ</a:t>
            </a:r>
            <a:r>
              <a:rPr lang="en-US" altLang="ja-JP" dirty="0"/>
              <a:t>_</a:t>
            </a:r>
            <a:r>
              <a:rPr lang="ja-JP" altLang="en-US" dirty="0"/>
              <a:t>ＭＯＤＥで起動するとＪＳＯＮで回答保証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2015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Goliath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120B</a:t>
            </a:r>
          </a:p>
        </p:txBody>
      </p:sp>
    </p:spTree>
    <p:extLst>
      <p:ext uri="{BB962C8B-B14F-4D97-AF65-F5344CB8AC3E}">
        <p14:creationId xmlns:p14="http://schemas.microsoft.com/office/powerpoint/2010/main" val="1694368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Yi-34B-Llama</a:t>
            </a:r>
          </a:p>
        </p:txBody>
      </p:sp>
    </p:spTree>
    <p:extLst>
      <p:ext uri="{BB962C8B-B14F-4D97-AF65-F5344CB8AC3E}">
        <p14:creationId xmlns:p14="http://schemas.microsoft.com/office/powerpoint/2010/main" val="1476004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Dolphin-2-2-yi-34b</a:t>
            </a:r>
          </a:p>
        </p:txBody>
      </p:sp>
    </p:spTree>
    <p:extLst>
      <p:ext uri="{BB962C8B-B14F-4D97-AF65-F5344CB8AC3E}">
        <p14:creationId xmlns:p14="http://schemas.microsoft.com/office/powerpoint/2010/main" val="332589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Nous-Capybara-34B</a:t>
            </a:r>
          </a:p>
        </p:txBody>
      </p:sp>
    </p:spTree>
    <p:extLst>
      <p:ext uri="{BB962C8B-B14F-4D97-AF65-F5344CB8AC3E}">
        <p14:creationId xmlns:p14="http://schemas.microsoft.com/office/powerpoint/2010/main" val="2958969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LCM-Lora 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ステップで描画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0A1826-35F5-31EB-69D3-669B04CCD3D7}"/>
              </a:ext>
            </a:extLst>
          </p:cNvPr>
          <p:cNvSpPr txBox="1"/>
          <p:nvPr/>
        </p:nvSpPr>
        <p:spPr>
          <a:xfrm>
            <a:off x="4057650" y="777091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爆速でフュージョンモデルのはしり</a:t>
            </a:r>
          </a:p>
        </p:txBody>
      </p:sp>
    </p:spTree>
    <p:extLst>
      <p:ext uri="{BB962C8B-B14F-4D97-AF65-F5344CB8AC3E}">
        <p14:creationId xmlns:p14="http://schemas.microsoft.com/office/powerpoint/2010/main" val="69253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マイクロソフト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製品を一新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6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Llama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Hub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059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Copilot Studio</a:t>
            </a:r>
          </a:p>
        </p:txBody>
      </p:sp>
    </p:spTree>
    <p:extLst>
      <p:ext uri="{BB962C8B-B14F-4D97-AF65-F5344CB8AC3E}">
        <p14:creationId xmlns:p14="http://schemas.microsoft.com/office/powerpoint/2010/main" val="1457722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StreamLCM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40FPS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で画像生成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128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SDXL 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Turbo 10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倍速で画像生成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053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Meta Seamless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F217F7-58E8-DFCC-5FF2-367471ADA5EF}"/>
              </a:ext>
            </a:extLst>
          </p:cNvPr>
          <p:cNvSpPr txBox="1"/>
          <p:nvPr/>
        </p:nvSpPr>
        <p:spPr>
          <a:xfrm>
            <a:off x="4657725" y="60168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音声</a:t>
            </a:r>
            <a:r>
              <a:rPr lang="en-US" altLang="ja-JP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lang="ja-JP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音声</a:t>
            </a:r>
            <a:endParaRPr kumimoji="1" lang="ja-JP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52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Magic Animate</a:t>
            </a:r>
          </a:p>
        </p:txBody>
      </p:sp>
    </p:spTree>
    <p:extLst>
      <p:ext uri="{BB962C8B-B14F-4D97-AF65-F5344CB8AC3E}">
        <p14:creationId xmlns:p14="http://schemas.microsoft.com/office/powerpoint/2010/main" val="1551400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Motion Director</a:t>
            </a:r>
          </a:p>
        </p:txBody>
      </p:sp>
    </p:spTree>
    <p:extLst>
      <p:ext uri="{BB962C8B-B14F-4D97-AF65-F5344CB8AC3E}">
        <p14:creationId xmlns:p14="http://schemas.microsoft.com/office/powerpoint/2010/main" val="1807306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AMD MI300X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9B4A3-6B01-233D-AEAA-CB1BC326BEC0}"/>
              </a:ext>
            </a:extLst>
          </p:cNvPr>
          <p:cNvSpPr txBox="1"/>
          <p:nvPr/>
        </p:nvSpPr>
        <p:spPr>
          <a:xfrm>
            <a:off x="1009650" y="1343025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192G</a:t>
            </a:r>
            <a:r>
              <a:rPr kumimoji="1" lang="ja-JP" altLang="en-US" dirty="0"/>
              <a:t>バイトの</a:t>
            </a:r>
            <a:r>
              <a:rPr kumimoji="1" lang="en-US" altLang="ja-JP" dirty="0"/>
              <a:t>VRAM</a:t>
            </a:r>
          </a:p>
          <a:p>
            <a:r>
              <a:rPr lang="en-US" altLang="ja-JP" dirty="0"/>
              <a:t>H100</a:t>
            </a:r>
            <a:r>
              <a:rPr lang="ja-JP" altLang="en-US" dirty="0"/>
              <a:t>は、</a:t>
            </a:r>
            <a:r>
              <a:rPr lang="en-US" altLang="ja-JP" dirty="0"/>
              <a:t>80G</a:t>
            </a:r>
            <a:r>
              <a:rPr lang="ja-JP" altLang="en-US" dirty="0"/>
              <a:t>バイト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システムで</a:t>
            </a:r>
            <a:r>
              <a:rPr lang="en-US" altLang="ja-JP" dirty="0"/>
              <a:t>1.5</a:t>
            </a:r>
            <a:r>
              <a:rPr lang="ja-JP" altLang="en-US" dirty="0"/>
              <a:t>テラバイトの</a:t>
            </a:r>
            <a:r>
              <a:rPr lang="en-US" altLang="ja-JP" dirty="0"/>
              <a:t>VRAM</a:t>
            </a:r>
          </a:p>
          <a:p>
            <a:r>
              <a:rPr kumimoji="1" lang="en-US" altLang="ja-JP" dirty="0"/>
              <a:t>H100</a:t>
            </a:r>
            <a:r>
              <a:rPr kumimoji="1" lang="ja-JP" altLang="en-US" dirty="0"/>
              <a:t>は</a:t>
            </a:r>
            <a:r>
              <a:rPr kumimoji="1" lang="en-US" altLang="ja-JP" dirty="0"/>
              <a:t>640G</a:t>
            </a:r>
            <a:r>
              <a:rPr kumimoji="1" lang="ja-JP" altLang="en-US" dirty="0"/>
              <a:t>バイト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E1CEDF-248E-0058-F3BB-65D4D7BCA7CC}"/>
              </a:ext>
            </a:extLst>
          </p:cNvPr>
          <p:cNvSpPr txBox="1"/>
          <p:nvPr/>
        </p:nvSpPr>
        <p:spPr>
          <a:xfrm>
            <a:off x="6257925" y="1501027"/>
            <a:ext cx="3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ABCI</a:t>
            </a:r>
            <a:r>
              <a:rPr kumimoji="1" lang="ja-JP" altLang="en-US" dirty="0"/>
              <a:t>＠産総研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スパコン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V100</a:t>
            </a:r>
            <a:r>
              <a:rPr lang="ja-JP" altLang="en-US" dirty="0"/>
              <a:t>　</a:t>
            </a:r>
            <a:r>
              <a:rPr lang="en-US" altLang="ja-JP" dirty="0"/>
              <a:t>16GB×1088</a:t>
            </a:r>
            <a:r>
              <a:rPr lang="ja-JP" altLang="en-US" dirty="0"/>
              <a:t>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A100</a:t>
            </a:r>
            <a:r>
              <a:rPr lang="ja-JP" altLang="en-US" dirty="0"/>
              <a:t>　</a:t>
            </a:r>
            <a:r>
              <a:rPr lang="en-US" altLang="ja-JP" dirty="0"/>
              <a:t>40GB×120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71F193FE-1F10-F480-9EA4-91CEB76C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21801"/>
              </p:ext>
            </p:extLst>
          </p:nvPr>
        </p:nvGraphicFramePr>
        <p:xfrm>
          <a:off x="1289050" y="4263939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40282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5911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5946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980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C00000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FT</a:t>
                      </a:r>
                      <a:endParaRPr kumimoji="1" lang="ja-JP" altLang="en-US" dirty="0">
                        <a:solidFill>
                          <a:srgbClr val="C00000"/>
                        </a:solidFill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C00000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FT-prefix</a:t>
                      </a:r>
                      <a:endParaRPr kumimoji="1" lang="ja-JP" altLang="en-US" dirty="0">
                        <a:solidFill>
                          <a:srgbClr val="C00000"/>
                        </a:solidFill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rgbClr val="C00000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MeZO</a:t>
                      </a:r>
                      <a:endParaRPr kumimoji="1" lang="ja-JP" altLang="en-US" dirty="0">
                        <a:solidFill>
                          <a:srgbClr val="C00000"/>
                        </a:solidFill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A100×1</a:t>
                      </a:r>
                      <a:r>
                        <a:rPr kumimoji="1" lang="ja-JP" altLang="en-US" dirty="0">
                          <a:latin typeface="ADLaM Display" panose="02010000000000000000" pitchFamily="2" charset="0"/>
                          <a:cs typeface="ADLaM Display" panose="02010000000000000000" pitchFamily="2" charset="0"/>
                        </a:rPr>
                        <a:t>　</a:t>
                      </a:r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80GB</a:t>
                      </a:r>
                      <a:endParaRPr kumimoji="1" lang="ja-JP" altLang="en-US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2.7B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6.7B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30B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A100×2</a:t>
                      </a:r>
                      <a:r>
                        <a:rPr kumimoji="1" lang="ja-JP" altLang="en-US" dirty="0">
                          <a:latin typeface="ADLaM Display" panose="02010000000000000000" pitchFamily="2" charset="0"/>
                          <a:cs typeface="ADLaM Display" panose="02010000000000000000" pitchFamily="2" charset="0"/>
                        </a:rPr>
                        <a:t>　</a:t>
                      </a:r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160GB</a:t>
                      </a:r>
                      <a:endParaRPr kumimoji="1" lang="ja-JP" altLang="en-US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6.7B</a:t>
                      </a:r>
                      <a:r>
                        <a:rPr kumimoji="1" lang="ja-JP" altLang="en-US" sz="2000" dirty="0">
                          <a:latin typeface="ADLaM Display" panose="02010000000000000000" pitchFamily="2" charset="0"/>
                          <a:cs typeface="ADLaM Display" panose="02010000000000000000" pitchFamily="2" charset="0"/>
                        </a:rPr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13B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66B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2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A100×4</a:t>
                      </a:r>
                      <a:r>
                        <a:rPr kumimoji="1" lang="ja-JP" altLang="en-US" dirty="0">
                          <a:latin typeface="ADLaM Display" panose="02010000000000000000" pitchFamily="2" charset="0"/>
                          <a:cs typeface="ADLaM Display" panose="02010000000000000000" pitchFamily="2" charset="0"/>
                        </a:rPr>
                        <a:t>　</a:t>
                      </a:r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320GB</a:t>
                      </a:r>
                      <a:endParaRPr kumimoji="1" lang="ja-JP" altLang="en-US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30B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66B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A100×8</a:t>
                      </a:r>
                      <a:r>
                        <a:rPr kumimoji="1" lang="ja-JP" altLang="en-US" dirty="0">
                          <a:latin typeface="ADLaM Display" panose="02010000000000000000" pitchFamily="2" charset="0"/>
                          <a:cs typeface="ADLaM Display" panose="02010000000000000000" pitchFamily="2" charset="0"/>
                        </a:rPr>
                        <a:t>　</a:t>
                      </a:r>
                      <a:r>
                        <a:rPr kumimoji="1" lang="en-US" altLang="ja-JP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640GB</a:t>
                      </a:r>
                      <a:endParaRPr kumimoji="1" lang="ja-JP" altLang="en-US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30B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66B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175B</a:t>
                      </a:r>
                      <a:endParaRPr kumimoji="1" lang="ja-JP" altLang="en-US" sz="2000" dirty="0">
                        <a:latin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5666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EE4F3-4C4D-2175-AE39-F78AE43E5478}"/>
              </a:ext>
            </a:extLst>
          </p:cNvPr>
          <p:cNvSpPr txBox="1"/>
          <p:nvPr/>
        </p:nvSpPr>
        <p:spPr>
          <a:xfrm>
            <a:off x="3314700" y="3848863"/>
            <a:ext cx="610235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Largest OPT that can fit</a:t>
            </a:r>
            <a:endParaRPr kumimoji="1" lang="ja-JP" altLang="en-US" sz="20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55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E7CB9C-BD50-B0A4-1018-8FAE8AEC92D5}"/>
              </a:ext>
            </a:extLst>
          </p:cNvPr>
          <p:cNvSpPr txBox="1"/>
          <p:nvPr/>
        </p:nvSpPr>
        <p:spPr>
          <a:xfrm>
            <a:off x="2476500" y="447675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独自の</a:t>
            </a:r>
            <a:r>
              <a:rPr lang="en-US" altLang="ja-JP" dirty="0"/>
              <a:t>LLM</a:t>
            </a:r>
            <a:r>
              <a:rPr lang="ja-JP" altLang="en-US" dirty="0"/>
              <a:t>を作るためのコマンド（例）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C53DC5-692E-6078-2EA4-E97E5D512715}"/>
              </a:ext>
            </a:extLst>
          </p:cNvPr>
          <p:cNvSpPr txBox="1"/>
          <p:nvPr/>
        </p:nvSpPr>
        <p:spPr>
          <a:xfrm>
            <a:off x="838200" y="1895475"/>
            <a:ext cx="99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Torchrun</a:t>
            </a:r>
            <a:r>
              <a:rPr kumimoji="1" lang="en-US" altLang="ja-JP" dirty="0"/>
              <a:t> –</a:t>
            </a:r>
            <a:r>
              <a:rPr kumimoji="1" lang="en-US" altLang="ja-JP" dirty="0" err="1"/>
              <a:t>nproc_per_node</a:t>
            </a:r>
            <a:r>
              <a:rPr kumimoji="1" lang="en-US" altLang="ja-JP" dirty="0"/>
              <a:t>=4 –</a:t>
            </a:r>
            <a:r>
              <a:rPr kumimoji="1" lang="en-US" altLang="ja-JP" dirty="0" err="1"/>
              <a:t>master_port</a:t>
            </a:r>
            <a:r>
              <a:rPr kumimoji="1" lang="en-US" altLang="ja-JP" dirty="0"/>
              <a:t>=&lt;</a:t>
            </a:r>
            <a:r>
              <a:rPr kumimoji="1" lang="en-US" altLang="ja-JP" dirty="0" err="1"/>
              <a:t>your?random_port</a:t>
            </a:r>
            <a:r>
              <a:rPr kumimoji="1" lang="en-US" altLang="ja-JP" dirty="0"/>
              <a:t>&gt; train.py</a:t>
            </a:r>
            <a:endParaRPr lang="en-US" altLang="ja-JP" dirty="0"/>
          </a:p>
          <a:p>
            <a:r>
              <a:rPr kumimoji="1" lang="en-US" altLang="ja-JP" dirty="0"/>
              <a:t>--</a:t>
            </a:r>
            <a:r>
              <a:rPr kumimoji="1" lang="en-US" altLang="ja-JP" dirty="0" err="1"/>
              <a:t>model_name_or_path</a:t>
            </a:r>
            <a:r>
              <a:rPr kumimoji="1" lang="en-US" altLang="ja-JP" dirty="0"/>
              <a:t> &lt;</a:t>
            </a:r>
            <a:r>
              <a:rPr kumimoji="1" lang="en-US" altLang="ja-JP" dirty="0" err="1"/>
              <a:t>your_path_to_hf_conberted</a:t>
            </a:r>
            <a:r>
              <a:rPr lang="en-US" altLang="ja-JP" dirty="0" err="1"/>
              <a:t>_llama_ckpt_and_tokenizer</a:t>
            </a:r>
            <a:r>
              <a:rPr lang="en-US" altLang="ja-JP" dirty="0"/>
              <a:t>&gt;</a:t>
            </a:r>
          </a:p>
          <a:p>
            <a:r>
              <a:rPr kumimoji="1" lang="en-US" altLang="ja-JP" dirty="0"/>
              <a:t>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733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Rich Dreamer</a:t>
            </a:r>
          </a:p>
        </p:txBody>
      </p:sp>
    </p:spTree>
    <p:extLst>
      <p:ext uri="{BB962C8B-B14F-4D97-AF65-F5344CB8AC3E}">
        <p14:creationId xmlns:p14="http://schemas.microsoft.com/office/powerpoint/2010/main" val="3220339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Google Gemini</a:t>
            </a:r>
          </a:p>
        </p:txBody>
      </p:sp>
    </p:spTree>
    <p:extLst>
      <p:ext uri="{BB962C8B-B14F-4D97-AF65-F5344CB8AC3E}">
        <p14:creationId xmlns:p14="http://schemas.microsoft.com/office/powerpoint/2010/main" val="37897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ChatGPT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-API/GPT3.5-Turbo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330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Magic Animate 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OpenPose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844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AnimateZero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25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Shisa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7B 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日本語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207506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ldraw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＋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GPT4V</a:t>
            </a:r>
          </a:p>
        </p:txBody>
      </p:sp>
    </p:spTree>
    <p:extLst>
      <p:ext uri="{BB962C8B-B14F-4D97-AF65-F5344CB8AC3E}">
        <p14:creationId xmlns:p14="http://schemas.microsoft.com/office/powerpoint/2010/main" val="159643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StripedHyena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725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Holodeck</a:t>
            </a:r>
          </a:p>
        </p:txBody>
      </p:sp>
    </p:spTree>
    <p:extLst>
      <p:ext uri="{BB962C8B-B14F-4D97-AF65-F5344CB8AC3E}">
        <p14:creationId xmlns:p14="http://schemas.microsoft.com/office/powerpoint/2010/main" val="63547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Powerlnfer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GPU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を節約して高速推論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400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Swallow 7B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東京工業大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121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StreamDiffusion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1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秒で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枚生成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494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PIA</a:t>
            </a:r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;Personalized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Image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Animator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7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Azure </a:t>
            </a:r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OpenAI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Service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142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27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HD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Painter</a:t>
            </a:r>
          </a:p>
        </p:txBody>
      </p:sp>
    </p:spTree>
    <p:extLst>
      <p:ext uri="{BB962C8B-B14F-4D97-AF65-F5344CB8AC3E}">
        <p14:creationId xmlns:p14="http://schemas.microsoft.com/office/powerpoint/2010/main" val="1184318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ADLaM Display" panose="02010000000000000000" pitchFamily="2" charset="0"/>
                <a:ea typeface="HG丸ｺﾞｼｯｸM-PRO" panose="020F0600000000000000" pitchFamily="50" charset="-128"/>
                <a:cs typeface="ADLaM Display" panose="02010000000000000000" pitchFamily="2" charset="0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12</a:t>
            </a:r>
            <a:r>
              <a:rPr kumimoji="1" lang="ja-JP" altLang="en-US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27</a:t>
            </a:r>
            <a:r>
              <a:rPr kumimoji="1" lang="ja-JP" altLang="en-US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Elyza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Japanese 13B</a:t>
            </a:r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155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2024</a:t>
            </a:r>
            <a:r>
              <a:rPr kumimoji="1" lang="ja-JP" altLang="en-US" sz="3200" b="1" dirty="0">
                <a:solidFill>
                  <a:schemeClr val="bg1"/>
                </a:solidFill>
                <a:latin typeface="ADLaM Display" panose="02010000000000000000" pitchFamily="2" charset="0"/>
                <a:ea typeface="HG丸ｺﾞｼｯｸM-PRO" panose="020F0600000000000000" pitchFamily="50" charset="-128"/>
                <a:cs typeface="ADLaM Display" panose="02010000000000000000" pitchFamily="2" charset="0"/>
              </a:rPr>
              <a:t>年</a:t>
            </a:r>
            <a:r>
              <a:rPr kumimoji="1" lang="ja-JP" altLang="en-US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月日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kumimoji="1" lang="en-US" altLang="ja-JP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264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2024</a:t>
            </a:r>
            <a:r>
              <a:rPr kumimoji="1" lang="ja-JP" altLang="en-US" sz="3200" b="1" dirty="0">
                <a:solidFill>
                  <a:schemeClr val="bg1"/>
                </a:solidFill>
                <a:latin typeface="ADLaM Display" panose="02010000000000000000" pitchFamily="2" charset="0"/>
                <a:ea typeface="HG丸ｺﾞｼｯｸM-PRO" panose="020F0600000000000000" pitchFamily="50" charset="-128"/>
                <a:cs typeface="ADLaM Display" panose="02010000000000000000" pitchFamily="2" charset="0"/>
              </a:rPr>
              <a:t>年</a:t>
            </a:r>
            <a:r>
              <a:rPr lang="en-US" altLang="ja-JP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2</a:t>
            </a:r>
            <a:r>
              <a:rPr kumimoji="1" lang="ja-JP" altLang="en-US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27</a:t>
            </a:r>
            <a:r>
              <a:rPr kumimoji="1" lang="ja-JP" altLang="en-US" sz="3200" b="1" dirty="0">
                <a:solidFill>
                  <a:schemeClr val="bg1"/>
                </a:solidFill>
                <a:latin typeface="72 Black" panose="020B0A04030603020204" pitchFamily="34" charset="0"/>
                <a:ea typeface="HG丸ｺﾞｼｯｸM-PRO" panose="020F0600000000000000" pitchFamily="50" charset="-128"/>
                <a:cs typeface="72 Black" panose="020B0A04030603020204" pitchFamily="34" charset="0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BitNet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1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ビット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0680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Alpaca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が公開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C934FB-F020-AA63-0E02-2F627A9E82E7}"/>
              </a:ext>
            </a:extLst>
          </p:cNvPr>
          <p:cNvSpPr txBox="1"/>
          <p:nvPr/>
        </p:nvSpPr>
        <p:spPr>
          <a:xfrm>
            <a:off x="314325" y="613708"/>
            <a:ext cx="1156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Stanford </a:t>
            </a:r>
            <a:r>
              <a:rPr kumimoji="1" lang="en-US" altLang="ja-JP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Alpaca:An</a:t>
            </a:r>
            <a:r>
              <a:rPr kumimoji="1" lang="en-US" altLang="ja-JP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Instruction-</a:t>
            </a:r>
            <a:r>
              <a:rPr kumimoji="1" lang="en-US" altLang="ja-JP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follwing</a:t>
            </a:r>
            <a:r>
              <a:rPr kumimoji="1" lang="en-US" altLang="ja-JP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1" lang="en-US" altLang="ja-JP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LLaMA</a:t>
            </a:r>
            <a:r>
              <a:rPr kumimoji="1" lang="en-US" altLang="ja-JP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Model</a:t>
            </a:r>
            <a:endParaRPr kumimoji="1" lang="ja-JP" altLang="en-US" sz="2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1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D9583-595D-FEF3-513B-6D64BA7E3FFA}"/>
              </a:ext>
            </a:extLst>
          </p:cNvPr>
          <p:cNvSpPr txBox="1"/>
          <p:nvPr/>
        </p:nvSpPr>
        <p:spPr>
          <a:xfrm>
            <a:off x="0" y="0"/>
            <a:ext cx="399097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14</a:t>
            </a:r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2E5C3-2D8A-D64F-5D14-8885CB402C69}"/>
              </a:ext>
            </a:extLst>
          </p:cNvPr>
          <p:cNvSpPr txBox="1"/>
          <p:nvPr/>
        </p:nvSpPr>
        <p:spPr>
          <a:xfrm>
            <a:off x="3990975" y="0"/>
            <a:ext cx="820102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Alpaca</a:t>
            </a:r>
            <a:r>
              <a:rPr lang="en-US" altLang="ja-JP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</a:t>
            </a:r>
            <a:r>
              <a:rPr lang="en-US" altLang="ja-JP" sz="3200" b="1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LoRA</a:t>
            </a:r>
            <a:r>
              <a:rPr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が公開</a:t>
            </a:r>
            <a:endParaRPr kumimoji="1" lang="ja-JP" altLang="en-US" sz="32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3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98477</TotalTime>
  <Words>959</Words>
  <Application>Microsoft Office PowerPoint</Application>
  <PresentationFormat>ワイド画面</PresentationFormat>
  <Paragraphs>270</Paragraphs>
  <Slides>73</Slides>
  <Notes>73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3" baseType="lpstr">
      <vt:lpstr>BIZ UDPゴシック</vt:lpstr>
      <vt:lpstr>BIZ UDP明朝 Medium</vt:lpstr>
      <vt:lpstr>HG丸ｺﾞｼｯｸM-PRO</vt:lpstr>
      <vt:lpstr>Meiryo UI</vt:lpstr>
      <vt:lpstr>游ゴシック</vt:lpstr>
      <vt:lpstr>72 Black</vt:lpstr>
      <vt:lpstr>ADLaM Display</vt:lpstr>
      <vt:lpstr>Arial</vt:lpstr>
      <vt:lpstr>Berlin Sans FB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411</cp:revision>
  <cp:lastPrinted>2023-07-25T02:16:56Z</cp:lastPrinted>
  <dcterms:created xsi:type="dcterms:W3CDTF">2023-03-29T00:02:56Z</dcterms:created>
  <dcterms:modified xsi:type="dcterms:W3CDTF">2024-03-25T05:41:55Z</dcterms:modified>
</cp:coreProperties>
</file>