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10" y="8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DF0BA-1C86-EBA0-F5D4-B034321D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36B51C-E78C-043B-8D7B-8E5BCFAD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BED068-63EC-2CB5-A0A9-C3CAD13A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0A7B0-B16C-9D1F-F71E-6051A1BD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4E3209-C647-5BC3-533A-BBE8D883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11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EACE8-DE75-2624-93FA-2BEFE06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D203DC-381C-D5E4-9409-33C373B4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17029-4AFB-CBB2-85D0-CEC06D27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FB475-21C2-615B-D089-A99468B6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9F33A7-DC32-8AD2-1C09-0647DB0C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29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F2E287-66F3-D20B-4D95-816F4E3B1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CE8D9C-AA8F-300E-94AA-04FF8F4A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3D7F56-DE27-C161-1FBA-009BBCFD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D713F-56E1-C484-B796-AFD6772C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48C506-E8A7-5CD6-695D-033E0B15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08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B8F1F-B7EB-D586-556A-8AB89027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B2F830-B0E2-8481-DD70-3A82BEC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450165-9B59-60EB-6DDE-D6AF8780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BF115-CF07-0093-BF0A-AFE73711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DDFA00-3F29-F300-2C34-D330DB8F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34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77DA-BC32-868B-E8ED-28D5E78C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2650C3-D826-973C-690C-2BD1320E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9D2B7-A691-09CC-8DCA-B92B5C89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F4625-DE5F-8472-F2BB-F27C93DB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045D8-DA7E-3C1C-FFBB-47A81696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65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0FDE0-A63E-4662-BE67-E99F4708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EFCA4-3A02-5A61-2892-7DB45C14A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35F0B8-A187-6DEE-9FCC-AA84D0B3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628C71-266B-7AAA-C7A3-DFDAFBD9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4D99F-844A-A5D5-E05E-A367BB5A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C893A7-A6AA-7081-7958-605AEDDB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3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07126-537E-245F-D7A4-893187DF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03D521-8787-5962-6BA0-B09BD3DE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915B69-7883-E47F-189F-01AE035DC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8899AC-8F1D-EB84-5424-1217D4AAA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6650E8-3DAF-908F-94D3-1A4592687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1E565D-EDAF-388A-E628-AF544EF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BD68E7-27F9-2A80-8E14-8CAACC61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367279-BD32-741F-E779-6E74D1C7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8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DA040-177D-61A8-FD8C-E648FCB1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B6DFC8-6326-DAC4-9C0B-D3EC7CD2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2B542B-4B2B-742D-99E9-49D61C8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31D80F-C627-56DA-4E42-866A478A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3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7F4D8A-AF77-7970-4E11-18410A0F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943659-DAA5-FC91-9D1D-9DCA0C1C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B092FE-ADD7-0E51-AEF8-7A5179CC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73E76-2E58-DEFC-E9F3-ED9192D5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B7118B-D162-1CD1-8FDF-6A8C65BD5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E2C843-2872-1DAB-4032-94942066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1A755E-916D-3AD0-03FA-C403D98B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A4C14D-104A-F08C-B762-4D185532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BE1B89-BD4C-BCDD-F6F6-32C047B7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44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6638D-AD44-569D-D226-D91FF11E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C27F6B-6B3A-70B6-AA2F-FFCF3187E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45BC64-2765-F843-60C5-C987478C3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C194C7-C0D6-FA9B-4C56-F437B9E8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29B2FE-6837-EC49-9F85-BF4F804D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5EB62E-7C9C-2BF7-1F0A-094153F1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05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C121BB-18FF-591C-DC5D-47340D5E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AEF631-EA20-3A3B-23FA-761A223D3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0A3AF-A2CB-0A79-EE73-F8372B68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E4DA-0479-46DE-8147-A575F481069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268F5-39E4-0AF9-5E5C-006FF5B60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9743D-1219-FA06-FDE8-58C8F8078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8533-4090-4A51-BC15-3049FE9FD1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15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図 65">
            <a:extLst>
              <a:ext uri="{FF2B5EF4-FFF2-40B4-BE49-F238E27FC236}">
                <a16:creationId xmlns:a16="http://schemas.microsoft.com/office/drawing/2014/main" id="{AADF1645-8C60-6CAB-5B05-A080F9CD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8" y="268258"/>
            <a:ext cx="7663542" cy="6589742"/>
          </a:xfrm>
          <a:prstGeom prst="rect">
            <a:avLst/>
          </a:prstGeom>
        </p:spPr>
      </p:pic>
      <p:sp>
        <p:nvSpPr>
          <p:cNvPr id="67" name="object 3">
            <a:extLst>
              <a:ext uri="{FF2B5EF4-FFF2-40B4-BE49-F238E27FC236}">
                <a16:creationId xmlns:a16="http://schemas.microsoft.com/office/drawing/2014/main" id="{3E32C002-C354-8311-9602-0A2A0E35BADA}"/>
              </a:ext>
            </a:extLst>
          </p:cNvPr>
          <p:cNvSpPr txBox="1"/>
          <p:nvPr/>
        </p:nvSpPr>
        <p:spPr>
          <a:xfrm>
            <a:off x="1153885" y="-1806"/>
            <a:ext cx="9884229" cy="2718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" algn="ctr">
              <a:lnSpc>
                <a:spcPts val="2014"/>
              </a:lnSpc>
              <a:spcBef>
                <a:spcPts val="120"/>
              </a:spcBef>
            </a:pPr>
            <a:r>
              <a:rPr sz="1700" b="1" dirty="0">
                <a:latin typeface="Times New Roman"/>
                <a:cs typeface="Times New Roman"/>
              </a:rPr>
              <a:t>The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Era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of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1-bit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LLMs</a:t>
            </a:r>
            <a:r>
              <a:rPr lang="en-US" sz="1700" b="1" spc="-1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:</a:t>
            </a:r>
            <a:r>
              <a:rPr lang="en-US"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All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Large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Language</a:t>
            </a:r>
            <a:r>
              <a:rPr sz="1700" b="1" spc="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Models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are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in</a:t>
            </a:r>
            <a:r>
              <a:rPr sz="1700" b="1" spc="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1.58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spc="-20" dirty="0">
                <a:latin typeface="Times New Roman"/>
                <a:cs typeface="Times New Roman"/>
              </a:rPr>
              <a:t>Bits</a:t>
            </a:r>
            <a:endParaRPr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12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6D03C-A945-377A-3060-74912675C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A30CA140-301F-0225-5DF7-20F1BBAD8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87937"/>
              </p:ext>
            </p:extLst>
          </p:nvPr>
        </p:nvGraphicFramePr>
        <p:xfrm>
          <a:off x="2143837" y="1529065"/>
          <a:ext cx="7904326" cy="4053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8156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Models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(GB)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↓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Latency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(ms)</a:t>
                      </a: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↓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PPL</a:t>
                      </a: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↓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11">
                <a:tc>
                  <a:txBody>
                    <a:bodyPr/>
                    <a:lstStyle/>
                    <a:p>
                      <a:pPr marL="126364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LLaMA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LLM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700M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2.08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(1.00x)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1.18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(1.00x)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12.33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64">
                <a:tc>
                  <a:txBody>
                    <a:bodyPr/>
                    <a:lstStyle/>
                    <a:p>
                      <a:pPr marL="126364">
                        <a:lnSpc>
                          <a:spcPts val="108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BitNet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b1.58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700M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0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0.80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(2.60x)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0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0.96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(1.23x)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12.87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11">
                <a:tc>
                  <a:txBody>
                    <a:bodyPr/>
                    <a:lstStyle/>
                    <a:p>
                      <a:pPr marL="126364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LLaMA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LLM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1.3B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3.34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(1.00x)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1.62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(1.00x)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11.25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64">
                <a:tc>
                  <a:txBody>
                    <a:bodyPr/>
                    <a:lstStyle/>
                    <a:p>
                      <a:pPr marL="126364">
                        <a:lnSpc>
                          <a:spcPts val="108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BitNet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b1.58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1.3B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0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1.14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(2.93x)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08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0.97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(1.67x)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11.29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911">
                <a:tc>
                  <a:txBody>
                    <a:bodyPr/>
                    <a:lstStyle/>
                    <a:p>
                      <a:pPr marL="126364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LLaMA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LLM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7.89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(1.00x)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5.07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(1.00x)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10.04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60">
                <a:tc>
                  <a:txBody>
                    <a:bodyPr/>
                    <a:lstStyle/>
                    <a:p>
                      <a:pPr marL="126364">
                        <a:lnSpc>
                          <a:spcPts val="1019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BitNet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b1.58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019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2.22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(3.55x)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019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1.87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(2.71x)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9.91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950">
                <a:tc>
                  <a:txBody>
                    <a:bodyPr/>
                    <a:lstStyle/>
                    <a:p>
                      <a:pPr marL="126364">
                        <a:lnSpc>
                          <a:spcPts val="105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BitNet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b1.58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3.9B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105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2.38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(3.32x)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05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2.11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(2.40x)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9.62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3">
            <a:extLst>
              <a:ext uri="{FF2B5EF4-FFF2-40B4-BE49-F238E27FC236}">
                <a16:creationId xmlns:a16="http://schemas.microsoft.com/office/drawing/2014/main" id="{3D84327A-FC28-131B-A2EA-0179CF184721}"/>
              </a:ext>
            </a:extLst>
          </p:cNvPr>
          <p:cNvSpPr txBox="1"/>
          <p:nvPr/>
        </p:nvSpPr>
        <p:spPr>
          <a:xfrm>
            <a:off x="1097280" y="475092"/>
            <a:ext cx="1012806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Times New Roman"/>
                <a:cs typeface="Times New Roman"/>
              </a:rPr>
              <a:t>Table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1: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Perplexity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BitNet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b1.58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LLaMA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LLM.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7F77427-13F0-369F-BEF0-D4EA68E9C81D}"/>
              </a:ext>
            </a:extLst>
          </p:cNvPr>
          <p:cNvSpPr/>
          <p:nvPr/>
        </p:nvSpPr>
        <p:spPr>
          <a:xfrm>
            <a:off x="10328365" y="4264941"/>
            <a:ext cx="1471749" cy="818606"/>
          </a:xfrm>
          <a:prstGeom prst="wedgeRoundRectCallout">
            <a:avLst>
              <a:gd name="adj1" fmla="val -88466"/>
              <a:gd name="adj2" fmla="val 6994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これだと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家の</a:t>
            </a:r>
            <a:r>
              <a:rPr kumimoji="1" lang="en-US" altLang="ja-JP" sz="1600" dirty="0"/>
              <a:t>GPU</a:t>
            </a:r>
            <a:r>
              <a:rPr kumimoji="1" lang="ja-JP" altLang="en-US" sz="1600" dirty="0"/>
              <a:t>でもやれる</a:t>
            </a:r>
            <a:r>
              <a:rPr kumimoji="1" lang="en-US" altLang="ja-JP" sz="1600" dirty="0"/>
              <a:t>…</a:t>
            </a:r>
            <a:endParaRPr kumimoji="1" lang="ja-JP" altLang="en-US" sz="16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DE5AD958-63F3-9D2D-FD48-28929C1A424A}"/>
              </a:ext>
            </a:extLst>
          </p:cNvPr>
          <p:cNvSpPr txBox="1"/>
          <p:nvPr/>
        </p:nvSpPr>
        <p:spPr>
          <a:xfrm>
            <a:off x="1153885" y="-1806"/>
            <a:ext cx="9884229" cy="2718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" algn="ctr">
              <a:lnSpc>
                <a:spcPts val="2014"/>
              </a:lnSpc>
              <a:spcBef>
                <a:spcPts val="120"/>
              </a:spcBef>
            </a:pPr>
            <a:r>
              <a:rPr sz="1700" b="1" dirty="0">
                <a:latin typeface="Times New Roman"/>
                <a:cs typeface="Times New Roman"/>
              </a:rPr>
              <a:t>The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Era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of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1-bit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LLMs</a:t>
            </a:r>
            <a:r>
              <a:rPr lang="en-US" sz="1700" b="1" spc="-1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:</a:t>
            </a:r>
            <a:r>
              <a:rPr lang="en-US"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All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Large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Language</a:t>
            </a:r>
            <a:r>
              <a:rPr sz="1700" b="1" spc="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Models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are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in</a:t>
            </a:r>
            <a:r>
              <a:rPr sz="1700" b="1" spc="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1.58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spc="-20" dirty="0">
                <a:latin typeface="Times New Roman"/>
                <a:cs typeface="Times New Roman"/>
              </a:rPr>
              <a:t>Bits</a:t>
            </a:r>
            <a:endParaRPr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177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29AB0-B7C5-BE3E-8A97-0CE6116A5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22445-730E-F922-BD88-57A2A1CC238A}"/>
              </a:ext>
            </a:extLst>
          </p:cNvPr>
          <p:cNvSpPr txBox="1"/>
          <p:nvPr/>
        </p:nvSpPr>
        <p:spPr>
          <a:xfrm>
            <a:off x="1852153" y="1230870"/>
            <a:ext cx="8177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3880">
              <a:lnSpc>
                <a:spcPct val="100000"/>
              </a:lnSpc>
              <a:spcBef>
                <a:spcPts val="95"/>
              </a:spcBef>
            </a:pPr>
            <a:r>
              <a:rPr lang="en-US" altLang="ja-JP" sz="1800" spc="-20" dirty="0">
                <a:latin typeface="Times New Roman"/>
                <a:cs typeface="Times New Roman"/>
              </a:rPr>
              <a:t>Table </a:t>
            </a:r>
            <a:r>
              <a:rPr lang="en-US" altLang="ja-JP" sz="1800" dirty="0">
                <a:latin typeface="Times New Roman"/>
                <a:cs typeface="Times New Roman"/>
              </a:rPr>
              <a:t>2:</a:t>
            </a:r>
            <a:r>
              <a:rPr lang="en-US" altLang="ja-JP" sz="1800" spc="40" dirty="0">
                <a:latin typeface="Times New Roman"/>
                <a:cs typeface="Times New Roman"/>
              </a:rPr>
              <a:t> </a:t>
            </a:r>
            <a:r>
              <a:rPr lang="en-US" altLang="ja-JP" sz="1800" spc="-10" dirty="0">
                <a:latin typeface="Times New Roman"/>
                <a:cs typeface="Times New Roman"/>
              </a:rPr>
              <a:t>Zero-</a:t>
            </a:r>
            <a:r>
              <a:rPr lang="en-US" altLang="ja-JP" sz="1800" dirty="0">
                <a:latin typeface="Times New Roman"/>
                <a:cs typeface="Times New Roman"/>
              </a:rPr>
              <a:t>shot</a:t>
            </a:r>
            <a:r>
              <a:rPr lang="en-US" altLang="ja-JP" sz="1800" spc="-15" dirty="0">
                <a:latin typeface="Times New Roman"/>
                <a:cs typeface="Times New Roman"/>
              </a:rPr>
              <a:t> </a:t>
            </a:r>
            <a:r>
              <a:rPr lang="en-US" altLang="ja-JP" sz="1800" spc="-10" dirty="0">
                <a:latin typeface="Times New Roman"/>
                <a:cs typeface="Times New Roman"/>
              </a:rPr>
              <a:t>accuracy</a:t>
            </a:r>
            <a:r>
              <a:rPr lang="en-US" altLang="ja-JP" sz="1800" spc="-20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of</a:t>
            </a:r>
            <a:r>
              <a:rPr lang="en-US" altLang="ja-JP" sz="1800" spc="-15" dirty="0">
                <a:latin typeface="Times New Roman"/>
                <a:cs typeface="Times New Roman"/>
              </a:rPr>
              <a:t> </a:t>
            </a:r>
            <a:r>
              <a:rPr lang="en-US" altLang="ja-JP" sz="1800" dirty="0" err="1">
                <a:latin typeface="Times New Roman"/>
                <a:cs typeface="Times New Roman"/>
              </a:rPr>
              <a:t>BitNet</a:t>
            </a:r>
            <a:r>
              <a:rPr lang="en-US" altLang="ja-JP" sz="1800" spc="-15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b1.58</a:t>
            </a:r>
            <a:r>
              <a:rPr lang="en-US" altLang="ja-JP" sz="1800" spc="-20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and</a:t>
            </a:r>
            <a:r>
              <a:rPr lang="en-US" altLang="ja-JP" sz="1800" spc="-15" dirty="0">
                <a:latin typeface="Times New Roman"/>
                <a:cs typeface="Times New Roman"/>
              </a:rPr>
              <a:t> </a:t>
            </a:r>
            <a:r>
              <a:rPr lang="en-US" altLang="ja-JP" sz="1800" dirty="0" err="1">
                <a:latin typeface="Times New Roman"/>
                <a:cs typeface="Times New Roman"/>
              </a:rPr>
              <a:t>LLaMA</a:t>
            </a:r>
            <a:r>
              <a:rPr lang="en-US" altLang="ja-JP" sz="1800" spc="-15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LLM</a:t>
            </a:r>
            <a:r>
              <a:rPr lang="en-US" altLang="ja-JP" sz="1800" spc="-20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on</a:t>
            </a:r>
            <a:r>
              <a:rPr lang="en-US" altLang="ja-JP" sz="1800" spc="-15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the</a:t>
            </a:r>
            <a:r>
              <a:rPr lang="en-US" altLang="ja-JP" sz="1800" spc="-15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end</a:t>
            </a:r>
            <a:r>
              <a:rPr lang="en-US" altLang="ja-JP" sz="1800" spc="-20" dirty="0">
                <a:latin typeface="Times New Roman"/>
                <a:cs typeface="Times New Roman"/>
              </a:rPr>
              <a:t> </a:t>
            </a:r>
            <a:r>
              <a:rPr lang="en-US" altLang="ja-JP" sz="1800" spc="-10" dirty="0">
                <a:latin typeface="Times New Roman"/>
                <a:cs typeface="Times New Roman"/>
              </a:rPr>
              <a:t>tasks.</a:t>
            </a:r>
            <a:endParaRPr lang="en-US" altLang="ja-JP" sz="1800" dirty="0">
              <a:latin typeface="Times New Roman"/>
              <a:cs typeface="Times New Roman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B03B9074-C8FD-5A70-5E89-7E40707F7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675722"/>
              </p:ext>
            </p:extLst>
          </p:nvPr>
        </p:nvGraphicFramePr>
        <p:xfrm>
          <a:off x="1852153" y="1997267"/>
          <a:ext cx="8487694" cy="3166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95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95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97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41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5184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Models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ARCe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ARCc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HS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BQ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OQ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PQ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WGe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Avg.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61"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LLaMA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LLM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700M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54.7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23.0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37.0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60.0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68.9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54.8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45.5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75"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BitNet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b1.58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700M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51.8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21.4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35.1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58.2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68.1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55.2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44.3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761"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LLaMA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LLM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1.3B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56.9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23.5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38.5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59.1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21.6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70.0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53.9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46.2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75">
                <a:tc>
                  <a:txBody>
                    <a:bodyPr/>
                    <a:lstStyle/>
                    <a:p>
                      <a:pPr marL="75565">
                        <a:lnSpc>
                          <a:spcPts val="108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BitNet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b1.58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1.3B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54.9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24.2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37.7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56.7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19.6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68.8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55.8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45.4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61"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LLaMA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LLM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62.1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25.6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43.3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61.8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24.6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72.1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58.2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49.7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511">
                <a:tc>
                  <a:txBody>
                    <a:bodyPr/>
                    <a:lstStyle/>
                    <a:p>
                      <a:pPr marL="75565">
                        <a:lnSpc>
                          <a:spcPts val="1019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BitNet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b1.58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61.4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28.3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42.9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61.5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26.6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71.5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59.3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50.2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389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BitNet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b1.58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3.9B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64.2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28.7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44.2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63.5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24.2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73.2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60.5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51.2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3">
            <a:extLst>
              <a:ext uri="{FF2B5EF4-FFF2-40B4-BE49-F238E27FC236}">
                <a16:creationId xmlns:a16="http://schemas.microsoft.com/office/drawing/2014/main" id="{6FFF4F03-B92E-99D2-1AB6-3EA986AD6525}"/>
              </a:ext>
            </a:extLst>
          </p:cNvPr>
          <p:cNvSpPr txBox="1"/>
          <p:nvPr/>
        </p:nvSpPr>
        <p:spPr>
          <a:xfrm>
            <a:off x="1153885" y="-1806"/>
            <a:ext cx="9884229" cy="2718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" algn="ctr">
              <a:lnSpc>
                <a:spcPts val="2014"/>
              </a:lnSpc>
              <a:spcBef>
                <a:spcPts val="120"/>
              </a:spcBef>
            </a:pPr>
            <a:r>
              <a:rPr sz="1700" b="1" dirty="0">
                <a:latin typeface="Times New Roman"/>
                <a:cs typeface="Times New Roman"/>
              </a:rPr>
              <a:t>The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Era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of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1-bit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LLMs</a:t>
            </a:r>
            <a:r>
              <a:rPr lang="en-US" sz="1700" b="1" spc="-1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:</a:t>
            </a:r>
            <a:r>
              <a:rPr lang="en-US"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All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Large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Language</a:t>
            </a:r>
            <a:r>
              <a:rPr sz="1700" b="1" spc="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Models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are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in</a:t>
            </a:r>
            <a:r>
              <a:rPr sz="1700" b="1" spc="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1.58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spc="-20" dirty="0">
                <a:latin typeface="Times New Roman"/>
                <a:cs typeface="Times New Roman"/>
              </a:rPr>
              <a:t>Bits</a:t>
            </a:r>
            <a:endParaRPr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516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A696A-8E87-94B9-0D77-2D720F6D7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図 270">
            <a:extLst>
              <a:ext uri="{FF2B5EF4-FFF2-40B4-BE49-F238E27FC236}">
                <a16:creationId xmlns:a16="http://schemas.microsoft.com/office/drawing/2014/main" id="{3D6CE660-1DEF-BAF9-F930-FDDAB05E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9" y="1933227"/>
            <a:ext cx="10351981" cy="3692510"/>
          </a:xfrm>
          <a:prstGeom prst="rect">
            <a:avLst/>
          </a:prstGeom>
        </p:spPr>
      </p:pic>
      <p:sp>
        <p:nvSpPr>
          <p:cNvPr id="272" name="object 269">
            <a:extLst>
              <a:ext uri="{FF2B5EF4-FFF2-40B4-BE49-F238E27FC236}">
                <a16:creationId xmlns:a16="http://schemas.microsoft.com/office/drawing/2014/main" id="{2D7F678C-F068-5B74-C472-44D08B3EF80B}"/>
              </a:ext>
            </a:extLst>
          </p:cNvPr>
          <p:cNvSpPr txBox="1"/>
          <p:nvPr/>
        </p:nvSpPr>
        <p:spPr>
          <a:xfrm>
            <a:off x="1628684" y="1140892"/>
            <a:ext cx="8934632" cy="18274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090"/>
              </a:lnSpc>
              <a:spcBef>
                <a:spcPts val="225"/>
              </a:spcBef>
            </a:pPr>
            <a:r>
              <a:rPr sz="1600" dirty="0">
                <a:latin typeface="Times New Roman"/>
                <a:cs typeface="Times New Roman"/>
              </a:rPr>
              <a:t>Figure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2: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Decoding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latency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(Left)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memory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consumption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(Right)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BitNet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b1.58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varying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size.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73" name="object 3">
            <a:extLst>
              <a:ext uri="{FF2B5EF4-FFF2-40B4-BE49-F238E27FC236}">
                <a16:creationId xmlns:a16="http://schemas.microsoft.com/office/drawing/2014/main" id="{889FB959-2924-4879-6F47-F7630E84EC4A}"/>
              </a:ext>
            </a:extLst>
          </p:cNvPr>
          <p:cNvSpPr txBox="1"/>
          <p:nvPr/>
        </p:nvSpPr>
        <p:spPr>
          <a:xfrm>
            <a:off x="1153885" y="-1806"/>
            <a:ext cx="9884229" cy="2718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" algn="ctr">
              <a:lnSpc>
                <a:spcPts val="2014"/>
              </a:lnSpc>
              <a:spcBef>
                <a:spcPts val="120"/>
              </a:spcBef>
            </a:pPr>
            <a:r>
              <a:rPr sz="1700" b="1" dirty="0">
                <a:latin typeface="Times New Roman"/>
                <a:cs typeface="Times New Roman"/>
              </a:rPr>
              <a:t>The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Era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of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1-bit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LLMs</a:t>
            </a:r>
            <a:r>
              <a:rPr lang="en-US" sz="1700" b="1" spc="-1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:</a:t>
            </a:r>
            <a:r>
              <a:rPr lang="en-US"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All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Large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Language</a:t>
            </a:r>
            <a:r>
              <a:rPr sz="1700" b="1" spc="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Models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are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in</a:t>
            </a:r>
            <a:r>
              <a:rPr sz="1700" b="1" spc="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1.58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spc="-20" dirty="0">
                <a:latin typeface="Times New Roman"/>
                <a:cs typeface="Times New Roman"/>
              </a:rPr>
              <a:t>Bits</a:t>
            </a:r>
            <a:endParaRPr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656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489AC-3FB2-4B56-D853-1363D9A5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70">
            <a:extLst>
              <a:ext uri="{FF2B5EF4-FFF2-40B4-BE49-F238E27FC236}">
                <a16:creationId xmlns:a16="http://schemas.microsoft.com/office/drawing/2014/main" id="{D30B37F9-26B6-3F27-ED7C-E16A42AC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75906"/>
              </p:ext>
            </p:extLst>
          </p:nvPr>
        </p:nvGraphicFramePr>
        <p:xfrm>
          <a:off x="2480367" y="2237624"/>
          <a:ext cx="7099060" cy="2604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5128"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Models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Batch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Size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Throughput</a:t>
                      </a:r>
                      <a:r>
                        <a:rPr sz="20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(tokens/s)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 anchor="ctr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101">
                <a:tc>
                  <a:txBody>
                    <a:bodyPr/>
                    <a:lstStyle/>
                    <a:p>
                      <a:pPr marL="126364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LLaMA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LLM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70B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(1.0x)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ts val="1105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333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(1.0x)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113">
                <a:tc>
                  <a:txBody>
                    <a:bodyPr/>
                    <a:lstStyle/>
                    <a:p>
                      <a:pPr marL="126364">
                        <a:lnSpc>
                          <a:spcPts val="108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BitNet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b1.58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70B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176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(11.0x)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ts val="108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2977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(8.9x)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98792E-4FC6-BDCB-BE37-8351B5C07ACF}"/>
              </a:ext>
            </a:extLst>
          </p:cNvPr>
          <p:cNvSpPr txBox="1"/>
          <p:nvPr/>
        </p:nvSpPr>
        <p:spPr>
          <a:xfrm>
            <a:off x="1045027" y="1192963"/>
            <a:ext cx="10371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9880">
              <a:lnSpc>
                <a:spcPct val="100000"/>
              </a:lnSpc>
              <a:spcBef>
                <a:spcPts val="95"/>
              </a:spcBef>
            </a:pPr>
            <a:r>
              <a:rPr lang="en-US" altLang="ja-JP" sz="1800" spc="-20" dirty="0">
                <a:latin typeface="Times New Roman"/>
                <a:cs typeface="Times New Roman"/>
              </a:rPr>
              <a:t>Table</a:t>
            </a:r>
            <a:r>
              <a:rPr lang="en-US" altLang="ja-JP" sz="1800" spc="-30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3:</a:t>
            </a:r>
            <a:r>
              <a:rPr lang="en-US" altLang="ja-JP" sz="1800" spc="30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Comparison</a:t>
            </a:r>
            <a:r>
              <a:rPr lang="en-US" altLang="ja-JP" sz="1800" spc="-25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of</a:t>
            </a:r>
            <a:r>
              <a:rPr lang="en-US" altLang="ja-JP" sz="1800" spc="-30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the</a:t>
            </a:r>
            <a:r>
              <a:rPr lang="en-US" altLang="ja-JP" sz="1800" spc="-25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throughput</a:t>
            </a:r>
            <a:r>
              <a:rPr lang="en-US" altLang="ja-JP" sz="1800" spc="-25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between</a:t>
            </a:r>
            <a:r>
              <a:rPr lang="en-US" altLang="ja-JP" sz="1800" spc="-30" dirty="0">
                <a:latin typeface="Times New Roman"/>
                <a:cs typeface="Times New Roman"/>
              </a:rPr>
              <a:t> </a:t>
            </a:r>
            <a:r>
              <a:rPr lang="en-US" altLang="ja-JP" sz="1800" dirty="0" err="1">
                <a:latin typeface="Times New Roman"/>
                <a:cs typeface="Times New Roman"/>
              </a:rPr>
              <a:t>BitNet</a:t>
            </a:r>
            <a:r>
              <a:rPr lang="en-US" altLang="ja-JP" sz="1800" spc="-25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b1.58</a:t>
            </a:r>
            <a:r>
              <a:rPr lang="en-US" altLang="ja-JP" sz="1800" spc="-25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70B</a:t>
            </a:r>
            <a:r>
              <a:rPr lang="en-US" altLang="ja-JP" sz="1800" spc="-25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and</a:t>
            </a:r>
            <a:r>
              <a:rPr lang="en-US" altLang="ja-JP" sz="1800" spc="-30" dirty="0">
                <a:latin typeface="Times New Roman"/>
                <a:cs typeface="Times New Roman"/>
              </a:rPr>
              <a:t> </a:t>
            </a:r>
            <a:r>
              <a:rPr lang="en-US" altLang="ja-JP" sz="1800" dirty="0" err="1">
                <a:latin typeface="Times New Roman"/>
                <a:cs typeface="Times New Roman"/>
              </a:rPr>
              <a:t>LLaMA</a:t>
            </a:r>
            <a:r>
              <a:rPr lang="en-US" altLang="ja-JP" sz="1800" spc="-25" dirty="0">
                <a:latin typeface="Times New Roman"/>
                <a:cs typeface="Times New Roman"/>
              </a:rPr>
              <a:t> </a:t>
            </a:r>
            <a:r>
              <a:rPr lang="en-US" altLang="ja-JP" sz="1800" dirty="0">
                <a:latin typeface="Times New Roman"/>
                <a:cs typeface="Times New Roman"/>
              </a:rPr>
              <a:t>LLM</a:t>
            </a:r>
            <a:r>
              <a:rPr lang="en-US" altLang="ja-JP" sz="1800" spc="-25" dirty="0">
                <a:latin typeface="Times New Roman"/>
                <a:cs typeface="Times New Roman"/>
              </a:rPr>
              <a:t> </a:t>
            </a:r>
            <a:r>
              <a:rPr lang="en-US" altLang="ja-JP" sz="1800" spc="-20" dirty="0">
                <a:latin typeface="Times New Roman"/>
                <a:cs typeface="Times New Roman"/>
              </a:rPr>
              <a:t>70B.</a:t>
            </a:r>
            <a:endParaRPr lang="en-US" altLang="ja-JP" sz="1800" dirty="0">
              <a:latin typeface="Times New Roman"/>
              <a:cs typeface="Times New Roman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046BEB9-0EB1-ADF0-0DD8-4E6243AD44CB}"/>
              </a:ext>
            </a:extLst>
          </p:cNvPr>
          <p:cNvSpPr txBox="1"/>
          <p:nvPr/>
        </p:nvSpPr>
        <p:spPr>
          <a:xfrm>
            <a:off x="1153885" y="-1806"/>
            <a:ext cx="9884229" cy="2718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" algn="ctr">
              <a:lnSpc>
                <a:spcPts val="2014"/>
              </a:lnSpc>
              <a:spcBef>
                <a:spcPts val="120"/>
              </a:spcBef>
            </a:pPr>
            <a:r>
              <a:rPr sz="1700" b="1" dirty="0">
                <a:latin typeface="Times New Roman"/>
                <a:cs typeface="Times New Roman"/>
              </a:rPr>
              <a:t>The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Era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of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1-bit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LLMs</a:t>
            </a:r>
            <a:r>
              <a:rPr lang="en-US" sz="1700" b="1" spc="-1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:</a:t>
            </a:r>
            <a:r>
              <a:rPr lang="en-US"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All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Large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Language</a:t>
            </a:r>
            <a:r>
              <a:rPr sz="1700" b="1" spc="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Models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are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in</a:t>
            </a:r>
            <a:r>
              <a:rPr sz="1700" b="1" spc="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1.58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spc="-20" dirty="0">
                <a:latin typeface="Times New Roman"/>
                <a:cs typeface="Times New Roman"/>
              </a:rPr>
              <a:t>Bits</a:t>
            </a:r>
            <a:endParaRPr sz="1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557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A929D-93FD-93AE-FF50-FA09CEF51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84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368</Words>
  <Application>Microsoft Office PowerPoint</Application>
  <PresentationFormat>ワイド画面</PresentationFormat>
  <Paragraphs>143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 阿部</dc:creator>
  <cp:lastModifiedBy>裕 阿部</cp:lastModifiedBy>
  <cp:revision>1</cp:revision>
  <dcterms:created xsi:type="dcterms:W3CDTF">2024-03-04T22:31:20Z</dcterms:created>
  <dcterms:modified xsi:type="dcterms:W3CDTF">2024-03-04T23:21:41Z</dcterms:modified>
</cp:coreProperties>
</file>