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56500" cy="10045700"/>
  <p:notesSz cx="7556500" cy="1004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11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114167"/>
            <a:ext cx="6428422" cy="2109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625592"/>
            <a:ext cx="5293995" cy="251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310511"/>
            <a:ext cx="3289839" cy="6630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310511"/>
            <a:ext cx="3289839" cy="6630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01828"/>
            <a:ext cx="6806565" cy="1607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310511"/>
            <a:ext cx="6806565" cy="6630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342501"/>
            <a:ext cx="2420112" cy="50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342501"/>
            <a:ext cx="1739455" cy="50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342501"/>
            <a:ext cx="1739455" cy="50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adim.Sotskov@skoltech.ru" TargetMode="External"/><Relationship Id="rId13" Type="http://schemas.openxmlformats.org/officeDocument/2006/relationships/image" Target="../media/image5.jpg"/><Relationship Id="rId3" Type="http://schemas.openxmlformats.org/officeDocument/2006/relationships/hyperlink" Target="http://orcid.org/0000-0002-0718-6691" TargetMode="External"/><Relationship Id="rId7" Type="http://schemas.openxmlformats.org/officeDocument/2006/relationships/slide" Target="slide10.xm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hyperlink" Target="https://doi.org/10.1038/s41524-022-00955-9" TargetMode="External"/><Relationship Id="rId10" Type="http://schemas.openxmlformats.org/officeDocument/2006/relationships/hyperlink" Target="http://www.nature.com/npjcompumats" TargetMode="External"/><Relationship Id="rId4" Type="http://schemas.openxmlformats.org/officeDocument/2006/relationships/image" Target="../media/image2.png"/><Relationship Id="rId9" Type="http://schemas.openxmlformats.org/officeDocument/2006/relationships/hyperlink" Target="mailto:A.Kvashnin@skoltech.r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reprints" TargetMode="External"/><Relationship Id="rId2" Type="http://schemas.openxmlformats.org/officeDocument/2006/relationships/hyperlink" Target="https://doi.org/10.1038/s41524-022-00955-9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4.jp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" Target="slide4.xml"/><Relationship Id="rId7" Type="http://schemas.openxmlformats.org/officeDocument/2006/relationships/image" Target="../media/image18.jp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3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752" y="2340724"/>
            <a:ext cx="6528434" cy="1619885"/>
            <a:chOff x="455752" y="2340724"/>
            <a:chExt cx="6528434" cy="1619885"/>
          </a:xfrm>
        </p:grpSpPr>
        <p:sp>
          <p:nvSpPr>
            <p:cNvPr id="3" name="object 3"/>
            <p:cNvSpPr/>
            <p:nvPr/>
          </p:nvSpPr>
          <p:spPr>
            <a:xfrm>
              <a:off x="455764" y="2340724"/>
              <a:ext cx="6528434" cy="1619885"/>
            </a:xfrm>
            <a:custGeom>
              <a:avLst/>
              <a:gdLst/>
              <a:ahLst/>
              <a:cxnLst/>
              <a:rect l="l" t="t" r="r" b="b"/>
              <a:pathLst>
                <a:path w="6528434" h="1619885">
                  <a:moveTo>
                    <a:pt x="6528219" y="0"/>
                  </a:moveTo>
                  <a:lnTo>
                    <a:pt x="0" y="0"/>
                  </a:lnTo>
                  <a:lnTo>
                    <a:pt x="0" y="1176489"/>
                  </a:lnTo>
                  <a:lnTo>
                    <a:pt x="0" y="1404721"/>
                  </a:lnTo>
                  <a:lnTo>
                    <a:pt x="0" y="1619288"/>
                  </a:lnTo>
                  <a:lnTo>
                    <a:pt x="6528219" y="1619288"/>
                  </a:lnTo>
                  <a:lnTo>
                    <a:pt x="6528219" y="1404721"/>
                  </a:lnTo>
                  <a:lnTo>
                    <a:pt x="6528219" y="1176489"/>
                  </a:lnTo>
                  <a:lnTo>
                    <a:pt x="652821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764" y="3391192"/>
              <a:ext cx="6528434" cy="328930"/>
            </a:xfrm>
            <a:custGeom>
              <a:avLst/>
              <a:gdLst/>
              <a:ahLst/>
              <a:cxnLst/>
              <a:rect l="l" t="t" r="r" b="b"/>
              <a:pathLst>
                <a:path w="6528434" h="328929">
                  <a:moveTo>
                    <a:pt x="6528232" y="25"/>
                  </a:moveTo>
                  <a:lnTo>
                    <a:pt x="6376314" y="25"/>
                  </a:lnTo>
                  <a:lnTo>
                    <a:pt x="6376314" y="126009"/>
                  </a:lnTo>
                  <a:lnTo>
                    <a:pt x="151917" y="126009"/>
                  </a:lnTo>
                  <a:lnTo>
                    <a:pt x="151917" y="0"/>
                  </a:lnTo>
                  <a:lnTo>
                    <a:pt x="0" y="0"/>
                  </a:lnTo>
                  <a:lnTo>
                    <a:pt x="0" y="126009"/>
                  </a:lnTo>
                  <a:lnTo>
                    <a:pt x="0" y="138963"/>
                  </a:lnTo>
                  <a:lnTo>
                    <a:pt x="0" y="328333"/>
                  </a:lnTo>
                  <a:lnTo>
                    <a:pt x="6528219" y="328333"/>
                  </a:lnTo>
                  <a:lnTo>
                    <a:pt x="6528219" y="138988"/>
                  </a:lnTo>
                  <a:lnTo>
                    <a:pt x="6528232" y="2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5752" y="3858476"/>
              <a:ext cx="6528434" cy="101600"/>
            </a:xfrm>
            <a:custGeom>
              <a:avLst/>
              <a:gdLst/>
              <a:ahLst/>
              <a:cxnLst/>
              <a:rect l="l" t="t" r="r" b="b"/>
              <a:pathLst>
                <a:path w="6528434" h="101600">
                  <a:moveTo>
                    <a:pt x="6528244" y="0"/>
                  </a:moveTo>
                  <a:lnTo>
                    <a:pt x="0" y="0"/>
                  </a:lnTo>
                  <a:lnTo>
                    <a:pt x="0" y="101523"/>
                  </a:lnTo>
                  <a:lnTo>
                    <a:pt x="6528244" y="101523"/>
                  </a:lnTo>
                  <a:lnTo>
                    <a:pt x="652824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3059" y="1018431"/>
            <a:ext cx="602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Gill Sans MT"/>
                <a:cs typeface="Gill Sans MT"/>
              </a:rPr>
              <a:t>ARTICLE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298" y="1038461"/>
            <a:ext cx="40005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b="1" spc="-20" dirty="0">
                <a:solidFill>
                  <a:srgbClr val="F08230"/>
                </a:solidFill>
                <a:latin typeface="Arial"/>
                <a:cs typeface="Arial"/>
              </a:rPr>
              <a:t>OPEN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2557" y="1010164"/>
            <a:ext cx="901700" cy="1730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7659" y="1202174"/>
            <a:ext cx="6324600" cy="864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 indent="-635">
              <a:lnSpc>
                <a:spcPct val="102000"/>
              </a:lnSpc>
              <a:spcBef>
                <a:spcPts val="45"/>
              </a:spcBef>
            </a:pPr>
            <a:r>
              <a:rPr sz="1950" b="0" spc="-135" dirty="0">
                <a:latin typeface="Bookman Old Style"/>
                <a:cs typeface="Bookman Old Style"/>
              </a:rPr>
              <a:t>Machine</a:t>
            </a:r>
            <a:r>
              <a:rPr sz="1950" b="0" spc="-25" dirty="0">
                <a:latin typeface="Bookman Old Style"/>
                <a:cs typeface="Bookman Old Style"/>
              </a:rPr>
              <a:t> </a:t>
            </a:r>
            <a:r>
              <a:rPr sz="1950" b="0" spc="-150" dirty="0">
                <a:latin typeface="Bookman Old Style"/>
                <a:cs typeface="Bookman Old Style"/>
              </a:rPr>
              <a:t>learning-</a:t>
            </a:r>
            <a:r>
              <a:rPr sz="1950" b="0" spc="-145" dirty="0">
                <a:latin typeface="Bookman Old Style"/>
                <a:cs typeface="Bookman Old Style"/>
              </a:rPr>
              <a:t>driven</a:t>
            </a:r>
            <a:r>
              <a:rPr sz="1950" b="0" spc="-10" dirty="0">
                <a:latin typeface="Bookman Old Style"/>
                <a:cs typeface="Bookman Old Style"/>
              </a:rPr>
              <a:t> </a:t>
            </a:r>
            <a:r>
              <a:rPr sz="1950" b="0" spc="-204" dirty="0">
                <a:latin typeface="Bookman Old Style"/>
                <a:cs typeface="Bookman Old Style"/>
              </a:rPr>
              <a:t>synthesis</a:t>
            </a:r>
            <a:r>
              <a:rPr sz="1950" b="0" spc="25" dirty="0">
                <a:latin typeface="Bookman Old Style"/>
                <a:cs typeface="Bookman Old Style"/>
              </a:rPr>
              <a:t> </a:t>
            </a:r>
            <a:r>
              <a:rPr sz="1950" b="0" dirty="0">
                <a:latin typeface="Bookman Old Style"/>
                <a:cs typeface="Bookman Old Style"/>
              </a:rPr>
              <a:t>of</a:t>
            </a:r>
            <a:r>
              <a:rPr sz="1950" b="0" spc="-60" dirty="0">
                <a:latin typeface="Bookman Old Style"/>
                <a:cs typeface="Bookman Old Style"/>
              </a:rPr>
              <a:t> </a:t>
            </a:r>
            <a:r>
              <a:rPr sz="1950" b="0" spc="-10" dirty="0">
                <a:latin typeface="Bookman Old Style"/>
                <a:cs typeface="Bookman Old Style"/>
              </a:rPr>
              <a:t>TiZrNbHfTaC</a:t>
            </a:r>
            <a:r>
              <a:rPr sz="1950" b="0" spc="-15" baseline="-12820" dirty="0">
                <a:latin typeface="Bookman Old Style"/>
                <a:cs typeface="Bookman Old Style"/>
              </a:rPr>
              <a:t>5</a:t>
            </a:r>
            <a:r>
              <a:rPr sz="1950" b="0" spc="277" baseline="-12820" dirty="0">
                <a:latin typeface="Bookman Old Style"/>
                <a:cs typeface="Bookman Old Style"/>
              </a:rPr>
              <a:t> </a:t>
            </a:r>
            <a:r>
              <a:rPr sz="1950" b="0" spc="-90" dirty="0">
                <a:latin typeface="Bookman Old Style"/>
                <a:cs typeface="Bookman Old Style"/>
              </a:rPr>
              <a:t>high- </a:t>
            </a:r>
            <a:r>
              <a:rPr sz="1950" b="0" spc="-130" dirty="0">
                <a:latin typeface="Bookman Old Style"/>
                <a:cs typeface="Bookman Old Style"/>
              </a:rPr>
              <a:t>entropy</a:t>
            </a:r>
            <a:r>
              <a:rPr sz="1950" b="0" spc="-15" dirty="0">
                <a:latin typeface="Bookman Old Style"/>
                <a:cs typeface="Bookman Old Style"/>
              </a:rPr>
              <a:t> </a:t>
            </a:r>
            <a:r>
              <a:rPr sz="1950" b="0" spc="-10" dirty="0">
                <a:latin typeface="Bookman Old Style"/>
                <a:cs typeface="Bookman Old Style"/>
              </a:rPr>
              <a:t>carbide</a:t>
            </a:r>
            <a:endParaRPr sz="195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900" dirty="0">
                <a:latin typeface="Gill Sans MT"/>
                <a:cs typeface="Gill Sans MT"/>
              </a:rPr>
              <a:t>Alexander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Ya.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Pak</a:t>
            </a:r>
            <a:r>
              <a:rPr sz="900" baseline="37037" dirty="0">
                <a:latin typeface="Gill Sans MT"/>
                <a:cs typeface="Gill Sans MT"/>
              </a:rPr>
              <a:t>1,4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Vadim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Sotskov</a:t>
            </a:r>
            <a:r>
              <a:rPr sz="900" baseline="37037" dirty="0">
                <a:latin typeface="Gill Sans MT"/>
                <a:cs typeface="Gill Sans MT"/>
              </a:rPr>
              <a:t>2,4</a:t>
            </a:r>
            <a:r>
              <a:rPr sz="900" spc="-60" baseline="37037" dirty="0">
                <a:latin typeface="Gill Sans MT"/>
                <a:cs typeface="Gill Sans MT"/>
              </a:rPr>
              <a:t> </a:t>
            </a:r>
            <a:r>
              <a:rPr sz="1350" spc="-225" baseline="21604" dirty="0">
                <a:latin typeface="Segoe UI Symbol"/>
                <a:cs typeface="Segoe UI Symbol"/>
              </a:rPr>
              <a:t>✉</a:t>
            </a:r>
            <a:r>
              <a:rPr sz="900" spc="-150" dirty="0">
                <a:latin typeface="Gill Sans MT"/>
                <a:cs typeface="Gill Sans MT"/>
              </a:rPr>
              <a:t>,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Arina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Gumovskaya</a:t>
            </a:r>
            <a:r>
              <a:rPr sz="900" baseline="37037" dirty="0">
                <a:latin typeface="Gill Sans MT"/>
                <a:cs typeface="Gill Sans MT"/>
              </a:rPr>
              <a:t>1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Yuliya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Z.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Vassilyeva</a:t>
            </a:r>
            <a:r>
              <a:rPr sz="900" baseline="37037" dirty="0">
                <a:latin typeface="Gill Sans MT"/>
                <a:cs typeface="Gill Sans MT"/>
              </a:rPr>
              <a:t>1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Zhanar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Bolatova</a:t>
            </a:r>
            <a:r>
              <a:rPr sz="900" baseline="37037" dirty="0">
                <a:latin typeface="Gill Sans MT"/>
                <a:cs typeface="Gill Sans MT"/>
              </a:rPr>
              <a:t>1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Yulia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Kvashnina</a:t>
            </a:r>
            <a:r>
              <a:rPr sz="900" spc="-15" baseline="37037" dirty="0">
                <a:latin typeface="Gill Sans MT"/>
                <a:cs typeface="Gill Sans MT"/>
              </a:rPr>
              <a:t>3</a:t>
            </a:r>
            <a:r>
              <a:rPr sz="900" spc="-10" dirty="0">
                <a:latin typeface="Gill Sans MT"/>
                <a:cs typeface="Gill Sans MT"/>
              </a:rPr>
              <a:t>,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634" y="2043504"/>
            <a:ext cx="3865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Gennady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Ya.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Mamontov</a:t>
            </a:r>
            <a:r>
              <a:rPr sz="900" baseline="37037" dirty="0">
                <a:latin typeface="Gill Sans MT"/>
                <a:cs typeface="Gill Sans MT"/>
              </a:rPr>
              <a:t>1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Alexander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V.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45" dirty="0">
                <a:latin typeface="Gill Sans MT"/>
                <a:cs typeface="Gill Sans MT"/>
              </a:rPr>
              <a:t>Shapeev</a:t>
            </a:r>
            <a:r>
              <a:rPr sz="900" spc="67" baseline="37037" dirty="0">
                <a:latin typeface="Gill Sans MT"/>
                <a:cs typeface="Gill Sans MT"/>
              </a:rPr>
              <a:t>2</a:t>
            </a:r>
            <a:r>
              <a:rPr sz="900" spc="262" baseline="37037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Gill Sans MT"/>
                <a:cs typeface="Gill Sans MT"/>
              </a:rPr>
              <a:t>and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Alexander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G.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Kvashnin</a:t>
            </a:r>
            <a:endParaRPr sz="900">
              <a:latin typeface="Gill Sans MT"/>
              <a:cs typeface="Gill Sans MT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7357" y="2085124"/>
            <a:ext cx="112217" cy="11220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42579" y="1998148"/>
            <a:ext cx="160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aseline="4629" dirty="0">
                <a:latin typeface="Gill Sans MT"/>
                <a:cs typeface="Gill Sans MT"/>
              </a:rPr>
              <a:t>2</a:t>
            </a:r>
            <a:r>
              <a:rPr sz="900" spc="-37" baseline="4629" dirty="0">
                <a:latin typeface="Gill Sans MT"/>
                <a:cs typeface="Gill Sans MT"/>
              </a:rPr>
              <a:t> </a:t>
            </a:r>
            <a:r>
              <a:rPr sz="900" spc="-330" dirty="0">
                <a:latin typeface="Segoe UI Symbol"/>
                <a:cs typeface="Segoe UI Symbol"/>
              </a:rPr>
              <a:t>✉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160" y="2429427"/>
            <a:ext cx="6351905" cy="1464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3500" marR="55880">
              <a:lnSpc>
                <a:spcPct val="101400"/>
              </a:lnSpc>
              <a:spcBef>
                <a:spcPts val="80"/>
              </a:spcBef>
            </a:pP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(HEC)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requires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provided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arc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However,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remains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unknown.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Moreover,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under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some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emerge.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work,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developed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approach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controllable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TiZrNbHfTaC</a:t>
            </a:r>
            <a:r>
              <a:rPr sz="900" spc="-67" baseline="-13888" dirty="0">
                <a:latin typeface="Gill Sans MT"/>
                <a:cs typeface="Gill Sans MT"/>
              </a:rPr>
              <a:t>5</a:t>
            </a:r>
            <a:r>
              <a:rPr sz="900" spc="254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techniques.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We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Canonical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Monte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Carlo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(CMC)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machine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learning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interatomic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potentials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determine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full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agreement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theory,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produced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discharge,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K.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Below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1200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K,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sample </a:t>
            </a:r>
            <a:r>
              <a:rPr sz="900" dirty="0">
                <a:latin typeface="Gill Sans MT"/>
                <a:cs typeface="Gill Sans MT"/>
              </a:rPr>
              <a:t>decomposed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spc="-30" dirty="0">
                <a:latin typeface="Gill Sans MT"/>
                <a:cs typeface="Gill Sans MT"/>
              </a:rPr>
              <a:t>Ta)C,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(Zr-Hf-</a:t>
            </a:r>
            <a:r>
              <a:rPr sz="900" spc="-30" dirty="0">
                <a:latin typeface="Gill Sans MT"/>
                <a:cs typeface="Gill Sans MT"/>
              </a:rPr>
              <a:t>Ta)C,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</a:t>
            </a:r>
            <a:r>
              <a:rPr sz="900" spc="-60" dirty="0">
                <a:latin typeface="Gill Sans MT"/>
                <a:cs typeface="Gill Sans MT"/>
              </a:rPr>
              <a:t>Nb-</a:t>
            </a:r>
            <a:r>
              <a:rPr sz="900" spc="-30" dirty="0">
                <a:latin typeface="Gill Sans MT"/>
                <a:cs typeface="Gill Sans MT"/>
              </a:rPr>
              <a:t>Hf)C,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(Zr-</a:t>
            </a:r>
            <a:r>
              <a:rPr sz="900" spc="-45" dirty="0">
                <a:latin typeface="Gill Sans MT"/>
                <a:cs typeface="Gill Sans MT"/>
              </a:rPr>
              <a:t>Nb)C,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(Zr-</a:t>
            </a:r>
            <a:r>
              <a:rPr sz="900" spc="-40" dirty="0">
                <a:latin typeface="Gill Sans MT"/>
                <a:cs typeface="Gill Sans MT"/>
              </a:rPr>
              <a:t>Ta)C.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Our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demonstrate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anticipate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approach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pave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towards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targeted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multicomponent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materials.</a:t>
            </a:r>
            <a:endParaRPr sz="900">
              <a:latin typeface="Gill Sans MT"/>
              <a:cs typeface="Gill Sans MT"/>
            </a:endParaRPr>
          </a:p>
          <a:p>
            <a:pPr marL="63500">
              <a:lnSpc>
                <a:spcPct val="100000"/>
              </a:lnSpc>
              <a:spcBef>
                <a:spcPts val="409"/>
              </a:spcBef>
              <a:tabLst>
                <a:tab pos="2811780" algn="l"/>
                <a:tab pos="3495040" algn="l"/>
              </a:tabLst>
            </a:pPr>
            <a:r>
              <a:rPr sz="900" i="1" dirty="0">
                <a:latin typeface="Calibri"/>
                <a:cs typeface="Calibri"/>
              </a:rPr>
              <a:t>npj</a:t>
            </a:r>
            <a:r>
              <a:rPr sz="900" i="1" spc="9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Computational</a:t>
            </a:r>
            <a:r>
              <a:rPr sz="900" i="1" spc="100" dirty="0">
                <a:latin typeface="Calibri"/>
                <a:cs typeface="Calibri"/>
              </a:rPr>
              <a:t> </a:t>
            </a:r>
            <a:r>
              <a:rPr sz="900" i="1" spc="-10" dirty="0">
                <a:latin typeface="Calibri"/>
                <a:cs typeface="Calibri"/>
              </a:rPr>
              <a:t>Materials</a:t>
            </a:r>
            <a:r>
              <a:rPr sz="900" i="1" dirty="0">
                <a:latin typeface="Calibri"/>
                <a:cs typeface="Calibri"/>
              </a:rPr>
              <a:t>	</a:t>
            </a:r>
            <a:r>
              <a:rPr sz="900" dirty="0">
                <a:latin typeface="Calibri"/>
                <a:cs typeface="Calibri"/>
                <a:hlinkClick r:id="rId5"/>
              </a:rPr>
              <a:t>(2023)</a:t>
            </a:r>
            <a:r>
              <a:rPr sz="900" spc="225" dirty="0">
                <a:latin typeface="Calibri"/>
                <a:cs typeface="Calibri"/>
                <a:hlinkClick r:id="rId5"/>
              </a:rPr>
              <a:t>  </a:t>
            </a:r>
            <a:r>
              <a:rPr sz="900" spc="-25" dirty="0">
                <a:latin typeface="Calibri"/>
                <a:cs typeface="Calibri"/>
                <a:hlinkClick r:id="rId5"/>
              </a:rPr>
              <a:t>9:7</a:t>
            </a:r>
            <a:r>
              <a:rPr sz="900" dirty="0">
                <a:latin typeface="Calibri"/>
                <a:cs typeface="Calibri"/>
                <a:hlinkClick r:id="rId5"/>
              </a:rPr>
              <a:t>	;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https://doi.org/10.1038/s41524-022-00955-</a:t>
            </a:r>
            <a:r>
              <a:rPr sz="900" spc="-50" dirty="0">
                <a:latin typeface="Calibri"/>
                <a:cs typeface="Calibri"/>
              </a:rPr>
              <a:t>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645" y="4319274"/>
            <a:ext cx="3227070" cy="44532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Gill Sans MT"/>
                <a:cs typeface="Gill Sans MT"/>
              </a:rPr>
              <a:t>INTRODUCTION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4400"/>
              </a:lnSpc>
              <a:spcBef>
                <a:spcPts val="175"/>
              </a:spcBef>
            </a:pPr>
            <a:r>
              <a:rPr sz="900" spc="-10" dirty="0">
                <a:latin typeface="Gill Sans MT"/>
                <a:cs typeface="Gill Sans MT"/>
              </a:rPr>
              <a:t>Ultra-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Ceramics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(UHTC)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class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refractory </a:t>
            </a:r>
            <a:r>
              <a:rPr sz="900" dirty="0">
                <a:latin typeface="Gill Sans MT"/>
                <a:cs typeface="Gill Sans MT"/>
              </a:rPr>
              <a:t>ceramics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stable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they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usually </a:t>
            </a:r>
            <a:r>
              <a:rPr sz="900" dirty="0">
                <a:latin typeface="Gill Sans MT"/>
                <a:cs typeface="Gill Sans MT"/>
              </a:rPr>
              <a:t>made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carbides,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borides,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or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nitrides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IV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group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transition </a:t>
            </a:r>
            <a:r>
              <a:rPr sz="900" dirty="0">
                <a:latin typeface="Gill Sans MT"/>
                <a:cs typeface="Gill Sans MT"/>
              </a:rPr>
              <a:t>metals.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Over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past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few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years,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both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experimental </a:t>
            </a:r>
            <a:r>
              <a:rPr sz="900" dirty="0">
                <a:latin typeface="Gill Sans MT"/>
                <a:cs typeface="Gill Sans MT"/>
              </a:rPr>
              <a:t>development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refractory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materials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has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been </a:t>
            </a:r>
            <a:r>
              <a:rPr sz="900" dirty="0">
                <a:latin typeface="Gill Sans MT"/>
                <a:cs typeface="Gill Sans MT"/>
              </a:rPr>
              <a:t>actively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pursued,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including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(HEC)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1</a:t>
            </a:r>
            <a:r>
              <a:rPr sz="900" spc="-15" baseline="32407" dirty="0">
                <a:latin typeface="Lucida Sans"/>
                <a:cs typeface="Lucida Sans"/>
              </a:rPr>
              <a:t>–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5</a:t>
            </a:r>
            <a:r>
              <a:rPr sz="900" spc="-10" dirty="0">
                <a:latin typeface="Gill Sans MT"/>
                <a:cs typeface="Gill Sans MT"/>
              </a:rPr>
              <a:t>.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HECs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equimolar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multi-component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4</a:t>
            </a:r>
            <a:r>
              <a:rPr sz="900" spc="-25" dirty="0">
                <a:latin typeface="Lucida Sans"/>
                <a:cs typeface="Lucida Sans"/>
              </a:rPr>
              <a:t>–</a:t>
            </a:r>
            <a:r>
              <a:rPr sz="900" spc="-25" dirty="0">
                <a:latin typeface="Gill Sans MT"/>
                <a:cs typeface="Gill Sans MT"/>
              </a:rPr>
              <a:t>6 </a:t>
            </a:r>
            <a:r>
              <a:rPr sz="900" dirty="0">
                <a:latin typeface="Gill Sans MT"/>
                <a:cs typeface="Gill Sans MT"/>
              </a:rPr>
              <a:t>transition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IV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groups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occupying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cubic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NaCl-</a:t>
            </a:r>
            <a:r>
              <a:rPr sz="900" spc="-20" dirty="0">
                <a:latin typeface="Gill Sans MT"/>
                <a:cs typeface="Gill Sans MT"/>
              </a:rPr>
              <a:t>type </a:t>
            </a:r>
            <a:r>
              <a:rPr sz="900" dirty="0">
                <a:latin typeface="Gill Sans MT"/>
                <a:cs typeface="Gill Sans MT"/>
              </a:rPr>
              <a:t>crystalline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lattice.</a:t>
            </a:r>
            <a:endParaRPr sz="900">
              <a:latin typeface="Gill Sans MT"/>
              <a:cs typeface="Gill Sans MT"/>
            </a:endParaRPr>
          </a:p>
          <a:p>
            <a:pPr marL="38100" marR="30480" indent="113664">
              <a:lnSpc>
                <a:spcPts val="990"/>
              </a:lnSpc>
              <a:spcBef>
                <a:spcPts val="30"/>
              </a:spcBef>
            </a:pP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main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factors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responsible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stabilization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HECs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gurational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(or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mixing)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entropy,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should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more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than</a:t>
            </a:r>
            <a:endParaRPr sz="900">
              <a:latin typeface="Gill Sans MT"/>
              <a:cs typeface="Gill Sans MT"/>
            </a:endParaRPr>
          </a:p>
          <a:p>
            <a:pPr marL="38100" marR="30480">
              <a:lnSpc>
                <a:spcPts val="1019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1.5</a:t>
            </a:r>
            <a:r>
              <a:rPr sz="900" i="1" dirty="0">
                <a:latin typeface="Gill Sans MT"/>
                <a:cs typeface="Gill Sans MT"/>
              </a:rPr>
              <a:t>R</a:t>
            </a:r>
            <a:r>
              <a:rPr sz="900" i="1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</a:t>
            </a:r>
            <a:r>
              <a:rPr sz="900" i="1" dirty="0">
                <a:latin typeface="Gill Sans MT"/>
                <a:cs typeface="Gill Sans MT"/>
              </a:rPr>
              <a:t>R</a:t>
            </a:r>
            <a:r>
              <a:rPr sz="900" i="1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universal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constant),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i.e.,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least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ve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principal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6</a:t>
            </a:r>
            <a:r>
              <a:rPr sz="900" baseline="32407" dirty="0">
                <a:latin typeface="Lucida Sans"/>
                <a:cs typeface="Lucida Sans"/>
              </a:rPr>
              <a:t>–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8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Theoretical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studies,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including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  <a:p>
            <a:pPr marL="38100" marR="30480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use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machine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learning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methods,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allowed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prediction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existence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dozen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  <a:p>
            <a:pPr marL="38100">
              <a:lnSpc>
                <a:spcPts val="975"/>
              </a:lnSpc>
            </a:pP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9</a:t>
            </a:r>
            <a:r>
              <a:rPr sz="900" baseline="32407" dirty="0">
                <a:latin typeface="Lucida Sans"/>
                <a:cs typeface="Lucida Sans"/>
              </a:rPr>
              <a:t>–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11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Despite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gurational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entropy,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4400"/>
              </a:lnSpc>
              <a:spcBef>
                <a:spcPts val="30"/>
              </a:spcBef>
            </a:pP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9</a:t>
            </a:r>
            <a:r>
              <a:rPr sz="900" spc="-10" dirty="0">
                <a:latin typeface="Gill Sans MT"/>
                <a:cs typeface="Gill Sans MT"/>
              </a:rPr>
              <a:t>.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theoretically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enthalpy,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electronegativity,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valence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help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explain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single-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nature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12</a:t>
            </a:r>
            <a:r>
              <a:rPr sz="900" spc="-15" baseline="32407" dirty="0">
                <a:latin typeface="Lucida Sans"/>
                <a:cs typeface="Lucida Sans"/>
              </a:rPr>
              <a:t>–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16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ts val="1000"/>
              </a:lnSpc>
              <a:spcBef>
                <a:spcPts val="15"/>
              </a:spcBef>
            </a:pPr>
            <a:r>
              <a:rPr sz="900" spc="-1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most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common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synthesize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reactive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spark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sintering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(SPS)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pre-homogenized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raw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materials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carbides,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pure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metals,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or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oxides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17</a:t>
            </a:r>
            <a:r>
              <a:rPr sz="900" baseline="32407" dirty="0">
                <a:latin typeface="Lucida Sans"/>
                <a:cs typeface="Lucida Sans"/>
              </a:rPr>
              <a:t>–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19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some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cases,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liquid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precursors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9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ensure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homogeneity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6" action="ppaction://hlinksldjump"/>
              </a:rPr>
              <a:t>20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Usually,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2200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2300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°C,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SPS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usually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realized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pressures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60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MPa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spc="10" dirty="0">
                <a:latin typeface="Gill Sans MT"/>
                <a:cs typeface="Gill Sans MT"/>
              </a:rPr>
              <a:t> 10</a:t>
            </a:r>
            <a:r>
              <a:rPr sz="900" spc="10" dirty="0">
                <a:latin typeface="Lucida Sans"/>
                <a:cs typeface="Lucida Sans"/>
              </a:rPr>
              <a:t>–</a:t>
            </a:r>
            <a:r>
              <a:rPr sz="900" spc="10" dirty="0">
                <a:latin typeface="Gill Sans MT"/>
                <a:cs typeface="Gill Sans MT"/>
              </a:rPr>
              <a:t>15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min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dwell.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same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time,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homogenization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raw</a:t>
            </a:r>
            <a:endParaRPr sz="900">
              <a:latin typeface="Gill Sans MT"/>
              <a:cs typeface="Gill Sans MT"/>
            </a:endParaRPr>
          </a:p>
          <a:p>
            <a:pPr marL="38100" algn="just">
              <a:lnSpc>
                <a:spcPts val="960"/>
              </a:lnSpc>
            </a:pP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made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more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day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21</a:t>
            </a:r>
            <a:r>
              <a:rPr sz="900" spc="-15" baseline="32407" dirty="0">
                <a:latin typeface="Lucida Sans"/>
                <a:cs typeface="Lucida Sans"/>
              </a:rPr>
              <a:t>–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23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3200"/>
              </a:lnSpc>
              <a:spcBef>
                <a:spcPts val="30"/>
              </a:spcBef>
            </a:pPr>
            <a:r>
              <a:rPr sz="900" dirty="0">
                <a:latin typeface="Gill Sans MT"/>
                <a:cs typeface="Gill Sans MT"/>
              </a:rPr>
              <a:t>Despite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special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conditions,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HEC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cannot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succesfully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every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responsible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or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5884" y="4334529"/>
            <a:ext cx="3227070" cy="44380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 marR="30480" algn="just">
              <a:lnSpc>
                <a:spcPct val="94800"/>
              </a:lnSpc>
              <a:spcBef>
                <a:spcPts val="150"/>
              </a:spcBef>
            </a:pP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been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yet.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At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time,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been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attempts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towards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HECs </a:t>
            </a:r>
            <a:r>
              <a:rPr sz="900" dirty="0">
                <a:latin typeface="Gill Sans MT"/>
                <a:cs typeface="Gill Sans MT"/>
              </a:rPr>
              <a:t>predicted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various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techniques.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quickly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test </a:t>
            </a:r>
            <a:r>
              <a:rPr sz="900" dirty="0">
                <a:latin typeface="Gill Sans MT"/>
                <a:cs typeface="Gill Sans MT"/>
              </a:rPr>
              <a:t>hypotheses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possibility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synthesize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particular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simple,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cheap,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providing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tempera- </a:t>
            </a:r>
            <a:r>
              <a:rPr sz="900" dirty="0">
                <a:latin typeface="Gill Sans MT"/>
                <a:cs typeface="Gill Sans MT"/>
              </a:rPr>
              <a:t>tures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successful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required.</a:t>
            </a:r>
            <a:endParaRPr sz="900">
              <a:latin typeface="Gill Sans MT"/>
              <a:cs typeface="Gill Sans MT"/>
            </a:endParaRPr>
          </a:p>
          <a:p>
            <a:pPr marL="38100" marR="30480" indent="113664">
              <a:lnSpc>
                <a:spcPts val="990"/>
              </a:lnSpc>
              <a:spcBef>
                <a:spcPts val="25"/>
              </a:spcBef>
            </a:pP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look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promising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materials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primarily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because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possibility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  <a:p>
            <a:pPr marL="38100" marR="30480">
              <a:lnSpc>
                <a:spcPts val="1019"/>
              </a:lnSpc>
              <a:spcBef>
                <a:spcPts val="15"/>
              </a:spcBef>
            </a:pPr>
            <a:r>
              <a:rPr sz="900" dirty="0">
                <a:latin typeface="Gill Sans MT"/>
                <a:cs typeface="Gill Sans MT"/>
              </a:rPr>
              <a:t>reaching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ensuring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heating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rates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24</a:t>
            </a:r>
            <a:r>
              <a:rPr sz="900" spc="-15" baseline="32407" dirty="0">
                <a:latin typeface="Lucida Sans"/>
                <a:cs typeface="Lucida Sans"/>
              </a:rPr>
              <a:t>–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26</a:t>
            </a:r>
            <a:r>
              <a:rPr sz="900" spc="-10" dirty="0">
                <a:latin typeface="Gill Sans MT"/>
                <a:cs typeface="Gill Sans MT"/>
              </a:rPr>
              <a:t>. </a:t>
            </a:r>
            <a:r>
              <a:rPr sz="900" dirty="0">
                <a:latin typeface="Gill Sans MT"/>
                <a:cs typeface="Gill Sans MT"/>
              </a:rPr>
              <a:t>These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been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already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employed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  <a:p>
            <a:pPr marL="38100" marR="31115">
              <a:lnSpc>
                <a:spcPts val="1019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transition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27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28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last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few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years,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so-</a:t>
            </a:r>
            <a:r>
              <a:rPr sz="900" spc="-10" dirty="0">
                <a:latin typeface="Gill Sans MT"/>
                <a:cs typeface="Gill Sans MT"/>
              </a:rPr>
              <a:t>called </a:t>
            </a:r>
            <a:r>
              <a:rPr sz="900" dirty="0">
                <a:latin typeface="Gill Sans MT"/>
                <a:cs typeface="Gill Sans MT"/>
              </a:rPr>
              <a:t>vacuumless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has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been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actively</a:t>
            </a:r>
            <a:endParaRPr sz="900">
              <a:latin typeface="Gill Sans MT"/>
              <a:cs typeface="Gill Sans MT"/>
            </a:endParaRPr>
          </a:p>
          <a:p>
            <a:pPr marL="38100" marR="30480">
              <a:lnSpc>
                <a:spcPts val="1019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developed,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involves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initiation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direct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arc </a:t>
            </a:r>
            <a:r>
              <a:rPr sz="900" dirty="0">
                <a:latin typeface="Gill Sans MT"/>
                <a:cs typeface="Gill Sans MT"/>
              </a:rPr>
              <a:t>discharge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between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located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autonomous</a:t>
            </a:r>
            <a:endParaRPr sz="900">
              <a:latin typeface="Gill Sans MT"/>
              <a:cs typeface="Gill Sans MT"/>
            </a:endParaRPr>
          </a:p>
          <a:p>
            <a:pPr marL="38100" marR="30480">
              <a:lnSpc>
                <a:spcPts val="1019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environment.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realized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autonomous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environment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containing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114" dirty="0">
                <a:latin typeface="Gill Sans MT"/>
                <a:cs typeface="Gill Sans MT"/>
              </a:rPr>
              <a:t>CO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CO</a:t>
            </a:r>
            <a:r>
              <a:rPr sz="900" spc="-60" baseline="-13888" dirty="0">
                <a:latin typeface="Gill Sans MT"/>
                <a:cs typeface="Gill Sans MT"/>
              </a:rPr>
              <a:t>2</a:t>
            </a:r>
            <a:r>
              <a:rPr sz="900" spc="-40" dirty="0">
                <a:latin typeface="Gill Sans MT"/>
                <a:cs typeface="Gill Sans MT"/>
              </a:rPr>
              <a:t>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which</a:t>
            </a:r>
            <a:endParaRPr sz="900">
              <a:latin typeface="Gill Sans MT"/>
              <a:cs typeface="Gill Sans MT"/>
            </a:endParaRPr>
          </a:p>
          <a:p>
            <a:pPr marL="38100" marR="31115">
              <a:lnSpc>
                <a:spcPts val="1019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prevents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products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reaction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29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30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approach </a:t>
            </a:r>
            <a:r>
              <a:rPr sz="900" dirty="0">
                <a:latin typeface="Gill Sans MT"/>
                <a:cs typeface="Gill Sans MT"/>
              </a:rPr>
              <a:t>allows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simplify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scheme,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reduce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energy</a:t>
            </a:r>
            <a:endParaRPr sz="900">
              <a:latin typeface="Gill Sans MT"/>
              <a:cs typeface="Gill Sans MT"/>
            </a:endParaRPr>
          </a:p>
          <a:p>
            <a:pPr marL="38100">
              <a:lnSpc>
                <a:spcPts val="975"/>
              </a:lnSpc>
            </a:pPr>
            <a:r>
              <a:rPr sz="900" dirty="0">
                <a:latin typeface="Gill Sans MT"/>
                <a:cs typeface="Gill Sans MT"/>
              </a:rPr>
              <a:t>intensity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process,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increase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ciency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shown</a:t>
            </a:r>
            <a:endParaRPr sz="900">
              <a:latin typeface="Gill Sans MT"/>
              <a:cs typeface="Gill Sans MT"/>
            </a:endParaRPr>
          </a:p>
          <a:p>
            <a:pPr marL="38100" marR="30480" algn="r">
              <a:lnSpc>
                <a:spcPct val="94400"/>
              </a:lnSpc>
              <a:spcBef>
                <a:spcPts val="30"/>
              </a:spcBef>
            </a:pP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nanostructures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some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31</a:t>
            </a:r>
            <a:r>
              <a:rPr sz="900" spc="-15" baseline="32407" dirty="0">
                <a:latin typeface="Lucida Sans"/>
                <a:cs typeface="Lucida Sans"/>
              </a:rPr>
              <a:t>–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35</a:t>
            </a:r>
            <a:r>
              <a:rPr sz="900" spc="-10" dirty="0">
                <a:latin typeface="Gill Sans MT"/>
                <a:cs typeface="Gill Sans MT"/>
              </a:rPr>
              <a:t>.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methods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useful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development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approaches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synthesize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because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wide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range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achieved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However,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temperature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responsible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or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still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subject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debate.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Additionally,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multi- </a:t>
            </a:r>
            <a:r>
              <a:rPr sz="900" dirty="0">
                <a:latin typeface="Gill Sans MT"/>
                <a:cs typeface="Gill Sans MT"/>
              </a:rPr>
              <a:t>component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produced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under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multiple </a:t>
            </a:r>
            <a:r>
              <a:rPr sz="900" dirty="0">
                <a:latin typeface="Gill Sans MT"/>
                <a:cs typeface="Gill Sans MT"/>
              </a:rPr>
              <a:t>actions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arc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24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35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7" action="ppaction://hlinksldjump"/>
              </a:rPr>
              <a:t>36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substantially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contaminate </a:t>
            </a:r>
            <a:r>
              <a:rPr sz="900" spc="-55" dirty="0">
                <a:latin typeface="Gill Sans MT"/>
                <a:cs typeface="Gill Sans MT"/>
              </a:rPr>
              <a:t>HECs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or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matrix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fusion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performed.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Therefore,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previously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never </a:t>
            </a:r>
            <a:r>
              <a:rPr sz="900" dirty="0">
                <a:latin typeface="Gill Sans MT"/>
                <a:cs typeface="Gill Sans MT"/>
              </a:rPr>
              <a:t>dominated</a:t>
            </a:r>
            <a:r>
              <a:rPr sz="900" spc="16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product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synthesis,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6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aforementioned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method.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Moreover,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knowledge,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comprehensive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HECs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arc,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would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assess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effect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plasma</a:t>
            </a:r>
            <a:endParaRPr sz="900">
              <a:latin typeface="Gill Sans MT"/>
              <a:cs typeface="Gill Sans MT"/>
            </a:endParaRPr>
          </a:p>
          <a:p>
            <a:pPr marL="38100">
              <a:lnSpc>
                <a:spcPts val="1019"/>
              </a:lnSpc>
            </a:pPr>
            <a:r>
              <a:rPr sz="900" dirty="0">
                <a:latin typeface="Gill Sans MT"/>
                <a:cs typeface="Gill Sans MT"/>
              </a:rPr>
              <a:t>treatment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5764" y="8964714"/>
            <a:ext cx="6528434" cy="3175"/>
          </a:xfrm>
          <a:custGeom>
            <a:avLst/>
            <a:gdLst/>
            <a:ahLst/>
            <a:cxnLst/>
            <a:rect l="l" t="t" r="r" b="b"/>
            <a:pathLst>
              <a:path w="6528434" h="3175">
                <a:moveTo>
                  <a:pt x="0" y="0"/>
                </a:moveTo>
                <a:lnTo>
                  <a:pt x="6528232" y="0"/>
                </a:lnTo>
                <a:lnTo>
                  <a:pt x="6528232" y="2895"/>
                </a:lnTo>
                <a:lnTo>
                  <a:pt x="0" y="2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950" y="8969737"/>
            <a:ext cx="6630034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algn="just">
              <a:lnSpc>
                <a:spcPct val="106600"/>
              </a:lnSpc>
              <a:spcBef>
                <a:spcPts val="100"/>
              </a:spcBef>
            </a:pPr>
            <a:r>
              <a:rPr sz="675" baseline="37037" dirty="0">
                <a:latin typeface="Gill Sans MT"/>
                <a:cs typeface="Gill Sans MT"/>
              </a:rPr>
              <a:t>1</a:t>
            </a:r>
            <a:r>
              <a:rPr sz="700" dirty="0">
                <a:latin typeface="Gill Sans MT"/>
                <a:cs typeface="Gill Sans MT"/>
              </a:rPr>
              <a:t>National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Research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Tomsk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Polytechnic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University,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30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Lenin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Avenue,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Tomsk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634050,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Russia.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675" baseline="37037" dirty="0">
                <a:latin typeface="Gill Sans MT"/>
                <a:cs typeface="Gill Sans MT"/>
              </a:rPr>
              <a:t>2</a:t>
            </a:r>
            <a:r>
              <a:rPr sz="700" dirty="0">
                <a:latin typeface="Gill Sans MT"/>
                <a:cs typeface="Gill Sans MT"/>
              </a:rPr>
              <a:t>Skolkovo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Institute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Science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Technology,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Skolkovo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Innovation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Center,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Bolshoi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Blv.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30,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Building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Moscow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121205,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Russia.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675" baseline="37037" dirty="0">
                <a:latin typeface="Gill Sans MT"/>
                <a:cs typeface="Gill Sans MT"/>
              </a:rPr>
              <a:t>3</a:t>
            </a:r>
            <a:r>
              <a:rPr sz="700" dirty="0">
                <a:latin typeface="Gill Sans MT"/>
                <a:cs typeface="Gill Sans MT"/>
              </a:rPr>
              <a:t>Pirogov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Russian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National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Research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Medical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University,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Ostrovityanova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St.,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Moscow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117997,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Russia.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675" baseline="37037" dirty="0">
                <a:latin typeface="Gill Sans MT"/>
                <a:cs typeface="Gill Sans MT"/>
              </a:rPr>
              <a:t>4</a:t>
            </a:r>
            <a:r>
              <a:rPr sz="700" dirty="0">
                <a:latin typeface="Gill Sans MT"/>
                <a:cs typeface="Gill Sans MT"/>
              </a:rPr>
              <a:t>These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authors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contributed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equally: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Alexander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Ya.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Pak,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Vadim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Sotskov.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1050" spc="-15" baseline="23809" dirty="0">
                <a:latin typeface="Segoe UI Symbol"/>
                <a:cs typeface="Segoe UI Symbol"/>
              </a:rPr>
              <a:t>✉</a:t>
            </a:r>
            <a:r>
              <a:rPr sz="700" spc="-10" dirty="0">
                <a:latin typeface="Gill Sans MT"/>
                <a:cs typeface="Gill Sans MT"/>
              </a:rPr>
              <a:t>email: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  <a:hlinkClick r:id="rId8"/>
              </a:rPr>
              <a:t>Vadim.Sotskov@skoltech.ru;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  <a:hlinkClick r:id="rId9"/>
              </a:rPr>
              <a:t>A.Kvashnin@skoltech.ru</a:t>
            </a:r>
            <a:endParaRPr sz="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Gill Sans MT"/>
              <a:cs typeface="Gill Sans MT"/>
            </a:endParaRPr>
          </a:p>
          <a:p>
            <a:pPr marL="50800" algn="just">
              <a:lnSpc>
                <a:spcPct val="100000"/>
              </a:lnSpc>
            </a:pPr>
            <a:r>
              <a:rPr sz="800" spc="-25" dirty="0">
                <a:latin typeface="Calibri"/>
                <a:cs typeface="Calibri"/>
              </a:rPr>
              <a:t>Published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partnership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with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the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Shanghai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Institute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Ceramics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the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Chinese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Academy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Sciences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0338" y="391519"/>
            <a:ext cx="14947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  <a:hlinkClick r:id="rId10"/>
              </a:rPr>
              <a:t>www.nature.com/npjcompumats</a:t>
            </a:r>
            <a:endParaRPr sz="800">
              <a:latin typeface="Gill Sans MT"/>
              <a:cs typeface="Gill Sans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9358" y="362814"/>
            <a:ext cx="231254" cy="18074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5045" y="285839"/>
            <a:ext cx="8255" cy="342900"/>
          </a:xfrm>
          <a:custGeom>
            <a:avLst/>
            <a:gdLst/>
            <a:ahLst/>
            <a:cxnLst/>
            <a:rect l="l" t="t" r="r" b="b"/>
            <a:pathLst>
              <a:path w="8254" h="342900">
                <a:moveTo>
                  <a:pt x="7732" y="0"/>
                </a:moveTo>
                <a:lnTo>
                  <a:pt x="0" y="0"/>
                </a:lnTo>
                <a:lnTo>
                  <a:pt x="0" y="342722"/>
                </a:lnTo>
                <a:lnTo>
                  <a:pt x="7732" y="342722"/>
                </a:lnTo>
                <a:lnTo>
                  <a:pt x="7732" y="0"/>
                </a:lnTo>
                <a:close/>
              </a:path>
            </a:pathLst>
          </a:custGeom>
          <a:solidFill>
            <a:srgbClr val="E3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11440" y="308580"/>
            <a:ext cx="979805" cy="280670"/>
            <a:chOff x="911440" y="308580"/>
            <a:chExt cx="979805" cy="28067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1440" y="313283"/>
              <a:ext cx="944994" cy="2756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78495" y="308580"/>
              <a:ext cx="12700" cy="118110"/>
            </a:xfrm>
            <a:custGeom>
              <a:avLst/>
              <a:gdLst/>
              <a:ahLst/>
              <a:cxnLst/>
              <a:rect l="l" t="t" r="r" b="b"/>
              <a:pathLst>
                <a:path w="12700" h="118109">
                  <a:moveTo>
                    <a:pt x="12218" y="0"/>
                  </a:moveTo>
                  <a:lnTo>
                    <a:pt x="0" y="0"/>
                  </a:lnTo>
                  <a:lnTo>
                    <a:pt x="0" y="117555"/>
                  </a:lnTo>
                  <a:lnTo>
                    <a:pt x="12218" y="117555"/>
                  </a:lnTo>
                  <a:lnTo>
                    <a:pt x="12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42074" y="9485274"/>
            <a:ext cx="243852" cy="1886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70" y="719969"/>
            <a:ext cx="3227705" cy="856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31750" indent="-152400">
              <a:lnSpc>
                <a:spcPct val="106600"/>
              </a:lnSpc>
              <a:spcBef>
                <a:spcPts val="100"/>
              </a:spcBef>
              <a:buFont typeface="Gill Sans MT"/>
              <a:buAutoNum type="arabicPeriod" startAt="21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Dusza,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Microstructure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(Hf-Ta-Zr-</a:t>
            </a:r>
            <a:r>
              <a:rPr sz="700" spc="-20" dirty="0">
                <a:latin typeface="Gill Sans MT"/>
                <a:cs typeface="Gill Sans MT"/>
              </a:rPr>
              <a:t>Nb)C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micro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nano/atomic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level.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38,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4303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4307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(2018).</a:t>
            </a:r>
            <a:endParaRPr sz="700">
              <a:latin typeface="Gill Sans MT"/>
              <a:cs typeface="Gill Sans MT"/>
            </a:endParaRPr>
          </a:p>
          <a:p>
            <a:pPr marL="189865" marR="31750" indent="-152400">
              <a:lnSpc>
                <a:spcPct val="106600"/>
              </a:lnSpc>
              <a:buFont typeface="Gill Sans MT"/>
              <a:buAutoNum type="arabicPeriod" startAt="21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Wang,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Irradiation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damage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(Zr</a:t>
            </a:r>
            <a:r>
              <a:rPr sz="675" baseline="-12345" dirty="0">
                <a:latin typeface="Gill Sans MT"/>
                <a:cs typeface="Gill Sans MT"/>
              </a:rPr>
              <a:t>0.25</a:t>
            </a:r>
            <a:r>
              <a:rPr sz="700" dirty="0">
                <a:latin typeface="Gill Sans MT"/>
                <a:cs typeface="Gill Sans MT"/>
              </a:rPr>
              <a:t>Ta</a:t>
            </a:r>
            <a:r>
              <a:rPr sz="675" baseline="-12345" dirty="0">
                <a:latin typeface="Gill Sans MT"/>
                <a:cs typeface="Gill Sans MT"/>
              </a:rPr>
              <a:t>0.25</a:t>
            </a:r>
            <a:r>
              <a:rPr sz="700" dirty="0">
                <a:latin typeface="Gill Sans MT"/>
                <a:cs typeface="Gill Sans MT"/>
              </a:rPr>
              <a:t>Nb</a:t>
            </a:r>
            <a:r>
              <a:rPr sz="675" baseline="-12345" dirty="0">
                <a:latin typeface="Gill Sans MT"/>
                <a:cs typeface="Gill Sans MT"/>
              </a:rPr>
              <a:t>0.25</a:t>
            </a:r>
            <a:r>
              <a:rPr sz="700" dirty="0">
                <a:latin typeface="Gill Sans MT"/>
                <a:cs typeface="Gill Sans MT"/>
              </a:rPr>
              <a:t>Ti</a:t>
            </a:r>
            <a:r>
              <a:rPr sz="675" baseline="-12345" dirty="0">
                <a:latin typeface="Gill Sans MT"/>
                <a:cs typeface="Gill Sans MT"/>
              </a:rPr>
              <a:t>0.25</a:t>
            </a:r>
            <a:r>
              <a:rPr sz="700" dirty="0">
                <a:latin typeface="Gill Sans MT"/>
                <a:cs typeface="Gill Sans MT"/>
              </a:rPr>
              <a:t>)C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car-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bide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ceramics.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Acta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195,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739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749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90500" indent="-152400">
              <a:lnSpc>
                <a:spcPct val="100000"/>
              </a:lnSpc>
              <a:spcBef>
                <a:spcPts val="60"/>
              </a:spcBef>
              <a:buFont typeface="Gill Sans MT"/>
              <a:buAutoNum type="arabicPeriod" startAt="21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Han,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70" dirty="0">
                <a:latin typeface="Gill Sans MT"/>
                <a:cs typeface="Gill Sans MT"/>
              </a:rPr>
              <a:t>X.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Improved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creep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resistance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carbides.</a:t>
            </a:r>
            <a:endParaRPr sz="700">
              <a:latin typeface="Gill Sans MT"/>
              <a:cs typeface="Gill Sans MT"/>
            </a:endParaRPr>
          </a:p>
          <a:p>
            <a:pPr marL="189865">
              <a:lnSpc>
                <a:spcPct val="100000"/>
              </a:lnSpc>
              <a:spcBef>
                <a:spcPts val="55"/>
              </a:spcBef>
            </a:pP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40,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2709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2715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89865" marR="32384" indent="-152400" algn="just">
              <a:lnSpc>
                <a:spcPct val="106600"/>
              </a:lnSpc>
              <a:buAutoNum type="arabicPeriod" startAt="24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Zhang,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Z.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melting: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novel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method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prepare</a:t>
            </a:r>
            <a:r>
              <a:rPr sz="700" spc="1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homogeneous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solid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solutions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</a:t>
            </a:r>
            <a:r>
              <a:rPr sz="700" spc="1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(Zr,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Ta,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Hf).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45,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9316</a:t>
            </a:r>
            <a:r>
              <a:rPr sz="700" spc="-10" dirty="0">
                <a:latin typeface="Lucida Sans"/>
                <a:cs typeface="Lucida Sans"/>
              </a:rPr>
              <a:t>–</a:t>
            </a:r>
            <a:r>
              <a:rPr sz="700" spc="-10" dirty="0">
                <a:latin typeface="Gill Sans MT"/>
                <a:cs typeface="Gill Sans MT"/>
              </a:rPr>
              <a:t>9319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ts val="900"/>
              </a:lnSpc>
              <a:spcBef>
                <a:spcPts val="40"/>
              </a:spcBef>
              <a:buFont typeface="Gill Sans MT"/>
              <a:buAutoNum type="arabicPeriod" startAt="24"/>
              <a:tabLst>
                <a:tab pos="189865" algn="l"/>
              </a:tabLst>
            </a:pPr>
            <a:r>
              <a:rPr sz="700" spc="-25" dirty="0">
                <a:latin typeface="Gill Sans MT"/>
                <a:cs typeface="Gill Sans MT"/>
              </a:rPr>
              <a:t>Wei,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Q.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High-temperature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ultra-</a:t>
            </a:r>
            <a:r>
              <a:rPr sz="700" dirty="0">
                <a:latin typeface="Gill Sans MT"/>
                <a:cs typeface="Gill Sans MT"/>
              </a:rPr>
              <a:t>strength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dual-phase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Re</a:t>
            </a:r>
            <a:r>
              <a:rPr sz="675" spc="-30" baseline="-12345" dirty="0">
                <a:latin typeface="Gill Sans MT"/>
                <a:cs typeface="Gill Sans MT"/>
              </a:rPr>
              <a:t>0.5</a:t>
            </a:r>
            <a:r>
              <a:rPr sz="700" spc="-20" dirty="0">
                <a:latin typeface="Gill Sans MT"/>
                <a:cs typeface="Gill Sans MT"/>
              </a:rPr>
              <a:t>MoNbW(TaC)</a:t>
            </a:r>
            <a:r>
              <a:rPr sz="675" spc="-30" baseline="-12345" dirty="0">
                <a:latin typeface="Gill Sans MT"/>
                <a:cs typeface="Gill Sans MT"/>
              </a:rPr>
              <a:t>0.5</a:t>
            </a:r>
            <a:r>
              <a:rPr sz="675" spc="750" baseline="-123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matrix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composite.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Sci.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Technol.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84,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9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90500" indent="-152400" algn="just">
              <a:lnSpc>
                <a:spcPct val="100000"/>
              </a:lnSpc>
              <a:spcBef>
                <a:spcPts val="15"/>
              </a:spcBef>
              <a:buFont typeface="Gill Sans MT"/>
              <a:buAutoNum type="arabicPeriod" startAt="24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Yao,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Carbothermal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shock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high-entropy-alloy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nanoparticles.</a:t>
            </a:r>
            <a:endParaRPr sz="700">
              <a:latin typeface="Gill Sans MT"/>
              <a:cs typeface="Gill Sans MT"/>
            </a:endParaRPr>
          </a:p>
          <a:p>
            <a:pPr marL="189865" algn="just">
              <a:lnSpc>
                <a:spcPct val="100000"/>
              </a:lnSpc>
              <a:spcBef>
                <a:spcPts val="55"/>
              </a:spcBef>
            </a:pPr>
            <a:r>
              <a:rPr sz="700" i="1" dirty="0">
                <a:latin typeface="Gill Sans MT"/>
                <a:cs typeface="Gill Sans MT"/>
              </a:rPr>
              <a:t>Science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359,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1489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1494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(2018).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buAutoNum type="arabicPeriod" startAt="27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Saito,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B.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Encapsulation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0" dirty="0">
                <a:latin typeface="Gill Sans MT"/>
                <a:cs typeface="Gill Sans MT"/>
              </a:rPr>
              <a:t>ZrC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</a:t>
            </a:r>
            <a:r>
              <a:rPr sz="675" baseline="-12345" dirty="0">
                <a:latin typeface="Gill Sans MT"/>
                <a:cs typeface="Gill Sans MT"/>
              </a:rPr>
              <a:t>4</a:t>
            </a:r>
            <a:r>
              <a:rPr sz="700" dirty="0">
                <a:latin typeface="Gill Sans MT"/>
                <a:cs typeface="Gill Sans MT"/>
              </a:rPr>
              <a:t>C</a:t>
            </a:r>
            <a:r>
              <a:rPr sz="675" baseline="-12345" dirty="0">
                <a:latin typeface="Gill Sans MT"/>
                <a:cs typeface="Gill Sans MT"/>
              </a:rPr>
              <a:t>3</a:t>
            </a:r>
            <a:r>
              <a:rPr sz="675" spc="172" baseline="-123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graphite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nanoballs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via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burning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of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carbides/graphite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composites.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Jpn.</a:t>
            </a:r>
            <a:r>
              <a:rPr sz="700" i="1" spc="1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1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Appl.</a:t>
            </a:r>
            <a:r>
              <a:rPr sz="700" i="1" spc="20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32,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L1677</a:t>
            </a:r>
            <a:r>
              <a:rPr sz="700" spc="1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(1993).</a:t>
            </a:r>
            <a:r>
              <a:rPr sz="700" spc="19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Pub-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lisher: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IOP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Publishing.</a:t>
            </a:r>
            <a:endParaRPr sz="700">
              <a:latin typeface="Gill Sans MT"/>
              <a:cs typeface="Gill Sans MT"/>
            </a:endParaRPr>
          </a:p>
          <a:p>
            <a:pPr marL="189865" marR="32384" indent="-152400" algn="just">
              <a:lnSpc>
                <a:spcPct val="106600"/>
              </a:lnSpc>
              <a:spcBef>
                <a:spcPts val="5"/>
              </a:spcBef>
              <a:buAutoNum type="arabicPeriod" startAt="27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Saito,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Y.,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Matsumoto,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T.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Nishikubo,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K.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Encapsulation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55" dirty="0">
                <a:latin typeface="Gill Sans MT"/>
                <a:cs typeface="Gill Sans MT"/>
              </a:rPr>
              <a:t>TiC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HfC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crystallites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within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graphite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cages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discharge.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Carbon</a:t>
            </a:r>
            <a:r>
              <a:rPr sz="700" i="1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35,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1757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1763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(1997).</a:t>
            </a:r>
            <a:endParaRPr sz="700">
              <a:latin typeface="Gill Sans MT"/>
              <a:cs typeface="Gill Sans MT"/>
            </a:endParaRPr>
          </a:p>
          <a:p>
            <a:pPr marL="189865" marR="31750" indent="-152400" algn="just">
              <a:lnSpc>
                <a:spcPct val="106600"/>
              </a:lnSpc>
              <a:buFont typeface="Gill Sans MT"/>
              <a:buAutoNum type="arabicPeriod" startAt="27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Pak,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Y.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novel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approach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waste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tires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rubber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utilization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via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ambient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air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direct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current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discharge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plasma.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Fuel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Process.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Technol.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227,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107111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(2022).</a:t>
            </a:r>
            <a:endParaRPr sz="700">
              <a:latin typeface="Gill Sans MT"/>
              <a:cs typeface="Gill Sans MT"/>
            </a:endParaRPr>
          </a:p>
          <a:p>
            <a:pPr marL="189865" marR="31750" indent="-152400" algn="just">
              <a:lnSpc>
                <a:spcPct val="106600"/>
              </a:lnSpc>
              <a:spcBef>
                <a:spcPts val="5"/>
              </a:spcBef>
              <a:buFont typeface="Gill Sans MT"/>
              <a:buAutoNum type="arabicPeriod" startAt="27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Pak, </a:t>
            </a:r>
            <a:r>
              <a:rPr sz="700" spc="-20" dirty="0">
                <a:latin typeface="Gill Sans MT"/>
                <a:cs typeface="Gill Sans MT"/>
              </a:rPr>
              <a:t>A.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Y.,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Shanenkov, I.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I.,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Mamontov,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G.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Y.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Kokorina,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A.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Vacuumless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synthesis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tungsten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self-shielding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atmospheric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plasma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90" dirty="0">
                <a:latin typeface="Gill Sans MT"/>
                <a:cs typeface="Gill Sans MT"/>
              </a:rPr>
              <a:t>DC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discharge.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IJRMHM</a:t>
            </a:r>
            <a:r>
              <a:rPr sz="700" i="1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93,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105343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spcBef>
                <a:spcPts val="5"/>
              </a:spcBef>
              <a:buAutoNum type="arabicPeriod" startAt="27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Li,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55" dirty="0">
                <a:latin typeface="Gill Sans MT"/>
                <a:cs typeface="Gill Sans MT"/>
              </a:rPr>
              <a:t>N.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single-wall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carbon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nanohorns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arc-discharge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air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and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their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formation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mechanism.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Carbon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48,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1580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1585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(2010).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buAutoNum type="arabicPeriod" startAt="27"/>
              <a:tabLst>
                <a:tab pos="189865" algn="l"/>
              </a:tabLst>
            </a:pPr>
            <a:r>
              <a:rPr sz="700" spc="-30" dirty="0">
                <a:latin typeface="Gill Sans MT"/>
                <a:cs typeface="Gill Sans MT"/>
              </a:rPr>
              <a:t>A,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B.,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M,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D,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R.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R.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Haridoss,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P.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thin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bundled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single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walled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carbon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nanotubes</a:t>
            </a:r>
            <a:r>
              <a:rPr sz="700" spc="3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nanohorn</a:t>
            </a:r>
            <a:r>
              <a:rPr sz="700" spc="3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hybrids</a:t>
            </a:r>
            <a:r>
              <a:rPr sz="700" spc="3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3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3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discharge</a:t>
            </a:r>
            <a:r>
              <a:rPr sz="700" spc="3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technique</a:t>
            </a:r>
            <a:r>
              <a:rPr sz="700" spc="3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3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open</a:t>
            </a:r>
            <a:r>
              <a:rPr sz="700" spc="31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air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atmosphere.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Diam.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Relat.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55,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12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15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(2015).</a:t>
            </a:r>
            <a:endParaRPr sz="700">
              <a:latin typeface="Gill Sans MT"/>
              <a:cs typeface="Gill Sans MT"/>
            </a:endParaRPr>
          </a:p>
          <a:p>
            <a:pPr marL="189865" indent="-152400" algn="just">
              <a:lnSpc>
                <a:spcPct val="100000"/>
              </a:lnSpc>
              <a:spcBef>
                <a:spcPts val="55"/>
              </a:spcBef>
              <a:buFont typeface="Gill Sans MT"/>
              <a:buAutoNum type="arabicPeriod" startAt="27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Zhao,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J.,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Wei,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L.,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Yang,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Z.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Zhang,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Y.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Continuous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low-</a:t>
            </a:r>
            <a:r>
              <a:rPr sz="700" dirty="0">
                <a:latin typeface="Gill Sans MT"/>
                <a:cs typeface="Gill Sans MT"/>
              </a:rPr>
              <a:t>cost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high-</a:t>
            </a:r>
            <a:endParaRPr sz="700">
              <a:latin typeface="Gill Sans MT"/>
              <a:cs typeface="Gill Sans MT"/>
            </a:endParaRPr>
          </a:p>
          <a:p>
            <a:pPr marL="189865" marR="31115" algn="just">
              <a:lnSpc>
                <a:spcPct val="106600"/>
              </a:lnSpc>
              <a:spcBef>
                <a:spcPts val="5"/>
              </a:spcBef>
            </a:pPr>
            <a:r>
              <a:rPr sz="700" dirty="0">
                <a:latin typeface="Gill Sans MT"/>
                <a:cs typeface="Gill Sans MT"/>
              </a:rPr>
              <a:t>quality</a:t>
            </a:r>
            <a:r>
              <a:rPr sz="700" spc="2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multi-walled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carbon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nanotubes</a:t>
            </a:r>
            <a:r>
              <a:rPr sz="700" spc="2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discharge</a:t>
            </a:r>
            <a:r>
              <a:rPr sz="700" spc="2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2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air.</a:t>
            </a:r>
            <a:r>
              <a:rPr sz="700" spc="23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24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</a:t>
            </a:r>
            <a:r>
              <a:rPr sz="700" i="1" spc="245" dirty="0">
                <a:latin typeface="Gill Sans MT"/>
                <a:cs typeface="Gill Sans MT"/>
              </a:rPr>
              <a:t> </a:t>
            </a:r>
            <a:r>
              <a:rPr sz="700" i="1" spc="-20" dirty="0">
                <a:latin typeface="Gill Sans MT"/>
                <a:cs typeface="Gill Sans MT"/>
              </a:rPr>
              <a:t>Low.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Dimens.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Syst.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Nanostruct.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44,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1639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1643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(2012).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buAutoNum type="arabicPeriod" startAt="34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Su,</a:t>
            </a:r>
            <a:r>
              <a:rPr sz="700" spc="-45" dirty="0">
                <a:latin typeface="Gill Sans MT"/>
                <a:cs typeface="Gill Sans MT"/>
              </a:rPr>
              <a:t> Y.,</a:t>
            </a:r>
            <a:r>
              <a:rPr sz="700" dirty="0">
                <a:latin typeface="Gill Sans MT"/>
                <a:cs typeface="Gill Sans MT"/>
              </a:rPr>
              <a:t> </a:t>
            </a:r>
            <a:r>
              <a:rPr sz="700" spc="-55" dirty="0">
                <a:latin typeface="Gill Sans MT"/>
                <a:cs typeface="Gill Sans MT"/>
              </a:rPr>
              <a:t>Wei,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H.,</a:t>
            </a:r>
            <a:r>
              <a:rPr sz="70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Li,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65" dirty="0">
                <a:latin typeface="Gill Sans MT"/>
                <a:cs typeface="Gill Sans MT"/>
              </a:rPr>
              <a:t>T.,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Geng,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65" dirty="0">
                <a:latin typeface="Gill Sans MT"/>
                <a:cs typeface="Gill Sans MT"/>
              </a:rPr>
              <a:t>H.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 Zhang, </a:t>
            </a:r>
            <a:r>
              <a:rPr sz="700" spc="-65" dirty="0">
                <a:latin typeface="Gill Sans MT"/>
                <a:cs typeface="Gill Sans MT"/>
              </a:rPr>
              <a:t>Y.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Low-</a:t>
            </a:r>
            <a:r>
              <a:rPr sz="700" spc="-20" dirty="0">
                <a:latin typeface="Gill Sans MT"/>
                <a:cs typeface="Gill Sans MT"/>
              </a:rPr>
              <a:t>cost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single-walled </a:t>
            </a:r>
            <a:r>
              <a:rPr sz="700" spc="-10" dirty="0">
                <a:latin typeface="Gill Sans MT"/>
                <a:cs typeface="Gill Sans MT"/>
              </a:rPr>
              <a:t>carbon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nanotubes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low-pressure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air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discharge.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Res.</a:t>
            </a:r>
            <a:r>
              <a:rPr sz="700" i="1" spc="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Bull.</a:t>
            </a:r>
            <a:r>
              <a:rPr sz="700" i="1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50,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23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25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(2014).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buFont typeface="Gill Sans MT"/>
              <a:buAutoNum type="arabicPeriod" startAt="34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Pak,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Grinchuk,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S.,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Gumovskaya,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Vassilyeva,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Z.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of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TiZrNbHfTaC</a:t>
            </a:r>
            <a:r>
              <a:rPr sz="675" baseline="-12345" dirty="0">
                <a:latin typeface="Gill Sans MT"/>
                <a:cs typeface="Gill Sans MT"/>
              </a:rPr>
              <a:t>5</a:t>
            </a:r>
            <a:r>
              <a:rPr sz="675" spc="577" baseline="-123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3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self-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shielding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95" dirty="0">
                <a:latin typeface="Gill Sans MT"/>
                <a:cs typeface="Gill Sans MT"/>
              </a:rPr>
              <a:t>DC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discharge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plasma.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48,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3818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3825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(2022).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spcBef>
                <a:spcPts val="5"/>
              </a:spcBef>
              <a:buAutoNum type="arabicPeriod" startAt="34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Kan,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55" dirty="0">
                <a:latin typeface="Gill Sans MT"/>
                <a:cs typeface="Gill Sans MT"/>
              </a:rPr>
              <a:t>W.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Precipitation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(Ti,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Zr,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Nb,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Ta,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Hf)C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a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steel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matrix.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Materialia</a:t>
            </a:r>
            <a:r>
              <a:rPr sz="700" i="1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9,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100540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spcBef>
                <a:spcPts val="5"/>
              </a:spcBef>
              <a:buAutoNum type="arabicPeriod" startAt="34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Yu,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55" dirty="0">
                <a:latin typeface="Gill Sans MT"/>
                <a:cs typeface="Gill Sans MT"/>
              </a:rPr>
              <a:t>X.-</a:t>
            </a:r>
            <a:r>
              <a:rPr sz="700" spc="-20" dirty="0">
                <a:latin typeface="Gill Sans MT"/>
                <a:cs typeface="Gill Sans MT"/>
              </a:rPr>
              <a:t>X.,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Thompson,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Weinberger,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C.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dirty="0">
                <a:latin typeface="Arial"/>
                <a:cs typeface="Arial"/>
              </a:rPr>
              <a:t>ﬂ</a:t>
            </a:r>
            <a:r>
              <a:rPr sz="700" dirty="0">
                <a:latin typeface="Gill Sans MT"/>
                <a:cs typeface="Gill Sans MT"/>
              </a:rPr>
              <a:t>uence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carbon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vacancy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for-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mation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on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elastic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constants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hardening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mechanisms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metal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35,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95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103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(2015).</a:t>
            </a:r>
            <a:endParaRPr sz="700">
              <a:latin typeface="Gill Sans MT"/>
              <a:cs typeface="Gill Sans MT"/>
            </a:endParaRPr>
          </a:p>
          <a:p>
            <a:pPr marL="189865" marR="31750" indent="-152400" algn="just">
              <a:lnSpc>
                <a:spcPts val="900"/>
              </a:lnSpc>
              <a:spcBef>
                <a:spcPts val="35"/>
              </a:spcBef>
              <a:buAutoNum type="arabicPeriod" startAt="34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Yu,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Davis,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Self-diffusion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95nb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single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crystals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nbcx.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Chem.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Solids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42,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83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87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(1981).</a:t>
            </a:r>
            <a:endParaRPr sz="700">
              <a:latin typeface="Gill Sans MT"/>
              <a:cs typeface="Gill Sans MT"/>
            </a:endParaRPr>
          </a:p>
          <a:p>
            <a:pPr marL="190500" indent="-152400" algn="just">
              <a:lnSpc>
                <a:spcPct val="100000"/>
              </a:lnSpc>
              <a:spcBef>
                <a:spcPts val="15"/>
              </a:spcBef>
              <a:buAutoNum type="arabicPeriod" startAt="34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Yu,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Davis,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Self-diffusion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14c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single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crystals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nbcx.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Chem.</a:t>
            </a:r>
            <a:endParaRPr sz="700">
              <a:latin typeface="Gill Sans MT"/>
              <a:cs typeface="Gill Sans MT"/>
            </a:endParaRPr>
          </a:p>
          <a:p>
            <a:pPr marL="189865" algn="just">
              <a:lnSpc>
                <a:spcPct val="100000"/>
              </a:lnSpc>
              <a:spcBef>
                <a:spcPts val="55"/>
              </a:spcBef>
            </a:pPr>
            <a:r>
              <a:rPr sz="700" i="1" dirty="0">
                <a:latin typeface="Gill Sans MT"/>
                <a:cs typeface="Gill Sans MT"/>
              </a:rPr>
              <a:t>Solids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40,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997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1006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(1979).</a:t>
            </a:r>
            <a:endParaRPr sz="700">
              <a:latin typeface="Gill Sans MT"/>
              <a:cs typeface="Gill Sans MT"/>
            </a:endParaRPr>
          </a:p>
          <a:p>
            <a:pPr marL="190500" indent="-152400">
              <a:lnSpc>
                <a:spcPct val="100000"/>
              </a:lnSpc>
              <a:spcBef>
                <a:spcPts val="55"/>
              </a:spcBef>
              <a:buAutoNum type="arabicPeriod" startAt="40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Sarian,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Diffusion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44ti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ticx.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Appl.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40,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3515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3520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(1969).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>
              <a:lnSpc>
                <a:spcPct val="106600"/>
              </a:lnSpc>
              <a:buFont typeface="Gill Sans MT"/>
              <a:buAutoNum type="arabicPeriod" startAt="4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Sarian,</a:t>
            </a:r>
            <a:r>
              <a:rPr sz="700" spc="229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2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Carbon</a:t>
            </a:r>
            <a:r>
              <a:rPr sz="700" spc="2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self-diffusion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229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disordered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v6c5.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229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23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Chem.</a:t>
            </a:r>
            <a:r>
              <a:rPr sz="700" i="1" spc="23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Solids</a:t>
            </a:r>
            <a:r>
              <a:rPr sz="700" i="1" spc="24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33,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1637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1643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(1972).</a:t>
            </a:r>
            <a:endParaRPr sz="700">
              <a:latin typeface="Gill Sans MT"/>
              <a:cs typeface="Gill Sans MT"/>
            </a:endParaRPr>
          </a:p>
          <a:p>
            <a:pPr marL="189865" indent="-152400">
              <a:lnSpc>
                <a:spcPct val="100000"/>
              </a:lnSpc>
              <a:spcBef>
                <a:spcPts val="60"/>
              </a:spcBef>
              <a:buAutoNum type="arabicPeriod" startAt="4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Demaske,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Chernatynskiy,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Phillpot,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First-principles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investigation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of</a:t>
            </a:r>
            <a:endParaRPr sz="700">
              <a:latin typeface="Gill Sans MT"/>
              <a:cs typeface="Gill Sans MT"/>
            </a:endParaRPr>
          </a:p>
          <a:p>
            <a:pPr marL="189865" marR="31750">
              <a:lnSpc>
                <a:spcPct val="106600"/>
              </a:lnSpc>
              <a:spcBef>
                <a:spcPts val="5"/>
              </a:spcBef>
            </a:pPr>
            <a:r>
              <a:rPr sz="700" dirty="0">
                <a:latin typeface="Gill Sans MT"/>
                <a:cs typeface="Gill Sans MT"/>
              </a:rPr>
              <a:t>intrinsic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defects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self-diffusion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ordered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phases</a:t>
            </a:r>
            <a:r>
              <a:rPr sz="700" spc="2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2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vsub2/subc.</a:t>
            </a:r>
            <a:r>
              <a:rPr sz="700" spc="24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245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Phys.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Condens.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Matter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29,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245403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(2017).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buAutoNum type="arabicPeriod" startAt="43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Biesuz,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Interfacial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reaction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between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ZrNbHfTa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foil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graphite: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For-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mation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2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effect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heating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rate</a:t>
            </a:r>
            <a:r>
              <a:rPr sz="700" spc="2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on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its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micro-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structure.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40,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2699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2708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89865" indent="-152400" algn="just">
              <a:lnSpc>
                <a:spcPct val="100000"/>
              </a:lnSpc>
              <a:spcBef>
                <a:spcPts val="55"/>
              </a:spcBef>
              <a:buAutoNum type="arabicPeriod" startAt="43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Chicardi,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E.,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García-</a:t>
            </a:r>
            <a:r>
              <a:rPr sz="700" dirty="0">
                <a:latin typeface="Gill Sans MT"/>
                <a:cs typeface="Gill Sans MT"/>
              </a:rPr>
              <a:t>Garrido,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Gotor,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F.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Low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temperature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an</a:t>
            </a:r>
            <a:endParaRPr sz="700">
              <a:latin typeface="Gill Sans MT"/>
              <a:cs typeface="Gill Sans MT"/>
            </a:endParaRPr>
          </a:p>
          <a:p>
            <a:pPr marL="189865" marR="31750" indent="-635" algn="just">
              <a:lnSpc>
                <a:spcPct val="106600"/>
              </a:lnSpc>
              <a:spcBef>
                <a:spcPts val="5"/>
              </a:spcBef>
            </a:pPr>
            <a:r>
              <a:rPr sz="700" dirty="0">
                <a:latin typeface="Gill Sans MT"/>
                <a:cs typeface="Gill Sans MT"/>
              </a:rPr>
              <a:t>equiatomic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(TiZrHfVNb)C</a:t>
            </a:r>
            <a:r>
              <a:rPr sz="675" spc="-44" baseline="-12345" dirty="0">
                <a:latin typeface="Gill Sans MT"/>
                <a:cs typeface="Gill Sans MT"/>
              </a:rPr>
              <a:t>5</a:t>
            </a:r>
            <a:r>
              <a:rPr sz="675" spc="315" baseline="-123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mechanically-induced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car-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bon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diffusion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route.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45,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21858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21863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  <a:p>
            <a:pPr marL="190500" indent="-152400" algn="just">
              <a:lnSpc>
                <a:spcPct val="100000"/>
              </a:lnSpc>
              <a:spcBef>
                <a:spcPts val="55"/>
              </a:spcBef>
              <a:buAutoNum type="arabicPeriod" startAt="45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Zhou,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carbide: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novel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class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multicomponent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ceramics.</a:t>
            </a:r>
            <a:endParaRPr sz="700">
              <a:latin typeface="Gill Sans MT"/>
              <a:cs typeface="Gill Sans MT"/>
            </a:endParaRPr>
          </a:p>
          <a:p>
            <a:pPr marL="189865" algn="just">
              <a:lnSpc>
                <a:spcPct val="100000"/>
              </a:lnSpc>
              <a:spcBef>
                <a:spcPts val="60"/>
              </a:spcBef>
            </a:pP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44,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22014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22018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(2018).</a:t>
            </a:r>
            <a:endParaRPr sz="700">
              <a:latin typeface="Gill Sans MT"/>
              <a:cs typeface="Gill Sans MT"/>
            </a:endParaRPr>
          </a:p>
          <a:p>
            <a:pPr marL="189865" marR="31750" indent="-152400" algn="just">
              <a:lnSpc>
                <a:spcPct val="106600"/>
              </a:lnSpc>
              <a:buAutoNum type="arabicPeriod" startAt="46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Wang,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Reece,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Oxidation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resistance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(Hf-</a:t>
            </a:r>
            <a:r>
              <a:rPr sz="700" spc="-40" dirty="0">
                <a:latin typeface="Gill Sans MT"/>
                <a:cs typeface="Gill Sans MT"/>
              </a:rPr>
              <a:t>Ta-Zr-</a:t>
            </a:r>
            <a:r>
              <a:rPr sz="700" dirty="0">
                <a:latin typeface="Gill Sans MT"/>
                <a:cs typeface="Gill Sans MT"/>
              </a:rPr>
              <a:t>Nb)C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entropy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powders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compared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component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monocarbides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binary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car-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bide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powders.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Scr.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193,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86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90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spcBef>
                <a:spcPts val="5"/>
              </a:spcBef>
              <a:buAutoNum type="arabicPeriod" startAt="46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Wang,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H.,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Han,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X.,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Liu,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80" dirty="0">
                <a:latin typeface="Gill Sans MT"/>
                <a:cs typeface="Gill Sans MT"/>
              </a:rPr>
              <a:t>W.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Wang,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Oxidation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behavior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carbide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(Hf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Ta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Zr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Ti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Nb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)C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1400</a:t>
            </a:r>
            <a:r>
              <a:rPr sz="700" spc="-10" dirty="0">
                <a:latin typeface="Lucida Sans"/>
                <a:cs typeface="Lucida Sans"/>
              </a:rPr>
              <a:t>–</a:t>
            </a:r>
            <a:r>
              <a:rPr sz="700" spc="-10" dirty="0">
                <a:latin typeface="Gill Sans MT"/>
                <a:cs typeface="Gill Sans MT"/>
              </a:rPr>
              <a:t>1600</a:t>
            </a:r>
            <a:r>
              <a:rPr sz="700" spc="-55" dirty="0">
                <a:latin typeface="Gill Sans MT"/>
                <a:cs typeface="Gill Sans MT"/>
              </a:rPr>
              <a:t> °C.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4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47,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10848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10854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buAutoNum type="arabicPeriod" startAt="46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Wang,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X.,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Luo,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Y.,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Chi,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Fan,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Numerical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investigation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transport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phe-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nomena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plasma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argon-oxygen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gas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mixture.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4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4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Heat.</a:t>
            </a:r>
            <a:r>
              <a:rPr sz="700" i="1" spc="4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Mass</a:t>
            </a:r>
            <a:r>
              <a:rPr sz="700" i="1" spc="5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Transf.</a:t>
            </a:r>
            <a:r>
              <a:rPr sz="700" i="1" spc="4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154,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119708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89865" marR="31750" indent="-152400" algn="just">
              <a:lnSpc>
                <a:spcPts val="900"/>
              </a:lnSpc>
              <a:spcBef>
                <a:spcPts val="35"/>
              </a:spcBef>
              <a:buAutoNum type="arabicPeriod" startAt="46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Zhong,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L.,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Gu,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Q.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Wu,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Deep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learning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thermal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plasma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simulation: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solving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1-</a:t>
            </a:r>
            <a:r>
              <a:rPr sz="700" dirty="0">
                <a:latin typeface="Gill Sans MT"/>
                <a:cs typeface="Gill Sans MT"/>
              </a:rPr>
              <a:t>D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model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as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example.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Comput.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Commun.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257,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107496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90500" indent="-152400" algn="just">
              <a:lnSpc>
                <a:spcPct val="100000"/>
              </a:lnSpc>
              <a:spcBef>
                <a:spcPts val="15"/>
              </a:spcBef>
              <a:buAutoNum type="arabicPeriod" startAt="46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Zhou,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Y.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Electromagnetic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wave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absorbing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TMCs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(TM</a:t>
            </a:r>
            <a:r>
              <a:rPr sz="700" spc="-30" dirty="0">
                <a:latin typeface="Copperplate Gothic Bold"/>
                <a:cs typeface="Copperplate Gothic Bold"/>
              </a:rPr>
              <a:t>=</a:t>
            </a:r>
            <a:r>
              <a:rPr sz="700" spc="-30" dirty="0">
                <a:latin typeface="Gill Sans MT"/>
                <a:cs typeface="Gill Sans MT"/>
              </a:rPr>
              <a:t>Ti,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Zr,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Hf,</a:t>
            </a:r>
            <a:endParaRPr sz="700">
              <a:latin typeface="Gill Sans MT"/>
              <a:cs typeface="Gill Sans MT"/>
            </a:endParaRPr>
          </a:p>
          <a:p>
            <a:pPr marL="189865" marR="31115" algn="just">
              <a:lnSpc>
                <a:spcPct val="106700"/>
              </a:lnSpc>
            </a:pPr>
            <a:r>
              <a:rPr sz="700" dirty="0">
                <a:latin typeface="Gill Sans MT"/>
                <a:cs typeface="Gill Sans MT"/>
              </a:rPr>
              <a:t>Nb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Ta)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(Ti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Zr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Hf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Nb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Ta</a:t>
            </a:r>
            <a:r>
              <a:rPr sz="675" spc="-15" baseline="-12345" dirty="0">
                <a:latin typeface="Gill Sans MT"/>
                <a:cs typeface="Gill Sans MT"/>
              </a:rPr>
              <a:t>0.2</a:t>
            </a:r>
            <a:r>
              <a:rPr sz="700" spc="-10" dirty="0">
                <a:latin typeface="Gill Sans MT"/>
                <a:cs typeface="Gill Sans MT"/>
              </a:rPr>
              <a:t>)C.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Sci.</a:t>
            </a:r>
            <a:r>
              <a:rPr sz="700" i="1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Technol.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74,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118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 algn="just">
              <a:lnSpc>
                <a:spcPct val="106600"/>
              </a:lnSpc>
              <a:buAutoNum type="arabicPeriod" startAt="51"/>
              <a:tabLst>
                <a:tab pos="189865" algn="l"/>
              </a:tabLst>
            </a:pPr>
            <a:r>
              <a:rPr sz="700" spc="-10" dirty="0">
                <a:latin typeface="Gill Sans MT"/>
                <a:cs typeface="Gill Sans MT"/>
              </a:rPr>
              <a:t>Wei,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X.-</a:t>
            </a:r>
            <a:r>
              <a:rPr sz="700" dirty="0">
                <a:latin typeface="Gill Sans MT"/>
                <a:cs typeface="Gill Sans MT"/>
              </a:rPr>
              <a:t>F.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ceramics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</a:t>
            </a:r>
            <a:r>
              <a:rPr sz="700" dirty="0">
                <a:latin typeface="Arial"/>
                <a:cs typeface="Arial"/>
              </a:rPr>
              <a:t>ﬁ</a:t>
            </a:r>
            <a:r>
              <a:rPr sz="700" dirty="0">
                <a:latin typeface="Gill Sans MT"/>
                <a:cs typeface="Gill Sans MT"/>
              </a:rPr>
              <a:t>ned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microstructure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and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enhanced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thermal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conductivity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addition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graphite.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6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41,</a:t>
            </a:r>
            <a:endParaRPr sz="700">
              <a:latin typeface="Gill Sans MT"/>
              <a:cs typeface="Gill Sans MT"/>
            </a:endParaRPr>
          </a:p>
          <a:p>
            <a:pPr marL="189865" algn="just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Gill Sans MT"/>
                <a:cs typeface="Gill Sans MT"/>
              </a:rPr>
              <a:t>4747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4754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6123" y="719964"/>
            <a:ext cx="3226435" cy="366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30480" indent="-152400">
              <a:lnSpc>
                <a:spcPct val="106600"/>
              </a:lnSpc>
              <a:spcBef>
                <a:spcPts val="100"/>
              </a:spcBef>
              <a:buAutoNum type="arabicPeriod" startAt="52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Shapeev,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Accurate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representation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formation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energies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crystalline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alloys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many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components.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Comput.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Sci.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139,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26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30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(2017).</a:t>
            </a:r>
            <a:endParaRPr sz="700">
              <a:latin typeface="Gill Sans MT"/>
              <a:cs typeface="Gill Sans MT"/>
            </a:endParaRPr>
          </a:p>
          <a:p>
            <a:pPr marL="190500" indent="-152400">
              <a:lnSpc>
                <a:spcPct val="100000"/>
              </a:lnSpc>
              <a:spcBef>
                <a:spcPts val="55"/>
              </a:spcBef>
              <a:buAutoNum type="arabicPeriod" startAt="52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Oseledets,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Tensor-</a:t>
            </a:r>
            <a:r>
              <a:rPr sz="700" dirty="0">
                <a:latin typeface="Gill Sans MT"/>
                <a:cs typeface="Gill Sans MT"/>
              </a:rPr>
              <a:t>train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decomposition.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SISC</a:t>
            </a:r>
            <a:r>
              <a:rPr sz="700" i="1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33,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2295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2317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(2011).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>
              <a:lnSpc>
                <a:spcPts val="900"/>
              </a:lnSpc>
              <a:spcBef>
                <a:spcPts val="35"/>
              </a:spcBef>
              <a:buAutoNum type="arabicPeriod" startAt="52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Binder,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K.,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Heermann,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D.,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Roelofs,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Mallinckrodt,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McKay,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Monte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carlo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simulation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statistical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physics.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Comput.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7,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156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157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(1993).</a:t>
            </a:r>
            <a:endParaRPr sz="700">
              <a:latin typeface="Gill Sans MT"/>
              <a:cs typeface="Gill Sans MT"/>
            </a:endParaRPr>
          </a:p>
          <a:p>
            <a:pPr marL="190500" indent="-152400">
              <a:lnSpc>
                <a:spcPct val="100000"/>
              </a:lnSpc>
              <a:spcBef>
                <a:spcPts val="20"/>
              </a:spcBef>
              <a:buAutoNum type="arabicPeriod" startAt="52"/>
              <a:tabLst>
                <a:tab pos="190500" algn="l"/>
              </a:tabLst>
            </a:pPr>
            <a:r>
              <a:rPr sz="700" dirty="0">
                <a:latin typeface="Gill Sans MT"/>
                <a:cs typeface="Gill Sans MT"/>
              </a:rPr>
              <a:t>Liu,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S.-</a:t>
            </a:r>
            <a:r>
              <a:rPr sz="700" dirty="0">
                <a:latin typeface="Gill Sans MT"/>
                <a:cs typeface="Gill Sans MT"/>
              </a:rPr>
              <a:t>Y.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Phase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diagram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mechanical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Arial"/>
                <a:cs typeface="Arial"/>
              </a:rPr>
              <a:t>ﬁ</a:t>
            </a:r>
            <a:r>
              <a:rPr sz="700" dirty="0">
                <a:latin typeface="Gill Sans MT"/>
                <a:cs typeface="Gill Sans MT"/>
              </a:rPr>
              <a:t>fteen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quaternary</a:t>
            </a:r>
            <a:endParaRPr sz="700">
              <a:latin typeface="Gill Sans MT"/>
              <a:cs typeface="Gill Sans MT"/>
            </a:endParaRPr>
          </a:p>
          <a:p>
            <a:pPr marL="189865" marR="30480">
              <a:lnSpc>
                <a:spcPct val="106600"/>
              </a:lnSpc>
            </a:pP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diborides: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Arial"/>
                <a:cs typeface="Arial"/>
              </a:rPr>
              <a:t>ﬁ</a:t>
            </a:r>
            <a:r>
              <a:rPr sz="700" dirty="0">
                <a:latin typeface="Gill Sans MT"/>
                <a:cs typeface="Gill Sans MT"/>
              </a:rPr>
              <a:t>rst-principles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calculations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thermodynamics.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i="1" spc="-25" dirty="0">
                <a:latin typeface="Gill Sans MT"/>
                <a:cs typeface="Gill Sans MT"/>
              </a:rPr>
              <a:t>J.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Appl.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131,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075105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(2022).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>
              <a:lnSpc>
                <a:spcPct val="106600"/>
              </a:lnSpc>
              <a:buAutoNum type="arabicPeriod" startAt="56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Oganov,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Valle,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How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quantify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energy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landscapes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solids.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65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Chem.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130,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104504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(2009).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>
              <a:lnSpc>
                <a:spcPct val="106600"/>
              </a:lnSpc>
              <a:spcBef>
                <a:spcPts val="5"/>
              </a:spcBef>
              <a:buAutoNum type="arabicPeriod" startAt="56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Lyakhov,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O.,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Oganov,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Valle,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Crystal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Structure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Prediction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Using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Evolu-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tionary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Approach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(John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Wiley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Sons,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Ltd,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2010).</a:t>
            </a:r>
            <a:endParaRPr sz="700">
              <a:latin typeface="Gill Sans MT"/>
              <a:cs typeface="Gill Sans MT"/>
            </a:endParaRPr>
          </a:p>
          <a:p>
            <a:pPr marL="189865" marR="31115" indent="-152400">
              <a:lnSpc>
                <a:spcPct val="106600"/>
              </a:lnSpc>
              <a:buAutoNum type="arabicPeriod" startAt="56"/>
              <a:tabLst>
                <a:tab pos="189865" algn="l"/>
              </a:tabLst>
            </a:pPr>
            <a:r>
              <a:rPr sz="700" spc="-10" dirty="0">
                <a:latin typeface="Gill Sans MT"/>
                <a:cs typeface="Gill Sans MT"/>
              </a:rPr>
              <a:t>Kresse,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Furthmüller,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Ef</a:t>
            </a:r>
            <a:r>
              <a:rPr sz="700" dirty="0">
                <a:latin typeface="Arial"/>
                <a:cs typeface="Arial"/>
              </a:rPr>
              <a:t>ﬁ</a:t>
            </a:r>
            <a:r>
              <a:rPr sz="700" dirty="0">
                <a:latin typeface="Gill Sans MT"/>
                <a:cs typeface="Gill Sans MT"/>
              </a:rPr>
              <a:t>cient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iterative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schemes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ab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initio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total-energy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calculations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using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plane-wave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basis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set.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B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54,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11169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(1996).</a:t>
            </a:r>
            <a:endParaRPr sz="700">
              <a:latin typeface="Gill Sans MT"/>
              <a:cs typeface="Gill Sans MT"/>
            </a:endParaRPr>
          </a:p>
          <a:p>
            <a:pPr marL="190500" indent="-152400">
              <a:lnSpc>
                <a:spcPct val="100000"/>
              </a:lnSpc>
              <a:spcBef>
                <a:spcPts val="55"/>
              </a:spcBef>
              <a:buAutoNum type="arabicPeriod" startAt="56"/>
              <a:tabLst>
                <a:tab pos="190500" algn="l"/>
              </a:tabLst>
            </a:pPr>
            <a:r>
              <a:rPr sz="700" spc="-20" dirty="0">
                <a:latin typeface="Gill Sans MT"/>
                <a:cs typeface="Gill Sans MT"/>
              </a:rPr>
              <a:t>Kresse,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G.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Hafner,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Ab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initio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molecular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dynamics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liquid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metals.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45" dirty="0">
                <a:latin typeface="Gill Sans MT"/>
                <a:cs typeface="Gill Sans MT"/>
              </a:rPr>
              <a:t> </a:t>
            </a:r>
            <a:r>
              <a:rPr sz="700" i="1" spc="-50" dirty="0">
                <a:latin typeface="Gill Sans MT"/>
                <a:cs typeface="Gill Sans MT"/>
              </a:rPr>
              <a:t>B</a:t>
            </a:r>
            <a:endParaRPr sz="700">
              <a:latin typeface="Gill Sans MT"/>
              <a:cs typeface="Gill Sans MT"/>
            </a:endParaRPr>
          </a:p>
          <a:p>
            <a:pPr marL="189865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Gill Sans MT"/>
                <a:cs typeface="Gill Sans MT"/>
              </a:rPr>
              <a:t>47,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558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561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(1993).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spcBef>
                <a:spcPts val="5"/>
              </a:spcBef>
              <a:buAutoNum type="arabicPeriod" startAt="60"/>
              <a:tabLst>
                <a:tab pos="189865" algn="l"/>
              </a:tabLst>
            </a:pPr>
            <a:r>
              <a:rPr sz="700" spc="-20" dirty="0">
                <a:latin typeface="Gill Sans MT"/>
                <a:cs typeface="Gill Sans MT"/>
              </a:rPr>
              <a:t>Kresse,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G.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Furthmüller,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Ab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initio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molecular-dynamics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simulation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liquid-</a:t>
            </a:r>
            <a:r>
              <a:rPr sz="700" spc="10" dirty="0">
                <a:latin typeface="Gill Sans MT"/>
                <a:cs typeface="Gill Sans MT"/>
              </a:rPr>
              <a:t> metal-</a:t>
            </a:r>
            <a:r>
              <a:rPr sz="700" dirty="0">
                <a:latin typeface="Gill Sans MT"/>
                <a:cs typeface="Gill Sans MT"/>
              </a:rPr>
              <a:t>amorphous-semiconductor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in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germanium.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i="1" spc="10" dirty="0">
                <a:latin typeface="Gill Sans MT"/>
                <a:cs typeface="Gill Sans MT"/>
              </a:rPr>
              <a:t>Phys.</a:t>
            </a:r>
            <a:r>
              <a:rPr sz="700" i="1" spc="30" dirty="0">
                <a:latin typeface="Gill Sans MT"/>
                <a:cs typeface="Gill Sans MT"/>
              </a:rPr>
              <a:t> </a:t>
            </a:r>
            <a:r>
              <a:rPr sz="700" i="1" spc="10" dirty="0">
                <a:latin typeface="Gill Sans MT"/>
                <a:cs typeface="Gill Sans MT"/>
              </a:rPr>
              <a:t>Rev.</a:t>
            </a:r>
            <a:r>
              <a:rPr sz="700" i="1" spc="30" dirty="0">
                <a:latin typeface="Gill Sans MT"/>
                <a:cs typeface="Gill Sans MT"/>
              </a:rPr>
              <a:t> </a:t>
            </a:r>
            <a:r>
              <a:rPr sz="700" i="1" spc="10" dirty="0">
                <a:latin typeface="Gill Sans MT"/>
                <a:cs typeface="Gill Sans MT"/>
              </a:rPr>
              <a:t>B</a:t>
            </a:r>
            <a:r>
              <a:rPr sz="700" i="1" spc="25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49,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14251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(1994).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spcBef>
                <a:spcPts val="5"/>
              </a:spcBef>
              <a:buAutoNum type="arabicPeriod" startAt="6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Blöchl,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P.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Projector</a:t>
            </a:r>
            <a:r>
              <a:rPr sz="700" spc="1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augmented-wave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method.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3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13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B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50,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17953</a:t>
            </a:r>
            <a:r>
              <a:rPr sz="700" spc="-10" dirty="0">
                <a:latin typeface="Lucida Sans"/>
                <a:cs typeface="Lucida Sans"/>
              </a:rPr>
              <a:t>–</a:t>
            </a:r>
            <a:r>
              <a:rPr sz="700" spc="-10" dirty="0">
                <a:latin typeface="Gill Sans MT"/>
                <a:cs typeface="Gill Sans MT"/>
              </a:rPr>
              <a:t>17979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(1994).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buAutoNum type="arabicPeriod" startAt="6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Perdew,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P.,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Burke,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60" dirty="0">
                <a:latin typeface="Gill Sans MT"/>
                <a:cs typeface="Gill Sans MT"/>
              </a:rPr>
              <a:t>K.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Ernzerhof,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Generalized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gradient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approximation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made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simple.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Lett.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77,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3865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3868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(1996).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spcBef>
                <a:spcPts val="5"/>
              </a:spcBef>
              <a:buAutoNum type="arabicPeriod" startAt="6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Monkhorst,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Pack,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D.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Special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points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Brillouin-zone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integrations.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Phys.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B</a:t>
            </a:r>
            <a:r>
              <a:rPr sz="700" i="1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13,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5188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5192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(1976).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buAutoNum type="arabicPeriod" startAt="60"/>
              <a:tabLst>
                <a:tab pos="189865" algn="l"/>
              </a:tabLst>
            </a:pPr>
            <a:r>
              <a:rPr sz="700" spc="-10" dirty="0">
                <a:latin typeface="Gill Sans MT"/>
                <a:cs typeface="Gill Sans MT"/>
              </a:rPr>
              <a:t>Kern,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G.,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Kresse,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Hafner,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Ab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initio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calculation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lattice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dynamics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and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phase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diagram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boron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nitride.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B.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59,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8551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8559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(1999).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buAutoNum type="arabicPeriod" startAt="6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Togo,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Tanaka,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First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principles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phonon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calculations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materials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science.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i="1" spc="-20" dirty="0">
                <a:latin typeface="Gill Sans MT"/>
                <a:cs typeface="Gill Sans MT"/>
              </a:rPr>
              <a:t>Scr.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108,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5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(2015).</a:t>
            </a:r>
            <a:endParaRPr sz="700">
              <a:latin typeface="Gill Sans MT"/>
              <a:cs typeface="Gill Sans MT"/>
            </a:endParaRPr>
          </a:p>
          <a:p>
            <a:pPr marL="189865" marR="30480" indent="-152400" algn="just">
              <a:lnSpc>
                <a:spcPct val="106600"/>
              </a:lnSpc>
              <a:spcBef>
                <a:spcPts val="5"/>
              </a:spcBef>
              <a:buAutoNum type="arabicPeriod" startAt="60"/>
              <a:tabLst>
                <a:tab pos="189865" algn="l"/>
              </a:tabLst>
            </a:pPr>
            <a:r>
              <a:rPr sz="700" dirty="0">
                <a:latin typeface="Gill Sans MT"/>
                <a:cs typeface="Gill Sans MT"/>
              </a:rPr>
              <a:t>Togo,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A.,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Oba,</a:t>
            </a:r>
            <a:r>
              <a:rPr sz="700" spc="1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F.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Tanaka,</a:t>
            </a:r>
            <a:r>
              <a:rPr sz="700" spc="1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I.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First-principles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calculations</a:t>
            </a:r>
            <a:r>
              <a:rPr sz="700" spc="1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ferroelastic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between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rutile-type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CaCl</a:t>
            </a:r>
            <a:r>
              <a:rPr sz="675" spc="-37" baseline="-12345" dirty="0">
                <a:latin typeface="Gill Sans MT"/>
                <a:cs typeface="Gill Sans MT"/>
              </a:rPr>
              <a:t>2</a:t>
            </a:r>
            <a:r>
              <a:rPr sz="700" spc="-25" dirty="0">
                <a:latin typeface="Gill Sans MT"/>
                <a:cs typeface="Gill Sans MT"/>
              </a:rPr>
              <a:t>-</a:t>
            </a:r>
            <a:r>
              <a:rPr sz="700" dirty="0">
                <a:latin typeface="Gill Sans MT"/>
                <a:cs typeface="Gill Sans MT"/>
              </a:rPr>
              <a:t>type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SiO</a:t>
            </a:r>
            <a:r>
              <a:rPr sz="675" baseline="-12345" dirty="0">
                <a:latin typeface="Gill Sans MT"/>
                <a:cs typeface="Gill Sans MT"/>
              </a:rPr>
              <a:t>2</a:t>
            </a:r>
            <a:r>
              <a:rPr sz="675" spc="187" baseline="-123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pressures.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Phys.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60" dirty="0">
                <a:latin typeface="Gill Sans MT"/>
                <a:cs typeface="Gill Sans MT"/>
              </a:rPr>
              <a:t> </a:t>
            </a:r>
            <a:r>
              <a:rPr sz="700" i="1" spc="-50" dirty="0">
                <a:latin typeface="Gill Sans MT"/>
                <a:cs typeface="Gill Sans MT"/>
              </a:rPr>
              <a:t>B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78,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134106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(2008).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538" y="4582719"/>
            <a:ext cx="3176270" cy="13036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10" dirty="0">
                <a:latin typeface="Gill Sans MT"/>
                <a:cs typeface="Gill Sans MT"/>
              </a:rPr>
              <a:t>ACKNOWLEDGEMENTS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ct val="113900"/>
              </a:lnSpc>
              <a:spcBef>
                <a:spcPts val="95"/>
              </a:spcBef>
            </a:pPr>
            <a:r>
              <a:rPr sz="700" spc="-10" dirty="0">
                <a:latin typeface="Gill Sans MT"/>
                <a:cs typeface="Gill Sans MT"/>
              </a:rPr>
              <a:t>A.Y.P.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Y.Z.V.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acknowledge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support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from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Russian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Science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Foundation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(grant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No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21-79-10030)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performing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vacuumless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carbides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examination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their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properties.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V.S.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A.V.S.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acknowledge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support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from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the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Russian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Science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Foundation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(grant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90" dirty="0">
                <a:latin typeface="Gill Sans MT"/>
                <a:cs typeface="Gill Sans MT"/>
              </a:rPr>
              <a:t>No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18-13-</a:t>
            </a:r>
            <a:r>
              <a:rPr sz="700" dirty="0">
                <a:latin typeface="Gill Sans MT"/>
                <a:cs typeface="Gill Sans MT"/>
              </a:rPr>
              <a:t>00479)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for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training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LRP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potential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and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performing</a:t>
            </a:r>
            <a:r>
              <a:rPr sz="700" spc="2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Monte-</a:t>
            </a:r>
            <a:r>
              <a:rPr sz="700" dirty="0">
                <a:latin typeface="Gill Sans MT"/>
                <a:cs typeface="Gill Sans MT"/>
              </a:rPr>
              <a:t>Carlo</a:t>
            </a:r>
            <a:r>
              <a:rPr sz="700" spc="2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simulations.</a:t>
            </a:r>
            <a:r>
              <a:rPr sz="700" spc="2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authors</a:t>
            </a:r>
            <a:r>
              <a:rPr sz="700" spc="2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acknowledge</a:t>
            </a:r>
            <a:r>
              <a:rPr sz="700" spc="2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use</a:t>
            </a:r>
            <a:r>
              <a:rPr sz="700" spc="28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of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Skoltech</a:t>
            </a:r>
            <a:r>
              <a:rPr sz="700" dirty="0">
                <a:latin typeface="Lucida Sans"/>
                <a:cs typeface="Lucida Sans"/>
              </a:rPr>
              <a:t>’</a:t>
            </a:r>
            <a:r>
              <a:rPr sz="700" dirty="0">
                <a:latin typeface="Gill Sans MT"/>
                <a:cs typeface="Gill Sans MT"/>
              </a:rPr>
              <a:t>s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Zhores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supercomputer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performing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calculations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Gibbs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free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energies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mixing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lattice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parameters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multi-component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Authors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thank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the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Tomsk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Polytechnic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University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development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program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75" dirty="0">
                <a:latin typeface="Gill Sans MT"/>
                <a:cs typeface="Gill Sans MT"/>
              </a:rPr>
              <a:t>(DC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arc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plasma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reactor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system</a:t>
            </a:r>
            <a:r>
              <a:rPr sz="700" spc="-10" dirty="0">
                <a:latin typeface="Lucida Sans"/>
                <a:cs typeface="Lucida Sans"/>
              </a:rPr>
              <a:t>’</a:t>
            </a:r>
            <a:r>
              <a:rPr sz="700" spc="-10" dirty="0">
                <a:latin typeface="Gill Sans MT"/>
                <a:cs typeface="Gill Sans MT"/>
              </a:rPr>
              <a:t>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automation).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138" y="6079598"/>
            <a:ext cx="3226435" cy="9391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sz="900" spc="-35" dirty="0">
                <a:latin typeface="Gill Sans MT"/>
                <a:cs typeface="Gill Sans MT"/>
              </a:rPr>
              <a:t>AUTHOR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CONTRIBUTIONS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113900"/>
              </a:lnSpc>
              <a:spcBef>
                <a:spcPts val="95"/>
              </a:spcBef>
            </a:pPr>
            <a:r>
              <a:rPr sz="700" dirty="0">
                <a:latin typeface="Gill Sans MT"/>
                <a:cs typeface="Gill Sans MT"/>
              </a:rPr>
              <a:t>V.S.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A.V.S.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developed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code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80" dirty="0">
                <a:latin typeface="Gill Sans MT"/>
                <a:cs typeface="Gill Sans MT"/>
              </a:rPr>
              <a:t>CMC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LRP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performed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simulations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TiZrNbHfTaC</a:t>
            </a:r>
            <a:r>
              <a:rPr sz="675" spc="-15" baseline="-12345" dirty="0">
                <a:latin typeface="Gill Sans MT"/>
                <a:cs typeface="Gill Sans MT"/>
              </a:rPr>
              <a:t>5</a:t>
            </a:r>
            <a:r>
              <a:rPr sz="700" spc="-10" dirty="0">
                <a:latin typeface="Gill Sans MT"/>
                <a:cs typeface="Gill Sans MT"/>
              </a:rPr>
              <a:t>.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A.Y.P.,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A.A.G.,</a:t>
            </a:r>
            <a:r>
              <a:rPr sz="700" spc="1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Y.Z.V.,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G.Y.M.</a:t>
            </a:r>
            <a:r>
              <a:rPr sz="700" spc="1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performed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experimental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HEC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samples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microscopy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analysis.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Z.S.B.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performed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thermal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analysis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samples.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A.G.K.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Y.A.K.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prepared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theoretical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analysis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miscibility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analysis.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V.S.,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A.Y.P.,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A.G.K.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wrote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Arial"/>
                <a:cs typeface="Arial"/>
              </a:rPr>
              <a:t>ﬁ</a:t>
            </a:r>
            <a:r>
              <a:rPr sz="700" dirty="0">
                <a:latin typeface="Gill Sans MT"/>
                <a:cs typeface="Gill Sans MT"/>
              </a:rPr>
              <a:t>rst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draft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manuscript.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authors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provided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critical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feedback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helped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shape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research.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1538" y="7212156"/>
            <a:ext cx="1691005" cy="331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25" dirty="0">
                <a:latin typeface="Gill Sans MT"/>
                <a:cs typeface="Gill Sans MT"/>
              </a:rPr>
              <a:t>COMPETING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INTERESTS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authors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declare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competing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interests.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1538" y="7737036"/>
            <a:ext cx="3175000" cy="4457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35" dirty="0">
                <a:latin typeface="Gill Sans MT"/>
                <a:cs typeface="Gill Sans MT"/>
              </a:rPr>
              <a:t>ADDITIONAL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INFORMATION</a:t>
            </a:r>
            <a:endParaRPr sz="900">
              <a:latin typeface="Gill Sans MT"/>
              <a:cs typeface="Gill Sans MT"/>
            </a:endParaRPr>
          </a:p>
          <a:p>
            <a:pPr marL="12700" marR="5080">
              <a:lnSpc>
                <a:spcPct val="106600"/>
              </a:lnSpc>
              <a:spcBef>
                <a:spcPts val="160"/>
              </a:spcBef>
            </a:pPr>
            <a:r>
              <a:rPr sz="700" spc="20" dirty="0">
                <a:latin typeface="Gill Sans MT"/>
                <a:cs typeface="Gill Sans MT"/>
              </a:rPr>
              <a:t>Supplementary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information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The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online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version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contains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supplementary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material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available</a:t>
            </a:r>
            <a:r>
              <a:rPr sz="700" spc="25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</a:t>
            </a:r>
            <a:r>
              <a:rPr sz="700" spc="265" dirty="0">
                <a:latin typeface="Gill Sans MT"/>
                <a:cs typeface="Gill Sans MT"/>
              </a:rPr>
              <a:t> </a:t>
            </a:r>
            <a:r>
              <a:rPr sz="700" dirty="0">
                <a:solidFill>
                  <a:srgbClr val="0000FF"/>
                </a:solidFill>
                <a:latin typeface="Gill Sans MT"/>
                <a:cs typeface="Gill Sans MT"/>
                <a:hlinkClick r:id="rId2"/>
              </a:rPr>
              <a:t>https://doi.org/10.1038/s41524-022-00955-</a:t>
            </a:r>
            <a:r>
              <a:rPr sz="700" spc="-25" dirty="0">
                <a:solidFill>
                  <a:srgbClr val="0000FF"/>
                </a:solidFill>
                <a:latin typeface="Gill Sans MT"/>
                <a:cs typeface="Gill Sans MT"/>
                <a:hlinkClick r:id="rId2"/>
              </a:rPr>
              <a:t>9</a:t>
            </a:r>
            <a:r>
              <a:rPr sz="700" spc="-25" dirty="0">
                <a:latin typeface="Gill Sans MT"/>
                <a:cs typeface="Gill Sans MT"/>
              </a:rPr>
              <a:t>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538" y="8271330"/>
            <a:ext cx="3175000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sz="700" dirty="0">
                <a:latin typeface="Gill Sans MT"/>
                <a:cs typeface="Gill Sans MT"/>
              </a:rPr>
              <a:t>Correspondence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requests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materials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should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be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addressed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Vadim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Sotskov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or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Alexander </a:t>
            </a:r>
            <a:r>
              <a:rPr sz="700" spc="-10" dirty="0">
                <a:latin typeface="Gill Sans MT"/>
                <a:cs typeface="Gill Sans MT"/>
              </a:rPr>
              <a:t>G. Kvashnin.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1538" y="8612597"/>
            <a:ext cx="3174365" cy="25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sz="700" dirty="0">
                <a:latin typeface="Gill Sans MT"/>
                <a:cs typeface="Gill Sans MT"/>
              </a:rPr>
              <a:t>Reprints</a:t>
            </a:r>
            <a:r>
              <a:rPr sz="700" spc="440" dirty="0">
                <a:latin typeface="Gill Sans MT"/>
                <a:cs typeface="Gill Sans MT"/>
              </a:rPr>
              <a:t> </a:t>
            </a:r>
            <a:r>
              <a:rPr sz="700" spc="50" dirty="0">
                <a:latin typeface="Gill Sans MT"/>
                <a:cs typeface="Gill Sans MT"/>
              </a:rPr>
              <a:t>and</a:t>
            </a:r>
            <a:r>
              <a:rPr sz="700" spc="4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permission</a:t>
            </a:r>
            <a:r>
              <a:rPr sz="700" spc="43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information</a:t>
            </a:r>
            <a:r>
              <a:rPr sz="700" spc="4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is</a:t>
            </a:r>
            <a:r>
              <a:rPr sz="700" spc="43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available</a:t>
            </a:r>
            <a:r>
              <a:rPr sz="700" spc="4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</a:t>
            </a:r>
            <a:r>
              <a:rPr sz="700" spc="434" dirty="0">
                <a:latin typeface="Gill Sans MT"/>
                <a:cs typeface="Gill Sans MT"/>
              </a:rPr>
              <a:t> </a:t>
            </a:r>
            <a:r>
              <a:rPr sz="700" spc="-10" dirty="0">
                <a:solidFill>
                  <a:srgbClr val="0000FF"/>
                </a:solidFill>
                <a:latin typeface="Gill Sans MT"/>
                <a:cs typeface="Gill Sans MT"/>
                <a:hlinkClick r:id="rId3"/>
              </a:rPr>
              <a:t>http://www.nature.com/</a:t>
            </a:r>
            <a:r>
              <a:rPr sz="700" spc="500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700" spc="-10" dirty="0">
                <a:solidFill>
                  <a:srgbClr val="0000FF"/>
                </a:solidFill>
                <a:latin typeface="Gill Sans MT"/>
                <a:cs typeface="Gill Sans MT"/>
                <a:hlinkClick r:id="rId3"/>
              </a:rPr>
              <a:t>reprints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1538" y="8947408"/>
            <a:ext cx="3175000" cy="26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3399"/>
              </a:lnSpc>
              <a:spcBef>
                <a:spcPts val="100"/>
              </a:spcBef>
            </a:pPr>
            <a:r>
              <a:rPr sz="700" dirty="0">
                <a:latin typeface="Gill Sans MT"/>
                <a:cs typeface="Gill Sans MT"/>
              </a:rPr>
              <a:t>Publisher</a:t>
            </a:r>
            <a:r>
              <a:rPr sz="700" b="0" dirty="0">
                <a:latin typeface="Bookman Old Style"/>
                <a:cs typeface="Bookman Old Style"/>
              </a:rPr>
              <a:t>’</a:t>
            </a:r>
            <a:r>
              <a:rPr sz="700" dirty="0">
                <a:latin typeface="Gill Sans MT"/>
                <a:cs typeface="Gill Sans MT"/>
              </a:rPr>
              <a:t>s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note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Springer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Nature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remains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neutral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regard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jurisdictional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claims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published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maps</a:t>
            </a:r>
            <a:r>
              <a:rPr sz="700" spc="1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institutional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af</a:t>
            </a:r>
            <a:r>
              <a:rPr sz="700" spc="-10" dirty="0">
                <a:latin typeface="Arial"/>
                <a:cs typeface="Arial"/>
              </a:rPr>
              <a:t>ﬁ</a:t>
            </a:r>
            <a:r>
              <a:rPr sz="700" spc="-10" dirty="0">
                <a:latin typeface="Gill Sans MT"/>
                <a:cs typeface="Gill Sans MT"/>
              </a:rPr>
              <a:t>liations.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081" y="569519"/>
            <a:ext cx="3425190" cy="3175"/>
          </a:xfrm>
          <a:custGeom>
            <a:avLst/>
            <a:gdLst/>
            <a:ahLst/>
            <a:cxnLst/>
            <a:rect l="l" t="t" r="r" b="b"/>
            <a:pathLst>
              <a:path w="3425190" h="3175">
                <a:moveTo>
                  <a:pt x="3425037" y="0"/>
                </a:moveTo>
                <a:lnTo>
                  <a:pt x="0" y="0"/>
                </a:lnTo>
                <a:lnTo>
                  <a:pt x="0" y="2882"/>
                </a:lnTo>
                <a:lnTo>
                  <a:pt x="3425037" y="2882"/>
                </a:lnTo>
                <a:lnTo>
                  <a:pt x="3425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081" y="294474"/>
            <a:ext cx="289445" cy="2253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8257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380" y="563189"/>
            <a:ext cx="151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299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7634" y="9521118"/>
            <a:ext cx="4600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535" algn="l"/>
              </a:tabLst>
            </a:pPr>
            <a:r>
              <a:rPr sz="800" spc="-50" dirty="0">
                <a:latin typeface="Calibri"/>
                <a:cs typeface="Calibri"/>
              </a:rPr>
              <a:t>7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6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752" y="766077"/>
            <a:ext cx="530860" cy="186055"/>
            <a:chOff x="455752" y="766077"/>
            <a:chExt cx="530860" cy="186055"/>
          </a:xfrm>
        </p:grpSpPr>
        <p:sp>
          <p:nvSpPr>
            <p:cNvPr id="3" name="object 3"/>
            <p:cNvSpPr/>
            <p:nvPr/>
          </p:nvSpPr>
          <p:spPr>
            <a:xfrm>
              <a:off x="456984" y="768337"/>
              <a:ext cx="527050" cy="180340"/>
            </a:xfrm>
            <a:custGeom>
              <a:avLst/>
              <a:gdLst/>
              <a:ahLst/>
              <a:cxnLst/>
              <a:rect l="l" t="t" r="r" b="b"/>
              <a:pathLst>
                <a:path w="527050" h="180340">
                  <a:moveTo>
                    <a:pt x="526859" y="0"/>
                  </a:moveTo>
                  <a:lnTo>
                    <a:pt x="522147" y="0"/>
                  </a:lnTo>
                  <a:lnTo>
                    <a:pt x="522147" y="1270"/>
                  </a:lnTo>
                  <a:lnTo>
                    <a:pt x="375488" y="1270"/>
                  </a:lnTo>
                  <a:lnTo>
                    <a:pt x="375488" y="0"/>
                  </a:lnTo>
                  <a:lnTo>
                    <a:pt x="647" y="0"/>
                  </a:lnTo>
                  <a:lnTo>
                    <a:pt x="647" y="1270"/>
                  </a:lnTo>
                  <a:lnTo>
                    <a:pt x="317" y="1270"/>
                  </a:lnTo>
                  <a:lnTo>
                    <a:pt x="317" y="6350"/>
                  </a:lnTo>
                  <a:lnTo>
                    <a:pt x="0" y="6350"/>
                  </a:lnTo>
                  <a:lnTo>
                    <a:pt x="0" y="180340"/>
                  </a:lnTo>
                  <a:lnTo>
                    <a:pt x="526554" y="180340"/>
                  </a:lnTo>
                  <a:lnTo>
                    <a:pt x="526554" y="6350"/>
                  </a:lnTo>
                  <a:lnTo>
                    <a:pt x="526846" y="6350"/>
                  </a:lnTo>
                  <a:lnTo>
                    <a:pt x="526846" y="1270"/>
                  </a:lnTo>
                  <a:lnTo>
                    <a:pt x="52685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752" y="766077"/>
              <a:ext cx="530860" cy="186055"/>
            </a:xfrm>
            <a:custGeom>
              <a:avLst/>
              <a:gdLst/>
              <a:ahLst/>
              <a:cxnLst/>
              <a:rect l="l" t="t" r="r" b="b"/>
              <a:pathLst>
                <a:path w="530860" h="186055">
                  <a:moveTo>
                    <a:pt x="525894" y="0"/>
                  </a:moveTo>
                  <a:lnTo>
                    <a:pt x="4457" y="0"/>
                  </a:lnTo>
                  <a:lnTo>
                    <a:pt x="0" y="4457"/>
                  </a:lnTo>
                  <a:lnTo>
                    <a:pt x="0" y="184632"/>
                  </a:lnTo>
                  <a:lnTo>
                    <a:pt x="1003" y="185623"/>
                  </a:lnTo>
                  <a:lnTo>
                    <a:pt x="529348" y="185623"/>
                  </a:lnTo>
                  <a:lnTo>
                    <a:pt x="530352" y="184632"/>
                  </a:lnTo>
                  <a:lnTo>
                    <a:pt x="530352" y="171081"/>
                  </a:lnTo>
                  <a:lnTo>
                    <a:pt x="91109" y="171081"/>
                  </a:lnTo>
                  <a:lnTo>
                    <a:pt x="69761" y="168138"/>
                  </a:lnTo>
                  <a:lnTo>
                    <a:pt x="50656" y="159848"/>
                  </a:lnTo>
                  <a:lnTo>
                    <a:pt x="34600" y="147025"/>
                  </a:lnTo>
                  <a:lnTo>
                    <a:pt x="22390" y="130479"/>
                  </a:lnTo>
                  <a:lnTo>
                    <a:pt x="4483" y="130479"/>
                  </a:lnTo>
                  <a:lnTo>
                    <a:pt x="4483" y="6934"/>
                  </a:lnTo>
                  <a:lnTo>
                    <a:pt x="6934" y="4495"/>
                  </a:lnTo>
                  <a:lnTo>
                    <a:pt x="530352" y="4495"/>
                  </a:lnTo>
                  <a:lnTo>
                    <a:pt x="525894" y="0"/>
                  </a:lnTo>
                  <a:close/>
                </a:path>
                <a:path w="530860" h="186055">
                  <a:moveTo>
                    <a:pt x="530352" y="4495"/>
                  </a:moveTo>
                  <a:lnTo>
                    <a:pt x="523417" y="4495"/>
                  </a:lnTo>
                  <a:lnTo>
                    <a:pt x="525856" y="6934"/>
                  </a:lnTo>
                  <a:lnTo>
                    <a:pt x="525856" y="130479"/>
                  </a:lnTo>
                  <a:lnTo>
                    <a:pt x="159816" y="130479"/>
                  </a:lnTo>
                  <a:lnTo>
                    <a:pt x="147578" y="147035"/>
                  </a:lnTo>
                  <a:lnTo>
                    <a:pt x="131508" y="159858"/>
                  </a:lnTo>
                  <a:lnTo>
                    <a:pt x="112410" y="168141"/>
                  </a:lnTo>
                  <a:lnTo>
                    <a:pt x="91109" y="171081"/>
                  </a:lnTo>
                  <a:lnTo>
                    <a:pt x="530352" y="171081"/>
                  </a:lnTo>
                  <a:lnTo>
                    <a:pt x="530352" y="4495"/>
                  </a:lnTo>
                  <a:close/>
                </a:path>
              </a:pathLst>
            </a:custGeom>
            <a:solidFill>
              <a:srgbClr val="2B2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8146" y="910818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24574" y="18923"/>
                  </a:moveTo>
                  <a:lnTo>
                    <a:pt x="19177" y="13373"/>
                  </a:lnTo>
                  <a:lnTo>
                    <a:pt x="20497" y="12738"/>
                  </a:lnTo>
                  <a:lnTo>
                    <a:pt x="21488" y="11938"/>
                  </a:lnTo>
                  <a:lnTo>
                    <a:pt x="22148" y="10947"/>
                  </a:lnTo>
                  <a:lnTo>
                    <a:pt x="22834" y="9969"/>
                  </a:lnTo>
                  <a:lnTo>
                    <a:pt x="23177" y="8737"/>
                  </a:lnTo>
                  <a:lnTo>
                    <a:pt x="23088" y="5435"/>
                  </a:lnTo>
                  <a:lnTo>
                    <a:pt x="22999" y="5016"/>
                  </a:lnTo>
                  <a:lnTo>
                    <a:pt x="18122" y="495"/>
                  </a:lnTo>
                  <a:lnTo>
                    <a:pt x="18122" y="18923"/>
                  </a:lnTo>
                  <a:lnTo>
                    <a:pt x="18122" y="21183"/>
                  </a:lnTo>
                  <a:lnTo>
                    <a:pt x="13995" y="24269"/>
                  </a:lnTo>
                  <a:lnTo>
                    <a:pt x="6451" y="24269"/>
                  </a:lnTo>
                  <a:lnTo>
                    <a:pt x="6451" y="16243"/>
                  </a:lnTo>
                  <a:lnTo>
                    <a:pt x="14871" y="16243"/>
                  </a:lnTo>
                  <a:lnTo>
                    <a:pt x="16002" y="16560"/>
                  </a:lnTo>
                  <a:lnTo>
                    <a:pt x="17703" y="17843"/>
                  </a:lnTo>
                  <a:lnTo>
                    <a:pt x="18122" y="18923"/>
                  </a:lnTo>
                  <a:lnTo>
                    <a:pt x="18122" y="495"/>
                  </a:lnTo>
                  <a:lnTo>
                    <a:pt x="16916" y="241"/>
                  </a:lnTo>
                  <a:lnTo>
                    <a:pt x="16916" y="9601"/>
                  </a:lnTo>
                  <a:lnTo>
                    <a:pt x="16560" y="10490"/>
                  </a:lnTo>
                  <a:lnTo>
                    <a:pt x="15074" y="11569"/>
                  </a:lnTo>
                  <a:lnTo>
                    <a:pt x="14135" y="11849"/>
                  </a:lnTo>
                  <a:lnTo>
                    <a:pt x="6451" y="11849"/>
                  </a:lnTo>
                  <a:lnTo>
                    <a:pt x="6451" y="5016"/>
                  </a:lnTo>
                  <a:lnTo>
                    <a:pt x="13068" y="5016"/>
                  </a:lnTo>
                  <a:lnTo>
                    <a:pt x="16916" y="9601"/>
                  </a:lnTo>
                  <a:lnTo>
                    <a:pt x="16916" y="241"/>
                  </a:lnTo>
                  <a:lnTo>
                    <a:pt x="16471" y="139"/>
                  </a:lnTo>
                  <a:lnTo>
                    <a:pt x="15201" y="12"/>
                  </a:lnTo>
                  <a:lnTo>
                    <a:pt x="0" y="12"/>
                  </a:lnTo>
                  <a:lnTo>
                    <a:pt x="0" y="29273"/>
                  </a:lnTo>
                  <a:lnTo>
                    <a:pt x="15544" y="29273"/>
                  </a:lnTo>
                  <a:lnTo>
                    <a:pt x="16814" y="29121"/>
                  </a:lnTo>
                  <a:lnTo>
                    <a:pt x="18059" y="28778"/>
                  </a:lnTo>
                  <a:lnTo>
                    <a:pt x="19316" y="28460"/>
                  </a:lnTo>
                  <a:lnTo>
                    <a:pt x="24460" y="22796"/>
                  </a:lnTo>
                  <a:lnTo>
                    <a:pt x="24574" y="18923"/>
                  </a:lnTo>
                  <a:close/>
                </a:path>
                <a:path w="53975" h="29844">
                  <a:moveTo>
                    <a:pt x="53759" y="0"/>
                  </a:moveTo>
                  <a:lnTo>
                    <a:pt x="46596" y="0"/>
                  </a:lnTo>
                  <a:lnTo>
                    <a:pt x="39776" y="11557"/>
                  </a:lnTo>
                  <a:lnTo>
                    <a:pt x="32918" y="0"/>
                  </a:lnTo>
                  <a:lnTo>
                    <a:pt x="25704" y="0"/>
                  </a:lnTo>
                  <a:lnTo>
                    <a:pt x="36449" y="17868"/>
                  </a:lnTo>
                  <a:lnTo>
                    <a:pt x="36449" y="29273"/>
                  </a:lnTo>
                  <a:lnTo>
                    <a:pt x="42900" y="29273"/>
                  </a:lnTo>
                  <a:lnTo>
                    <a:pt x="42900" y="18034"/>
                  </a:lnTo>
                  <a:lnTo>
                    <a:pt x="53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852" y="783603"/>
              <a:ext cx="138059" cy="1382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514" y="781050"/>
              <a:ext cx="102501" cy="1024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3060" y="719969"/>
            <a:ext cx="3176270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1505" algn="r">
              <a:lnSpc>
                <a:spcPct val="106700"/>
              </a:lnSpc>
              <a:spcBef>
                <a:spcPts val="100"/>
              </a:spcBef>
            </a:pPr>
            <a:r>
              <a:rPr sz="700" dirty="0">
                <a:latin typeface="Gill Sans MT"/>
                <a:cs typeface="Gill Sans MT"/>
              </a:rPr>
              <a:t>Open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Access</a:t>
            </a:r>
            <a:r>
              <a:rPr sz="700" spc="1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This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article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is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licensed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under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1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Creative</a:t>
            </a:r>
            <a:r>
              <a:rPr sz="700" spc="17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Commons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Attribution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4.0</a:t>
            </a:r>
            <a:r>
              <a:rPr sz="700" spc="2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International</a:t>
            </a:r>
            <a:r>
              <a:rPr sz="700" spc="2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License,</a:t>
            </a:r>
            <a:r>
              <a:rPr sz="700" spc="2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which</a:t>
            </a:r>
            <a:r>
              <a:rPr sz="700" spc="2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permits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use,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sharing,</a:t>
            </a:r>
            <a:r>
              <a:rPr sz="700" spc="500" dirty="0">
                <a:latin typeface="Gill Sans MT"/>
                <a:cs typeface="Gill Sans MT"/>
              </a:rPr>
              <a:t>    </a:t>
            </a:r>
            <a:r>
              <a:rPr sz="700" dirty="0">
                <a:latin typeface="Gill Sans MT"/>
                <a:cs typeface="Gill Sans MT"/>
              </a:rPr>
              <a:t>adaptation,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distribution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 reproduction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 any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medium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or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format,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as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long as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you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give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appropriate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credit</a:t>
            </a:r>
            <a:r>
              <a:rPr sz="700" spc="-2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to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-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original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author(s)</a:t>
            </a:r>
            <a:r>
              <a:rPr sz="700" spc="-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-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source,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provide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link</a:t>
            </a:r>
            <a:r>
              <a:rPr sz="700" spc="-2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to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Creative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Commons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license,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indicate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if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changes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were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made.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The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images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or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other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third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party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material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this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article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are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included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article</a:t>
            </a:r>
            <a:r>
              <a:rPr sz="700" spc="-10" dirty="0">
                <a:latin typeface="Lucida Sans"/>
                <a:cs typeface="Lucida Sans"/>
              </a:rPr>
              <a:t>’</a:t>
            </a:r>
            <a:r>
              <a:rPr sz="700" spc="-10" dirty="0">
                <a:latin typeface="Gill Sans MT"/>
                <a:cs typeface="Gill Sans MT"/>
              </a:rPr>
              <a:t>s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Creative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Commons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license,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unless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indicated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otherwise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credit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line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material.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If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material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is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not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included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the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article</a:t>
            </a:r>
            <a:r>
              <a:rPr sz="700" spc="-10" dirty="0">
                <a:latin typeface="Lucida Sans"/>
                <a:cs typeface="Lucida Sans"/>
              </a:rPr>
              <a:t>’</a:t>
            </a:r>
            <a:r>
              <a:rPr sz="700" spc="-10" dirty="0">
                <a:latin typeface="Gill Sans MT"/>
                <a:cs typeface="Gill Sans MT"/>
              </a:rPr>
              <a:t>s</a:t>
            </a:r>
            <a:r>
              <a:rPr sz="700" spc="-3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Creative</a:t>
            </a:r>
            <a:r>
              <a:rPr sz="700" spc="-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Commons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license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-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your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intended</a:t>
            </a:r>
            <a:r>
              <a:rPr sz="700" spc="-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use</a:t>
            </a:r>
            <a:r>
              <a:rPr sz="700" spc="-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is</a:t>
            </a:r>
            <a:r>
              <a:rPr sz="700" spc="-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not</a:t>
            </a:r>
            <a:r>
              <a:rPr sz="700" spc="-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permitted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-2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statutory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regulation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or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exceeds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permitted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use,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you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will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need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obtain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permission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directly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from</a:t>
            </a:r>
            <a:r>
              <a:rPr sz="700" spc="4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4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copyright</a:t>
            </a:r>
            <a:r>
              <a:rPr sz="700" spc="4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holder.</a:t>
            </a:r>
            <a:r>
              <a:rPr sz="700" spc="4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</a:t>
            </a:r>
            <a:r>
              <a:rPr sz="700" spc="4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view</a:t>
            </a:r>
            <a:r>
              <a:rPr sz="700" spc="4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4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copy</a:t>
            </a:r>
            <a:r>
              <a:rPr sz="700" spc="43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this</a:t>
            </a:r>
            <a:r>
              <a:rPr sz="700" spc="43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license,</a:t>
            </a:r>
            <a:r>
              <a:rPr sz="700" spc="43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visit</a:t>
            </a:r>
            <a:r>
              <a:rPr sz="700" spc="430" dirty="0">
                <a:latin typeface="Gill Sans MT"/>
                <a:cs typeface="Gill Sans MT"/>
              </a:rPr>
              <a:t> </a:t>
            </a:r>
            <a:r>
              <a:rPr sz="700" spc="-10" dirty="0">
                <a:solidFill>
                  <a:srgbClr val="0000FF"/>
                </a:solidFill>
                <a:latin typeface="Gill Sans MT"/>
                <a:cs typeface="Gill Sans MT"/>
                <a:hlinkClick r:id="rId4"/>
              </a:rPr>
              <a:t>http://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10" dirty="0">
                <a:solidFill>
                  <a:srgbClr val="0000FF"/>
                </a:solidFill>
                <a:latin typeface="Gill Sans MT"/>
                <a:cs typeface="Gill Sans MT"/>
                <a:hlinkClick r:id="rId4"/>
              </a:rPr>
              <a:t>creativecommons.org/licenses/by/4.0/</a:t>
            </a:r>
            <a:r>
              <a:rPr sz="700" spc="-10" dirty="0">
                <a:latin typeface="Gill Sans MT"/>
                <a:cs typeface="Gill Sans MT"/>
              </a:rPr>
              <a:t>.</a:t>
            </a:r>
            <a:endParaRPr sz="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Gill Sans MT"/>
                <a:cs typeface="Gill Sans MT"/>
              </a:rPr>
              <a:t>©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 </a:t>
            </a:r>
            <a:r>
              <a:rPr sz="700" spc="-10" dirty="0">
                <a:latin typeface="Gill Sans MT"/>
                <a:cs typeface="Gill Sans MT"/>
              </a:rPr>
              <a:t>Author(s)</a:t>
            </a:r>
            <a:r>
              <a:rPr sz="70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2023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4003" y="569519"/>
            <a:ext cx="3425825" cy="3175"/>
          </a:xfrm>
          <a:custGeom>
            <a:avLst/>
            <a:gdLst/>
            <a:ahLst/>
            <a:cxnLst/>
            <a:rect l="l" t="t" r="r" b="b"/>
            <a:pathLst>
              <a:path w="3425825" h="3175">
                <a:moveTo>
                  <a:pt x="3425761" y="0"/>
                </a:moveTo>
                <a:lnTo>
                  <a:pt x="0" y="0"/>
                </a:lnTo>
                <a:lnTo>
                  <a:pt x="0" y="2882"/>
                </a:lnTo>
                <a:lnTo>
                  <a:pt x="3425761" y="2882"/>
                </a:lnTo>
                <a:lnTo>
                  <a:pt x="3425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129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70318" y="294475"/>
            <a:ext cx="289445" cy="22536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21059" y="563189"/>
            <a:ext cx="151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059" y="9521118"/>
            <a:ext cx="439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8756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3809" y="9521118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901" y="702148"/>
            <a:ext cx="3227070" cy="11982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 marR="30480" indent="113664" algn="just">
              <a:lnSpc>
                <a:spcPct val="94400"/>
              </a:lnSpc>
              <a:spcBef>
                <a:spcPts val="155"/>
              </a:spcBef>
            </a:pPr>
            <a:r>
              <a:rPr sz="900" spc="-65" dirty="0">
                <a:latin typeface="Gill Sans MT"/>
                <a:cs typeface="Gill Sans MT"/>
              </a:rPr>
              <a:t>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solve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issues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mentioned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above,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theoretical </a:t>
            </a:r>
            <a:r>
              <a:rPr sz="900" dirty="0">
                <a:latin typeface="Gill Sans MT"/>
                <a:cs typeface="Gill Sans MT"/>
              </a:rPr>
              <a:t>investigation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complemented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systematic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experiments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for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rming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determining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additional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effective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synthesis.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way,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established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preparation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raw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ned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regimes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(according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simulation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data)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initiated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 </a:t>
            </a:r>
            <a:r>
              <a:rPr sz="900" dirty="0">
                <a:latin typeface="Gill Sans MT"/>
                <a:cs typeface="Gill Sans MT"/>
              </a:rPr>
              <a:t>autonomous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environment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HEC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having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TiZrNbHfTaC</a:t>
            </a:r>
            <a:r>
              <a:rPr sz="900" spc="-15" baseline="-13888" dirty="0">
                <a:latin typeface="Gill Sans MT"/>
                <a:cs typeface="Gill Sans MT"/>
              </a:rPr>
              <a:t>5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856" y="2077201"/>
            <a:ext cx="3227070" cy="44894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AND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DISCUSSION</a:t>
            </a:r>
            <a:endParaRPr sz="900">
              <a:latin typeface="Gill Sans MT"/>
              <a:cs typeface="Gill Sans MT"/>
            </a:endParaRPr>
          </a:p>
          <a:p>
            <a:pPr marL="38100" algn="just">
              <a:lnSpc>
                <a:spcPct val="100000"/>
              </a:lnSpc>
              <a:spcBef>
                <a:spcPts val="114"/>
              </a:spcBef>
            </a:pPr>
            <a:r>
              <a:rPr sz="900" spc="20" dirty="0">
                <a:latin typeface="Gill Sans MT"/>
                <a:cs typeface="Gill Sans MT"/>
              </a:rPr>
              <a:t>Computational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determination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of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temperature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regimes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44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TiZrNbHfTaC</a:t>
            </a:r>
            <a:r>
              <a:rPr sz="900" spc="-67" baseline="-13888" dirty="0">
                <a:latin typeface="Gill Sans MT"/>
                <a:cs typeface="Gill Sans MT"/>
              </a:rPr>
              <a:t>5</a:t>
            </a:r>
            <a:r>
              <a:rPr sz="900" spc="240" baseline="-13888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HEC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requires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regime,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usually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unknown.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resolve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issue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rely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computational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simulations, </a:t>
            </a:r>
            <a:r>
              <a:rPr sz="900" dirty="0">
                <a:latin typeface="Gill Sans MT"/>
                <a:cs typeface="Gill Sans MT"/>
              </a:rPr>
              <a:t>described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Lucida Sans"/>
                <a:cs typeface="Lucida Sans"/>
              </a:rPr>
              <a:t>“</a:t>
            </a:r>
            <a:r>
              <a:rPr sz="900" dirty="0">
                <a:latin typeface="Gill Sans MT"/>
                <a:cs typeface="Gill Sans MT"/>
              </a:rPr>
              <a:t>Methods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470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section,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determine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optimal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range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such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synthesis.</a:t>
            </a:r>
            <a:endParaRPr sz="900">
              <a:latin typeface="Gill Sans MT"/>
              <a:cs typeface="Gill Sans MT"/>
            </a:endParaRPr>
          </a:p>
          <a:p>
            <a:pPr marL="38100" indent="113664" algn="just">
              <a:lnSpc>
                <a:spcPts val="969"/>
              </a:lnSpc>
            </a:pPr>
            <a:r>
              <a:rPr sz="900" dirty="0">
                <a:latin typeface="Gill Sans MT"/>
                <a:cs typeface="Gill Sans MT"/>
              </a:rPr>
              <a:t>Before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starting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simulation,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4400"/>
              </a:lnSpc>
              <a:spcBef>
                <a:spcPts val="30"/>
              </a:spcBef>
            </a:pP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ve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rocksalt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them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interchanged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i="1" dirty="0">
                <a:latin typeface="Gill Sans MT"/>
                <a:cs typeface="Gill Sans MT"/>
              </a:rPr>
              <a:t>b</a:t>
            </a:r>
            <a:r>
              <a:rPr sz="900" i="1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Wyckoff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position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ve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neighbors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(4</a:t>
            </a:r>
            <a:r>
              <a:rPr sz="900" i="1" dirty="0">
                <a:latin typeface="Gill Sans MT"/>
                <a:cs typeface="Gill Sans MT"/>
              </a:rPr>
              <a:t>a</a:t>
            </a:r>
            <a:r>
              <a:rPr sz="900" i="1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Wyckoff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position). </a:t>
            </a:r>
            <a:r>
              <a:rPr sz="900" dirty="0">
                <a:latin typeface="Gill Sans MT"/>
                <a:cs typeface="Gill Sans MT"/>
              </a:rPr>
              <a:t>After,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compared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supercell </a:t>
            </a:r>
            <a:r>
              <a:rPr sz="900" dirty="0">
                <a:latin typeface="Gill Sans MT"/>
                <a:cs typeface="Gill Sans MT"/>
              </a:rPr>
              <a:t>where carbon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occupy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only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i="1" dirty="0">
                <a:latin typeface="Gill Sans MT"/>
                <a:cs typeface="Gill Sans MT"/>
              </a:rPr>
              <a:t>b </a:t>
            </a:r>
            <a:r>
              <a:rPr sz="900" spc="-20" dirty="0">
                <a:latin typeface="Gill Sans MT"/>
                <a:cs typeface="Gill Sans MT"/>
              </a:rPr>
              <a:t>Wyckoff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positions.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Eventually,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aforemen- </a:t>
            </a:r>
            <a:r>
              <a:rPr sz="900" dirty="0">
                <a:latin typeface="Gill Sans MT"/>
                <a:cs typeface="Gill Sans MT"/>
              </a:rPr>
              <a:t>tioned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interchanges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6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average.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Such </a:t>
            </a:r>
            <a:r>
              <a:rPr sz="900" dirty="0">
                <a:latin typeface="Gill Sans MT"/>
                <a:cs typeface="Gill Sans MT"/>
              </a:rPr>
              <a:t>difference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reveals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energetically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interchange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between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carbon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highly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unlikely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neglected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CMC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We,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therefore,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excluded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i="1" dirty="0">
                <a:latin typeface="Gill Sans MT"/>
                <a:cs typeface="Gill Sans MT"/>
              </a:rPr>
              <a:t>b</a:t>
            </a:r>
            <a:r>
              <a:rPr sz="900" i="1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as </a:t>
            </a:r>
            <a:r>
              <a:rPr sz="900" dirty="0">
                <a:latin typeface="Gill Sans MT"/>
                <a:cs typeface="Gill Sans MT"/>
              </a:rPr>
              <a:t>possible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Monte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Carlo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interchange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events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CMC</a:t>
            </a:r>
            <a:r>
              <a:rPr sz="900" dirty="0">
                <a:latin typeface="Gill Sans MT"/>
                <a:cs typeface="Gill Sans MT"/>
              </a:rPr>
              <a:t> simulations.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Thus,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CMC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acts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pure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metallic </a:t>
            </a:r>
            <a:r>
              <a:rPr sz="900" dirty="0">
                <a:latin typeface="Gill Sans MT"/>
                <a:cs typeface="Gill Sans MT"/>
              </a:rPr>
              <a:t>face-centered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cubic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</a:t>
            </a:r>
            <a:r>
              <a:rPr sz="900" i="1" dirty="0">
                <a:latin typeface="Gill Sans MT"/>
                <a:cs typeface="Gill Sans MT"/>
              </a:rPr>
              <a:t>fcc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sublattice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HEC.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Nevertheless,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account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carbon-metal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interactions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0" dirty="0">
                <a:latin typeface="Gill Sans MT"/>
                <a:cs typeface="Gill Sans MT"/>
              </a:rPr>
              <a:t>CMC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low-</a:t>
            </a:r>
            <a:r>
              <a:rPr sz="900" dirty="0">
                <a:latin typeface="Gill Sans MT"/>
                <a:cs typeface="Gill Sans MT"/>
              </a:rPr>
              <a:t>ran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potential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(LRP)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trained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DFT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calculations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supercells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included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i="1" dirty="0">
                <a:latin typeface="Gill Sans MT"/>
                <a:cs typeface="Gill Sans MT"/>
              </a:rPr>
              <a:t>b</a:t>
            </a:r>
            <a:r>
              <a:rPr sz="900" i="1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sites.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Further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text,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call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Lucida Sans"/>
                <a:cs typeface="Lucida Sans"/>
              </a:rPr>
              <a:t>’</a:t>
            </a:r>
            <a:r>
              <a:rPr sz="900" spc="-10" dirty="0">
                <a:latin typeface="Gill Sans MT"/>
                <a:cs typeface="Gill Sans MT"/>
              </a:rPr>
              <a:t>high-</a:t>
            </a:r>
            <a:r>
              <a:rPr sz="900" dirty="0">
                <a:latin typeface="Gill Sans MT"/>
                <a:cs typeface="Gill Sans MT"/>
              </a:rPr>
              <a:t>entropy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</a:t>
            </a:r>
            <a:r>
              <a:rPr sz="900" spc="-10" dirty="0">
                <a:latin typeface="Lucida Sans"/>
                <a:cs typeface="Lucida Sans"/>
              </a:rPr>
              <a:t>’</a:t>
            </a:r>
            <a:r>
              <a:rPr sz="900" spc="-10" dirty="0">
                <a:latin typeface="Gill Sans MT"/>
                <a:cs typeface="Gill Sans MT"/>
              </a:rPr>
              <a:t>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indicating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implicit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carbon-metal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interactions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spc="-55" dirty="0">
                <a:latin typeface="Gill Sans MT"/>
                <a:cs typeface="Gill Sans MT"/>
              </a:rPr>
              <a:t>CMC</a:t>
            </a:r>
            <a:r>
              <a:rPr sz="900" spc="-10" dirty="0">
                <a:latin typeface="Gill Sans MT"/>
                <a:cs typeface="Gill Sans MT"/>
              </a:rPr>
              <a:t> simulations.</a:t>
            </a:r>
            <a:endParaRPr sz="900">
              <a:latin typeface="Gill Sans MT"/>
              <a:cs typeface="Gill Sans MT"/>
            </a:endParaRPr>
          </a:p>
          <a:p>
            <a:pPr marL="38100" marR="31115" indent="113664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CMC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coupled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LRP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for 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×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12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×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15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(7200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atoms).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simula-</a:t>
            </a:r>
            <a:endParaRPr sz="900">
              <a:latin typeface="Gill Sans MT"/>
              <a:cs typeface="Gill Sans MT"/>
            </a:endParaRPr>
          </a:p>
          <a:p>
            <a:pPr marL="38100" marR="30480" indent="-635" algn="just">
              <a:lnSpc>
                <a:spcPts val="1019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tions,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capacity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fcc</a:t>
            </a:r>
            <a:r>
              <a:rPr sz="900" dirty="0">
                <a:latin typeface="Gill Sans MT"/>
                <a:cs typeface="Gill Sans MT"/>
              </a:rPr>
              <a:t>-</a:t>
            </a:r>
            <a:r>
              <a:rPr sz="900" spc="-40" dirty="0">
                <a:latin typeface="Gill Sans MT"/>
                <a:cs typeface="Gill Sans MT"/>
              </a:rPr>
              <a:t>TiZrNbHfTaC</a:t>
            </a:r>
            <a:r>
              <a:rPr sz="900" spc="-60" baseline="-13888" dirty="0">
                <a:latin typeface="Gill Sans MT"/>
                <a:cs typeface="Gill Sans MT"/>
              </a:rPr>
              <a:t>5</a:t>
            </a:r>
            <a:r>
              <a:rPr sz="900" spc="750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various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range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(see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1</a:t>
            </a:r>
            <a:r>
              <a:rPr sz="900" spc="-25" dirty="0">
                <a:latin typeface="Gill Sans MT"/>
                <a:cs typeface="Gill Sans MT"/>
              </a:rPr>
              <a:t>). </a:t>
            </a:r>
            <a:r>
              <a:rPr sz="900" dirty="0">
                <a:latin typeface="Gill Sans MT"/>
                <a:cs typeface="Gill Sans MT"/>
              </a:rPr>
              <a:t>Detailed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description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capacity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calculation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be </a:t>
            </a:r>
            <a:r>
              <a:rPr sz="900" dirty="0">
                <a:latin typeface="Gill Sans MT"/>
                <a:cs typeface="Gill Sans MT"/>
              </a:rPr>
              <a:t>found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Lucida Sans"/>
                <a:cs typeface="Lucida Sans"/>
              </a:rPr>
              <a:t>“</a:t>
            </a:r>
            <a:r>
              <a:rPr sz="900" dirty="0">
                <a:latin typeface="Gill Sans MT"/>
                <a:cs typeface="Gill Sans MT"/>
              </a:rPr>
              <a:t>Methods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35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section.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After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analyzed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dependency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capacity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6112" y="702115"/>
            <a:ext cx="3227070" cy="8639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21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temperature.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analysis,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sampled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additional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vicinity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estimated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transition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work</a:t>
            </a:r>
            <a:r>
              <a:rPr sz="900" dirty="0">
                <a:latin typeface="Arial"/>
                <a:cs typeface="Arial"/>
              </a:rPr>
              <a:t>ﬂ</a:t>
            </a:r>
            <a:r>
              <a:rPr sz="900" dirty="0">
                <a:latin typeface="Gill Sans MT"/>
                <a:cs typeface="Gill Sans MT"/>
              </a:rPr>
              <a:t>ow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1a.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2300"/>
              </a:lnSpc>
            </a:pPr>
            <a:r>
              <a:rPr sz="900" spc="15" dirty="0">
                <a:latin typeface="Gill Sans MT"/>
                <a:cs typeface="Gill Sans MT"/>
              </a:rPr>
              <a:t>Dependence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mean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value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speci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c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heat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capacity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presented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black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line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Fig.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1</a:t>
            </a:r>
            <a:r>
              <a:rPr sz="900" spc="-15" dirty="0">
                <a:latin typeface="Gill Sans MT"/>
                <a:cs typeface="Gill Sans MT"/>
              </a:rPr>
              <a:t>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Speci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c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heat</a:t>
            </a:r>
            <a:r>
              <a:rPr sz="900" spc="15" dirty="0">
                <a:latin typeface="Gill Sans MT"/>
                <a:cs typeface="Gill Sans MT"/>
              </a:rPr>
              <a:t> capacity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calculated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between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step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150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K.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After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observed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sharp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decrease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i="1" spc="-5" dirty="0">
                <a:latin typeface="Gill Sans MT"/>
                <a:cs typeface="Gill Sans MT"/>
              </a:rPr>
              <a:t>C</a:t>
            </a:r>
            <a:r>
              <a:rPr sz="900" spc="-7" baseline="-13888" dirty="0">
                <a:latin typeface="Gill Sans MT"/>
                <a:cs typeface="Gill Sans MT"/>
              </a:rPr>
              <a:t>V</a:t>
            </a:r>
            <a:r>
              <a:rPr sz="900" spc="277" baseline="-13888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1350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K,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shifted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our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calculations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range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between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1400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step.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blue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shaded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area,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that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corresponds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standard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deviation,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indicates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higher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uncertainty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near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1200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region.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Such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uncertainty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determined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signi</a:t>
            </a:r>
            <a:r>
              <a:rPr sz="900" spc="20" dirty="0">
                <a:latin typeface="Arial"/>
                <a:cs typeface="Arial"/>
              </a:rPr>
              <a:t>ﬁ</a:t>
            </a:r>
            <a:r>
              <a:rPr sz="900" spc="20" dirty="0">
                <a:latin typeface="Gill Sans MT"/>
                <a:cs typeface="Gill Sans MT"/>
              </a:rPr>
              <a:t>cant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structural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differences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between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con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gurations,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obtained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these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tempera- </a:t>
            </a:r>
            <a:r>
              <a:rPr sz="900" spc="-15" dirty="0">
                <a:latin typeface="Gill Sans MT"/>
                <a:cs typeface="Gill Sans MT"/>
              </a:rPr>
              <a:t>tures.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This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leads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conclusion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that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phase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transition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might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be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observed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around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1200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K.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We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then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studied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observed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phase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transition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possible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reasons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it.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Carefully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looking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above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phase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transition </a:t>
            </a:r>
            <a:r>
              <a:rPr sz="900" spc="-45" dirty="0">
                <a:latin typeface="Gill Sans MT"/>
                <a:cs typeface="Gill Sans MT"/>
              </a:rPr>
              <a:t>(</a:t>
            </a:r>
            <a:r>
              <a:rPr sz="900" i="1" spc="-45" dirty="0">
                <a:latin typeface="Gill Sans MT"/>
                <a:cs typeface="Gill Sans MT"/>
              </a:rPr>
              <a:t>T</a:t>
            </a:r>
            <a:r>
              <a:rPr sz="900" i="1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&gt;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1200)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observed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single-</a:t>
            </a:r>
            <a:r>
              <a:rPr sz="900" spc="25" dirty="0">
                <a:latin typeface="Gill Sans MT"/>
                <a:cs typeface="Gill Sans MT"/>
              </a:rPr>
              <a:t>phase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HEC.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On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other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side, </a:t>
            </a:r>
            <a:r>
              <a:rPr sz="900" spc="10" dirty="0">
                <a:latin typeface="Gill Sans MT"/>
                <a:cs typeface="Gill Sans MT"/>
              </a:rPr>
              <a:t>simulations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regimes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closer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room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tempera- </a:t>
            </a:r>
            <a:r>
              <a:rPr sz="900" spc="-10" dirty="0">
                <a:latin typeface="Gill Sans MT"/>
                <a:cs typeface="Gill Sans MT"/>
              </a:rPr>
              <a:t>ture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(</a:t>
            </a:r>
            <a:r>
              <a:rPr sz="900" i="1" spc="-45" dirty="0">
                <a:latin typeface="Gill Sans MT"/>
                <a:cs typeface="Gill Sans MT"/>
              </a:rPr>
              <a:t>T</a:t>
            </a:r>
            <a:r>
              <a:rPr sz="900" i="1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25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K)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revealed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multi-</a:t>
            </a:r>
            <a:r>
              <a:rPr sz="900" spc="20" dirty="0">
                <a:latin typeface="Gill Sans MT"/>
                <a:cs typeface="Gill Sans MT"/>
              </a:rPr>
              <a:t>phase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structure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containing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several </a:t>
            </a:r>
            <a:r>
              <a:rPr sz="900" spc="10" dirty="0">
                <a:latin typeface="Gill Sans MT"/>
                <a:cs typeface="Gill Sans MT"/>
              </a:rPr>
              <a:t>multi-component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carbides.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2200"/>
              </a:lnSpc>
              <a:spcBef>
                <a:spcPts val="5"/>
              </a:spcBef>
            </a:pPr>
            <a:r>
              <a:rPr sz="900" spc="-60" dirty="0">
                <a:latin typeface="Gill Sans MT"/>
                <a:cs typeface="Gill Sans MT"/>
              </a:rPr>
              <a:t>To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investigate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crystal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single-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multi-</a:t>
            </a:r>
            <a:r>
              <a:rPr sz="900" spc="20" dirty="0">
                <a:latin typeface="Gill Sans MT"/>
                <a:cs typeface="Gill Sans MT"/>
              </a:rPr>
              <a:t>phase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samples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detail,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16</a:t>
            </a:r>
            <a:r>
              <a:rPr sz="900" spc="-8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16</a:t>
            </a:r>
            <a:r>
              <a:rPr sz="900" spc="-8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16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supercell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(16384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metallic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atoms)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i="1" spc="-50" dirty="0">
                <a:latin typeface="Gill Sans MT"/>
                <a:cs typeface="Gill Sans MT"/>
              </a:rPr>
              <a:t>T</a:t>
            </a:r>
            <a:r>
              <a:rPr sz="900" i="1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45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i="1" spc="-50" dirty="0">
                <a:latin typeface="Gill Sans MT"/>
                <a:cs typeface="Gill Sans MT"/>
              </a:rPr>
              <a:t>T</a:t>
            </a:r>
            <a:r>
              <a:rPr sz="900" i="1" spc="-70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50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K.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Results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spc="15" dirty="0">
                <a:latin typeface="Gill Sans MT"/>
                <a:cs typeface="Gill Sans MT"/>
              </a:rPr>
              <a:t>simulation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presented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Fig.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spc="-15" dirty="0">
                <a:latin typeface="Gill Sans MT"/>
                <a:cs typeface="Gill Sans MT"/>
              </a:rPr>
              <a:t>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crystal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two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supercells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shown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together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distribu- tions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each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constituent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chemical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element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40" dirty="0">
                <a:latin typeface="Gill Sans MT"/>
                <a:cs typeface="Gill Sans MT"/>
              </a:rPr>
              <a:t>among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supercell. Relative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chemical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elements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layer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along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supercell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vector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i="1" spc="35" dirty="0">
                <a:latin typeface="Gill Sans MT"/>
                <a:cs typeface="Gill Sans MT"/>
              </a:rPr>
              <a:t>b</a:t>
            </a:r>
            <a:r>
              <a:rPr sz="900" i="1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were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calculated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both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shown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Fig.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spc="-10" dirty="0">
                <a:latin typeface="Gill Sans MT"/>
                <a:cs typeface="Gill Sans MT"/>
              </a:rPr>
              <a:t>c,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d.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2300"/>
              </a:lnSpc>
            </a:pP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interesting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picture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K</a:t>
            </a:r>
            <a:r>
              <a:rPr sz="900" dirty="0">
                <a:latin typeface="Gill Sans MT"/>
                <a:cs typeface="Gill Sans MT"/>
              </a:rPr>
              <a:t> (Fig.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a):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decomposed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separate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multi-component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phases.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evident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a,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uniform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distribution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among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supercell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inherent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TaC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only,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HfC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ZrC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not </a:t>
            </a:r>
            <a:r>
              <a:rPr sz="900" dirty="0">
                <a:latin typeface="Gill Sans MT"/>
                <a:cs typeface="Gill Sans MT"/>
              </a:rPr>
              <a:t>demonstrate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tendency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TiC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NbC.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result,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emergence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dirty="0">
                <a:latin typeface="Gill Sans MT"/>
                <a:cs typeface="Gill Sans MT"/>
              </a:rPr>
              <a:t>Ta)C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phase.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Additionally,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seen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a,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NbC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expresses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moderate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ability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spc="-100" dirty="0">
                <a:latin typeface="Gill Sans MT"/>
                <a:cs typeface="Gill Sans MT"/>
              </a:rPr>
              <a:t>ZrC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HfC,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preferring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within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TiC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instead.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clarity,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support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claim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larger </a:t>
            </a:r>
            <a:r>
              <a:rPr sz="900" dirty="0">
                <a:latin typeface="Gill Sans MT"/>
                <a:cs typeface="Gill Sans MT"/>
              </a:rPr>
              <a:t>simulation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32,000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NbC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obviously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tends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accumulate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TiC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regions.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Practically,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resulted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emergence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multi-component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containing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Zr,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Hf, </a:t>
            </a:r>
            <a:r>
              <a:rPr sz="900" spc="-20" dirty="0">
                <a:latin typeface="Gill Sans MT"/>
                <a:cs typeface="Gill Sans MT"/>
              </a:rPr>
              <a:t>Nb,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Ta.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95" dirty="0">
                <a:latin typeface="Gill Sans MT"/>
                <a:cs typeface="Gill Sans MT"/>
              </a:rPr>
              <a:t>We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preliminary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assume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second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could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mixture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multi-component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(Zr-Hf-</a:t>
            </a:r>
            <a:r>
              <a:rPr sz="900" spc="-20" dirty="0">
                <a:latin typeface="Gill Sans MT"/>
                <a:cs typeface="Gill Sans MT"/>
              </a:rPr>
              <a:t>Ta)C,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</a:t>
            </a:r>
            <a:r>
              <a:rPr sz="900" spc="-60" dirty="0">
                <a:latin typeface="Gill Sans MT"/>
                <a:cs typeface="Gill Sans MT"/>
              </a:rPr>
              <a:t>Nb-</a:t>
            </a:r>
            <a:r>
              <a:rPr sz="900" spc="-20" dirty="0">
                <a:latin typeface="Gill Sans MT"/>
                <a:cs typeface="Gill Sans MT"/>
              </a:rPr>
              <a:t>Hf)C,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</a:t>
            </a:r>
            <a:r>
              <a:rPr sz="900" spc="-25" dirty="0">
                <a:latin typeface="Gill Sans MT"/>
                <a:cs typeface="Gill Sans MT"/>
              </a:rPr>
              <a:t>Hf- </a:t>
            </a:r>
            <a:r>
              <a:rPr sz="900" spc="-45" dirty="0">
                <a:latin typeface="Gill Sans MT"/>
                <a:cs typeface="Gill Sans MT"/>
              </a:rPr>
              <a:t>Ta-Nb)C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binary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(Zr-</a:t>
            </a:r>
            <a:r>
              <a:rPr sz="900" spc="-70" dirty="0">
                <a:latin typeface="Gill Sans MT"/>
                <a:cs typeface="Gill Sans MT"/>
              </a:rPr>
              <a:t>Nb)C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(Zr-Ta)C.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Decomposition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spc="-50" dirty="0">
                <a:latin typeface="Gill Sans MT"/>
                <a:cs typeface="Gill Sans MT"/>
              </a:rPr>
              <a:t>Ta)C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c.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seen,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change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TaC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along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quite </a:t>
            </a:r>
            <a:r>
              <a:rPr sz="900" dirty="0">
                <a:latin typeface="Gill Sans MT"/>
                <a:cs typeface="Gill Sans MT"/>
              </a:rPr>
              <a:t>moderate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does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exceed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8%,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compliant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uniform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distribution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species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along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computational </a:t>
            </a:r>
            <a:r>
              <a:rPr sz="900" dirty="0">
                <a:latin typeface="Gill Sans MT"/>
                <a:cs typeface="Gill Sans MT"/>
              </a:rPr>
              <a:t>domain.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hand,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TiC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increases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region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above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30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Tahoma"/>
                <a:cs typeface="Tahoma"/>
              </a:rPr>
              <a:t>Å</a:t>
            </a:r>
            <a:r>
              <a:rPr sz="900" spc="225" dirty="0">
                <a:latin typeface="Tahoma"/>
                <a:cs typeface="Tahoma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reaches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while </a:t>
            </a:r>
            <a:r>
              <a:rPr sz="900" dirty="0">
                <a:latin typeface="Gill Sans MT"/>
                <a:cs typeface="Gill Sans MT"/>
              </a:rPr>
              <a:t>concentrations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HfC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ZrC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decrease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towards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zero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same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domain.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most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preferable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second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could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(Zr-Hf-Ta)C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as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(Zr-Hf-</a:t>
            </a:r>
            <a:r>
              <a:rPr sz="900" spc="-60" dirty="0">
                <a:latin typeface="Gill Sans MT"/>
                <a:cs typeface="Gill Sans MT"/>
              </a:rPr>
              <a:t>Ta)C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spc="-60" dirty="0">
                <a:latin typeface="Gill Sans MT"/>
                <a:cs typeface="Gill Sans MT"/>
              </a:rPr>
              <a:t>Ta)C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are </a:t>
            </a:r>
            <a:r>
              <a:rPr sz="900" i="1" dirty="0">
                <a:latin typeface="Gill Sans MT"/>
                <a:cs typeface="Gill Sans MT"/>
              </a:rPr>
              <a:t>a</a:t>
            </a:r>
            <a:r>
              <a:rPr sz="900" baseline="-13888" dirty="0">
                <a:latin typeface="Gill Sans MT"/>
                <a:cs typeface="Gill Sans MT"/>
              </a:rPr>
              <a:t>1</a:t>
            </a:r>
            <a:r>
              <a:rPr sz="900" spc="3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35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4.59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Tahoma"/>
                <a:cs typeface="Tahoma"/>
              </a:rPr>
              <a:t>Å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a</a:t>
            </a:r>
            <a:r>
              <a:rPr sz="900" baseline="-13888" dirty="0">
                <a:latin typeface="Gill Sans MT"/>
                <a:cs typeface="Gill Sans MT"/>
              </a:rPr>
              <a:t>2</a:t>
            </a:r>
            <a:r>
              <a:rPr sz="900" spc="3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25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4.45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Tahoma"/>
                <a:cs typeface="Tahoma"/>
              </a:rPr>
              <a:t>Å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dirty="0">
                <a:latin typeface="Gill Sans MT"/>
                <a:cs typeface="Gill Sans MT"/>
              </a:rPr>
              <a:t>respectively.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precisely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issue </a:t>
            </a:r>
            <a:r>
              <a:rPr sz="900" dirty="0">
                <a:latin typeface="Gill Sans MT"/>
                <a:cs typeface="Gill Sans MT"/>
              </a:rPr>
              <a:t>will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discussed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below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DFT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calculations.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2200"/>
              </a:lnSpc>
            </a:pP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HEC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b)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predictably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uniform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distribution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within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which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additionally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rmed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dispersion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species,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d.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Arial"/>
                <a:cs typeface="Arial"/>
              </a:rPr>
              <a:t>ﬁ</a:t>
            </a:r>
            <a:r>
              <a:rPr sz="900" spc="-10" dirty="0">
                <a:latin typeface="Gill Sans MT"/>
                <a:cs typeface="Gill Sans MT"/>
              </a:rPr>
              <a:t>gure, </a:t>
            </a:r>
            <a:r>
              <a:rPr sz="900" dirty="0">
                <a:latin typeface="Gill Sans MT"/>
                <a:cs typeface="Gill Sans MT"/>
              </a:rPr>
              <a:t>deviation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concentrations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does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exceed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5%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on </a:t>
            </a:r>
            <a:r>
              <a:rPr sz="900" dirty="0">
                <a:latin typeface="Gill Sans MT"/>
                <a:cs typeface="Gill Sans MT"/>
              </a:rPr>
              <a:t>average,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layer </a:t>
            </a:r>
            <a:r>
              <a:rPr sz="900" dirty="0">
                <a:latin typeface="Gill Sans MT"/>
                <a:cs typeface="Gill Sans MT"/>
              </a:rPr>
              <a:t>amounts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around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20%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type.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average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relaxed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a</a:t>
            </a:r>
            <a:r>
              <a:rPr sz="900" i="1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25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4.51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Tahoma"/>
                <a:cs typeface="Tahoma"/>
              </a:rPr>
              <a:t>Å</a:t>
            </a:r>
            <a:r>
              <a:rPr sz="900" spc="-25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ts val="1000"/>
              </a:lnSpc>
              <a:spcBef>
                <a:spcPts val="15"/>
              </a:spcBef>
            </a:pPr>
            <a:r>
              <a:rPr sz="900" spc="-45" dirty="0">
                <a:latin typeface="Gill Sans MT"/>
                <a:cs typeface="Gill Sans MT"/>
              </a:rPr>
              <a:t>We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suppose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separation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multi-phase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driven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difference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between </a:t>
            </a:r>
            <a:r>
              <a:rPr sz="900" dirty="0">
                <a:latin typeface="Gill Sans MT"/>
                <a:cs typeface="Gill Sans MT"/>
              </a:rPr>
              <a:t>diffusion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constituent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atoms.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Our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suggestion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5436" y="6708089"/>
            <a:ext cx="3051175" cy="1978025"/>
            <a:chOff x="625436" y="6708089"/>
            <a:chExt cx="3051175" cy="1978025"/>
          </a:xfrm>
        </p:grpSpPr>
        <p:sp>
          <p:nvSpPr>
            <p:cNvPr id="6" name="object 6"/>
            <p:cNvSpPr/>
            <p:nvPr/>
          </p:nvSpPr>
          <p:spPr>
            <a:xfrm>
              <a:off x="1406956" y="6785686"/>
              <a:ext cx="1803400" cy="1526540"/>
            </a:xfrm>
            <a:custGeom>
              <a:avLst/>
              <a:gdLst/>
              <a:ahLst/>
              <a:cxnLst/>
              <a:rect l="l" t="t" r="r" b="b"/>
              <a:pathLst>
                <a:path w="1803400" h="1526540">
                  <a:moveTo>
                    <a:pt x="1802117" y="1525371"/>
                  </a:moveTo>
                  <a:lnTo>
                    <a:pt x="1799094" y="1524977"/>
                  </a:lnTo>
                  <a:lnTo>
                    <a:pt x="1486268" y="1461350"/>
                  </a:lnTo>
                  <a:lnTo>
                    <a:pt x="1456918" y="1455381"/>
                  </a:lnTo>
                  <a:lnTo>
                    <a:pt x="1456423" y="1455267"/>
                  </a:lnTo>
                  <a:lnTo>
                    <a:pt x="1453159" y="1454302"/>
                  </a:lnTo>
                  <a:lnTo>
                    <a:pt x="1033386" y="1328597"/>
                  </a:lnTo>
                  <a:lnTo>
                    <a:pt x="1033386" y="1495298"/>
                  </a:lnTo>
                  <a:lnTo>
                    <a:pt x="862634" y="536498"/>
                  </a:lnTo>
                  <a:lnTo>
                    <a:pt x="861606" y="535355"/>
                  </a:lnTo>
                  <a:lnTo>
                    <a:pt x="779195" y="512356"/>
                  </a:lnTo>
                  <a:lnTo>
                    <a:pt x="768045" y="512356"/>
                  </a:lnTo>
                  <a:lnTo>
                    <a:pt x="768045" y="509244"/>
                  </a:lnTo>
                  <a:lnTo>
                    <a:pt x="768057" y="487222"/>
                  </a:lnTo>
                  <a:lnTo>
                    <a:pt x="768057" y="470776"/>
                  </a:lnTo>
                  <a:lnTo>
                    <a:pt x="779297" y="470776"/>
                  </a:lnTo>
                  <a:lnTo>
                    <a:pt x="779297" y="512356"/>
                  </a:lnTo>
                  <a:lnTo>
                    <a:pt x="861606" y="535355"/>
                  </a:lnTo>
                  <a:lnTo>
                    <a:pt x="862634" y="536498"/>
                  </a:lnTo>
                  <a:lnTo>
                    <a:pt x="1033386" y="1495298"/>
                  </a:lnTo>
                  <a:lnTo>
                    <a:pt x="1033386" y="1328597"/>
                  </a:lnTo>
                  <a:lnTo>
                    <a:pt x="1026642" y="1326565"/>
                  </a:lnTo>
                  <a:lnTo>
                    <a:pt x="1025118" y="1324825"/>
                  </a:lnTo>
                  <a:lnTo>
                    <a:pt x="886040" y="470776"/>
                  </a:lnTo>
                  <a:lnTo>
                    <a:pt x="883119" y="452793"/>
                  </a:lnTo>
                  <a:lnTo>
                    <a:pt x="876350" y="411226"/>
                  </a:lnTo>
                  <a:lnTo>
                    <a:pt x="873417" y="393242"/>
                  </a:lnTo>
                  <a:lnTo>
                    <a:pt x="866648" y="351663"/>
                  </a:lnTo>
                  <a:lnTo>
                    <a:pt x="863727" y="333679"/>
                  </a:lnTo>
                  <a:lnTo>
                    <a:pt x="856945" y="292100"/>
                  </a:lnTo>
                  <a:lnTo>
                    <a:pt x="854481" y="276898"/>
                  </a:lnTo>
                  <a:lnTo>
                    <a:pt x="779297" y="280416"/>
                  </a:lnTo>
                  <a:lnTo>
                    <a:pt x="779297" y="292100"/>
                  </a:lnTo>
                  <a:lnTo>
                    <a:pt x="779297" y="333679"/>
                  </a:lnTo>
                  <a:lnTo>
                    <a:pt x="779297" y="351663"/>
                  </a:lnTo>
                  <a:lnTo>
                    <a:pt x="779297" y="393242"/>
                  </a:lnTo>
                  <a:lnTo>
                    <a:pt x="779297" y="411226"/>
                  </a:lnTo>
                  <a:lnTo>
                    <a:pt x="779297" y="452793"/>
                  </a:lnTo>
                  <a:lnTo>
                    <a:pt x="768057" y="452793"/>
                  </a:lnTo>
                  <a:lnTo>
                    <a:pt x="768057" y="411226"/>
                  </a:lnTo>
                  <a:lnTo>
                    <a:pt x="779297" y="411226"/>
                  </a:lnTo>
                  <a:lnTo>
                    <a:pt x="779297" y="393242"/>
                  </a:lnTo>
                  <a:lnTo>
                    <a:pt x="768057" y="393242"/>
                  </a:lnTo>
                  <a:lnTo>
                    <a:pt x="768057" y="351663"/>
                  </a:lnTo>
                  <a:lnTo>
                    <a:pt x="779297" y="351663"/>
                  </a:lnTo>
                  <a:lnTo>
                    <a:pt x="779297" y="333679"/>
                  </a:lnTo>
                  <a:lnTo>
                    <a:pt x="768057" y="333679"/>
                  </a:lnTo>
                  <a:lnTo>
                    <a:pt x="768057" y="292100"/>
                  </a:lnTo>
                  <a:lnTo>
                    <a:pt x="779297" y="292100"/>
                  </a:lnTo>
                  <a:lnTo>
                    <a:pt x="779297" y="280416"/>
                  </a:lnTo>
                  <a:lnTo>
                    <a:pt x="716610" y="283337"/>
                  </a:lnTo>
                  <a:lnTo>
                    <a:pt x="716610" y="494893"/>
                  </a:lnTo>
                  <a:lnTo>
                    <a:pt x="689114" y="487235"/>
                  </a:lnTo>
                  <a:lnTo>
                    <a:pt x="716610" y="494893"/>
                  </a:lnTo>
                  <a:lnTo>
                    <a:pt x="716610" y="283337"/>
                  </a:lnTo>
                  <a:lnTo>
                    <a:pt x="690956" y="284530"/>
                  </a:lnTo>
                  <a:lnTo>
                    <a:pt x="521462" y="500761"/>
                  </a:lnTo>
                  <a:lnTo>
                    <a:pt x="520598" y="501650"/>
                  </a:lnTo>
                  <a:lnTo>
                    <a:pt x="360133" y="632853"/>
                  </a:lnTo>
                  <a:lnTo>
                    <a:pt x="178396" y="780503"/>
                  </a:lnTo>
                  <a:lnTo>
                    <a:pt x="7505" y="882599"/>
                  </a:lnTo>
                  <a:lnTo>
                    <a:pt x="0" y="886269"/>
                  </a:lnTo>
                  <a:lnTo>
                    <a:pt x="0" y="921956"/>
                  </a:lnTo>
                  <a:lnTo>
                    <a:pt x="711" y="923188"/>
                  </a:lnTo>
                  <a:lnTo>
                    <a:pt x="2489" y="924217"/>
                  </a:lnTo>
                  <a:lnTo>
                    <a:pt x="3086" y="924382"/>
                  </a:lnTo>
                  <a:lnTo>
                    <a:pt x="4381" y="924382"/>
                  </a:lnTo>
                  <a:lnTo>
                    <a:pt x="176669" y="828903"/>
                  </a:lnTo>
                  <a:lnTo>
                    <a:pt x="220243" y="802487"/>
                  </a:lnTo>
                  <a:lnTo>
                    <a:pt x="263309" y="775258"/>
                  </a:lnTo>
                  <a:lnTo>
                    <a:pt x="306019" y="747458"/>
                  </a:lnTo>
                  <a:lnTo>
                    <a:pt x="433412" y="662851"/>
                  </a:lnTo>
                  <a:lnTo>
                    <a:pt x="476097" y="635025"/>
                  </a:lnTo>
                  <a:lnTo>
                    <a:pt x="519112" y="607758"/>
                  </a:lnTo>
                  <a:lnTo>
                    <a:pt x="528510" y="601522"/>
                  </a:lnTo>
                  <a:lnTo>
                    <a:pt x="514972" y="601535"/>
                  </a:lnTo>
                  <a:lnTo>
                    <a:pt x="392366" y="681685"/>
                  </a:lnTo>
                  <a:lnTo>
                    <a:pt x="514959" y="601522"/>
                  </a:lnTo>
                  <a:lnTo>
                    <a:pt x="617689" y="533184"/>
                  </a:lnTo>
                  <a:lnTo>
                    <a:pt x="514985" y="601522"/>
                  </a:lnTo>
                  <a:lnTo>
                    <a:pt x="528510" y="601522"/>
                  </a:lnTo>
                  <a:lnTo>
                    <a:pt x="688759" y="494893"/>
                  </a:lnTo>
                  <a:lnTo>
                    <a:pt x="855929" y="541566"/>
                  </a:lnTo>
                  <a:lnTo>
                    <a:pt x="1026934" y="1501825"/>
                  </a:lnTo>
                  <a:lnTo>
                    <a:pt x="1028509" y="1503108"/>
                  </a:lnTo>
                  <a:lnTo>
                    <a:pt x="1030541" y="1503108"/>
                  </a:lnTo>
                  <a:lnTo>
                    <a:pt x="1110475" y="1495298"/>
                  </a:lnTo>
                  <a:lnTo>
                    <a:pt x="1457871" y="1461350"/>
                  </a:lnTo>
                  <a:lnTo>
                    <a:pt x="1799526" y="1526044"/>
                  </a:lnTo>
                  <a:lnTo>
                    <a:pt x="1802117" y="1525371"/>
                  </a:lnTo>
                  <a:close/>
                </a:path>
                <a:path w="1803400" h="1526540">
                  <a:moveTo>
                    <a:pt x="1803095" y="1514170"/>
                  </a:moveTo>
                  <a:lnTo>
                    <a:pt x="1802574" y="1513547"/>
                  </a:lnTo>
                  <a:lnTo>
                    <a:pt x="1801850" y="1513090"/>
                  </a:lnTo>
                  <a:lnTo>
                    <a:pt x="1459560" y="1438694"/>
                  </a:lnTo>
                  <a:lnTo>
                    <a:pt x="1033767" y="1142085"/>
                  </a:lnTo>
                  <a:lnTo>
                    <a:pt x="863777" y="8636"/>
                  </a:lnTo>
                  <a:lnTo>
                    <a:pt x="862914" y="2959"/>
                  </a:lnTo>
                  <a:lnTo>
                    <a:pt x="861110" y="292"/>
                  </a:lnTo>
                  <a:lnTo>
                    <a:pt x="857897" y="0"/>
                  </a:lnTo>
                  <a:lnTo>
                    <a:pt x="856183" y="647"/>
                  </a:lnTo>
                  <a:lnTo>
                    <a:pt x="856183" y="8636"/>
                  </a:lnTo>
                  <a:lnTo>
                    <a:pt x="783018" y="35890"/>
                  </a:lnTo>
                  <a:lnTo>
                    <a:pt x="856183" y="8636"/>
                  </a:lnTo>
                  <a:lnTo>
                    <a:pt x="856183" y="647"/>
                  </a:lnTo>
                  <a:lnTo>
                    <a:pt x="779297" y="29286"/>
                  </a:lnTo>
                  <a:lnTo>
                    <a:pt x="779297" y="53873"/>
                  </a:lnTo>
                  <a:lnTo>
                    <a:pt x="779297" y="95453"/>
                  </a:lnTo>
                  <a:lnTo>
                    <a:pt x="779297" y="113436"/>
                  </a:lnTo>
                  <a:lnTo>
                    <a:pt x="779297" y="155016"/>
                  </a:lnTo>
                  <a:lnTo>
                    <a:pt x="779297" y="172986"/>
                  </a:lnTo>
                  <a:lnTo>
                    <a:pt x="779297" y="214566"/>
                  </a:lnTo>
                  <a:lnTo>
                    <a:pt x="768057" y="214566"/>
                  </a:lnTo>
                  <a:lnTo>
                    <a:pt x="768057" y="172986"/>
                  </a:lnTo>
                  <a:lnTo>
                    <a:pt x="779297" y="172986"/>
                  </a:lnTo>
                  <a:lnTo>
                    <a:pt x="779297" y="155016"/>
                  </a:lnTo>
                  <a:lnTo>
                    <a:pt x="768057" y="155016"/>
                  </a:lnTo>
                  <a:lnTo>
                    <a:pt x="768057" y="113436"/>
                  </a:lnTo>
                  <a:lnTo>
                    <a:pt x="779297" y="113436"/>
                  </a:lnTo>
                  <a:lnTo>
                    <a:pt x="779297" y="95453"/>
                  </a:lnTo>
                  <a:lnTo>
                    <a:pt x="768057" y="95453"/>
                  </a:lnTo>
                  <a:lnTo>
                    <a:pt x="768057" y="53873"/>
                  </a:lnTo>
                  <a:lnTo>
                    <a:pt x="779297" y="53873"/>
                  </a:lnTo>
                  <a:lnTo>
                    <a:pt x="779297" y="29286"/>
                  </a:lnTo>
                  <a:lnTo>
                    <a:pt x="779284" y="35890"/>
                  </a:lnTo>
                  <a:lnTo>
                    <a:pt x="768045" y="35890"/>
                  </a:lnTo>
                  <a:lnTo>
                    <a:pt x="768045" y="33464"/>
                  </a:lnTo>
                  <a:lnTo>
                    <a:pt x="686803" y="63741"/>
                  </a:lnTo>
                  <a:lnTo>
                    <a:pt x="684809" y="65493"/>
                  </a:lnTo>
                  <a:lnTo>
                    <a:pt x="513994" y="387680"/>
                  </a:lnTo>
                  <a:lnTo>
                    <a:pt x="337896" y="560578"/>
                  </a:lnTo>
                  <a:lnTo>
                    <a:pt x="177482" y="718794"/>
                  </a:lnTo>
                  <a:lnTo>
                    <a:pt x="177482" y="729310"/>
                  </a:lnTo>
                  <a:lnTo>
                    <a:pt x="176872" y="729805"/>
                  </a:lnTo>
                  <a:lnTo>
                    <a:pt x="7505" y="837984"/>
                  </a:lnTo>
                  <a:lnTo>
                    <a:pt x="176860" y="729805"/>
                  </a:lnTo>
                  <a:lnTo>
                    <a:pt x="177469" y="729310"/>
                  </a:lnTo>
                  <a:lnTo>
                    <a:pt x="177482" y="718794"/>
                  </a:lnTo>
                  <a:lnTo>
                    <a:pt x="172491" y="723709"/>
                  </a:lnTo>
                  <a:lnTo>
                    <a:pt x="660" y="833462"/>
                  </a:lnTo>
                  <a:lnTo>
                    <a:pt x="0" y="834656"/>
                  </a:lnTo>
                  <a:lnTo>
                    <a:pt x="0" y="873836"/>
                  </a:lnTo>
                  <a:lnTo>
                    <a:pt x="171627" y="771525"/>
                  </a:lnTo>
                  <a:lnTo>
                    <a:pt x="342404" y="632841"/>
                  </a:lnTo>
                  <a:lnTo>
                    <a:pt x="513003" y="493344"/>
                  </a:lnTo>
                  <a:lnTo>
                    <a:pt x="684707" y="274281"/>
                  </a:lnTo>
                  <a:lnTo>
                    <a:pt x="686244" y="273494"/>
                  </a:lnTo>
                  <a:lnTo>
                    <a:pt x="768057" y="269684"/>
                  </a:lnTo>
                  <a:lnTo>
                    <a:pt x="768057" y="232549"/>
                  </a:lnTo>
                  <a:lnTo>
                    <a:pt x="779297" y="232549"/>
                  </a:lnTo>
                  <a:lnTo>
                    <a:pt x="779297" y="269151"/>
                  </a:lnTo>
                  <a:lnTo>
                    <a:pt x="858951" y="265442"/>
                  </a:lnTo>
                  <a:lnTo>
                    <a:pt x="861961" y="265442"/>
                  </a:lnTo>
                  <a:lnTo>
                    <a:pt x="864323" y="267423"/>
                  </a:lnTo>
                  <a:lnTo>
                    <a:pt x="1035304" y="1317434"/>
                  </a:lnTo>
                  <a:lnTo>
                    <a:pt x="1451127" y="1441945"/>
                  </a:lnTo>
                  <a:lnTo>
                    <a:pt x="1459407" y="1444421"/>
                  </a:lnTo>
                  <a:lnTo>
                    <a:pt x="1801126" y="1513916"/>
                  </a:lnTo>
                  <a:lnTo>
                    <a:pt x="1803095" y="151417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4087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4087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508" y="8483740"/>
              <a:ext cx="159308" cy="678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6263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6263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519" y="8483740"/>
              <a:ext cx="159486" cy="678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65005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5005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0421" y="8483740"/>
              <a:ext cx="212877" cy="678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07194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7194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3867" y="8388058"/>
              <a:ext cx="947737" cy="2980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2597" y="8483740"/>
              <a:ext cx="212877" cy="678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49383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49383" y="842963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25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1458" y="8483740"/>
              <a:ext cx="216204" cy="678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436" y="6711086"/>
              <a:ext cx="322059" cy="17539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2126" y="7050989"/>
              <a:ext cx="2493645" cy="1303655"/>
            </a:xfrm>
            <a:custGeom>
              <a:avLst/>
              <a:gdLst/>
              <a:ahLst/>
              <a:cxnLst/>
              <a:rect l="l" t="t" r="r" b="b"/>
              <a:pathLst>
                <a:path w="2493645" h="1303654">
                  <a:moveTo>
                    <a:pt x="1206627" y="0"/>
                  </a:moveTo>
                  <a:lnTo>
                    <a:pt x="1031074" y="8191"/>
                  </a:lnTo>
                  <a:lnTo>
                    <a:pt x="1029538" y="8978"/>
                  </a:lnTo>
                  <a:lnTo>
                    <a:pt x="857834" y="228028"/>
                  </a:lnTo>
                  <a:lnTo>
                    <a:pt x="687222" y="367550"/>
                  </a:lnTo>
                  <a:lnTo>
                    <a:pt x="516458" y="506209"/>
                  </a:lnTo>
                  <a:lnTo>
                    <a:pt x="345948" y="608012"/>
                  </a:lnTo>
                  <a:lnTo>
                    <a:pt x="175844" y="688327"/>
                  </a:lnTo>
                  <a:lnTo>
                    <a:pt x="0" y="715213"/>
                  </a:lnTo>
                  <a:lnTo>
                    <a:pt x="1701" y="726325"/>
                  </a:lnTo>
                  <a:lnTo>
                    <a:pt x="7251" y="725474"/>
                  </a:lnTo>
                  <a:lnTo>
                    <a:pt x="178346" y="699300"/>
                  </a:lnTo>
                  <a:lnTo>
                    <a:pt x="179895" y="698830"/>
                  </a:lnTo>
                  <a:lnTo>
                    <a:pt x="351472" y="617804"/>
                  </a:lnTo>
                  <a:lnTo>
                    <a:pt x="523227" y="515188"/>
                  </a:lnTo>
                  <a:lnTo>
                    <a:pt x="694308" y="376250"/>
                  </a:lnTo>
                  <a:lnTo>
                    <a:pt x="865428" y="236334"/>
                  </a:lnTo>
                  <a:lnTo>
                    <a:pt x="1035786" y="19215"/>
                  </a:lnTo>
                  <a:lnTo>
                    <a:pt x="1199311" y="11582"/>
                  </a:lnTo>
                  <a:lnTo>
                    <a:pt x="1369949" y="1059522"/>
                  </a:lnTo>
                  <a:lnTo>
                    <a:pt x="1801761" y="1190078"/>
                  </a:lnTo>
                  <a:lnTo>
                    <a:pt x="2144356" y="1259725"/>
                  </a:lnTo>
                  <a:lnTo>
                    <a:pt x="2492120" y="1303489"/>
                  </a:lnTo>
                  <a:lnTo>
                    <a:pt x="2493517" y="1292339"/>
                  </a:lnTo>
                  <a:lnTo>
                    <a:pt x="2145969" y="1248600"/>
                  </a:lnTo>
                  <a:lnTo>
                    <a:pt x="1804250" y="1179118"/>
                  </a:lnTo>
                  <a:lnTo>
                    <a:pt x="1380134" y="1052131"/>
                  </a:lnTo>
                  <a:lnTo>
                    <a:pt x="1209128" y="2031"/>
                  </a:lnTo>
                  <a:lnTo>
                    <a:pt x="1206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5027" y="8328508"/>
              <a:ext cx="11430" cy="41910"/>
            </a:xfrm>
            <a:custGeom>
              <a:avLst/>
              <a:gdLst/>
              <a:ahLst/>
              <a:cxnLst/>
              <a:rect l="l" t="t" r="r" b="b"/>
              <a:pathLst>
                <a:path w="11430" h="41909">
                  <a:moveTo>
                    <a:pt x="11239" y="0"/>
                  </a:moveTo>
                  <a:lnTo>
                    <a:pt x="0" y="0"/>
                  </a:lnTo>
                  <a:lnTo>
                    <a:pt x="0" y="41579"/>
                  </a:lnTo>
                  <a:lnTo>
                    <a:pt x="11239" y="41579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0647" y="7256463"/>
              <a:ext cx="0" cy="1054100"/>
            </a:xfrm>
            <a:custGeom>
              <a:avLst/>
              <a:gdLst/>
              <a:ahLst/>
              <a:cxnLst/>
              <a:rect l="l" t="t" r="r" b="b"/>
              <a:pathLst>
                <a:path h="1054100">
                  <a:moveTo>
                    <a:pt x="0" y="0"/>
                  </a:moveTo>
                  <a:lnTo>
                    <a:pt x="0" y="1054061"/>
                  </a:lnTo>
                </a:path>
              </a:pathLst>
            </a:custGeom>
            <a:ln w="11239">
              <a:solidFill>
                <a:srgbClr val="FF66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5014" y="7018249"/>
              <a:ext cx="11430" cy="280035"/>
            </a:xfrm>
            <a:custGeom>
              <a:avLst/>
              <a:gdLst/>
              <a:ahLst/>
              <a:cxnLst/>
              <a:rect l="l" t="t" r="r" b="b"/>
              <a:pathLst>
                <a:path w="11430" h="280034">
                  <a:moveTo>
                    <a:pt x="11150" y="279806"/>
                  </a:moveTo>
                  <a:lnTo>
                    <a:pt x="0" y="276694"/>
                  </a:lnTo>
                  <a:lnTo>
                    <a:pt x="0" y="279806"/>
                  </a:lnTo>
                  <a:lnTo>
                    <a:pt x="11150" y="279806"/>
                  </a:lnTo>
                  <a:close/>
                </a:path>
                <a:path w="11430" h="280034">
                  <a:moveTo>
                    <a:pt x="11252" y="178663"/>
                  </a:moveTo>
                  <a:lnTo>
                    <a:pt x="12" y="178663"/>
                  </a:lnTo>
                  <a:lnTo>
                    <a:pt x="12" y="220243"/>
                  </a:lnTo>
                  <a:lnTo>
                    <a:pt x="11252" y="220243"/>
                  </a:lnTo>
                  <a:lnTo>
                    <a:pt x="11252" y="178663"/>
                  </a:lnTo>
                  <a:close/>
                </a:path>
                <a:path w="11430" h="280034">
                  <a:moveTo>
                    <a:pt x="11252" y="119113"/>
                  </a:moveTo>
                  <a:lnTo>
                    <a:pt x="12" y="119113"/>
                  </a:lnTo>
                  <a:lnTo>
                    <a:pt x="12" y="160693"/>
                  </a:lnTo>
                  <a:lnTo>
                    <a:pt x="11252" y="160693"/>
                  </a:lnTo>
                  <a:lnTo>
                    <a:pt x="11252" y="119113"/>
                  </a:lnTo>
                  <a:close/>
                </a:path>
                <a:path w="11430" h="280034">
                  <a:moveTo>
                    <a:pt x="11252" y="59550"/>
                  </a:moveTo>
                  <a:lnTo>
                    <a:pt x="12" y="59550"/>
                  </a:lnTo>
                  <a:lnTo>
                    <a:pt x="12" y="101130"/>
                  </a:lnTo>
                  <a:lnTo>
                    <a:pt x="11252" y="101130"/>
                  </a:lnTo>
                  <a:lnTo>
                    <a:pt x="11252" y="59550"/>
                  </a:lnTo>
                  <a:close/>
                </a:path>
                <a:path w="11430" h="280034">
                  <a:moveTo>
                    <a:pt x="11252" y="0"/>
                  </a:moveTo>
                  <a:lnTo>
                    <a:pt x="12" y="0"/>
                  </a:lnTo>
                  <a:lnTo>
                    <a:pt x="12" y="37122"/>
                  </a:lnTo>
                  <a:lnTo>
                    <a:pt x="11252" y="36601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EB5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5027" y="7054850"/>
              <a:ext cx="11430" cy="5080"/>
            </a:xfrm>
            <a:custGeom>
              <a:avLst/>
              <a:gdLst/>
              <a:ahLst/>
              <a:cxnLst/>
              <a:rect l="l" t="t" r="r" b="b"/>
              <a:pathLst>
                <a:path w="11430" h="5079">
                  <a:moveTo>
                    <a:pt x="11239" y="0"/>
                  </a:moveTo>
                  <a:lnTo>
                    <a:pt x="0" y="520"/>
                  </a:lnTo>
                  <a:lnTo>
                    <a:pt x="0" y="4965"/>
                  </a:lnTo>
                  <a:lnTo>
                    <a:pt x="11239" y="4965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75027" y="6839572"/>
              <a:ext cx="11430" cy="161290"/>
            </a:xfrm>
            <a:custGeom>
              <a:avLst/>
              <a:gdLst/>
              <a:ahLst/>
              <a:cxnLst/>
              <a:rect l="l" t="t" r="r" b="b"/>
              <a:pathLst>
                <a:path w="11430" h="161290">
                  <a:moveTo>
                    <a:pt x="11239" y="119113"/>
                  </a:moveTo>
                  <a:lnTo>
                    <a:pt x="0" y="119113"/>
                  </a:lnTo>
                  <a:lnTo>
                    <a:pt x="0" y="160693"/>
                  </a:lnTo>
                  <a:lnTo>
                    <a:pt x="11239" y="160693"/>
                  </a:lnTo>
                  <a:lnTo>
                    <a:pt x="11239" y="119113"/>
                  </a:lnTo>
                  <a:close/>
                </a:path>
                <a:path w="11430" h="161290">
                  <a:moveTo>
                    <a:pt x="11239" y="59563"/>
                  </a:moveTo>
                  <a:lnTo>
                    <a:pt x="0" y="59563"/>
                  </a:lnTo>
                  <a:lnTo>
                    <a:pt x="0" y="101130"/>
                  </a:lnTo>
                  <a:lnTo>
                    <a:pt x="11239" y="101130"/>
                  </a:lnTo>
                  <a:lnTo>
                    <a:pt x="11239" y="59563"/>
                  </a:lnTo>
                  <a:close/>
                </a:path>
                <a:path w="11430" h="161290">
                  <a:moveTo>
                    <a:pt x="11239" y="0"/>
                  </a:moveTo>
                  <a:lnTo>
                    <a:pt x="0" y="0"/>
                  </a:lnTo>
                  <a:lnTo>
                    <a:pt x="0" y="41579"/>
                  </a:lnTo>
                  <a:lnTo>
                    <a:pt x="11239" y="41579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EB5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75027" y="6779997"/>
              <a:ext cx="11430" cy="39370"/>
            </a:xfrm>
            <a:custGeom>
              <a:avLst/>
              <a:gdLst/>
              <a:ahLst/>
              <a:cxnLst/>
              <a:rect l="l" t="t" r="r" b="b"/>
              <a:pathLst>
                <a:path w="11430" h="39370">
                  <a:moveTo>
                    <a:pt x="11239" y="0"/>
                  </a:moveTo>
                  <a:lnTo>
                    <a:pt x="0" y="0"/>
                  </a:lnTo>
                  <a:lnTo>
                    <a:pt x="0" y="39154"/>
                  </a:lnTo>
                  <a:lnTo>
                    <a:pt x="11239" y="34963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5027" y="6814960"/>
              <a:ext cx="11430" cy="6985"/>
            </a:xfrm>
            <a:custGeom>
              <a:avLst/>
              <a:gdLst/>
              <a:ahLst/>
              <a:cxnLst/>
              <a:rect l="l" t="t" r="r" b="b"/>
              <a:pathLst>
                <a:path w="11430" h="6984">
                  <a:moveTo>
                    <a:pt x="11239" y="0"/>
                  </a:moveTo>
                  <a:lnTo>
                    <a:pt x="0" y="4191"/>
                  </a:lnTo>
                  <a:lnTo>
                    <a:pt x="0" y="6616"/>
                  </a:lnTo>
                  <a:lnTo>
                    <a:pt x="11239" y="6616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EB5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5027" y="6720449"/>
              <a:ext cx="11430" cy="41910"/>
            </a:xfrm>
            <a:custGeom>
              <a:avLst/>
              <a:gdLst/>
              <a:ahLst/>
              <a:cxnLst/>
              <a:rect l="l" t="t" r="r" b="b"/>
              <a:pathLst>
                <a:path w="11430" h="41909">
                  <a:moveTo>
                    <a:pt x="11239" y="0"/>
                  </a:moveTo>
                  <a:lnTo>
                    <a:pt x="0" y="0"/>
                  </a:lnTo>
                  <a:lnTo>
                    <a:pt x="0" y="41577"/>
                  </a:lnTo>
                  <a:lnTo>
                    <a:pt x="11239" y="41577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3424" y="6711086"/>
              <a:ext cx="0" cy="1718945"/>
            </a:xfrm>
            <a:custGeom>
              <a:avLst/>
              <a:gdLst/>
              <a:ahLst/>
              <a:cxnLst/>
              <a:rect l="l" t="t" r="r" b="b"/>
              <a:pathLst>
                <a:path h="1718945">
                  <a:moveTo>
                    <a:pt x="0" y="1718551"/>
                  </a:moveTo>
                  <a:lnTo>
                    <a:pt x="0" y="0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4498" y="8429638"/>
              <a:ext cx="2729230" cy="0"/>
            </a:xfrm>
            <a:custGeom>
              <a:avLst/>
              <a:gdLst/>
              <a:ahLst/>
              <a:cxnLst/>
              <a:rect l="l" t="t" r="r" b="b"/>
              <a:pathLst>
                <a:path w="2729229">
                  <a:moveTo>
                    <a:pt x="0" y="0"/>
                  </a:moveTo>
                  <a:lnTo>
                    <a:pt x="2728925" y="0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4498" y="6711086"/>
              <a:ext cx="2729230" cy="0"/>
            </a:xfrm>
            <a:custGeom>
              <a:avLst/>
              <a:gdLst/>
              <a:ahLst/>
              <a:cxnLst/>
              <a:rect l="l" t="t" r="r" b="b"/>
              <a:pathLst>
                <a:path w="2729229">
                  <a:moveTo>
                    <a:pt x="0" y="0"/>
                  </a:moveTo>
                  <a:lnTo>
                    <a:pt x="2728925" y="0"/>
                  </a:lnTo>
                </a:path>
              </a:pathLst>
            </a:custGeom>
            <a:ln w="5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7899" y="8729991"/>
            <a:ext cx="3226435" cy="6102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30480" algn="just">
              <a:lnSpc>
                <a:spcPct val="88000"/>
              </a:lnSpc>
              <a:spcBef>
                <a:spcPts val="219"/>
              </a:spcBef>
            </a:pPr>
            <a:r>
              <a:rPr sz="850" spc="-20" dirty="0">
                <a:latin typeface="Gill Sans MT"/>
                <a:cs typeface="Gill Sans MT"/>
              </a:rPr>
              <a:t>Fig.</a:t>
            </a:r>
            <a:r>
              <a:rPr sz="850" dirty="0">
                <a:latin typeface="Gill Sans MT"/>
                <a:cs typeface="Gill Sans MT"/>
              </a:rPr>
              <a:t> </a:t>
            </a:r>
            <a:r>
              <a:rPr sz="850" spc="-80" dirty="0">
                <a:latin typeface="Gill Sans MT"/>
                <a:cs typeface="Gill Sans MT"/>
              </a:rPr>
              <a:t>1</a:t>
            </a:r>
            <a:r>
              <a:rPr sz="850" spc="615" dirty="0">
                <a:latin typeface="Gill Sans MT"/>
                <a:cs typeface="Gill Sans MT"/>
              </a:rPr>
              <a:t> </a:t>
            </a:r>
            <a:r>
              <a:rPr sz="850" spc="35" dirty="0">
                <a:latin typeface="Gill Sans MT"/>
                <a:cs typeface="Gill Sans MT"/>
              </a:rPr>
              <a:t>Speci</a:t>
            </a:r>
            <a:r>
              <a:rPr sz="850" spc="35" dirty="0">
                <a:latin typeface="Arial"/>
                <a:cs typeface="Arial"/>
              </a:rPr>
              <a:t>ﬁ</a:t>
            </a:r>
            <a:r>
              <a:rPr sz="850" spc="35" dirty="0">
                <a:latin typeface="Gill Sans MT"/>
                <a:cs typeface="Gill Sans MT"/>
              </a:rPr>
              <a:t>c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spc="45" dirty="0">
                <a:latin typeface="Gill Sans MT"/>
                <a:cs typeface="Gill Sans MT"/>
              </a:rPr>
              <a:t>heat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capacity</a:t>
            </a:r>
            <a:r>
              <a:rPr sz="850" spc="10" dirty="0">
                <a:latin typeface="Gill Sans MT"/>
                <a:cs typeface="Gill Sans MT"/>
              </a:rPr>
              <a:t> </a:t>
            </a:r>
            <a:r>
              <a:rPr sz="850" i="1" spc="5" dirty="0">
                <a:latin typeface="Corbel"/>
                <a:cs typeface="Corbel"/>
              </a:rPr>
              <a:t>C</a:t>
            </a:r>
            <a:r>
              <a:rPr sz="825" spc="7" baseline="-15151" dirty="0">
                <a:latin typeface="Gill Sans MT"/>
                <a:cs typeface="Gill Sans MT"/>
              </a:rPr>
              <a:t>V</a:t>
            </a:r>
            <a:r>
              <a:rPr sz="850" spc="5" dirty="0">
                <a:latin typeface="Gill Sans MT"/>
                <a:cs typeface="Gill Sans MT"/>
              </a:rPr>
              <a:t>(</a:t>
            </a:r>
            <a:r>
              <a:rPr sz="850" i="1" spc="5" dirty="0">
                <a:latin typeface="Corbel"/>
                <a:cs typeface="Corbel"/>
              </a:rPr>
              <a:t>T</a:t>
            </a:r>
            <a:r>
              <a:rPr sz="850" spc="5" dirty="0">
                <a:latin typeface="Gill Sans MT"/>
                <a:cs typeface="Gill Sans MT"/>
              </a:rPr>
              <a:t>)</a:t>
            </a:r>
            <a:r>
              <a:rPr sz="850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for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i="1" spc="5" dirty="0">
                <a:latin typeface="Corbel"/>
                <a:cs typeface="Corbel"/>
              </a:rPr>
              <a:t>fcc</a:t>
            </a:r>
            <a:r>
              <a:rPr sz="850" i="1" spc="75" dirty="0">
                <a:latin typeface="Corbel"/>
                <a:cs typeface="Corbel"/>
              </a:rPr>
              <a:t> </a:t>
            </a:r>
            <a:r>
              <a:rPr sz="850" spc="-15" dirty="0">
                <a:latin typeface="Gill Sans MT"/>
                <a:cs typeface="Gill Sans MT"/>
              </a:rPr>
              <a:t>TiZrNbHfTaC</a:t>
            </a:r>
            <a:r>
              <a:rPr sz="825" spc="-22" baseline="-15151" dirty="0">
                <a:latin typeface="Gill Sans MT"/>
                <a:cs typeface="Gill Sans MT"/>
              </a:rPr>
              <a:t>5</a:t>
            </a:r>
            <a:r>
              <a:rPr sz="825" spc="127" baseline="-15151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from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spc="-50" dirty="0">
                <a:latin typeface="Gill Sans MT"/>
                <a:cs typeface="Gill Sans MT"/>
              </a:rPr>
              <a:t>CMC</a:t>
            </a:r>
            <a:r>
              <a:rPr sz="850" spc="-20" dirty="0">
                <a:latin typeface="Gill Sans MT"/>
                <a:cs typeface="Gill Sans MT"/>
              </a:rPr>
              <a:t> </a:t>
            </a:r>
            <a:r>
              <a:rPr sz="850" spc="45" dirty="0">
                <a:latin typeface="Gill Sans MT"/>
                <a:cs typeface="Gill Sans MT"/>
              </a:rPr>
              <a:t>simulations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for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35" dirty="0">
                <a:latin typeface="Gill Sans MT"/>
                <a:cs typeface="Gill Sans MT"/>
              </a:rPr>
              <a:t> 10</a:t>
            </a:r>
            <a:r>
              <a:rPr sz="850" spc="-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×</a:t>
            </a:r>
            <a:r>
              <a:rPr sz="850" spc="-65" dirty="0">
                <a:latin typeface="Gill Sans MT"/>
                <a:cs typeface="Gill Sans MT"/>
              </a:rPr>
              <a:t> </a:t>
            </a:r>
            <a:r>
              <a:rPr sz="850" spc="35" dirty="0">
                <a:latin typeface="Gill Sans MT"/>
                <a:cs typeface="Gill Sans MT"/>
              </a:rPr>
              <a:t>12</a:t>
            </a:r>
            <a:r>
              <a:rPr sz="850" spc="-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×</a:t>
            </a:r>
            <a:r>
              <a:rPr sz="850" spc="-70" dirty="0">
                <a:latin typeface="Gill Sans MT"/>
                <a:cs typeface="Gill Sans MT"/>
              </a:rPr>
              <a:t> </a:t>
            </a:r>
            <a:r>
              <a:rPr sz="850" spc="35" dirty="0">
                <a:latin typeface="Gill Sans MT"/>
                <a:cs typeface="Gill Sans MT"/>
              </a:rPr>
              <a:t>15 </a:t>
            </a:r>
            <a:r>
              <a:rPr sz="850" spc="45" dirty="0">
                <a:latin typeface="Gill Sans MT"/>
                <a:cs typeface="Gill Sans MT"/>
              </a:rPr>
              <a:t>simulation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box.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-5" dirty="0">
                <a:latin typeface="Gill Sans MT"/>
                <a:cs typeface="Gill Sans MT"/>
              </a:rPr>
              <a:t>Vertical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dashed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line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marks</a:t>
            </a:r>
            <a:r>
              <a:rPr sz="850" spc="8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the</a:t>
            </a:r>
            <a:r>
              <a:rPr sz="850" spc="8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probable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phase</a:t>
            </a:r>
            <a:r>
              <a:rPr sz="850" spc="8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transition.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Blue</a:t>
            </a:r>
            <a:r>
              <a:rPr sz="850" spc="85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shaded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area</a:t>
            </a:r>
            <a:r>
              <a:rPr sz="850" spc="8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indicates</a:t>
            </a:r>
            <a:r>
              <a:rPr sz="850" spc="85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standard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deviation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calculated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from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40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spc="35" dirty="0">
                <a:latin typeface="Gill Sans MT"/>
                <a:cs typeface="Gill Sans MT"/>
              </a:rPr>
              <a:t>independent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runs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for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35" dirty="0">
                <a:latin typeface="Gill Sans MT"/>
                <a:cs typeface="Gill Sans MT"/>
              </a:rPr>
              <a:t>each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temperature.</a:t>
            </a:r>
            <a:endParaRPr sz="850">
              <a:latin typeface="Gill Sans MT"/>
              <a:cs typeface="Gill Sans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8081" y="569519"/>
            <a:ext cx="3425190" cy="3175"/>
          </a:xfrm>
          <a:custGeom>
            <a:avLst/>
            <a:gdLst/>
            <a:ahLst/>
            <a:cxnLst/>
            <a:rect l="l" t="t" r="r" b="b"/>
            <a:pathLst>
              <a:path w="3425190" h="3175">
                <a:moveTo>
                  <a:pt x="3425037" y="0"/>
                </a:moveTo>
                <a:lnTo>
                  <a:pt x="0" y="0"/>
                </a:lnTo>
                <a:lnTo>
                  <a:pt x="0" y="2882"/>
                </a:lnTo>
                <a:lnTo>
                  <a:pt x="3425037" y="2882"/>
                </a:lnTo>
                <a:lnTo>
                  <a:pt x="3425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8081" y="294474"/>
            <a:ext cx="289445" cy="225361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08257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80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3299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17634" y="9521118"/>
            <a:ext cx="4600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535" algn="l"/>
              </a:tabLst>
            </a:pPr>
            <a:r>
              <a:rPr sz="800" spc="-50" dirty="0">
                <a:latin typeface="Calibri"/>
                <a:cs typeface="Calibri"/>
              </a:rPr>
              <a:t>7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6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539" y="7197793"/>
            <a:ext cx="1130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37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641" y="5887586"/>
            <a:ext cx="3227070" cy="34544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 marR="30480" algn="just">
              <a:lnSpc>
                <a:spcPct val="96000"/>
              </a:lnSpc>
              <a:spcBef>
                <a:spcPts val="140"/>
              </a:spcBef>
            </a:pPr>
            <a:r>
              <a:rPr sz="900" dirty="0">
                <a:latin typeface="Gill Sans MT"/>
                <a:cs typeface="Gill Sans MT"/>
              </a:rPr>
              <a:t>supported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ref.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1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problem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separation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(Hf-</a:t>
            </a:r>
            <a:r>
              <a:rPr sz="900" spc="-50" dirty="0">
                <a:latin typeface="Gill Sans MT"/>
                <a:cs typeface="Gill Sans MT"/>
              </a:rPr>
              <a:t>Ta-Zr-</a:t>
            </a:r>
            <a:r>
              <a:rPr sz="900" dirty="0">
                <a:latin typeface="Gill Sans MT"/>
                <a:cs typeface="Gill Sans MT"/>
              </a:rPr>
              <a:t>Nb)C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(Hf-</a:t>
            </a:r>
            <a:r>
              <a:rPr sz="900" spc="-50" dirty="0">
                <a:latin typeface="Gill Sans MT"/>
                <a:cs typeface="Gill Sans MT"/>
              </a:rPr>
              <a:t>Ta-</a:t>
            </a:r>
            <a:r>
              <a:rPr sz="900" spc="-55" dirty="0">
                <a:latin typeface="Gill Sans MT"/>
                <a:cs typeface="Gill Sans MT"/>
              </a:rPr>
              <a:t>Zr-</a:t>
            </a:r>
            <a:r>
              <a:rPr sz="900" dirty="0">
                <a:latin typeface="Gill Sans MT"/>
                <a:cs typeface="Gill Sans MT"/>
              </a:rPr>
              <a:t>Ti)C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investigated.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cally,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authors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studied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limiting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factors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fully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mixed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phase.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They </a:t>
            </a:r>
            <a:r>
              <a:rPr sz="900" dirty="0">
                <a:latin typeface="Gill Sans MT"/>
                <a:cs typeface="Gill Sans MT"/>
              </a:rPr>
              <a:t>claimed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main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driving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factor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diffusion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metallic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nearest-neighbor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vacancy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be </a:t>
            </a:r>
            <a:r>
              <a:rPr sz="900" dirty="0">
                <a:latin typeface="Gill Sans MT"/>
                <a:cs typeface="Gill Sans MT"/>
              </a:rPr>
              <a:t>occupied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diffusing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atoms.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case,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vacancy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formation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host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diffusion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spc="10" dirty="0">
                <a:latin typeface="Gill Sans MT"/>
                <a:cs typeface="Gill Sans MT"/>
              </a:rPr>
              <a:t>solubility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diffusing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species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host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domain.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Vacancy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formation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ve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corresponding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carbides,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DFT,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taken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ref.</a:t>
            </a:r>
            <a:r>
              <a:rPr sz="900" spc="459" dirty="0">
                <a:latin typeface="Gill Sans MT"/>
                <a:cs typeface="Gill Sans MT"/>
              </a:rPr>
              <a:t>  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Table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seen,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vacancy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energies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Zr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almost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three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Ta.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That </a:t>
            </a:r>
            <a:r>
              <a:rPr sz="900" dirty="0">
                <a:latin typeface="Gill Sans MT"/>
                <a:cs typeface="Gill Sans MT"/>
              </a:rPr>
              <a:t>makes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TaC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Lucida Sans"/>
                <a:cs typeface="Lucida Sans"/>
              </a:rPr>
              <a:t>“</a:t>
            </a:r>
            <a:r>
              <a:rPr sz="900" dirty="0">
                <a:latin typeface="Gill Sans MT"/>
                <a:cs typeface="Gill Sans MT"/>
              </a:rPr>
              <a:t>host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30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domain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inter-diffusion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Zr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spc="-20" dirty="0">
                <a:latin typeface="Gill Sans MT"/>
                <a:cs typeface="Gill Sans MT"/>
              </a:rPr>
              <a:t>Hf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atoms.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This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leads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80" dirty="0">
                <a:latin typeface="Gill Sans MT"/>
                <a:cs typeface="Gill Sans MT"/>
              </a:rPr>
              <a:t>Zr-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Hf-based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carbides.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similar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manner,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Nb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having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vacancy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formation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TaC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domain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spc="-50" dirty="0">
                <a:latin typeface="Gill Sans MT"/>
                <a:cs typeface="Gill Sans MT"/>
              </a:rPr>
              <a:t>Ta)C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phase. </a:t>
            </a:r>
            <a:r>
              <a:rPr sz="900" dirty="0">
                <a:latin typeface="Gill Sans MT"/>
                <a:cs typeface="Gill Sans MT"/>
              </a:rPr>
              <a:t>Additionally,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found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diffusion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metallic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spc="10" dirty="0">
                <a:latin typeface="Gill Sans MT"/>
                <a:cs typeface="Gill Sans MT"/>
              </a:rPr>
              <a:t>independent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carbon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concentration</a:t>
            </a:r>
            <a:r>
              <a:rPr sz="900" spc="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38</a:t>
            </a:r>
            <a:r>
              <a:rPr sz="900" spc="15" baseline="32407" dirty="0">
                <a:latin typeface="Lucida Sans"/>
                <a:cs typeface="Lucida Sans"/>
              </a:rPr>
              <a:t>–</a:t>
            </a:r>
            <a:r>
              <a:rPr sz="900" spc="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42</a:t>
            </a:r>
            <a:r>
              <a:rPr sz="900" spc="10" dirty="0">
                <a:latin typeface="Gill Sans MT"/>
                <a:cs typeface="Gill Sans MT"/>
              </a:rPr>
              <a:t>.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Diffusion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carbon,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complicated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two-step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process,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whose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diffusion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coef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are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orders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magnitude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42</a:t>
            </a:r>
            <a:r>
              <a:rPr sz="900" spc="-10" dirty="0">
                <a:latin typeface="Gill Sans MT"/>
                <a:cs typeface="Gill Sans MT"/>
              </a:rPr>
              <a:t>. </a:t>
            </a:r>
            <a:r>
              <a:rPr sz="900" dirty="0">
                <a:latin typeface="Gill Sans MT"/>
                <a:cs typeface="Gill Sans MT"/>
              </a:rPr>
              <a:t>Considering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suppose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carbon-metal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interactions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have </a:t>
            </a:r>
            <a:r>
              <a:rPr sz="900" dirty="0">
                <a:latin typeface="Gill Sans MT"/>
                <a:cs typeface="Gill Sans MT"/>
              </a:rPr>
              <a:t>insigni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cant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effect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diffusion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atoms.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increase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leading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role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assigned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entropy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processes.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increasing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entropy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fully-mixed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K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observed.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5894" y="5872318"/>
            <a:ext cx="3227070" cy="3469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65" dirty="0">
                <a:latin typeface="Gill Sans MT"/>
                <a:cs typeface="Gill Sans MT"/>
              </a:rPr>
              <a:t>and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XRD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40" dirty="0">
                <a:latin typeface="Gill Sans MT"/>
                <a:cs typeface="Gill Sans MT"/>
              </a:rPr>
              <a:t>analysis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5500"/>
              </a:lnSpc>
              <a:spcBef>
                <a:spcPts val="165"/>
              </a:spcBef>
            </a:pP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targeted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predicted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TiZrNbHfTaC</a:t>
            </a:r>
            <a:r>
              <a:rPr sz="900" spc="-52" baseline="-13888" dirty="0">
                <a:latin typeface="Gill Sans MT"/>
                <a:cs typeface="Gill Sans MT"/>
              </a:rPr>
              <a:t>5</a:t>
            </a:r>
            <a:r>
              <a:rPr sz="900" spc="345" baseline="-13888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HEC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sample.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pure </a:t>
            </a:r>
            <a:r>
              <a:rPr sz="900" dirty="0">
                <a:latin typeface="Gill Sans MT"/>
                <a:cs typeface="Gill Sans MT"/>
              </a:rPr>
              <a:t>metals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Ti,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Zr,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Nb,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Hf,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Ta.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Their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XRD-</a:t>
            </a:r>
            <a:r>
              <a:rPr sz="900" spc="-25" dirty="0">
                <a:latin typeface="Gill Sans MT"/>
                <a:cs typeface="Gill Sans MT"/>
              </a:rPr>
              <a:t>patterns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3.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series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different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synthesis,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namely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current,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duration,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milling </a:t>
            </a:r>
            <a:r>
              <a:rPr sz="900" dirty="0">
                <a:latin typeface="Gill Sans MT"/>
                <a:cs typeface="Gill Sans MT"/>
              </a:rPr>
              <a:t>parameters,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etc.,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ned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optimal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HEC.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detailed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information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Supplementary.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XRD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patterns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from </a:t>
            </a:r>
            <a:r>
              <a:rPr sz="900" spc="10" dirty="0">
                <a:latin typeface="Gill Sans MT"/>
                <a:cs typeface="Gill Sans MT"/>
              </a:rPr>
              <a:t>these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series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experiments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are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shown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Supplementary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Figs.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4,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5, </a:t>
            </a:r>
            <a:r>
              <a:rPr sz="900" dirty="0">
                <a:latin typeface="Gill Sans MT"/>
                <a:cs typeface="Gill Sans MT"/>
              </a:rPr>
              <a:t>6,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7.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They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allowed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(mixing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time,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ball-to-powder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ratio),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their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treatment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(current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duration).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result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have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synthesized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two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sets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samples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containing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single-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TiZrNbHfTaC</a:t>
            </a:r>
            <a:r>
              <a:rPr sz="900" baseline="-13888" dirty="0">
                <a:latin typeface="Gill Sans MT"/>
                <a:cs typeface="Gill Sans MT"/>
              </a:rPr>
              <a:t>5</a:t>
            </a:r>
            <a:r>
              <a:rPr sz="900" spc="284" baseline="-13888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system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solid solutions.</a:t>
            </a:r>
            <a:endParaRPr sz="900">
              <a:latin typeface="Gill Sans MT"/>
              <a:cs typeface="Gill Sans MT"/>
            </a:endParaRPr>
          </a:p>
          <a:p>
            <a:pPr marL="151765" algn="just">
              <a:lnSpc>
                <a:spcPts val="975"/>
              </a:lnSpc>
            </a:pPr>
            <a:r>
              <a:rPr sz="900" dirty="0">
                <a:latin typeface="Gill Sans MT"/>
                <a:cs typeface="Gill Sans MT"/>
              </a:rPr>
              <a:t>Figure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3</a:t>
            </a:r>
            <a:r>
              <a:rPr sz="900" spc="165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simulated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XRD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patterns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30"/>
              </a:lnSpc>
              <a:spcBef>
                <a:spcPts val="50"/>
              </a:spcBef>
            </a:pPr>
            <a:r>
              <a:rPr sz="900" dirty="0">
                <a:latin typeface="Gill Sans MT"/>
                <a:cs typeface="Gill Sans MT"/>
              </a:rPr>
              <a:t>synthesized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samples.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As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evident,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both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single-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successfully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occurred.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Moreover,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note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comparison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previous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works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framework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methods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35</a:t>
            </a:r>
            <a:r>
              <a:rPr sz="900" spc="254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80" dirty="0">
                <a:latin typeface="Gill Sans MT"/>
                <a:cs typeface="Gill Sans MT"/>
              </a:rPr>
              <a:t>HEC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major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amount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impurities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eroded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minimized.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Here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synthesis </a:t>
            </a:r>
            <a:r>
              <a:rPr sz="900" dirty="0">
                <a:latin typeface="Gill Sans MT"/>
                <a:cs typeface="Gill Sans MT"/>
              </a:rPr>
              <a:t>process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realized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working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cycle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arc </a:t>
            </a:r>
            <a:r>
              <a:rPr sz="900" spc="-10" dirty="0">
                <a:latin typeface="Gill Sans MT"/>
                <a:cs typeface="Gill Sans MT"/>
              </a:rPr>
              <a:t>reactor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autonomous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medium.</a:t>
            </a:r>
            <a:endParaRPr sz="9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464" y="710539"/>
            <a:ext cx="6222403" cy="41649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897" y="4104821"/>
            <a:ext cx="181610" cy="31178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i="1" dirty="0">
                <a:latin typeface="Times New Roman"/>
                <a:cs typeface="Times New Roman"/>
              </a:rPr>
              <a:t>n </a:t>
            </a:r>
            <a:r>
              <a:rPr sz="900" spc="-25" dirty="0">
                <a:latin typeface="Verdana"/>
                <a:cs typeface="Verdana"/>
              </a:rPr>
              <a:t>[</a:t>
            </a:r>
            <a:r>
              <a:rPr sz="900" spc="-25" dirty="0">
                <a:latin typeface="Times New Roman"/>
                <a:cs typeface="Times New Roman"/>
              </a:rPr>
              <a:t>%</a:t>
            </a:r>
            <a:r>
              <a:rPr sz="900" spc="-25" dirty="0">
                <a:latin typeface="Verdana"/>
                <a:cs typeface="Verdana"/>
              </a:rPr>
              <a:t>]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0628" y="4104821"/>
            <a:ext cx="181610" cy="311785"/>
          </a:xfrm>
          <a:prstGeom prst="rect">
            <a:avLst/>
          </a:prstGeom>
        </p:spPr>
        <p:txBody>
          <a:bodyPr vert="vert270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i="1" dirty="0">
                <a:latin typeface="Times New Roman"/>
                <a:cs typeface="Times New Roman"/>
              </a:rPr>
              <a:t>n </a:t>
            </a:r>
            <a:r>
              <a:rPr sz="900" spc="-25" dirty="0">
                <a:latin typeface="Verdana"/>
                <a:cs typeface="Verdana"/>
              </a:rPr>
              <a:t>[</a:t>
            </a:r>
            <a:r>
              <a:rPr sz="900" spc="-25" dirty="0">
                <a:latin typeface="Times New Roman"/>
                <a:cs typeface="Times New Roman"/>
              </a:rPr>
              <a:t>%</a:t>
            </a:r>
            <a:r>
              <a:rPr sz="900" spc="-25" dirty="0">
                <a:latin typeface="Verdana"/>
                <a:cs typeface="Verdana"/>
              </a:rPr>
              <a:t>]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059" y="4841202"/>
            <a:ext cx="6553834" cy="777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71650">
              <a:lnSpc>
                <a:spcPct val="100000"/>
              </a:lnSpc>
              <a:spcBef>
                <a:spcPts val="685"/>
              </a:spcBef>
              <a:tabLst>
                <a:tab pos="4860290" algn="l"/>
              </a:tabLst>
            </a:pPr>
            <a:r>
              <a:rPr sz="900" i="1" dirty="0">
                <a:latin typeface="Times New Roman"/>
                <a:cs typeface="Times New Roman"/>
              </a:rPr>
              <a:t>b</a:t>
            </a:r>
            <a:r>
              <a:rPr sz="900" i="1" spc="9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Verdana"/>
                <a:cs typeface="Verdana"/>
              </a:rPr>
              <a:t>[</a:t>
            </a:r>
            <a:r>
              <a:rPr sz="900" spc="-25" dirty="0">
                <a:latin typeface="Times New Roman"/>
                <a:cs typeface="Times New Roman"/>
              </a:rPr>
              <a:t>Å</a:t>
            </a:r>
            <a:r>
              <a:rPr sz="900" spc="-25" dirty="0">
                <a:latin typeface="Verdana"/>
                <a:cs typeface="Verdana"/>
              </a:rPr>
              <a:t>]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i="1" dirty="0">
                <a:latin typeface="Times New Roman"/>
                <a:cs typeface="Times New Roman"/>
              </a:rPr>
              <a:t>b</a:t>
            </a:r>
            <a:r>
              <a:rPr sz="900" i="1" spc="9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Verdana"/>
                <a:cs typeface="Verdana"/>
              </a:rPr>
              <a:t>[</a:t>
            </a:r>
            <a:r>
              <a:rPr sz="900" spc="-25" dirty="0">
                <a:latin typeface="Times New Roman"/>
                <a:cs typeface="Times New Roman"/>
              </a:rPr>
              <a:t>Å</a:t>
            </a:r>
            <a:r>
              <a:rPr sz="900" spc="-25" dirty="0">
                <a:latin typeface="Verdana"/>
                <a:cs typeface="Verdana"/>
              </a:rPr>
              <a:t>]</a:t>
            </a:r>
            <a:endParaRPr sz="900">
              <a:latin typeface="Verdana"/>
              <a:cs typeface="Verdana"/>
            </a:endParaRPr>
          </a:p>
          <a:p>
            <a:pPr marL="12700" marR="5080" algn="just">
              <a:lnSpc>
                <a:spcPts val="900"/>
              </a:lnSpc>
              <a:spcBef>
                <a:spcPts val="670"/>
              </a:spcBef>
            </a:pPr>
            <a:r>
              <a:rPr sz="850" spc="-20" dirty="0">
                <a:latin typeface="Gill Sans MT"/>
                <a:cs typeface="Gill Sans MT"/>
              </a:rPr>
              <a:t>Fig.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-80" dirty="0">
                <a:latin typeface="Gill Sans MT"/>
                <a:cs typeface="Gill Sans MT"/>
              </a:rPr>
              <a:t>2</a:t>
            </a:r>
            <a:r>
              <a:rPr sz="850" spc="60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Distribution</a:t>
            </a:r>
            <a:r>
              <a:rPr sz="850" spc="40" dirty="0">
                <a:latin typeface="Gill Sans MT"/>
                <a:cs typeface="Gill Sans MT"/>
              </a:rPr>
              <a:t> </a:t>
            </a:r>
            <a:r>
              <a:rPr sz="850" spc="35" dirty="0">
                <a:latin typeface="Gill Sans MT"/>
                <a:cs typeface="Gill Sans MT"/>
              </a:rPr>
              <a:t>of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45" dirty="0">
                <a:latin typeface="Gill Sans MT"/>
                <a:cs typeface="Gill Sans MT"/>
              </a:rPr>
              <a:t>metal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atoms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in</a:t>
            </a:r>
            <a:r>
              <a:rPr sz="850" spc="30" dirty="0">
                <a:latin typeface="Gill Sans MT"/>
                <a:cs typeface="Gill Sans MT"/>
              </a:rPr>
              <a:t> considered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models</a:t>
            </a:r>
            <a:r>
              <a:rPr sz="850" spc="35" dirty="0">
                <a:latin typeface="Gill Sans MT"/>
                <a:cs typeface="Gill Sans MT"/>
              </a:rPr>
              <a:t> of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-30" dirty="0">
                <a:latin typeface="Gill Sans MT"/>
                <a:cs typeface="Gill Sans MT"/>
              </a:rPr>
              <a:t>HEC.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-5" dirty="0">
                <a:latin typeface="Gill Sans MT"/>
                <a:cs typeface="Gill Sans MT"/>
              </a:rPr>
              <a:t>Crystal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structures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of</a:t>
            </a:r>
            <a:r>
              <a:rPr sz="850" spc="4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the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simulated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16</a:t>
            </a:r>
            <a:r>
              <a:rPr sz="850" spc="-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×</a:t>
            </a:r>
            <a:r>
              <a:rPr sz="850" spc="-65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16</a:t>
            </a:r>
            <a:r>
              <a:rPr sz="850" spc="-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×</a:t>
            </a:r>
            <a:r>
              <a:rPr sz="850" spc="-7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16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supercell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of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multi-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b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30" dirty="0">
                <a:latin typeface="Gill Sans MT"/>
                <a:cs typeface="Gill Sans MT"/>
              </a:rPr>
              <a:t>single-</a:t>
            </a:r>
            <a:r>
              <a:rPr sz="850" spc="35" dirty="0">
                <a:latin typeface="Gill Sans MT"/>
                <a:cs typeface="Gill Sans MT"/>
              </a:rPr>
              <a:t>phase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(Ti-</a:t>
            </a:r>
            <a:r>
              <a:rPr sz="850" spc="-35" dirty="0">
                <a:latin typeface="Gill Sans MT"/>
                <a:cs typeface="Gill Sans MT"/>
              </a:rPr>
              <a:t>Zr-</a:t>
            </a:r>
            <a:r>
              <a:rPr sz="850" spc="-40" dirty="0">
                <a:latin typeface="Gill Sans MT"/>
                <a:cs typeface="Gill Sans MT"/>
              </a:rPr>
              <a:t>Nb-</a:t>
            </a:r>
            <a:r>
              <a:rPr sz="850" spc="-30" dirty="0">
                <a:latin typeface="Gill Sans MT"/>
                <a:cs typeface="Gill Sans MT"/>
              </a:rPr>
              <a:t>Hf-</a:t>
            </a:r>
            <a:r>
              <a:rPr sz="850" spc="-45" dirty="0">
                <a:latin typeface="Gill Sans MT"/>
                <a:cs typeface="Gill Sans MT"/>
              </a:rPr>
              <a:t>Ta)C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at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500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2000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-55" dirty="0">
                <a:latin typeface="Gill Sans MT"/>
                <a:cs typeface="Gill Sans MT"/>
              </a:rPr>
              <a:t>K,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respectively.</a:t>
            </a:r>
            <a:r>
              <a:rPr sz="850" spc="-3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Carbon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atoms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are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not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30" dirty="0">
                <a:latin typeface="Gill Sans MT"/>
                <a:cs typeface="Gill Sans MT"/>
              </a:rPr>
              <a:t>shown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5" dirty="0">
                <a:latin typeface="Gill Sans MT"/>
                <a:cs typeface="Gill Sans MT"/>
              </a:rPr>
              <a:t>here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explicitly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-5" dirty="0">
                <a:latin typeface="Gill Sans MT"/>
                <a:cs typeface="Gill Sans MT"/>
              </a:rPr>
              <a:t>to</a:t>
            </a:r>
            <a:r>
              <a:rPr sz="850" spc="-35" dirty="0">
                <a:latin typeface="Gill Sans MT"/>
                <a:cs typeface="Gill Sans MT"/>
              </a:rPr>
              <a:t> </a:t>
            </a:r>
            <a:r>
              <a:rPr sz="850" spc="30" dirty="0">
                <a:latin typeface="Gill Sans MT"/>
                <a:cs typeface="Gill Sans MT"/>
              </a:rPr>
              <a:t>make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the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distribution</a:t>
            </a:r>
            <a:r>
              <a:rPr sz="850" spc="-2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of</a:t>
            </a:r>
            <a:r>
              <a:rPr sz="850" spc="-30" dirty="0">
                <a:latin typeface="Gill Sans MT"/>
                <a:cs typeface="Gill Sans MT"/>
              </a:rPr>
              <a:t> </a:t>
            </a:r>
            <a:r>
              <a:rPr sz="850" spc="30" dirty="0">
                <a:latin typeface="Gill Sans MT"/>
                <a:cs typeface="Gill Sans MT"/>
              </a:rPr>
              <a:t>metal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atoms</a:t>
            </a:r>
            <a:r>
              <a:rPr sz="850" spc="10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clearer,</a:t>
            </a:r>
            <a:r>
              <a:rPr sz="850" spc="10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while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carbon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atoms</a:t>
            </a:r>
            <a:r>
              <a:rPr sz="850" spc="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were</a:t>
            </a:r>
            <a:r>
              <a:rPr sz="850" spc="15" dirty="0">
                <a:latin typeface="Gill Sans MT"/>
                <a:cs typeface="Gill Sans MT"/>
              </a:rPr>
              <a:t> considered </a:t>
            </a:r>
            <a:r>
              <a:rPr sz="850" spc="35" dirty="0">
                <a:latin typeface="Gill Sans MT"/>
                <a:cs typeface="Gill Sans MT"/>
              </a:rPr>
              <a:t>in</a:t>
            </a:r>
            <a:r>
              <a:rPr sz="850" spc="1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the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-50" dirty="0">
                <a:latin typeface="Gill Sans MT"/>
                <a:cs typeface="Gill Sans MT"/>
              </a:rPr>
              <a:t>CMC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simulations;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c,</a:t>
            </a:r>
            <a:r>
              <a:rPr sz="850" spc="10" dirty="0">
                <a:latin typeface="Gill Sans MT"/>
                <a:cs typeface="Gill Sans MT"/>
              </a:rPr>
              <a:t> </a:t>
            </a:r>
            <a:r>
              <a:rPr sz="850" spc="60" dirty="0">
                <a:latin typeface="Gill Sans MT"/>
                <a:cs typeface="Gill Sans MT"/>
              </a:rPr>
              <a:t>d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relative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concentration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of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chemical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elements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spc="5" dirty="0">
                <a:latin typeface="Gill Sans MT"/>
                <a:cs typeface="Gill Sans MT"/>
              </a:rPr>
              <a:t>per</a:t>
            </a:r>
            <a:r>
              <a:rPr sz="850" spc="10" dirty="0">
                <a:latin typeface="Gill Sans MT"/>
                <a:cs typeface="Gill Sans MT"/>
              </a:rPr>
              <a:t> layer</a:t>
            </a:r>
            <a:r>
              <a:rPr sz="850" spc="5" dirty="0">
                <a:latin typeface="Gill Sans MT"/>
                <a:cs typeface="Gill Sans MT"/>
              </a:rPr>
              <a:t> </a:t>
            </a:r>
            <a:r>
              <a:rPr sz="850" spc="45" dirty="0">
                <a:latin typeface="Gill Sans MT"/>
                <a:cs typeface="Gill Sans MT"/>
              </a:rPr>
              <a:t>along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the</a:t>
            </a:r>
            <a:r>
              <a:rPr sz="850" spc="45" dirty="0">
                <a:latin typeface="Gill Sans MT"/>
                <a:cs typeface="Gill Sans MT"/>
              </a:rPr>
              <a:t> </a:t>
            </a:r>
            <a:r>
              <a:rPr sz="850" spc="15" dirty="0">
                <a:latin typeface="Gill Sans MT"/>
                <a:cs typeface="Gill Sans MT"/>
              </a:rPr>
              <a:t>supercell</a:t>
            </a:r>
            <a:r>
              <a:rPr sz="850" spc="4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vector</a:t>
            </a:r>
            <a:r>
              <a:rPr sz="850" spc="45" dirty="0">
                <a:latin typeface="Gill Sans MT"/>
                <a:cs typeface="Gill Sans MT"/>
              </a:rPr>
              <a:t> </a:t>
            </a:r>
            <a:r>
              <a:rPr sz="850" i="1" spc="10" dirty="0">
                <a:latin typeface="Gill Sans MT"/>
                <a:cs typeface="Gill Sans MT"/>
              </a:rPr>
              <a:t>b</a:t>
            </a:r>
            <a:r>
              <a:rPr sz="850" spc="10" dirty="0">
                <a:latin typeface="Gill Sans MT"/>
                <a:cs typeface="Gill Sans MT"/>
              </a:rPr>
              <a:t>.</a:t>
            </a:r>
            <a:endParaRPr sz="85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34003" y="569519"/>
            <a:ext cx="3425825" cy="3175"/>
          </a:xfrm>
          <a:custGeom>
            <a:avLst/>
            <a:gdLst/>
            <a:ahLst/>
            <a:cxnLst/>
            <a:rect l="l" t="t" r="r" b="b"/>
            <a:pathLst>
              <a:path w="3425825" h="3175">
                <a:moveTo>
                  <a:pt x="3425761" y="0"/>
                </a:moveTo>
                <a:lnTo>
                  <a:pt x="0" y="0"/>
                </a:lnTo>
                <a:lnTo>
                  <a:pt x="0" y="2882"/>
                </a:lnTo>
                <a:lnTo>
                  <a:pt x="3425761" y="2882"/>
                </a:lnTo>
                <a:lnTo>
                  <a:pt x="3425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129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70318" y="294475"/>
            <a:ext cx="289445" cy="22536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84418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059" y="9521118"/>
            <a:ext cx="439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8756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3809" y="9521118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301" y="5748627"/>
            <a:ext cx="3175635" cy="289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13664">
              <a:lnSpc>
                <a:spcPts val="1000"/>
              </a:lnSpc>
              <a:spcBef>
                <a:spcPts val="195"/>
              </a:spcBef>
            </a:pP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XRD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patterns,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symmetrical </a:t>
            </a:r>
            <a:r>
              <a:rPr sz="900" dirty="0">
                <a:latin typeface="Gill Sans MT"/>
                <a:cs typeface="Gill Sans MT"/>
              </a:rPr>
              <a:t>re</a:t>
            </a:r>
            <a:r>
              <a:rPr sz="900" dirty="0">
                <a:latin typeface="Arial"/>
                <a:cs typeface="Arial"/>
              </a:rPr>
              <a:t>ﬂ</a:t>
            </a:r>
            <a:r>
              <a:rPr sz="900" dirty="0">
                <a:latin typeface="Gill Sans MT"/>
                <a:cs typeface="Gill Sans MT"/>
              </a:rPr>
              <a:t>ections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corresponding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NaCl-</a:t>
            </a:r>
            <a:r>
              <a:rPr sz="900" dirty="0">
                <a:latin typeface="Gill Sans MT"/>
                <a:cs typeface="Gill Sans MT"/>
              </a:rPr>
              <a:t>type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(see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2580" y="6060194"/>
            <a:ext cx="69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Gill Sans MT"/>
                <a:cs typeface="Gill Sans MT"/>
              </a:rPr>
              <a:t>5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301" y="6002789"/>
            <a:ext cx="3175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</a:t>
            </a:r>
            <a:r>
              <a:rPr sz="900" dirty="0">
                <a:latin typeface="Gill Sans MT"/>
                <a:cs typeface="Gill Sans MT"/>
              </a:rPr>
              <a:t>a).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only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TiZrNbHfTaC</a:t>
            </a:r>
            <a:r>
              <a:rPr sz="900" spc="200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is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80" y="6130233"/>
            <a:ext cx="3227070" cy="32118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 algn="just">
              <a:lnSpc>
                <a:spcPct val="92700"/>
              </a:lnSpc>
              <a:spcBef>
                <a:spcPts val="175"/>
              </a:spcBef>
            </a:pPr>
            <a:r>
              <a:rPr sz="900" dirty="0">
                <a:latin typeface="Gill Sans MT"/>
                <a:cs typeface="Gill Sans MT"/>
              </a:rPr>
              <a:t>observed.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synthesized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single-</a:t>
            </a:r>
            <a:r>
              <a:rPr sz="900" spc="25" dirty="0">
                <a:latin typeface="Gill Sans MT"/>
                <a:cs typeface="Gill Sans MT"/>
              </a:rPr>
              <a:t>phase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TiZrNbHfTaC</a:t>
            </a:r>
            <a:r>
              <a:rPr sz="900" spc="-67" baseline="-13888" dirty="0">
                <a:latin typeface="Gill Sans MT"/>
                <a:cs typeface="Gill Sans MT"/>
              </a:rPr>
              <a:t>5</a:t>
            </a:r>
            <a:r>
              <a:rPr sz="900" spc="62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i="1" spc="35" dirty="0">
                <a:latin typeface="Gill Sans MT"/>
                <a:cs typeface="Gill Sans MT"/>
              </a:rPr>
              <a:t>a</a:t>
            </a:r>
            <a:r>
              <a:rPr sz="900" i="1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370" dirty="0">
                <a:latin typeface="Copperplate Gothic Bold"/>
                <a:cs typeface="Copperplate Gothic Bold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4.49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±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0.03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Tahoma"/>
                <a:cs typeface="Tahoma"/>
              </a:rPr>
              <a:t>Å</a:t>
            </a:r>
            <a:r>
              <a:rPr sz="900" spc="15" dirty="0">
                <a:latin typeface="Gill Sans MT"/>
                <a:cs typeface="Gill Sans MT"/>
              </a:rPr>
              <a:t>,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agrees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well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 </a:t>
            </a:r>
            <a:r>
              <a:rPr sz="900" spc="15" dirty="0">
                <a:latin typeface="Gill Sans MT"/>
                <a:cs typeface="Gill Sans MT"/>
              </a:rPr>
              <a:t>calculated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HEC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(4.51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Tahoma"/>
                <a:cs typeface="Tahoma"/>
              </a:rPr>
              <a:t>Å</a:t>
            </a:r>
            <a:r>
              <a:rPr sz="900" spc="-5" dirty="0">
                <a:latin typeface="Gill Sans MT"/>
                <a:cs typeface="Gill Sans MT"/>
              </a:rPr>
              <a:t>),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0" dirty="0">
                <a:latin typeface="Gill Sans MT"/>
                <a:cs typeface="Gill Sans MT"/>
              </a:rPr>
              <a:t>XRD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pattern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shown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Fig.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</a:t>
            </a:r>
            <a:r>
              <a:rPr sz="900" spc="-10" dirty="0">
                <a:latin typeface="Gill Sans MT"/>
                <a:cs typeface="Gill Sans MT"/>
              </a:rPr>
              <a:t>c.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These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data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also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agree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well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previous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works,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this </a:t>
            </a:r>
            <a:r>
              <a:rPr sz="900" dirty="0">
                <a:latin typeface="Gill Sans MT"/>
                <a:cs typeface="Gill Sans MT"/>
              </a:rPr>
              <a:t>particular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HEC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varies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from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4.4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4.62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Tahoma"/>
                <a:cs typeface="Tahoma"/>
              </a:rPr>
              <a:t>Å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40" dirty="0">
                <a:latin typeface="Gill Sans MT"/>
                <a:cs typeface="Gill Sans MT"/>
              </a:rPr>
              <a:t>depending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thermal </a:t>
            </a:r>
            <a:r>
              <a:rPr sz="900" spc="20" dirty="0">
                <a:latin typeface="Gill Sans MT"/>
                <a:cs typeface="Gill Sans MT"/>
              </a:rPr>
              <a:t>regime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synthesis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chemical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composition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raw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material</a:t>
            </a:r>
            <a:r>
              <a:rPr sz="900" spc="15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43</a:t>
            </a:r>
            <a:r>
              <a:rPr sz="900" spc="15" baseline="32407" dirty="0">
                <a:latin typeface="Gill Sans MT"/>
                <a:cs typeface="Gill Sans MT"/>
              </a:rPr>
              <a:t>,</a:t>
            </a:r>
            <a:r>
              <a:rPr sz="900" spc="15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44</a:t>
            </a:r>
            <a:r>
              <a:rPr sz="900" spc="10" dirty="0">
                <a:latin typeface="Gill Sans MT"/>
                <a:cs typeface="Gill Sans MT"/>
              </a:rPr>
              <a:t>.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There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two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unidenti</a:t>
            </a:r>
            <a:r>
              <a:rPr sz="900" spc="20" dirty="0">
                <a:latin typeface="Arial"/>
                <a:cs typeface="Arial"/>
              </a:rPr>
              <a:t>ﬁ</a:t>
            </a:r>
            <a:r>
              <a:rPr sz="900" spc="20" dirty="0">
                <a:latin typeface="Gill Sans MT"/>
                <a:cs typeface="Gill Sans MT"/>
              </a:rPr>
              <a:t>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low-intensity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re</a:t>
            </a:r>
            <a:r>
              <a:rPr sz="900" spc="-5" dirty="0">
                <a:latin typeface="Arial"/>
                <a:cs typeface="Arial"/>
              </a:rPr>
              <a:t>ﬂ</a:t>
            </a:r>
            <a:r>
              <a:rPr sz="900" spc="-5" dirty="0">
                <a:latin typeface="Gill Sans MT"/>
                <a:cs typeface="Gill Sans MT"/>
              </a:rPr>
              <a:t>ections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~32°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00"/>
              </a:lnSpc>
              <a:spcBef>
                <a:spcPts val="15"/>
              </a:spcBef>
            </a:pPr>
            <a:r>
              <a:rPr sz="900" dirty="0">
                <a:latin typeface="Gill Sans MT"/>
                <a:cs typeface="Gill Sans MT"/>
              </a:rPr>
              <a:t>~50°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either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graphite </a:t>
            </a:r>
            <a:r>
              <a:rPr sz="900" dirty="0">
                <a:latin typeface="Gill Sans MT"/>
                <a:cs typeface="Gill Sans MT"/>
              </a:rPr>
              <a:t>or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known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compounds.</a:t>
            </a:r>
            <a:endParaRPr sz="900">
              <a:latin typeface="Gill Sans MT"/>
              <a:cs typeface="Gill Sans MT"/>
            </a:endParaRPr>
          </a:p>
          <a:p>
            <a:pPr marL="151765" algn="just">
              <a:lnSpc>
                <a:spcPts val="935"/>
              </a:lnSpc>
            </a:pPr>
            <a:r>
              <a:rPr sz="900" dirty="0">
                <a:latin typeface="Gill Sans MT"/>
                <a:cs typeface="Gill Sans MT"/>
              </a:rPr>
              <a:t>Thus,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optimal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successful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synthesis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2700"/>
              </a:lnSpc>
              <a:spcBef>
                <a:spcPts val="40"/>
              </a:spcBef>
            </a:pP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HEC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following: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300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min, </a:t>
            </a:r>
            <a:r>
              <a:rPr sz="900" dirty="0">
                <a:latin typeface="Gill Sans MT"/>
                <a:cs typeface="Gill Sans MT"/>
              </a:rPr>
              <a:t>ball-to-powder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ratio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4:1,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duration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45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sec,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220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A,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&gt;2000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K.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combination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these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parameters </a:t>
            </a:r>
            <a:r>
              <a:rPr sz="900" dirty="0">
                <a:latin typeface="Gill Sans MT"/>
                <a:cs typeface="Gill Sans MT"/>
              </a:rPr>
              <a:t>ensures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homogeneity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suf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entire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volume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mixture.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At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(longer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treatment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another </a:t>
            </a:r>
            <a:r>
              <a:rPr sz="900" dirty="0">
                <a:latin typeface="Gill Sans MT"/>
                <a:cs typeface="Gill Sans MT"/>
              </a:rPr>
              <a:t>ball-to-powder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ratio,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lower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current)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product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always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contains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solutions.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addition,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case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its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second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treatment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not </a:t>
            </a:r>
            <a:r>
              <a:rPr sz="900" dirty="0">
                <a:latin typeface="Gill Sans MT"/>
                <a:cs typeface="Gill Sans MT"/>
              </a:rPr>
              <a:t>lead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HEC.</a:t>
            </a:r>
            <a:endParaRPr sz="900">
              <a:latin typeface="Gill Sans MT"/>
              <a:cs typeface="Gill Sans MT"/>
            </a:endParaRPr>
          </a:p>
          <a:p>
            <a:pPr marL="38100" indent="113664" algn="just">
              <a:lnSpc>
                <a:spcPts val="955"/>
              </a:lnSpc>
            </a:pP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low-temperature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region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reactor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detected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2700"/>
              </a:lnSpc>
              <a:spcBef>
                <a:spcPts val="45"/>
              </a:spcBef>
            </a:pP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structure.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XRD</a:t>
            </a:r>
            <a:r>
              <a:rPr sz="900" dirty="0">
                <a:latin typeface="Gill Sans MT"/>
                <a:cs typeface="Gill Sans MT"/>
              </a:rPr>
              <a:t> pattern,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contains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major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phases,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as </a:t>
            </a:r>
            <a:r>
              <a:rPr sz="900" dirty="0">
                <a:latin typeface="Gill Sans MT"/>
                <a:cs typeface="Gill Sans MT"/>
              </a:rPr>
              <a:t>evidenced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additional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</a:t>
            </a:r>
            <a:r>
              <a:rPr sz="900" dirty="0">
                <a:latin typeface="Arial"/>
                <a:cs typeface="Arial"/>
              </a:rPr>
              <a:t>ﬂ</a:t>
            </a:r>
            <a:r>
              <a:rPr sz="900" dirty="0">
                <a:latin typeface="Gill Sans MT"/>
                <a:cs typeface="Gill Sans MT"/>
              </a:rPr>
              <a:t>ections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region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6114" y="3317206"/>
            <a:ext cx="3227070" cy="3808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 algn="just">
              <a:lnSpc>
                <a:spcPts val="1030"/>
              </a:lnSpc>
              <a:spcBef>
                <a:spcPts val="170"/>
              </a:spcBef>
            </a:pPr>
            <a:r>
              <a:rPr sz="900" spc="5" dirty="0">
                <a:latin typeface="Gill Sans MT"/>
                <a:cs typeface="Gill Sans MT"/>
              </a:rPr>
              <a:t>around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35°</a:t>
            </a:r>
            <a:r>
              <a:rPr sz="900" dirty="0">
                <a:latin typeface="Gill Sans MT"/>
                <a:cs typeface="Gill Sans MT"/>
              </a:rPr>
              <a:t> (see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Fig.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</a:t>
            </a:r>
            <a:r>
              <a:rPr sz="900" spc="-5" dirty="0">
                <a:latin typeface="Gill Sans MT"/>
                <a:cs typeface="Gill Sans MT"/>
              </a:rPr>
              <a:t>b).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dirty="0">
                <a:latin typeface="Gill Sans MT"/>
                <a:cs typeface="Gill Sans MT"/>
              </a:rPr>
              <a:t> parameters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synthesized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phases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30" dirty="0">
                <a:latin typeface="Gill Sans MT"/>
                <a:cs typeface="Gill Sans MT"/>
              </a:rPr>
              <a:t> equal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i="1" spc="35" dirty="0">
                <a:latin typeface="Gill Sans MT"/>
                <a:cs typeface="Gill Sans MT"/>
              </a:rPr>
              <a:t>a</a:t>
            </a:r>
            <a:r>
              <a:rPr sz="900" spc="52" baseline="-13888" dirty="0">
                <a:latin typeface="Gill Sans MT"/>
                <a:cs typeface="Gill Sans MT"/>
              </a:rPr>
              <a:t>1</a:t>
            </a:r>
            <a:r>
              <a:rPr sz="900" spc="15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50" dirty="0">
                <a:latin typeface="Copperplate Gothic Bold"/>
                <a:cs typeface="Copperplate Gothic Bold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4.59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±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0.02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Tahoma"/>
                <a:cs typeface="Tahoma"/>
              </a:rPr>
              <a:t>Å</a:t>
            </a:r>
            <a:r>
              <a:rPr sz="900" spc="15" dirty="0">
                <a:latin typeface="Gill Sans MT"/>
                <a:cs typeface="Gill Sans MT"/>
              </a:rPr>
              <a:t>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i="1" spc="40" dirty="0">
                <a:latin typeface="Gill Sans MT"/>
                <a:cs typeface="Gill Sans MT"/>
              </a:rPr>
              <a:t>a</a:t>
            </a:r>
            <a:r>
              <a:rPr sz="900" spc="60" baseline="-13888" dirty="0">
                <a:latin typeface="Gill Sans MT"/>
                <a:cs typeface="Gill Sans MT"/>
              </a:rPr>
              <a:t>2</a:t>
            </a:r>
            <a:r>
              <a:rPr sz="900" spc="15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50" dirty="0">
                <a:latin typeface="Copperplate Gothic Bold"/>
                <a:cs typeface="Copperplate Gothic Bold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4.45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±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0.01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Tahoma"/>
                <a:cs typeface="Tahoma"/>
              </a:rPr>
              <a:t>Å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(based</a:t>
            </a:r>
            <a:r>
              <a:rPr sz="900" spc="10" dirty="0">
                <a:latin typeface="Gill Sans MT"/>
                <a:cs typeface="Gill Sans MT"/>
              </a:rPr>
              <a:t> on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series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more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than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30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experiments).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Low-intensity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re</a:t>
            </a:r>
            <a:r>
              <a:rPr sz="900" spc="-5" dirty="0">
                <a:latin typeface="Arial"/>
                <a:cs typeface="Arial"/>
              </a:rPr>
              <a:t>ﬂ</a:t>
            </a:r>
            <a:r>
              <a:rPr sz="900" spc="-5" dirty="0">
                <a:latin typeface="Gill Sans MT"/>
                <a:cs typeface="Gill Sans MT"/>
              </a:rPr>
              <a:t>ections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range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from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25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32°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correspond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traces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metal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oxides. </a:t>
            </a:r>
            <a:r>
              <a:rPr sz="900" spc="10" dirty="0">
                <a:latin typeface="Gill Sans MT"/>
                <a:cs typeface="Gill Sans MT"/>
              </a:rPr>
              <a:t>In </a:t>
            </a:r>
            <a:r>
              <a:rPr sz="900" spc="5" dirty="0">
                <a:latin typeface="Gill Sans MT"/>
                <a:cs typeface="Gill Sans MT"/>
              </a:rPr>
              <a:t>this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case,</a:t>
            </a:r>
            <a:r>
              <a:rPr sz="900" spc="15" dirty="0">
                <a:latin typeface="Gill Sans MT"/>
                <a:cs typeface="Gill Sans MT"/>
              </a:rPr>
              <a:t> 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amount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the</a:t>
            </a:r>
            <a:r>
              <a:rPr sz="900" spc="10" dirty="0">
                <a:latin typeface="Gill Sans MT"/>
                <a:cs typeface="Gill Sans MT"/>
              </a:rPr>
              <a:t> injected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energy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enough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form </a:t>
            </a:r>
            <a:r>
              <a:rPr sz="900" spc="40" dirty="0">
                <a:latin typeface="Gill Sans MT"/>
                <a:cs typeface="Gill Sans MT"/>
              </a:rPr>
              <a:t>an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autonomous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spc="45" dirty="0">
                <a:latin typeface="Gill Sans MT"/>
                <a:cs typeface="Gill Sans MT"/>
              </a:rPr>
              <a:t>gas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environment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form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multi-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component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carbides,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but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TiZrNbHfTaC</a:t>
            </a:r>
            <a:r>
              <a:rPr sz="900" spc="-67" baseline="-13888" dirty="0">
                <a:latin typeface="Gill Sans MT"/>
                <a:cs typeface="Gill Sans MT"/>
              </a:rPr>
              <a:t>5</a:t>
            </a:r>
            <a:r>
              <a:rPr sz="900" spc="434" baseline="-13888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can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be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formed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 </a:t>
            </a:r>
            <a:r>
              <a:rPr sz="900" spc="15" dirty="0">
                <a:latin typeface="Gill Sans MT"/>
                <a:cs typeface="Gill Sans MT"/>
              </a:rPr>
              <a:t>these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conditions.</a:t>
            </a:r>
            <a:endParaRPr sz="900">
              <a:latin typeface="Gill Sans MT"/>
              <a:cs typeface="Gill Sans MT"/>
            </a:endParaRPr>
          </a:p>
          <a:p>
            <a:pPr marL="151765" algn="just">
              <a:lnSpc>
                <a:spcPts val="919"/>
              </a:lnSpc>
            </a:pP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provide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deeper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understanding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5000"/>
              </a:lnSpc>
              <a:spcBef>
                <a:spcPts val="30"/>
              </a:spcBef>
            </a:pP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emerged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low-temperature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region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Gibbs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calculated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K.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Figure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</a:t>
            </a:r>
            <a:r>
              <a:rPr sz="900" spc="80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represents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correlation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between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Gibbs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free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investigated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multi-component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their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parameters.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Information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Gibbs </a:t>
            </a: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different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considered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multi-component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Supplemen- </a:t>
            </a:r>
            <a:r>
              <a:rPr sz="900" dirty="0">
                <a:latin typeface="Gill Sans MT"/>
                <a:cs typeface="Gill Sans MT"/>
              </a:rPr>
              <a:t>tary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Table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evident,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lowest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Gibbs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free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best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match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dirty="0">
                <a:latin typeface="Gill Sans MT"/>
                <a:cs typeface="Gill Sans MT"/>
              </a:rPr>
              <a:t>the experimental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 </a:t>
            </a:r>
            <a:r>
              <a:rPr sz="900" spc="-40" dirty="0">
                <a:latin typeface="Gill Sans MT"/>
                <a:cs typeface="Gill Sans MT"/>
              </a:rPr>
              <a:t>ZrHfTaC</a:t>
            </a:r>
            <a:r>
              <a:rPr sz="900" spc="-60" baseline="-13888" dirty="0">
                <a:latin typeface="Gill Sans MT"/>
                <a:cs typeface="Gill Sans MT"/>
              </a:rPr>
              <a:t>3</a:t>
            </a:r>
            <a:r>
              <a:rPr sz="900" spc="14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(experimental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1)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TiNbTaC</a:t>
            </a:r>
            <a:r>
              <a:rPr sz="900" baseline="-13888" dirty="0">
                <a:latin typeface="Gill Sans MT"/>
                <a:cs typeface="Gill Sans MT"/>
              </a:rPr>
              <a:t>3</a:t>
            </a:r>
            <a:r>
              <a:rPr sz="900" spc="74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(experimental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4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2).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Their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lattice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agree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well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experimentally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determined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shown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black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dashed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lines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However,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taking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account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error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(±0.02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determination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para- </a:t>
            </a:r>
            <a:r>
              <a:rPr sz="900" dirty="0">
                <a:latin typeface="Gill Sans MT"/>
                <a:cs typeface="Gill Sans MT"/>
              </a:rPr>
              <a:t>meters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30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measurements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should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ZrHfTaC</a:t>
            </a:r>
            <a:r>
              <a:rPr sz="900" spc="-52" baseline="-13888" dirty="0">
                <a:latin typeface="Gill Sans MT"/>
                <a:cs typeface="Gill Sans MT"/>
              </a:rPr>
              <a:t>3</a:t>
            </a:r>
            <a:r>
              <a:rPr sz="900" spc="-35" dirty="0">
                <a:latin typeface="Gill Sans MT"/>
                <a:cs typeface="Gill Sans MT"/>
              </a:rPr>
              <a:t>, </a:t>
            </a:r>
            <a:r>
              <a:rPr sz="900" spc="-20" dirty="0">
                <a:latin typeface="Gill Sans MT"/>
                <a:cs typeface="Gill Sans MT"/>
              </a:rPr>
              <a:t>ZrNbHfC</a:t>
            </a:r>
            <a:r>
              <a:rPr sz="900" spc="-30" baseline="-13888" dirty="0">
                <a:latin typeface="Gill Sans MT"/>
                <a:cs typeface="Gill Sans MT"/>
              </a:rPr>
              <a:t>3</a:t>
            </a:r>
            <a:r>
              <a:rPr sz="900" spc="-20" dirty="0">
                <a:latin typeface="Gill Sans MT"/>
                <a:cs typeface="Gill Sans MT"/>
              </a:rPr>
              <a:t>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ZrNbHfTaC</a:t>
            </a:r>
            <a:r>
              <a:rPr sz="900" spc="-37" baseline="-13888" dirty="0">
                <a:latin typeface="Gill Sans MT"/>
                <a:cs typeface="Gill Sans MT"/>
              </a:rPr>
              <a:t>4</a:t>
            </a:r>
            <a:r>
              <a:rPr sz="900" spc="-25" dirty="0">
                <a:latin typeface="Gill Sans MT"/>
                <a:cs typeface="Gill Sans MT"/>
              </a:rPr>
              <a:t>,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ZrNbC</a:t>
            </a:r>
            <a:r>
              <a:rPr sz="900" spc="-30" baseline="-13888" dirty="0">
                <a:latin typeface="Gill Sans MT"/>
                <a:cs typeface="Gill Sans MT"/>
              </a:rPr>
              <a:t>2</a:t>
            </a:r>
            <a:r>
              <a:rPr sz="900" spc="-20" dirty="0">
                <a:latin typeface="Gill Sans MT"/>
                <a:cs typeface="Gill Sans MT"/>
              </a:rPr>
              <a:t>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ZrTaC</a:t>
            </a:r>
            <a:r>
              <a:rPr sz="900" baseline="-13888" dirty="0">
                <a:latin typeface="Gill Sans MT"/>
                <a:cs typeface="Gill Sans MT"/>
              </a:rPr>
              <a:t>2</a:t>
            </a:r>
            <a:r>
              <a:rPr sz="900" spc="284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potential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candi- </a:t>
            </a:r>
            <a:r>
              <a:rPr sz="900" dirty="0">
                <a:latin typeface="Gill Sans MT"/>
                <a:cs typeface="Gill Sans MT"/>
              </a:rPr>
              <a:t>dates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describing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see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DFT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calculations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agree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well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our </a:t>
            </a:r>
            <a:r>
              <a:rPr sz="900" dirty="0">
                <a:latin typeface="Gill Sans MT"/>
                <a:cs typeface="Gill Sans MT"/>
              </a:rPr>
              <a:t>assumption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0" dirty="0">
                <a:latin typeface="Gill Sans MT"/>
                <a:cs typeface="Gill Sans MT"/>
              </a:rPr>
              <a:t>CMC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K,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a,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XRD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patterns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</a:t>
            </a:r>
            <a:r>
              <a:rPr sz="900" spc="-25" dirty="0">
                <a:latin typeface="Gill Sans MT"/>
                <a:cs typeface="Gill Sans MT"/>
              </a:rPr>
              <a:t>d.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9379" y="7150274"/>
            <a:ext cx="69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Gill Sans MT"/>
                <a:cs typeface="Gill Sans MT"/>
              </a:rPr>
              <a:t>3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516" y="7093563"/>
            <a:ext cx="3176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TiNbTaC</a:t>
            </a:r>
            <a:r>
              <a:rPr sz="900" spc="18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perfectly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matches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XRD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6122" y="7223913"/>
            <a:ext cx="3227070" cy="21177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 marR="30480" algn="just">
              <a:lnSpc>
                <a:spcPct val="95000"/>
              </a:lnSpc>
              <a:spcBef>
                <a:spcPts val="150"/>
              </a:spcBef>
            </a:pPr>
            <a:r>
              <a:rPr sz="900" dirty="0">
                <a:latin typeface="Gill Sans MT"/>
                <a:cs typeface="Gill Sans MT"/>
              </a:rPr>
              <a:t>pattern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low-temperature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verifying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TiNbTaC</a:t>
            </a:r>
            <a:r>
              <a:rPr sz="900" spc="-37" baseline="-13888" dirty="0">
                <a:latin typeface="Gill Sans MT"/>
                <a:cs typeface="Gill Sans MT"/>
              </a:rPr>
              <a:t>3</a:t>
            </a:r>
            <a:r>
              <a:rPr sz="900" spc="247" baseline="-13888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indeed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experimentally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second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solid </a:t>
            </a:r>
            <a:r>
              <a:rPr sz="900" dirty="0">
                <a:latin typeface="Gill Sans MT"/>
                <a:cs typeface="Gill Sans MT"/>
              </a:rPr>
              <a:t>solution.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Gibbs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ZrHfTaC</a:t>
            </a:r>
            <a:r>
              <a:rPr sz="900" spc="-37" baseline="-13888" dirty="0">
                <a:latin typeface="Gill Sans MT"/>
                <a:cs typeface="Gill Sans MT"/>
              </a:rPr>
              <a:t>3</a:t>
            </a:r>
            <a:r>
              <a:rPr sz="900" spc="-25" dirty="0">
                <a:latin typeface="Gill Sans MT"/>
                <a:cs typeface="Gill Sans MT"/>
              </a:rPr>
              <a:t>,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ZrNbHfC</a:t>
            </a:r>
            <a:r>
              <a:rPr sz="900" spc="-52" baseline="-13888" dirty="0">
                <a:latin typeface="Gill Sans MT"/>
                <a:cs typeface="Gill Sans MT"/>
              </a:rPr>
              <a:t>3</a:t>
            </a:r>
            <a:r>
              <a:rPr sz="900" spc="-35" dirty="0">
                <a:latin typeface="Gill Sans MT"/>
                <a:cs typeface="Gill Sans MT"/>
              </a:rPr>
              <a:t>, </a:t>
            </a:r>
            <a:r>
              <a:rPr sz="900" spc="-45" dirty="0">
                <a:latin typeface="Gill Sans MT"/>
                <a:cs typeface="Gill Sans MT"/>
              </a:rPr>
              <a:t>ZrNbHfTaC</a:t>
            </a:r>
            <a:r>
              <a:rPr sz="900" spc="-67" baseline="-13888" dirty="0">
                <a:latin typeface="Gill Sans MT"/>
                <a:cs typeface="Gill Sans MT"/>
              </a:rPr>
              <a:t>4</a:t>
            </a:r>
            <a:r>
              <a:rPr sz="900" spc="-45" dirty="0">
                <a:latin typeface="Gill Sans MT"/>
                <a:cs typeface="Gill Sans MT"/>
              </a:rPr>
              <a:t>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ZrNbC</a:t>
            </a:r>
            <a:r>
              <a:rPr sz="900" spc="-89" baseline="-13888" dirty="0">
                <a:latin typeface="Gill Sans MT"/>
                <a:cs typeface="Gill Sans MT"/>
              </a:rPr>
              <a:t>2</a:t>
            </a:r>
            <a:r>
              <a:rPr sz="900" spc="-60" dirty="0">
                <a:latin typeface="Gill Sans MT"/>
                <a:cs typeface="Gill Sans MT"/>
              </a:rPr>
              <a:t>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ZrTaC</a:t>
            </a:r>
            <a:r>
              <a:rPr sz="900" spc="-75" baseline="-13888" dirty="0">
                <a:latin typeface="Gill Sans MT"/>
                <a:cs typeface="Gill Sans MT"/>
              </a:rPr>
              <a:t>2</a:t>
            </a:r>
            <a:r>
              <a:rPr sz="900" spc="17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quite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similar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within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0.05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eV/N</a:t>
            </a:r>
            <a:r>
              <a:rPr sz="900" spc="-15" baseline="-13888" dirty="0">
                <a:latin typeface="Gill Sans MT"/>
                <a:cs typeface="Gill Sans MT"/>
              </a:rPr>
              <a:t>MeC</a:t>
            </a:r>
            <a:r>
              <a:rPr sz="900" spc="-10" dirty="0">
                <a:latin typeface="Gill Sans MT"/>
                <a:cs typeface="Gill Sans MT"/>
              </a:rPr>
              <a:t>. </a:t>
            </a:r>
            <a:r>
              <a:rPr sz="900" dirty="0">
                <a:latin typeface="Gill Sans MT"/>
                <a:cs typeface="Gill Sans MT"/>
              </a:rPr>
              <a:t>However,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ZrNbHfTaC</a:t>
            </a:r>
            <a:r>
              <a:rPr sz="900" spc="-15" baseline="-13888" dirty="0">
                <a:latin typeface="Gill Sans MT"/>
                <a:cs typeface="Gill Sans MT"/>
              </a:rPr>
              <a:t>4</a:t>
            </a:r>
            <a:r>
              <a:rPr sz="900" spc="38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lower </a:t>
            </a:r>
            <a:r>
              <a:rPr sz="900" dirty="0">
                <a:latin typeface="Gill Sans MT"/>
                <a:cs typeface="Gill Sans MT"/>
              </a:rPr>
              <a:t>compared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clearly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seen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from </a:t>
            </a:r>
            <a:r>
              <a:rPr sz="900" spc="-85" dirty="0">
                <a:latin typeface="Gill Sans MT"/>
                <a:cs typeface="Gill Sans MT"/>
              </a:rPr>
              <a:t>XRD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pattern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</a:t>
            </a:r>
            <a:r>
              <a:rPr sz="900" dirty="0">
                <a:latin typeface="Gill Sans MT"/>
                <a:cs typeface="Gill Sans MT"/>
              </a:rPr>
              <a:t>d.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(ZrHfTaC</a:t>
            </a:r>
            <a:r>
              <a:rPr sz="900" spc="-60" baseline="-13888" dirty="0">
                <a:latin typeface="Gill Sans MT"/>
                <a:cs typeface="Gill Sans MT"/>
              </a:rPr>
              <a:t>3</a:t>
            </a:r>
            <a:r>
              <a:rPr sz="900" spc="-40" dirty="0">
                <a:latin typeface="Gill Sans MT"/>
                <a:cs typeface="Gill Sans MT"/>
              </a:rPr>
              <a:t>, </a:t>
            </a:r>
            <a:r>
              <a:rPr sz="900" spc="-20" dirty="0">
                <a:latin typeface="Gill Sans MT"/>
                <a:cs typeface="Gill Sans MT"/>
              </a:rPr>
              <a:t>ZrNbHfC</a:t>
            </a:r>
            <a:r>
              <a:rPr sz="900" spc="-30" baseline="-13888" dirty="0">
                <a:latin typeface="Gill Sans MT"/>
                <a:cs typeface="Gill Sans MT"/>
              </a:rPr>
              <a:t>3</a:t>
            </a:r>
            <a:r>
              <a:rPr sz="900" spc="-20" dirty="0">
                <a:latin typeface="Gill Sans MT"/>
                <a:cs typeface="Gill Sans MT"/>
              </a:rPr>
              <a:t>,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ZrNbC</a:t>
            </a:r>
            <a:r>
              <a:rPr sz="900" spc="-15" baseline="-13888" dirty="0">
                <a:latin typeface="Gill Sans MT"/>
                <a:cs typeface="Gill Sans MT"/>
              </a:rPr>
              <a:t>2</a:t>
            </a:r>
            <a:r>
              <a:rPr sz="900" spc="-10" dirty="0">
                <a:latin typeface="Gill Sans MT"/>
                <a:cs typeface="Gill Sans MT"/>
              </a:rPr>
              <a:t>,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ZrTaC</a:t>
            </a:r>
            <a:r>
              <a:rPr sz="900" spc="-15" baseline="-13888" dirty="0">
                <a:latin typeface="Gill Sans MT"/>
                <a:cs typeface="Gill Sans MT"/>
              </a:rPr>
              <a:t>2</a:t>
            </a:r>
            <a:r>
              <a:rPr sz="900" spc="-10" dirty="0">
                <a:latin typeface="Gill Sans MT"/>
                <a:cs typeface="Gill Sans MT"/>
              </a:rPr>
              <a:t>)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very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similar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para- </a:t>
            </a:r>
            <a:r>
              <a:rPr sz="900" dirty="0">
                <a:latin typeface="Gill Sans MT"/>
                <a:cs typeface="Gill Sans MT"/>
              </a:rPr>
              <a:t>meters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close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resulting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conclusion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equal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probability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nding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any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these </a:t>
            </a:r>
            <a:r>
              <a:rPr sz="900" dirty="0">
                <a:latin typeface="Gill Sans MT"/>
                <a:cs typeface="Gill Sans MT"/>
              </a:rPr>
              <a:t>phases,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together,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This </a:t>
            </a:r>
            <a:r>
              <a:rPr sz="900" dirty="0">
                <a:latin typeface="Gill Sans MT"/>
                <a:cs typeface="Gill Sans MT"/>
              </a:rPr>
              <a:t>claim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supported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simulated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structure,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2</a:t>
            </a:r>
            <a:r>
              <a:rPr sz="900" dirty="0">
                <a:latin typeface="Gill Sans MT"/>
                <a:cs typeface="Gill Sans MT"/>
              </a:rPr>
              <a:t>a.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Evidently,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between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Hf/Zr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species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was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leading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dirty="0">
                <a:latin typeface="Gill Sans MT"/>
                <a:cs typeface="Gill Sans MT"/>
              </a:rPr>
              <a:t>Ta)C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titanium- </a:t>
            </a: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domains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(solution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ZrHfTaC</a:t>
            </a:r>
            <a:r>
              <a:rPr sz="900" spc="-67" baseline="-13888" dirty="0">
                <a:latin typeface="Gill Sans MT"/>
                <a:cs typeface="Gill Sans MT"/>
              </a:rPr>
              <a:t>3</a:t>
            </a:r>
            <a:r>
              <a:rPr sz="900" spc="-45" dirty="0">
                <a:latin typeface="Gill Sans MT"/>
                <a:cs typeface="Gill Sans MT"/>
              </a:rPr>
              <a:t>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ZrNbHfC</a:t>
            </a:r>
            <a:r>
              <a:rPr sz="900" spc="-67" baseline="-13888" dirty="0">
                <a:latin typeface="Gill Sans MT"/>
                <a:cs typeface="Gill Sans MT"/>
              </a:rPr>
              <a:t>3</a:t>
            </a:r>
            <a:r>
              <a:rPr sz="900" spc="-45" dirty="0">
                <a:latin typeface="Gill Sans MT"/>
                <a:cs typeface="Gill Sans MT"/>
              </a:rPr>
              <a:t>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ZrNbC</a:t>
            </a:r>
            <a:r>
              <a:rPr sz="900" spc="-75" baseline="-13888" dirty="0">
                <a:latin typeface="Gill Sans MT"/>
                <a:cs typeface="Gill Sans MT"/>
              </a:rPr>
              <a:t>2</a:t>
            </a:r>
            <a:r>
              <a:rPr sz="900" spc="-50" dirty="0">
                <a:latin typeface="Gill Sans MT"/>
                <a:cs typeface="Gill Sans MT"/>
              </a:rPr>
              <a:t>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ZrTaC</a:t>
            </a:r>
            <a:r>
              <a:rPr sz="900" spc="-52" baseline="-13888" dirty="0">
                <a:latin typeface="Gill Sans MT"/>
                <a:cs typeface="Gill Sans MT"/>
              </a:rPr>
              <a:t>2</a:t>
            </a:r>
            <a:r>
              <a:rPr sz="900" spc="750" baseline="-13888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phases).</a:t>
            </a:r>
            <a:endParaRPr sz="900">
              <a:latin typeface="Gill Sans MT"/>
              <a:cs typeface="Gill Sans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00219" y="786943"/>
            <a:ext cx="2686685" cy="1496060"/>
            <a:chOff x="4300219" y="786943"/>
            <a:chExt cx="2686685" cy="14960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296" y="1172388"/>
              <a:ext cx="2679192" cy="7025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03645" y="813410"/>
              <a:ext cx="0" cy="1443355"/>
            </a:xfrm>
            <a:custGeom>
              <a:avLst/>
              <a:gdLst/>
              <a:ahLst/>
              <a:cxnLst/>
              <a:rect l="l" t="t" r="r" b="b"/>
              <a:pathLst>
                <a:path h="1443355">
                  <a:moveTo>
                    <a:pt x="0" y="0"/>
                  </a:moveTo>
                  <a:lnTo>
                    <a:pt x="0" y="1442948"/>
                  </a:lnTo>
                </a:path>
              </a:pathLst>
            </a:custGeom>
            <a:ln w="6858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4347" y="791070"/>
              <a:ext cx="0" cy="1487805"/>
            </a:xfrm>
            <a:custGeom>
              <a:avLst/>
              <a:gdLst/>
              <a:ahLst/>
              <a:cxnLst/>
              <a:rect l="l" t="t" r="r" b="b"/>
              <a:pathLst>
                <a:path h="1487805">
                  <a:moveTo>
                    <a:pt x="0" y="1487627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5844" y="2278698"/>
              <a:ext cx="2226945" cy="0"/>
            </a:xfrm>
            <a:custGeom>
              <a:avLst/>
              <a:gdLst/>
              <a:ahLst/>
              <a:cxnLst/>
              <a:rect l="l" t="t" r="r" b="b"/>
              <a:pathLst>
                <a:path w="2226945">
                  <a:moveTo>
                    <a:pt x="0" y="0"/>
                  </a:moveTo>
                  <a:lnTo>
                    <a:pt x="222664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3263" y="134066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86" y="0"/>
                  </a:moveTo>
                  <a:lnTo>
                    <a:pt x="0" y="37985"/>
                  </a:lnTo>
                  <a:lnTo>
                    <a:pt x="37985" y="37985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3263" y="134066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86" y="0"/>
                  </a:moveTo>
                  <a:lnTo>
                    <a:pt x="37985" y="37985"/>
                  </a:lnTo>
                  <a:lnTo>
                    <a:pt x="0" y="37985"/>
                  </a:lnTo>
                  <a:lnTo>
                    <a:pt x="18986" y="0"/>
                  </a:lnTo>
                  <a:close/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48745" y="16315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99" y="0"/>
                  </a:moveTo>
                  <a:lnTo>
                    <a:pt x="0" y="37985"/>
                  </a:lnTo>
                  <a:lnTo>
                    <a:pt x="37998" y="37985"/>
                  </a:lnTo>
                  <a:lnTo>
                    <a:pt x="1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48745" y="16315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99" y="0"/>
                  </a:moveTo>
                  <a:lnTo>
                    <a:pt x="37998" y="37985"/>
                  </a:lnTo>
                  <a:lnTo>
                    <a:pt x="0" y="37985"/>
                  </a:lnTo>
                  <a:lnTo>
                    <a:pt x="18999" y="0"/>
                  </a:lnTo>
                  <a:close/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07494" y="139241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99" y="0"/>
                  </a:moveTo>
                  <a:lnTo>
                    <a:pt x="0" y="37985"/>
                  </a:lnTo>
                  <a:lnTo>
                    <a:pt x="37998" y="37985"/>
                  </a:lnTo>
                  <a:lnTo>
                    <a:pt x="1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7494" y="139241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99" y="0"/>
                  </a:moveTo>
                  <a:lnTo>
                    <a:pt x="37998" y="37985"/>
                  </a:lnTo>
                  <a:lnTo>
                    <a:pt x="0" y="37985"/>
                  </a:lnTo>
                  <a:lnTo>
                    <a:pt x="18999" y="0"/>
                  </a:lnTo>
                  <a:close/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27129" y="158369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99" y="0"/>
                  </a:moveTo>
                  <a:lnTo>
                    <a:pt x="0" y="37998"/>
                  </a:lnTo>
                  <a:lnTo>
                    <a:pt x="37998" y="37998"/>
                  </a:lnTo>
                  <a:lnTo>
                    <a:pt x="1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7129" y="158369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99" y="0"/>
                  </a:moveTo>
                  <a:lnTo>
                    <a:pt x="37998" y="37998"/>
                  </a:lnTo>
                  <a:lnTo>
                    <a:pt x="0" y="37998"/>
                  </a:lnTo>
                  <a:lnTo>
                    <a:pt x="18999" y="0"/>
                  </a:lnTo>
                  <a:close/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47245" y="14009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86" y="0"/>
                  </a:moveTo>
                  <a:lnTo>
                    <a:pt x="0" y="37998"/>
                  </a:lnTo>
                  <a:lnTo>
                    <a:pt x="37998" y="37998"/>
                  </a:lnTo>
                  <a:lnTo>
                    <a:pt x="18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47245" y="14009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86" y="0"/>
                  </a:moveTo>
                  <a:lnTo>
                    <a:pt x="37998" y="37998"/>
                  </a:lnTo>
                  <a:lnTo>
                    <a:pt x="0" y="37998"/>
                  </a:lnTo>
                  <a:lnTo>
                    <a:pt x="18986" y="0"/>
                  </a:lnTo>
                  <a:close/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4172" y="15293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98" y="0"/>
                  </a:moveTo>
                  <a:lnTo>
                    <a:pt x="0" y="0"/>
                  </a:lnTo>
                  <a:lnTo>
                    <a:pt x="0" y="37988"/>
                  </a:lnTo>
                  <a:lnTo>
                    <a:pt x="37998" y="37988"/>
                  </a:lnTo>
                  <a:lnTo>
                    <a:pt x="379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44172" y="1529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98" y="0"/>
                  </a:lnTo>
                  <a:lnTo>
                    <a:pt x="37998" y="37988"/>
                  </a:lnTo>
                  <a:lnTo>
                    <a:pt x="0" y="37988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8940" y="122930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98" y="0"/>
                  </a:moveTo>
                  <a:lnTo>
                    <a:pt x="0" y="0"/>
                  </a:lnTo>
                  <a:lnTo>
                    <a:pt x="0" y="38000"/>
                  </a:lnTo>
                  <a:lnTo>
                    <a:pt x="37998" y="38000"/>
                  </a:lnTo>
                  <a:lnTo>
                    <a:pt x="379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38940" y="122929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98" y="0"/>
                  </a:lnTo>
                  <a:lnTo>
                    <a:pt x="37998" y="38000"/>
                  </a:lnTo>
                  <a:lnTo>
                    <a:pt x="0" y="38000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73217" y="165771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000" y="0"/>
                  </a:moveTo>
                  <a:lnTo>
                    <a:pt x="0" y="0"/>
                  </a:lnTo>
                  <a:lnTo>
                    <a:pt x="0" y="37986"/>
                  </a:lnTo>
                  <a:lnTo>
                    <a:pt x="38000" y="37986"/>
                  </a:lnTo>
                  <a:lnTo>
                    <a:pt x="38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73217" y="16577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8000" y="0"/>
                  </a:lnTo>
                  <a:lnTo>
                    <a:pt x="38000" y="37986"/>
                  </a:lnTo>
                  <a:lnTo>
                    <a:pt x="0" y="37986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4160" y="184964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94" y="0"/>
                  </a:moveTo>
                  <a:lnTo>
                    <a:pt x="0" y="0"/>
                  </a:lnTo>
                  <a:lnTo>
                    <a:pt x="0" y="37999"/>
                  </a:lnTo>
                  <a:lnTo>
                    <a:pt x="37994" y="37999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4160" y="18496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94" y="0"/>
                  </a:lnTo>
                  <a:lnTo>
                    <a:pt x="37994" y="37999"/>
                  </a:lnTo>
                  <a:lnTo>
                    <a:pt x="0" y="37999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5003" y="158107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98" y="0"/>
                  </a:moveTo>
                  <a:lnTo>
                    <a:pt x="0" y="0"/>
                  </a:lnTo>
                  <a:lnTo>
                    <a:pt x="0" y="37994"/>
                  </a:lnTo>
                  <a:lnTo>
                    <a:pt x="37998" y="37994"/>
                  </a:lnTo>
                  <a:lnTo>
                    <a:pt x="379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5003" y="15810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98" y="0"/>
                  </a:lnTo>
                  <a:lnTo>
                    <a:pt x="37998" y="37994"/>
                  </a:lnTo>
                  <a:lnTo>
                    <a:pt x="0" y="37994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3200" y="133673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74" y="0"/>
                  </a:moveTo>
                  <a:lnTo>
                    <a:pt x="0" y="0"/>
                  </a:lnTo>
                  <a:lnTo>
                    <a:pt x="0" y="37989"/>
                  </a:lnTo>
                  <a:lnTo>
                    <a:pt x="37974" y="37989"/>
                  </a:lnTo>
                  <a:lnTo>
                    <a:pt x="37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03200" y="13367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74" y="0"/>
                  </a:lnTo>
                  <a:lnTo>
                    <a:pt x="37974" y="37989"/>
                  </a:lnTo>
                  <a:lnTo>
                    <a:pt x="0" y="37989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7336" y="157517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98" y="0"/>
                  </a:moveTo>
                  <a:lnTo>
                    <a:pt x="0" y="0"/>
                  </a:lnTo>
                  <a:lnTo>
                    <a:pt x="0" y="37988"/>
                  </a:lnTo>
                  <a:lnTo>
                    <a:pt x="37998" y="37988"/>
                  </a:lnTo>
                  <a:lnTo>
                    <a:pt x="379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17336" y="157518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98" y="0"/>
                  </a:lnTo>
                  <a:lnTo>
                    <a:pt x="37998" y="37988"/>
                  </a:lnTo>
                  <a:lnTo>
                    <a:pt x="0" y="37988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9168" y="12089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85" y="0"/>
                  </a:moveTo>
                  <a:lnTo>
                    <a:pt x="0" y="0"/>
                  </a:lnTo>
                  <a:lnTo>
                    <a:pt x="0" y="37999"/>
                  </a:lnTo>
                  <a:lnTo>
                    <a:pt x="37985" y="37999"/>
                  </a:lnTo>
                  <a:lnTo>
                    <a:pt x="379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39168" y="120898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85" y="0"/>
                  </a:lnTo>
                  <a:lnTo>
                    <a:pt x="37985" y="37999"/>
                  </a:lnTo>
                  <a:lnTo>
                    <a:pt x="0" y="37999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6427" y="164462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85" y="0"/>
                  </a:moveTo>
                  <a:lnTo>
                    <a:pt x="0" y="0"/>
                  </a:lnTo>
                  <a:lnTo>
                    <a:pt x="0" y="37988"/>
                  </a:lnTo>
                  <a:lnTo>
                    <a:pt x="37985" y="37988"/>
                  </a:lnTo>
                  <a:lnTo>
                    <a:pt x="379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6427" y="16446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85" y="0"/>
                  </a:lnTo>
                  <a:lnTo>
                    <a:pt x="37985" y="37988"/>
                  </a:lnTo>
                  <a:lnTo>
                    <a:pt x="0" y="37988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12955" y="14500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998" y="0"/>
                  </a:moveTo>
                  <a:lnTo>
                    <a:pt x="0" y="0"/>
                  </a:lnTo>
                  <a:lnTo>
                    <a:pt x="0" y="38000"/>
                  </a:lnTo>
                  <a:lnTo>
                    <a:pt x="37998" y="38000"/>
                  </a:lnTo>
                  <a:lnTo>
                    <a:pt x="379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12955" y="145006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0"/>
                  </a:moveTo>
                  <a:lnTo>
                    <a:pt x="37998" y="0"/>
                  </a:lnTo>
                  <a:lnTo>
                    <a:pt x="37998" y="38000"/>
                  </a:lnTo>
                  <a:lnTo>
                    <a:pt x="0" y="38000"/>
                  </a:lnTo>
                  <a:lnTo>
                    <a:pt x="0" y="0"/>
                  </a:lnTo>
                  <a:close/>
                </a:path>
              </a:pathLst>
            </a:custGeom>
            <a:ln w="39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74741" y="142965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4455" y="0"/>
                  </a:moveTo>
                  <a:lnTo>
                    <a:pt x="5666" y="3888"/>
                  </a:lnTo>
                  <a:lnTo>
                    <a:pt x="0" y="13201"/>
                  </a:lnTo>
                  <a:lnTo>
                    <a:pt x="0" y="19742"/>
                  </a:lnTo>
                  <a:lnTo>
                    <a:pt x="1308" y="23018"/>
                  </a:lnTo>
                  <a:lnTo>
                    <a:pt x="4584" y="27603"/>
                  </a:lnTo>
                  <a:lnTo>
                    <a:pt x="9829" y="31540"/>
                  </a:lnTo>
                  <a:lnTo>
                    <a:pt x="16370" y="32848"/>
                  </a:lnTo>
                  <a:lnTo>
                    <a:pt x="22923" y="31540"/>
                  </a:lnTo>
                  <a:lnTo>
                    <a:pt x="27508" y="27603"/>
                  </a:lnTo>
                  <a:lnTo>
                    <a:pt x="31445" y="23018"/>
                  </a:lnTo>
                  <a:lnTo>
                    <a:pt x="32753" y="16465"/>
                  </a:lnTo>
                  <a:lnTo>
                    <a:pt x="31445" y="9925"/>
                  </a:lnTo>
                  <a:lnTo>
                    <a:pt x="23877" y="1893"/>
                  </a:lnTo>
                  <a:lnTo>
                    <a:pt x="14455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74741" y="142965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53" y="16465"/>
                  </a:moveTo>
                  <a:lnTo>
                    <a:pt x="16370" y="32848"/>
                  </a:lnTo>
                  <a:lnTo>
                    <a:pt x="13106" y="32200"/>
                  </a:lnTo>
                  <a:lnTo>
                    <a:pt x="9829" y="31540"/>
                  </a:lnTo>
                  <a:lnTo>
                    <a:pt x="4584" y="27603"/>
                  </a:lnTo>
                  <a:lnTo>
                    <a:pt x="1308" y="23018"/>
                  </a:lnTo>
                  <a:lnTo>
                    <a:pt x="0" y="19742"/>
                  </a:lnTo>
                  <a:lnTo>
                    <a:pt x="0" y="13201"/>
                  </a:lnTo>
                  <a:lnTo>
                    <a:pt x="5666" y="3888"/>
                  </a:lnTo>
                  <a:lnTo>
                    <a:pt x="14455" y="0"/>
                  </a:lnTo>
                  <a:lnTo>
                    <a:pt x="23877" y="1893"/>
                  </a:lnTo>
                  <a:lnTo>
                    <a:pt x="31445" y="9925"/>
                  </a:lnTo>
                  <a:lnTo>
                    <a:pt x="32105" y="13201"/>
                  </a:lnTo>
                  <a:lnTo>
                    <a:pt x="32753" y="16465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10135" y="1729014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5017" y="0"/>
                  </a:moveTo>
                  <a:lnTo>
                    <a:pt x="5806" y="3721"/>
                  </a:lnTo>
                  <a:lnTo>
                    <a:pt x="0" y="13196"/>
                  </a:lnTo>
                  <a:lnTo>
                    <a:pt x="0" y="19762"/>
                  </a:lnTo>
                  <a:lnTo>
                    <a:pt x="1308" y="23026"/>
                  </a:lnTo>
                  <a:lnTo>
                    <a:pt x="4584" y="28259"/>
                  </a:lnTo>
                  <a:lnTo>
                    <a:pt x="9829" y="31548"/>
                  </a:lnTo>
                  <a:lnTo>
                    <a:pt x="16382" y="32856"/>
                  </a:lnTo>
                  <a:lnTo>
                    <a:pt x="22923" y="31548"/>
                  </a:lnTo>
                  <a:lnTo>
                    <a:pt x="28168" y="28259"/>
                  </a:lnTo>
                  <a:lnTo>
                    <a:pt x="31445" y="23026"/>
                  </a:lnTo>
                  <a:lnTo>
                    <a:pt x="32753" y="16473"/>
                  </a:lnTo>
                  <a:lnTo>
                    <a:pt x="31445" y="9920"/>
                  </a:lnTo>
                  <a:lnTo>
                    <a:pt x="24581" y="2057"/>
                  </a:lnTo>
                  <a:lnTo>
                    <a:pt x="15017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10135" y="1729014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53" y="16473"/>
                  </a:moveTo>
                  <a:lnTo>
                    <a:pt x="32092" y="19762"/>
                  </a:lnTo>
                  <a:lnTo>
                    <a:pt x="31445" y="23026"/>
                  </a:lnTo>
                  <a:lnTo>
                    <a:pt x="28168" y="28259"/>
                  </a:lnTo>
                  <a:lnTo>
                    <a:pt x="22923" y="31548"/>
                  </a:lnTo>
                  <a:lnTo>
                    <a:pt x="19646" y="32196"/>
                  </a:lnTo>
                  <a:lnTo>
                    <a:pt x="16382" y="32856"/>
                  </a:lnTo>
                  <a:lnTo>
                    <a:pt x="13093" y="32196"/>
                  </a:lnTo>
                  <a:lnTo>
                    <a:pt x="9829" y="31548"/>
                  </a:lnTo>
                  <a:lnTo>
                    <a:pt x="4584" y="28259"/>
                  </a:lnTo>
                  <a:lnTo>
                    <a:pt x="1308" y="23026"/>
                  </a:lnTo>
                  <a:lnTo>
                    <a:pt x="0" y="19762"/>
                  </a:lnTo>
                  <a:lnTo>
                    <a:pt x="0" y="13196"/>
                  </a:lnTo>
                  <a:lnTo>
                    <a:pt x="5806" y="3721"/>
                  </a:lnTo>
                  <a:lnTo>
                    <a:pt x="15017" y="0"/>
                  </a:lnTo>
                  <a:lnTo>
                    <a:pt x="24581" y="2057"/>
                  </a:lnTo>
                  <a:lnTo>
                    <a:pt x="31445" y="9920"/>
                  </a:lnTo>
                  <a:lnTo>
                    <a:pt x="32092" y="13196"/>
                  </a:lnTo>
                  <a:lnTo>
                    <a:pt x="32753" y="16473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24322" y="139885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5025" y="0"/>
                  </a:moveTo>
                  <a:lnTo>
                    <a:pt x="5806" y="3727"/>
                  </a:lnTo>
                  <a:lnTo>
                    <a:pt x="0" y="13217"/>
                  </a:lnTo>
                  <a:lnTo>
                    <a:pt x="0" y="19758"/>
                  </a:lnTo>
                  <a:lnTo>
                    <a:pt x="1308" y="23034"/>
                  </a:lnTo>
                  <a:lnTo>
                    <a:pt x="4584" y="28267"/>
                  </a:lnTo>
                  <a:lnTo>
                    <a:pt x="9817" y="31556"/>
                  </a:lnTo>
                  <a:lnTo>
                    <a:pt x="16370" y="32864"/>
                  </a:lnTo>
                  <a:lnTo>
                    <a:pt x="22923" y="31556"/>
                  </a:lnTo>
                  <a:lnTo>
                    <a:pt x="28168" y="28267"/>
                  </a:lnTo>
                  <a:lnTo>
                    <a:pt x="31432" y="23034"/>
                  </a:lnTo>
                  <a:lnTo>
                    <a:pt x="32753" y="16481"/>
                  </a:lnTo>
                  <a:lnTo>
                    <a:pt x="31432" y="9928"/>
                  </a:lnTo>
                  <a:lnTo>
                    <a:pt x="24590" y="2058"/>
                  </a:lnTo>
                  <a:lnTo>
                    <a:pt x="15025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24322" y="139885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53" y="16481"/>
                  </a:moveTo>
                  <a:lnTo>
                    <a:pt x="19659" y="32204"/>
                  </a:lnTo>
                  <a:lnTo>
                    <a:pt x="16370" y="32864"/>
                  </a:lnTo>
                  <a:lnTo>
                    <a:pt x="9817" y="31556"/>
                  </a:lnTo>
                  <a:lnTo>
                    <a:pt x="4584" y="28267"/>
                  </a:lnTo>
                  <a:lnTo>
                    <a:pt x="1308" y="23034"/>
                  </a:lnTo>
                  <a:lnTo>
                    <a:pt x="0" y="19758"/>
                  </a:lnTo>
                  <a:lnTo>
                    <a:pt x="0" y="13217"/>
                  </a:lnTo>
                  <a:lnTo>
                    <a:pt x="5806" y="3727"/>
                  </a:lnTo>
                  <a:lnTo>
                    <a:pt x="15025" y="0"/>
                  </a:lnTo>
                  <a:lnTo>
                    <a:pt x="24590" y="2058"/>
                  </a:lnTo>
                  <a:lnTo>
                    <a:pt x="31432" y="9928"/>
                  </a:lnTo>
                  <a:lnTo>
                    <a:pt x="32105" y="13217"/>
                  </a:lnTo>
                  <a:lnTo>
                    <a:pt x="32753" y="16481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07735" y="90821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5036" y="0"/>
                  </a:moveTo>
                  <a:lnTo>
                    <a:pt x="5824" y="3715"/>
                  </a:lnTo>
                  <a:lnTo>
                    <a:pt x="0" y="13204"/>
                  </a:lnTo>
                  <a:lnTo>
                    <a:pt x="0" y="19758"/>
                  </a:lnTo>
                  <a:lnTo>
                    <a:pt x="1320" y="23034"/>
                  </a:lnTo>
                  <a:lnTo>
                    <a:pt x="4584" y="28279"/>
                  </a:lnTo>
                  <a:lnTo>
                    <a:pt x="9817" y="31556"/>
                  </a:lnTo>
                  <a:lnTo>
                    <a:pt x="16370" y="32864"/>
                  </a:lnTo>
                  <a:lnTo>
                    <a:pt x="22923" y="31556"/>
                  </a:lnTo>
                  <a:lnTo>
                    <a:pt x="28168" y="28279"/>
                  </a:lnTo>
                  <a:lnTo>
                    <a:pt x="31445" y="23034"/>
                  </a:lnTo>
                  <a:lnTo>
                    <a:pt x="32753" y="16481"/>
                  </a:lnTo>
                  <a:lnTo>
                    <a:pt x="31445" y="9940"/>
                  </a:lnTo>
                  <a:lnTo>
                    <a:pt x="24592" y="2071"/>
                  </a:lnTo>
                  <a:lnTo>
                    <a:pt x="15036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07735" y="90821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53" y="16481"/>
                  </a:moveTo>
                  <a:lnTo>
                    <a:pt x="32092" y="19758"/>
                  </a:lnTo>
                  <a:lnTo>
                    <a:pt x="31445" y="23034"/>
                  </a:lnTo>
                  <a:lnTo>
                    <a:pt x="28168" y="28279"/>
                  </a:lnTo>
                  <a:lnTo>
                    <a:pt x="22923" y="31556"/>
                  </a:lnTo>
                  <a:lnTo>
                    <a:pt x="16370" y="32864"/>
                  </a:lnTo>
                  <a:lnTo>
                    <a:pt x="13106" y="32204"/>
                  </a:lnTo>
                  <a:lnTo>
                    <a:pt x="9817" y="31556"/>
                  </a:lnTo>
                  <a:lnTo>
                    <a:pt x="4584" y="28279"/>
                  </a:lnTo>
                  <a:lnTo>
                    <a:pt x="1320" y="23034"/>
                  </a:lnTo>
                  <a:lnTo>
                    <a:pt x="0" y="19758"/>
                  </a:lnTo>
                  <a:lnTo>
                    <a:pt x="0" y="13204"/>
                  </a:lnTo>
                  <a:lnTo>
                    <a:pt x="5824" y="3715"/>
                  </a:lnTo>
                  <a:lnTo>
                    <a:pt x="15036" y="0"/>
                  </a:lnTo>
                  <a:lnTo>
                    <a:pt x="24592" y="2071"/>
                  </a:lnTo>
                  <a:lnTo>
                    <a:pt x="31445" y="9940"/>
                  </a:lnTo>
                  <a:lnTo>
                    <a:pt x="32092" y="13204"/>
                  </a:lnTo>
                  <a:lnTo>
                    <a:pt x="32753" y="16481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62980" y="127767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4992" y="0"/>
                  </a:moveTo>
                  <a:lnTo>
                    <a:pt x="5782" y="3727"/>
                  </a:lnTo>
                  <a:lnTo>
                    <a:pt x="0" y="13201"/>
                  </a:lnTo>
                  <a:lnTo>
                    <a:pt x="0" y="19754"/>
                  </a:lnTo>
                  <a:lnTo>
                    <a:pt x="1295" y="23018"/>
                  </a:lnTo>
                  <a:lnTo>
                    <a:pt x="4572" y="28263"/>
                  </a:lnTo>
                  <a:lnTo>
                    <a:pt x="9817" y="31540"/>
                  </a:lnTo>
                  <a:lnTo>
                    <a:pt x="16370" y="32848"/>
                  </a:lnTo>
                  <a:lnTo>
                    <a:pt x="22910" y="31540"/>
                  </a:lnTo>
                  <a:lnTo>
                    <a:pt x="28155" y="28263"/>
                  </a:lnTo>
                  <a:lnTo>
                    <a:pt x="31432" y="23018"/>
                  </a:lnTo>
                  <a:lnTo>
                    <a:pt x="32740" y="16478"/>
                  </a:lnTo>
                  <a:lnTo>
                    <a:pt x="31432" y="9925"/>
                  </a:lnTo>
                  <a:lnTo>
                    <a:pt x="24563" y="2053"/>
                  </a:lnTo>
                  <a:lnTo>
                    <a:pt x="14992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62980" y="127767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40" y="16478"/>
                  </a:moveTo>
                  <a:lnTo>
                    <a:pt x="32080" y="19754"/>
                  </a:lnTo>
                  <a:lnTo>
                    <a:pt x="31432" y="23018"/>
                  </a:lnTo>
                  <a:lnTo>
                    <a:pt x="28155" y="28263"/>
                  </a:lnTo>
                  <a:lnTo>
                    <a:pt x="22910" y="31540"/>
                  </a:lnTo>
                  <a:lnTo>
                    <a:pt x="19634" y="32200"/>
                  </a:lnTo>
                  <a:lnTo>
                    <a:pt x="16370" y="32848"/>
                  </a:lnTo>
                  <a:lnTo>
                    <a:pt x="13093" y="32200"/>
                  </a:lnTo>
                  <a:lnTo>
                    <a:pt x="9817" y="31540"/>
                  </a:lnTo>
                  <a:lnTo>
                    <a:pt x="4572" y="28263"/>
                  </a:lnTo>
                  <a:lnTo>
                    <a:pt x="1295" y="23018"/>
                  </a:lnTo>
                  <a:lnTo>
                    <a:pt x="0" y="19754"/>
                  </a:lnTo>
                  <a:lnTo>
                    <a:pt x="0" y="13201"/>
                  </a:lnTo>
                  <a:lnTo>
                    <a:pt x="5782" y="3727"/>
                  </a:lnTo>
                  <a:lnTo>
                    <a:pt x="14992" y="0"/>
                  </a:lnTo>
                  <a:lnTo>
                    <a:pt x="24563" y="2053"/>
                  </a:lnTo>
                  <a:lnTo>
                    <a:pt x="31432" y="9925"/>
                  </a:lnTo>
                  <a:lnTo>
                    <a:pt x="32080" y="13201"/>
                  </a:lnTo>
                  <a:lnTo>
                    <a:pt x="32740" y="16478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24309" y="1996940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4451" y="0"/>
                  </a:moveTo>
                  <a:lnTo>
                    <a:pt x="5658" y="3886"/>
                  </a:lnTo>
                  <a:lnTo>
                    <a:pt x="0" y="13203"/>
                  </a:lnTo>
                  <a:lnTo>
                    <a:pt x="0" y="19756"/>
                  </a:lnTo>
                  <a:lnTo>
                    <a:pt x="1308" y="23020"/>
                  </a:lnTo>
                  <a:lnTo>
                    <a:pt x="4584" y="27605"/>
                  </a:lnTo>
                  <a:lnTo>
                    <a:pt x="9817" y="31529"/>
                  </a:lnTo>
                  <a:lnTo>
                    <a:pt x="16382" y="32850"/>
                  </a:lnTo>
                  <a:lnTo>
                    <a:pt x="22923" y="31529"/>
                  </a:lnTo>
                  <a:lnTo>
                    <a:pt x="27508" y="27605"/>
                  </a:lnTo>
                  <a:lnTo>
                    <a:pt x="31445" y="23020"/>
                  </a:lnTo>
                  <a:lnTo>
                    <a:pt x="32753" y="16467"/>
                  </a:lnTo>
                  <a:lnTo>
                    <a:pt x="31445" y="9913"/>
                  </a:lnTo>
                  <a:lnTo>
                    <a:pt x="23879" y="1892"/>
                  </a:lnTo>
                  <a:lnTo>
                    <a:pt x="14451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24309" y="1996940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53" y="16467"/>
                  </a:moveTo>
                  <a:lnTo>
                    <a:pt x="32092" y="19756"/>
                  </a:lnTo>
                  <a:lnTo>
                    <a:pt x="31445" y="23020"/>
                  </a:lnTo>
                  <a:lnTo>
                    <a:pt x="27508" y="27605"/>
                  </a:lnTo>
                  <a:lnTo>
                    <a:pt x="22923" y="31529"/>
                  </a:lnTo>
                  <a:lnTo>
                    <a:pt x="16382" y="32850"/>
                  </a:lnTo>
                  <a:lnTo>
                    <a:pt x="9817" y="31529"/>
                  </a:lnTo>
                  <a:lnTo>
                    <a:pt x="4584" y="27605"/>
                  </a:lnTo>
                  <a:lnTo>
                    <a:pt x="1308" y="23020"/>
                  </a:lnTo>
                  <a:lnTo>
                    <a:pt x="0" y="19756"/>
                  </a:lnTo>
                  <a:lnTo>
                    <a:pt x="0" y="13203"/>
                  </a:lnTo>
                  <a:lnTo>
                    <a:pt x="5658" y="3886"/>
                  </a:lnTo>
                  <a:lnTo>
                    <a:pt x="14451" y="0"/>
                  </a:lnTo>
                  <a:lnTo>
                    <a:pt x="23879" y="1892"/>
                  </a:lnTo>
                  <a:lnTo>
                    <a:pt x="31445" y="9913"/>
                  </a:lnTo>
                  <a:lnTo>
                    <a:pt x="32092" y="13203"/>
                  </a:lnTo>
                  <a:lnTo>
                    <a:pt x="32753" y="16467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7529" y="201591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4506" y="0"/>
                  </a:moveTo>
                  <a:lnTo>
                    <a:pt x="5700" y="3862"/>
                  </a:lnTo>
                  <a:lnTo>
                    <a:pt x="0" y="13211"/>
                  </a:lnTo>
                  <a:lnTo>
                    <a:pt x="0" y="19764"/>
                  </a:lnTo>
                  <a:lnTo>
                    <a:pt x="1308" y="23040"/>
                  </a:lnTo>
                  <a:lnTo>
                    <a:pt x="4584" y="27625"/>
                  </a:lnTo>
                  <a:lnTo>
                    <a:pt x="9817" y="31549"/>
                  </a:lnTo>
                  <a:lnTo>
                    <a:pt x="16370" y="32870"/>
                  </a:lnTo>
                  <a:lnTo>
                    <a:pt x="22923" y="31549"/>
                  </a:lnTo>
                  <a:lnTo>
                    <a:pt x="27495" y="27625"/>
                  </a:lnTo>
                  <a:lnTo>
                    <a:pt x="31432" y="23040"/>
                  </a:lnTo>
                  <a:lnTo>
                    <a:pt x="32740" y="16487"/>
                  </a:lnTo>
                  <a:lnTo>
                    <a:pt x="31432" y="9934"/>
                  </a:lnTo>
                  <a:lnTo>
                    <a:pt x="23917" y="1924"/>
                  </a:lnTo>
                  <a:lnTo>
                    <a:pt x="14506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529" y="2015919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40" y="16487"/>
                  </a:moveTo>
                  <a:lnTo>
                    <a:pt x="16370" y="32870"/>
                  </a:lnTo>
                  <a:lnTo>
                    <a:pt x="13093" y="32210"/>
                  </a:lnTo>
                  <a:lnTo>
                    <a:pt x="9817" y="31549"/>
                  </a:lnTo>
                  <a:lnTo>
                    <a:pt x="4584" y="27625"/>
                  </a:lnTo>
                  <a:lnTo>
                    <a:pt x="1308" y="23040"/>
                  </a:lnTo>
                  <a:lnTo>
                    <a:pt x="0" y="19764"/>
                  </a:lnTo>
                  <a:lnTo>
                    <a:pt x="0" y="13211"/>
                  </a:lnTo>
                  <a:lnTo>
                    <a:pt x="5700" y="3862"/>
                  </a:lnTo>
                  <a:lnTo>
                    <a:pt x="14506" y="0"/>
                  </a:lnTo>
                  <a:lnTo>
                    <a:pt x="23917" y="1924"/>
                  </a:lnTo>
                  <a:lnTo>
                    <a:pt x="31432" y="9934"/>
                  </a:lnTo>
                  <a:lnTo>
                    <a:pt x="32092" y="13211"/>
                  </a:lnTo>
                  <a:lnTo>
                    <a:pt x="32740" y="16487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73279" y="159800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5039" y="0"/>
                  </a:moveTo>
                  <a:lnTo>
                    <a:pt x="5818" y="3709"/>
                  </a:lnTo>
                  <a:lnTo>
                    <a:pt x="0" y="13190"/>
                  </a:lnTo>
                  <a:lnTo>
                    <a:pt x="0" y="19756"/>
                  </a:lnTo>
                  <a:lnTo>
                    <a:pt x="1320" y="23033"/>
                  </a:lnTo>
                  <a:lnTo>
                    <a:pt x="4584" y="28265"/>
                  </a:lnTo>
                  <a:lnTo>
                    <a:pt x="9817" y="31542"/>
                  </a:lnTo>
                  <a:lnTo>
                    <a:pt x="16370" y="32850"/>
                  </a:lnTo>
                  <a:lnTo>
                    <a:pt x="22936" y="31542"/>
                  </a:lnTo>
                  <a:lnTo>
                    <a:pt x="28168" y="28265"/>
                  </a:lnTo>
                  <a:lnTo>
                    <a:pt x="31432" y="23033"/>
                  </a:lnTo>
                  <a:lnTo>
                    <a:pt x="32740" y="16479"/>
                  </a:lnTo>
                  <a:lnTo>
                    <a:pt x="32118" y="13190"/>
                  </a:lnTo>
                  <a:lnTo>
                    <a:pt x="31432" y="9926"/>
                  </a:lnTo>
                  <a:lnTo>
                    <a:pt x="24599" y="2069"/>
                  </a:lnTo>
                  <a:lnTo>
                    <a:pt x="15039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73279" y="1598007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40" y="16479"/>
                  </a:moveTo>
                  <a:lnTo>
                    <a:pt x="16370" y="32850"/>
                  </a:lnTo>
                  <a:lnTo>
                    <a:pt x="9817" y="31542"/>
                  </a:lnTo>
                  <a:lnTo>
                    <a:pt x="4584" y="28265"/>
                  </a:lnTo>
                  <a:lnTo>
                    <a:pt x="1320" y="23033"/>
                  </a:lnTo>
                  <a:lnTo>
                    <a:pt x="0" y="19756"/>
                  </a:lnTo>
                  <a:lnTo>
                    <a:pt x="0" y="13190"/>
                  </a:lnTo>
                  <a:lnTo>
                    <a:pt x="5818" y="3709"/>
                  </a:lnTo>
                  <a:lnTo>
                    <a:pt x="15039" y="0"/>
                  </a:lnTo>
                  <a:lnTo>
                    <a:pt x="24599" y="2069"/>
                  </a:lnTo>
                  <a:lnTo>
                    <a:pt x="31432" y="9926"/>
                  </a:lnTo>
                  <a:lnTo>
                    <a:pt x="32118" y="13190"/>
                  </a:lnTo>
                  <a:lnTo>
                    <a:pt x="32740" y="16479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01602" y="129536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14541" y="0"/>
                  </a:moveTo>
                  <a:lnTo>
                    <a:pt x="5716" y="3842"/>
                  </a:lnTo>
                  <a:lnTo>
                    <a:pt x="0" y="13201"/>
                  </a:lnTo>
                  <a:lnTo>
                    <a:pt x="0" y="19754"/>
                  </a:lnTo>
                  <a:lnTo>
                    <a:pt x="1308" y="23031"/>
                  </a:lnTo>
                  <a:lnTo>
                    <a:pt x="4584" y="27616"/>
                  </a:lnTo>
                  <a:lnTo>
                    <a:pt x="9817" y="31540"/>
                  </a:lnTo>
                  <a:lnTo>
                    <a:pt x="16370" y="32848"/>
                  </a:lnTo>
                  <a:lnTo>
                    <a:pt x="22923" y="31540"/>
                  </a:lnTo>
                  <a:lnTo>
                    <a:pt x="27520" y="27616"/>
                  </a:lnTo>
                  <a:lnTo>
                    <a:pt x="31445" y="23031"/>
                  </a:lnTo>
                  <a:lnTo>
                    <a:pt x="32753" y="16478"/>
                  </a:lnTo>
                  <a:lnTo>
                    <a:pt x="31445" y="9925"/>
                  </a:lnTo>
                  <a:lnTo>
                    <a:pt x="23956" y="1939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01602" y="1295368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20" h="33019">
                  <a:moveTo>
                    <a:pt x="32753" y="16478"/>
                  </a:moveTo>
                  <a:lnTo>
                    <a:pt x="32092" y="19754"/>
                  </a:lnTo>
                  <a:lnTo>
                    <a:pt x="31445" y="23031"/>
                  </a:lnTo>
                  <a:lnTo>
                    <a:pt x="27520" y="27616"/>
                  </a:lnTo>
                  <a:lnTo>
                    <a:pt x="22923" y="31540"/>
                  </a:lnTo>
                  <a:lnTo>
                    <a:pt x="19646" y="32200"/>
                  </a:lnTo>
                  <a:lnTo>
                    <a:pt x="16370" y="32848"/>
                  </a:lnTo>
                  <a:lnTo>
                    <a:pt x="13093" y="32200"/>
                  </a:lnTo>
                  <a:lnTo>
                    <a:pt x="9817" y="31540"/>
                  </a:lnTo>
                  <a:lnTo>
                    <a:pt x="4584" y="27616"/>
                  </a:lnTo>
                  <a:lnTo>
                    <a:pt x="1308" y="23031"/>
                  </a:lnTo>
                  <a:lnTo>
                    <a:pt x="0" y="19754"/>
                  </a:lnTo>
                  <a:lnTo>
                    <a:pt x="0" y="13201"/>
                  </a:lnTo>
                  <a:lnTo>
                    <a:pt x="5716" y="3842"/>
                  </a:lnTo>
                  <a:lnTo>
                    <a:pt x="14541" y="0"/>
                  </a:lnTo>
                  <a:lnTo>
                    <a:pt x="23956" y="1939"/>
                  </a:lnTo>
                  <a:lnTo>
                    <a:pt x="31445" y="9925"/>
                  </a:lnTo>
                  <a:lnTo>
                    <a:pt x="32092" y="13201"/>
                  </a:lnTo>
                  <a:lnTo>
                    <a:pt x="32753" y="16478"/>
                  </a:lnTo>
                </a:path>
              </a:pathLst>
            </a:custGeom>
            <a:ln w="3924">
              <a:solidFill>
                <a:srgbClr val="0070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27256" y="1373416"/>
              <a:ext cx="90170" cy="38100"/>
            </a:xfrm>
            <a:custGeom>
              <a:avLst/>
              <a:gdLst/>
              <a:ahLst/>
              <a:cxnLst/>
              <a:rect l="l" t="t" r="r" b="b"/>
              <a:pathLst>
                <a:path w="90170" h="38100">
                  <a:moveTo>
                    <a:pt x="89738" y="37998"/>
                  </a:moveTo>
                  <a:lnTo>
                    <a:pt x="24892" y="0"/>
                  </a:lnTo>
                  <a:lnTo>
                    <a:pt x="0" y="0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66232" y="1419923"/>
              <a:ext cx="125730" cy="5715"/>
            </a:xfrm>
            <a:custGeom>
              <a:avLst/>
              <a:gdLst/>
              <a:ahLst/>
              <a:cxnLst/>
              <a:rect l="l" t="t" r="r" b="b"/>
              <a:pathLst>
                <a:path w="125729" h="5715">
                  <a:moveTo>
                    <a:pt x="0" y="0"/>
                  </a:moveTo>
                  <a:lnTo>
                    <a:pt x="100901" y="5245"/>
                  </a:lnTo>
                  <a:lnTo>
                    <a:pt x="125133" y="5245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792201" y="1666243"/>
            <a:ext cx="35560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TiNbHfTaC</a:t>
            </a:r>
            <a:r>
              <a:rPr sz="200" spc="-10" dirty="0">
                <a:latin typeface="Arial"/>
                <a:cs typeface="Arial"/>
              </a:rPr>
              <a:t>4</a:t>
            </a:r>
            <a:endParaRPr sz="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23839" y="1333905"/>
            <a:ext cx="33718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TiZrHfTaC</a:t>
            </a:r>
            <a:r>
              <a:rPr sz="200" spc="-10" dirty="0">
                <a:latin typeface="Arial"/>
                <a:cs typeface="Arial"/>
              </a:rPr>
              <a:t>4</a:t>
            </a:r>
            <a:endParaRPr sz="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41971" y="1505311"/>
            <a:ext cx="35242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TiZrNbTaC</a:t>
            </a:r>
            <a:r>
              <a:rPr sz="200" spc="-10" dirty="0">
                <a:latin typeface="Arial"/>
                <a:cs typeface="Arial"/>
              </a:rPr>
              <a:t>4</a:t>
            </a:r>
            <a:endParaRPr sz="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68989" y="1388624"/>
            <a:ext cx="34925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TiZrNbHfC</a:t>
            </a:r>
            <a:r>
              <a:rPr sz="200" spc="-10" dirty="0">
                <a:latin typeface="Arial"/>
                <a:cs typeface="Arial"/>
              </a:rPr>
              <a:t>4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910937" y="1062024"/>
            <a:ext cx="690880" cy="880110"/>
            <a:chOff x="4910937" y="1062024"/>
            <a:chExt cx="690880" cy="880110"/>
          </a:xfrm>
        </p:grpSpPr>
        <p:sp>
          <p:nvSpPr>
            <p:cNvPr id="70" name="object 70"/>
            <p:cNvSpPr/>
            <p:nvPr/>
          </p:nvSpPr>
          <p:spPr>
            <a:xfrm>
              <a:off x="5431955" y="1469059"/>
              <a:ext cx="167640" cy="27305"/>
            </a:xfrm>
            <a:custGeom>
              <a:avLst/>
              <a:gdLst/>
              <a:ahLst/>
              <a:cxnLst/>
              <a:rect l="l" t="t" r="r" b="b"/>
              <a:pathLst>
                <a:path w="167639" h="27305">
                  <a:moveTo>
                    <a:pt x="0" y="0"/>
                  </a:moveTo>
                  <a:lnTo>
                    <a:pt x="142798" y="26860"/>
                  </a:lnTo>
                  <a:lnTo>
                    <a:pt x="167043" y="26860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58155" y="1064247"/>
              <a:ext cx="47625" cy="163830"/>
            </a:xfrm>
            <a:custGeom>
              <a:avLst/>
              <a:gdLst/>
              <a:ahLst/>
              <a:cxnLst/>
              <a:rect l="l" t="t" r="r" b="b"/>
              <a:pathLst>
                <a:path w="47625" h="163830">
                  <a:moveTo>
                    <a:pt x="0" y="163753"/>
                  </a:moveTo>
                  <a:lnTo>
                    <a:pt x="22923" y="0"/>
                  </a:lnTo>
                  <a:lnTo>
                    <a:pt x="47167" y="0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54002" y="1600073"/>
              <a:ext cx="38100" cy="42545"/>
            </a:xfrm>
            <a:custGeom>
              <a:avLst/>
              <a:gdLst/>
              <a:ahLst/>
              <a:cxnLst/>
              <a:rect l="l" t="t" r="r" b="b"/>
              <a:pathLst>
                <a:path w="38100" h="42544">
                  <a:moveTo>
                    <a:pt x="0" y="0"/>
                  </a:moveTo>
                  <a:lnTo>
                    <a:pt x="37998" y="41922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13160" y="1868640"/>
              <a:ext cx="29845" cy="71120"/>
            </a:xfrm>
            <a:custGeom>
              <a:avLst/>
              <a:gdLst/>
              <a:ahLst/>
              <a:cxnLst/>
              <a:rect l="l" t="t" r="r" b="b"/>
              <a:pathLst>
                <a:path w="29845" h="71119">
                  <a:moveTo>
                    <a:pt x="0" y="0"/>
                  </a:moveTo>
                  <a:lnTo>
                    <a:pt x="5245" y="70739"/>
                  </a:lnTo>
                  <a:lnTo>
                    <a:pt x="29463" y="70739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92217" y="1676704"/>
              <a:ext cx="35560" cy="103505"/>
            </a:xfrm>
            <a:custGeom>
              <a:avLst/>
              <a:gdLst/>
              <a:ahLst/>
              <a:cxnLst/>
              <a:rect l="l" t="t" r="r" b="b"/>
              <a:pathLst>
                <a:path w="35560" h="103505">
                  <a:moveTo>
                    <a:pt x="0" y="0"/>
                  </a:moveTo>
                  <a:lnTo>
                    <a:pt x="10477" y="103492"/>
                  </a:lnTo>
                  <a:lnTo>
                    <a:pt x="35369" y="103492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93093" y="1134986"/>
              <a:ext cx="65405" cy="113664"/>
            </a:xfrm>
            <a:custGeom>
              <a:avLst/>
              <a:gdLst/>
              <a:ahLst/>
              <a:cxnLst/>
              <a:rect l="l" t="t" r="r" b="b"/>
              <a:pathLst>
                <a:path w="65404" h="113665">
                  <a:moveTo>
                    <a:pt x="64858" y="113322"/>
                  </a:moveTo>
                  <a:lnTo>
                    <a:pt x="0" y="0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377298" y="1086310"/>
            <a:ext cx="40640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-50" dirty="0">
                <a:latin typeface="Arial"/>
                <a:cs typeface="Arial"/>
              </a:rPr>
              <a:t>3</a:t>
            </a:r>
            <a:endParaRPr sz="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92509" y="1611676"/>
            <a:ext cx="343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0480" indent="47625">
              <a:lnSpc>
                <a:spcPct val="162300"/>
              </a:lnSpc>
              <a:spcBef>
                <a:spcPts val="95"/>
              </a:spcBef>
            </a:pPr>
            <a:r>
              <a:rPr sz="600" spc="-15" baseline="13888" dirty="0">
                <a:latin typeface="Arial"/>
                <a:cs typeface="Arial"/>
              </a:rPr>
              <a:t>TiZrTaC</a:t>
            </a:r>
            <a:r>
              <a:rPr sz="200" spc="-10" dirty="0">
                <a:latin typeface="Arial"/>
                <a:cs typeface="Arial"/>
              </a:rPr>
              <a:t>3</a:t>
            </a:r>
            <a:r>
              <a:rPr sz="200" spc="500" dirty="0">
                <a:latin typeface="Arial"/>
                <a:cs typeface="Arial"/>
              </a:rPr>
              <a:t> </a:t>
            </a:r>
            <a:r>
              <a:rPr sz="600" spc="-15" baseline="13888" dirty="0">
                <a:latin typeface="Arial"/>
                <a:cs typeface="Arial"/>
              </a:rPr>
              <a:t>TiHfTaC</a:t>
            </a:r>
            <a:r>
              <a:rPr sz="200" spc="-10" dirty="0">
                <a:latin typeface="Arial"/>
                <a:cs typeface="Arial"/>
              </a:rPr>
              <a:t>3</a:t>
            </a:r>
            <a:endParaRPr sz="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35165" y="1319196"/>
            <a:ext cx="28003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TiZrHfC</a:t>
            </a:r>
            <a:r>
              <a:rPr sz="200" spc="-10" dirty="0">
                <a:latin typeface="Arial"/>
                <a:cs typeface="Arial"/>
              </a:rPr>
              <a:t>3</a:t>
            </a:r>
            <a:endParaRPr sz="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76828" y="1496145"/>
            <a:ext cx="568325" cy="1466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600" baseline="13888" dirty="0">
                <a:latin typeface="Arial"/>
                <a:cs typeface="Arial"/>
              </a:rPr>
              <a:t>NbHfTaC</a:t>
            </a:r>
            <a:r>
              <a:rPr sz="200" dirty="0">
                <a:latin typeface="Arial"/>
                <a:cs typeface="Arial"/>
              </a:rPr>
              <a:t>3</a:t>
            </a:r>
            <a:r>
              <a:rPr sz="200" spc="265" dirty="0">
                <a:latin typeface="Arial"/>
                <a:cs typeface="Arial"/>
              </a:rPr>
              <a:t> </a:t>
            </a:r>
            <a:r>
              <a:rPr sz="600" spc="-15" baseline="-41666" dirty="0">
                <a:latin typeface="Arial"/>
                <a:cs typeface="Arial"/>
              </a:rPr>
              <a:t>TiZrNbC</a:t>
            </a:r>
            <a:endParaRPr sz="600" baseline="-41666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80"/>
              </a:spcBef>
            </a:pPr>
            <a:r>
              <a:rPr sz="200" spc="-50" dirty="0">
                <a:latin typeface="Arial"/>
                <a:cs typeface="Arial"/>
              </a:rPr>
              <a:t>3</a:t>
            </a:r>
            <a:endParaRPr sz="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83608" y="1027686"/>
            <a:ext cx="30607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ZrNbHfC</a:t>
            </a:r>
            <a:r>
              <a:rPr sz="200" spc="-10" dirty="0">
                <a:latin typeface="Arial"/>
                <a:cs typeface="Arial"/>
              </a:rPr>
              <a:t>3</a:t>
            </a:r>
            <a:endParaRPr sz="2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279072" y="1172058"/>
            <a:ext cx="413384" cy="142240"/>
            <a:chOff x="5279072" y="1172058"/>
            <a:chExt cx="413384" cy="142240"/>
          </a:xfrm>
        </p:grpSpPr>
        <p:sp>
          <p:nvSpPr>
            <p:cNvPr id="82" name="object 82"/>
            <p:cNvSpPr/>
            <p:nvPr/>
          </p:nvSpPr>
          <p:spPr>
            <a:xfrm>
              <a:off x="5281295" y="1180833"/>
              <a:ext cx="36830" cy="131445"/>
            </a:xfrm>
            <a:custGeom>
              <a:avLst/>
              <a:gdLst/>
              <a:ahLst/>
              <a:cxnLst/>
              <a:rect l="l" t="t" r="r" b="b"/>
              <a:pathLst>
                <a:path w="36829" h="131444">
                  <a:moveTo>
                    <a:pt x="36677" y="131013"/>
                  </a:moveTo>
                  <a:lnTo>
                    <a:pt x="24244" y="0"/>
                  </a:lnTo>
                  <a:lnTo>
                    <a:pt x="0" y="0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79351" y="1174280"/>
              <a:ext cx="111125" cy="120014"/>
            </a:xfrm>
            <a:custGeom>
              <a:avLst/>
              <a:gdLst/>
              <a:ahLst/>
              <a:cxnLst/>
              <a:rect l="l" t="t" r="r" b="b"/>
              <a:pathLst>
                <a:path w="111125" h="120015">
                  <a:moveTo>
                    <a:pt x="0" y="119875"/>
                  </a:moveTo>
                  <a:lnTo>
                    <a:pt x="86461" y="0"/>
                  </a:lnTo>
                  <a:lnTo>
                    <a:pt x="110693" y="0"/>
                  </a:lnTo>
                </a:path>
              </a:pathLst>
            </a:custGeom>
            <a:ln w="3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123751" y="1459378"/>
            <a:ext cx="76263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91490" algn="l"/>
              </a:tabLst>
            </a:pPr>
            <a:r>
              <a:rPr sz="600" spc="-15" baseline="13888" dirty="0">
                <a:latin typeface="Arial"/>
                <a:cs typeface="Arial"/>
              </a:rPr>
              <a:t>HfTaC</a:t>
            </a:r>
            <a:r>
              <a:rPr sz="200" spc="-10" dirty="0">
                <a:latin typeface="Arial"/>
                <a:cs typeface="Arial"/>
              </a:rPr>
              <a:t>2</a:t>
            </a:r>
            <a:r>
              <a:rPr sz="200" dirty="0">
                <a:latin typeface="Arial"/>
                <a:cs typeface="Arial"/>
              </a:rPr>
              <a:t>	</a:t>
            </a:r>
            <a:r>
              <a:rPr sz="600" spc="-15" baseline="13888" dirty="0">
                <a:latin typeface="Arial"/>
                <a:cs typeface="Arial"/>
              </a:rPr>
              <a:t>ZrNbTaC</a:t>
            </a:r>
            <a:r>
              <a:rPr sz="200" spc="-10" dirty="0">
                <a:latin typeface="Arial"/>
                <a:cs typeface="Arial"/>
              </a:rPr>
              <a:t>3</a:t>
            </a:r>
            <a:endParaRPr sz="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576382" y="1610387"/>
            <a:ext cx="323215" cy="18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35560" indent="-48895">
              <a:lnSpc>
                <a:spcPct val="134400"/>
              </a:lnSpc>
              <a:spcBef>
                <a:spcPts val="95"/>
              </a:spcBef>
            </a:pPr>
            <a:r>
              <a:rPr sz="600" spc="-15" baseline="13888" dirty="0">
                <a:latin typeface="Arial"/>
                <a:cs typeface="Arial"/>
              </a:rPr>
              <a:t>TiNbHfC</a:t>
            </a:r>
            <a:r>
              <a:rPr sz="200" spc="-10" dirty="0">
                <a:latin typeface="Arial"/>
                <a:cs typeface="Arial"/>
              </a:rPr>
              <a:t>3</a:t>
            </a:r>
            <a:r>
              <a:rPr sz="200" spc="500" dirty="0">
                <a:latin typeface="Arial"/>
                <a:cs typeface="Arial"/>
              </a:rPr>
              <a:t> </a:t>
            </a:r>
            <a:r>
              <a:rPr sz="600" spc="-15" baseline="13888" dirty="0">
                <a:latin typeface="Arial"/>
                <a:cs typeface="Arial"/>
              </a:rPr>
              <a:t>NbTaC</a:t>
            </a:r>
            <a:r>
              <a:rPr sz="200" spc="-1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90518" y="1313875"/>
            <a:ext cx="363220" cy="1460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9690" marR="30480" indent="-22225">
              <a:lnSpc>
                <a:spcPts val="430"/>
              </a:lnSpc>
              <a:spcBef>
                <a:spcPts val="185"/>
              </a:spcBef>
            </a:pPr>
            <a:r>
              <a:rPr sz="600" spc="-15" baseline="13888" dirty="0">
                <a:latin typeface="Arial"/>
                <a:cs typeface="Arial"/>
              </a:rPr>
              <a:t>ZrNbHfTaC</a:t>
            </a:r>
            <a:r>
              <a:rPr sz="200" spc="-10" dirty="0">
                <a:latin typeface="Arial"/>
                <a:cs typeface="Arial"/>
              </a:rPr>
              <a:t>4</a:t>
            </a:r>
            <a:r>
              <a:rPr sz="200" spc="500" dirty="0">
                <a:latin typeface="Arial"/>
                <a:cs typeface="Arial"/>
              </a:rPr>
              <a:t> </a:t>
            </a:r>
            <a:r>
              <a:rPr sz="600" spc="-15" baseline="13888" dirty="0">
                <a:latin typeface="Arial"/>
                <a:cs typeface="Arial"/>
              </a:rPr>
              <a:t>NbHfC</a:t>
            </a:r>
            <a:r>
              <a:rPr sz="200" spc="-1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34482" y="888147"/>
            <a:ext cx="236854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ZrHfC</a:t>
            </a:r>
            <a:r>
              <a:rPr sz="200" spc="-1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51720" y="1976856"/>
            <a:ext cx="24384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600" spc="-15" baseline="13888" dirty="0">
                <a:latin typeface="Arial"/>
                <a:cs typeface="Arial"/>
              </a:rPr>
              <a:t>TiNbC</a:t>
            </a:r>
            <a:r>
              <a:rPr sz="200" spc="-1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844279" y="1875093"/>
            <a:ext cx="377825" cy="21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76200">
              <a:lnSpc>
                <a:spcPct val="152600"/>
              </a:lnSpc>
              <a:spcBef>
                <a:spcPts val="95"/>
              </a:spcBef>
            </a:pPr>
            <a:r>
              <a:rPr sz="600" spc="-15" baseline="13888" dirty="0">
                <a:latin typeface="Arial"/>
                <a:cs typeface="Arial"/>
              </a:rPr>
              <a:t>TiNbTaC</a:t>
            </a:r>
            <a:r>
              <a:rPr sz="200" spc="-10" dirty="0">
                <a:latin typeface="Arial"/>
                <a:cs typeface="Arial"/>
              </a:rPr>
              <a:t>3</a:t>
            </a:r>
            <a:r>
              <a:rPr sz="200" spc="500" dirty="0">
                <a:latin typeface="Arial"/>
                <a:cs typeface="Arial"/>
              </a:rPr>
              <a:t> </a:t>
            </a:r>
            <a:r>
              <a:rPr sz="600" spc="-15" baseline="13888" dirty="0">
                <a:latin typeface="Arial"/>
                <a:cs typeface="Arial"/>
              </a:rPr>
              <a:t>TiTaC</a:t>
            </a:r>
            <a:r>
              <a:rPr sz="200" spc="-1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25435" y="1567036"/>
            <a:ext cx="16256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10" dirty="0">
                <a:latin typeface="Arial"/>
                <a:cs typeface="Arial"/>
              </a:rPr>
              <a:t>TiHfC</a:t>
            </a:r>
            <a:endParaRPr sz="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62315" y="1605121"/>
            <a:ext cx="40640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-5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071563" y="1017467"/>
            <a:ext cx="356870" cy="21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77470">
              <a:lnSpc>
                <a:spcPct val="157500"/>
              </a:lnSpc>
              <a:spcBef>
                <a:spcPts val="95"/>
              </a:spcBef>
            </a:pPr>
            <a:r>
              <a:rPr sz="400" spc="-10" dirty="0">
                <a:latin typeface="Arial"/>
                <a:cs typeface="Arial"/>
              </a:rPr>
              <a:t>ZrHfTaC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600" spc="-15" baseline="13888" dirty="0">
                <a:latin typeface="Arial"/>
                <a:cs typeface="Arial"/>
              </a:rPr>
              <a:t>ZrTaC</a:t>
            </a:r>
            <a:r>
              <a:rPr sz="200" spc="-10" dirty="0">
                <a:latin typeface="Arial"/>
                <a:cs typeface="Arial"/>
              </a:rPr>
              <a:t>2</a:t>
            </a:r>
            <a:endParaRPr sz="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37349" y="2005727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4.40</a:t>
            </a:r>
            <a:endParaRPr sz="5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139086" y="1792832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4.45</a:t>
            </a:r>
            <a:endParaRPr sz="5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39086" y="1367731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4.55</a:t>
            </a:r>
            <a:endParaRPr sz="5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37349" y="1155477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4.60</a:t>
            </a:r>
            <a:endParaRPr sz="5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139086" y="942582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4.65</a:t>
            </a:r>
            <a:endParaRPr sz="5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137349" y="730342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4.70</a:t>
            </a:r>
            <a:endParaRPr sz="5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220716" y="2276245"/>
            <a:ext cx="14478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Arial"/>
                <a:cs typeface="Arial"/>
              </a:rPr>
              <a:t>-</a:t>
            </a:r>
            <a:r>
              <a:rPr sz="550" spc="-25" dirty="0">
                <a:latin typeface="Arial"/>
                <a:cs typeface="Arial"/>
              </a:rPr>
              <a:t>0.6</a:t>
            </a:r>
            <a:endParaRPr sz="5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564248" y="2276245"/>
            <a:ext cx="12128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"/>
                <a:cs typeface="Arial"/>
              </a:rPr>
              <a:t>0.1</a:t>
            </a:r>
            <a:endParaRPr sz="5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06215" y="2276245"/>
            <a:ext cx="160020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0" dirty="0">
                <a:latin typeface="Arial"/>
                <a:cs typeface="Arial"/>
              </a:rPr>
              <a:t>0.15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298810" y="786943"/>
            <a:ext cx="2687955" cy="1496060"/>
            <a:chOff x="4298810" y="786943"/>
            <a:chExt cx="2687955" cy="1496060"/>
          </a:xfrm>
        </p:grpSpPr>
        <p:sp>
          <p:nvSpPr>
            <p:cNvPr id="103" name="object 103"/>
            <p:cNvSpPr/>
            <p:nvPr/>
          </p:nvSpPr>
          <p:spPr>
            <a:xfrm>
              <a:off x="6960133" y="206582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64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60133" y="185357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64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60133" y="1641335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64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60133" y="1428445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64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60133" y="1216203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64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60133" y="100330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64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622859" y="2256358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22326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62585" y="2256358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22326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903645" y="2256358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22326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43054" y="2256358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22326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183034" y="2256358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22326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823421" y="2256358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22326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622859" y="791070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22339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62585" y="791070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22339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902947" y="791070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22339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43778" y="791070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22339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183034" y="791070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22339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22469" y="791070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59">
                  <a:moveTo>
                    <a:pt x="0" y="22339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02937" y="206582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352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302937" y="185357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352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302937" y="1641335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352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302937" y="1428445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352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02937" y="1216203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352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02937" y="100330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352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4858863" y="2258721"/>
            <a:ext cx="1525905" cy="2546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229"/>
              </a:spcBef>
              <a:tabLst>
                <a:tab pos="609600" algn="l"/>
                <a:tab pos="1025525" algn="l"/>
                <a:tab pos="1339850" algn="l"/>
              </a:tabLst>
            </a:pPr>
            <a:r>
              <a:rPr sz="550" spc="-10" dirty="0">
                <a:latin typeface="Arial"/>
                <a:cs typeface="Arial"/>
              </a:rPr>
              <a:t>-</a:t>
            </a:r>
            <a:r>
              <a:rPr sz="550" spc="-25" dirty="0">
                <a:latin typeface="Arial"/>
                <a:cs typeface="Arial"/>
              </a:rPr>
              <a:t>0.1</a:t>
            </a:r>
            <a:r>
              <a:rPr sz="550" dirty="0">
                <a:latin typeface="Arial"/>
                <a:cs typeface="Arial"/>
              </a:rPr>
              <a:t>	-</a:t>
            </a:r>
            <a:r>
              <a:rPr sz="550" spc="-20" dirty="0">
                <a:latin typeface="Arial"/>
                <a:cs typeface="Arial"/>
              </a:rPr>
              <a:t>0.05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50" dirty="0">
                <a:latin typeface="Arial"/>
                <a:cs typeface="Arial"/>
              </a:rPr>
              <a:t>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0" dirty="0">
                <a:latin typeface="Arial"/>
                <a:cs typeface="Arial"/>
              </a:rPr>
              <a:t>0.05</a:t>
            </a:r>
            <a:endParaRPr sz="5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Arial"/>
                <a:cs typeface="Arial"/>
              </a:rPr>
              <a:t>Gibbs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free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energy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of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mixing,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eV/N</a:t>
            </a:r>
            <a:r>
              <a:rPr sz="525" spc="-15" baseline="-23809" dirty="0">
                <a:latin typeface="Arial"/>
                <a:cs typeface="Arial"/>
              </a:rPr>
              <a:t>MeC</a:t>
            </a:r>
            <a:endParaRPr sz="525" baseline="-23809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976348" y="1152216"/>
            <a:ext cx="146685" cy="824230"/>
          </a:xfrm>
          <a:prstGeom prst="rect">
            <a:avLst/>
          </a:prstGeom>
        </p:spPr>
        <p:txBody>
          <a:bodyPr vert="vert270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dirty="0">
                <a:latin typeface="Arial"/>
                <a:cs typeface="Arial"/>
              </a:rPr>
              <a:t>Lattice</a:t>
            </a:r>
            <a:r>
              <a:rPr sz="700" spc="-10" dirty="0">
                <a:latin typeface="Arial"/>
                <a:cs typeface="Arial"/>
              </a:rPr>
              <a:t> parameter,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50" dirty="0">
                <a:solidFill>
                  <a:srgbClr val="111111"/>
                </a:solidFill>
                <a:latin typeface="Times New Roman"/>
                <a:cs typeface="Times New Roman"/>
              </a:rPr>
              <a:t>Å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668328" y="1127145"/>
            <a:ext cx="132969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baseline="27777" dirty="0">
                <a:latin typeface="Arial"/>
                <a:cs typeface="Arial"/>
              </a:rPr>
              <a:t>ZrNbC</a:t>
            </a:r>
            <a:r>
              <a:rPr sz="300" baseline="27777" dirty="0">
                <a:latin typeface="Arial"/>
                <a:cs typeface="Arial"/>
              </a:rPr>
              <a:t>2</a:t>
            </a:r>
            <a:r>
              <a:rPr sz="300" spc="569" baseline="27777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Experimental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Solid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Solution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917947" y="1851162"/>
            <a:ext cx="1054735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Experimental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Solid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Solution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340897" y="1557324"/>
            <a:ext cx="78740" cy="74930"/>
            <a:chOff x="4340897" y="1557324"/>
            <a:chExt cx="78740" cy="74930"/>
          </a:xfrm>
        </p:grpSpPr>
        <p:sp>
          <p:nvSpPr>
            <p:cNvPr id="132" name="object 132"/>
            <p:cNvSpPr/>
            <p:nvPr/>
          </p:nvSpPr>
          <p:spPr>
            <a:xfrm>
              <a:off x="4342167" y="1558594"/>
              <a:ext cx="76200" cy="72390"/>
            </a:xfrm>
            <a:custGeom>
              <a:avLst/>
              <a:gdLst/>
              <a:ahLst/>
              <a:cxnLst/>
              <a:rect l="l" t="t" r="r" b="b"/>
              <a:pathLst>
                <a:path w="76200" h="72389">
                  <a:moveTo>
                    <a:pt x="37947" y="0"/>
                  </a:moveTo>
                  <a:lnTo>
                    <a:pt x="29032" y="27622"/>
                  </a:lnTo>
                  <a:lnTo>
                    <a:pt x="0" y="27571"/>
                  </a:lnTo>
                  <a:lnTo>
                    <a:pt x="23520" y="44589"/>
                  </a:lnTo>
                  <a:lnTo>
                    <a:pt x="14503" y="72186"/>
                  </a:lnTo>
                  <a:lnTo>
                    <a:pt x="37947" y="55067"/>
                  </a:lnTo>
                  <a:lnTo>
                    <a:pt x="61404" y="72186"/>
                  </a:lnTo>
                  <a:lnTo>
                    <a:pt x="52374" y="44589"/>
                  </a:lnTo>
                  <a:lnTo>
                    <a:pt x="75895" y="27571"/>
                  </a:lnTo>
                  <a:lnTo>
                    <a:pt x="46875" y="27622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342167" y="1558594"/>
              <a:ext cx="76200" cy="72390"/>
            </a:xfrm>
            <a:custGeom>
              <a:avLst/>
              <a:gdLst/>
              <a:ahLst/>
              <a:cxnLst/>
              <a:rect l="l" t="t" r="r" b="b"/>
              <a:pathLst>
                <a:path w="76200" h="72389">
                  <a:moveTo>
                    <a:pt x="37947" y="0"/>
                  </a:moveTo>
                  <a:lnTo>
                    <a:pt x="46875" y="27622"/>
                  </a:lnTo>
                  <a:lnTo>
                    <a:pt x="75895" y="27571"/>
                  </a:lnTo>
                  <a:lnTo>
                    <a:pt x="52374" y="44589"/>
                  </a:lnTo>
                  <a:lnTo>
                    <a:pt x="61404" y="72186"/>
                  </a:lnTo>
                  <a:lnTo>
                    <a:pt x="37947" y="55067"/>
                  </a:lnTo>
                  <a:lnTo>
                    <a:pt x="14503" y="72186"/>
                  </a:lnTo>
                  <a:lnTo>
                    <a:pt x="23520" y="44589"/>
                  </a:lnTo>
                  <a:lnTo>
                    <a:pt x="0" y="27571"/>
                  </a:lnTo>
                  <a:lnTo>
                    <a:pt x="29032" y="27622"/>
                  </a:lnTo>
                  <a:lnTo>
                    <a:pt x="379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4111949" y="1595226"/>
            <a:ext cx="3683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40"/>
              </a:lnSpc>
            </a:pPr>
            <a:r>
              <a:rPr sz="550" dirty="0">
                <a:latin typeface="Arial"/>
                <a:cs typeface="Arial"/>
              </a:rPr>
              <a:t>4.50</a:t>
            </a:r>
            <a:r>
              <a:rPr sz="550" spc="175" dirty="0">
                <a:latin typeface="Arial"/>
                <a:cs typeface="Arial"/>
              </a:rPr>
              <a:t> </a:t>
            </a:r>
            <a:r>
              <a:rPr sz="600" spc="-37" baseline="-48611" dirty="0">
                <a:latin typeface="Arial"/>
                <a:cs typeface="Arial"/>
              </a:rPr>
              <a:t>HEC</a:t>
            </a:r>
            <a:endParaRPr sz="600" baseline="-48611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4300219" y="786943"/>
            <a:ext cx="2686685" cy="1496060"/>
            <a:chOff x="4300219" y="786943"/>
            <a:chExt cx="2686685" cy="1496060"/>
          </a:xfrm>
        </p:grpSpPr>
        <p:sp>
          <p:nvSpPr>
            <p:cNvPr id="136" name="object 136"/>
            <p:cNvSpPr/>
            <p:nvPr/>
          </p:nvSpPr>
          <p:spPr>
            <a:xfrm>
              <a:off x="4304347" y="2278698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25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755844" y="791070"/>
              <a:ext cx="2226945" cy="0"/>
            </a:xfrm>
            <a:custGeom>
              <a:avLst/>
              <a:gdLst/>
              <a:ahLst/>
              <a:cxnLst/>
              <a:rect l="l" t="t" r="r" b="b"/>
              <a:pathLst>
                <a:path w="2226945">
                  <a:moveTo>
                    <a:pt x="0" y="0"/>
                  </a:moveTo>
                  <a:lnTo>
                    <a:pt x="222664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982485" y="791070"/>
              <a:ext cx="0" cy="1487805"/>
            </a:xfrm>
            <a:custGeom>
              <a:avLst/>
              <a:gdLst/>
              <a:ahLst/>
              <a:cxnLst/>
              <a:rect l="l" t="t" r="r" b="b"/>
              <a:pathLst>
                <a:path h="1487805">
                  <a:moveTo>
                    <a:pt x="0" y="1487627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304347" y="791070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25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755844" y="791070"/>
              <a:ext cx="0" cy="1487805"/>
            </a:xfrm>
            <a:custGeom>
              <a:avLst/>
              <a:gdLst/>
              <a:ahLst/>
              <a:cxnLst/>
              <a:rect l="l" t="t" r="r" b="b"/>
              <a:pathLst>
                <a:path h="1487805">
                  <a:moveTo>
                    <a:pt x="0" y="1487627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63973" y="791070"/>
              <a:ext cx="0" cy="1487805"/>
            </a:xfrm>
            <a:custGeom>
              <a:avLst/>
              <a:gdLst/>
              <a:ahLst/>
              <a:cxnLst/>
              <a:rect l="l" t="t" r="r" b="b"/>
              <a:pathLst>
                <a:path h="1487805">
                  <a:moveTo>
                    <a:pt x="0" y="1487627"/>
                  </a:moveTo>
                  <a:lnTo>
                    <a:pt x="0" y="0"/>
                  </a:lnTo>
                </a:path>
              </a:pathLst>
            </a:custGeom>
            <a:ln w="7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304347" y="1258125"/>
              <a:ext cx="2678430" cy="595630"/>
            </a:xfrm>
            <a:custGeom>
              <a:avLst/>
              <a:gdLst/>
              <a:ahLst/>
              <a:cxnLst/>
              <a:rect l="l" t="t" r="r" b="b"/>
              <a:pathLst>
                <a:path w="2678429" h="595630">
                  <a:moveTo>
                    <a:pt x="464070" y="595452"/>
                  </a:moveTo>
                  <a:lnTo>
                    <a:pt x="2678150" y="595452"/>
                  </a:lnTo>
                </a:path>
                <a:path w="2678429" h="595630">
                  <a:moveTo>
                    <a:pt x="0" y="595452"/>
                  </a:moveTo>
                  <a:lnTo>
                    <a:pt x="359638" y="595452"/>
                  </a:lnTo>
                </a:path>
                <a:path w="2678429" h="595630">
                  <a:moveTo>
                    <a:pt x="464070" y="0"/>
                  </a:moveTo>
                  <a:lnTo>
                    <a:pt x="2678150" y="0"/>
                  </a:lnTo>
                </a:path>
                <a:path w="2678429" h="595630">
                  <a:moveTo>
                    <a:pt x="0" y="0"/>
                  </a:moveTo>
                  <a:lnTo>
                    <a:pt x="359638" y="0"/>
                  </a:lnTo>
                </a:path>
              </a:pathLst>
            </a:custGeom>
            <a:ln w="78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4544862" y="2276250"/>
            <a:ext cx="37401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dirty="0">
                <a:latin typeface="Arial"/>
                <a:cs typeface="Arial"/>
              </a:rPr>
              <a:t>-0.55</a:t>
            </a:r>
            <a:r>
              <a:rPr sz="550" spc="11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-</a:t>
            </a:r>
            <a:r>
              <a:rPr sz="550" spc="-20" dirty="0">
                <a:latin typeface="Arial"/>
                <a:cs typeface="Arial"/>
              </a:rPr>
              <a:t>0.15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6525266" y="845504"/>
            <a:ext cx="53340" cy="245745"/>
            <a:chOff x="6525266" y="845504"/>
            <a:chExt cx="53340" cy="245745"/>
          </a:xfrm>
        </p:grpSpPr>
        <p:sp>
          <p:nvSpPr>
            <p:cNvPr id="145" name="object 145"/>
            <p:cNvSpPr/>
            <p:nvPr/>
          </p:nvSpPr>
          <p:spPr>
            <a:xfrm>
              <a:off x="6531076" y="84550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18967" y="0"/>
                  </a:moveTo>
                  <a:lnTo>
                    <a:pt x="7328" y="4703"/>
                  </a:lnTo>
                  <a:lnTo>
                    <a:pt x="0" y="16686"/>
                  </a:lnTo>
                  <a:lnTo>
                    <a:pt x="0" y="24953"/>
                  </a:lnTo>
                  <a:lnTo>
                    <a:pt x="1650" y="29094"/>
                  </a:lnTo>
                  <a:lnTo>
                    <a:pt x="5791" y="35710"/>
                  </a:lnTo>
                  <a:lnTo>
                    <a:pt x="12407" y="39863"/>
                  </a:lnTo>
                  <a:lnTo>
                    <a:pt x="20700" y="41502"/>
                  </a:lnTo>
                  <a:lnTo>
                    <a:pt x="28955" y="39863"/>
                  </a:lnTo>
                  <a:lnTo>
                    <a:pt x="35585" y="35710"/>
                  </a:lnTo>
                  <a:lnTo>
                    <a:pt x="39725" y="29094"/>
                  </a:lnTo>
                  <a:lnTo>
                    <a:pt x="41376" y="20813"/>
                  </a:lnTo>
                  <a:lnTo>
                    <a:pt x="39725" y="12546"/>
                  </a:lnTo>
                  <a:lnTo>
                    <a:pt x="31053" y="2604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527761" y="94132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48005" y="0"/>
                  </a:moveTo>
                  <a:lnTo>
                    <a:pt x="0" y="0"/>
                  </a:lnTo>
                  <a:lnTo>
                    <a:pt x="0" y="48014"/>
                  </a:lnTo>
                  <a:lnTo>
                    <a:pt x="48005" y="48014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527761" y="94133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0" y="0"/>
                  </a:moveTo>
                  <a:lnTo>
                    <a:pt x="48005" y="0"/>
                  </a:lnTo>
                  <a:lnTo>
                    <a:pt x="48005" y="48014"/>
                  </a:lnTo>
                  <a:lnTo>
                    <a:pt x="0" y="48014"/>
                  </a:lnTo>
                  <a:lnTo>
                    <a:pt x="0" y="0"/>
                  </a:lnTo>
                  <a:close/>
                </a:path>
              </a:pathLst>
            </a:custGeom>
            <a:ln w="496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27748" y="1040358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24028" y="0"/>
                  </a:moveTo>
                  <a:lnTo>
                    <a:pt x="0" y="48005"/>
                  </a:lnTo>
                  <a:lnTo>
                    <a:pt x="48018" y="48005"/>
                  </a:lnTo>
                  <a:lnTo>
                    <a:pt x="240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527748" y="1040358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24028" y="0"/>
                  </a:moveTo>
                  <a:lnTo>
                    <a:pt x="48018" y="48005"/>
                  </a:lnTo>
                  <a:lnTo>
                    <a:pt x="0" y="48005"/>
                  </a:lnTo>
                  <a:lnTo>
                    <a:pt x="24028" y="0"/>
                  </a:lnTo>
                  <a:close/>
                </a:path>
              </a:pathLst>
            </a:custGeom>
            <a:ln w="4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6593316" y="785840"/>
            <a:ext cx="37084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550" spc="-10" dirty="0">
                <a:latin typeface="Arial"/>
                <a:cs typeface="Arial"/>
              </a:rPr>
              <a:t>Binary</a:t>
            </a:r>
            <a:r>
              <a:rPr sz="550" spc="5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Ternary</a:t>
            </a:r>
            <a:r>
              <a:rPr sz="550" spc="50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Quaternary</a:t>
            </a:r>
            <a:endParaRPr sz="5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941538" y="2559594"/>
            <a:ext cx="3176270" cy="609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900"/>
              </a:lnSpc>
              <a:spcBef>
                <a:spcPts val="225"/>
              </a:spcBef>
            </a:pPr>
            <a:r>
              <a:rPr sz="850" dirty="0">
                <a:latin typeface="Gill Sans MT"/>
                <a:cs typeface="Gill Sans MT"/>
              </a:rPr>
              <a:t>Fig.</a:t>
            </a:r>
            <a:r>
              <a:rPr sz="850" spc="3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4</a:t>
            </a:r>
            <a:r>
              <a:rPr sz="850" spc="270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Correlation</a:t>
            </a:r>
            <a:r>
              <a:rPr sz="850" spc="39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between</a:t>
            </a:r>
            <a:r>
              <a:rPr sz="850" spc="3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3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Gibbs</a:t>
            </a:r>
            <a:r>
              <a:rPr sz="850" spc="3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free</a:t>
            </a:r>
            <a:r>
              <a:rPr sz="850" spc="38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energy</a:t>
            </a:r>
            <a:r>
              <a:rPr sz="850" spc="38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380" dirty="0">
                <a:latin typeface="Gill Sans MT"/>
                <a:cs typeface="Gill Sans MT"/>
              </a:rPr>
              <a:t> </a:t>
            </a:r>
            <a:r>
              <a:rPr sz="850" spc="45" dirty="0">
                <a:latin typeface="Gill Sans MT"/>
                <a:cs typeface="Gill Sans MT"/>
              </a:rPr>
              <a:t>mixing </a:t>
            </a:r>
            <a:r>
              <a:rPr sz="850" spc="20" dirty="0">
                <a:latin typeface="Gill Sans MT"/>
                <a:cs typeface="Gill Sans MT"/>
              </a:rPr>
              <a:t>calculated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at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500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K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65" dirty="0">
                <a:latin typeface="Gill Sans MT"/>
                <a:cs typeface="Gill Sans MT"/>
              </a:rPr>
              <a:t>and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the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lattice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parameters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of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20" dirty="0">
                <a:latin typeface="Gill Sans MT"/>
                <a:cs typeface="Gill Sans MT"/>
              </a:rPr>
              <a:t>binary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(circles), </a:t>
            </a:r>
            <a:r>
              <a:rPr sz="850" dirty="0">
                <a:latin typeface="Gill Sans MT"/>
                <a:cs typeface="Gill Sans MT"/>
              </a:rPr>
              <a:t>ternary</a:t>
            </a:r>
            <a:r>
              <a:rPr sz="850" spc="24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(squares),</a:t>
            </a:r>
            <a:r>
              <a:rPr sz="850" spc="24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quaternary</a:t>
            </a:r>
            <a:r>
              <a:rPr sz="850" spc="25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(triangles)</a:t>
            </a:r>
            <a:r>
              <a:rPr sz="850" spc="24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carbides,</a:t>
            </a:r>
            <a:r>
              <a:rPr sz="850" spc="254" dirty="0">
                <a:latin typeface="Gill Sans MT"/>
                <a:cs typeface="Gill Sans MT"/>
              </a:rPr>
              <a:t> </a:t>
            </a:r>
            <a:r>
              <a:rPr sz="850" spc="65" dirty="0">
                <a:latin typeface="Gill Sans MT"/>
                <a:cs typeface="Gill Sans MT"/>
              </a:rPr>
              <a:t>and</a:t>
            </a:r>
            <a:r>
              <a:rPr sz="850" spc="250" dirty="0">
                <a:latin typeface="Gill Sans MT"/>
                <a:cs typeface="Gill Sans MT"/>
              </a:rPr>
              <a:t> </a:t>
            </a:r>
            <a:r>
              <a:rPr sz="850" spc="-35" dirty="0">
                <a:latin typeface="Gill Sans MT"/>
                <a:cs typeface="Gill Sans MT"/>
              </a:rPr>
              <a:t>HEC</a:t>
            </a:r>
            <a:r>
              <a:rPr sz="850" spc="23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(star). </a:t>
            </a:r>
            <a:r>
              <a:rPr sz="850" dirty="0">
                <a:latin typeface="Gill Sans MT"/>
                <a:cs typeface="Gill Sans MT"/>
              </a:rPr>
              <a:t>Horizontal</a:t>
            </a:r>
            <a:r>
              <a:rPr sz="850" spc="28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dashed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lines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shaded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areas</a:t>
            </a:r>
            <a:r>
              <a:rPr sz="850" spc="2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represent</a:t>
            </a:r>
            <a:r>
              <a:rPr sz="850" spc="28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lattice</a:t>
            </a:r>
            <a:r>
              <a:rPr sz="850" spc="275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para- </a:t>
            </a:r>
            <a:r>
              <a:rPr sz="850" dirty="0">
                <a:latin typeface="Gill Sans MT"/>
                <a:cs typeface="Gill Sans MT"/>
              </a:rPr>
              <a:t>meters</a:t>
            </a:r>
            <a:r>
              <a:rPr sz="850" spc="45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 </a:t>
            </a:r>
            <a:r>
              <a:rPr sz="850" spc="-35" dirty="0">
                <a:latin typeface="Gill Sans MT"/>
                <a:cs typeface="Gill Sans MT"/>
              </a:rPr>
              <a:t>error</a:t>
            </a:r>
            <a:r>
              <a:rPr sz="850" spc="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6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experimentally</a:t>
            </a:r>
            <a:r>
              <a:rPr sz="850" spc="5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observed</a:t>
            </a:r>
            <a:r>
              <a:rPr sz="850" spc="6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phases</a:t>
            </a:r>
            <a:r>
              <a:rPr sz="850" spc="5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respectively.</a:t>
            </a:r>
            <a:endParaRPr sz="850">
              <a:latin typeface="Gill Sans MT"/>
              <a:cs typeface="Gill Sans MT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126" y="753123"/>
            <a:ext cx="3047758" cy="3904386"/>
          </a:xfrm>
          <a:prstGeom prst="rect">
            <a:avLst/>
          </a:prstGeom>
        </p:spPr>
      </p:pic>
      <p:sp>
        <p:nvSpPr>
          <p:cNvPr id="153" name="object 153"/>
          <p:cNvSpPr txBox="1"/>
          <p:nvPr/>
        </p:nvSpPr>
        <p:spPr>
          <a:xfrm>
            <a:off x="537899" y="4704474"/>
            <a:ext cx="3226435" cy="8382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 marR="30480" algn="just">
              <a:lnSpc>
                <a:spcPct val="87900"/>
              </a:lnSpc>
              <a:spcBef>
                <a:spcPts val="220"/>
              </a:spcBef>
            </a:pPr>
            <a:r>
              <a:rPr sz="850" spc="10" dirty="0">
                <a:latin typeface="Gill Sans MT"/>
                <a:cs typeface="Gill Sans MT"/>
              </a:rPr>
              <a:t>Fig.</a:t>
            </a:r>
            <a:r>
              <a:rPr sz="850" spc="229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3</a:t>
            </a:r>
            <a:r>
              <a:rPr sz="850" spc="250" dirty="0">
                <a:latin typeface="Gill Sans MT"/>
                <a:cs typeface="Gill Sans MT"/>
              </a:rPr>
              <a:t>  </a:t>
            </a:r>
            <a:r>
              <a:rPr sz="850" spc="10" dirty="0">
                <a:latin typeface="Gill Sans MT"/>
                <a:cs typeface="Gill Sans MT"/>
              </a:rPr>
              <a:t>Comparison</a:t>
            </a:r>
            <a:r>
              <a:rPr sz="850" spc="24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of</a:t>
            </a:r>
            <a:r>
              <a:rPr sz="850" spc="23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X-</a:t>
            </a:r>
            <a:r>
              <a:rPr sz="850" spc="10" dirty="0">
                <a:latin typeface="Gill Sans MT"/>
                <a:cs typeface="Gill Sans MT"/>
              </a:rPr>
              <a:t>ray</a:t>
            </a:r>
            <a:r>
              <a:rPr sz="850" spc="240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diffraction</a:t>
            </a:r>
            <a:r>
              <a:rPr sz="850" spc="245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patterns</a:t>
            </a:r>
            <a:r>
              <a:rPr sz="850" spc="235" dirty="0">
                <a:latin typeface="Gill Sans MT"/>
                <a:cs typeface="Gill Sans MT"/>
              </a:rPr>
              <a:t> </a:t>
            </a:r>
            <a:r>
              <a:rPr sz="850" spc="10" dirty="0">
                <a:latin typeface="Gill Sans MT"/>
                <a:cs typeface="Gill Sans MT"/>
              </a:rPr>
              <a:t>of</a:t>
            </a:r>
            <a:r>
              <a:rPr sz="850" spc="240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synthesized </a:t>
            </a:r>
            <a:r>
              <a:rPr sz="850" spc="65" dirty="0">
                <a:latin typeface="Gill Sans MT"/>
                <a:cs typeface="Gill Sans MT"/>
              </a:rPr>
              <a:t>and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simulated</a:t>
            </a:r>
            <a:r>
              <a:rPr sz="850" spc="29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carbides.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spc="-30" dirty="0">
                <a:latin typeface="Gill Sans MT"/>
                <a:cs typeface="Gill Sans MT"/>
              </a:rPr>
              <a:t>X-</a:t>
            </a:r>
            <a:r>
              <a:rPr sz="850" dirty="0">
                <a:latin typeface="Gill Sans MT"/>
                <a:cs typeface="Gill Sans MT"/>
              </a:rPr>
              <a:t>ray</a:t>
            </a:r>
            <a:r>
              <a:rPr sz="850" spc="2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diffraction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patterns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30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290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synthe- </a:t>
            </a:r>
            <a:r>
              <a:rPr sz="850" dirty="0">
                <a:latin typeface="Gill Sans MT"/>
                <a:cs typeface="Gill Sans MT"/>
              </a:rPr>
              <a:t>sized</a:t>
            </a:r>
            <a:r>
              <a:rPr sz="850" spc="260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single-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b</a:t>
            </a:r>
            <a:r>
              <a:rPr sz="850" spc="26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multi-phase</a:t>
            </a:r>
            <a:r>
              <a:rPr sz="850" spc="2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samples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270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TiZrNbHfTaC</a:t>
            </a:r>
            <a:r>
              <a:rPr sz="825" spc="-30" baseline="-15151" dirty="0">
                <a:latin typeface="Gill Sans MT"/>
                <a:cs typeface="Gill Sans MT"/>
              </a:rPr>
              <a:t>5</a:t>
            </a:r>
            <a:r>
              <a:rPr sz="850" spc="-20" dirty="0">
                <a:latin typeface="Gill Sans MT"/>
                <a:cs typeface="Gill Sans MT"/>
              </a:rPr>
              <a:t>,</a:t>
            </a:r>
            <a:r>
              <a:rPr sz="850" spc="265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and </a:t>
            </a:r>
            <a:r>
              <a:rPr sz="850" dirty="0">
                <a:latin typeface="Gill Sans MT"/>
                <a:cs typeface="Gill Sans MT"/>
              </a:rPr>
              <a:t>calculated</a:t>
            </a:r>
            <a:r>
              <a:rPr sz="850" spc="37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XRD</a:t>
            </a:r>
            <a:r>
              <a:rPr sz="850" spc="3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patterns</a:t>
            </a:r>
            <a:r>
              <a:rPr sz="850" spc="3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38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</a:t>
            </a:r>
            <a:r>
              <a:rPr sz="850" spc="3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simulated</a:t>
            </a:r>
            <a:r>
              <a:rPr sz="850" spc="3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single-phase</a:t>
            </a:r>
            <a:r>
              <a:rPr sz="850" spc="3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HEC,</a:t>
            </a:r>
            <a:r>
              <a:rPr sz="850" spc="380" dirty="0">
                <a:latin typeface="Gill Sans MT"/>
                <a:cs typeface="Gill Sans MT"/>
              </a:rPr>
              <a:t> </a:t>
            </a:r>
            <a:r>
              <a:rPr sz="850" spc="25" dirty="0">
                <a:latin typeface="Gill Sans MT"/>
                <a:cs typeface="Gill Sans MT"/>
              </a:rPr>
              <a:t>and </a:t>
            </a:r>
            <a:r>
              <a:rPr sz="850" spc="60" dirty="0">
                <a:latin typeface="Gill Sans MT"/>
                <a:cs typeface="Gill Sans MT"/>
              </a:rPr>
              <a:t>d</a:t>
            </a:r>
            <a:r>
              <a:rPr sz="850" spc="20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separate</a:t>
            </a:r>
            <a:r>
              <a:rPr sz="850" spc="2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phases</a:t>
            </a:r>
            <a:r>
              <a:rPr sz="850" spc="2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2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ZrHfTaC</a:t>
            </a:r>
            <a:r>
              <a:rPr sz="825" baseline="-15151" dirty="0">
                <a:latin typeface="Gill Sans MT"/>
                <a:cs typeface="Gill Sans MT"/>
              </a:rPr>
              <a:t>3</a:t>
            </a:r>
            <a:r>
              <a:rPr sz="850" dirty="0">
                <a:latin typeface="Gill Sans MT"/>
                <a:cs typeface="Gill Sans MT"/>
              </a:rPr>
              <a:t>,</a:t>
            </a:r>
            <a:r>
              <a:rPr sz="850" spc="20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ZrNbHfC</a:t>
            </a:r>
            <a:r>
              <a:rPr sz="825" baseline="-15151" dirty="0">
                <a:latin typeface="Gill Sans MT"/>
                <a:cs typeface="Gill Sans MT"/>
              </a:rPr>
              <a:t>3</a:t>
            </a:r>
            <a:r>
              <a:rPr sz="850" dirty="0">
                <a:latin typeface="Gill Sans MT"/>
                <a:cs typeface="Gill Sans MT"/>
              </a:rPr>
              <a:t>,</a:t>
            </a:r>
            <a:r>
              <a:rPr sz="850" spc="21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ZrNbHfTaC</a:t>
            </a:r>
            <a:r>
              <a:rPr sz="825" baseline="-15151" dirty="0">
                <a:latin typeface="Gill Sans MT"/>
                <a:cs typeface="Gill Sans MT"/>
              </a:rPr>
              <a:t>4</a:t>
            </a:r>
            <a:r>
              <a:rPr sz="850" dirty="0">
                <a:latin typeface="Gill Sans MT"/>
                <a:cs typeface="Gill Sans MT"/>
              </a:rPr>
              <a:t>,</a:t>
            </a:r>
            <a:r>
              <a:rPr sz="850" spc="210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ZrNbC</a:t>
            </a:r>
            <a:r>
              <a:rPr sz="825" spc="-30" baseline="-15151" dirty="0">
                <a:latin typeface="Gill Sans MT"/>
                <a:cs typeface="Gill Sans MT"/>
              </a:rPr>
              <a:t>2</a:t>
            </a:r>
            <a:r>
              <a:rPr sz="850" spc="-20" dirty="0">
                <a:latin typeface="Gill Sans MT"/>
                <a:cs typeface="Gill Sans MT"/>
              </a:rPr>
              <a:t>, </a:t>
            </a:r>
            <a:r>
              <a:rPr sz="850" spc="-35" dirty="0">
                <a:latin typeface="Gill Sans MT"/>
                <a:cs typeface="Gill Sans MT"/>
              </a:rPr>
              <a:t>ZrTaC</a:t>
            </a:r>
            <a:r>
              <a:rPr sz="825" spc="-52" baseline="-15151" dirty="0">
                <a:latin typeface="Gill Sans MT"/>
                <a:cs typeface="Gill Sans MT"/>
              </a:rPr>
              <a:t>2</a:t>
            </a:r>
            <a:r>
              <a:rPr sz="850" spc="-35" dirty="0">
                <a:latin typeface="Gill Sans MT"/>
                <a:cs typeface="Gill Sans MT"/>
              </a:rPr>
              <a:t>,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TiNbTaC</a:t>
            </a:r>
            <a:r>
              <a:rPr sz="825" spc="-30" baseline="-15151" dirty="0">
                <a:latin typeface="Gill Sans MT"/>
                <a:cs typeface="Gill Sans MT"/>
              </a:rPr>
              <a:t>3</a:t>
            </a:r>
            <a:r>
              <a:rPr sz="825" spc="277" baseline="-15151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found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by</a:t>
            </a:r>
            <a:r>
              <a:rPr sz="850" spc="10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analysis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calculated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Gibbs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free </a:t>
            </a:r>
            <a:r>
              <a:rPr sz="850" dirty="0">
                <a:latin typeface="Gill Sans MT"/>
                <a:cs typeface="Gill Sans MT"/>
              </a:rPr>
              <a:t>energies</a:t>
            </a:r>
            <a:r>
              <a:rPr sz="850" spc="229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22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mixing</a:t>
            </a:r>
            <a:r>
              <a:rPr sz="850" spc="2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2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various</a:t>
            </a:r>
            <a:r>
              <a:rPr sz="850" spc="21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multi-component</a:t>
            </a:r>
            <a:r>
              <a:rPr sz="850" spc="229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carbides.</a:t>
            </a:r>
            <a:endParaRPr sz="850">
              <a:latin typeface="Gill Sans MT"/>
              <a:cs typeface="Gill Sans M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98081" y="569519"/>
            <a:ext cx="3425190" cy="3175"/>
          </a:xfrm>
          <a:custGeom>
            <a:avLst/>
            <a:gdLst/>
            <a:ahLst/>
            <a:cxnLst/>
            <a:rect l="l" t="t" r="r" b="b"/>
            <a:pathLst>
              <a:path w="3425190" h="3175">
                <a:moveTo>
                  <a:pt x="3425037" y="0"/>
                </a:moveTo>
                <a:lnTo>
                  <a:pt x="0" y="0"/>
                </a:lnTo>
                <a:lnTo>
                  <a:pt x="0" y="2882"/>
                </a:lnTo>
                <a:lnTo>
                  <a:pt x="3425037" y="2882"/>
                </a:lnTo>
                <a:lnTo>
                  <a:pt x="3425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8081" y="294474"/>
            <a:ext cx="289445" cy="225361"/>
          </a:xfrm>
          <a:prstGeom prst="rect">
            <a:avLst/>
          </a:prstGeom>
        </p:spPr>
      </p:pic>
      <p:sp>
        <p:nvSpPr>
          <p:cNvPr id="156" name="object 156"/>
          <p:cNvSpPr txBox="1"/>
          <p:nvPr/>
        </p:nvSpPr>
        <p:spPr>
          <a:xfrm>
            <a:off x="308257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85380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63299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517634" y="9521118"/>
            <a:ext cx="4600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535" algn="l"/>
              </a:tabLst>
            </a:pPr>
            <a:r>
              <a:rPr sz="800" spc="-50" dirty="0">
                <a:latin typeface="Calibri"/>
                <a:cs typeface="Calibri"/>
              </a:rPr>
              <a:t>7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6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059" y="5622474"/>
            <a:ext cx="3176270" cy="37191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900" spc="20" dirty="0">
                <a:latin typeface="Gill Sans MT"/>
                <a:cs typeface="Gill Sans MT"/>
              </a:rPr>
              <a:t>Microscopy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50" dirty="0">
                <a:latin typeface="Gill Sans MT"/>
                <a:cs typeface="Gill Sans MT"/>
              </a:rPr>
              <a:t>analysis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synthesized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HECs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ct val="95200"/>
              </a:lnSpc>
              <a:spcBef>
                <a:spcPts val="160"/>
              </a:spcBef>
            </a:pP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detailed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study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types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by </a:t>
            </a:r>
            <a:r>
              <a:rPr sz="900" dirty="0">
                <a:latin typeface="Gill Sans MT"/>
                <a:cs typeface="Gill Sans MT"/>
              </a:rPr>
              <a:t>transmission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(TEM)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scanning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(SEM)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microscopy </a:t>
            </a:r>
            <a:r>
              <a:rPr sz="900" dirty="0">
                <a:latin typeface="Gill Sans MT"/>
                <a:cs typeface="Gill Sans MT"/>
              </a:rPr>
              <a:t>measurements.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SEM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images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dispersive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X-</a:t>
            </a:r>
            <a:r>
              <a:rPr sz="900" spc="-25" dirty="0">
                <a:latin typeface="Gill Sans MT"/>
                <a:cs typeface="Gill Sans MT"/>
              </a:rPr>
              <a:t>ray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(EDX)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(single-,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multi-phase).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</a:t>
            </a:r>
            <a:r>
              <a:rPr sz="900" dirty="0">
                <a:latin typeface="Gill Sans MT"/>
                <a:cs typeface="Gill Sans MT"/>
              </a:rPr>
              <a:t>a,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</a:t>
            </a:r>
            <a:r>
              <a:rPr sz="900" dirty="0">
                <a:latin typeface="Gill Sans MT"/>
                <a:cs typeface="Gill Sans MT"/>
              </a:rPr>
              <a:t>b.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These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support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spc="-120" dirty="0">
                <a:latin typeface="Gill Sans MT"/>
                <a:cs typeface="Gill Sans MT"/>
              </a:rPr>
              <a:t>XRD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(see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3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least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were </a:t>
            </a:r>
            <a:r>
              <a:rPr sz="900" dirty="0">
                <a:latin typeface="Gill Sans MT"/>
                <a:cs typeface="Gill Sans MT"/>
              </a:rPr>
              <a:t>identi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ed.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contain </a:t>
            </a:r>
            <a:r>
              <a:rPr sz="900" dirty="0">
                <a:latin typeface="Gill Sans MT"/>
                <a:cs typeface="Gill Sans MT"/>
              </a:rPr>
              <a:t>agglomerates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sizes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20</a:t>
            </a:r>
            <a:r>
              <a:rPr sz="900" spc="-10" dirty="0">
                <a:latin typeface="Lucida Sans"/>
                <a:cs typeface="Lucida Sans"/>
              </a:rPr>
              <a:t>–</a:t>
            </a:r>
            <a:r>
              <a:rPr sz="900" spc="-10" dirty="0">
                <a:latin typeface="Gill Sans MT"/>
                <a:cs typeface="Gill Sans MT"/>
              </a:rPr>
              <a:t>60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μ</a:t>
            </a:r>
            <a:r>
              <a:rPr sz="900" dirty="0">
                <a:latin typeface="Gill Sans MT"/>
                <a:cs typeface="Gill Sans MT"/>
              </a:rPr>
              <a:t>m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consisting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individual </a:t>
            </a:r>
            <a:r>
              <a:rPr sz="900" dirty="0">
                <a:latin typeface="Gill Sans MT"/>
                <a:cs typeface="Gill Sans MT"/>
              </a:rPr>
              <a:t>crystalline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particles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sizes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1</a:t>
            </a:r>
            <a:r>
              <a:rPr sz="900" spc="-10" dirty="0">
                <a:latin typeface="Lucida Sans"/>
                <a:cs typeface="Lucida Sans"/>
              </a:rPr>
              <a:t>–</a:t>
            </a:r>
            <a:r>
              <a:rPr sz="900" spc="-10" dirty="0">
                <a:latin typeface="Gill Sans MT"/>
                <a:cs typeface="Gill Sans MT"/>
              </a:rPr>
              <a:t>3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μ</a:t>
            </a:r>
            <a:r>
              <a:rPr sz="900" dirty="0">
                <a:latin typeface="Gill Sans MT"/>
                <a:cs typeface="Gill Sans MT"/>
              </a:rPr>
              <a:t>m.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crystals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larger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sizes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10</a:t>
            </a:r>
            <a:r>
              <a:rPr sz="900" spc="-10" dirty="0">
                <a:latin typeface="Lucida Sans"/>
                <a:cs typeface="Lucida Sans"/>
              </a:rPr>
              <a:t>–</a:t>
            </a:r>
            <a:r>
              <a:rPr sz="900" spc="-10" dirty="0">
                <a:latin typeface="Gill Sans MT"/>
                <a:cs typeface="Gill Sans MT"/>
              </a:rPr>
              <a:t>20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μ</a:t>
            </a:r>
            <a:r>
              <a:rPr sz="900" dirty="0">
                <a:latin typeface="Gill Sans MT"/>
                <a:cs typeface="Gill Sans MT"/>
              </a:rPr>
              <a:t>m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identi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ed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well.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identi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ed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objects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carbon,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titanium,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zirconium,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niobium, </a:t>
            </a:r>
            <a:r>
              <a:rPr sz="900" dirty="0">
                <a:latin typeface="Gill Sans MT"/>
                <a:cs typeface="Gill Sans MT"/>
              </a:rPr>
              <a:t>hafnium,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tantalum,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oxygen,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minor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impurities.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Mapping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chemical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HEC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</a:t>
            </a:r>
            <a:r>
              <a:rPr sz="900" spc="-25" dirty="0">
                <a:latin typeface="Gill Sans MT"/>
                <a:cs typeface="Gill Sans MT"/>
              </a:rPr>
              <a:t>a) </a:t>
            </a:r>
            <a:r>
              <a:rPr sz="900" dirty="0">
                <a:latin typeface="Gill Sans MT"/>
                <a:cs typeface="Gill Sans MT"/>
              </a:rPr>
              <a:t>all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chemical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almost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uniformly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crystal </a:t>
            </a:r>
            <a:r>
              <a:rPr sz="900" spc="10" dirty="0">
                <a:latin typeface="Gill Sans MT"/>
                <a:cs typeface="Gill Sans MT"/>
              </a:rPr>
              <a:t>agglomerates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and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individual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crystals.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phase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contrast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mode, </a:t>
            </a:r>
            <a:r>
              <a:rPr sz="900" spc="10" dirty="0">
                <a:latin typeface="Gill Sans MT"/>
                <a:cs typeface="Gill Sans MT"/>
              </a:rPr>
              <a:t>it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is practically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impossible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to distinguish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several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crystalline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phases.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images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fully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rm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uniform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distribution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chemical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Monte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Carlo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simulations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K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2</a:t>
            </a:r>
            <a:r>
              <a:rPr sz="900" spc="-20" dirty="0">
                <a:latin typeface="Gill Sans MT"/>
                <a:cs typeface="Gill Sans MT"/>
              </a:rPr>
              <a:t>b).</a:t>
            </a:r>
            <a:endParaRPr sz="900">
              <a:latin typeface="Gill Sans MT"/>
              <a:cs typeface="Gill Sans MT"/>
            </a:endParaRPr>
          </a:p>
          <a:p>
            <a:pPr marL="126364" algn="just">
              <a:lnSpc>
                <a:spcPts val="969"/>
              </a:lnSpc>
            </a:pP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crystalline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ct val="95100"/>
              </a:lnSpc>
              <a:spcBef>
                <a:spcPts val="30"/>
              </a:spcBef>
            </a:pPr>
            <a:r>
              <a:rPr sz="900" spc="5" dirty="0">
                <a:latin typeface="Gill Sans MT"/>
                <a:cs typeface="Gill Sans MT"/>
              </a:rPr>
              <a:t>(Fig.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</a:t>
            </a:r>
            <a:r>
              <a:rPr sz="900" dirty="0">
                <a:latin typeface="Gill Sans MT"/>
                <a:cs typeface="Gill Sans MT"/>
              </a:rPr>
              <a:t>b)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contain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same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chemical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elements,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but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their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distribu- tion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irregular,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namely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regions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higher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densities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spc="20" dirty="0">
                <a:latin typeface="Gill Sans MT"/>
                <a:cs typeface="Gill Sans MT"/>
              </a:rPr>
              <a:t>individual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metals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Zr,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Nb,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Hf,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Ta)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can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be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These </a:t>
            </a:r>
            <a:r>
              <a:rPr sz="900" spc="35" dirty="0">
                <a:latin typeface="Gill Sans MT"/>
                <a:cs typeface="Gill Sans MT"/>
              </a:rPr>
              <a:t>images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correspond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structure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phase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separation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clearly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seen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(Fig.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2</a:t>
            </a:r>
            <a:r>
              <a:rPr sz="900" spc="-5" dirty="0">
                <a:latin typeface="Gill Sans MT"/>
                <a:cs typeface="Gill Sans MT"/>
              </a:rPr>
              <a:t>a).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Root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mean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square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870" y="4100495"/>
            <a:ext cx="3227070" cy="52412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 algn="just">
              <a:lnSpc>
                <a:spcPct val="92700"/>
              </a:lnSpc>
              <a:spcBef>
                <a:spcPts val="175"/>
              </a:spcBef>
            </a:pPr>
            <a:r>
              <a:rPr sz="900" dirty="0">
                <a:latin typeface="Gill Sans MT"/>
                <a:cs typeface="Gill Sans MT"/>
              </a:rPr>
              <a:t>deviations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series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measurements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semi-</a:t>
            </a:r>
            <a:r>
              <a:rPr sz="900" spc="-10" dirty="0">
                <a:latin typeface="Gill Sans MT"/>
                <a:cs typeface="Gill Sans MT"/>
              </a:rPr>
              <a:t>quantitative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chemical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signi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cantly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left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top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inset).</a:t>
            </a:r>
            <a:endParaRPr sz="900">
              <a:latin typeface="Gill Sans MT"/>
              <a:cs typeface="Gill Sans MT"/>
            </a:endParaRPr>
          </a:p>
          <a:p>
            <a:pPr marL="38100" marR="31115" indent="113664" algn="just">
              <a:lnSpc>
                <a:spcPts val="1000"/>
              </a:lnSpc>
              <a:spcBef>
                <a:spcPts val="15"/>
              </a:spcBef>
            </a:pP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should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pointed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out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~4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wt.%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oxygen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inevitable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almost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any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Oxygen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comes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00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via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adsorption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preparation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for </a:t>
            </a:r>
            <a:r>
              <a:rPr sz="900" dirty="0">
                <a:latin typeface="Gill Sans MT"/>
                <a:cs typeface="Gill Sans MT"/>
              </a:rPr>
              <a:t>grinding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grinding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interacts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oxygen. Moreover,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some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oxygen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general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characteristic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00"/>
              </a:lnSpc>
            </a:pP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HEC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methods,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was </a:t>
            </a:r>
            <a:r>
              <a:rPr sz="900" dirty="0">
                <a:latin typeface="Gill Sans MT"/>
                <a:cs typeface="Gill Sans MT"/>
              </a:rPr>
              <a:t>noted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above.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We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assume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majority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oxygen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presented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00"/>
              </a:lnSpc>
            </a:pP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surfaces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synthesized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particles.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Anyway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few </a:t>
            </a:r>
            <a:r>
              <a:rPr sz="900" dirty="0">
                <a:latin typeface="Gill Sans MT"/>
                <a:cs typeface="Gill Sans MT"/>
              </a:rPr>
              <a:t>percent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oxygen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does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contradict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conclusions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HEC.</a:t>
            </a:r>
            <a:endParaRPr sz="900">
              <a:latin typeface="Gill Sans MT"/>
              <a:cs typeface="Gill Sans MT"/>
            </a:endParaRPr>
          </a:p>
          <a:p>
            <a:pPr marL="151765" algn="just">
              <a:lnSpc>
                <a:spcPts val="935"/>
              </a:lnSpc>
            </a:pPr>
            <a:r>
              <a:rPr sz="900" dirty="0">
                <a:latin typeface="Gill Sans MT"/>
                <a:cs typeface="Gill Sans MT"/>
              </a:rPr>
              <a:t>Further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detailed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investigation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two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2500"/>
              </a:lnSpc>
              <a:spcBef>
                <a:spcPts val="40"/>
              </a:spcBef>
            </a:pP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made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5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scanning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transmission</a:t>
            </a:r>
            <a:r>
              <a:rPr sz="900" spc="155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electron </a:t>
            </a:r>
            <a:r>
              <a:rPr sz="900" dirty="0">
                <a:latin typeface="Gill Sans MT"/>
                <a:cs typeface="Gill Sans MT"/>
              </a:rPr>
              <a:t>microscopy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(STEM)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Figs.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6</a:t>
            </a:r>
            <a:r>
              <a:rPr sz="900" spc="175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5" action="ppaction://hlinksldjump"/>
              </a:rPr>
              <a:t>7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seen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images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6</a:t>
            </a:r>
            <a:r>
              <a:rPr sz="900" dirty="0">
                <a:latin typeface="Gill Sans MT"/>
                <a:cs typeface="Gill Sans MT"/>
              </a:rPr>
              <a:t>),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there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agglomerates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average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size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0.5</a:t>
            </a:r>
            <a:r>
              <a:rPr sz="900" spc="-10" dirty="0">
                <a:latin typeface="Lucida Sans"/>
                <a:cs typeface="Lucida Sans"/>
              </a:rPr>
              <a:t>–</a:t>
            </a:r>
            <a:r>
              <a:rPr sz="900" spc="-10" dirty="0">
                <a:latin typeface="Gill Sans MT"/>
                <a:cs typeface="Gill Sans MT"/>
              </a:rPr>
              <a:t>1.0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μ</a:t>
            </a:r>
            <a:r>
              <a:rPr sz="900" dirty="0">
                <a:latin typeface="Gill Sans MT"/>
                <a:cs typeface="Gill Sans MT"/>
              </a:rPr>
              <a:t>m.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Each </a:t>
            </a:r>
            <a:r>
              <a:rPr sz="900" spc="10" dirty="0">
                <a:latin typeface="Gill Sans MT"/>
                <a:cs typeface="Gill Sans MT"/>
              </a:rPr>
              <a:t>agglomerate</a:t>
            </a:r>
            <a:r>
              <a:rPr sz="900" dirty="0">
                <a:latin typeface="Gill Sans MT"/>
                <a:cs typeface="Gill Sans MT"/>
              </a:rPr>
              <a:t> consists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nanoparticles with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sizes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 </a:t>
            </a:r>
            <a:r>
              <a:rPr sz="900" spc="-20" dirty="0">
                <a:latin typeface="Gill Sans MT"/>
                <a:cs typeface="Gill Sans MT"/>
              </a:rPr>
              <a:t>tens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hundreds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nanometers.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diffraction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(SAED)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image </a:t>
            </a:r>
            <a:r>
              <a:rPr sz="900" dirty="0">
                <a:latin typeface="Gill Sans MT"/>
                <a:cs typeface="Gill Sans MT"/>
              </a:rPr>
              <a:t>clearly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shows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system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lattice </a:t>
            </a:r>
            <a:r>
              <a:rPr sz="900" dirty="0">
                <a:latin typeface="Gill Sans MT"/>
                <a:cs typeface="Gill Sans MT"/>
              </a:rPr>
              <a:t>spacing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2.695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±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0.056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(111)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plane,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1.676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±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0.014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(220)</a:t>
            </a:r>
            <a:endParaRPr sz="900">
              <a:latin typeface="Gill Sans MT"/>
              <a:cs typeface="Gill Sans MT"/>
            </a:endParaRPr>
          </a:p>
          <a:p>
            <a:pPr marL="38100" algn="just">
              <a:lnSpc>
                <a:spcPts val="965"/>
              </a:lnSpc>
            </a:pPr>
            <a:r>
              <a:rPr sz="900" dirty="0">
                <a:latin typeface="Gill Sans MT"/>
                <a:cs typeface="Gill Sans MT"/>
              </a:rPr>
              <a:t>plane,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1.399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±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0.035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(222)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plane,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1.072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±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0.027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(210)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2600"/>
              </a:lnSpc>
              <a:spcBef>
                <a:spcPts val="40"/>
              </a:spcBef>
            </a:pPr>
            <a:r>
              <a:rPr sz="900" spc="20" dirty="0">
                <a:latin typeface="Gill Sans MT"/>
                <a:cs typeface="Gill Sans MT"/>
              </a:rPr>
              <a:t>plane.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These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spacings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correspond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spc="15" dirty="0">
                <a:latin typeface="Gill Sans MT"/>
                <a:cs typeface="Gill Sans MT"/>
              </a:rPr>
              <a:t>studied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single-</a:t>
            </a:r>
            <a:r>
              <a:rPr sz="900" spc="25" dirty="0">
                <a:latin typeface="Gill Sans MT"/>
                <a:cs typeface="Gill Sans MT"/>
              </a:rPr>
              <a:t>phase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HEC,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i="1" spc="35" dirty="0">
                <a:latin typeface="Gill Sans MT"/>
                <a:cs typeface="Gill Sans MT"/>
              </a:rPr>
              <a:t>a</a:t>
            </a:r>
            <a:r>
              <a:rPr sz="900" i="1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140" dirty="0">
                <a:latin typeface="Copperplate Gothic Bold"/>
                <a:cs typeface="Copperplate Gothic Bold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4.49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±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0.03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Tahoma"/>
                <a:cs typeface="Tahoma"/>
              </a:rPr>
              <a:t>Å</a:t>
            </a:r>
            <a:r>
              <a:rPr sz="900" spc="15" dirty="0">
                <a:latin typeface="Gill Sans MT"/>
                <a:cs typeface="Gill Sans MT"/>
              </a:rPr>
              <a:t>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obtained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data</a:t>
            </a:r>
            <a:r>
              <a:rPr sz="900" spc="15" dirty="0">
                <a:latin typeface="Gill Sans MT"/>
                <a:cs typeface="Gill Sans MT"/>
              </a:rPr>
              <a:t> agrees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well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calculated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ones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single-</a:t>
            </a:r>
            <a:r>
              <a:rPr sz="900" spc="25" dirty="0">
                <a:latin typeface="Gill Sans MT"/>
                <a:cs typeface="Gill Sans MT"/>
              </a:rPr>
              <a:t>phase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HEC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presented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Supplementary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Table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3.</a:t>
            </a:r>
            <a:endParaRPr sz="900">
              <a:latin typeface="Gill Sans MT"/>
              <a:cs typeface="Gill Sans MT"/>
            </a:endParaRPr>
          </a:p>
          <a:p>
            <a:pPr marL="151765" algn="just">
              <a:lnSpc>
                <a:spcPts val="955"/>
              </a:lnSpc>
            </a:pP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images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2600"/>
              </a:lnSpc>
              <a:spcBef>
                <a:spcPts val="40"/>
              </a:spcBef>
            </a:pPr>
            <a:r>
              <a:rPr sz="900" spc="-10" dirty="0">
                <a:latin typeface="Lucida Sans"/>
                <a:cs typeface="Lucida Sans"/>
              </a:rPr>
              <a:t>“</a:t>
            </a:r>
            <a:r>
              <a:rPr sz="900" spc="-10" dirty="0">
                <a:latin typeface="Gill Sans MT"/>
                <a:cs typeface="Gill Sans MT"/>
              </a:rPr>
              <a:t>core-</a:t>
            </a:r>
            <a:r>
              <a:rPr sz="900" dirty="0">
                <a:latin typeface="Gill Sans MT"/>
                <a:cs typeface="Gill Sans MT"/>
              </a:rPr>
              <a:t>shell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114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synthesized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HEC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particles.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interplanar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spacing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2.69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55" dirty="0">
                <a:latin typeface="Tahoma"/>
                <a:cs typeface="Tahoma"/>
              </a:rPr>
              <a:t>Å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Lucida Sans"/>
                <a:cs typeface="Lucida Sans"/>
              </a:rPr>
              <a:t>“</a:t>
            </a:r>
            <a:r>
              <a:rPr sz="900" spc="-10" dirty="0">
                <a:latin typeface="Gill Sans MT"/>
                <a:cs typeface="Gill Sans MT"/>
              </a:rPr>
              <a:t>core</a:t>
            </a:r>
            <a:r>
              <a:rPr sz="900" spc="-10" dirty="0">
                <a:latin typeface="Lucida Sans"/>
                <a:cs typeface="Lucida Sans"/>
              </a:rPr>
              <a:t>”</a:t>
            </a:r>
            <a:r>
              <a:rPr sz="900" spc="-10" dirty="0">
                <a:latin typeface="Gill Sans MT"/>
                <a:cs typeface="Gill Sans MT"/>
              </a:rPr>
              <a:t>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Lucida Sans"/>
                <a:cs typeface="Lucida Sans"/>
              </a:rPr>
              <a:t>“</a:t>
            </a:r>
            <a:r>
              <a:rPr sz="900" dirty="0">
                <a:latin typeface="Gill Sans MT"/>
                <a:cs typeface="Gill Sans MT"/>
              </a:rPr>
              <a:t>shell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5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interplanar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spacing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3.43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Electron </a:t>
            </a:r>
            <a:r>
              <a:rPr sz="900" dirty="0">
                <a:latin typeface="Gill Sans MT"/>
                <a:cs typeface="Gill Sans MT"/>
              </a:rPr>
              <a:t>diffraction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pattern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measured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Lucida Sans"/>
                <a:cs typeface="Lucida Sans"/>
              </a:rPr>
              <a:t>“</a:t>
            </a:r>
            <a:r>
              <a:rPr sz="900" dirty="0">
                <a:latin typeface="Gill Sans MT"/>
                <a:cs typeface="Gill Sans MT"/>
              </a:rPr>
              <a:t>core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220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observed </a:t>
            </a:r>
            <a:r>
              <a:rPr sz="900" dirty="0">
                <a:latin typeface="Gill Sans MT"/>
                <a:cs typeface="Gill Sans MT"/>
              </a:rPr>
              <a:t>particle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shows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</a:t>
            </a:r>
            <a:r>
              <a:rPr sz="900" dirty="0">
                <a:latin typeface="Arial"/>
                <a:cs typeface="Arial"/>
              </a:rPr>
              <a:t>ﬂ</a:t>
            </a:r>
            <a:r>
              <a:rPr sz="900" dirty="0">
                <a:latin typeface="Gill Sans MT"/>
                <a:cs typeface="Gill Sans MT"/>
              </a:rPr>
              <a:t>ections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related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interplanar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spacing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2.11,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1.63,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1.40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Thus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be </a:t>
            </a:r>
            <a:r>
              <a:rPr sz="900" dirty="0">
                <a:latin typeface="Gill Sans MT"/>
                <a:cs typeface="Gill Sans MT"/>
              </a:rPr>
              <a:t>concluded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Lucida Sans"/>
                <a:cs typeface="Lucida Sans"/>
              </a:rPr>
              <a:t>“</a:t>
            </a:r>
            <a:r>
              <a:rPr sz="900" spc="-25" dirty="0">
                <a:latin typeface="Gill Sans MT"/>
                <a:cs typeface="Gill Sans MT"/>
              </a:rPr>
              <a:t>core</a:t>
            </a:r>
            <a:r>
              <a:rPr sz="900" spc="-25" dirty="0">
                <a:latin typeface="Lucida Sans"/>
                <a:cs typeface="Lucida Sans"/>
              </a:rPr>
              <a:t>”</a:t>
            </a:r>
            <a:r>
              <a:rPr sz="900" spc="10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particle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made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TiZrNbHfTaC</a:t>
            </a:r>
            <a:r>
              <a:rPr sz="900" spc="-60" baseline="-13888" dirty="0">
                <a:latin typeface="Gill Sans MT"/>
                <a:cs typeface="Gill Sans MT"/>
              </a:rPr>
              <a:t>5</a:t>
            </a:r>
            <a:r>
              <a:rPr sz="900" spc="-40" dirty="0">
                <a:latin typeface="Gill Sans MT"/>
                <a:cs typeface="Gill Sans MT"/>
              </a:rPr>
              <a:t>,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Lucida Sans"/>
                <a:cs typeface="Lucida Sans"/>
              </a:rPr>
              <a:t>“</a:t>
            </a:r>
            <a:r>
              <a:rPr sz="900" dirty="0">
                <a:latin typeface="Gill Sans MT"/>
                <a:cs typeface="Gill Sans MT"/>
              </a:rPr>
              <a:t>shell</a:t>
            </a:r>
            <a:r>
              <a:rPr sz="900" dirty="0">
                <a:latin typeface="Lucida Sans"/>
                <a:cs typeface="Lucida Sans"/>
              </a:rPr>
              <a:t>”</a:t>
            </a:r>
            <a:r>
              <a:rPr sz="900" spc="105" dirty="0">
                <a:latin typeface="Lucida Sans"/>
                <a:cs typeface="Lucida Sans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graphite.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found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EDX</a:t>
            </a:r>
            <a:r>
              <a:rPr sz="900" spc="10" dirty="0">
                <a:latin typeface="Gill Sans MT"/>
                <a:cs typeface="Gill Sans MT"/>
              </a:rPr>
              <a:t> elemental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mapping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(Fig.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6</a:t>
            </a:r>
            <a:r>
              <a:rPr sz="900" spc="10" dirty="0">
                <a:latin typeface="Gill Sans MT"/>
                <a:cs typeface="Gill Sans MT"/>
              </a:rPr>
              <a:t>e</a:t>
            </a:r>
            <a:r>
              <a:rPr sz="900" spc="10" dirty="0">
                <a:latin typeface="Lucida Sans"/>
                <a:cs typeface="Lucida Sans"/>
              </a:rPr>
              <a:t>–</a:t>
            </a:r>
            <a:r>
              <a:rPr sz="900" spc="10" dirty="0">
                <a:latin typeface="Gill Sans MT"/>
                <a:cs typeface="Gill Sans MT"/>
              </a:rPr>
              <a:t>i),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where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uniform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distribution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Such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differences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melting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transition </a:t>
            </a:r>
            <a:r>
              <a:rPr sz="900" dirty="0">
                <a:latin typeface="Gill Sans MT"/>
                <a:cs typeface="Gill Sans MT"/>
              </a:rPr>
              <a:t>metals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carbides.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surrounding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particles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common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situation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observed</a:t>
            </a:r>
            <a:endParaRPr sz="9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6882" y="753123"/>
            <a:ext cx="3047758" cy="40550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3059" y="4852073"/>
            <a:ext cx="3175635" cy="6102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ct val="88000"/>
              </a:lnSpc>
              <a:spcBef>
                <a:spcPts val="219"/>
              </a:spcBef>
            </a:pPr>
            <a:r>
              <a:rPr sz="850" dirty="0">
                <a:latin typeface="Gill Sans MT"/>
                <a:cs typeface="Gill Sans MT"/>
              </a:rPr>
              <a:t>Fig.</a:t>
            </a:r>
            <a:r>
              <a:rPr sz="850" spc="185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5</a:t>
            </a:r>
            <a:r>
              <a:rPr sz="850" spc="265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SEM</a:t>
            </a:r>
            <a:r>
              <a:rPr sz="850" spc="185" dirty="0">
                <a:latin typeface="Gill Sans MT"/>
                <a:cs typeface="Gill Sans MT"/>
              </a:rPr>
              <a:t>  </a:t>
            </a:r>
            <a:r>
              <a:rPr sz="850" spc="60" dirty="0">
                <a:latin typeface="Gill Sans MT"/>
                <a:cs typeface="Gill Sans MT"/>
              </a:rPr>
              <a:t>images</a:t>
            </a:r>
            <a:r>
              <a:rPr sz="850" spc="195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190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experimental</a:t>
            </a:r>
            <a:r>
              <a:rPr sz="850" spc="190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samples</a:t>
            </a:r>
            <a:r>
              <a:rPr sz="850" spc="195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with</a:t>
            </a:r>
            <a:r>
              <a:rPr sz="850" spc="190" dirty="0">
                <a:latin typeface="Gill Sans MT"/>
                <a:cs typeface="Gill Sans MT"/>
              </a:rPr>
              <a:t>  </a:t>
            </a:r>
            <a:r>
              <a:rPr sz="850" spc="-10" dirty="0">
                <a:latin typeface="Gill Sans MT"/>
                <a:cs typeface="Gill Sans MT"/>
              </a:rPr>
              <a:t>energy </a:t>
            </a:r>
            <a:r>
              <a:rPr sz="850" dirty="0">
                <a:latin typeface="Gill Sans MT"/>
                <a:cs typeface="Gill Sans MT"/>
              </a:rPr>
              <a:t>dispersive</a:t>
            </a:r>
            <a:r>
              <a:rPr sz="850" spc="32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X-ray</a:t>
            </a:r>
            <a:r>
              <a:rPr sz="850" spc="325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analysis.</a:t>
            </a:r>
            <a:r>
              <a:rPr sz="850" spc="330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3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Single-</a:t>
            </a:r>
            <a:r>
              <a:rPr sz="850" spc="33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320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b</a:t>
            </a:r>
            <a:r>
              <a:rPr sz="850" spc="3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multi-phase</a:t>
            </a:r>
            <a:r>
              <a:rPr sz="850" spc="32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samples. </a:t>
            </a:r>
            <a:r>
              <a:rPr sz="850" dirty="0">
                <a:latin typeface="Gill Sans MT"/>
                <a:cs typeface="Gill Sans MT"/>
              </a:rPr>
              <a:t>Dispersive</a:t>
            </a:r>
            <a:r>
              <a:rPr sz="850" spc="280" dirty="0">
                <a:latin typeface="Gill Sans MT"/>
                <a:cs typeface="Gill Sans MT"/>
              </a:rPr>
              <a:t> </a:t>
            </a:r>
            <a:r>
              <a:rPr sz="850" spc="-30" dirty="0">
                <a:latin typeface="Gill Sans MT"/>
                <a:cs typeface="Gill Sans MT"/>
              </a:rPr>
              <a:t>X-</a:t>
            </a:r>
            <a:r>
              <a:rPr sz="850" dirty="0">
                <a:latin typeface="Gill Sans MT"/>
                <a:cs typeface="Gill Sans MT"/>
              </a:rPr>
              <a:t>ray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analysis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images</a:t>
            </a:r>
            <a:r>
              <a:rPr sz="850" spc="30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show</a:t>
            </a:r>
            <a:r>
              <a:rPr sz="850" spc="29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285" dirty="0">
                <a:latin typeface="Gill Sans MT"/>
                <a:cs typeface="Gill Sans MT"/>
              </a:rPr>
              <a:t> </a:t>
            </a:r>
            <a:r>
              <a:rPr sz="850" spc="65" dirty="0">
                <a:latin typeface="Gill Sans MT"/>
                <a:cs typeface="Gill Sans MT"/>
              </a:rPr>
              <a:t>mapping</a:t>
            </a:r>
            <a:r>
              <a:rPr sz="850" spc="30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27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chemical </a:t>
            </a:r>
            <a:r>
              <a:rPr sz="850" dirty="0">
                <a:latin typeface="Gill Sans MT"/>
                <a:cs typeface="Gill Sans MT"/>
              </a:rPr>
              <a:t>elements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across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1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sample.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20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points</a:t>
            </a:r>
            <a:r>
              <a:rPr sz="850" spc="1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across</a:t>
            </a:r>
            <a:r>
              <a:rPr sz="850" spc="1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1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sample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were</a:t>
            </a:r>
            <a:r>
              <a:rPr sz="850" spc="120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used </a:t>
            </a:r>
            <a:r>
              <a:rPr sz="850" dirty="0">
                <a:latin typeface="Gill Sans MT"/>
                <a:cs typeface="Gill Sans MT"/>
              </a:rPr>
              <a:t>to</a:t>
            </a:r>
            <a:r>
              <a:rPr sz="850" spc="15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measure</a:t>
            </a:r>
            <a:r>
              <a:rPr sz="850" spc="17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16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elemental</a:t>
            </a:r>
            <a:r>
              <a:rPr sz="850" spc="16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distributions</a:t>
            </a:r>
            <a:r>
              <a:rPr sz="850" spc="16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(shown</a:t>
            </a:r>
            <a:r>
              <a:rPr sz="850" spc="16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in</a:t>
            </a:r>
            <a:r>
              <a:rPr sz="850" spc="16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16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inset).</a:t>
            </a:r>
            <a:endParaRPr sz="850">
              <a:latin typeface="Gill Sans MT"/>
              <a:cs typeface="Gill Sans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5120" y="753123"/>
            <a:ext cx="3047758" cy="29411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21299" y="3738233"/>
            <a:ext cx="3176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5"/>
              </a:spcBef>
            </a:pPr>
            <a:r>
              <a:rPr sz="850" dirty="0">
                <a:latin typeface="Gill Sans MT"/>
                <a:cs typeface="Gill Sans MT"/>
              </a:rPr>
              <a:t>Fig.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6</a:t>
            </a:r>
            <a:r>
              <a:rPr sz="850" spc="210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Microscopy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60" dirty="0">
                <a:latin typeface="Gill Sans MT"/>
                <a:cs typeface="Gill Sans MT"/>
              </a:rPr>
              <a:t>images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spc="45" dirty="0">
                <a:latin typeface="Gill Sans MT"/>
                <a:cs typeface="Gill Sans MT"/>
              </a:rPr>
              <a:t>single-</a:t>
            </a:r>
            <a:r>
              <a:rPr sz="850" spc="55" dirty="0">
                <a:latin typeface="Gill Sans MT"/>
                <a:cs typeface="Gill Sans MT"/>
              </a:rPr>
              <a:t>phase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sample.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TEM</a:t>
            </a:r>
            <a:r>
              <a:rPr sz="850" spc="3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image,</a:t>
            </a:r>
            <a:endParaRPr sz="850">
              <a:latin typeface="Gill Sans MT"/>
              <a:cs typeface="Gill Sans MT"/>
            </a:endParaRPr>
          </a:p>
          <a:p>
            <a:pPr marL="12700">
              <a:lnSpc>
                <a:spcPts val="960"/>
              </a:lnSpc>
            </a:pPr>
            <a:r>
              <a:rPr sz="850" spc="75" dirty="0">
                <a:latin typeface="Gill Sans MT"/>
                <a:cs typeface="Gill Sans MT"/>
              </a:rPr>
              <a:t>b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SAED,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spc="-35" dirty="0">
                <a:latin typeface="Gill Sans MT"/>
                <a:cs typeface="Gill Sans MT"/>
              </a:rPr>
              <a:t>HRTEM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lattice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image,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60" dirty="0">
                <a:latin typeface="Gill Sans MT"/>
                <a:cs typeface="Gill Sans MT"/>
              </a:rPr>
              <a:t>d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STEM,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</a:t>
            </a:r>
            <a:r>
              <a:rPr sz="850" dirty="0">
                <a:latin typeface="Arial"/>
                <a:cs typeface="Arial"/>
              </a:rPr>
              <a:t>–</a:t>
            </a:r>
            <a:r>
              <a:rPr sz="850" dirty="0">
                <a:latin typeface="Gill Sans MT"/>
                <a:cs typeface="Gill Sans MT"/>
              </a:rPr>
              <a:t>i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-65" dirty="0">
                <a:latin typeface="Gill Sans MT"/>
                <a:cs typeface="Gill Sans MT"/>
              </a:rPr>
              <a:t>EDX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elemental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mapping.</a:t>
            </a:r>
            <a:endParaRPr sz="85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34003" y="569519"/>
            <a:ext cx="3425825" cy="3175"/>
          </a:xfrm>
          <a:custGeom>
            <a:avLst/>
            <a:gdLst/>
            <a:ahLst/>
            <a:cxnLst/>
            <a:rect l="l" t="t" r="r" b="b"/>
            <a:pathLst>
              <a:path w="3425825" h="3175">
                <a:moveTo>
                  <a:pt x="3425761" y="0"/>
                </a:moveTo>
                <a:lnTo>
                  <a:pt x="0" y="0"/>
                </a:lnTo>
                <a:lnTo>
                  <a:pt x="0" y="2882"/>
                </a:lnTo>
                <a:lnTo>
                  <a:pt x="3425761" y="2882"/>
                </a:lnTo>
                <a:lnTo>
                  <a:pt x="3425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129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0318" y="294475"/>
            <a:ext cx="289445" cy="2253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84418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059" y="9521118"/>
            <a:ext cx="439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8756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3809" y="9521118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99" y="702148"/>
            <a:ext cx="3227070" cy="29038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 algn="just">
              <a:lnSpc>
                <a:spcPts val="1030"/>
              </a:lnSpc>
              <a:spcBef>
                <a:spcPts val="170"/>
              </a:spcBef>
            </a:pPr>
            <a:r>
              <a:rPr sz="900" spc="10" dirty="0">
                <a:latin typeface="Gill Sans MT"/>
                <a:cs typeface="Gill Sans MT"/>
              </a:rPr>
              <a:t>previously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refs.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27</a:t>
            </a:r>
            <a:r>
              <a:rPr sz="900" spc="15" baseline="32407" dirty="0">
                <a:latin typeface="Gill Sans MT"/>
                <a:cs typeface="Gill Sans MT"/>
              </a:rPr>
              <a:t>,</a:t>
            </a:r>
            <a:r>
              <a:rPr sz="900" spc="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28</a:t>
            </a:r>
            <a:r>
              <a:rPr sz="900" spc="10" dirty="0">
                <a:latin typeface="Gill Sans MT"/>
                <a:cs typeface="Gill Sans MT"/>
              </a:rPr>
              <a:t>.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elemental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mapping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Fig.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</a:t>
            </a:r>
            <a:r>
              <a:rPr sz="900" spc="75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shows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uniform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distribution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(Ti,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Zr,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Nb,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Hf,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Ta)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formed </a:t>
            </a:r>
            <a:r>
              <a:rPr sz="900" dirty="0">
                <a:latin typeface="Gill Sans MT"/>
                <a:cs typeface="Gill Sans MT"/>
              </a:rPr>
              <a:t>agglomerates,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rms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single-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HEC.</a:t>
            </a:r>
            <a:endParaRPr sz="900">
              <a:latin typeface="Gill Sans MT"/>
              <a:cs typeface="Gill Sans MT"/>
            </a:endParaRPr>
          </a:p>
          <a:p>
            <a:pPr marL="151765" algn="just">
              <a:lnSpc>
                <a:spcPts val="955"/>
              </a:lnSpc>
            </a:pP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containing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least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phases</a:t>
            </a:r>
            <a:endParaRPr sz="900">
              <a:latin typeface="Gill Sans MT"/>
              <a:cs typeface="Gill Sans MT"/>
            </a:endParaRPr>
          </a:p>
          <a:p>
            <a:pPr marL="38100" marR="30480" indent="-635" algn="just">
              <a:lnSpc>
                <a:spcPct val="95500"/>
              </a:lnSpc>
              <a:spcBef>
                <a:spcPts val="25"/>
              </a:spcBef>
            </a:pPr>
            <a:r>
              <a:rPr sz="900" dirty="0">
                <a:latin typeface="Gill Sans MT"/>
                <a:cs typeface="Gill Sans MT"/>
              </a:rPr>
              <a:t>(according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XRD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data),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7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agglomerates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size of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~150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nm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covered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 carbon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shell.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separate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grains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size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~10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nm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observed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inside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agglomerate.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SAED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measurements,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clearly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crystalline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close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para- </a:t>
            </a:r>
            <a:r>
              <a:rPr sz="900" dirty="0">
                <a:latin typeface="Gill Sans MT"/>
                <a:cs typeface="Gill Sans MT"/>
              </a:rPr>
              <a:t>meters.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particular,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</a:t>
            </a:r>
            <a:r>
              <a:rPr sz="900" dirty="0">
                <a:latin typeface="Arial"/>
                <a:cs typeface="Arial"/>
              </a:rPr>
              <a:t>ﬂ</a:t>
            </a:r>
            <a:r>
              <a:rPr sz="900" dirty="0">
                <a:latin typeface="Gill Sans MT"/>
                <a:cs typeface="Gill Sans MT"/>
              </a:rPr>
              <a:t>ections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area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Arial"/>
                <a:cs typeface="Arial"/>
              </a:rPr>
              <a:t>ﬁ</a:t>
            </a:r>
            <a:r>
              <a:rPr sz="900" spc="-20" dirty="0">
                <a:latin typeface="Gill Sans MT"/>
                <a:cs typeface="Gill Sans MT"/>
              </a:rPr>
              <a:t>rst </a:t>
            </a:r>
            <a:r>
              <a:rPr sz="900" dirty="0">
                <a:latin typeface="Gill Sans MT"/>
                <a:cs typeface="Gill Sans MT"/>
              </a:rPr>
              <a:t>diffraction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ring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interplanar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spacing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2.66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2.72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identify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averaged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interplanar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spacing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2.31,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1.88,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1.64,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1.40,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1.33,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1.25,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1.15,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1.04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population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may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indicate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cubic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7</a:t>
            </a:r>
            <a:r>
              <a:rPr sz="900" spc="-20" dirty="0">
                <a:latin typeface="Gill Sans MT"/>
                <a:cs typeface="Gill Sans MT"/>
              </a:rPr>
              <a:t>b).</a:t>
            </a:r>
            <a:endParaRPr sz="900">
              <a:latin typeface="Gill Sans MT"/>
              <a:cs typeface="Gill Sans MT"/>
            </a:endParaRPr>
          </a:p>
          <a:p>
            <a:pPr marR="31115" algn="r">
              <a:lnSpc>
                <a:spcPts val="975"/>
              </a:lnSpc>
            </a:pP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HRTEM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images,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identify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interplanar</a:t>
            </a:r>
            <a:endParaRPr sz="900">
              <a:latin typeface="Gill Sans MT"/>
              <a:cs typeface="Gill Sans MT"/>
            </a:endParaRPr>
          </a:p>
          <a:p>
            <a:pPr marR="30480" algn="r">
              <a:lnSpc>
                <a:spcPts val="1030"/>
              </a:lnSpc>
            </a:pPr>
            <a:r>
              <a:rPr sz="900" dirty="0">
                <a:latin typeface="Gill Sans MT"/>
                <a:cs typeface="Gill Sans MT"/>
              </a:rPr>
              <a:t>spacing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2.65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family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30"/>
              </a:lnSpc>
              <a:spcBef>
                <a:spcPts val="50"/>
              </a:spcBef>
            </a:pPr>
            <a:r>
              <a:rPr sz="900" dirty="0">
                <a:latin typeface="Gill Sans MT"/>
                <a:cs typeface="Gill Sans MT"/>
              </a:rPr>
              <a:t>(111)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planes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solutions.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elemental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mapping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7</a:t>
            </a:r>
            <a:r>
              <a:rPr sz="900" dirty="0">
                <a:latin typeface="Gill Sans MT"/>
                <a:cs typeface="Gill Sans MT"/>
              </a:rPr>
              <a:t>e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i)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see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chemical </a:t>
            </a:r>
            <a:r>
              <a:rPr sz="900" dirty="0">
                <a:latin typeface="Gill Sans MT"/>
                <a:cs typeface="Gill Sans MT"/>
              </a:rPr>
              <a:t>elements</a:t>
            </a:r>
            <a:r>
              <a:rPr sz="900" spc="19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9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distributed</a:t>
            </a:r>
            <a:r>
              <a:rPr sz="900" spc="19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unevenly,</a:t>
            </a:r>
            <a:r>
              <a:rPr sz="900" spc="20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9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195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metals </a:t>
            </a:r>
            <a:r>
              <a:rPr sz="900" spc="10" dirty="0">
                <a:latin typeface="Gill Sans MT"/>
                <a:cs typeface="Gill Sans MT"/>
              </a:rPr>
              <a:t>dominating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individual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grains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sample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indicating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presence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1579" y="702194"/>
            <a:ext cx="3176270" cy="67500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ts val="1010"/>
              </a:lnSpc>
              <a:spcBef>
                <a:spcPts val="185"/>
              </a:spcBef>
            </a:pP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cubic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phases.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Thus,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transmission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microscopy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rm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conclusion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X-</a:t>
            </a:r>
            <a:r>
              <a:rPr sz="900" dirty="0">
                <a:latin typeface="Gill Sans MT"/>
                <a:cs typeface="Gill Sans MT"/>
              </a:rPr>
              <a:t>ray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diffraction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scanning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micro- </a:t>
            </a:r>
            <a:r>
              <a:rPr sz="900" dirty="0">
                <a:latin typeface="Gill Sans MT"/>
                <a:cs typeface="Gill Sans MT"/>
              </a:rPr>
              <a:t>scopy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these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multi-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sample.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6129" y="1490462"/>
            <a:ext cx="3227070" cy="55848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resistance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3500"/>
              </a:lnSpc>
              <a:spcBef>
                <a:spcPts val="185"/>
              </a:spcBef>
            </a:pPr>
            <a:r>
              <a:rPr sz="900" dirty="0">
                <a:latin typeface="Gill Sans MT"/>
                <a:cs typeface="Gill Sans MT"/>
              </a:rPr>
              <a:t>Transition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usually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display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melting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tempera- </a:t>
            </a:r>
            <a:r>
              <a:rPr sz="900" dirty="0">
                <a:latin typeface="Gill Sans MT"/>
                <a:cs typeface="Gill Sans MT"/>
              </a:rPr>
              <a:t>tures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together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resistance.</a:t>
            </a:r>
            <a:r>
              <a:rPr sz="900" spc="155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Synthesized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should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possess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pronounced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stability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respect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study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thermogravi- </a:t>
            </a:r>
            <a:r>
              <a:rPr sz="900" dirty="0">
                <a:latin typeface="Gill Sans MT"/>
                <a:cs typeface="Gill Sans MT"/>
              </a:rPr>
              <a:t>metric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(TGA),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differential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(DTG),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differential </a:t>
            </a:r>
            <a:r>
              <a:rPr sz="900" dirty="0">
                <a:latin typeface="Gill Sans MT"/>
                <a:cs typeface="Gill Sans MT"/>
              </a:rPr>
              <a:t>scanning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calorimetry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(DSC)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air.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are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8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TG-</a:t>
            </a:r>
            <a:r>
              <a:rPr sz="900" spc="-20" dirty="0">
                <a:latin typeface="Gill Sans MT"/>
                <a:cs typeface="Gill Sans MT"/>
              </a:rPr>
              <a:t>curves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8</a:t>
            </a:r>
            <a:r>
              <a:rPr sz="900" dirty="0">
                <a:latin typeface="Gill Sans MT"/>
                <a:cs typeface="Gill Sans MT"/>
              </a:rPr>
              <a:t>a)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two </a:t>
            </a:r>
            <a:r>
              <a:rPr sz="900" dirty="0">
                <a:latin typeface="Gill Sans MT"/>
                <a:cs typeface="Gill Sans MT"/>
              </a:rPr>
              <a:t>exothermic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processes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identi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ed;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rst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accom- </a:t>
            </a:r>
            <a:r>
              <a:rPr sz="900" dirty="0">
                <a:latin typeface="Gill Sans MT"/>
                <a:cs typeface="Gill Sans MT"/>
              </a:rPr>
              <a:t>panied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gain,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second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loss.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DTG</a:t>
            </a:r>
            <a:r>
              <a:rPr sz="900" dirty="0">
                <a:latin typeface="Gill Sans MT"/>
                <a:cs typeface="Gill Sans MT"/>
              </a:rPr>
              <a:t> analysis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8</a:t>
            </a:r>
            <a:r>
              <a:rPr sz="900" dirty="0">
                <a:latin typeface="Gill Sans MT"/>
                <a:cs typeface="Gill Sans MT"/>
              </a:rPr>
              <a:t>b)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shows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highest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single-phase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(red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dashed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line)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corresponds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620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°C,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corresponding </a:t>
            </a:r>
            <a:r>
              <a:rPr sz="900" dirty="0">
                <a:latin typeface="Gill Sans MT"/>
                <a:cs typeface="Gill Sans MT"/>
              </a:rPr>
              <a:t>value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(570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°C,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blue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solid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line).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begins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oxidize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496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°C,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occurs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535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°C.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highest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gain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equal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1.13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wt.%/min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corresponds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570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°C.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highest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625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°C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1.11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wt.%/min.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Thus,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sample,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corresponding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55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°C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compared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multi-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sample.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DSC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(Fig.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solidFill>
                  <a:srgbClr val="0000FF"/>
                </a:solidFill>
                <a:latin typeface="Gill Sans MT"/>
                <a:cs typeface="Gill Sans MT"/>
                <a:hlinkClick r:id="rId4" action="ppaction://hlinksldjump"/>
              </a:rPr>
              <a:t>8</a:t>
            </a:r>
            <a:r>
              <a:rPr sz="900" dirty="0">
                <a:latin typeface="Gill Sans MT"/>
                <a:cs typeface="Gill Sans MT"/>
              </a:rPr>
              <a:t>c)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both </a:t>
            </a:r>
            <a:r>
              <a:rPr sz="900" dirty="0">
                <a:latin typeface="Gill Sans MT"/>
                <a:cs typeface="Gill Sans MT"/>
              </a:rPr>
              <a:t>processes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loss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occur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release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energy.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DSC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curve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characterized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by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620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°C,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second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one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weakly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intensive,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780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spc="-100" dirty="0">
                <a:latin typeface="Gill Sans MT"/>
                <a:cs typeface="Gill Sans MT"/>
              </a:rPr>
              <a:t>°C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DSC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curve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characterized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maxima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580, </a:t>
            </a:r>
            <a:r>
              <a:rPr sz="900" dirty="0">
                <a:latin typeface="Gill Sans MT"/>
                <a:cs typeface="Gill Sans MT"/>
              </a:rPr>
              <a:t>700,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820,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900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-100" dirty="0">
                <a:latin typeface="Gill Sans MT"/>
                <a:cs typeface="Gill Sans MT"/>
              </a:rPr>
              <a:t>°C,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most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intensive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580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°C.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Similar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ref.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37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45</a:t>
            </a:r>
            <a:r>
              <a:rPr sz="900" spc="750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behavior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binary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HEC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TiZrNbHfTaC</a:t>
            </a:r>
            <a:r>
              <a:rPr sz="900" spc="-67" baseline="-13888" dirty="0">
                <a:latin typeface="Gill Sans MT"/>
                <a:cs typeface="Gill Sans MT"/>
              </a:rPr>
              <a:t>5</a:t>
            </a:r>
            <a:r>
              <a:rPr sz="900" spc="270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from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binary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ones.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found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spc="-50" dirty="0">
                <a:latin typeface="Gill Sans MT"/>
                <a:cs typeface="Gill Sans MT"/>
              </a:rPr>
              <a:t>HEC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occurs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characteristic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monomodal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DSC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peak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higher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respect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general,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behavior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HECs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understudied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issue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date. </a:t>
            </a:r>
            <a:r>
              <a:rPr sz="900" dirty="0">
                <a:latin typeface="Gill Sans MT"/>
                <a:cs typeface="Gill Sans MT"/>
              </a:rPr>
              <a:t>Nevertheless,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trend,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literature,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typical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HEC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compositions: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HEC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ZrNbHfTaC</a:t>
            </a:r>
            <a:r>
              <a:rPr sz="900" spc="-44" baseline="-13888" dirty="0">
                <a:latin typeface="Gill Sans MT"/>
                <a:cs typeface="Gill Sans MT"/>
              </a:rPr>
              <a:t>4</a:t>
            </a:r>
            <a:r>
              <a:rPr sz="900" spc="18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characterized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correspond- </a:t>
            </a:r>
            <a:r>
              <a:rPr sz="900" spc="50" dirty="0">
                <a:latin typeface="Gill Sans MT"/>
                <a:cs typeface="Gill Sans MT"/>
              </a:rPr>
              <a:t>ing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rate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compared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same </a:t>
            </a:r>
            <a:r>
              <a:rPr sz="900" dirty="0">
                <a:latin typeface="Gill Sans MT"/>
                <a:cs typeface="Gill Sans MT"/>
              </a:rPr>
              <a:t>characteristics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binary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46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differential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thermal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analysis,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spc="-20" dirty="0">
                <a:latin typeface="Arial"/>
                <a:cs typeface="Arial"/>
              </a:rPr>
              <a:t>ﬁ</a:t>
            </a:r>
            <a:r>
              <a:rPr sz="900" spc="-20" dirty="0">
                <a:latin typeface="Gill Sans MT"/>
                <a:cs typeface="Gill Sans MT"/>
              </a:rPr>
              <a:t>rst </a:t>
            </a:r>
            <a:r>
              <a:rPr sz="900" dirty="0">
                <a:latin typeface="Gill Sans MT"/>
                <a:cs typeface="Gill Sans MT"/>
              </a:rPr>
              <a:t>exothermic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effect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mass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gain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identi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ed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40" dirty="0">
                <a:latin typeface="Gill Sans MT"/>
                <a:cs typeface="Gill Sans MT"/>
              </a:rPr>
              <a:t> 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combustion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reaction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found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683" y="7318070"/>
            <a:ext cx="6248158" cy="17069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299" y="9071992"/>
            <a:ext cx="6553834" cy="2686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-635">
              <a:lnSpc>
                <a:spcPts val="900"/>
              </a:lnSpc>
              <a:spcBef>
                <a:spcPts val="225"/>
              </a:spcBef>
            </a:pPr>
            <a:r>
              <a:rPr sz="850" dirty="0">
                <a:latin typeface="Gill Sans MT"/>
                <a:cs typeface="Gill Sans MT"/>
              </a:rPr>
              <a:t>Fig.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8</a:t>
            </a:r>
            <a:r>
              <a:rPr sz="850" spc="300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Results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differential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thermal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analysis.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-45" dirty="0">
                <a:latin typeface="Gill Sans MT"/>
                <a:cs typeface="Gill Sans MT"/>
              </a:rPr>
              <a:t>TG,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b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-50" dirty="0">
                <a:latin typeface="Gill Sans MT"/>
                <a:cs typeface="Gill Sans MT"/>
              </a:rPr>
              <a:t>DTG,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DSC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in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the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air</a:t>
            </a:r>
            <a:r>
              <a:rPr sz="850" spc="14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for</a:t>
            </a:r>
            <a:r>
              <a:rPr sz="850" spc="14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two</a:t>
            </a:r>
            <a:r>
              <a:rPr sz="850" spc="10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types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samples,</a:t>
            </a:r>
            <a:r>
              <a:rPr sz="850" spc="10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namely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multi-phase</a:t>
            </a:r>
            <a:r>
              <a:rPr sz="850" spc="11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(blue</a:t>
            </a:r>
            <a:r>
              <a:rPr sz="850" spc="114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solid </a:t>
            </a:r>
            <a:r>
              <a:rPr sz="850" dirty="0">
                <a:latin typeface="Gill Sans MT"/>
                <a:cs typeface="Gill Sans MT"/>
              </a:rPr>
              <a:t>curves)</a:t>
            </a:r>
            <a:r>
              <a:rPr sz="850" spc="165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and</a:t>
            </a:r>
            <a:r>
              <a:rPr sz="850" spc="1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single-phase</a:t>
            </a:r>
            <a:r>
              <a:rPr sz="850" spc="1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(red</a:t>
            </a:r>
            <a:r>
              <a:rPr sz="850" spc="18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dashed</a:t>
            </a:r>
            <a:r>
              <a:rPr sz="850" spc="190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curves).</a:t>
            </a:r>
            <a:endParaRPr sz="85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126" y="3823919"/>
            <a:ext cx="3047758" cy="2924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3299" y="6792473"/>
            <a:ext cx="3176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5"/>
              </a:spcBef>
            </a:pPr>
            <a:r>
              <a:rPr sz="850" dirty="0">
                <a:latin typeface="Gill Sans MT"/>
                <a:cs typeface="Gill Sans MT"/>
              </a:rPr>
              <a:t>Fig.</a:t>
            </a:r>
            <a:r>
              <a:rPr sz="850" spc="8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7</a:t>
            </a:r>
            <a:r>
              <a:rPr sz="850" spc="260" dirty="0">
                <a:latin typeface="Gill Sans MT"/>
                <a:cs typeface="Gill Sans MT"/>
              </a:rPr>
              <a:t>  </a:t>
            </a:r>
            <a:r>
              <a:rPr sz="850" dirty="0">
                <a:latin typeface="Gill Sans MT"/>
                <a:cs typeface="Gill Sans MT"/>
              </a:rPr>
              <a:t>Microscopy</a:t>
            </a:r>
            <a:r>
              <a:rPr sz="850" spc="95" dirty="0">
                <a:latin typeface="Gill Sans MT"/>
                <a:cs typeface="Gill Sans MT"/>
              </a:rPr>
              <a:t> </a:t>
            </a:r>
            <a:r>
              <a:rPr sz="850" spc="60" dirty="0">
                <a:latin typeface="Gill Sans MT"/>
                <a:cs typeface="Gill Sans MT"/>
              </a:rPr>
              <a:t>images</a:t>
            </a:r>
            <a:r>
              <a:rPr sz="850" spc="9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of</a:t>
            </a:r>
            <a:r>
              <a:rPr sz="850" spc="95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multi-phase</a:t>
            </a:r>
            <a:r>
              <a:rPr sz="850" spc="100" dirty="0">
                <a:latin typeface="Gill Sans MT"/>
                <a:cs typeface="Gill Sans MT"/>
              </a:rPr>
              <a:t> </a:t>
            </a:r>
            <a:r>
              <a:rPr sz="850" spc="50" dirty="0">
                <a:latin typeface="Gill Sans MT"/>
                <a:cs typeface="Gill Sans MT"/>
              </a:rPr>
              <a:t>sample.</a:t>
            </a:r>
            <a:r>
              <a:rPr sz="850" spc="95" dirty="0">
                <a:latin typeface="Gill Sans MT"/>
                <a:cs typeface="Gill Sans MT"/>
              </a:rPr>
              <a:t> </a:t>
            </a:r>
            <a:r>
              <a:rPr sz="850" spc="75" dirty="0">
                <a:latin typeface="Gill Sans MT"/>
                <a:cs typeface="Gill Sans MT"/>
              </a:rPr>
              <a:t>a</a:t>
            </a:r>
            <a:r>
              <a:rPr sz="850" spc="9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TEM</a:t>
            </a:r>
            <a:r>
              <a:rPr sz="850" spc="95" dirty="0">
                <a:latin typeface="Gill Sans MT"/>
                <a:cs typeface="Gill Sans MT"/>
              </a:rPr>
              <a:t> </a:t>
            </a:r>
            <a:r>
              <a:rPr sz="850" spc="-10" dirty="0">
                <a:latin typeface="Gill Sans MT"/>
                <a:cs typeface="Gill Sans MT"/>
              </a:rPr>
              <a:t>image,</a:t>
            </a:r>
            <a:endParaRPr sz="850">
              <a:latin typeface="Gill Sans MT"/>
              <a:cs typeface="Gill Sans MT"/>
            </a:endParaRPr>
          </a:p>
          <a:p>
            <a:pPr marL="12700">
              <a:lnSpc>
                <a:spcPts val="960"/>
              </a:lnSpc>
            </a:pPr>
            <a:r>
              <a:rPr sz="850" spc="75" dirty="0">
                <a:latin typeface="Gill Sans MT"/>
                <a:cs typeface="Gill Sans MT"/>
              </a:rPr>
              <a:t>b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-20" dirty="0">
                <a:latin typeface="Gill Sans MT"/>
                <a:cs typeface="Gill Sans MT"/>
              </a:rPr>
              <a:t>SAED,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c</a:t>
            </a:r>
            <a:r>
              <a:rPr sz="850" spc="20" dirty="0">
                <a:latin typeface="Gill Sans MT"/>
                <a:cs typeface="Gill Sans MT"/>
              </a:rPr>
              <a:t> </a:t>
            </a:r>
            <a:r>
              <a:rPr sz="850" spc="-35" dirty="0">
                <a:latin typeface="Gill Sans MT"/>
                <a:cs typeface="Gill Sans MT"/>
              </a:rPr>
              <a:t>HRTEM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lattice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image,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spc="60" dirty="0">
                <a:latin typeface="Gill Sans MT"/>
                <a:cs typeface="Gill Sans MT"/>
              </a:rPr>
              <a:t>d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STEM,</a:t>
            </a:r>
            <a:r>
              <a:rPr sz="850" spc="30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</a:t>
            </a:r>
            <a:r>
              <a:rPr sz="850" dirty="0">
                <a:latin typeface="Arial"/>
                <a:cs typeface="Arial"/>
              </a:rPr>
              <a:t>–</a:t>
            </a:r>
            <a:r>
              <a:rPr sz="850" dirty="0">
                <a:latin typeface="Gill Sans MT"/>
                <a:cs typeface="Gill Sans MT"/>
              </a:rPr>
              <a:t>i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-65" dirty="0">
                <a:latin typeface="Gill Sans MT"/>
                <a:cs typeface="Gill Sans MT"/>
              </a:rPr>
              <a:t>EDX</a:t>
            </a:r>
            <a:r>
              <a:rPr sz="850" spc="15" dirty="0">
                <a:latin typeface="Gill Sans MT"/>
                <a:cs typeface="Gill Sans MT"/>
              </a:rPr>
              <a:t> </a:t>
            </a:r>
            <a:r>
              <a:rPr sz="850" dirty="0">
                <a:latin typeface="Gill Sans MT"/>
                <a:cs typeface="Gill Sans MT"/>
              </a:rPr>
              <a:t>elemental</a:t>
            </a:r>
            <a:r>
              <a:rPr sz="850" spc="25" dirty="0">
                <a:latin typeface="Gill Sans MT"/>
                <a:cs typeface="Gill Sans MT"/>
              </a:rPr>
              <a:t> </a:t>
            </a:r>
            <a:r>
              <a:rPr sz="850" spc="40" dirty="0">
                <a:latin typeface="Gill Sans MT"/>
                <a:cs typeface="Gill Sans MT"/>
              </a:rPr>
              <a:t>mapping.</a:t>
            </a:r>
            <a:endParaRPr sz="85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081" y="569519"/>
            <a:ext cx="3425190" cy="3175"/>
          </a:xfrm>
          <a:custGeom>
            <a:avLst/>
            <a:gdLst/>
            <a:ahLst/>
            <a:cxnLst/>
            <a:rect l="l" t="t" r="r" b="b"/>
            <a:pathLst>
              <a:path w="3425190" h="3175">
                <a:moveTo>
                  <a:pt x="3425037" y="0"/>
                </a:moveTo>
                <a:lnTo>
                  <a:pt x="0" y="0"/>
                </a:lnTo>
                <a:lnTo>
                  <a:pt x="0" y="2882"/>
                </a:lnTo>
                <a:lnTo>
                  <a:pt x="3425037" y="2882"/>
                </a:lnTo>
                <a:lnTo>
                  <a:pt x="3425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8081" y="294474"/>
            <a:ext cx="289445" cy="2253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8257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380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299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7634" y="9521118"/>
            <a:ext cx="4600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535" algn="l"/>
              </a:tabLst>
            </a:pPr>
            <a:r>
              <a:rPr sz="800" spc="-50" dirty="0">
                <a:latin typeface="Calibri"/>
                <a:cs typeface="Calibri"/>
              </a:rPr>
              <a:t>7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6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648" y="702148"/>
            <a:ext cx="3227070" cy="54673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 marR="30480" algn="just">
              <a:lnSpc>
                <a:spcPct val="94400"/>
              </a:lnSpc>
              <a:spcBef>
                <a:spcPts val="155"/>
              </a:spcBef>
            </a:pP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highest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intensity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combustion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sample.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DSC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show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corresponds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monomodal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exothermic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while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DSC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multi- </a:t>
            </a:r>
            <a:r>
              <a:rPr sz="900" dirty="0">
                <a:latin typeface="Gill Sans MT"/>
                <a:cs typeface="Gill Sans MT"/>
              </a:rPr>
              <a:t>phase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clearly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shows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exothermic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processes.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DSC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indirectly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rm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presence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crystalline </a:t>
            </a:r>
            <a:r>
              <a:rPr sz="900" dirty="0">
                <a:latin typeface="Gill Sans MT"/>
                <a:cs typeface="Gill Sans MT"/>
              </a:rPr>
              <a:t>phases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-10" dirty="0">
                <a:latin typeface="Gill Sans MT"/>
                <a:cs typeface="Gill Sans MT"/>
              </a:rPr>
              <a:t>phase </a:t>
            </a:r>
            <a:r>
              <a:rPr sz="900" dirty="0">
                <a:latin typeface="Gill Sans MT"/>
                <a:cs typeface="Gill Sans MT"/>
              </a:rPr>
              <a:t>samples.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assumed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3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HEC</a:t>
            </a:r>
            <a:r>
              <a:rPr sz="900" spc="3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should</a:t>
            </a:r>
            <a:r>
              <a:rPr sz="900" spc="3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be </a:t>
            </a:r>
            <a:r>
              <a:rPr sz="900" dirty="0">
                <a:latin typeface="Gill Sans MT"/>
                <a:cs typeface="Gill Sans MT"/>
              </a:rPr>
              <a:t>characterized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consisting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chemical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elements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46</a:t>
            </a:r>
            <a:r>
              <a:rPr sz="900" spc="-15" baseline="32407" dirty="0">
                <a:latin typeface="Gill Sans MT"/>
                <a:cs typeface="Gill Sans MT"/>
              </a:rPr>
              <a:t>,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47</a:t>
            </a:r>
            <a:r>
              <a:rPr sz="900" spc="-10" dirty="0">
                <a:latin typeface="Gill Sans MT"/>
                <a:cs typeface="Gill Sans MT"/>
              </a:rPr>
              <a:t>. Thus,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differential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thermal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air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consistent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other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analytical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techniques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literature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data.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should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oxidation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products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spc="-35" dirty="0">
                <a:latin typeface="Gill Sans MT"/>
                <a:cs typeface="Gill Sans MT"/>
              </a:rPr>
              <a:t>HEC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been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previously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ref.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45</a:t>
            </a:r>
            <a:r>
              <a:rPr sz="900" spc="254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different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oxides.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ts val="1019"/>
              </a:lnSpc>
            </a:pP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conclusion,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prediction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 </a:t>
            </a:r>
            <a:r>
              <a:rPr sz="900" spc="-40" dirty="0">
                <a:latin typeface="Gill Sans MT"/>
                <a:cs typeface="Gill Sans MT"/>
              </a:rPr>
              <a:t>(Ti-</a:t>
            </a:r>
            <a:r>
              <a:rPr sz="900" spc="-50" dirty="0">
                <a:latin typeface="Gill Sans MT"/>
                <a:cs typeface="Gill Sans MT"/>
              </a:rPr>
              <a:t>Zr-</a:t>
            </a:r>
            <a:r>
              <a:rPr sz="900" spc="-55" dirty="0">
                <a:latin typeface="Gill Sans MT"/>
                <a:cs typeface="Gill Sans MT"/>
              </a:rPr>
              <a:t>Nb-</a:t>
            </a:r>
            <a:r>
              <a:rPr sz="900" spc="-45" dirty="0">
                <a:latin typeface="Gill Sans MT"/>
                <a:cs typeface="Gill Sans MT"/>
              </a:rPr>
              <a:t>Hf-</a:t>
            </a:r>
            <a:r>
              <a:rPr sz="900" spc="-25" dirty="0">
                <a:latin typeface="Gill Sans MT"/>
                <a:cs typeface="Gill Sans MT"/>
              </a:rPr>
              <a:t>Ta)C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containing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solid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solutions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Monte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Carlo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spc="-10" dirty="0">
                <a:latin typeface="Gill Sans MT"/>
                <a:cs typeface="Gill Sans MT"/>
              </a:rPr>
              <a:t>low-</a:t>
            </a:r>
            <a:r>
              <a:rPr sz="900" dirty="0">
                <a:latin typeface="Gill Sans MT"/>
                <a:cs typeface="Gill Sans MT"/>
              </a:rPr>
              <a:t>rank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potential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model.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developed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allowed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9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predict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separation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HEC, </a:t>
            </a:r>
            <a:r>
              <a:rPr sz="900" dirty="0">
                <a:latin typeface="Gill Sans MT"/>
                <a:cs typeface="Gill Sans MT"/>
              </a:rPr>
              <a:t>leading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structure,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occurs.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theoretical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information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TiZrNbHfTaC</a:t>
            </a:r>
            <a:r>
              <a:rPr sz="900" spc="-37" baseline="-13888" dirty="0">
                <a:latin typeface="Gill Sans MT"/>
                <a:cs typeface="Gill Sans MT"/>
              </a:rPr>
              <a:t>5</a:t>
            </a:r>
            <a:r>
              <a:rPr sz="900" spc="-25" dirty="0">
                <a:latin typeface="Gill Sans MT"/>
                <a:cs typeface="Gill Sans MT"/>
              </a:rPr>
              <a:t>.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experimental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demonstrate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vacuumless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9"/>
              </a:lnSpc>
              <a:spcBef>
                <a:spcPts val="5"/>
              </a:spcBef>
            </a:pPr>
            <a:r>
              <a:rPr sz="900" dirty="0">
                <a:latin typeface="Gill Sans MT"/>
                <a:cs typeface="Gill Sans MT"/>
              </a:rPr>
              <a:t>new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class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materials,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</a:t>
            </a:r>
            <a:r>
              <a:rPr sz="900" spc="-10" dirty="0">
                <a:latin typeface="Gill Sans MT"/>
                <a:cs typeface="Gill Sans MT"/>
              </a:rPr>
              <a:t>entropy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relatively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simple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energy-ef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technology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for </a:t>
            </a:r>
            <a:r>
              <a:rPr sz="900" dirty="0">
                <a:latin typeface="Gill Sans MT"/>
                <a:cs typeface="Gill Sans MT"/>
              </a:rPr>
              <a:t>production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such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materials.This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allowed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ne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required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HEC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as </a:t>
            </a:r>
            <a:r>
              <a:rPr sz="900" dirty="0">
                <a:latin typeface="Gill Sans MT"/>
                <a:cs typeface="Gill Sans MT"/>
              </a:rPr>
              <a:t>follows: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300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min,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ball-to-powder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ratio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4:1,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arc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9"/>
              </a:lnSpc>
              <a:spcBef>
                <a:spcPts val="5"/>
              </a:spcBef>
            </a:pPr>
            <a:r>
              <a:rPr sz="900" spc="5" dirty="0">
                <a:latin typeface="Gill Sans MT"/>
                <a:cs typeface="Gill Sans MT"/>
              </a:rPr>
              <a:t>duration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45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sec,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current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220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A.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It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found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that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10" dirty="0">
                <a:latin typeface="Gill Sans MT"/>
                <a:cs typeface="Gill Sans MT"/>
              </a:rPr>
              <a:t>K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20" dirty="0">
                <a:latin typeface="Gill Sans MT"/>
                <a:cs typeface="Gill Sans MT"/>
              </a:rPr>
              <a:t> higher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20" dirty="0">
                <a:latin typeface="Gill Sans MT"/>
                <a:cs typeface="Gill Sans MT"/>
              </a:rPr>
              <a:t> single-</a:t>
            </a:r>
            <a:r>
              <a:rPr sz="900" spc="25" dirty="0">
                <a:latin typeface="Gill Sans MT"/>
                <a:cs typeface="Gill Sans MT"/>
              </a:rPr>
              <a:t>phase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HEC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formed, </a:t>
            </a:r>
            <a:r>
              <a:rPr sz="900" spc="15" dirty="0">
                <a:latin typeface="Gill Sans MT"/>
                <a:cs typeface="Gill Sans MT"/>
              </a:rPr>
              <a:t>while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lower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multi-</a:t>
            </a:r>
            <a:r>
              <a:rPr sz="900" spc="20" dirty="0">
                <a:latin typeface="Gill Sans MT"/>
                <a:cs typeface="Gill Sans MT"/>
              </a:rPr>
              <a:t>phase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solution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 formed.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experimentally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determined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allowed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provide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homogeneity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thermal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9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regime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processing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single-phase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HEC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-</a:t>
            </a:r>
            <a:r>
              <a:rPr sz="900" spc="-30" dirty="0">
                <a:latin typeface="Gill Sans MT"/>
                <a:cs typeface="Gill Sans MT"/>
              </a:rPr>
              <a:t> TiZrNbHfTaC</a:t>
            </a:r>
            <a:r>
              <a:rPr sz="900" spc="-44" baseline="-13888" dirty="0">
                <a:latin typeface="Gill Sans MT"/>
                <a:cs typeface="Gill Sans MT"/>
              </a:rPr>
              <a:t>5</a:t>
            </a:r>
            <a:r>
              <a:rPr sz="900" spc="-30" dirty="0">
                <a:latin typeface="Gill Sans MT"/>
                <a:cs typeface="Gill Sans MT"/>
              </a:rPr>
              <a:t>.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Indeed,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implications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importance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this </a:t>
            </a:r>
            <a:r>
              <a:rPr sz="900" dirty="0">
                <a:latin typeface="Gill Sans MT"/>
                <a:cs typeface="Gill Sans MT"/>
              </a:rPr>
              <a:t>work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extend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far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beyond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herein.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over </a:t>
            </a:r>
            <a:r>
              <a:rPr sz="900" dirty="0">
                <a:latin typeface="Gill Sans MT"/>
                <a:cs typeface="Gill Sans MT"/>
              </a:rPr>
              <a:t>60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currently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known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thus,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work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opens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door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development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large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various </a:t>
            </a:r>
            <a:r>
              <a:rPr sz="900" dirty="0">
                <a:latin typeface="Gill Sans MT"/>
                <a:cs typeface="Gill Sans MT"/>
              </a:rPr>
              <a:t>materials,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including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carbides,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nitrides,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borides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transition</a:t>
            </a:r>
            <a:endParaRPr sz="900">
              <a:latin typeface="Gill Sans MT"/>
              <a:cs typeface="Gill Sans MT"/>
            </a:endParaRPr>
          </a:p>
          <a:p>
            <a:pPr marL="38100">
              <a:lnSpc>
                <a:spcPts val="1005"/>
              </a:lnSpc>
            </a:pPr>
            <a:r>
              <a:rPr sz="900" spc="-10" dirty="0">
                <a:latin typeface="Gill Sans MT"/>
                <a:cs typeface="Gill Sans MT"/>
              </a:rPr>
              <a:t>metals.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51" y="6346073"/>
            <a:ext cx="3176270" cy="1388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latin typeface="Gill Sans MT"/>
                <a:cs typeface="Gill Sans MT"/>
              </a:rPr>
              <a:t>METHODS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latin typeface="Gill Sans MT"/>
                <a:cs typeface="Gill Sans MT"/>
              </a:rPr>
              <a:t>Precursor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selection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65" dirty="0">
                <a:latin typeface="Gill Sans MT"/>
                <a:cs typeface="Gill Sans MT"/>
              </a:rPr>
              <a:t>and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characterization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ct val="944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Commercially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available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(Ti,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Zr,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Nb,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Hf,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Ta)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dirty="0">
                <a:latin typeface="Gill Sans MT"/>
                <a:cs typeface="Gill Sans MT"/>
              </a:rPr>
              <a:t>purity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less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99.9%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avarage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size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≤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μ</a:t>
            </a:r>
            <a:r>
              <a:rPr sz="900" dirty="0">
                <a:latin typeface="Gill Sans MT"/>
                <a:cs typeface="Gill Sans MT"/>
              </a:rPr>
              <a:t>m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(Rare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Metals </a:t>
            </a:r>
            <a:r>
              <a:rPr sz="900" dirty="0">
                <a:latin typeface="Gill Sans MT"/>
                <a:cs typeface="Gill Sans MT"/>
              </a:rPr>
              <a:t>corp.,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Russia)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material.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ultradispersed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purity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worse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99.9%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average </a:t>
            </a:r>
            <a:r>
              <a:rPr sz="900" dirty="0">
                <a:latin typeface="Gill Sans MT"/>
                <a:cs typeface="Gill Sans MT"/>
              </a:rPr>
              <a:t>size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≤</a:t>
            </a:r>
            <a:r>
              <a:rPr sz="900" dirty="0">
                <a:latin typeface="Gill Sans MT"/>
                <a:cs typeface="Gill Sans MT"/>
              </a:rPr>
              <a:t>1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μ</a:t>
            </a:r>
            <a:r>
              <a:rPr sz="900" dirty="0">
                <a:latin typeface="Gill Sans MT"/>
                <a:cs typeface="Gill Sans MT"/>
              </a:rPr>
              <a:t>m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(Hi-</a:t>
            </a:r>
            <a:r>
              <a:rPr sz="900" dirty="0">
                <a:latin typeface="Gill Sans MT"/>
                <a:cs typeface="Gill Sans MT"/>
              </a:rPr>
              <a:t>tech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Co,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China)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source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carbon.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analyzed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X-</a:t>
            </a:r>
            <a:r>
              <a:rPr sz="900" spc="-10" dirty="0">
                <a:latin typeface="Gill Sans MT"/>
                <a:cs typeface="Gill Sans MT"/>
              </a:rPr>
              <a:t>ray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diffraction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by </a:t>
            </a:r>
            <a:r>
              <a:rPr sz="900" dirty="0">
                <a:latin typeface="Gill Sans MT"/>
                <a:cs typeface="Gill Sans MT"/>
              </a:rPr>
              <a:t>Shimadzu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114" dirty="0">
                <a:latin typeface="Gill Sans MT"/>
                <a:cs typeface="Gill Sans MT"/>
              </a:rPr>
              <a:t>XRD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7000s,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wavelength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1.54060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built-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spc="10" dirty="0">
                <a:latin typeface="Gill Sans MT"/>
                <a:cs typeface="Gill Sans MT"/>
              </a:rPr>
              <a:t>Shimadzu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software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(the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given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Supplementary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Fig.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3).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074" y="7847259"/>
            <a:ext cx="3176270" cy="14947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Ball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50" dirty="0">
                <a:latin typeface="Gill Sans MT"/>
                <a:cs typeface="Gill Sans MT"/>
              </a:rPr>
              <a:t>milling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ct val="94400"/>
              </a:lnSpc>
              <a:spcBef>
                <a:spcPts val="175"/>
              </a:spcBef>
            </a:pPr>
            <a:r>
              <a:rPr sz="900" dirty="0">
                <a:latin typeface="Gill Sans MT"/>
                <a:cs typeface="Gill Sans MT"/>
              </a:rPr>
              <a:t>Equimolar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prepared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mixed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mill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(Mill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8000M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Horiba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Scienti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c).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milling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procedure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designed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powders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order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dirty="0">
                <a:latin typeface="Gill Sans MT"/>
                <a:cs typeface="Gill Sans MT"/>
              </a:rPr>
              <a:t>homogenize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powder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mixture.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Equipment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were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made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zirconium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dioxide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ball-to-powder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ratio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4:1.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Separate </a:t>
            </a:r>
            <a:r>
              <a:rPr sz="900" dirty="0">
                <a:latin typeface="Gill Sans MT"/>
                <a:cs typeface="Gill Sans MT"/>
              </a:rPr>
              <a:t>experiments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preliminary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grinding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tungsten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ball-</a:t>
            </a:r>
            <a:r>
              <a:rPr sz="900" spc="-25" dirty="0">
                <a:latin typeface="Gill Sans MT"/>
                <a:cs typeface="Gill Sans MT"/>
              </a:rPr>
              <a:t>to- </a:t>
            </a:r>
            <a:r>
              <a:rPr sz="900" dirty="0">
                <a:latin typeface="Gill Sans MT"/>
                <a:cs typeface="Gill Sans MT"/>
              </a:rPr>
              <a:t>powder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ratio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2.5:1.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Several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series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experiments</a:t>
            </a:r>
            <a:r>
              <a:rPr sz="900" spc="45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were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45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540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min.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obtained </a:t>
            </a:r>
            <a:r>
              <a:rPr sz="900" dirty="0">
                <a:latin typeface="Gill Sans MT"/>
                <a:cs typeface="Gill Sans MT"/>
              </a:rPr>
              <a:t>equimolar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treated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different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arc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1326" y="702075"/>
            <a:ext cx="3175635" cy="29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durations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15,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30,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45,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60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different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100,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ts val="1045"/>
              </a:lnSpc>
            </a:pPr>
            <a:r>
              <a:rPr sz="900" dirty="0">
                <a:latin typeface="Gill Sans MT"/>
                <a:cs typeface="Gill Sans MT"/>
              </a:rPr>
              <a:t>150,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5896" y="1105855"/>
            <a:ext cx="3226435" cy="17754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60" dirty="0">
                <a:latin typeface="Gill Sans MT"/>
                <a:cs typeface="Gill Sans MT"/>
              </a:rPr>
              <a:t>plasma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synthesis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3600"/>
              </a:lnSpc>
              <a:spcBef>
                <a:spcPts val="185"/>
              </a:spcBef>
            </a:pP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strategy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4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consists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applying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material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containing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metals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autonomous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environment.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process </a:t>
            </a:r>
            <a:r>
              <a:rPr sz="900" dirty="0">
                <a:latin typeface="Gill Sans MT"/>
                <a:cs typeface="Gill Sans MT"/>
              </a:rPr>
              <a:t>oxygen</a:t>
            </a:r>
            <a:r>
              <a:rPr sz="900" spc="-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binds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10" dirty="0">
                <a:latin typeface="Gill Sans MT"/>
                <a:cs typeface="Gill Sans MT"/>
              </a:rPr>
              <a:t>CO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CO</a:t>
            </a:r>
            <a:r>
              <a:rPr sz="900" spc="-82" baseline="-13888" dirty="0">
                <a:latin typeface="Gill Sans MT"/>
                <a:cs typeface="Gill Sans MT"/>
              </a:rPr>
              <a:t>2</a:t>
            </a:r>
            <a:r>
              <a:rPr sz="900" spc="179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gases,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 </a:t>
            </a:r>
            <a:r>
              <a:rPr sz="900" dirty="0">
                <a:latin typeface="Gill Sans MT"/>
                <a:cs typeface="Gill Sans MT"/>
              </a:rPr>
              <a:t>autonomous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environment.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According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special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design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discharge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circuit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conjunction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operating </a:t>
            </a:r>
            <a:r>
              <a:rPr sz="900" dirty="0">
                <a:latin typeface="Gill Sans MT"/>
                <a:cs typeface="Gill Sans MT"/>
              </a:rPr>
              <a:t>modes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reactor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possible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realize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following </a:t>
            </a:r>
            <a:r>
              <a:rPr sz="900" dirty="0">
                <a:latin typeface="Gill Sans MT"/>
                <a:cs typeface="Gill Sans MT"/>
              </a:rPr>
              <a:t>reactions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discharge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air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medium:</a:t>
            </a:r>
            <a:endParaRPr sz="900">
              <a:latin typeface="Gill Sans MT"/>
              <a:cs typeface="Gill Sans MT"/>
            </a:endParaRPr>
          </a:p>
          <a:p>
            <a:pPr marL="1159510" marR="1335405" indent="56515" algn="just">
              <a:lnSpc>
                <a:spcPct val="124400"/>
              </a:lnSpc>
              <a:spcBef>
                <a:spcPts val="280"/>
              </a:spcBef>
            </a:pPr>
            <a:r>
              <a:rPr sz="900" spc="-50" dirty="0">
                <a:latin typeface="Gill Sans MT"/>
                <a:cs typeface="Gill Sans MT"/>
              </a:rPr>
              <a:t>Ti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30" dirty="0">
                <a:latin typeface="Gill Sans MT"/>
                <a:cs typeface="Gill Sans MT"/>
              </a:rPr>
              <a:t>C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645" dirty="0">
                <a:latin typeface="Arial"/>
                <a:cs typeface="Arial"/>
              </a:rPr>
              <a:t>!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TiC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Zr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30" dirty="0">
                <a:latin typeface="Gill Sans MT"/>
                <a:cs typeface="Gill Sans MT"/>
              </a:rPr>
              <a:t>C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645" dirty="0">
                <a:latin typeface="Arial"/>
                <a:cs typeface="Arial"/>
              </a:rPr>
              <a:t>!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5" dirty="0">
                <a:latin typeface="Gill Sans MT"/>
                <a:cs typeface="Gill Sans MT"/>
              </a:rPr>
              <a:t>ZrC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Nb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30" dirty="0">
                <a:latin typeface="Gill Sans MT"/>
                <a:cs typeface="Gill Sans MT"/>
              </a:rPr>
              <a:t>C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645" dirty="0">
                <a:latin typeface="Arial"/>
                <a:cs typeface="Arial"/>
              </a:rPr>
              <a:t>!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NbC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927" y="2854796"/>
            <a:ext cx="2376805" cy="70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769" marR="775335" indent="50800" algn="just">
              <a:lnSpc>
                <a:spcPct val="124700"/>
              </a:lnSpc>
              <a:spcBef>
                <a:spcPts val="100"/>
              </a:spcBef>
            </a:pPr>
            <a:r>
              <a:rPr sz="900" spc="-25" dirty="0">
                <a:latin typeface="Gill Sans MT"/>
                <a:cs typeface="Gill Sans MT"/>
              </a:rPr>
              <a:t>Hf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30" dirty="0">
                <a:latin typeface="Gill Sans MT"/>
                <a:cs typeface="Gill Sans MT"/>
              </a:rPr>
              <a:t>C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645" dirty="0">
                <a:latin typeface="Arial"/>
                <a:cs typeface="Arial"/>
              </a:rPr>
              <a:t>!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HfC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Ta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30" dirty="0">
                <a:latin typeface="Gill Sans MT"/>
                <a:cs typeface="Gill Sans MT"/>
              </a:rPr>
              <a:t>C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645" dirty="0">
                <a:latin typeface="Arial"/>
                <a:cs typeface="Arial"/>
              </a:rPr>
              <a:t>!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TaC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2C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O</a:t>
            </a:r>
            <a:r>
              <a:rPr sz="900" spc="-89" baseline="-13888" dirty="0">
                <a:latin typeface="Gill Sans MT"/>
                <a:cs typeface="Gill Sans MT"/>
              </a:rPr>
              <a:t>2</a:t>
            </a:r>
            <a:r>
              <a:rPr sz="900" spc="195" baseline="-13888" dirty="0">
                <a:latin typeface="Gill Sans MT"/>
                <a:cs typeface="Gill Sans MT"/>
              </a:rPr>
              <a:t> </a:t>
            </a:r>
            <a:r>
              <a:rPr sz="900" spc="395" dirty="0">
                <a:latin typeface="Arial"/>
                <a:cs typeface="Arial"/>
              </a:rPr>
              <a:t>$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90" dirty="0">
                <a:latin typeface="Gill Sans MT"/>
                <a:cs typeface="Gill Sans MT"/>
              </a:rPr>
              <a:t>2CO</a:t>
            </a:r>
            <a:endParaRPr sz="900">
              <a:latin typeface="Gill Sans MT"/>
              <a:cs typeface="Gill Sans MT"/>
            </a:endParaRPr>
          </a:p>
          <a:p>
            <a:pPr marL="38100" algn="just">
              <a:lnSpc>
                <a:spcPct val="100000"/>
              </a:lnSpc>
              <a:spcBef>
                <a:spcPts val="265"/>
              </a:spcBef>
            </a:pPr>
            <a:r>
              <a:rPr sz="900" spc="-80" dirty="0">
                <a:latin typeface="Gill Sans MT"/>
                <a:cs typeface="Gill Sans MT"/>
              </a:rPr>
              <a:t>TiC</a:t>
            </a:r>
            <a:r>
              <a:rPr sz="900" spc="-5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5" dirty="0">
                <a:latin typeface="Gill Sans MT"/>
                <a:cs typeface="Gill Sans MT"/>
              </a:rPr>
              <a:t>ZrC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Gill Sans MT"/>
                <a:cs typeface="Gill Sans MT"/>
              </a:rPr>
              <a:t>NbC</a:t>
            </a:r>
            <a:r>
              <a:rPr sz="900" dirty="0">
                <a:latin typeface="Arial"/>
                <a:cs typeface="Arial"/>
              </a:rPr>
              <a:t>þ</a:t>
            </a:r>
            <a:r>
              <a:rPr sz="900" spc="204" dirty="0">
                <a:latin typeface="Arial"/>
                <a:cs typeface="Arial"/>
              </a:rPr>
              <a:t>  </a:t>
            </a:r>
            <a:r>
              <a:rPr sz="900" spc="-60" dirty="0">
                <a:latin typeface="Gill Sans MT"/>
                <a:cs typeface="Gill Sans MT"/>
              </a:rPr>
              <a:t>HfC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TaC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395" dirty="0">
                <a:latin typeface="Arial"/>
                <a:cs typeface="Arial"/>
              </a:rPr>
              <a:t>$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TiZrNbHfTaC</a:t>
            </a:r>
            <a:r>
              <a:rPr sz="900" spc="-37" baseline="-13888" dirty="0">
                <a:latin typeface="Gill Sans MT"/>
                <a:cs typeface="Gill Sans MT"/>
              </a:rPr>
              <a:t>5</a:t>
            </a:r>
            <a:endParaRPr sz="900" baseline="-13888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9618" y="2889508"/>
            <a:ext cx="147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Gill Sans MT"/>
                <a:cs typeface="Gill Sans MT"/>
              </a:rPr>
              <a:t>(1)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5892" y="3664953"/>
            <a:ext cx="3227070" cy="56769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 marR="30480" indent="113664" algn="just">
              <a:lnSpc>
                <a:spcPct val="93600"/>
              </a:lnSpc>
              <a:spcBef>
                <a:spcPts val="165"/>
              </a:spcBef>
            </a:pP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single-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multi-phase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</a:t>
            </a:r>
            <a:r>
              <a:rPr sz="900" spc="-10" dirty="0">
                <a:latin typeface="Gill Sans MT"/>
                <a:cs typeface="Gill Sans MT"/>
              </a:rPr>
              <a:t>entropy </a:t>
            </a: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48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reactor</a:t>
            </a:r>
            <a:r>
              <a:rPr sz="900" spc="12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4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simpli</a:t>
            </a:r>
            <a:r>
              <a:rPr sz="900" spc="-10" dirty="0">
                <a:latin typeface="Arial"/>
                <a:cs typeface="Arial"/>
              </a:rPr>
              <a:t>ﬁ</a:t>
            </a:r>
            <a:r>
              <a:rPr sz="900" spc="-10" dirty="0">
                <a:latin typeface="Gill Sans MT"/>
                <a:cs typeface="Gill Sans MT"/>
              </a:rPr>
              <a:t>ed </a:t>
            </a:r>
            <a:r>
              <a:rPr sz="900" dirty="0">
                <a:latin typeface="Gill Sans MT"/>
                <a:cs typeface="Gill Sans MT"/>
              </a:rPr>
              <a:t>schematic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illustration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8a.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anode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represented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rod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(diameter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mm,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length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100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mm),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cathode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crucible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diameter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25 </a:t>
            </a:r>
            <a:r>
              <a:rPr sz="900" dirty="0">
                <a:latin typeface="Gill Sans MT"/>
                <a:cs typeface="Gill Sans MT"/>
              </a:rPr>
              <a:t>mm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(images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these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dishes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9). </a:t>
            </a:r>
            <a:r>
              <a:rPr sz="900" spc="-120" dirty="0">
                <a:latin typeface="Gill Sans MT"/>
                <a:cs typeface="Gill Sans MT"/>
              </a:rPr>
              <a:t>We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commercially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available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purity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not </a:t>
            </a:r>
            <a:r>
              <a:rPr sz="900" dirty="0">
                <a:latin typeface="Gill Sans MT"/>
                <a:cs typeface="Gill Sans MT"/>
              </a:rPr>
              <a:t>less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99.9%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(QiJing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Trading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Co,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China).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loaded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cavity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crucible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covered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lid.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anode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lowered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cavity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graphite </a:t>
            </a:r>
            <a:r>
              <a:rPr sz="900" dirty="0">
                <a:latin typeface="Gill Sans MT"/>
                <a:cs typeface="Gill Sans MT"/>
              </a:rPr>
              <a:t>crucible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linear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electric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drive,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discharge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activated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maintained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(arc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65" dirty="0">
                <a:latin typeface="Gill Sans MT"/>
                <a:cs typeface="Gill Sans MT"/>
              </a:rPr>
              <a:t>gap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mm).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Recti</a:t>
            </a:r>
            <a:r>
              <a:rPr sz="900" spc="-10" dirty="0">
                <a:latin typeface="Arial"/>
                <a:cs typeface="Arial"/>
              </a:rPr>
              <a:t>ﬁ</a:t>
            </a:r>
            <a:r>
              <a:rPr sz="900" spc="-10" dirty="0">
                <a:latin typeface="Gill Sans MT"/>
                <a:cs typeface="Gill Sans MT"/>
              </a:rPr>
              <a:t>er/ </a:t>
            </a:r>
            <a:r>
              <a:rPr sz="900" dirty="0">
                <a:latin typeface="Gill Sans MT"/>
                <a:cs typeface="Gill Sans MT"/>
              </a:rPr>
              <a:t>inverter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converter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operating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220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was </a:t>
            </a:r>
            <a:r>
              <a:rPr sz="900" dirty="0">
                <a:latin typeface="Gill Sans MT"/>
                <a:cs typeface="Gill Sans MT"/>
              </a:rPr>
              <a:t>used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power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source.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raw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material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recorded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W-</a:t>
            </a:r>
            <a:r>
              <a:rPr sz="900" dirty="0">
                <a:latin typeface="Gill Sans MT"/>
                <a:cs typeface="Gill Sans MT"/>
              </a:rPr>
              <a:t>Re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thermocouples,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signal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which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transmitted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to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specialized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controller.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composition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forming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gas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medium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studied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earlier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similar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reactors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and </a:t>
            </a:r>
            <a:r>
              <a:rPr sz="900" dirty="0">
                <a:latin typeface="Gill Sans MT"/>
                <a:cs typeface="Gill Sans MT"/>
              </a:rPr>
              <a:t>their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operating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modes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30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ts val="101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known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thermal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eld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DC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characterized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gradient.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Locally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arc </a:t>
            </a:r>
            <a:r>
              <a:rPr sz="900" dirty="0">
                <a:latin typeface="Gill Sans MT"/>
                <a:cs typeface="Gill Sans MT"/>
              </a:rPr>
              <a:t>binding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zone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reach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10,000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°C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48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49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distance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mm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across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surface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temperature</a:t>
            </a:r>
            <a:endParaRPr sz="900">
              <a:latin typeface="Gill Sans MT"/>
              <a:cs typeface="Gill Sans MT"/>
            </a:endParaRPr>
          </a:p>
          <a:p>
            <a:pPr marL="38100" algn="just">
              <a:lnSpc>
                <a:spcPts val="944"/>
              </a:lnSpc>
            </a:pPr>
            <a:r>
              <a:rPr sz="900" dirty="0">
                <a:latin typeface="Gill Sans MT"/>
                <a:cs typeface="Gill Sans MT"/>
              </a:rPr>
              <a:t>decreases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3000</a:t>
            </a:r>
            <a:r>
              <a:rPr sz="900" spc="-70" dirty="0">
                <a:latin typeface="Gill Sans MT"/>
                <a:cs typeface="Gill Sans MT"/>
              </a:rPr>
              <a:t> </a:t>
            </a:r>
            <a:r>
              <a:rPr sz="900" spc="-105" dirty="0">
                <a:latin typeface="Gill Sans MT"/>
                <a:cs typeface="Gill Sans MT"/>
              </a:rPr>
              <a:t>°C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(at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A)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48</a:t>
            </a:r>
            <a:r>
              <a:rPr sz="900" spc="-15" baseline="32407" dirty="0">
                <a:latin typeface="Gill Sans MT"/>
                <a:cs typeface="Gill Sans MT"/>
              </a:rPr>
              <a:t>,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49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3600"/>
              </a:lnSpc>
              <a:spcBef>
                <a:spcPts val="25"/>
              </a:spcBef>
            </a:pPr>
            <a:r>
              <a:rPr sz="900" dirty="0">
                <a:latin typeface="Gill Sans MT"/>
                <a:cs typeface="Gill Sans MT"/>
              </a:rPr>
              <a:t>Synthesis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HECs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usually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requires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14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about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1900</a:t>
            </a:r>
            <a:r>
              <a:rPr sz="900" dirty="0">
                <a:latin typeface="Lucida Sans"/>
                <a:cs typeface="Lucida Sans"/>
              </a:rPr>
              <a:t>–</a:t>
            </a:r>
            <a:r>
              <a:rPr sz="900" dirty="0">
                <a:latin typeface="Gill Sans MT"/>
                <a:cs typeface="Gill Sans MT"/>
              </a:rPr>
              <a:t>2500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°C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46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50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51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results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measurements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realized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showed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that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working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cycle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45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given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point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reaches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~1000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°C,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100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reaches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~1250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°C,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150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reaches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~2100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°C,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maximum </a:t>
            </a:r>
            <a:r>
              <a:rPr sz="900" dirty="0">
                <a:latin typeface="Gill Sans MT"/>
                <a:cs typeface="Gill Sans MT"/>
              </a:rPr>
              <a:t>registered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2150</a:t>
            </a:r>
            <a:r>
              <a:rPr sz="900" spc="-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°C.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dependence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achieved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time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shown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Supplementary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8b.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temperatures,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thermocouples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destroyed.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happens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because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corundum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cover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thermocouple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damaged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also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50" dirty="0">
                <a:latin typeface="Gill Sans MT"/>
                <a:cs typeface="Gill Sans MT"/>
              </a:rPr>
              <a:t>damage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registration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circuit,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prevents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measurement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higher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values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system.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duration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45</a:t>
            </a:r>
            <a:r>
              <a:rPr sz="900" spc="-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220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critical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close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maximum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allowable,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because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longer </a:t>
            </a:r>
            <a:r>
              <a:rPr sz="900" dirty="0">
                <a:latin typeface="Gill Sans MT"/>
                <a:cs typeface="Gill Sans MT"/>
              </a:rPr>
              <a:t>plasma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duration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causes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overheating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current-carrying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parts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in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area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contact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graphite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electrodes,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they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melt.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obtained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actual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experimental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measure- </a:t>
            </a:r>
            <a:r>
              <a:rPr sz="900" dirty="0">
                <a:latin typeface="Gill Sans MT"/>
                <a:cs typeface="Gill Sans MT"/>
              </a:rPr>
              <a:t>ments,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conclude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design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arc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reactor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provides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necessary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conditions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formation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 carbides.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4003" y="569519"/>
            <a:ext cx="3425825" cy="3175"/>
          </a:xfrm>
          <a:custGeom>
            <a:avLst/>
            <a:gdLst/>
            <a:ahLst/>
            <a:cxnLst/>
            <a:rect l="l" t="t" r="r" b="b"/>
            <a:pathLst>
              <a:path w="3425825" h="3175">
                <a:moveTo>
                  <a:pt x="3425761" y="0"/>
                </a:moveTo>
                <a:lnTo>
                  <a:pt x="0" y="0"/>
                </a:lnTo>
                <a:lnTo>
                  <a:pt x="0" y="2882"/>
                </a:lnTo>
                <a:lnTo>
                  <a:pt x="3425761" y="2882"/>
                </a:lnTo>
                <a:lnTo>
                  <a:pt x="3425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2129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0318" y="294475"/>
            <a:ext cx="289445" cy="2253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84418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059" y="9521118"/>
            <a:ext cx="439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8756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3809" y="9521118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99" y="686878"/>
            <a:ext cx="3176270" cy="16332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185"/>
              </a:spcBef>
            </a:pPr>
            <a:r>
              <a:rPr sz="900" spc="30" dirty="0">
                <a:latin typeface="Gill Sans MT"/>
                <a:cs typeface="Gill Sans MT"/>
              </a:rPr>
              <a:t>Morphology,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homogeneity,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65" dirty="0">
                <a:latin typeface="Gill Sans MT"/>
                <a:cs typeface="Gill Sans MT"/>
              </a:rPr>
              <a:t>and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purity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characterization </a:t>
            </a:r>
            <a:r>
              <a:rPr sz="900" dirty="0">
                <a:latin typeface="Gill Sans MT"/>
                <a:cs typeface="Gill Sans MT"/>
              </a:rPr>
              <a:t>Qualitative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X-</a:t>
            </a:r>
            <a:r>
              <a:rPr sz="900" dirty="0">
                <a:latin typeface="Gill Sans MT"/>
                <a:cs typeface="Gill Sans MT"/>
              </a:rPr>
              <a:t>ray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diffraction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synthesized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was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Shimadzu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5" dirty="0">
                <a:latin typeface="Gill Sans MT"/>
                <a:cs typeface="Gill Sans MT"/>
              </a:rPr>
              <a:t>XRD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7000s,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wavelength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Arial"/>
                <a:cs typeface="Arial"/>
              </a:rPr>
              <a:t>λ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50" dirty="0">
                <a:latin typeface="Copperplate Gothic Bold"/>
                <a:cs typeface="Copperplate Gothic Bold"/>
              </a:rPr>
              <a:t>=</a:t>
            </a:r>
            <a:endParaRPr sz="900">
              <a:latin typeface="Copperplate Gothic Bold"/>
              <a:cs typeface="Copperplate Gothic Bold"/>
            </a:endParaRPr>
          </a:p>
          <a:p>
            <a:pPr marL="12700" marR="5080" algn="just">
              <a:lnSpc>
                <a:spcPts val="1030"/>
              </a:lnSpc>
              <a:spcBef>
                <a:spcPts val="20"/>
              </a:spcBef>
            </a:pPr>
            <a:r>
              <a:rPr sz="900" dirty="0">
                <a:latin typeface="Gill Sans MT"/>
                <a:cs typeface="Gill Sans MT"/>
              </a:rPr>
              <a:t>1.54060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Tahoma"/>
                <a:cs typeface="Tahoma"/>
              </a:rPr>
              <a:t>Å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built-in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Shimadzu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software.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morphology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micro-sized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objects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products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examined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Tescan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Vega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SBU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scanning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microscope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equipped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ts val="969"/>
              </a:lnSpc>
            </a:pP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Oxford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X-</a:t>
            </a:r>
            <a:r>
              <a:rPr sz="900" dirty="0">
                <a:latin typeface="Gill Sans MT"/>
                <a:cs typeface="Gill Sans MT"/>
              </a:rPr>
              <a:t>Max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80" dirty="0">
                <a:latin typeface="Gill Sans MT"/>
                <a:cs typeface="Gill Sans MT"/>
              </a:rPr>
              <a:t>EDX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attachment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Si/Li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detector.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ts val="1030"/>
              </a:lnSpc>
              <a:spcBef>
                <a:spcPts val="50"/>
              </a:spcBef>
            </a:pPr>
            <a:r>
              <a:rPr sz="900" dirty="0">
                <a:latin typeface="Gill Sans MT"/>
                <a:cs typeface="Gill Sans MT"/>
              </a:rPr>
              <a:t>Transmission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microscopy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JEOL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JEM </a:t>
            </a:r>
            <a:r>
              <a:rPr sz="900" dirty="0">
                <a:latin typeface="Gill Sans MT"/>
                <a:cs typeface="Gill Sans MT"/>
              </a:rPr>
              <a:t>2100F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transmission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electron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microscope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dispersive </a:t>
            </a:r>
            <a:r>
              <a:rPr sz="900" dirty="0">
                <a:latin typeface="Gill Sans MT"/>
                <a:cs typeface="Gill Sans MT"/>
              </a:rPr>
              <a:t>analysis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attachment.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Samples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prepared</a:t>
            </a:r>
            <a:r>
              <a:rPr sz="900" spc="13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30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alcohol </a:t>
            </a:r>
            <a:r>
              <a:rPr sz="900" dirty="0">
                <a:latin typeface="Gill Sans MT"/>
                <a:cs typeface="Gill Sans MT"/>
              </a:rPr>
              <a:t>suspension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ultrasonic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bath,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applied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standard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copper </a:t>
            </a:r>
            <a:r>
              <a:rPr sz="900" dirty="0">
                <a:latin typeface="Gill Sans MT"/>
                <a:cs typeface="Gill Sans MT"/>
              </a:rPr>
              <a:t>grid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coated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amorphous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carbon.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89" y="2433618"/>
            <a:ext cx="3277870" cy="30372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215"/>
              </a:spcBef>
            </a:pPr>
            <a:r>
              <a:rPr sz="900" spc="2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low-rank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potential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model</a:t>
            </a:r>
            <a:endParaRPr sz="900">
              <a:latin typeface="Gill Sans MT"/>
              <a:cs typeface="Gill Sans MT"/>
            </a:endParaRPr>
          </a:p>
          <a:p>
            <a:pPr marL="63500" marR="55880" algn="just">
              <a:lnSpc>
                <a:spcPct val="95100"/>
              </a:lnSpc>
              <a:spcBef>
                <a:spcPts val="170"/>
              </a:spcBef>
            </a:pP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modeling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interatomic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interactions,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employed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low-</a:t>
            </a:r>
            <a:r>
              <a:rPr sz="900" spc="-20" dirty="0">
                <a:latin typeface="Gill Sans MT"/>
                <a:cs typeface="Gill Sans MT"/>
              </a:rPr>
              <a:t>rank </a:t>
            </a:r>
            <a:r>
              <a:rPr sz="900" dirty="0">
                <a:latin typeface="Gill Sans MT"/>
                <a:cs typeface="Gill Sans MT"/>
              </a:rPr>
              <a:t>potential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(LRP)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52</a:t>
            </a:r>
            <a:r>
              <a:rPr sz="900" dirty="0">
                <a:latin typeface="Gill Sans MT"/>
                <a:cs typeface="Gill Sans MT"/>
              </a:rPr>
              <a:t>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machine-learning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interatomic </a:t>
            </a:r>
            <a:r>
              <a:rPr sz="900" spc="10" dirty="0">
                <a:latin typeface="Gill Sans MT"/>
                <a:cs typeface="Gill Sans MT"/>
              </a:rPr>
              <a:t>potential,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trained on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set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of quantum-mechanical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data. In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 </a:t>
            </a:r>
            <a:r>
              <a:rPr sz="900" dirty="0">
                <a:latin typeface="Gill Sans MT"/>
                <a:cs typeface="Gill Sans MT"/>
              </a:rPr>
              <a:t>model,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atomistic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represented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ideal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crystal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lattice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sites,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occupied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chosen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species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(Ti,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Zr, </a:t>
            </a:r>
            <a:r>
              <a:rPr sz="900" dirty="0">
                <a:latin typeface="Gill Sans MT"/>
                <a:cs typeface="Gill Sans MT"/>
              </a:rPr>
              <a:t>Nb,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Hf,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case).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carbon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modeled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900" spc="-10" dirty="0">
                <a:latin typeface="Gill Sans MT"/>
                <a:cs typeface="Gill Sans MT"/>
              </a:rPr>
              <a:t>LRP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implicitly: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they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not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degrees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freedom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they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always </a:t>
            </a:r>
            <a:r>
              <a:rPr sz="900" dirty="0">
                <a:latin typeface="Gill Sans MT"/>
                <a:cs typeface="Gill Sans MT"/>
              </a:rPr>
              <a:t>present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4b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sites,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however,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their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interaction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LRP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trained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on.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set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occupied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neighbors </a:t>
            </a:r>
            <a:r>
              <a:rPr sz="900" dirty="0">
                <a:latin typeface="Gill Sans MT"/>
                <a:cs typeface="Gill Sans MT"/>
              </a:rPr>
              <a:t>closest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chosen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called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neighborhood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site </a:t>
            </a:r>
            <a:r>
              <a:rPr sz="900" dirty="0">
                <a:latin typeface="Gill Sans MT"/>
                <a:cs typeface="Gill Sans MT"/>
              </a:rPr>
              <a:t>(Supplementary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10).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Hence,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neighborhood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has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contribution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con</a:t>
            </a:r>
            <a:r>
              <a:rPr sz="900" spc="-10" dirty="0">
                <a:latin typeface="Arial"/>
                <a:cs typeface="Arial"/>
              </a:rPr>
              <a:t>ﬁ</a:t>
            </a:r>
            <a:r>
              <a:rPr sz="900" spc="-10" dirty="0">
                <a:latin typeface="Gill Sans MT"/>
                <a:cs typeface="Gill Sans MT"/>
              </a:rPr>
              <a:t>guration </a:t>
            </a:r>
            <a:r>
              <a:rPr sz="900" dirty="0">
                <a:latin typeface="Gill Sans MT"/>
                <a:cs typeface="Gill Sans MT"/>
              </a:rPr>
              <a:t>given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formula:</a:t>
            </a:r>
            <a:endParaRPr sz="900">
              <a:latin typeface="Gill Sans MT"/>
              <a:cs typeface="Gill Sans MT"/>
            </a:endParaRPr>
          </a:p>
          <a:p>
            <a:pPr marL="62865" indent="18415" algn="just">
              <a:lnSpc>
                <a:spcPct val="100000"/>
              </a:lnSpc>
              <a:spcBef>
                <a:spcPts val="915"/>
              </a:spcBef>
              <a:tabLst>
                <a:tab pos="3091180" algn="l"/>
              </a:tabLst>
            </a:pPr>
            <a:r>
              <a:rPr sz="900" i="1" spc="-20" dirty="0">
                <a:latin typeface="Gill Sans MT"/>
                <a:cs typeface="Gill Sans MT"/>
              </a:rPr>
              <a:t>V</a:t>
            </a:r>
            <a:r>
              <a:rPr sz="900" spc="-20" dirty="0">
                <a:latin typeface="Arial"/>
                <a:cs typeface="Arial"/>
              </a:rPr>
              <a:t>ðξÞ¼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spc="-20" dirty="0">
                <a:latin typeface="Gill Sans MT"/>
                <a:cs typeface="Gill Sans MT"/>
              </a:rPr>
              <a:t>V</a:t>
            </a:r>
            <a:r>
              <a:rPr sz="900" spc="-20" dirty="0">
                <a:latin typeface="Arial"/>
                <a:cs typeface="Arial"/>
              </a:rPr>
              <a:t>ðσ</a:t>
            </a:r>
            <a:r>
              <a:rPr sz="900" spc="-30" baseline="-13888" dirty="0">
                <a:latin typeface="Gill Sans MT"/>
                <a:cs typeface="Gill Sans MT"/>
              </a:rPr>
              <a:t>1</a:t>
            </a:r>
            <a:r>
              <a:rPr sz="900" spc="-20" dirty="0">
                <a:latin typeface="Calibri"/>
                <a:cs typeface="Calibri"/>
              </a:rPr>
              <a:t>;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:::;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30" dirty="0">
                <a:latin typeface="Arial"/>
                <a:cs typeface="Arial"/>
              </a:rPr>
              <a:t>σ</a:t>
            </a:r>
            <a:r>
              <a:rPr sz="900" i="1" spc="-44" baseline="-13888" dirty="0">
                <a:latin typeface="Gill Sans MT"/>
                <a:cs typeface="Gill Sans MT"/>
              </a:rPr>
              <a:t>n</a:t>
            </a:r>
            <a:r>
              <a:rPr sz="900" spc="-30" dirty="0">
                <a:latin typeface="Arial"/>
                <a:cs typeface="Arial"/>
              </a:rPr>
              <a:t>Þ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80" dirty="0">
                <a:latin typeface="Arial"/>
                <a:cs typeface="Arial"/>
              </a:rPr>
              <a:t>¼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i="1" spc="-65" dirty="0">
                <a:latin typeface="Gill Sans MT"/>
                <a:cs typeface="Gill Sans MT"/>
              </a:rPr>
              <a:t>V</a:t>
            </a:r>
            <a:r>
              <a:rPr sz="900" spc="-65" dirty="0">
                <a:latin typeface="Arial"/>
                <a:cs typeface="Arial"/>
              </a:rPr>
              <a:t>ðσðξ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i="1" spc="-50" dirty="0">
                <a:latin typeface="Gill Sans MT"/>
                <a:cs typeface="Gill Sans MT"/>
              </a:rPr>
              <a:t>r</a:t>
            </a:r>
            <a:r>
              <a:rPr sz="900" spc="-75" baseline="-13888" dirty="0">
                <a:latin typeface="Gill Sans MT"/>
                <a:cs typeface="Gill Sans MT"/>
              </a:rPr>
              <a:t>1</a:t>
            </a:r>
            <a:r>
              <a:rPr sz="900" spc="-50" dirty="0">
                <a:latin typeface="Arial"/>
                <a:cs typeface="Arial"/>
              </a:rPr>
              <a:t>Þ</a:t>
            </a:r>
            <a:r>
              <a:rPr sz="900" spc="-50" dirty="0">
                <a:latin typeface="Calibri"/>
                <a:cs typeface="Calibri"/>
              </a:rPr>
              <a:t>; </a:t>
            </a:r>
            <a:r>
              <a:rPr sz="900" dirty="0">
                <a:latin typeface="Calibri"/>
                <a:cs typeface="Calibri"/>
              </a:rPr>
              <a:t>:::;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spc="-80" dirty="0">
                <a:latin typeface="Arial"/>
                <a:cs typeface="Arial"/>
              </a:rPr>
              <a:t>σðξ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i="1" spc="-20" dirty="0">
                <a:latin typeface="Gill Sans MT"/>
                <a:cs typeface="Gill Sans MT"/>
              </a:rPr>
              <a:t>r</a:t>
            </a:r>
            <a:r>
              <a:rPr sz="900" i="1" spc="-30" baseline="-13888" dirty="0">
                <a:latin typeface="Gill Sans MT"/>
                <a:cs typeface="Gill Sans MT"/>
              </a:rPr>
              <a:t>n</a:t>
            </a:r>
            <a:r>
              <a:rPr sz="900" spc="-20" dirty="0">
                <a:latin typeface="Arial"/>
                <a:cs typeface="Arial"/>
              </a:rPr>
              <a:t>ÞÞ</a:t>
            </a:r>
            <a:r>
              <a:rPr sz="900" spc="-2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25" dirty="0">
                <a:latin typeface="Gill Sans MT"/>
                <a:cs typeface="Gill Sans MT"/>
              </a:rPr>
              <a:t>(2)</a:t>
            </a:r>
            <a:endParaRPr sz="900">
              <a:latin typeface="Gill Sans MT"/>
              <a:cs typeface="Gill Sans MT"/>
            </a:endParaRPr>
          </a:p>
          <a:p>
            <a:pPr marL="62865" marR="55880" algn="just">
              <a:lnSpc>
                <a:spcPct val="92300"/>
              </a:lnSpc>
              <a:spcBef>
                <a:spcPts val="1019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V</a:t>
            </a:r>
            <a:r>
              <a:rPr sz="900" i="1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LRP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tensor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ξ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position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central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atom,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80" dirty="0">
                <a:latin typeface="Arial"/>
                <a:cs typeface="Arial"/>
              </a:rPr>
              <a:t>σ</a:t>
            </a:r>
            <a:r>
              <a:rPr sz="900" spc="-80" dirty="0">
                <a:latin typeface="Gill Sans MT"/>
                <a:cs typeface="Gill Sans MT"/>
              </a:rPr>
              <a:t>(</a:t>
            </a:r>
            <a:r>
              <a:rPr sz="900" spc="-80" dirty="0">
                <a:latin typeface="Arial"/>
                <a:cs typeface="Arial"/>
              </a:rPr>
              <a:t>ξ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+</a:t>
            </a:r>
            <a:r>
              <a:rPr sz="900" spc="-30" dirty="0">
                <a:latin typeface="Copperplate Gothic Bold"/>
                <a:cs typeface="Copperplate Gothic Bold"/>
              </a:rPr>
              <a:t> </a:t>
            </a:r>
            <a:r>
              <a:rPr sz="900" i="1" dirty="0">
                <a:latin typeface="Gill Sans MT"/>
                <a:cs typeface="Gill Sans MT"/>
              </a:rPr>
              <a:t>r</a:t>
            </a:r>
            <a:r>
              <a:rPr sz="900" i="1" baseline="-13888" dirty="0">
                <a:latin typeface="Gill Sans MT"/>
                <a:cs typeface="Gill Sans MT"/>
              </a:rPr>
              <a:t>i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type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i</a:t>
            </a:r>
            <a:r>
              <a:rPr sz="900" dirty="0">
                <a:latin typeface="Gill Sans MT"/>
                <a:cs typeface="Gill Sans MT"/>
              </a:rPr>
              <a:t>th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site;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spc="-10" dirty="0">
                <a:latin typeface="Gill Sans MT"/>
                <a:cs typeface="Gill Sans MT"/>
              </a:rPr>
              <a:t>vector,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connecting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central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i</a:t>
            </a:r>
            <a:r>
              <a:rPr sz="900" dirty="0">
                <a:latin typeface="Gill Sans MT"/>
                <a:cs typeface="Gill Sans MT"/>
              </a:rPr>
              <a:t>th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neighbor,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i="1" spc="50" dirty="0">
                <a:latin typeface="Gill Sans MT"/>
                <a:cs typeface="Gill Sans MT"/>
              </a:rPr>
              <a:t>n</a:t>
            </a:r>
            <a:r>
              <a:rPr sz="900" i="1" spc="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closest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neighbors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(see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Supplementary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Fig.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10). </a:t>
            </a:r>
            <a:r>
              <a:rPr sz="900" dirty="0">
                <a:latin typeface="Gill Sans MT"/>
                <a:cs typeface="Gill Sans MT"/>
              </a:rPr>
              <a:t>Subsequently,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</a:t>
            </a:r>
            <a:r>
              <a:rPr sz="900" spc="3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written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as: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801" y="5462060"/>
            <a:ext cx="189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3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459" y="5730951"/>
            <a:ext cx="17208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25" dirty="0">
                <a:latin typeface="Arial"/>
                <a:cs typeface="Arial"/>
              </a:rPr>
              <a:t>ξ2Ω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019" y="5620791"/>
            <a:ext cx="69215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6270" algn="l"/>
              </a:tabLst>
            </a:pPr>
            <a:r>
              <a:rPr sz="600" spc="-50" dirty="0">
                <a:latin typeface="Gill Sans MT"/>
                <a:cs typeface="Gill Sans MT"/>
              </a:rPr>
              <a:t>1</a:t>
            </a:r>
            <a:r>
              <a:rPr sz="600" dirty="0">
                <a:latin typeface="Gill Sans MT"/>
                <a:cs typeface="Gill Sans MT"/>
              </a:rPr>
              <a:t>	</a:t>
            </a:r>
            <a:r>
              <a:rPr sz="600" i="1" spc="-50" dirty="0">
                <a:latin typeface="Gill Sans MT"/>
                <a:cs typeface="Gill Sans MT"/>
              </a:rPr>
              <a:t>n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06" y="5570056"/>
            <a:ext cx="16630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3860" algn="l"/>
              </a:tabLst>
            </a:pP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spc="-2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Arial"/>
                <a:cs typeface="Arial"/>
              </a:rPr>
              <a:t>¼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65" dirty="0">
                <a:latin typeface="Gill Sans MT"/>
                <a:cs typeface="Gill Sans MT"/>
              </a:rPr>
              <a:t>V</a:t>
            </a:r>
            <a:r>
              <a:rPr sz="900" spc="-65" dirty="0">
                <a:latin typeface="Arial"/>
                <a:cs typeface="Arial"/>
              </a:rPr>
              <a:t>ðσðξ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i="1" dirty="0">
                <a:latin typeface="Gill Sans MT"/>
                <a:cs typeface="Gill Sans MT"/>
              </a:rPr>
              <a:t>r</a:t>
            </a:r>
            <a:r>
              <a:rPr sz="900" i="1" spc="160" dirty="0">
                <a:latin typeface="Gill Sans MT"/>
                <a:cs typeface="Gill Sans MT"/>
              </a:rPr>
              <a:t> </a:t>
            </a:r>
            <a:r>
              <a:rPr sz="900" spc="-135" dirty="0">
                <a:latin typeface="Arial"/>
                <a:cs typeface="Arial"/>
              </a:rPr>
              <a:t>Þ</a:t>
            </a:r>
            <a:r>
              <a:rPr sz="900" spc="-135" dirty="0">
                <a:latin typeface="Calibri"/>
                <a:cs typeface="Calibri"/>
              </a:rPr>
              <a:t>;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:::;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80" dirty="0">
                <a:latin typeface="Arial"/>
                <a:cs typeface="Arial"/>
              </a:rPr>
              <a:t>σðξ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i="1" dirty="0">
                <a:latin typeface="Gill Sans MT"/>
                <a:cs typeface="Gill Sans MT"/>
              </a:rPr>
              <a:t>r</a:t>
            </a:r>
            <a:r>
              <a:rPr sz="900" i="1" spc="170" dirty="0">
                <a:latin typeface="Gill Sans MT"/>
                <a:cs typeface="Gill Sans MT"/>
              </a:rPr>
              <a:t> </a:t>
            </a:r>
            <a:r>
              <a:rPr sz="900" spc="-135" dirty="0">
                <a:latin typeface="Arial"/>
                <a:cs typeface="Arial"/>
              </a:rPr>
              <a:t>ÞÞ</a:t>
            </a:r>
            <a:r>
              <a:rPr sz="900" spc="-135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1631" y="5619032"/>
            <a:ext cx="147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Gill Sans MT"/>
                <a:cs typeface="Gill Sans MT"/>
              </a:rPr>
              <a:t>(3)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887" y="5935836"/>
            <a:ext cx="3227070" cy="107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just">
              <a:lnSpc>
                <a:spcPts val="1035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Ω</a:t>
            </a:r>
            <a:r>
              <a:rPr sz="900" spc="100" dirty="0">
                <a:latin typeface="Arial"/>
                <a:cs typeface="Arial"/>
              </a:rPr>
              <a:t> </a:t>
            </a:r>
            <a:r>
              <a:rPr sz="900" dirty="0">
                <a:latin typeface="Gill Sans MT"/>
                <a:cs typeface="Gill Sans MT"/>
              </a:rPr>
              <a:t>denotes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periodically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repeated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space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sites.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5100"/>
              </a:lnSpc>
              <a:spcBef>
                <a:spcPts val="10"/>
              </a:spcBef>
            </a:pP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tensor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V</a:t>
            </a:r>
            <a:r>
              <a:rPr sz="900" i="1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contains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contributions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possible,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i="1" spc="-25" dirty="0">
                <a:latin typeface="Gill Sans MT"/>
                <a:cs typeface="Gill Sans MT"/>
              </a:rPr>
              <a:t>m</a:t>
            </a:r>
            <a:r>
              <a:rPr sz="900" i="1" spc="-37" baseline="32407" dirty="0">
                <a:latin typeface="Gill Sans MT"/>
                <a:cs typeface="Gill Sans MT"/>
              </a:rPr>
              <a:t>n</a:t>
            </a:r>
            <a:r>
              <a:rPr sz="900" spc="-25" dirty="0">
                <a:latin typeface="Gill Sans MT"/>
                <a:cs typeface="Gill Sans MT"/>
              </a:rPr>
              <a:t>,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neighborhoods,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i="1" spc="50" dirty="0">
                <a:latin typeface="Gill Sans MT"/>
                <a:cs typeface="Gill Sans MT"/>
              </a:rPr>
              <a:t>m</a:t>
            </a:r>
            <a:r>
              <a:rPr sz="900" i="1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species. </a:t>
            </a:r>
            <a:r>
              <a:rPr sz="900" dirty="0">
                <a:latin typeface="Gill Sans MT"/>
                <a:cs typeface="Gill Sans MT"/>
              </a:rPr>
              <a:t>Such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tensor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would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consist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more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billion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parameters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completely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unfeasible</a:t>
            </a:r>
            <a:r>
              <a:rPr sz="900" spc="-10" dirty="0">
                <a:latin typeface="Gill Sans MT"/>
                <a:cs typeface="Gill Sans MT"/>
              </a:rPr>
              <a:t> to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obtain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from</a:t>
            </a:r>
            <a:r>
              <a:rPr sz="900" spc="-10" dirty="0">
                <a:latin typeface="Gill Sans MT"/>
                <a:cs typeface="Gill Sans MT"/>
              </a:rPr>
              <a:t> quantum</a:t>
            </a:r>
            <a:r>
              <a:rPr sz="900" spc="-10" dirty="0">
                <a:latin typeface="Lucida Sans"/>
                <a:cs typeface="Lucida Sans"/>
              </a:rPr>
              <a:t>–</a:t>
            </a:r>
            <a:r>
              <a:rPr sz="900" spc="-10" dirty="0">
                <a:latin typeface="Gill Sans MT"/>
                <a:cs typeface="Gill Sans MT"/>
              </a:rPr>
              <a:t>mechanical </a:t>
            </a:r>
            <a:r>
              <a:rPr sz="900" dirty="0">
                <a:latin typeface="Gill Sans MT"/>
                <a:cs typeface="Gill Sans MT"/>
              </a:rPr>
              <a:t>calculations.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order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reduce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parameters,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tensor-</a:t>
            </a:r>
            <a:r>
              <a:rPr sz="900" dirty="0">
                <a:latin typeface="Gill Sans MT"/>
                <a:cs typeface="Gill Sans MT"/>
              </a:rPr>
              <a:t>train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decomposition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applied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53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Within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this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formalism,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assume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that: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8" y="7111590"/>
            <a:ext cx="3272790" cy="223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95"/>
              </a:spcBef>
              <a:tabLst>
                <a:tab pos="3088005" algn="l"/>
              </a:tabLst>
            </a:pPr>
            <a:r>
              <a:rPr sz="900" i="1" spc="-20" dirty="0">
                <a:latin typeface="Gill Sans MT"/>
                <a:cs typeface="Gill Sans MT"/>
              </a:rPr>
              <a:t>V</a:t>
            </a:r>
            <a:r>
              <a:rPr sz="900" spc="-20" dirty="0">
                <a:latin typeface="Arial"/>
                <a:cs typeface="Arial"/>
              </a:rPr>
              <a:t>ðσ</a:t>
            </a:r>
            <a:r>
              <a:rPr sz="900" spc="-30" baseline="-9259" dirty="0">
                <a:latin typeface="Gill Sans MT"/>
                <a:cs typeface="Gill Sans MT"/>
              </a:rPr>
              <a:t>1</a:t>
            </a:r>
            <a:r>
              <a:rPr sz="900" spc="-20" dirty="0">
                <a:latin typeface="Calibri"/>
                <a:cs typeface="Calibri"/>
              </a:rPr>
              <a:t>;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:::;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25" dirty="0">
                <a:latin typeface="Arial"/>
                <a:cs typeface="Arial"/>
              </a:rPr>
              <a:t>σ</a:t>
            </a:r>
            <a:r>
              <a:rPr sz="900" i="1" spc="-37" baseline="-9259" dirty="0">
                <a:latin typeface="Gill Sans MT"/>
                <a:cs typeface="Gill Sans MT"/>
              </a:rPr>
              <a:t>n</a:t>
            </a:r>
            <a:r>
              <a:rPr sz="900" spc="-25" dirty="0">
                <a:latin typeface="Arial"/>
                <a:cs typeface="Arial"/>
              </a:rPr>
              <a:t>Þ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80" dirty="0">
                <a:latin typeface="Arial"/>
                <a:cs typeface="Arial"/>
              </a:rPr>
              <a:t>¼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1350" spc="412" baseline="52469" dirty="0">
                <a:latin typeface="Arial"/>
                <a:cs typeface="Arial"/>
              </a:rPr>
              <a:t>Y</a:t>
            </a:r>
            <a:r>
              <a:rPr sz="900" i="1" spc="412" baseline="-37037" dirty="0">
                <a:latin typeface="Gill Sans MT"/>
                <a:cs typeface="Gill Sans MT"/>
              </a:rPr>
              <a:t>i</a:t>
            </a:r>
            <a:r>
              <a:rPr sz="900" i="1" spc="-142" baseline="-37037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A</a:t>
            </a:r>
            <a:r>
              <a:rPr sz="900" i="1" baseline="-9259" dirty="0">
                <a:latin typeface="Gill Sans MT"/>
                <a:cs typeface="Gill Sans MT"/>
              </a:rPr>
              <a:t>i</a:t>
            </a:r>
            <a:r>
              <a:rPr sz="900" i="1" spc="-142" baseline="-9259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Arial"/>
                <a:cs typeface="Arial"/>
              </a:rPr>
              <a:t>ðσ</a:t>
            </a:r>
            <a:r>
              <a:rPr sz="900" i="1" spc="-104" baseline="-9259" dirty="0">
                <a:latin typeface="Gill Sans MT"/>
                <a:cs typeface="Gill Sans MT"/>
              </a:rPr>
              <a:t>i</a:t>
            </a:r>
            <a:r>
              <a:rPr sz="900" i="1" spc="-127" baseline="-9259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Arial"/>
                <a:cs typeface="Arial"/>
              </a:rPr>
              <a:t>Þ</a:t>
            </a:r>
            <a:r>
              <a:rPr sz="900" spc="-25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25" dirty="0">
                <a:latin typeface="Gill Sans MT"/>
                <a:cs typeface="Gill Sans MT"/>
              </a:rPr>
              <a:t>(4)</a:t>
            </a:r>
            <a:endParaRPr sz="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900">
              <a:latin typeface="Gill Sans MT"/>
              <a:cs typeface="Gill Sans MT"/>
            </a:endParaRPr>
          </a:p>
          <a:p>
            <a:pPr marL="57150" marR="56515" algn="just">
              <a:lnSpc>
                <a:spcPct val="92200"/>
              </a:lnSpc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i="1" spc="30" dirty="0">
                <a:latin typeface="Gill Sans MT"/>
                <a:cs typeface="Gill Sans MT"/>
              </a:rPr>
              <a:t>A</a:t>
            </a:r>
            <a:r>
              <a:rPr sz="900" i="1" spc="44" baseline="-13888" dirty="0">
                <a:latin typeface="Gill Sans MT"/>
                <a:cs typeface="Gill Sans MT"/>
              </a:rPr>
              <a:t>i</a:t>
            </a:r>
            <a:r>
              <a:rPr sz="900" i="1" spc="457" baseline="-13888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matrices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rank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r</a:t>
            </a:r>
            <a:r>
              <a:rPr sz="900" i="1" spc="235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or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less,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contain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model.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size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i="1" spc="35" dirty="0">
                <a:latin typeface="Gill Sans MT"/>
                <a:cs typeface="Gill Sans MT"/>
              </a:rPr>
              <a:t>A</a:t>
            </a:r>
            <a:r>
              <a:rPr sz="900" spc="52" baseline="-13888" dirty="0">
                <a:latin typeface="Gill Sans MT"/>
                <a:cs typeface="Gill Sans MT"/>
              </a:rPr>
              <a:t>1</a:t>
            </a:r>
            <a:r>
              <a:rPr sz="900" baseline="-13888" dirty="0">
                <a:latin typeface="Gill Sans MT"/>
                <a:cs typeface="Gill Sans MT"/>
              </a:rPr>
              <a:t> 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i="1" spc="45" dirty="0">
                <a:latin typeface="Gill Sans MT"/>
                <a:cs typeface="Gill Sans MT"/>
              </a:rPr>
              <a:t>A</a:t>
            </a:r>
            <a:r>
              <a:rPr sz="900" i="1" spc="67" baseline="-13888" dirty="0">
                <a:latin typeface="Gill Sans MT"/>
                <a:cs typeface="Gill Sans MT"/>
              </a:rPr>
              <a:t>n</a:t>
            </a:r>
            <a:r>
              <a:rPr sz="900" i="1" spc="24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r</a:t>
            </a:r>
            <a:r>
              <a:rPr sz="900" i="1" spc="8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r</a:t>
            </a:r>
            <a:r>
              <a:rPr sz="900" i="1" spc="-8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respectively,</a:t>
            </a:r>
            <a:r>
              <a:rPr sz="900" spc="35" dirty="0">
                <a:latin typeface="Gill Sans MT"/>
                <a:cs typeface="Gill Sans MT"/>
              </a:rPr>
              <a:t> and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sizes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i="1" spc="70" dirty="0">
                <a:latin typeface="Gill Sans MT"/>
                <a:cs typeface="Gill Sans MT"/>
              </a:rPr>
              <a:t>A</a:t>
            </a:r>
            <a:r>
              <a:rPr sz="900" spc="104" baseline="-13888" dirty="0">
                <a:latin typeface="Gill Sans MT"/>
                <a:cs typeface="Gill Sans MT"/>
              </a:rPr>
              <a:t>2</a:t>
            </a:r>
            <a:r>
              <a:rPr sz="900" spc="70" dirty="0">
                <a:latin typeface="Gill Sans MT"/>
                <a:cs typeface="Gill Sans MT"/>
              </a:rPr>
              <a:t>,..</a:t>
            </a:r>
            <a:r>
              <a:rPr sz="900" spc="-80" dirty="0">
                <a:latin typeface="Gill Sans MT"/>
                <a:cs typeface="Gill Sans MT"/>
              </a:rPr>
              <a:t> </a:t>
            </a:r>
            <a:r>
              <a:rPr sz="900" spc="65" dirty="0">
                <a:latin typeface="Gill Sans MT"/>
                <a:cs typeface="Gill Sans MT"/>
              </a:rPr>
              <a:t>.,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i="1" spc="45" dirty="0">
                <a:latin typeface="Gill Sans MT"/>
                <a:cs typeface="Gill Sans MT"/>
              </a:rPr>
              <a:t>A</a:t>
            </a:r>
            <a:r>
              <a:rPr sz="900" i="1" spc="67" baseline="-13888" dirty="0">
                <a:latin typeface="Gill Sans MT"/>
                <a:cs typeface="Gill Sans MT"/>
              </a:rPr>
              <a:t>n</a:t>
            </a:r>
            <a:r>
              <a:rPr sz="900" i="1" spc="165" baseline="-13888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r</a:t>
            </a:r>
            <a:r>
              <a:rPr sz="900" i="1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i="1" spc="-20" dirty="0">
                <a:latin typeface="Gill Sans MT"/>
                <a:cs typeface="Gill Sans MT"/>
              </a:rPr>
              <a:t>r</a:t>
            </a:r>
            <a:r>
              <a:rPr sz="900" spc="-20" dirty="0">
                <a:latin typeface="Gill Sans MT"/>
                <a:cs typeface="Gill Sans MT"/>
              </a:rPr>
              <a:t>,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so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that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their </a:t>
            </a:r>
            <a:r>
              <a:rPr sz="900" dirty="0">
                <a:latin typeface="Gill Sans MT"/>
                <a:cs typeface="Gill Sans MT"/>
              </a:rPr>
              <a:t>product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gives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scalar,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46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corresponds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47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59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energy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contribution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neighborhood,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labeled</a:t>
            </a:r>
            <a:r>
              <a:rPr sz="900" spc="385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atomic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species </a:t>
            </a:r>
            <a:r>
              <a:rPr sz="900" spc="20" dirty="0">
                <a:latin typeface="Arial"/>
                <a:cs typeface="Arial"/>
              </a:rPr>
              <a:t>σ</a:t>
            </a:r>
            <a:r>
              <a:rPr sz="900" spc="30" baseline="-13888" dirty="0">
                <a:latin typeface="Gill Sans MT"/>
                <a:cs typeface="Gill Sans MT"/>
              </a:rPr>
              <a:t>1</a:t>
            </a:r>
            <a:r>
              <a:rPr sz="900" spc="20" dirty="0">
                <a:latin typeface="Gill Sans MT"/>
                <a:cs typeface="Gill Sans MT"/>
              </a:rPr>
              <a:t>,.</a:t>
            </a:r>
            <a:r>
              <a:rPr sz="900" spc="-80" dirty="0">
                <a:latin typeface="Gill Sans MT"/>
                <a:cs typeface="Gill Sans MT"/>
              </a:rPr>
              <a:t> </a:t>
            </a:r>
            <a:r>
              <a:rPr sz="900" spc="95" dirty="0">
                <a:latin typeface="Gill Sans MT"/>
                <a:cs typeface="Gill Sans MT"/>
              </a:rPr>
              <a:t>..,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Arial"/>
                <a:cs typeface="Arial"/>
              </a:rPr>
              <a:t>σ</a:t>
            </a:r>
            <a:r>
              <a:rPr sz="900" i="1" spc="-22" baseline="-13888" dirty="0">
                <a:latin typeface="Gill Sans MT"/>
                <a:cs typeface="Gill Sans MT"/>
              </a:rPr>
              <a:t>n</a:t>
            </a:r>
            <a:r>
              <a:rPr sz="900" spc="-15" dirty="0">
                <a:latin typeface="Gill Sans MT"/>
                <a:cs typeface="Gill Sans MT"/>
              </a:rPr>
              <a:t>.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Eventually,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such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decomposition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allows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us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reduce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number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from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i="1" spc="60" dirty="0">
                <a:latin typeface="Gill Sans MT"/>
                <a:cs typeface="Gill Sans MT"/>
              </a:rPr>
              <a:t>m</a:t>
            </a:r>
            <a:r>
              <a:rPr sz="900" i="1" spc="89" baseline="32407" dirty="0">
                <a:latin typeface="Gill Sans MT"/>
                <a:cs typeface="Gill Sans MT"/>
              </a:rPr>
              <a:t>n</a:t>
            </a:r>
            <a:r>
              <a:rPr sz="900" i="1" spc="187" baseline="32407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i="1" spc="20" dirty="0">
                <a:latin typeface="Gill Sans MT"/>
                <a:cs typeface="Gill Sans MT"/>
              </a:rPr>
              <a:t>nmr</a:t>
            </a:r>
            <a:r>
              <a:rPr sz="900" spc="30" baseline="32407" dirty="0">
                <a:latin typeface="Gill Sans MT"/>
                <a:cs typeface="Gill Sans MT"/>
              </a:rPr>
              <a:t>2</a:t>
            </a:r>
            <a:r>
              <a:rPr sz="900" spc="2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  <a:p>
            <a:pPr marL="170815" algn="just">
              <a:lnSpc>
                <a:spcPts val="969"/>
              </a:lnSpc>
            </a:pPr>
            <a:r>
              <a:rPr sz="900" dirty="0">
                <a:latin typeface="Gill Sans MT"/>
                <a:cs typeface="Gill Sans MT"/>
              </a:rPr>
              <a:t>Thus,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predictive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accuracy</a:t>
            </a:r>
            <a:r>
              <a:rPr sz="900" spc="4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LRP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model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4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be</a:t>
            </a:r>
            <a:endParaRPr sz="900">
              <a:latin typeface="Gill Sans MT"/>
              <a:cs typeface="Gill Sans MT"/>
            </a:endParaRPr>
          </a:p>
          <a:p>
            <a:pPr marL="57150" marR="56515" algn="just">
              <a:lnSpc>
                <a:spcPct val="95100"/>
              </a:lnSpc>
              <a:spcBef>
                <a:spcPts val="25"/>
              </a:spcBef>
            </a:pPr>
            <a:r>
              <a:rPr sz="900" dirty="0">
                <a:latin typeface="Gill Sans MT"/>
                <a:cs typeface="Gill Sans MT"/>
              </a:rPr>
              <a:t>controlled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two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adjustable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namely,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rank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r</a:t>
            </a:r>
            <a:r>
              <a:rPr sz="900" i="1" spc="7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number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neighbors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i="1" spc="10" dirty="0">
                <a:latin typeface="Gill Sans MT"/>
                <a:cs typeface="Gill Sans MT"/>
              </a:rPr>
              <a:t>n</a:t>
            </a:r>
            <a:r>
              <a:rPr sz="900" spc="10" dirty="0">
                <a:latin typeface="Gill Sans MT"/>
                <a:cs typeface="Gill Sans MT"/>
              </a:rPr>
              <a:t>.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Here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restricted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interaction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nearest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neighbors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only,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i="1" spc="50" dirty="0">
                <a:latin typeface="Gill Sans MT"/>
                <a:cs typeface="Gill Sans MT"/>
              </a:rPr>
              <a:t>n</a:t>
            </a:r>
            <a:r>
              <a:rPr sz="900" i="1" spc="-70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50" dirty="0">
                <a:latin typeface="Copperplate Gothic Bold"/>
                <a:cs typeface="Copperplate Gothic Bold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13,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i="1" spc="15" dirty="0">
                <a:latin typeface="Gill Sans MT"/>
                <a:cs typeface="Gill Sans MT"/>
              </a:rPr>
              <a:t>fcc</a:t>
            </a:r>
            <a:r>
              <a:rPr sz="900" i="1" spc="2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has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coordination </a:t>
            </a:r>
            <a:r>
              <a:rPr sz="900" spc="15" dirty="0">
                <a:latin typeface="Gill Sans MT"/>
                <a:cs typeface="Gill Sans MT"/>
              </a:rPr>
              <a:t>number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(CN)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12,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i="1" spc="50" dirty="0">
                <a:latin typeface="Gill Sans MT"/>
                <a:cs typeface="Gill Sans MT"/>
              </a:rPr>
              <a:t>n</a:t>
            </a:r>
            <a:r>
              <a:rPr sz="900" i="1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50" dirty="0">
                <a:latin typeface="Copperplate Gothic Bold"/>
                <a:cs typeface="Copperplate Gothic Bold"/>
              </a:rPr>
              <a:t> </a:t>
            </a:r>
            <a:r>
              <a:rPr sz="900" i="1" spc="-40" dirty="0">
                <a:latin typeface="Gill Sans MT"/>
                <a:cs typeface="Gill Sans MT"/>
              </a:rPr>
              <a:t>CN</a:t>
            </a:r>
            <a:r>
              <a:rPr sz="900" i="1" spc="-70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+</a:t>
            </a:r>
            <a:r>
              <a:rPr sz="900" spc="-50" dirty="0">
                <a:latin typeface="Copperplate Gothic Bold"/>
                <a:cs typeface="Copperplate Gothic Bold"/>
              </a:rPr>
              <a:t> </a:t>
            </a:r>
            <a:r>
              <a:rPr sz="900" dirty="0">
                <a:latin typeface="Gill Sans MT"/>
                <a:cs typeface="Gill Sans MT"/>
              </a:rPr>
              <a:t>1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(including</a:t>
            </a:r>
            <a:r>
              <a:rPr sz="900" spc="15" dirty="0">
                <a:latin typeface="Gill Sans MT"/>
                <a:cs typeface="Gill Sans MT"/>
              </a:rPr>
              <a:t> 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central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atom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neighborhood).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value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rank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i="1" spc="-20" dirty="0">
                <a:latin typeface="Gill Sans MT"/>
                <a:cs typeface="Gill Sans MT"/>
              </a:rPr>
              <a:t>r</a:t>
            </a:r>
            <a:r>
              <a:rPr sz="900" spc="-20" dirty="0">
                <a:latin typeface="Gill Sans MT"/>
                <a:cs typeface="Gill Sans MT"/>
              </a:rPr>
              <a:t>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r</a:t>
            </a:r>
            <a:r>
              <a:rPr sz="900" i="1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50" dirty="0">
                <a:latin typeface="Copperplate Gothic Bold"/>
                <a:cs typeface="Copperplate Gothic Bold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3,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eventually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45" dirty="0">
                <a:latin typeface="Gill Sans MT"/>
                <a:cs typeface="Gill Sans MT"/>
              </a:rPr>
              <a:t>gave</a:t>
            </a:r>
            <a:r>
              <a:rPr sz="900" spc="15" dirty="0">
                <a:latin typeface="Gill Sans MT"/>
                <a:cs typeface="Gill Sans MT"/>
              </a:rPr>
              <a:t> us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about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600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independent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model.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parameters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can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be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found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solving</a:t>
            </a:r>
            <a:r>
              <a:rPr sz="900" spc="15" dirty="0">
                <a:latin typeface="Gill Sans MT"/>
                <a:cs typeface="Gill Sans MT"/>
              </a:rPr>
              <a:t> 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minimization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1531" y="702082"/>
            <a:ext cx="18891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problem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following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functional: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2953" y="1111680"/>
            <a:ext cx="67945" cy="4445"/>
          </a:xfrm>
          <a:custGeom>
            <a:avLst/>
            <a:gdLst/>
            <a:ahLst/>
            <a:cxnLst/>
            <a:rect l="l" t="t" r="r" b="b"/>
            <a:pathLst>
              <a:path w="67945" h="4444">
                <a:moveTo>
                  <a:pt x="67680" y="0"/>
                </a:moveTo>
                <a:lnTo>
                  <a:pt x="0" y="0"/>
                </a:lnTo>
                <a:lnTo>
                  <a:pt x="0" y="4319"/>
                </a:lnTo>
                <a:lnTo>
                  <a:pt x="67680" y="4319"/>
                </a:lnTo>
                <a:lnTo>
                  <a:pt x="67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4579" y="938307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Gill Sans MT"/>
                <a:cs typeface="Gill Sans MT"/>
              </a:rPr>
              <a:t>1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6669" y="908074"/>
            <a:ext cx="189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3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4863" y="1142070"/>
            <a:ext cx="3149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baseline="24691" dirty="0">
                <a:latin typeface="Gill Sans MT"/>
                <a:cs typeface="Gill Sans MT"/>
              </a:rPr>
              <a:t>K </a:t>
            </a:r>
            <a:r>
              <a:rPr sz="600" i="1" spc="-25" dirty="0">
                <a:latin typeface="Gill Sans MT"/>
                <a:cs typeface="Gill Sans MT"/>
              </a:rPr>
              <a:t>k</a:t>
            </a:r>
            <a:r>
              <a:rPr sz="600" spc="-25" dirty="0">
                <a:latin typeface="Arial"/>
                <a:cs typeface="Arial"/>
              </a:rPr>
              <a:t>¼</a:t>
            </a:r>
            <a:r>
              <a:rPr sz="600" spc="-25" dirty="0">
                <a:latin typeface="Gill Sans MT"/>
                <a:cs typeface="Gill Sans MT"/>
              </a:rPr>
              <a:t>1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6178" y="1002713"/>
            <a:ext cx="74041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2905" algn="l"/>
                <a:tab pos="626745" algn="l"/>
              </a:tabLst>
            </a:pPr>
            <a:r>
              <a:rPr sz="600" spc="-25" dirty="0">
                <a:latin typeface="Arial"/>
                <a:cs typeface="Arial"/>
              </a:rPr>
              <a:t>ð</a:t>
            </a:r>
            <a:r>
              <a:rPr sz="600" i="1" spc="-25" dirty="0">
                <a:latin typeface="Gill Sans MT"/>
                <a:cs typeface="Gill Sans MT"/>
              </a:rPr>
              <a:t>k</a:t>
            </a:r>
            <a:r>
              <a:rPr sz="600" spc="-25" dirty="0">
                <a:latin typeface="Arial"/>
                <a:cs typeface="Arial"/>
              </a:rPr>
              <a:t>Þ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i="1" spc="-25" dirty="0">
                <a:latin typeface="Gill Sans MT"/>
                <a:cs typeface="Gill Sans MT"/>
              </a:rPr>
              <a:t>qm</a:t>
            </a:r>
            <a:r>
              <a:rPr sz="600" i="1" dirty="0">
                <a:latin typeface="Gill Sans MT"/>
                <a:cs typeface="Gill Sans MT"/>
              </a:rPr>
              <a:t>	</a:t>
            </a:r>
            <a:r>
              <a:rPr sz="600" spc="-65" dirty="0">
                <a:latin typeface="Arial"/>
                <a:cs typeface="Arial"/>
              </a:rPr>
              <a:t>ð</a:t>
            </a:r>
            <a:r>
              <a:rPr sz="600" i="1" spc="-65" dirty="0">
                <a:latin typeface="Gill Sans MT"/>
                <a:cs typeface="Gill Sans MT"/>
              </a:rPr>
              <a:t>k</a:t>
            </a:r>
            <a:r>
              <a:rPr sz="600" spc="-65" dirty="0">
                <a:latin typeface="Arial"/>
                <a:cs typeface="Arial"/>
              </a:rPr>
              <a:t>Þ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4979" y="889348"/>
            <a:ext cx="11449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725" algn="l"/>
                <a:tab pos="450850" algn="l"/>
                <a:tab pos="826769" algn="l"/>
                <a:tab pos="1064260" algn="l"/>
              </a:tabLst>
            </a:pPr>
            <a:r>
              <a:rPr sz="900" i="1" spc="-75" baseline="4629" dirty="0">
                <a:latin typeface="Gill Sans MT"/>
                <a:cs typeface="Gill Sans MT"/>
              </a:rPr>
              <a:t>K</a:t>
            </a:r>
            <a:r>
              <a:rPr sz="900" i="1" baseline="4629" dirty="0">
                <a:latin typeface="Gill Sans MT"/>
                <a:cs typeface="Gill Sans MT"/>
              </a:rPr>
              <a:t>	</a:t>
            </a:r>
            <a:r>
              <a:rPr sz="900" spc="180" dirty="0">
                <a:latin typeface="Arial"/>
                <a:cs typeface="Arial"/>
              </a:rPr>
              <a:t>(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180" dirty="0">
                <a:latin typeface="Arial"/>
                <a:cs typeface="Arial"/>
              </a:rPr>
              <a:t>)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180" dirty="0">
                <a:latin typeface="Arial"/>
                <a:cs typeface="Arial"/>
              </a:rPr>
              <a:t>(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18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1299" y="950151"/>
            <a:ext cx="6667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50" dirty="0">
                <a:latin typeface="Gill Sans MT"/>
                <a:cs typeface="Gill Sans MT"/>
              </a:rPr>
              <a:t>2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0093" y="1016069"/>
            <a:ext cx="290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ts val="555"/>
              </a:lnSpc>
              <a:spcBef>
                <a:spcPts val="95"/>
              </a:spcBef>
              <a:tabLst>
                <a:tab pos="438784" algn="l"/>
                <a:tab pos="788670" algn="l"/>
                <a:tab pos="1111250" algn="l"/>
                <a:tab pos="2772410" algn="l"/>
              </a:tabLst>
            </a:pP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spc="27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Arial"/>
                <a:cs typeface="Arial"/>
              </a:rPr>
              <a:t>σ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390" dirty="0">
                <a:latin typeface="Arial"/>
                <a:cs typeface="Arial"/>
              </a:rPr>
              <a:t>-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i="1" spc="-50" dirty="0">
                <a:latin typeface="Gill Sans MT"/>
                <a:cs typeface="Gill Sans MT"/>
              </a:rPr>
              <a:t>E</a:t>
            </a:r>
            <a:r>
              <a:rPr sz="900" i="1" dirty="0">
                <a:latin typeface="Gill Sans MT"/>
                <a:cs typeface="Gill Sans MT"/>
              </a:rPr>
              <a:t>	</a:t>
            </a:r>
            <a:r>
              <a:rPr sz="900" spc="-50" dirty="0">
                <a:latin typeface="Arial"/>
                <a:cs typeface="Arial"/>
              </a:rPr>
              <a:t>σ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25" dirty="0">
                <a:latin typeface="Gill Sans MT"/>
                <a:cs typeface="Gill Sans MT"/>
              </a:rPr>
              <a:t>(5)</a:t>
            </a:r>
            <a:endParaRPr sz="900">
              <a:latin typeface="Gill Sans MT"/>
              <a:cs typeface="Gill Sans MT"/>
            </a:endParaRPr>
          </a:p>
          <a:p>
            <a:pPr marL="12700">
              <a:lnSpc>
                <a:spcPts val="555"/>
              </a:lnSpc>
              <a:tabLst>
                <a:tab pos="1026794" algn="l"/>
              </a:tabLst>
            </a:pPr>
            <a:r>
              <a:rPr sz="900" spc="-50" dirty="0">
                <a:latin typeface="Arial"/>
                <a:cs typeface="Arial"/>
              </a:rPr>
              <a:t>1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6134" y="1333590"/>
            <a:ext cx="3226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Arial"/>
                <a:cs typeface="Arial"/>
              </a:rPr>
              <a:t>σ</a:t>
            </a:r>
            <a:r>
              <a:rPr sz="900" spc="-15" baseline="32407" dirty="0">
                <a:latin typeface="Gill Sans MT"/>
                <a:cs typeface="Gill Sans MT"/>
              </a:rPr>
              <a:t>(</a:t>
            </a:r>
            <a:r>
              <a:rPr sz="900" i="1" spc="-15" baseline="32407" dirty="0">
                <a:latin typeface="Gill Sans MT"/>
                <a:cs typeface="Gill Sans MT"/>
              </a:rPr>
              <a:t>k</a:t>
            </a:r>
            <a:r>
              <a:rPr sz="900" spc="-15" baseline="32407" dirty="0">
                <a:latin typeface="Gill Sans MT"/>
                <a:cs typeface="Gill Sans MT"/>
              </a:rPr>
              <a:t>)</a:t>
            </a:r>
            <a:r>
              <a:rPr sz="900" spc="165" baseline="32407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atomic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gurations,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6129" y="1460304"/>
            <a:ext cx="3227070" cy="24599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2300"/>
              </a:lnSpc>
              <a:spcBef>
                <a:spcPts val="180"/>
              </a:spcBef>
            </a:pPr>
            <a:r>
              <a:rPr sz="900" i="1" spc="-60" dirty="0">
                <a:latin typeface="Gill Sans MT"/>
                <a:cs typeface="Gill Sans MT"/>
              </a:rPr>
              <a:t>K</a:t>
            </a:r>
            <a:r>
              <a:rPr sz="900" i="1" spc="-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training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set,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i="1" spc="-35" dirty="0">
                <a:latin typeface="Gill Sans MT"/>
                <a:cs typeface="Gill Sans MT"/>
              </a:rPr>
              <a:t>E</a:t>
            </a:r>
            <a:r>
              <a:rPr sz="900" spc="-35" dirty="0">
                <a:latin typeface="Gill Sans MT"/>
                <a:cs typeface="Gill Sans MT"/>
              </a:rPr>
              <a:t>(</a:t>
            </a:r>
            <a:r>
              <a:rPr sz="900" spc="-35" dirty="0">
                <a:latin typeface="Arial"/>
                <a:cs typeface="Arial"/>
              </a:rPr>
              <a:t>σ</a:t>
            </a:r>
            <a:r>
              <a:rPr sz="900" spc="-52" baseline="32407" dirty="0">
                <a:latin typeface="Gill Sans MT"/>
                <a:cs typeface="Gill Sans MT"/>
              </a:rPr>
              <a:t>(</a:t>
            </a:r>
            <a:r>
              <a:rPr sz="900" i="1" spc="-52" baseline="32407" dirty="0">
                <a:latin typeface="Gill Sans MT"/>
                <a:cs typeface="Gill Sans MT"/>
              </a:rPr>
              <a:t>k</a:t>
            </a:r>
            <a:r>
              <a:rPr sz="900" spc="-52" baseline="32407" dirty="0">
                <a:latin typeface="Gill Sans MT"/>
                <a:cs typeface="Gill Sans MT"/>
              </a:rPr>
              <a:t>)</a:t>
            </a:r>
            <a:r>
              <a:rPr sz="900" spc="-35" dirty="0">
                <a:latin typeface="Gill Sans MT"/>
                <a:cs typeface="Gill Sans MT"/>
              </a:rPr>
              <a:t>)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E</a:t>
            </a:r>
            <a:r>
              <a:rPr sz="900" i="1" spc="-15" baseline="32407" dirty="0">
                <a:latin typeface="Gill Sans MT"/>
                <a:cs typeface="Gill Sans MT"/>
              </a:rPr>
              <a:t>qm</a:t>
            </a:r>
            <a:r>
              <a:rPr sz="900" spc="-10" dirty="0">
                <a:latin typeface="Gill Sans MT"/>
                <a:cs typeface="Gill Sans MT"/>
              </a:rPr>
              <a:t>(</a:t>
            </a:r>
            <a:r>
              <a:rPr sz="900" spc="-10" dirty="0">
                <a:latin typeface="Arial"/>
                <a:cs typeface="Arial"/>
              </a:rPr>
              <a:t>σ</a:t>
            </a:r>
            <a:r>
              <a:rPr sz="900" spc="-15" baseline="32407" dirty="0">
                <a:latin typeface="Gill Sans MT"/>
                <a:cs typeface="Gill Sans MT"/>
              </a:rPr>
              <a:t>(</a:t>
            </a:r>
            <a:r>
              <a:rPr sz="900" i="1" spc="-15" baseline="32407" dirty="0">
                <a:latin typeface="Gill Sans MT"/>
                <a:cs typeface="Gill Sans MT"/>
              </a:rPr>
              <a:t>k</a:t>
            </a:r>
            <a:r>
              <a:rPr sz="900" spc="-15" baseline="32407" dirty="0">
                <a:latin typeface="Gill Sans MT"/>
                <a:cs typeface="Gill Sans MT"/>
              </a:rPr>
              <a:t>)</a:t>
            </a:r>
            <a:r>
              <a:rPr sz="900" spc="-10" dirty="0">
                <a:latin typeface="Gill Sans MT"/>
                <a:cs typeface="Gill Sans MT"/>
              </a:rPr>
              <a:t>)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energies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Arial"/>
                <a:cs typeface="Arial"/>
              </a:rPr>
              <a:t>σ</a:t>
            </a:r>
            <a:r>
              <a:rPr sz="900" spc="-37" baseline="32407" dirty="0">
                <a:latin typeface="Gill Sans MT"/>
                <a:cs typeface="Gill Sans MT"/>
              </a:rPr>
              <a:t>(</a:t>
            </a:r>
            <a:r>
              <a:rPr sz="900" i="1" spc="-37" baseline="32407" dirty="0">
                <a:latin typeface="Gill Sans MT"/>
                <a:cs typeface="Gill Sans MT"/>
              </a:rPr>
              <a:t>k</a:t>
            </a:r>
            <a:r>
              <a:rPr sz="900" spc="-37" baseline="32407" dirty="0">
                <a:latin typeface="Gill Sans MT"/>
                <a:cs typeface="Gill Sans MT"/>
              </a:rPr>
              <a:t>)</a:t>
            </a:r>
            <a:r>
              <a:rPr sz="900" spc="-15" baseline="32407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calculated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DFT,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respectively.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minimization</a:t>
            </a:r>
            <a:r>
              <a:rPr sz="900" dirty="0">
                <a:latin typeface="Gill Sans MT"/>
                <a:cs typeface="Gill Sans MT"/>
              </a:rPr>
              <a:t> is </a:t>
            </a:r>
            <a:r>
              <a:rPr sz="900" spc="20" dirty="0">
                <a:latin typeface="Gill Sans MT"/>
                <a:cs typeface="Gill Sans MT"/>
              </a:rPr>
              <a:t>done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alternating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least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(ALS)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squares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method,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our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case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simply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optimizes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matrix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i="1" spc="30" dirty="0">
                <a:latin typeface="Gill Sans MT"/>
                <a:cs typeface="Gill Sans MT"/>
              </a:rPr>
              <a:t>A</a:t>
            </a:r>
            <a:r>
              <a:rPr sz="900" i="1" spc="44" baseline="-13888" dirty="0">
                <a:latin typeface="Gill Sans MT"/>
                <a:cs typeface="Gill Sans MT"/>
              </a:rPr>
              <a:t>i</a:t>
            </a:r>
            <a:r>
              <a:rPr sz="900" i="1" spc="112" baseline="-13888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time,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simulated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annealing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that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adds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random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Gaussian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noise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every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element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i="1" spc="10" dirty="0">
                <a:latin typeface="Gill Sans MT"/>
                <a:cs typeface="Gill Sans MT"/>
              </a:rPr>
              <a:t>A</a:t>
            </a:r>
            <a:r>
              <a:rPr sz="900" i="1" spc="15" baseline="-13888" dirty="0">
                <a:latin typeface="Gill Sans MT"/>
                <a:cs typeface="Gill Sans MT"/>
              </a:rPr>
              <a:t>i</a:t>
            </a:r>
            <a:r>
              <a:rPr sz="900" spc="10" dirty="0">
                <a:latin typeface="Gill Sans MT"/>
                <a:cs typeface="Gill Sans MT"/>
              </a:rPr>
              <a:t>,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decreases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from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ALS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iteration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next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ts val="1010"/>
              </a:lnSpc>
            </a:pPr>
            <a:r>
              <a:rPr sz="900" spc="-20" dirty="0">
                <a:latin typeface="Gill Sans MT"/>
                <a:cs typeface="Gill Sans MT"/>
              </a:rPr>
              <a:t>The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work</a:t>
            </a:r>
            <a:r>
              <a:rPr sz="900" spc="-20" dirty="0">
                <a:latin typeface="Arial"/>
                <a:cs typeface="Arial"/>
              </a:rPr>
              <a:t>ﬂ</a:t>
            </a:r>
            <a:r>
              <a:rPr sz="900" spc="-20" dirty="0">
                <a:latin typeface="Gill Sans MT"/>
                <a:cs typeface="Gill Sans MT"/>
              </a:rPr>
              <a:t>ow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LRP</a:t>
            </a:r>
            <a:r>
              <a:rPr sz="900" dirty="0">
                <a:latin typeface="Gill Sans MT"/>
                <a:cs typeface="Gill Sans MT"/>
              </a:rPr>
              <a:t> training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presented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 Fig.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S1a.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As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seen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algorithm,</a:t>
            </a:r>
            <a:r>
              <a:rPr sz="900" spc="3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initial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dataset</a:t>
            </a:r>
            <a:r>
              <a:rPr sz="900" spc="3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consisted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1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150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ts val="1010"/>
              </a:lnSpc>
              <a:spcBef>
                <a:spcPts val="5"/>
              </a:spcBef>
            </a:pPr>
            <a:r>
              <a:rPr sz="900" spc="10" dirty="0">
                <a:latin typeface="Gill Sans MT"/>
                <a:cs typeface="Gill Sans MT"/>
              </a:rPr>
              <a:t>random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con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gurations,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each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supercell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(32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atoms)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they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were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con</a:t>
            </a:r>
            <a:r>
              <a:rPr sz="900" spc="20" dirty="0">
                <a:latin typeface="Arial"/>
                <a:cs typeface="Arial"/>
              </a:rPr>
              <a:t>ﬁ</a:t>
            </a:r>
            <a:r>
              <a:rPr sz="900" spc="20" dirty="0">
                <a:latin typeface="Gill Sans MT"/>
                <a:cs typeface="Gill Sans MT"/>
              </a:rPr>
              <a:t>ned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be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equimolar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possible.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After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that,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canonic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Mote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Carlo</a:t>
            </a:r>
            <a:r>
              <a:rPr sz="900" spc="2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simulation</a:t>
            </a:r>
            <a:r>
              <a:rPr sz="900" spc="22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from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sampled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additional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con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gurations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added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them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initial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dataset.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 </a:t>
            </a:r>
            <a:r>
              <a:rPr sz="900" spc="20" dirty="0">
                <a:latin typeface="Gill Sans MT"/>
                <a:cs typeface="Gill Sans MT"/>
              </a:rPr>
              <a:t>each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training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stage,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5" dirty="0">
                <a:latin typeface="Gill Sans MT"/>
                <a:cs typeface="Gill Sans MT"/>
              </a:rPr>
              <a:t> split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dataset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training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validation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subsets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sizes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80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20%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initial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set,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respectively.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After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performing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several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iterations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algorithm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depicted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Supplementary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Fig.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1a,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250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new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con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gura- </a:t>
            </a:r>
            <a:r>
              <a:rPr sz="900" dirty="0">
                <a:latin typeface="Gill Sans MT"/>
                <a:cs typeface="Gill Sans MT"/>
              </a:rPr>
              <a:t>tions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were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added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initial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dataset.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Eventually,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this</a:t>
            </a:r>
            <a:r>
              <a:rPr sz="900" spc="10" dirty="0">
                <a:latin typeface="Gill Sans MT"/>
                <a:cs typeface="Gill Sans MT"/>
              </a:rPr>
              <a:t> allowed</a:t>
            </a:r>
            <a:r>
              <a:rPr sz="900" spc="15" dirty="0">
                <a:latin typeface="Gill Sans MT"/>
                <a:cs typeface="Gill Sans MT"/>
              </a:rPr>
              <a:t> us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achieve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validation </a:t>
            </a:r>
            <a:r>
              <a:rPr sz="900" spc="-45" dirty="0">
                <a:latin typeface="Gill Sans MT"/>
                <a:cs typeface="Gill Sans MT"/>
              </a:rPr>
              <a:t>error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9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meV/atom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5" dirty="0">
                <a:latin typeface="Gill Sans MT"/>
                <a:cs typeface="Gill Sans MT"/>
              </a:rPr>
              <a:t> 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LRP,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suf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cient.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6129" y="4034190"/>
            <a:ext cx="3227070" cy="199643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Monte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Carlo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simulation</a:t>
            </a:r>
            <a:endParaRPr sz="900">
              <a:latin typeface="Gill Sans MT"/>
              <a:cs typeface="Gill Sans MT"/>
            </a:endParaRPr>
          </a:p>
          <a:p>
            <a:pPr marL="38100" marR="30480" indent="-635" algn="just">
              <a:lnSpc>
                <a:spcPct val="93500"/>
              </a:lnSpc>
              <a:spcBef>
                <a:spcPts val="185"/>
              </a:spcBef>
            </a:pPr>
            <a:r>
              <a:rPr sz="900" spc="-85" dirty="0">
                <a:latin typeface="Gill Sans MT"/>
                <a:cs typeface="Gill Sans MT"/>
              </a:rPr>
              <a:t>We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have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performed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canonic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Monte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Carlo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(CMC)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simulation</a:t>
            </a:r>
            <a:r>
              <a:rPr sz="900" spc="22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54</a:t>
            </a:r>
            <a:r>
              <a:rPr sz="900" spc="30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coupled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modeling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thermodynamic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equilibrium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at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different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temperatures.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Speci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cally,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focus</a:t>
            </a:r>
            <a:r>
              <a:rPr sz="900" spc="26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range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from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500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2000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K,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relevant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experiment.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Simulation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carried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out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quite</a:t>
            </a:r>
            <a:r>
              <a:rPr sz="900" spc="3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small</a:t>
            </a:r>
            <a:r>
              <a:rPr sz="900" spc="37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initial con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gurations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865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metallic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atoms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(10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15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supercell),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randomly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occupy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4</a:t>
            </a:r>
            <a:r>
              <a:rPr sz="900" i="1" spc="20" dirty="0">
                <a:latin typeface="Gill Sans MT"/>
                <a:cs typeface="Gill Sans MT"/>
              </a:rPr>
              <a:t>a</a:t>
            </a:r>
            <a:r>
              <a:rPr sz="900" i="1" spc="-2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Wyckoff </a:t>
            </a:r>
            <a:r>
              <a:rPr sz="900" spc="5" dirty="0">
                <a:latin typeface="Gill Sans MT"/>
                <a:cs typeface="Gill Sans MT"/>
              </a:rPr>
              <a:t>positions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face-centered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cubic</a:t>
            </a:r>
            <a:r>
              <a:rPr sz="900" spc="-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lattice.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each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-80" dirty="0">
                <a:latin typeface="Gill Sans MT"/>
                <a:cs typeface="Gill Sans MT"/>
              </a:rPr>
              <a:t>CMC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step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new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structure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generated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40" dirty="0">
                <a:latin typeface="Gill Sans MT"/>
                <a:cs typeface="Gill Sans MT"/>
              </a:rPr>
              <a:t>an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interchange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metallic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atoms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different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chemical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types</a:t>
            </a:r>
            <a:r>
              <a:rPr sz="900" spc="-3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randomly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chosen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nearest-neighbor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sites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(Supple- </a:t>
            </a:r>
            <a:r>
              <a:rPr sz="900" spc="5" dirty="0">
                <a:latin typeface="Gill Sans MT"/>
                <a:cs typeface="Gill Sans MT"/>
              </a:rPr>
              <a:t>mentary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Fig.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1b)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new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structure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accepted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if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its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energy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is </a:t>
            </a:r>
            <a:r>
              <a:rPr sz="900" spc="-15" dirty="0">
                <a:latin typeface="Gill Sans MT"/>
                <a:cs typeface="Gill Sans MT"/>
              </a:rPr>
              <a:t>lower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comparison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previous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one.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Otherwise,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algorithm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generates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random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number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Arial"/>
                <a:cs typeface="Arial"/>
              </a:rPr>
              <a:t>γ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125" dirty="0">
                <a:latin typeface="Lucida Sans Unicode"/>
                <a:cs typeface="Lucida Sans Unicode"/>
              </a:rPr>
              <a:t>∈</a:t>
            </a:r>
            <a:r>
              <a:rPr sz="900" spc="-110" dirty="0"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[0,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1]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accepts</a:t>
            </a:r>
            <a:r>
              <a:rPr sz="900" spc="3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39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new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structure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under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following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condition: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0259" y="6150423"/>
            <a:ext cx="375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Arial"/>
                <a:cs typeface="Arial"/>
              </a:rPr>
              <a:t>γ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i="1" dirty="0">
                <a:latin typeface="Gill Sans MT"/>
                <a:cs typeface="Gill Sans MT"/>
              </a:rPr>
              <a:t>&lt;</a:t>
            </a:r>
            <a:r>
              <a:rPr sz="900" i="1" spc="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exp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05680" y="6246722"/>
            <a:ext cx="409575" cy="4445"/>
          </a:xfrm>
          <a:custGeom>
            <a:avLst/>
            <a:gdLst/>
            <a:ahLst/>
            <a:cxnLst/>
            <a:rect l="l" t="t" r="r" b="b"/>
            <a:pathLst>
              <a:path w="409575" h="4445">
                <a:moveTo>
                  <a:pt x="408965" y="0"/>
                </a:moveTo>
                <a:lnTo>
                  <a:pt x="0" y="0"/>
                </a:lnTo>
                <a:lnTo>
                  <a:pt x="0" y="4319"/>
                </a:lnTo>
                <a:lnTo>
                  <a:pt x="408965" y="4319"/>
                </a:lnTo>
                <a:lnTo>
                  <a:pt x="408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92978" y="6073347"/>
            <a:ext cx="403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154" algn="l"/>
              </a:tabLst>
            </a:pPr>
            <a:r>
              <a:rPr sz="900" i="1" spc="-50" dirty="0">
                <a:latin typeface="Gill Sans MT"/>
                <a:cs typeface="Gill Sans MT"/>
              </a:rPr>
              <a:t>E</a:t>
            </a:r>
            <a:r>
              <a:rPr sz="900" i="1" dirty="0">
                <a:latin typeface="Gill Sans MT"/>
                <a:cs typeface="Gill Sans MT"/>
              </a:rPr>
              <a:t>	</a:t>
            </a:r>
            <a:r>
              <a:rPr sz="900" spc="390" dirty="0">
                <a:latin typeface="Arial"/>
                <a:cs typeface="Arial"/>
              </a:rPr>
              <a:t>-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i="1" spc="-50" dirty="0">
                <a:latin typeface="Gill Sans MT"/>
                <a:cs typeface="Gill Sans MT"/>
              </a:rPr>
              <a:t>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1299" y="6124790"/>
            <a:ext cx="36766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7185" algn="l"/>
              </a:tabLst>
            </a:pPr>
            <a:r>
              <a:rPr sz="600" i="1" spc="160" dirty="0">
                <a:latin typeface="Gill Sans MT"/>
                <a:cs typeface="Gill Sans MT"/>
              </a:rPr>
              <a:t>i</a:t>
            </a:r>
            <a:r>
              <a:rPr sz="600" spc="160" dirty="0">
                <a:latin typeface="Arial"/>
                <a:cs typeface="Arial"/>
              </a:rPr>
              <a:t>-</a:t>
            </a:r>
            <a:r>
              <a:rPr sz="600" spc="-50" dirty="0">
                <a:latin typeface="Gill Sans MT"/>
                <a:cs typeface="Gill Sans MT"/>
              </a:rPr>
              <a:t>1</a:t>
            </a:r>
            <a:r>
              <a:rPr sz="600" dirty="0">
                <a:latin typeface="Gill Sans MT"/>
                <a:cs typeface="Gill Sans MT"/>
              </a:rPr>
              <a:t>	</a:t>
            </a: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9858" y="6228867"/>
            <a:ext cx="1301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Gill Sans MT"/>
                <a:cs typeface="Gill Sans MT"/>
              </a:rPr>
              <a:t>kT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0179" y="5990544"/>
            <a:ext cx="60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190" algn="l"/>
              </a:tabLst>
            </a:pPr>
            <a:r>
              <a:rPr sz="900" spc="300" dirty="0">
                <a:latin typeface="Arial"/>
                <a:cs typeface="Arial"/>
              </a:rPr>
              <a:t>(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30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4742" y="6150386"/>
            <a:ext cx="22326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7405" algn="l"/>
              </a:tabLst>
            </a:pPr>
            <a:r>
              <a:rPr sz="900" spc="-5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25" dirty="0">
                <a:latin typeface="Gill Sans MT"/>
                <a:cs typeface="Gill Sans MT"/>
              </a:rPr>
              <a:t>(6)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6129" y="6438391"/>
            <a:ext cx="3226435" cy="5429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ts val="990"/>
              </a:lnSpc>
              <a:spcBef>
                <a:spcPts val="204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baseline="-13888" dirty="0">
                <a:latin typeface="Gill Sans MT"/>
                <a:cs typeface="Gill Sans MT"/>
              </a:rPr>
              <a:t>i</a:t>
            </a:r>
            <a:r>
              <a:rPr sz="900" baseline="-13888" dirty="0">
                <a:latin typeface="Lucida Sans Unicode"/>
                <a:cs typeface="Lucida Sans Unicode"/>
              </a:rPr>
              <a:t>−</a:t>
            </a:r>
            <a:r>
              <a:rPr sz="900" baseline="-13888" dirty="0">
                <a:latin typeface="Gill Sans MT"/>
                <a:cs typeface="Gill Sans MT"/>
              </a:rPr>
              <a:t>1</a:t>
            </a:r>
            <a:r>
              <a:rPr sz="900" spc="195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baseline="-13888" dirty="0">
                <a:latin typeface="Gill Sans MT"/>
                <a:cs typeface="Gill Sans MT"/>
              </a:rPr>
              <a:t>i</a:t>
            </a:r>
            <a:r>
              <a:rPr sz="900" i="1" spc="179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are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previous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current structures.</a:t>
            </a:r>
            <a:endParaRPr sz="900">
              <a:latin typeface="Gill Sans MT"/>
              <a:cs typeface="Gill Sans MT"/>
            </a:endParaRPr>
          </a:p>
          <a:p>
            <a:pPr marL="151765">
              <a:lnSpc>
                <a:spcPts val="944"/>
              </a:lnSpc>
            </a:pPr>
            <a:r>
              <a:rPr sz="900" dirty="0">
                <a:latin typeface="Gill Sans MT"/>
                <a:cs typeface="Gill Sans MT"/>
              </a:rPr>
              <a:t>Convergence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evaluated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based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mean</a:t>
            </a:r>
            <a:endParaRPr sz="900">
              <a:latin typeface="Gill Sans MT"/>
              <a:cs typeface="Gill Sans MT"/>
            </a:endParaRPr>
          </a:p>
          <a:p>
            <a:pPr marL="38100">
              <a:lnSpc>
                <a:spcPts val="1045"/>
              </a:lnSpc>
            </a:pP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value,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given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by: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72953" y="7151761"/>
            <a:ext cx="58419" cy="4445"/>
          </a:xfrm>
          <a:custGeom>
            <a:avLst/>
            <a:gdLst/>
            <a:ahLst/>
            <a:cxnLst/>
            <a:rect l="l" t="t" r="r" b="b"/>
            <a:pathLst>
              <a:path w="58420" h="4445">
                <a:moveTo>
                  <a:pt x="58319" y="0"/>
                </a:moveTo>
                <a:lnTo>
                  <a:pt x="0" y="0"/>
                </a:lnTo>
                <a:lnTo>
                  <a:pt x="0" y="4320"/>
                </a:lnTo>
                <a:lnTo>
                  <a:pt x="58319" y="4320"/>
                </a:lnTo>
                <a:lnTo>
                  <a:pt x="58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1754" y="7215122"/>
            <a:ext cx="60960" cy="4445"/>
          </a:xfrm>
          <a:custGeom>
            <a:avLst/>
            <a:gdLst/>
            <a:ahLst/>
            <a:cxnLst/>
            <a:rect l="l" t="t" r="r" b="b"/>
            <a:pathLst>
              <a:path w="60960" h="4445">
                <a:moveTo>
                  <a:pt x="60479" y="0"/>
                </a:moveTo>
                <a:lnTo>
                  <a:pt x="0" y="0"/>
                </a:lnTo>
                <a:lnTo>
                  <a:pt x="0" y="4319"/>
                </a:lnTo>
                <a:lnTo>
                  <a:pt x="60479" y="4319"/>
                </a:lnTo>
                <a:lnTo>
                  <a:pt x="6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70498" y="7041747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Gill Sans MT"/>
                <a:cs typeface="Gill Sans MT"/>
              </a:rPr>
              <a:t>1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48979" y="7011514"/>
            <a:ext cx="1765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09459" y="7022631"/>
            <a:ext cx="6794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Gill Sans MT"/>
                <a:cs typeface="Gill Sans MT"/>
              </a:rPr>
              <a:t>n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9143" y="7276070"/>
            <a:ext cx="14795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i="1" spc="-25" dirty="0">
                <a:latin typeface="Gill Sans MT"/>
                <a:cs typeface="Gill Sans MT"/>
              </a:rPr>
              <a:t>i</a:t>
            </a:r>
            <a:r>
              <a:rPr sz="600" spc="-25" dirty="0">
                <a:latin typeface="Arial"/>
                <a:cs typeface="Arial"/>
              </a:rPr>
              <a:t>¼</a:t>
            </a:r>
            <a:r>
              <a:rPr sz="600" spc="-25" dirty="0">
                <a:latin typeface="Gill Sans MT"/>
                <a:cs typeface="Gill Sans MT"/>
              </a:rPr>
              <a:t>1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22158" y="7118787"/>
            <a:ext cx="3220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21334" algn="l"/>
                <a:tab pos="3060065" algn="l"/>
              </a:tabLst>
            </a:pP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spc="-30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¼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1350" i="1" baseline="-37037" dirty="0">
                <a:latin typeface="Gill Sans MT"/>
                <a:cs typeface="Gill Sans MT"/>
              </a:rPr>
              <a:t>n	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baseline="-13888" dirty="0">
                <a:latin typeface="Gill Sans MT"/>
                <a:cs typeface="Gill Sans MT"/>
              </a:rPr>
              <a:t>i</a:t>
            </a:r>
            <a:r>
              <a:rPr sz="900" i="1" spc="-135" baseline="-13888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1350" spc="-37" baseline="-3086" dirty="0">
                <a:latin typeface="Gill Sans MT"/>
                <a:cs typeface="Gill Sans MT"/>
              </a:rPr>
              <a:t>(7)</a:t>
            </a:r>
            <a:endParaRPr sz="1350" baseline="-3086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6131" y="7433438"/>
            <a:ext cx="3226435" cy="668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23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i="1" spc="50" dirty="0">
                <a:latin typeface="Gill Sans MT"/>
                <a:cs typeface="Gill Sans MT"/>
              </a:rPr>
              <a:t>n</a:t>
            </a:r>
            <a:r>
              <a:rPr sz="900" i="1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n</a:t>
            </a:r>
            <a:r>
              <a:rPr sz="900" dirty="0">
                <a:latin typeface="Gill Sans MT"/>
                <a:cs typeface="Gill Sans MT"/>
              </a:rPr>
              <a:t>ealing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steps.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simulation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converged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when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change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i="1" spc="1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between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two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subsequent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steps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below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baseline="32407" dirty="0">
                <a:latin typeface="Lucida Sans Unicode"/>
                <a:cs typeface="Lucida Sans Unicode"/>
              </a:rPr>
              <a:t>−</a:t>
            </a:r>
            <a:r>
              <a:rPr sz="900" baseline="32407" dirty="0">
                <a:latin typeface="Gill Sans MT"/>
                <a:cs typeface="Gill Sans MT"/>
              </a:rPr>
              <a:t>3</a:t>
            </a:r>
            <a:r>
              <a:rPr sz="900" spc="412" baseline="32407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eV.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practice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set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steps</a:t>
            </a:r>
            <a:r>
              <a:rPr sz="900" spc="2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to </a:t>
            </a:r>
            <a:r>
              <a:rPr sz="900" spc="80" dirty="0">
                <a:latin typeface="Gill Sans MT"/>
                <a:cs typeface="Gill Sans MT"/>
              </a:rPr>
              <a:t>2×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baseline="32407" dirty="0">
                <a:latin typeface="Gill Sans MT"/>
                <a:cs typeface="Gill Sans MT"/>
              </a:rPr>
              <a:t>8</a:t>
            </a:r>
            <a:r>
              <a:rPr sz="900" spc="277" baseline="32407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each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temperature,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which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suf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cient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enough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meet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convergence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criterion.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41529" y="8215200"/>
            <a:ext cx="3175635" cy="7137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50" dirty="0">
                <a:latin typeface="Gill Sans MT"/>
                <a:cs typeface="Gill Sans MT"/>
              </a:rPr>
              <a:t>heat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capacity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ts val="1010"/>
              </a:lnSpc>
              <a:spcBef>
                <a:spcPts val="210"/>
              </a:spcBef>
            </a:pP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our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calculations,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only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gurational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capacity.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particular,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it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measures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structural </a:t>
            </a:r>
            <a:r>
              <a:rPr sz="900" dirty="0">
                <a:latin typeface="Gill Sans MT"/>
                <a:cs typeface="Gill Sans MT"/>
              </a:rPr>
              <a:t>changes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occur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certain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temperature.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Speci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c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capacity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as: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93438" y="9152634"/>
            <a:ext cx="310515" cy="4445"/>
          </a:xfrm>
          <a:custGeom>
            <a:avLst/>
            <a:gdLst/>
            <a:ahLst/>
            <a:cxnLst/>
            <a:rect l="l" t="t" r="r" b="b"/>
            <a:pathLst>
              <a:path w="310514" h="4445">
                <a:moveTo>
                  <a:pt x="310324" y="0"/>
                </a:moveTo>
                <a:lnTo>
                  <a:pt x="0" y="0"/>
                </a:lnTo>
                <a:lnTo>
                  <a:pt x="0" y="4320"/>
                </a:lnTo>
                <a:lnTo>
                  <a:pt x="310324" y="4320"/>
                </a:lnTo>
                <a:lnTo>
                  <a:pt x="310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54699" y="8938227"/>
            <a:ext cx="180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-18518" dirty="0">
                <a:latin typeface="Arial"/>
                <a:cs typeface="Arial"/>
              </a:rPr>
              <a:t>σ</a:t>
            </a:r>
            <a:r>
              <a:rPr sz="600" spc="-25" dirty="0">
                <a:latin typeface="Gill Sans MT"/>
                <a:cs typeface="Gill Sans MT"/>
              </a:rPr>
              <a:t>2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22150" y="9057033"/>
            <a:ext cx="322072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910"/>
              </a:lnSpc>
              <a:spcBef>
                <a:spcPts val="95"/>
              </a:spcBef>
              <a:tabLst>
                <a:tab pos="800100" algn="l"/>
                <a:tab pos="3060065" algn="l"/>
              </a:tabLst>
            </a:pPr>
            <a:r>
              <a:rPr sz="900" i="1" spc="-45" dirty="0">
                <a:latin typeface="Gill Sans MT"/>
                <a:cs typeface="Gill Sans MT"/>
              </a:rPr>
              <a:t>C</a:t>
            </a:r>
            <a:r>
              <a:rPr sz="900" spc="-67" baseline="-13888" dirty="0">
                <a:latin typeface="Gill Sans MT"/>
                <a:cs typeface="Gill Sans MT"/>
              </a:rPr>
              <a:t>V</a:t>
            </a:r>
            <a:r>
              <a:rPr sz="900" spc="-45" dirty="0">
                <a:latin typeface="Arial"/>
                <a:cs typeface="Arial"/>
              </a:rPr>
              <a:t>ð</a:t>
            </a:r>
            <a:r>
              <a:rPr sz="900" i="1" spc="-45" dirty="0">
                <a:latin typeface="Gill Sans MT"/>
                <a:cs typeface="Gill Sans MT"/>
              </a:rPr>
              <a:t>T</a:t>
            </a:r>
            <a:r>
              <a:rPr sz="900" i="1" spc="-170" dirty="0">
                <a:latin typeface="Gill Sans MT"/>
                <a:cs typeface="Gill Sans MT"/>
              </a:rPr>
              <a:t> </a:t>
            </a:r>
            <a:r>
              <a:rPr sz="900" spc="-150" dirty="0">
                <a:latin typeface="Arial"/>
                <a:cs typeface="Arial"/>
              </a:rPr>
              <a:t>Þ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¼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5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1350" spc="-37" baseline="-3086" dirty="0">
                <a:latin typeface="Gill Sans MT"/>
                <a:cs typeface="Gill Sans MT"/>
              </a:rPr>
              <a:t>(8)</a:t>
            </a:r>
            <a:endParaRPr sz="1350" baseline="-3086">
              <a:latin typeface="Gill Sans MT"/>
              <a:cs typeface="Gill Sans MT"/>
            </a:endParaRPr>
          </a:p>
          <a:p>
            <a:pPr marL="471170">
              <a:lnSpc>
                <a:spcPts val="910"/>
              </a:lnSpc>
            </a:pPr>
            <a:r>
              <a:rPr sz="900" i="1" spc="-50" dirty="0">
                <a:latin typeface="Gill Sans MT"/>
                <a:cs typeface="Gill Sans MT"/>
              </a:rPr>
              <a:t>n</a:t>
            </a:r>
            <a:r>
              <a:rPr sz="900" spc="-50" dirty="0">
                <a:latin typeface="Arial"/>
                <a:cs typeface="Arial"/>
              </a:rPr>
              <a:t>ð</a:t>
            </a:r>
            <a:r>
              <a:rPr sz="900" i="1" spc="-50" dirty="0">
                <a:latin typeface="Gill Sans MT"/>
                <a:cs typeface="Gill Sans MT"/>
              </a:rPr>
              <a:t>kT</a:t>
            </a:r>
            <a:r>
              <a:rPr sz="900" i="1" spc="-13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Arial"/>
                <a:cs typeface="Arial"/>
              </a:rPr>
              <a:t>Þ</a:t>
            </a:r>
            <a:r>
              <a:rPr sz="900" spc="-37" baseline="41666" dirty="0">
                <a:latin typeface="Gill Sans MT"/>
                <a:cs typeface="Gill Sans MT"/>
              </a:rPr>
              <a:t>2</a:t>
            </a:r>
            <a:endParaRPr sz="900" baseline="41666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8081" y="569519"/>
            <a:ext cx="3425190" cy="3175"/>
          </a:xfrm>
          <a:custGeom>
            <a:avLst/>
            <a:gdLst/>
            <a:ahLst/>
            <a:cxnLst/>
            <a:rect l="l" t="t" r="r" b="b"/>
            <a:pathLst>
              <a:path w="3425190" h="3175">
                <a:moveTo>
                  <a:pt x="3425037" y="0"/>
                </a:moveTo>
                <a:lnTo>
                  <a:pt x="0" y="0"/>
                </a:lnTo>
                <a:lnTo>
                  <a:pt x="0" y="2882"/>
                </a:lnTo>
                <a:lnTo>
                  <a:pt x="3425037" y="2882"/>
                </a:lnTo>
                <a:lnTo>
                  <a:pt x="3425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81" y="294474"/>
            <a:ext cx="289445" cy="225361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08257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5380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3299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17634" y="9521118"/>
            <a:ext cx="4600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535" algn="l"/>
              </a:tabLst>
            </a:pPr>
            <a:r>
              <a:rPr sz="800" spc="-50" dirty="0">
                <a:latin typeface="Calibri"/>
                <a:cs typeface="Calibri"/>
              </a:rPr>
              <a:t>7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6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642" y="702148"/>
            <a:ext cx="3226435" cy="41529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21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Arial"/>
                <a:cs typeface="Arial"/>
              </a:rPr>
              <a:t>σ</a:t>
            </a:r>
            <a:r>
              <a:rPr sz="900" baseline="32407" dirty="0">
                <a:latin typeface="Gill Sans MT"/>
                <a:cs typeface="Gill Sans MT"/>
              </a:rPr>
              <a:t>2</a:t>
            </a:r>
            <a:r>
              <a:rPr sz="900" spc="179" baseline="32407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variance,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over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CMC </a:t>
            </a:r>
            <a:r>
              <a:rPr sz="900" dirty="0">
                <a:latin typeface="Gill Sans MT"/>
                <a:cs typeface="Gill Sans MT"/>
              </a:rPr>
              <a:t>steps;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i="1" spc="50" dirty="0">
                <a:latin typeface="Gill Sans MT"/>
                <a:cs typeface="Gill Sans MT"/>
              </a:rPr>
              <a:t>n</a:t>
            </a:r>
            <a:r>
              <a:rPr sz="900" i="1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atoms;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k</a:t>
            </a:r>
            <a:r>
              <a:rPr sz="900" i="1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Boltzmann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constant;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T</a:t>
            </a:r>
            <a:r>
              <a:rPr sz="900" i="1" spc="5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is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heating</a:t>
            </a:r>
            <a:r>
              <a:rPr sz="900" spc="1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temperature.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42" y="1231197"/>
            <a:ext cx="3175635" cy="7092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900" spc="20" dirty="0">
                <a:latin typeface="Gill Sans MT"/>
                <a:cs typeface="Gill Sans MT"/>
              </a:rPr>
              <a:t>Miscibility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40" dirty="0">
                <a:latin typeface="Gill Sans MT"/>
                <a:cs typeface="Gill Sans MT"/>
              </a:rPr>
              <a:t>analysis</a:t>
            </a:r>
            <a:endParaRPr sz="900">
              <a:latin typeface="Gill Sans MT"/>
              <a:cs typeface="Gill Sans MT"/>
            </a:endParaRPr>
          </a:p>
          <a:p>
            <a:pPr marL="12700" marR="5080" algn="just">
              <a:lnSpc>
                <a:spcPct val="92200"/>
              </a:lnSpc>
              <a:spcBef>
                <a:spcPts val="200"/>
              </a:spcBef>
            </a:pP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determine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3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phases,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might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occur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during</a:t>
            </a:r>
            <a:r>
              <a:rPr sz="900" spc="4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sample </a:t>
            </a:r>
            <a:r>
              <a:rPr sz="900" dirty="0">
                <a:latin typeface="Gill Sans MT"/>
                <a:cs typeface="Gill Sans MT"/>
              </a:rPr>
              <a:t>decomposition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miscibility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binary,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ternary,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quaternary </a:t>
            </a:r>
            <a:r>
              <a:rPr sz="900" dirty="0">
                <a:latin typeface="Gill Sans MT"/>
                <a:cs typeface="Gill Sans MT"/>
              </a:rPr>
              <a:t>high-entropy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mixture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4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4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metal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45" dirty="0">
                <a:latin typeface="Gill Sans MT"/>
                <a:cs typeface="Gill Sans MT"/>
              </a:rPr>
              <a:t>(TiC,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75" dirty="0">
                <a:latin typeface="Gill Sans MT"/>
                <a:cs typeface="Gill Sans MT"/>
              </a:rPr>
              <a:t>ZrC,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NbC,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HfC,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Gill Sans MT"/>
                <a:cs typeface="Gill Sans MT"/>
              </a:rPr>
              <a:t>TaC)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was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analyzed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Gibbs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1939" y="1961236"/>
            <a:ext cx="1562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Gill Sans MT"/>
                <a:cs typeface="Gill Sans MT"/>
              </a:rPr>
              <a:t>mix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42" y="1903817"/>
            <a:ext cx="3226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96770" algn="l"/>
              </a:tabLst>
            </a:pP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G</a:t>
            </a:r>
            <a:r>
              <a:rPr sz="900" baseline="-13888" dirty="0">
                <a:latin typeface="Gill Sans MT"/>
                <a:cs typeface="Gill Sans MT"/>
              </a:rPr>
              <a:t>mix</a:t>
            </a:r>
            <a:r>
              <a:rPr sz="900" spc="6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Copperplate Gothic Bold"/>
                <a:cs typeface="Copperplate Gothic Bold"/>
              </a:rPr>
              <a:t>=</a:t>
            </a:r>
            <a:r>
              <a:rPr sz="900" spc="-15" dirty="0">
                <a:latin typeface="Copperplate Gothic Bold"/>
                <a:cs typeface="Copperplate Gothic Bold"/>
              </a:rPr>
              <a:t> </a:t>
            </a:r>
            <a:r>
              <a:rPr sz="900" i="1" dirty="0">
                <a:latin typeface="Gill Sans MT"/>
                <a:cs typeface="Gill Sans MT"/>
              </a:rPr>
              <a:t>H</a:t>
            </a:r>
            <a:r>
              <a:rPr sz="900" baseline="-13888" dirty="0">
                <a:latin typeface="Gill Sans MT"/>
                <a:cs typeface="Gill Sans MT"/>
              </a:rPr>
              <a:t>mix</a:t>
            </a:r>
            <a:r>
              <a:rPr sz="900" spc="67" baseline="-13888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Lucida Sans Unicode"/>
                <a:cs typeface="Lucida Sans Unicode"/>
              </a:rPr>
              <a:t>−</a:t>
            </a:r>
            <a:r>
              <a:rPr sz="900" spc="-75" dirty="0">
                <a:latin typeface="Lucida Sans Unicode"/>
                <a:cs typeface="Lucida Sans Unicode"/>
              </a:rPr>
              <a:t> </a:t>
            </a:r>
            <a:r>
              <a:rPr sz="900" i="1" spc="-25" dirty="0">
                <a:latin typeface="Gill Sans MT"/>
                <a:cs typeface="Gill Sans MT"/>
              </a:rPr>
              <a:t>TS</a:t>
            </a:r>
            <a:r>
              <a:rPr sz="900" i="1" dirty="0">
                <a:latin typeface="Gill Sans MT"/>
                <a:cs typeface="Gill Sans MT"/>
              </a:rPr>
              <a:t>	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15</a:t>
            </a:r>
            <a:r>
              <a:rPr sz="900" baseline="32407" dirty="0">
                <a:latin typeface="Gill Sans MT"/>
                <a:cs typeface="Gill Sans MT"/>
              </a:rPr>
              <a:t>,</a:t>
            </a:r>
            <a:r>
              <a:rPr sz="900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55</a:t>
            </a:r>
            <a:r>
              <a:rPr sz="900" dirty="0">
                <a:latin typeface="Gill Sans MT"/>
                <a:cs typeface="Gill Sans MT"/>
              </a:rPr>
              <a:t>.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Here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H</a:t>
            </a:r>
            <a:r>
              <a:rPr sz="900" baseline="-13888" dirty="0">
                <a:latin typeface="Gill Sans MT"/>
                <a:cs typeface="Gill Sans MT"/>
              </a:rPr>
              <a:t>mix</a:t>
            </a:r>
            <a:r>
              <a:rPr sz="900" spc="42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49" y="2030546"/>
            <a:ext cx="25876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enthalpy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that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follows: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369" y="2335108"/>
            <a:ext cx="789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baseline="9259" dirty="0">
                <a:latin typeface="Gill Sans MT"/>
                <a:cs typeface="Gill Sans MT"/>
              </a:rPr>
              <a:t>H</a:t>
            </a:r>
            <a:r>
              <a:rPr sz="600" dirty="0">
                <a:latin typeface="Gill Sans MT"/>
                <a:cs typeface="Gill Sans MT"/>
              </a:rPr>
              <a:t>mix</a:t>
            </a:r>
            <a:r>
              <a:rPr sz="600" spc="110" dirty="0">
                <a:latin typeface="Gill Sans MT"/>
                <a:cs typeface="Gill Sans MT"/>
              </a:rPr>
              <a:t> </a:t>
            </a:r>
            <a:r>
              <a:rPr sz="1350" baseline="9259" dirty="0">
                <a:latin typeface="Arial"/>
                <a:cs typeface="Arial"/>
              </a:rPr>
              <a:t>¼</a:t>
            </a:r>
            <a:r>
              <a:rPr sz="1350" spc="300" baseline="9259" dirty="0">
                <a:latin typeface="Arial"/>
                <a:cs typeface="Arial"/>
              </a:rPr>
              <a:t>  </a:t>
            </a:r>
            <a:r>
              <a:rPr sz="1350" i="1" baseline="9259" dirty="0">
                <a:latin typeface="Gill Sans MT"/>
                <a:cs typeface="Gill Sans MT"/>
              </a:rPr>
              <a:t>E</a:t>
            </a:r>
            <a:r>
              <a:rPr sz="600" dirty="0">
                <a:latin typeface="Gill Sans MT"/>
                <a:cs typeface="Gill Sans MT"/>
              </a:rPr>
              <a:t>tot</a:t>
            </a:r>
            <a:r>
              <a:rPr sz="600" spc="70" dirty="0">
                <a:latin typeface="Gill Sans MT"/>
                <a:cs typeface="Gill Sans MT"/>
              </a:rPr>
              <a:t> </a:t>
            </a:r>
            <a:r>
              <a:rPr sz="1350" spc="509" baseline="9259" dirty="0">
                <a:latin typeface="Arial"/>
                <a:cs typeface="Arial"/>
              </a:rPr>
              <a:t>-</a:t>
            </a:r>
            <a:endParaRPr sz="1350" baseline="925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9781" y="2209831"/>
            <a:ext cx="189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3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259" y="2270308"/>
            <a:ext cx="3835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37" baseline="-21604" dirty="0">
                <a:latin typeface="Gill Sans MT"/>
                <a:cs typeface="Gill Sans MT"/>
              </a:rPr>
              <a:t>N</a:t>
            </a:r>
            <a:r>
              <a:rPr sz="900" i="1" spc="-37" baseline="-46296" dirty="0">
                <a:latin typeface="Gill Sans MT"/>
                <a:cs typeface="Gill Sans MT"/>
              </a:rPr>
              <a:t>i</a:t>
            </a:r>
            <a:r>
              <a:rPr sz="900" i="1" spc="-127" baseline="-46296" dirty="0">
                <a:latin typeface="Gill Sans MT"/>
                <a:cs typeface="Gill Sans MT"/>
              </a:rPr>
              <a:t> </a:t>
            </a:r>
            <a:r>
              <a:rPr sz="1350" i="1" spc="-30" baseline="-21604" dirty="0">
                <a:latin typeface="Gill Sans MT"/>
                <a:cs typeface="Gill Sans MT"/>
              </a:rPr>
              <a:t>E</a:t>
            </a:r>
            <a:r>
              <a:rPr sz="600" spc="-20" dirty="0">
                <a:latin typeface="Gill Sans MT"/>
                <a:cs typeface="Gill Sans MT"/>
              </a:rPr>
              <a:t>MeC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0339" y="2383669"/>
            <a:ext cx="431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3860" y="2122708"/>
            <a:ext cx="1149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467" y="2122708"/>
            <a:ext cx="405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450" dirty="0">
                <a:latin typeface="Arial"/>
                <a:cs typeface="Arial"/>
              </a:rPr>
              <a:t>!</a:t>
            </a:r>
            <a:r>
              <a:rPr sz="900" spc="345" dirty="0">
                <a:latin typeface="Arial"/>
                <a:cs typeface="Arial"/>
              </a:rPr>
              <a:t> </a:t>
            </a:r>
            <a:r>
              <a:rPr sz="1350" spc="944" baseline="-43209" dirty="0">
                <a:latin typeface="Arial"/>
                <a:cs typeface="Arial"/>
              </a:rPr>
              <a:t>X</a:t>
            </a:r>
            <a:endParaRPr sz="1350" baseline="-4320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1780" y="2475112"/>
            <a:ext cx="70421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3100" algn="l"/>
              </a:tabLst>
            </a:pPr>
            <a:r>
              <a:rPr sz="600" i="1" spc="-50" dirty="0">
                <a:latin typeface="Gill Sans MT"/>
                <a:cs typeface="Gill Sans MT"/>
              </a:rPr>
              <a:t>i</a:t>
            </a:r>
            <a:r>
              <a:rPr sz="600" i="1" dirty="0">
                <a:latin typeface="Gill Sans MT"/>
                <a:cs typeface="Gill Sans MT"/>
              </a:rPr>
              <a:t>	</a:t>
            </a: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043" y="2317828"/>
            <a:ext cx="1897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07975" algn="l"/>
                <a:tab pos="1736725" algn="l"/>
              </a:tabLst>
            </a:pPr>
            <a:r>
              <a:rPr sz="900" spc="-50" dirty="0">
                <a:latin typeface="Calibri"/>
                <a:cs typeface="Calibri"/>
              </a:rPr>
              <a:t>=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i="1" spc="-25" dirty="0">
                <a:latin typeface="Gill Sans MT"/>
                <a:cs typeface="Gill Sans MT"/>
              </a:rPr>
              <a:t>N</a:t>
            </a:r>
            <a:r>
              <a:rPr sz="900" i="1" spc="-37" baseline="-13888" dirty="0">
                <a:latin typeface="Gill Sans MT"/>
                <a:cs typeface="Gill Sans MT"/>
              </a:rPr>
              <a:t>i</a:t>
            </a:r>
            <a:r>
              <a:rPr sz="900" i="1" spc="-120" baseline="-13888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25" dirty="0">
                <a:latin typeface="Gill Sans MT"/>
                <a:cs typeface="Gill Sans MT"/>
              </a:rPr>
              <a:t>(9)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653" y="2610865"/>
            <a:ext cx="3226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baseline="-13888" dirty="0">
                <a:latin typeface="Gill Sans MT"/>
                <a:cs typeface="Gill Sans MT"/>
              </a:rPr>
              <a:t>tot</a:t>
            </a:r>
            <a:r>
              <a:rPr sz="900" spc="225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considered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multi-</a:t>
            </a:r>
            <a:r>
              <a:rPr sz="900" spc="-10" dirty="0">
                <a:latin typeface="Gill Sans MT"/>
                <a:cs typeface="Gill Sans MT"/>
              </a:rPr>
              <a:t>component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656" y="2737585"/>
            <a:ext cx="3226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carbide,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baseline="32407" dirty="0">
                <a:latin typeface="Gill Sans MT"/>
                <a:cs typeface="Gill Sans MT"/>
              </a:rPr>
              <a:t>MeC</a:t>
            </a:r>
            <a:r>
              <a:rPr sz="900" spc="359" baseline="32407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carbide,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N</a:t>
            </a:r>
            <a:r>
              <a:rPr sz="900" i="1" baseline="-13888" dirty="0">
                <a:latin typeface="Gill Sans MT"/>
                <a:cs typeface="Gill Sans MT"/>
              </a:rPr>
              <a:t>i</a:t>
            </a:r>
            <a:r>
              <a:rPr sz="900" i="1" spc="26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047" y="2803428"/>
            <a:ext cx="1804670" cy="223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3870">
              <a:lnSpc>
                <a:spcPts val="585"/>
              </a:lnSpc>
              <a:spcBef>
                <a:spcPts val="125"/>
              </a:spcBef>
            </a:pP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  <a:p>
            <a:pPr marL="12700">
              <a:lnSpc>
                <a:spcPts val="944"/>
              </a:lnSpc>
            </a:pPr>
            <a:r>
              <a:rPr sz="900" dirty="0">
                <a:latin typeface="Gill Sans MT"/>
                <a:cs typeface="Gill Sans MT"/>
              </a:rPr>
              <a:t>number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metal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carbides.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6933" y="3009748"/>
            <a:ext cx="258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30" baseline="9259" dirty="0">
                <a:latin typeface="Gill Sans MT"/>
                <a:cs typeface="Gill Sans MT"/>
              </a:rPr>
              <a:t>S</a:t>
            </a:r>
            <a:r>
              <a:rPr sz="600" spc="-20" dirty="0">
                <a:latin typeface="Gill Sans MT"/>
                <a:cs typeface="Gill Sans MT"/>
              </a:rPr>
              <a:t>mix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805" y="2990304"/>
            <a:ext cx="2591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0780" algn="l"/>
              </a:tabLst>
            </a:pP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160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entropy</a:t>
            </a:r>
            <a:r>
              <a:rPr sz="900" dirty="0">
                <a:latin typeface="Gill Sans MT"/>
                <a:cs typeface="Gill Sans MT"/>
              </a:rPr>
              <a:t>	in</a:t>
            </a:r>
            <a:r>
              <a:rPr sz="900" spc="165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60" dirty="0">
                <a:latin typeface="Gill Sans MT"/>
                <a:cs typeface="Gill Sans MT"/>
              </a:rPr>
              <a:t>  </a:t>
            </a:r>
            <a:r>
              <a:rPr sz="900" dirty="0">
                <a:latin typeface="Gill Sans MT"/>
                <a:cs typeface="Gill Sans MT"/>
              </a:rPr>
              <a:t>homogeneous</a:t>
            </a:r>
            <a:r>
              <a:rPr sz="900" spc="170" dirty="0">
                <a:latin typeface="Gill Sans MT"/>
                <a:cs typeface="Gill Sans MT"/>
              </a:rPr>
              <a:t>  </a:t>
            </a:r>
            <a:r>
              <a:rPr sz="900" spc="-10" dirty="0">
                <a:latin typeface="Gill Sans MT"/>
                <a:cs typeface="Gill Sans MT"/>
              </a:rPr>
              <a:t>limit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2919" y="2990308"/>
            <a:ext cx="4057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50" dirty="0">
                <a:latin typeface="Gill Sans MT"/>
                <a:cs typeface="Gill Sans MT"/>
              </a:rPr>
              <a:t>  </a:t>
            </a:r>
            <a:r>
              <a:rPr sz="900" spc="-35" dirty="0">
                <a:latin typeface="Gill Sans MT"/>
                <a:cs typeface="Gill Sans MT"/>
              </a:rPr>
              <a:t>be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820" y="3292709"/>
            <a:ext cx="189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3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051" y="3044337"/>
            <a:ext cx="2660015" cy="381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Gill Sans MT"/>
                <a:cs typeface="Gill Sans MT"/>
              </a:rPr>
              <a:t>determined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Boltzmann</a:t>
            </a:r>
            <a:r>
              <a:rPr sz="900" dirty="0">
                <a:latin typeface="Lucida Sans"/>
                <a:cs typeface="Lucida Sans"/>
              </a:rPr>
              <a:t>’</a:t>
            </a:r>
            <a:r>
              <a:rPr sz="900" dirty="0">
                <a:latin typeface="Gill Sans MT"/>
                <a:cs typeface="Gill Sans MT"/>
              </a:rPr>
              <a:t>s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entropy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formula</a:t>
            </a:r>
            <a:endParaRPr sz="900">
              <a:latin typeface="Gill Sans MT"/>
              <a:cs typeface="Gill Sans MT"/>
            </a:endParaRPr>
          </a:p>
          <a:p>
            <a:pPr marL="542290">
              <a:lnSpc>
                <a:spcPct val="100000"/>
              </a:lnSpc>
              <a:spcBef>
                <a:spcPts val="430"/>
              </a:spcBef>
            </a:pPr>
            <a:r>
              <a:rPr sz="600" i="1" spc="-50" dirty="0">
                <a:latin typeface="Gill Sans MT"/>
                <a:cs typeface="Gill Sans MT"/>
              </a:rPr>
              <a:t>N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7701" y="3557990"/>
            <a:ext cx="14668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i="1" spc="-25" dirty="0">
                <a:latin typeface="Gill Sans MT"/>
                <a:cs typeface="Gill Sans MT"/>
              </a:rPr>
              <a:t>i</a:t>
            </a:r>
            <a:r>
              <a:rPr sz="600" spc="-25" dirty="0">
                <a:latin typeface="Arial"/>
                <a:cs typeface="Arial"/>
              </a:rPr>
              <a:t>¼</a:t>
            </a:r>
            <a:r>
              <a:rPr sz="600" spc="-25" dirty="0">
                <a:latin typeface="Gill Sans MT"/>
                <a:cs typeface="Gill Sans MT"/>
              </a:rPr>
              <a:t>1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619" y="3452152"/>
            <a:ext cx="89026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7345" algn="l"/>
                <a:tab pos="652145" algn="l"/>
                <a:tab pos="859790" algn="l"/>
              </a:tabLst>
            </a:pPr>
            <a:r>
              <a:rPr sz="600" spc="-25" dirty="0">
                <a:latin typeface="Gill Sans MT"/>
                <a:cs typeface="Gill Sans MT"/>
              </a:rPr>
              <a:t>mix</a:t>
            </a:r>
            <a:r>
              <a:rPr sz="600" dirty="0">
                <a:latin typeface="Gill Sans MT"/>
                <a:cs typeface="Gill Sans MT"/>
              </a:rPr>
              <a:t>	</a:t>
            </a:r>
            <a:r>
              <a:rPr sz="600" spc="-50" dirty="0">
                <a:latin typeface="Gill Sans MT"/>
                <a:cs typeface="Gill Sans MT"/>
              </a:rPr>
              <a:t>B</a:t>
            </a:r>
            <a:r>
              <a:rPr sz="600" dirty="0">
                <a:latin typeface="Gill Sans MT"/>
                <a:cs typeface="Gill Sans MT"/>
              </a:rPr>
              <a:t>	</a:t>
            </a:r>
            <a:r>
              <a:rPr sz="600" i="1" spc="-50" dirty="0">
                <a:latin typeface="Gill Sans MT"/>
                <a:cs typeface="Gill Sans MT"/>
              </a:rPr>
              <a:t>i</a:t>
            </a:r>
            <a:r>
              <a:rPr sz="600" i="1" dirty="0">
                <a:latin typeface="Gill Sans MT"/>
                <a:cs typeface="Gill Sans MT"/>
              </a:rPr>
              <a:t>	</a:t>
            </a: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771" y="3400703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154" algn="l"/>
                <a:tab pos="649605" algn="l"/>
              </a:tabLst>
            </a:pPr>
            <a:r>
              <a:rPr sz="900" i="1" spc="-50" dirty="0">
                <a:latin typeface="Gill Sans MT"/>
                <a:cs typeface="Gill Sans MT"/>
              </a:rPr>
              <a:t>S</a:t>
            </a:r>
            <a:r>
              <a:rPr sz="900" i="1" dirty="0">
                <a:latin typeface="Gill Sans MT"/>
                <a:cs typeface="Gill Sans MT"/>
              </a:rPr>
              <a:t>	</a:t>
            </a:r>
            <a:r>
              <a:rPr sz="900" spc="-60" dirty="0">
                <a:latin typeface="Arial"/>
                <a:cs typeface="Arial"/>
              </a:rPr>
              <a:t>¼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spc="-50" dirty="0">
                <a:latin typeface="Gill Sans MT"/>
                <a:cs typeface="Gill Sans MT"/>
              </a:rPr>
              <a:t>k</a:t>
            </a:r>
            <a:r>
              <a:rPr sz="900" i="1" dirty="0">
                <a:latin typeface="Gill Sans MT"/>
                <a:cs typeface="Gill Sans MT"/>
              </a:rPr>
              <a:t>	x</a:t>
            </a:r>
            <a:r>
              <a:rPr sz="900" i="1" spc="1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ln</a:t>
            </a:r>
            <a:r>
              <a:rPr sz="900" spc="-10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x</a:t>
            </a:r>
            <a:r>
              <a:rPr sz="900" i="1" spc="10" dirty="0">
                <a:latin typeface="Gill Sans MT"/>
                <a:cs typeface="Gill Sans MT"/>
              </a:rPr>
              <a:t> </a:t>
            </a:r>
            <a:r>
              <a:rPr sz="900" spc="-50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13061" y="3398545"/>
            <a:ext cx="205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Gill Sans MT"/>
                <a:cs typeface="Gill Sans MT"/>
              </a:rPr>
              <a:t>(10)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651" y="3686550"/>
            <a:ext cx="3226435" cy="18897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23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i="1" spc="5" dirty="0">
                <a:latin typeface="Gill Sans MT"/>
                <a:cs typeface="Gill Sans MT"/>
              </a:rPr>
              <a:t>k</a:t>
            </a:r>
            <a:r>
              <a:rPr sz="900" spc="7" baseline="-13888" dirty="0">
                <a:latin typeface="Gill Sans MT"/>
                <a:cs typeface="Gill Sans MT"/>
              </a:rPr>
              <a:t>B</a:t>
            </a:r>
            <a:r>
              <a:rPr sz="900" spc="11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Boltzmann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constant,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i="1" spc="15" dirty="0">
                <a:latin typeface="Gill Sans MT"/>
                <a:cs typeface="Gill Sans MT"/>
              </a:rPr>
              <a:t>x</a:t>
            </a:r>
            <a:r>
              <a:rPr sz="900" i="1" spc="22" baseline="-13888" dirty="0">
                <a:latin typeface="Gill Sans MT"/>
                <a:cs typeface="Gill Sans MT"/>
              </a:rPr>
              <a:t>i</a:t>
            </a:r>
            <a:r>
              <a:rPr sz="900" i="1" spc="104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mixing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concentration </a:t>
            </a:r>
            <a:r>
              <a:rPr sz="900" spc="-15" dirty="0">
                <a:latin typeface="Gill Sans MT"/>
                <a:cs typeface="Gill Sans MT"/>
              </a:rPr>
              <a:t>(0.5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binary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carbides,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0.33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ternary</a:t>
            </a:r>
            <a:r>
              <a:rPr sz="900" spc="1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carbides,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0.25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quaternary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carbides),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i="1" spc="-70" dirty="0">
                <a:latin typeface="Gill Sans MT"/>
                <a:cs typeface="Gill Sans MT"/>
              </a:rPr>
              <a:t>N</a:t>
            </a:r>
            <a:r>
              <a:rPr sz="900" i="1" spc="-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number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metal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species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considered </a:t>
            </a:r>
            <a:r>
              <a:rPr sz="900" spc="10" dirty="0">
                <a:latin typeface="Gill Sans MT"/>
                <a:cs typeface="Gill Sans MT"/>
              </a:rPr>
              <a:t>carbides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(2,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3,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binary,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ternary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quaternary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carbides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respectively).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2200"/>
              </a:lnSpc>
            </a:pPr>
            <a:r>
              <a:rPr sz="900" spc="-60" dirty="0">
                <a:latin typeface="Gill Sans MT"/>
                <a:cs typeface="Gill Sans MT"/>
              </a:rPr>
              <a:t>To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perform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such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calculations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generated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supercells with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rocksalt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crystal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structure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45" dirty="0">
                <a:latin typeface="Gill Sans MT"/>
                <a:cs typeface="Gill Sans MT"/>
              </a:rPr>
              <a:t>having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32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metal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atoms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32 carbons.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Generation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disordered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distribution</a:t>
            </a:r>
            <a:r>
              <a:rPr sz="900" spc="21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metal</a:t>
            </a:r>
            <a:r>
              <a:rPr sz="900" spc="2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atoms </a:t>
            </a:r>
            <a:r>
              <a:rPr sz="900" spc="-10" dirty="0">
                <a:latin typeface="Gill Sans MT"/>
                <a:cs typeface="Gill Sans MT"/>
              </a:rPr>
              <a:t>across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supercell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made</a:t>
            </a:r>
            <a:r>
              <a:rPr sz="900" spc="229" dirty="0">
                <a:latin typeface="Gill Sans MT"/>
                <a:cs typeface="Gill Sans MT"/>
              </a:rPr>
              <a:t> </a:t>
            </a:r>
            <a:r>
              <a:rPr sz="900" spc="30" dirty="0">
                <a:latin typeface="Gill Sans MT"/>
                <a:cs typeface="Gill Sans MT"/>
              </a:rPr>
              <a:t>by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using</a:t>
            </a:r>
            <a:r>
              <a:rPr sz="900" spc="23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special</a:t>
            </a:r>
            <a:r>
              <a:rPr sz="900" spc="24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quasirandom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search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algorithm</a:t>
            </a:r>
            <a:r>
              <a:rPr sz="900" spc="22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56</a:t>
            </a:r>
            <a:r>
              <a:rPr sz="900" spc="22" baseline="32407" dirty="0">
                <a:latin typeface="Gill Sans MT"/>
                <a:cs typeface="Gill Sans MT"/>
              </a:rPr>
              <a:t>,</a:t>
            </a:r>
            <a:r>
              <a:rPr sz="900" spc="22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57</a:t>
            </a:r>
            <a:r>
              <a:rPr sz="900" spc="15" dirty="0">
                <a:latin typeface="Gill Sans MT"/>
                <a:cs typeface="Gill Sans MT"/>
              </a:rPr>
              <a:t>.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Maximizing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disorder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this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situation,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gets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generalized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version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special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quasirandom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structure.</a:t>
            </a:r>
            <a:r>
              <a:rPr sz="900" spc="-10" dirty="0">
                <a:latin typeface="Gill Sans MT"/>
                <a:cs typeface="Gill Sans MT"/>
              </a:rPr>
              <a:t> Thus,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there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are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quaternary,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ternary,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10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binary</a:t>
            </a:r>
            <a:r>
              <a:rPr sz="900" spc="1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carbide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were</a:t>
            </a:r>
            <a:r>
              <a:rPr sz="900" spc="15" dirty="0">
                <a:latin typeface="Gill Sans MT"/>
                <a:cs typeface="Gill Sans MT"/>
              </a:rPr>
              <a:t> generated. </a:t>
            </a:r>
            <a:r>
              <a:rPr sz="900" spc="-20" dirty="0">
                <a:latin typeface="Gill Sans MT"/>
                <a:cs typeface="Gill Sans MT"/>
              </a:rPr>
              <a:t>All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generated </a:t>
            </a:r>
            <a:r>
              <a:rPr sz="900" spc="-10" dirty="0">
                <a:latin typeface="Gill Sans MT"/>
                <a:cs typeface="Gill Sans MT"/>
              </a:rPr>
              <a:t>structures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together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with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59800"/>
              </a:lnSpc>
              <a:spcBef>
                <a:spcPts val="350"/>
              </a:spcBef>
            </a:pPr>
            <a:r>
              <a:rPr sz="900" dirty="0">
                <a:latin typeface="Gill Sans MT"/>
                <a:cs typeface="Gill Sans MT"/>
              </a:rPr>
              <a:t>individual</a:t>
            </a:r>
            <a:r>
              <a:rPr sz="900" spc="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(TiC,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100" dirty="0">
                <a:latin typeface="Gill Sans MT"/>
                <a:cs typeface="Gill Sans MT"/>
              </a:rPr>
              <a:t>ZrC,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NbC,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55" dirty="0">
                <a:latin typeface="Gill Sans MT"/>
                <a:cs typeface="Gill Sans MT"/>
              </a:rPr>
              <a:t>HfC,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TaC)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were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relaxed</a:t>
            </a:r>
            <a:r>
              <a:rPr sz="900" spc="4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with </a:t>
            </a:r>
            <a:r>
              <a:rPr sz="1350" spc="-15" baseline="-21604" dirty="0">
                <a:latin typeface="Gill Sans MT"/>
                <a:cs typeface="Gill Sans MT"/>
              </a:rPr>
              <a:t>VASP</a:t>
            </a:r>
            <a:r>
              <a:rPr sz="600" spc="-1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58</a:t>
            </a:r>
            <a:r>
              <a:rPr sz="600" spc="-10" dirty="0">
                <a:latin typeface="Lucida Sans"/>
                <a:cs typeface="Lucida Sans"/>
              </a:rPr>
              <a:t>–</a:t>
            </a:r>
            <a:r>
              <a:rPr sz="600" spc="-10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60</a:t>
            </a:r>
            <a:r>
              <a:rPr sz="1350" spc="-15" baseline="-21604" dirty="0">
                <a:latin typeface="Gill Sans MT"/>
                <a:cs typeface="Gill Sans MT"/>
              </a:rPr>
              <a:t>.</a:t>
            </a:r>
            <a:endParaRPr sz="1350" baseline="-21604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7644" y="5734084"/>
            <a:ext cx="3227070" cy="26066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215"/>
              </a:spcBef>
            </a:pPr>
            <a:r>
              <a:rPr sz="900" spc="20" dirty="0">
                <a:latin typeface="Gill Sans MT"/>
                <a:cs typeface="Gill Sans MT"/>
              </a:rPr>
              <a:t>Density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functional</a:t>
            </a:r>
            <a:r>
              <a:rPr sz="900" spc="18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theory</a:t>
            </a:r>
            <a:r>
              <a:rPr sz="900" spc="17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calculations</a:t>
            </a:r>
            <a:endParaRPr sz="900">
              <a:latin typeface="Gill Sans MT"/>
              <a:cs typeface="Gill Sans MT"/>
            </a:endParaRPr>
          </a:p>
          <a:p>
            <a:pPr marL="38100" marR="30480" algn="just">
              <a:lnSpc>
                <a:spcPct val="92200"/>
              </a:lnSpc>
              <a:spcBef>
                <a:spcPts val="200"/>
              </a:spcBef>
            </a:pP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LRP</a:t>
            </a:r>
            <a:r>
              <a:rPr sz="900" spc="-7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52</a:t>
            </a:r>
            <a:r>
              <a:rPr sz="900" spc="-5" dirty="0">
                <a:latin typeface="Gill Sans MT"/>
                <a:cs typeface="Gill Sans MT"/>
              </a:rPr>
              <a:t>,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used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as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40" dirty="0">
                <a:latin typeface="Gill Sans MT"/>
                <a:cs typeface="Gill Sans MT"/>
              </a:rPr>
              <a:t>an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interaction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model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in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Monte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Carlo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method,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trained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70" dirty="0">
                <a:latin typeface="Gill Sans MT"/>
                <a:cs typeface="Gill Sans MT"/>
              </a:rPr>
              <a:t>DFT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calculations.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To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compute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reference </a:t>
            </a:r>
            <a:r>
              <a:rPr sz="900" spc="15" dirty="0">
                <a:latin typeface="Gill Sans MT"/>
                <a:cs typeface="Gill Sans MT"/>
              </a:rPr>
              <a:t>energies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LRP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training,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VASP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5.4.4</a:t>
            </a:r>
            <a:r>
              <a:rPr sz="900" spc="22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58</a:t>
            </a:r>
            <a:r>
              <a:rPr sz="900" spc="22" baseline="32407" dirty="0">
                <a:latin typeface="Lucida Sans"/>
                <a:cs typeface="Lucida Sans"/>
              </a:rPr>
              <a:t>–</a:t>
            </a:r>
            <a:r>
              <a:rPr sz="900" spc="22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60</a:t>
            </a:r>
            <a:r>
              <a:rPr sz="900" spc="359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used.</a:t>
            </a:r>
            <a:r>
              <a:rPr sz="900" spc="16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In</a:t>
            </a:r>
            <a:r>
              <a:rPr sz="900" spc="165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our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calculations,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projector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augmented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wave</a:t>
            </a:r>
            <a:r>
              <a:rPr sz="900" spc="310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(PAW)</a:t>
            </a:r>
            <a:r>
              <a:rPr sz="900" spc="-52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61</a:t>
            </a:r>
            <a:r>
              <a:rPr sz="900" spc="585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method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utilizing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-2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Perdew-Burke-Ernzerhof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generalized</a:t>
            </a:r>
            <a:r>
              <a:rPr sz="900" spc="-3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gradient</a:t>
            </a:r>
            <a:r>
              <a:rPr sz="900" spc="-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approx- </a:t>
            </a:r>
            <a:r>
              <a:rPr sz="900" spc="15" dirty="0">
                <a:latin typeface="Gill Sans MT"/>
                <a:cs typeface="Gill Sans MT"/>
              </a:rPr>
              <a:t>imation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spc="-40" dirty="0">
                <a:latin typeface="Gill Sans MT"/>
                <a:cs typeface="Gill Sans MT"/>
              </a:rPr>
              <a:t>(PBE-</a:t>
            </a:r>
            <a:r>
              <a:rPr sz="900" spc="-20" dirty="0">
                <a:latin typeface="Gill Sans MT"/>
                <a:cs typeface="Gill Sans MT"/>
              </a:rPr>
              <a:t>GGA)</a:t>
            </a:r>
            <a:r>
              <a:rPr sz="900" spc="-30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62</a:t>
            </a:r>
            <a:r>
              <a:rPr sz="900" spc="540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employed.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-30" dirty="0">
                <a:latin typeface="Gill Sans MT"/>
                <a:cs typeface="Gill Sans MT"/>
              </a:rPr>
              <a:t>For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training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set,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generated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2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(32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atoms)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supercells,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based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on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rocksalt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i="1" spc="15" dirty="0">
                <a:latin typeface="Gill Sans MT"/>
                <a:cs typeface="Gill Sans MT"/>
              </a:rPr>
              <a:t>fcc</a:t>
            </a:r>
            <a:r>
              <a:rPr sz="900" i="1" spc="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unit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cell.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 </a:t>
            </a:r>
            <a:r>
              <a:rPr sz="900" spc="25" dirty="0">
                <a:latin typeface="Gill Sans MT"/>
                <a:cs typeface="Gill Sans MT"/>
              </a:rPr>
              <a:t>value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plane-</a:t>
            </a:r>
            <a:r>
              <a:rPr sz="900" spc="25" dirty="0">
                <a:latin typeface="Gill Sans MT"/>
                <a:cs typeface="Gill Sans MT"/>
              </a:rPr>
              <a:t>wave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cutoff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energy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-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set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540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eV,</a:t>
            </a:r>
            <a:r>
              <a:rPr sz="900" spc="-1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which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5" dirty="0">
                <a:latin typeface="Gill Sans MT"/>
                <a:cs typeface="Gill Sans MT"/>
              </a:rPr>
              <a:t>1.9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times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larger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than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25" dirty="0">
                <a:latin typeface="Gill Sans MT"/>
                <a:cs typeface="Gill Sans MT"/>
              </a:rPr>
              <a:t>highest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-65" dirty="0">
                <a:latin typeface="Gill Sans MT"/>
                <a:cs typeface="Gill Sans MT"/>
              </a:rPr>
              <a:t>ENMAX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energy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utilized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-80" dirty="0">
                <a:latin typeface="Gill Sans MT"/>
                <a:cs typeface="Gill Sans MT"/>
              </a:rPr>
              <a:t>PAW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pseudopotentials.</a:t>
            </a:r>
            <a:r>
              <a:rPr sz="900" spc="305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We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generate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×</a:t>
            </a:r>
            <a:r>
              <a:rPr sz="900" spc="-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4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k</a:t>
            </a:r>
            <a:r>
              <a:rPr sz="900" spc="-10" dirty="0">
                <a:latin typeface="Gill Sans MT"/>
                <a:cs typeface="Gill Sans MT"/>
              </a:rPr>
              <a:t>-</a:t>
            </a:r>
            <a:r>
              <a:rPr sz="900" spc="5" dirty="0">
                <a:latin typeface="Gill Sans MT"/>
                <a:cs typeface="Gill Sans MT"/>
              </a:rPr>
              <a:t>point </a:t>
            </a:r>
            <a:r>
              <a:rPr sz="900" spc="25" dirty="0">
                <a:latin typeface="Gill Sans MT"/>
                <a:cs typeface="Gill Sans MT"/>
              </a:rPr>
              <a:t>mesh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using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Monkhorst-Pack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scheme</a:t>
            </a:r>
            <a:r>
              <a:rPr sz="900" spc="30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63</a:t>
            </a:r>
            <a:r>
              <a:rPr sz="900" spc="20" dirty="0">
                <a:latin typeface="Gill Sans MT"/>
                <a:cs typeface="Gill Sans MT"/>
              </a:rPr>
              <a:t>.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-60" dirty="0">
                <a:latin typeface="Gill Sans MT"/>
                <a:cs typeface="Gill Sans MT"/>
              </a:rPr>
              <a:t>To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account</a:t>
            </a:r>
            <a:r>
              <a:rPr sz="900" spc="18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19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impact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lattice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relaxations,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both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ionic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35" dirty="0">
                <a:latin typeface="Gill Sans MT"/>
                <a:cs typeface="Gill Sans MT"/>
              </a:rPr>
              <a:t>and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cell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relaxations</a:t>
            </a:r>
            <a:r>
              <a:rPr sz="900" spc="6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were</a:t>
            </a:r>
            <a:r>
              <a:rPr sz="900" spc="-5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included.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The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energy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convergence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15" dirty="0">
                <a:latin typeface="Gill Sans MT"/>
                <a:cs typeface="Gill Sans MT"/>
              </a:rPr>
              <a:t>criteria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for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these</a:t>
            </a:r>
            <a:r>
              <a:rPr sz="900" spc="270" dirty="0">
                <a:latin typeface="Gill Sans MT"/>
                <a:cs typeface="Gill Sans MT"/>
              </a:rPr>
              <a:t> </a:t>
            </a:r>
            <a:r>
              <a:rPr sz="900" spc="15" dirty="0">
                <a:latin typeface="Gill Sans MT"/>
                <a:cs typeface="Gill Sans MT"/>
              </a:rPr>
              <a:t>types</a:t>
            </a:r>
            <a:r>
              <a:rPr sz="900" spc="275" dirty="0">
                <a:latin typeface="Gill Sans MT"/>
                <a:cs typeface="Gill Sans MT"/>
              </a:rPr>
              <a:t> </a:t>
            </a:r>
            <a:r>
              <a:rPr sz="900" spc="5" dirty="0">
                <a:latin typeface="Gill Sans MT"/>
                <a:cs typeface="Gill Sans MT"/>
              </a:rPr>
              <a:t>of </a:t>
            </a:r>
            <a:r>
              <a:rPr sz="900" dirty="0">
                <a:latin typeface="Gill Sans MT"/>
                <a:cs typeface="Gill Sans MT"/>
              </a:rPr>
              <a:t>relaxations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was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set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to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20" dirty="0">
                <a:latin typeface="Gill Sans MT"/>
                <a:cs typeface="Gill Sans MT"/>
              </a:rPr>
              <a:t>10</a:t>
            </a:r>
            <a:r>
              <a:rPr sz="900" spc="30" baseline="32407" dirty="0">
                <a:latin typeface="Lucida Sans Unicode"/>
                <a:cs typeface="Lucida Sans Unicode"/>
              </a:rPr>
              <a:t>−</a:t>
            </a:r>
            <a:r>
              <a:rPr sz="900" spc="30" baseline="32407" dirty="0">
                <a:latin typeface="Gill Sans MT"/>
                <a:cs typeface="Gill Sans MT"/>
              </a:rPr>
              <a:t>5</a:t>
            </a:r>
            <a:r>
              <a:rPr sz="900" spc="179" baseline="32407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eV.</a:t>
            </a:r>
            <a:endParaRPr sz="900">
              <a:latin typeface="Gill Sans MT"/>
              <a:cs typeface="Gill Sans MT"/>
            </a:endParaRPr>
          </a:p>
          <a:p>
            <a:pPr marL="38100" marR="30480" indent="113664" algn="just">
              <a:lnSpc>
                <a:spcPct val="92300"/>
              </a:lnSpc>
            </a:pP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4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take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into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account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vibrational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contribution</a:t>
            </a:r>
            <a:r>
              <a:rPr sz="900" spc="409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4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different </a:t>
            </a:r>
            <a:r>
              <a:rPr sz="900" dirty="0">
                <a:latin typeface="Gill Sans MT"/>
                <a:cs typeface="Gill Sans MT"/>
              </a:rPr>
              <a:t>temperatures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energies</a:t>
            </a:r>
            <a:r>
              <a:rPr sz="900" spc="29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8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considered</a:t>
            </a:r>
            <a:r>
              <a:rPr sz="900" spc="29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individual, </a:t>
            </a:r>
            <a:r>
              <a:rPr sz="900" dirty="0">
                <a:latin typeface="Gill Sans MT"/>
                <a:cs typeface="Gill Sans MT"/>
              </a:rPr>
              <a:t>binary,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ternary,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quaternary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carbides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along</a:t>
            </a:r>
            <a:r>
              <a:rPr sz="900" spc="10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spc="-35" dirty="0">
                <a:latin typeface="Gill Sans MT"/>
                <a:cs typeface="Gill Sans MT"/>
              </a:rPr>
              <a:t>TiZrNbHfTaC</a:t>
            </a:r>
            <a:r>
              <a:rPr sz="900" spc="-52" baseline="-13888" dirty="0">
                <a:latin typeface="Gill Sans MT"/>
                <a:cs typeface="Gill Sans MT"/>
              </a:rPr>
              <a:t>5</a:t>
            </a:r>
            <a:r>
              <a:rPr sz="900" spc="277" baseline="-13888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we </a:t>
            </a:r>
            <a:r>
              <a:rPr sz="900" dirty="0">
                <a:latin typeface="Gill Sans MT"/>
                <a:cs typeface="Gill Sans MT"/>
              </a:rPr>
              <a:t>have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Gibbs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mixing</a:t>
            </a:r>
            <a:r>
              <a:rPr sz="900" spc="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instead</a:t>
            </a:r>
            <a:r>
              <a:rPr sz="900" spc="8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7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mixing </a:t>
            </a:r>
            <a:r>
              <a:rPr sz="900" dirty="0">
                <a:latin typeface="Gill Sans MT"/>
                <a:cs typeface="Gill Sans MT"/>
              </a:rPr>
              <a:t>enthalpy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H</a:t>
            </a:r>
            <a:r>
              <a:rPr sz="900" baseline="-13888" dirty="0">
                <a:latin typeface="Gill Sans MT"/>
                <a:cs typeface="Gill Sans MT"/>
              </a:rPr>
              <a:t>mix</a:t>
            </a:r>
            <a:r>
              <a:rPr sz="900" spc="24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(Eq.</a:t>
            </a:r>
            <a:r>
              <a:rPr sz="900" spc="9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(</a:t>
            </a:r>
            <a:r>
              <a:rPr sz="900" spc="-10" dirty="0">
                <a:solidFill>
                  <a:srgbClr val="0000FF"/>
                </a:solidFill>
                <a:latin typeface="Gill Sans MT"/>
                <a:cs typeface="Gill Sans MT"/>
                <a:hlinkClick r:id="rId2" action="ppaction://hlinksldjump"/>
              </a:rPr>
              <a:t>9</a:t>
            </a:r>
            <a:r>
              <a:rPr sz="900" spc="-10" dirty="0">
                <a:latin typeface="Gill Sans MT"/>
                <a:cs typeface="Gill Sans MT"/>
              </a:rPr>
              <a:t>))</a:t>
            </a:r>
            <a:r>
              <a:rPr sz="900" spc="9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as</a:t>
            </a:r>
            <a:r>
              <a:rPr sz="900" spc="8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follows: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6219" y="8499747"/>
            <a:ext cx="2476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Gill Sans MT"/>
                <a:cs typeface="Gill Sans MT"/>
              </a:rPr>
              <a:t>mix</a:t>
            </a:r>
            <a:r>
              <a:rPr sz="1350" spc="-30" baseline="9259" dirty="0">
                <a:latin typeface="Arial"/>
                <a:cs typeface="Arial"/>
              </a:rPr>
              <a:t>ð</a:t>
            </a:r>
            <a:endParaRPr sz="1350" baseline="9259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2976" y="8319749"/>
            <a:ext cx="145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9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2179" y="8405426"/>
            <a:ext cx="7035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125" algn="l"/>
              </a:tabLst>
            </a:pPr>
            <a:r>
              <a:rPr sz="900" i="1" dirty="0">
                <a:latin typeface="Gill Sans MT"/>
                <a:cs typeface="Gill Sans MT"/>
              </a:rPr>
              <a:t>G</a:t>
            </a:r>
            <a:r>
              <a:rPr sz="900" i="1" spc="155" dirty="0">
                <a:latin typeface="Gill Sans MT"/>
                <a:cs typeface="Gill Sans MT"/>
              </a:rPr>
              <a:t>  </a:t>
            </a:r>
            <a:r>
              <a:rPr sz="900" spc="-110" dirty="0">
                <a:latin typeface="Arial"/>
                <a:cs typeface="Arial"/>
              </a:rPr>
              <a:t>ð</a:t>
            </a:r>
            <a:r>
              <a:rPr sz="900" i="1" spc="-110" dirty="0">
                <a:latin typeface="Gill Sans MT"/>
                <a:cs typeface="Gill Sans MT"/>
              </a:rPr>
              <a:t>T</a:t>
            </a:r>
            <a:r>
              <a:rPr sz="900" i="1" spc="-165" dirty="0">
                <a:latin typeface="Gill Sans MT"/>
                <a:cs typeface="Gill Sans MT"/>
              </a:rPr>
              <a:t> </a:t>
            </a:r>
            <a:r>
              <a:rPr sz="900" spc="-26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340" dirty="0">
                <a:latin typeface="Arial"/>
                <a:cs typeface="Arial"/>
              </a:rPr>
              <a:t>-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50" dirty="0">
                <a:latin typeface="Gill Sans MT"/>
                <a:cs typeface="Gill Sans MT"/>
              </a:rPr>
              <a:t>N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2019" y="8456150"/>
            <a:ext cx="65341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2935" algn="l"/>
              </a:tabLst>
            </a:pPr>
            <a:r>
              <a:rPr sz="600" spc="-25" dirty="0">
                <a:latin typeface="Gill Sans MT"/>
                <a:cs typeface="Gill Sans MT"/>
              </a:rPr>
              <a:t>tot</a:t>
            </a:r>
            <a:r>
              <a:rPr sz="600" dirty="0">
                <a:latin typeface="Gill Sans MT"/>
                <a:cs typeface="Gill Sans MT"/>
              </a:rPr>
              <a:t>	</a:t>
            </a: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8339" y="8392791"/>
            <a:ext cx="17526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25" dirty="0">
                <a:latin typeface="Gill Sans MT"/>
                <a:cs typeface="Gill Sans MT"/>
              </a:rPr>
              <a:t>MeC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68499" y="8405426"/>
            <a:ext cx="4660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125" algn="l"/>
              </a:tabLst>
            </a:pPr>
            <a:r>
              <a:rPr sz="900" i="1" spc="-50" dirty="0">
                <a:latin typeface="Gill Sans MT"/>
                <a:cs typeface="Gill Sans MT"/>
              </a:rPr>
              <a:t>G</a:t>
            </a:r>
            <a:r>
              <a:rPr sz="900" i="1" dirty="0">
                <a:latin typeface="Gill Sans MT"/>
                <a:cs typeface="Gill Sans MT"/>
              </a:rPr>
              <a:t>	</a:t>
            </a:r>
            <a:r>
              <a:rPr sz="900" spc="-110" dirty="0">
                <a:latin typeface="Arial"/>
                <a:cs typeface="Arial"/>
              </a:rPr>
              <a:t>ð</a:t>
            </a:r>
            <a:r>
              <a:rPr sz="900" i="1" spc="-110" dirty="0">
                <a:latin typeface="Gill Sans MT"/>
                <a:cs typeface="Gill Sans MT"/>
              </a:rPr>
              <a:t>T</a:t>
            </a:r>
            <a:r>
              <a:rPr sz="900" i="1" spc="-160" dirty="0">
                <a:latin typeface="Gill Sans MT"/>
                <a:cs typeface="Gill Sans MT"/>
              </a:rPr>
              <a:t> </a:t>
            </a:r>
            <a:r>
              <a:rPr sz="900" spc="-310" dirty="0">
                <a:latin typeface="Arial"/>
                <a:cs typeface="Arial"/>
              </a:rPr>
              <a:t>Þ</a:t>
            </a:r>
            <a:r>
              <a:rPr sz="900" spc="245" dirty="0"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1219" y="8475264"/>
            <a:ext cx="145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9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00739" y="8627510"/>
            <a:ext cx="431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7379" y="8560947"/>
            <a:ext cx="971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0" dirty="0">
                <a:latin typeface="Gill Sans MT"/>
                <a:cs typeface="Gill Sans MT"/>
              </a:rPr>
              <a:t>N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0819" y="8611671"/>
            <a:ext cx="431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6376" y="8482470"/>
            <a:ext cx="171068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8765" algn="l"/>
                <a:tab pos="1118235" algn="l"/>
                <a:tab pos="1314450" algn="l"/>
                <a:tab pos="1621790" algn="l"/>
              </a:tabLst>
            </a:pPr>
            <a:r>
              <a:rPr sz="900" i="1" spc="-50" dirty="0">
                <a:latin typeface="Gill Sans MT"/>
                <a:cs typeface="Gill Sans MT"/>
              </a:rPr>
              <a:t>G</a:t>
            </a:r>
            <a:r>
              <a:rPr sz="900" i="1" dirty="0">
                <a:latin typeface="Gill Sans MT"/>
                <a:cs typeface="Gill Sans MT"/>
              </a:rPr>
              <a:t>	</a:t>
            </a:r>
            <a:r>
              <a:rPr sz="900" i="1" spc="-55" dirty="0">
                <a:latin typeface="Gill Sans MT"/>
                <a:cs typeface="Gill Sans MT"/>
              </a:rPr>
              <a:t>T</a:t>
            </a:r>
            <a:r>
              <a:rPr sz="900" i="1" spc="-165" dirty="0">
                <a:latin typeface="Gill Sans MT"/>
                <a:cs typeface="Gill Sans MT"/>
              </a:rPr>
              <a:t> </a:t>
            </a:r>
            <a:r>
              <a:rPr sz="900" spc="-260" dirty="0">
                <a:latin typeface="Arial"/>
                <a:cs typeface="Arial"/>
              </a:rPr>
              <a:t>Þ</a:t>
            </a:r>
            <a:r>
              <a:rPr sz="900" dirty="0">
                <a:latin typeface="Arial"/>
                <a:cs typeface="Arial"/>
              </a:rPr>
              <a:t> ¼ </a:t>
            </a:r>
            <a:r>
              <a:rPr sz="900" u="sng" baseline="3240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00" i="1" u="sng" spc="-7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i</a:t>
            </a:r>
            <a:r>
              <a:rPr sz="900" i="1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900" i="1" u="sng" spc="-75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i</a:t>
            </a:r>
            <a:r>
              <a:rPr sz="900" i="1" u="sng" baseline="32407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900" i="1" spc="-67" baseline="32407" dirty="0">
                <a:latin typeface="Gill Sans MT"/>
                <a:cs typeface="Gill Sans MT"/>
              </a:rPr>
              <a:t> </a:t>
            </a:r>
            <a:r>
              <a:rPr sz="900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13065" y="8477422"/>
            <a:ext cx="205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Gill Sans MT"/>
                <a:cs typeface="Gill Sans MT"/>
              </a:rPr>
              <a:t>(11)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7655" y="8745259"/>
            <a:ext cx="3226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Gill Sans MT"/>
                <a:cs typeface="Gill Sans MT"/>
              </a:rPr>
              <a:t>The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Gibbs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free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considered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structure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</a:t>
            </a:r>
            <a:r>
              <a:rPr sz="900" i="1" dirty="0">
                <a:latin typeface="Gill Sans MT"/>
                <a:cs typeface="Gill Sans MT"/>
              </a:rPr>
              <a:t>G</a:t>
            </a:r>
            <a:r>
              <a:rPr sz="900" baseline="-13888" dirty="0">
                <a:latin typeface="Gill Sans MT"/>
                <a:cs typeface="Gill Sans MT"/>
              </a:rPr>
              <a:t>tot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and</a:t>
            </a:r>
            <a:r>
              <a:rPr sz="900" spc="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individual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7647" y="8871265"/>
            <a:ext cx="31997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carbide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(</a:t>
            </a:r>
            <a:r>
              <a:rPr sz="900" i="1" dirty="0">
                <a:latin typeface="Gill Sans MT"/>
                <a:cs typeface="Gill Sans MT"/>
              </a:rPr>
              <a:t>G</a:t>
            </a:r>
            <a:r>
              <a:rPr sz="900" baseline="32407" dirty="0">
                <a:latin typeface="Gill Sans MT"/>
                <a:cs typeface="Gill Sans MT"/>
              </a:rPr>
              <a:t>MeC</a:t>
            </a:r>
            <a:r>
              <a:rPr sz="900" dirty="0">
                <a:latin typeface="Gill Sans MT"/>
                <a:cs typeface="Gill Sans MT"/>
              </a:rPr>
              <a:t>)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can</a:t>
            </a:r>
            <a:r>
              <a:rPr sz="900" spc="1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be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following</a:t>
            </a:r>
            <a:r>
              <a:rPr sz="900" spc="14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formula: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3682" y="8893923"/>
            <a:ext cx="3220720" cy="3625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465"/>
              </a:spcBef>
            </a:pPr>
            <a:r>
              <a:rPr sz="600" i="1" spc="-50" dirty="0">
                <a:latin typeface="Gill Sans MT"/>
                <a:cs typeface="Gill Sans MT"/>
              </a:rPr>
              <a:t>i</a:t>
            </a:r>
            <a:endParaRPr sz="60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490"/>
              </a:spcBef>
              <a:tabLst>
                <a:tab pos="3001645" algn="l"/>
              </a:tabLst>
            </a:pPr>
            <a:r>
              <a:rPr sz="900" i="1" spc="-75" dirty="0">
                <a:latin typeface="Gill Sans MT"/>
                <a:cs typeface="Gill Sans MT"/>
              </a:rPr>
              <a:t>G</a:t>
            </a:r>
            <a:r>
              <a:rPr sz="900" spc="-75" dirty="0">
                <a:latin typeface="Arial"/>
                <a:cs typeface="Arial"/>
              </a:rPr>
              <a:t>ð</a:t>
            </a:r>
            <a:r>
              <a:rPr sz="900" i="1" spc="-75" dirty="0">
                <a:latin typeface="Gill Sans MT"/>
                <a:cs typeface="Gill Sans MT"/>
              </a:rPr>
              <a:t>T</a:t>
            </a:r>
            <a:r>
              <a:rPr sz="900" i="1" spc="-165" dirty="0">
                <a:latin typeface="Gill Sans MT"/>
                <a:cs typeface="Gill Sans MT"/>
              </a:rPr>
              <a:t> </a:t>
            </a:r>
            <a:r>
              <a:rPr sz="900" dirty="0">
                <a:latin typeface="Calibri"/>
                <a:cs typeface="Calibri"/>
              </a:rPr>
              <a:t>;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i="1" spc="-95" dirty="0">
                <a:latin typeface="Gill Sans MT"/>
                <a:cs typeface="Gill Sans MT"/>
              </a:rPr>
              <a:t>V</a:t>
            </a:r>
            <a:r>
              <a:rPr sz="900" spc="-95" dirty="0">
                <a:latin typeface="Arial"/>
                <a:cs typeface="Arial"/>
              </a:rPr>
              <a:t>Þ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¼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spc="-60" dirty="0">
                <a:latin typeface="Gill Sans MT"/>
                <a:cs typeface="Gill Sans MT"/>
              </a:rPr>
              <a:t>E</a:t>
            </a:r>
            <a:r>
              <a:rPr sz="900" spc="-89" baseline="-13888" dirty="0">
                <a:latin typeface="Gill Sans MT"/>
                <a:cs typeface="Gill Sans MT"/>
              </a:rPr>
              <a:t>0</a:t>
            </a:r>
            <a:r>
              <a:rPr sz="900" spc="-60" dirty="0">
                <a:latin typeface="Arial"/>
                <a:cs typeface="Arial"/>
              </a:rPr>
              <a:t>ð</a:t>
            </a:r>
            <a:r>
              <a:rPr sz="900" i="1" spc="-60" dirty="0">
                <a:latin typeface="Gill Sans MT"/>
                <a:cs typeface="Gill Sans MT"/>
              </a:rPr>
              <a:t>V</a:t>
            </a:r>
            <a:r>
              <a:rPr sz="900" spc="-60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190" dirty="0">
                <a:latin typeface="Arial"/>
                <a:cs typeface="Arial"/>
              </a:rPr>
              <a:t>þ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i="1" dirty="0">
                <a:latin typeface="Gill Sans MT"/>
                <a:cs typeface="Gill Sans MT"/>
              </a:rPr>
              <a:t>F</a:t>
            </a:r>
            <a:r>
              <a:rPr sz="900" baseline="-13888" dirty="0">
                <a:latin typeface="Gill Sans MT"/>
                <a:cs typeface="Gill Sans MT"/>
              </a:rPr>
              <a:t>vib</a:t>
            </a:r>
            <a:r>
              <a:rPr sz="900" dirty="0">
                <a:latin typeface="Arial"/>
                <a:cs typeface="Arial"/>
              </a:rPr>
              <a:t>ð</a:t>
            </a:r>
            <a:r>
              <a:rPr sz="900" i="1" dirty="0">
                <a:latin typeface="Gill Sans MT"/>
                <a:cs typeface="Gill Sans MT"/>
              </a:rPr>
              <a:t>T</a:t>
            </a:r>
            <a:r>
              <a:rPr sz="900" i="1" spc="-170" dirty="0">
                <a:latin typeface="Gill Sans MT"/>
                <a:cs typeface="Gill Sans MT"/>
              </a:rPr>
              <a:t> </a:t>
            </a:r>
            <a:r>
              <a:rPr sz="900" dirty="0">
                <a:latin typeface="Calibri"/>
                <a:cs typeface="Calibri"/>
              </a:rPr>
              <a:t>;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i="1" spc="-95" dirty="0">
                <a:latin typeface="Gill Sans MT"/>
                <a:cs typeface="Gill Sans MT"/>
              </a:rPr>
              <a:t>V</a:t>
            </a:r>
            <a:r>
              <a:rPr sz="900" spc="-95" dirty="0">
                <a:latin typeface="Arial"/>
                <a:cs typeface="Arial"/>
              </a:rPr>
              <a:t>Þ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390" dirty="0">
                <a:latin typeface="Arial"/>
                <a:cs typeface="Arial"/>
              </a:rPr>
              <a:t>-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i="1" spc="-10" dirty="0">
                <a:latin typeface="Gill Sans MT"/>
                <a:cs typeface="Gill Sans MT"/>
              </a:rPr>
              <a:t>TS</a:t>
            </a:r>
            <a:r>
              <a:rPr sz="900" spc="-15" baseline="-13888" dirty="0">
                <a:latin typeface="Gill Sans MT"/>
                <a:cs typeface="Gill Sans MT"/>
              </a:rPr>
              <a:t>conf</a:t>
            </a:r>
            <a:r>
              <a:rPr sz="900" spc="-10" dirty="0">
                <a:latin typeface="Calibri"/>
                <a:cs typeface="Calibri"/>
              </a:rPr>
              <a:t>;</a:t>
            </a:r>
            <a:r>
              <a:rPr sz="900" dirty="0">
                <a:latin typeface="Calibri"/>
                <a:cs typeface="Calibri"/>
              </a:rPr>
              <a:t>	</a:t>
            </a:r>
            <a:r>
              <a:rPr sz="900" spc="-20" dirty="0">
                <a:latin typeface="Gill Sans MT"/>
                <a:cs typeface="Gill Sans MT"/>
              </a:rPr>
              <a:t>(12)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95886" y="702110"/>
            <a:ext cx="3226435" cy="541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ct val="92200"/>
              </a:lnSpc>
              <a:spcBef>
                <a:spcPts val="180"/>
              </a:spcBef>
            </a:pPr>
            <a:r>
              <a:rPr sz="900" dirty="0">
                <a:latin typeface="Gill Sans MT"/>
                <a:cs typeface="Gill Sans MT"/>
              </a:rPr>
              <a:t>where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E</a:t>
            </a:r>
            <a:r>
              <a:rPr sz="900" baseline="-13888" dirty="0">
                <a:latin typeface="Gill Sans MT"/>
                <a:cs typeface="Gill Sans MT"/>
              </a:rPr>
              <a:t>0</a:t>
            </a:r>
            <a:r>
              <a:rPr sz="900" spc="150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total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85" dirty="0">
                <a:latin typeface="Gill Sans MT"/>
                <a:cs typeface="Gill Sans MT"/>
              </a:rPr>
              <a:t>DFT</a:t>
            </a:r>
            <a:r>
              <a:rPr sz="900" spc="2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calculations,</a:t>
            </a:r>
            <a:r>
              <a:rPr sz="900" spc="3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TS</a:t>
            </a:r>
            <a:r>
              <a:rPr sz="900" baseline="-13888" dirty="0">
                <a:latin typeface="Gill Sans MT"/>
                <a:cs typeface="Gill Sans MT"/>
              </a:rPr>
              <a:t>conf</a:t>
            </a:r>
            <a:r>
              <a:rPr sz="900" spc="157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2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the </a:t>
            </a:r>
            <a:r>
              <a:rPr sz="900" dirty="0">
                <a:latin typeface="Gill Sans MT"/>
                <a:cs typeface="Gill Sans MT"/>
              </a:rPr>
              <a:t>con</a:t>
            </a:r>
            <a:r>
              <a:rPr sz="900" dirty="0">
                <a:latin typeface="Arial"/>
                <a:cs typeface="Arial"/>
              </a:rPr>
              <a:t>ﬁ</a:t>
            </a:r>
            <a:r>
              <a:rPr sz="900" dirty="0">
                <a:latin typeface="Gill Sans MT"/>
                <a:cs typeface="Gill Sans MT"/>
              </a:rPr>
              <a:t>gurational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entropy,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i="1" dirty="0">
                <a:latin typeface="Gill Sans MT"/>
                <a:cs typeface="Gill Sans MT"/>
              </a:rPr>
              <a:t>F</a:t>
            </a:r>
            <a:r>
              <a:rPr sz="900" baseline="-13888" dirty="0">
                <a:latin typeface="Gill Sans MT"/>
                <a:cs typeface="Gill Sans MT"/>
              </a:rPr>
              <a:t>vib</a:t>
            </a:r>
            <a:r>
              <a:rPr sz="900" spc="652" baseline="-13888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3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vibrational</a:t>
            </a:r>
            <a:r>
              <a:rPr sz="900" spc="37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Helmholtz</a:t>
            </a:r>
            <a:r>
              <a:rPr sz="900" spc="365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Gill Sans MT"/>
                <a:cs typeface="Gill Sans MT"/>
              </a:rPr>
              <a:t>free </a:t>
            </a:r>
            <a:r>
              <a:rPr sz="900" dirty="0">
                <a:latin typeface="Gill Sans MT"/>
                <a:cs typeface="Gill Sans MT"/>
              </a:rPr>
              <a:t>energy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calculated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from</a:t>
            </a:r>
            <a:r>
              <a:rPr sz="900" spc="24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phonon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density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25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states</a:t>
            </a:r>
            <a:r>
              <a:rPr sz="900" spc="26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by</a:t>
            </a:r>
            <a:r>
              <a:rPr sz="900" spc="254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using </a:t>
            </a:r>
            <a:r>
              <a:rPr sz="900" dirty="0">
                <a:latin typeface="Gill Sans MT"/>
                <a:cs typeface="Gill Sans MT"/>
              </a:rPr>
              <a:t>following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relation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14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harmonic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approximation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64</a:t>
            </a:r>
            <a:r>
              <a:rPr sz="900" spc="-10" dirty="0">
                <a:latin typeface="Gill Sans MT"/>
                <a:cs typeface="Gill Sans MT"/>
              </a:rPr>
              <a:t>: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6845" y="1299744"/>
            <a:ext cx="14478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Gill Sans MT"/>
                <a:cs typeface="Gill Sans MT"/>
              </a:rPr>
              <a:t>F</a:t>
            </a:r>
            <a:r>
              <a:rPr sz="900" baseline="-13888" dirty="0">
                <a:latin typeface="Gill Sans MT"/>
                <a:cs typeface="Gill Sans MT"/>
              </a:rPr>
              <a:t>vib</a:t>
            </a:r>
            <a:r>
              <a:rPr sz="900" dirty="0">
                <a:latin typeface="Arial"/>
                <a:cs typeface="Arial"/>
              </a:rPr>
              <a:t>ð</a:t>
            </a:r>
            <a:r>
              <a:rPr sz="900" i="1" dirty="0">
                <a:latin typeface="Gill Sans MT"/>
                <a:cs typeface="Gill Sans MT"/>
              </a:rPr>
              <a:t>T</a:t>
            </a:r>
            <a:r>
              <a:rPr sz="900" i="1" spc="-170" dirty="0">
                <a:latin typeface="Gill Sans MT"/>
                <a:cs typeface="Gill Sans MT"/>
              </a:rPr>
              <a:t> </a:t>
            </a:r>
            <a:r>
              <a:rPr sz="900" dirty="0">
                <a:latin typeface="Calibri"/>
                <a:cs typeface="Calibri"/>
              </a:rPr>
              <a:t>;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i="1" spc="-95" dirty="0">
                <a:latin typeface="Gill Sans MT"/>
                <a:cs typeface="Gill Sans MT"/>
              </a:rPr>
              <a:t>V</a:t>
            </a:r>
            <a:r>
              <a:rPr sz="900" spc="-95" dirty="0">
                <a:latin typeface="Arial"/>
                <a:cs typeface="Arial"/>
              </a:rPr>
              <a:t>Þ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¼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i="1" dirty="0">
                <a:latin typeface="Gill Sans MT"/>
                <a:cs typeface="Gill Sans MT"/>
              </a:rPr>
              <a:t>k</a:t>
            </a:r>
            <a:r>
              <a:rPr sz="900" baseline="-13888" dirty="0">
                <a:latin typeface="Gill Sans MT"/>
                <a:cs typeface="Gill Sans MT"/>
              </a:rPr>
              <a:t>B</a:t>
            </a:r>
            <a:r>
              <a:rPr sz="900" i="1" dirty="0">
                <a:latin typeface="Gill Sans MT"/>
                <a:cs typeface="Gill Sans MT"/>
              </a:rPr>
              <a:t>T</a:t>
            </a:r>
            <a:r>
              <a:rPr sz="900" i="1" spc="10" dirty="0">
                <a:latin typeface="Gill Sans MT"/>
                <a:cs typeface="Gill Sans MT"/>
              </a:rPr>
              <a:t> </a:t>
            </a:r>
            <a:r>
              <a:rPr sz="1350" spc="-202" baseline="43209" dirty="0">
                <a:latin typeface="Arial"/>
                <a:cs typeface="Arial"/>
              </a:rPr>
              <a:t>R</a:t>
            </a:r>
            <a:r>
              <a:rPr sz="900" spc="-202" baseline="-27777" dirty="0">
                <a:latin typeface="Arial"/>
                <a:cs typeface="Arial"/>
              </a:rPr>
              <a:t>Ω</a:t>
            </a:r>
            <a:r>
              <a:rPr sz="900" spc="75" baseline="-27777" dirty="0">
                <a:latin typeface="Arial"/>
                <a:cs typeface="Arial"/>
              </a:rPr>
              <a:t> </a:t>
            </a:r>
            <a:r>
              <a:rPr sz="900" i="1" spc="-120" dirty="0">
                <a:latin typeface="Gill Sans MT"/>
                <a:cs typeface="Gill Sans MT"/>
              </a:rPr>
              <a:t>g</a:t>
            </a:r>
            <a:r>
              <a:rPr sz="900" spc="-120" dirty="0">
                <a:latin typeface="Arial"/>
                <a:cs typeface="Arial"/>
              </a:rPr>
              <a:t>ðωð</a:t>
            </a:r>
            <a:r>
              <a:rPr sz="900" i="1" spc="-120" dirty="0">
                <a:latin typeface="Gill Sans MT"/>
                <a:cs typeface="Gill Sans MT"/>
              </a:rPr>
              <a:t>V</a:t>
            </a:r>
            <a:r>
              <a:rPr sz="900" spc="-120" dirty="0">
                <a:latin typeface="Arial"/>
                <a:cs typeface="Arial"/>
              </a:rPr>
              <a:t>ÞÞ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´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98658" y="1492314"/>
            <a:ext cx="22923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_</a:t>
            </a:r>
            <a:r>
              <a:rPr sz="6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ωð</a:t>
            </a:r>
            <a:r>
              <a:rPr sz="600" i="1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</a:t>
            </a:r>
            <a:r>
              <a:rPr sz="6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Þ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15734" y="1598153"/>
            <a:ext cx="18796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00" i="1" spc="-37" baseline="9259" dirty="0">
                <a:latin typeface="Gill Sans MT"/>
                <a:cs typeface="Gill Sans MT"/>
              </a:rPr>
              <a:t>k</a:t>
            </a:r>
            <a:r>
              <a:rPr sz="450" i="1" spc="-25" dirty="0">
                <a:latin typeface="Gill Sans MT"/>
                <a:cs typeface="Gill Sans MT"/>
              </a:rPr>
              <a:t>B</a:t>
            </a:r>
            <a:r>
              <a:rPr sz="900" i="1" spc="-37" baseline="9259" dirty="0">
                <a:latin typeface="Gill Sans MT"/>
                <a:cs typeface="Gill Sans MT"/>
              </a:rPr>
              <a:t>T</a:t>
            </a:r>
            <a:endParaRPr sz="900" baseline="9259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35619" y="1386868"/>
            <a:ext cx="859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9145" algn="l"/>
              </a:tabLst>
            </a:pPr>
            <a:r>
              <a:rPr sz="900" spc="180" dirty="0">
                <a:latin typeface="Arial"/>
                <a:cs typeface="Arial"/>
              </a:rPr>
              <a:t>(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18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46970" y="1512871"/>
            <a:ext cx="1292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4100" algn="l"/>
              </a:tabLst>
            </a:pPr>
            <a:r>
              <a:rPr sz="900" dirty="0">
                <a:latin typeface="Tahoma"/>
                <a:cs typeface="Tahoma"/>
              </a:rPr>
              <a:t>´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Gill Sans MT"/>
                <a:cs typeface="Gill Sans MT"/>
              </a:rPr>
              <a:t>ln</a:t>
            </a:r>
            <a:r>
              <a:rPr sz="900" spc="3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1</a:t>
            </a:r>
            <a:r>
              <a:rPr sz="900" spc="-40" dirty="0">
                <a:latin typeface="Gill Sans MT"/>
                <a:cs typeface="Gill Sans MT"/>
              </a:rPr>
              <a:t> </a:t>
            </a:r>
            <a:r>
              <a:rPr sz="900" spc="390" dirty="0">
                <a:latin typeface="Arial"/>
                <a:cs typeface="Arial"/>
              </a:rPr>
              <a:t>-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Gill Sans MT"/>
                <a:cs typeface="Gill Sans MT"/>
              </a:rPr>
              <a:t>exp</a:t>
            </a:r>
            <a:r>
              <a:rPr sz="900" spc="-90" dirty="0">
                <a:latin typeface="Gill Sans MT"/>
                <a:cs typeface="Gill Sans MT"/>
              </a:rPr>
              <a:t> </a:t>
            </a:r>
            <a:r>
              <a:rPr sz="900" spc="340" dirty="0">
                <a:latin typeface="Arial"/>
                <a:cs typeface="Arial"/>
              </a:rPr>
              <a:t>-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dirty="0">
                <a:latin typeface="Gill Sans MT"/>
                <a:cs typeface="Gill Sans MT"/>
              </a:rPr>
              <a:t>d</a:t>
            </a:r>
            <a:r>
              <a:rPr sz="900" i="1" dirty="0">
                <a:latin typeface="Gill Sans MT"/>
                <a:cs typeface="Gill Sans MT"/>
              </a:rPr>
              <a:t>x</a:t>
            </a:r>
            <a:r>
              <a:rPr sz="900" i="1" spc="-25" dirty="0">
                <a:latin typeface="Gill Sans MT"/>
                <a:cs typeface="Gill Sans MT"/>
              </a:rPr>
              <a:t> </a:t>
            </a:r>
            <a:r>
              <a:rPr sz="900" spc="140" dirty="0">
                <a:latin typeface="Arial"/>
                <a:cs typeface="Arial"/>
              </a:rPr>
              <a:t>þ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74882" y="1820162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39" h="4444">
                <a:moveTo>
                  <a:pt x="40319" y="0"/>
                </a:moveTo>
                <a:lnTo>
                  <a:pt x="0" y="0"/>
                </a:lnTo>
                <a:lnTo>
                  <a:pt x="0" y="4319"/>
                </a:lnTo>
                <a:lnTo>
                  <a:pt x="40319" y="4319"/>
                </a:lnTo>
                <a:lnTo>
                  <a:pt x="40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62179" y="1716952"/>
            <a:ext cx="6667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50" dirty="0">
                <a:latin typeface="Gill Sans MT"/>
                <a:cs typeface="Gill Sans MT"/>
              </a:rPr>
              <a:t>1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62179" y="1797592"/>
            <a:ext cx="6667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50" dirty="0">
                <a:latin typeface="Gill Sans MT"/>
                <a:cs typeface="Gill Sans MT"/>
              </a:rPr>
              <a:t>2</a:t>
            </a:r>
            <a:endParaRPr sz="600">
              <a:latin typeface="Gill Sans MT"/>
              <a:cs typeface="Gill Sans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21938" y="1633109"/>
            <a:ext cx="78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8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6161" y="1724544"/>
            <a:ext cx="9912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35" algn="l"/>
              </a:tabLst>
            </a:pPr>
            <a:r>
              <a:rPr sz="900" spc="140" dirty="0">
                <a:latin typeface="Arial"/>
                <a:cs typeface="Arial"/>
              </a:rPr>
              <a:t>þ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105" dirty="0">
                <a:latin typeface="Gill Sans MT"/>
                <a:cs typeface="Gill Sans MT"/>
              </a:rPr>
              <a:t>g</a:t>
            </a:r>
            <a:r>
              <a:rPr sz="900" spc="-105" dirty="0">
                <a:latin typeface="Arial"/>
                <a:cs typeface="Arial"/>
              </a:rPr>
              <a:t>ðωð</a:t>
            </a:r>
            <a:r>
              <a:rPr sz="900" i="1" spc="-105" dirty="0">
                <a:latin typeface="Gill Sans MT"/>
                <a:cs typeface="Gill Sans MT"/>
              </a:rPr>
              <a:t>V</a:t>
            </a:r>
            <a:r>
              <a:rPr sz="900" spc="-105" dirty="0">
                <a:latin typeface="Arial"/>
                <a:cs typeface="Arial"/>
              </a:rPr>
              <a:t>ÞÞ</a:t>
            </a:r>
            <a:r>
              <a:rPr sz="900" spc="-105" dirty="0">
                <a:latin typeface="Calibri"/>
                <a:cs typeface="Calibri"/>
              </a:rPr>
              <a:t>_</a:t>
            </a:r>
            <a:r>
              <a:rPr sz="900" spc="-105" dirty="0">
                <a:latin typeface="Arial"/>
                <a:cs typeface="Arial"/>
              </a:rPr>
              <a:t>ω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d</a:t>
            </a:r>
            <a:r>
              <a:rPr sz="900" spc="-25" dirty="0">
                <a:latin typeface="Arial"/>
                <a:cs typeface="Arial"/>
              </a:rPr>
              <a:t>ω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01688" y="1724548"/>
            <a:ext cx="56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1291" y="1514306"/>
            <a:ext cx="205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Gill Sans MT"/>
                <a:cs typeface="Gill Sans MT"/>
              </a:rPr>
              <a:t>(13)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21281" y="1914623"/>
            <a:ext cx="3175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Gill Sans MT"/>
                <a:cs typeface="Gill Sans MT"/>
              </a:rPr>
              <a:t>here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i="1" spc="-114" dirty="0">
                <a:latin typeface="Gill Sans MT"/>
                <a:cs typeface="Gill Sans MT"/>
              </a:rPr>
              <a:t>g</a:t>
            </a:r>
            <a:r>
              <a:rPr sz="900" spc="-114" dirty="0">
                <a:latin typeface="Arial"/>
                <a:cs typeface="Arial"/>
              </a:rPr>
              <a:t>ðωð</a:t>
            </a:r>
            <a:r>
              <a:rPr sz="900" i="1" spc="-114" dirty="0">
                <a:latin typeface="Gill Sans MT"/>
                <a:cs typeface="Gill Sans MT"/>
              </a:rPr>
              <a:t>V</a:t>
            </a:r>
            <a:r>
              <a:rPr sz="900" spc="-114" dirty="0">
                <a:latin typeface="Arial"/>
                <a:cs typeface="Arial"/>
              </a:rPr>
              <a:t>ÞÞ</a:t>
            </a:r>
            <a:r>
              <a:rPr sz="900" spc="125" dirty="0">
                <a:latin typeface="Arial"/>
                <a:cs typeface="Arial"/>
              </a:rPr>
              <a:t> </a:t>
            </a:r>
            <a:r>
              <a:rPr sz="900" dirty="0">
                <a:latin typeface="Gill Sans MT"/>
                <a:cs typeface="Gill Sans MT"/>
              </a:rPr>
              <a:t>is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the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phonon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density</a:t>
            </a:r>
            <a:r>
              <a:rPr sz="900" spc="13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of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states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at</a:t>
            </a:r>
            <a:r>
              <a:rPr sz="900" spc="13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a</a:t>
            </a:r>
            <a:r>
              <a:rPr sz="900" spc="12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given</a:t>
            </a:r>
            <a:r>
              <a:rPr sz="900" spc="14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volume,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95881" y="2041339"/>
            <a:ext cx="3226435" cy="2889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30480">
              <a:lnSpc>
                <a:spcPts val="1000"/>
              </a:lnSpc>
              <a:spcBef>
                <a:spcPts val="195"/>
              </a:spcBef>
            </a:pPr>
            <a:r>
              <a:rPr sz="900" spc="10" dirty="0">
                <a:latin typeface="Gill Sans MT"/>
                <a:cs typeface="Gill Sans MT"/>
              </a:rPr>
              <a:t>calculated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using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the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Arial"/>
                <a:cs typeface="Arial"/>
              </a:rPr>
              <a:t>ﬁ</a:t>
            </a:r>
            <a:r>
              <a:rPr sz="900" spc="10" dirty="0">
                <a:latin typeface="Gill Sans MT"/>
                <a:cs typeface="Gill Sans MT"/>
              </a:rPr>
              <a:t>nite</a:t>
            </a:r>
            <a:r>
              <a:rPr sz="900" spc="5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displacements</a:t>
            </a:r>
            <a:r>
              <a:rPr sz="900" spc="45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method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10" dirty="0">
                <a:latin typeface="Gill Sans MT"/>
                <a:cs typeface="Gill Sans MT"/>
              </a:rPr>
              <a:t>as</a:t>
            </a:r>
            <a:r>
              <a:rPr sz="900" spc="5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implemented </a:t>
            </a:r>
            <a:r>
              <a:rPr sz="900" dirty="0">
                <a:latin typeface="Gill Sans MT"/>
                <a:cs typeface="Gill Sans MT"/>
              </a:rPr>
              <a:t>in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spc="-25" dirty="0">
                <a:latin typeface="Gill Sans MT"/>
                <a:cs typeface="Gill Sans MT"/>
              </a:rPr>
              <a:t>PHONOPY</a:t>
            </a:r>
            <a:r>
              <a:rPr sz="900" spc="-37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65</a:t>
            </a:r>
            <a:r>
              <a:rPr sz="900" spc="-37" baseline="32407" dirty="0">
                <a:latin typeface="Gill Sans MT"/>
                <a:cs typeface="Gill Sans MT"/>
              </a:rPr>
              <a:t>,</a:t>
            </a:r>
            <a:r>
              <a:rPr sz="900" spc="-37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66</a:t>
            </a:r>
            <a:r>
              <a:rPr sz="900" spc="277" baseline="32407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with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forces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computed</a:t>
            </a:r>
            <a:r>
              <a:rPr sz="900" spc="100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using</a:t>
            </a:r>
            <a:r>
              <a:rPr sz="900" spc="110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VASP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58</a:t>
            </a:r>
            <a:r>
              <a:rPr sz="900" spc="-15" baseline="32407" dirty="0">
                <a:latin typeface="Lucida Sans"/>
                <a:cs typeface="Lucida Sans"/>
              </a:rPr>
              <a:t>–</a:t>
            </a:r>
            <a:r>
              <a:rPr sz="900" spc="-15" baseline="32407" dirty="0">
                <a:solidFill>
                  <a:srgbClr val="0000FF"/>
                </a:solidFill>
                <a:latin typeface="Gill Sans MT"/>
                <a:cs typeface="Gill Sans MT"/>
                <a:hlinkClick r:id="rId3" action="ppaction://hlinksldjump"/>
              </a:rPr>
              <a:t>60</a:t>
            </a:r>
            <a:r>
              <a:rPr sz="900" spc="-10" dirty="0">
                <a:latin typeface="Gill Sans MT"/>
                <a:cs typeface="Gill Sans MT"/>
              </a:rPr>
              <a:t>.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21287" y="2486808"/>
            <a:ext cx="3175635" cy="4457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00" spc="-25" dirty="0">
                <a:latin typeface="Gill Sans MT"/>
                <a:cs typeface="Gill Sans MT"/>
              </a:rPr>
              <a:t>DATA </a:t>
            </a:r>
            <a:r>
              <a:rPr sz="900" spc="-10" dirty="0">
                <a:latin typeface="Gill Sans MT"/>
                <a:cs typeface="Gill Sans MT"/>
              </a:rPr>
              <a:t>AVAILABILITY</a:t>
            </a:r>
            <a:endParaRPr sz="900">
              <a:latin typeface="Gill Sans MT"/>
              <a:cs typeface="Gill Sans MT"/>
            </a:endParaRPr>
          </a:p>
          <a:p>
            <a:pPr marL="12700" marR="5080">
              <a:lnSpc>
                <a:spcPct val="106600"/>
              </a:lnSpc>
              <a:spcBef>
                <a:spcPts val="160"/>
              </a:spcBef>
            </a:pPr>
            <a:r>
              <a:rPr sz="700" dirty="0">
                <a:latin typeface="Gill Sans MT"/>
                <a:cs typeface="Gill Sans MT"/>
              </a:rPr>
              <a:t>Minimal</a:t>
            </a:r>
            <a:r>
              <a:rPr sz="700" spc="2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dataset</a:t>
            </a:r>
            <a:r>
              <a:rPr sz="700" spc="2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required</a:t>
            </a:r>
            <a:r>
              <a:rPr sz="700" spc="2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25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2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reproduction</a:t>
            </a:r>
            <a:r>
              <a:rPr sz="700" spc="2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2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results</a:t>
            </a:r>
            <a:r>
              <a:rPr sz="700" spc="2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are</a:t>
            </a:r>
            <a:r>
              <a:rPr sz="700" spc="25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available</a:t>
            </a:r>
            <a:r>
              <a:rPr sz="700" spc="2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via</a:t>
            </a:r>
            <a:r>
              <a:rPr sz="700" spc="254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link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mentioned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software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policy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checklist.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Access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is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granted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upon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request.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21299" y="3092836"/>
            <a:ext cx="3175635" cy="4470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spc="-55" dirty="0">
                <a:latin typeface="Gill Sans MT"/>
                <a:cs typeface="Gill Sans MT"/>
              </a:rPr>
              <a:t>CODE</a:t>
            </a:r>
            <a:r>
              <a:rPr sz="900" spc="15" dirty="0">
                <a:latin typeface="Gill Sans MT"/>
                <a:cs typeface="Gill Sans MT"/>
              </a:rPr>
              <a:t> </a:t>
            </a:r>
            <a:r>
              <a:rPr sz="900" spc="-10" dirty="0">
                <a:latin typeface="Gill Sans MT"/>
                <a:cs typeface="Gill Sans MT"/>
              </a:rPr>
              <a:t>AVAILABILITY</a:t>
            </a:r>
            <a:endParaRPr sz="900">
              <a:latin typeface="Gill Sans MT"/>
              <a:cs typeface="Gill Sans MT"/>
            </a:endParaRPr>
          </a:p>
          <a:p>
            <a:pPr marL="12700" marR="5080">
              <a:lnSpc>
                <a:spcPct val="106600"/>
              </a:lnSpc>
              <a:spcBef>
                <a:spcPts val="165"/>
              </a:spcBef>
            </a:pPr>
            <a:r>
              <a:rPr sz="700" spc="-10" dirty="0">
                <a:latin typeface="Gill Sans MT"/>
                <a:cs typeface="Gill Sans MT"/>
              </a:rPr>
              <a:t>The</a:t>
            </a:r>
            <a:r>
              <a:rPr sz="700" dirty="0">
                <a:latin typeface="Gill Sans MT"/>
                <a:cs typeface="Gill Sans MT"/>
              </a:rPr>
              <a:t> software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required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reproduction</a:t>
            </a:r>
            <a:r>
              <a:rPr sz="700" spc="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results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are</a:t>
            </a:r>
            <a:r>
              <a:rPr sz="700" spc="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available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via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link</a:t>
            </a:r>
            <a:r>
              <a:rPr sz="700" spc="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mentioned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software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policy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checklist.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Access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is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granted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upon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request.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21299" y="3660628"/>
            <a:ext cx="28194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0" spc="-50" dirty="0">
                <a:latin typeface="Bookman Old Style"/>
                <a:cs typeface="Bookman Old Style"/>
              </a:rPr>
              <a:t>Received:</a:t>
            </a:r>
            <a:r>
              <a:rPr sz="900" b="0" spc="15" dirty="0">
                <a:latin typeface="Bookman Old Style"/>
                <a:cs typeface="Bookman Old Style"/>
              </a:rPr>
              <a:t> </a:t>
            </a:r>
            <a:r>
              <a:rPr sz="900" b="0" spc="-120" dirty="0">
                <a:latin typeface="Bookman Old Style"/>
                <a:cs typeface="Bookman Old Style"/>
              </a:rPr>
              <a:t>11</a:t>
            </a:r>
            <a:r>
              <a:rPr sz="900" b="0" spc="15" dirty="0">
                <a:latin typeface="Bookman Old Style"/>
                <a:cs typeface="Bookman Old Style"/>
              </a:rPr>
              <a:t> </a:t>
            </a:r>
            <a:r>
              <a:rPr sz="900" b="0" spc="-70" dirty="0">
                <a:latin typeface="Bookman Old Style"/>
                <a:cs typeface="Bookman Old Style"/>
              </a:rPr>
              <a:t>August</a:t>
            </a:r>
            <a:r>
              <a:rPr sz="900" b="0" spc="15" dirty="0">
                <a:latin typeface="Bookman Old Style"/>
                <a:cs typeface="Bookman Old Style"/>
              </a:rPr>
              <a:t> </a:t>
            </a:r>
            <a:r>
              <a:rPr sz="900" b="0" spc="-110" dirty="0">
                <a:latin typeface="Bookman Old Style"/>
                <a:cs typeface="Bookman Old Style"/>
              </a:rPr>
              <a:t>2022;</a:t>
            </a:r>
            <a:r>
              <a:rPr sz="900" b="0" spc="20" dirty="0">
                <a:latin typeface="Bookman Old Style"/>
                <a:cs typeface="Bookman Old Style"/>
              </a:rPr>
              <a:t> </a:t>
            </a:r>
            <a:r>
              <a:rPr sz="900" b="0" spc="-50" dirty="0">
                <a:latin typeface="Bookman Old Style"/>
                <a:cs typeface="Bookman Old Style"/>
              </a:rPr>
              <a:t>Accepted:</a:t>
            </a:r>
            <a:r>
              <a:rPr sz="900" b="0" spc="20" dirty="0">
                <a:latin typeface="Bookman Old Style"/>
                <a:cs typeface="Bookman Old Style"/>
              </a:rPr>
              <a:t> </a:t>
            </a:r>
            <a:r>
              <a:rPr sz="900" b="0" spc="-120" dirty="0">
                <a:latin typeface="Bookman Old Style"/>
                <a:cs typeface="Bookman Old Style"/>
              </a:rPr>
              <a:t>10</a:t>
            </a:r>
            <a:r>
              <a:rPr sz="900" b="0" spc="15" dirty="0">
                <a:latin typeface="Bookman Old Style"/>
                <a:cs typeface="Bookman Old Style"/>
              </a:rPr>
              <a:t> </a:t>
            </a:r>
            <a:r>
              <a:rPr sz="900" b="0" spc="-65" dirty="0">
                <a:latin typeface="Bookman Old Style"/>
                <a:cs typeface="Bookman Old Style"/>
              </a:rPr>
              <a:t>December</a:t>
            </a:r>
            <a:r>
              <a:rPr sz="900" b="0" spc="15" dirty="0">
                <a:latin typeface="Bookman Old Style"/>
                <a:cs typeface="Bookman Old Style"/>
              </a:rPr>
              <a:t> </a:t>
            </a:r>
            <a:r>
              <a:rPr sz="900" b="0" spc="-75" dirty="0">
                <a:latin typeface="Bookman Old Style"/>
                <a:cs typeface="Bookman Old Style"/>
              </a:rPr>
              <a:t>2022;</a:t>
            </a:r>
            <a:endParaRPr sz="900">
              <a:latin typeface="Bookman Old Style"/>
              <a:cs typeface="Bookman Old Style"/>
            </a:endParaRPr>
          </a:p>
        </p:txBody>
      </p:sp>
      <p:pic>
        <p:nvPicPr>
          <p:cNvPr id="62" name="object 6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5527" y="3842559"/>
            <a:ext cx="1488733" cy="98803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3821282" y="4218911"/>
            <a:ext cx="3176905" cy="51155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spc="-10" dirty="0">
                <a:latin typeface="Gill Sans MT"/>
                <a:cs typeface="Gill Sans MT"/>
              </a:rPr>
              <a:t>REFERENCES</a:t>
            </a:r>
            <a:endParaRPr sz="900">
              <a:latin typeface="Gill Sans MT"/>
              <a:cs typeface="Gill Sans MT"/>
            </a:endParaRPr>
          </a:p>
          <a:p>
            <a:pPr marL="164465" indent="-10795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164465" algn="l"/>
              </a:tabLst>
            </a:pPr>
            <a:r>
              <a:rPr sz="700" spc="-10" dirty="0">
                <a:latin typeface="Gill Sans MT"/>
                <a:cs typeface="Gill Sans MT"/>
              </a:rPr>
              <a:t>Castle,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E.,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Csanádi,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T.,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Grasso,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S.,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Dusza,</a:t>
            </a:r>
            <a:r>
              <a:rPr sz="700" spc="-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 </a:t>
            </a:r>
            <a:r>
              <a:rPr sz="700" spc="-20" dirty="0">
                <a:latin typeface="Gill Sans MT"/>
                <a:cs typeface="Gill Sans MT"/>
              </a:rPr>
              <a:t>&amp;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Reece,</a:t>
            </a:r>
            <a:r>
              <a:rPr sz="700" spc="-1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 Processing and</a:t>
            </a:r>
            <a:r>
              <a:rPr sz="700" spc="-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properties</a:t>
            </a:r>
            <a:r>
              <a:rPr sz="70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of</a:t>
            </a:r>
            <a:endParaRPr sz="700">
              <a:latin typeface="Gill Sans MT"/>
              <a:cs typeface="Gill Sans MT"/>
            </a:endParaRPr>
          </a:p>
          <a:p>
            <a:pPr marL="16383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ultra-high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temperature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Sci.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Rep.</a:t>
            </a:r>
            <a:r>
              <a:rPr sz="700" i="1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8,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8609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(2018).</a:t>
            </a:r>
            <a:endParaRPr sz="700">
              <a:latin typeface="Gill Sans MT"/>
              <a:cs typeface="Gill Sans MT"/>
            </a:endParaRPr>
          </a:p>
          <a:p>
            <a:pPr marL="163830" marR="5715" indent="-107314">
              <a:lnSpc>
                <a:spcPct val="106600"/>
              </a:lnSpc>
              <a:buAutoNum type="arabicPeriod" startAt="2"/>
              <a:tabLst>
                <a:tab pos="163830" algn="l"/>
              </a:tabLst>
            </a:pPr>
            <a:r>
              <a:rPr sz="700" dirty="0">
                <a:latin typeface="Gill Sans MT"/>
                <a:cs typeface="Gill Sans MT"/>
              </a:rPr>
              <a:t>Oses,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C.,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Toher,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Curtarolo,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ceramics.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Nat.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5,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295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309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63830" marR="5715" indent="-107314">
              <a:lnSpc>
                <a:spcPct val="106600"/>
              </a:lnSpc>
              <a:buAutoNum type="arabicPeriod" startAt="2"/>
              <a:tabLst>
                <a:tab pos="163830" algn="l"/>
              </a:tabLst>
            </a:pPr>
            <a:r>
              <a:rPr sz="700" dirty="0">
                <a:latin typeface="Gill Sans MT"/>
                <a:cs typeface="Gill Sans MT"/>
              </a:rPr>
              <a:t>Hossain,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Carbon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stoichiometry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mechanical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high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Acta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215,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117051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64465" indent="-107950">
              <a:lnSpc>
                <a:spcPct val="100000"/>
              </a:lnSpc>
              <a:spcBef>
                <a:spcPts val="60"/>
              </a:spcBef>
              <a:buAutoNum type="arabicPeriod" startAt="2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Hossain,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D.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landscaping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Adv.</a:t>
            </a:r>
            <a:r>
              <a:rPr sz="700" i="1" spc="3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2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33,</a:t>
            </a:r>
            <a:endParaRPr sz="700">
              <a:latin typeface="Gill Sans MT"/>
              <a:cs typeface="Gill Sans MT"/>
            </a:endParaRPr>
          </a:p>
          <a:p>
            <a:pPr marL="16383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Gill Sans MT"/>
                <a:cs typeface="Gill Sans MT"/>
              </a:rPr>
              <a:t>2102904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63830" marR="6350" indent="-107314">
              <a:lnSpc>
                <a:spcPct val="106600"/>
              </a:lnSpc>
              <a:buAutoNum type="arabicPeriod" startAt="5"/>
              <a:tabLst>
                <a:tab pos="163830" algn="l"/>
              </a:tabLst>
            </a:pPr>
            <a:r>
              <a:rPr sz="700" dirty="0">
                <a:latin typeface="Gill Sans MT"/>
                <a:cs typeface="Gill Sans MT"/>
              </a:rPr>
              <a:t>Pötschke,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Preparation</a:t>
            </a:r>
            <a:r>
              <a:rPr sz="700" spc="1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1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different</a:t>
            </a:r>
            <a:r>
              <a:rPr sz="700" spc="1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sintering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techniques.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Sci.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56,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11237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11247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63830" marR="5715" indent="-107314">
              <a:lnSpc>
                <a:spcPct val="106600"/>
              </a:lnSpc>
              <a:buAutoNum type="arabicPeriod" startAt="5"/>
              <a:tabLst>
                <a:tab pos="163830" algn="l"/>
              </a:tabLst>
            </a:pPr>
            <a:r>
              <a:rPr sz="700" dirty="0">
                <a:latin typeface="Gill Sans MT"/>
                <a:cs typeface="Gill Sans MT"/>
              </a:rPr>
              <a:t>Yeh,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J.-</a:t>
            </a:r>
            <a:r>
              <a:rPr sz="700" dirty="0">
                <a:latin typeface="Gill Sans MT"/>
                <a:cs typeface="Gill Sans MT"/>
              </a:rPr>
              <a:t>W.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Nanostructured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alloys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with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multiple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principal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ele-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ments: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novel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design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concepts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outcomes.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Adv.</a:t>
            </a:r>
            <a:r>
              <a:rPr sz="700" i="1" spc="12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Eng.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6,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299</a:t>
            </a:r>
            <a:r>
              <a:rPr sz="700" spc="-10" dirty="0">
                <a:latin typeface="Lucida Sans"/>
                <a:cs typeface="Lucida Sans"/>
              </a:rPr>
              <a:t>–</a:t>
            </a:r>
            <a:r>
              <a:rPr sz="700" spc="-10" dirty="0">
                <a:latin typeface="Gill Sans MT"/>
                <a:cs typeface="Gill Sans MT"/>
              </a:rPr>
              <a:t>303</a:t>
            </a:r>
            <a:endParaRPr sz="700">
              <a:latin typeface="Gill Sans MT"/>
              <a:cs typeface="Gill Sans MT"/>
            </a:endParaRPr>
          </a:p>
          <a:p>
            <a:pPr marL="163830">
              <a:lnSpc>
                <a:spcPct val="100000"/>
              </a:lnSpc>
              <a:spcBef>
                <a:spcPts val="60"/>
              </a:spcBef>
            </a:pPr>
            <a:r>
              <a:rPr sz="700" spc="-10" dirty="0">
                <a:latin typeface="Gill Sans MT"/>
                <a:cs typeface="Gill Sans MT"/>
              </a:rPr>
              <a:t>(2004).</a:t>
            </a:r>
            <a:endParaRPr sz="700">
              <a:latin typeface="Gill Sans MT"/>
              <a:cs typeface="Gill Sans MT"/>
            </a:endParaRPr>
          </a:p>
          <a:p>
            <a:pPr marL="163830" marR="6350" indent="-107314">
              <a:lnSpc>
                <a:spcPct val="106600"/>
              </a:lnSpc>
              <a:spcBef>
                <a:spcPts val="5"/>
              </a:spcBef>
              <a:buAutoNum type="arabicPeriod" startAt="7"/>
              <a:tabLst>
                <a:tab pos="163830" algn="l"/>
              </a:tabLst>
            </a:pPr>
            <a:r>
              <a:rPr sz="700" dirty="0">
                <a:latin typeface="Gill Sans MT"/>
                <a:cs typeface="Gill Sans MT"/>
              </a:rPr>
              <a:t>Miracle,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D.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Senkov,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O.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N.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critical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review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related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concepts.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Acta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122,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448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511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(2017).</a:t>
            </a:r>
            <a:endParaRPr sz="700">
              <a:latin typeface="Gill Sans MT"/>
              <a:cs typeface="Gill Sans MT"/>
            </a:endParaRPr>
          </a:p>
          <a:p>
            <a:pPr marL="163830" marR="5715" indent="-107314">
              <a:lnSpc>
                <a:spcPct val="106600"/>
              </a:lnSpc>
              <a:buAutoNum type="arabicPeriod" startAt="7"/>
              <a:tabLst>
                <a:tab pos="163830" algn="l"/>
              </a:tabLst>
            </a:pPr>
            <a:r>
              <a:rPr sz="700" dirty="0">
                <a:latin typeface="Gill Sans MT"/>
                <a:cs typeface="Gill Sans MT"/>
              </a:rPr>
              <a:t>George,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P.,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Raabe,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Ritchie,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O.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alloys.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Nat.</a:t>
            </a:r>
            <a:r>
              <a:rPr sz="700" i="1" spc="6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Rev.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65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4,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515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534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  <a:p>
            <a:pPr marL="164465" indent="-107950">
              <a:lnSpc>
                <a:spcPct val="100000"/>
              </a:lnSpc>
              <a:spcBef>
                <a:spcPts val="55"/>
              </a:spcBef>
              <a:buAutoNum type="arabicPeriod" startAt="7"/>
              <a:tabLst>
                <a:tab pos="164465" algn="l"/>
              </a:tabLst>
            </a:pPr>
            <a:r>
              <a:rPr sz="700" spc="-10" dirty="0">
                <a:latin typeface="Gill Sans MT"/>
                <a:cs typeface="Gill Sans MT"/>
              </a:rPr>
              <a:t>Sarker,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P.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high-hardness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discovered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by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entropy</a:t>
            </a:r>
            <a:endParaRPr sz="700">
              <a:latin typeface="Gill Sans MT"/>
              <a:cs typeface="Gill Sans MT"/>
            </a:endParaRPr>
          </a:p>
          <a:p>
            <a:pPr marL="16383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latin typeface="Gill Sans MT"/>
                <a:cs typeface="Gill Sans MT"/>
              </a:rPr>
              <a:t>descriptors.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Nat.</a:t>
            </a:r>
            <a:r>
              <a:rPr sz="700" i="1" spc="7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Commun.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9,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4980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(2018).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>
              <a:lnSpc>
                <a:spcPct val="106600"/>
              </a:lnSpc>
              <a:buAutoNum type="arabicPeriod" startAt="10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Harrington,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J.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Phase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stability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mechanical</a:t>
            </a:r>
            <a:r>
              <a:rPr sz="700" spc="1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1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novel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high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transition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Acta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166,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271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280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>
              <a:lnSpc>
                <a:spcPct val="106600"/>
              </a:lnSpc>
              <a:buAutoNum type="arabicPeriod" startAt="10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Kaufmann,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45" dirty="0">
                <a:latin typeface="Gill Sans MT"/>
                <a:cs typeface="Gill Sans MT"/>
              </a:rPr>
              <a:t>K.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Discovery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ceramics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via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machine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learning.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i="1" spc="-25" dirty="0">
                <a:latin typeface="Gill Sans MT"/>
                <a:cs typeface="Gill Sans MT"/>
              </a:rPr>
              <a:t>npj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Comput.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6,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9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64465" marR="6350" indent="-152400">
              <a:lnSpc>
                <a:spcPct val="106600"/>
              </a:lnSpc>
              <a:buAutoNum type="arabicPeriod" startAt="10"/>
              <a:tabLst>
                <a:tab pos="164465" algn="l"/>
              </a:tabLst>
            </a:pPr>
            <a:r>
              <a:rPr sz="700" spc="-20" dirty="0">
                <a:latin typeface="Gill Sans MT"/>
                <a:cs typeface="Gill Sans MT"/>
              </a:rPr>
              <a:t>Oh,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H.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Engineering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atomic-level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complexity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complex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concentrated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alloys.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Nat.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Commun</a:t>
            </a:r>
            <a:r>
              <a:rPr sz="700" dirty="0">
                <a:latin typeface="Gill Sans MT"/>
                <a:cs typeface="Gill Sans MT"/>
              </a:rPr>
              <a:t>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10,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2090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>
              <a:lnSpc>
                <a:spcPct val="106600"/>
              </a:lnSpc>
              <a:spcBef>
                <a:spcPts val="5"/>
              </a:spcBef>
              <a:buAutoNum type="arabicPeriod" startAt="10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Tang,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X.,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Thompson,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G.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B.,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Ma,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K.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Weinberger,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C.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R.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role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and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enthalpy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in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1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carbides.</a:t>
            </a:r>
            <a:r>
              <a:rPr sz="700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Comput.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Mater.</a:t>
            </a:r>
            <a:r>
              <a:rPr sz="700" i="1" spc="114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Sci.</a:t>
            </a:r>
            <a:r>
              <a:rPr sz="700" i="1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210,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111474</a:t>
            </a:r>
            <a:r>
              <a:rPr sz="700" spc="11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(2022).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>
              <a:lnSpc>
                <a:spcPct val="106600"/>
              </a:lnSpc>
              <a:buAutoNum type="arabicPeriod" startAt="10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Ji,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70" dirty="0">
                <a:latin typeface="Gill Sans MT"/>
                <a:cs typeface="Gill Sans MT"/>
              </a:rPr>
              <a:t>X.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Relative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effect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electronegativity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on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formation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alloys.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30" dirty="0">
                <a:latin typeface="Gill Sans MT"/>
                <a:cs typeface="Gill Sans MT"/>
              </a:rPr>
              <a:t> </a:t>
            </a:r>
            <a:r>
              <a:rPr sz="700" i="1" spc="-25" dirty="0">
                <a:latin typeface="Gill Sans MT"/>
                <a:cs typeface="Gill Sans MT"/>
              </a:rPr>
              <a:t>J.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Cast.</a:t>
            </a:r>
            <a:r>
              <a:rPr sz="700" i="1" spc="5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Met.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Res.</a:t>
            </a:r>
            <a:r>
              <a:rPr sz="700" i="1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28,</a:t>
            </a:r>
            <a:r>
              <a:rPr sz="700" spc="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229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233</a:t>
            </a:r>
            <a:r>
              <a:rPr sz="700" spc="5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(2015).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>
              <a:lnSpc>
                <a:spcPct val="106600"/>
              </a:lnSpc>
              <a:spcBef>
                <a:spcPts val="5"/>
              </a:spcBef>
              <a:buAutoNum type="arabicPeriod" startAt="10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Liu,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S.-</a:t>
            </a:r>
            <a:r>
              <a:rPr sz="700" dirty="0">
                <a:latin typeface="Gill Sans MT"/>
                <a:cs typeface="Gill Sans MT"/>
              </a:rPr>
              <a:t>Y.</a:t>
            </a:r>
            <a:r>
              <a:rPr sz="700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Phase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stability,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mechanical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melting</a:t>
            </a:r>
            <a:r>
              <a:rPr sz="700" spc="7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points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6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high-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quaternary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metal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carbides</a:t>
            </a:r>
            <a:r>
              <a:rPr sz="700" spc="16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from</a:t>
            </a:r>
            <a:r>
              <a:rPr sz="700" spc="155" dirty="0">
                <a:latin typeface="Gill Sans MT"/>
                <a:cs typeface="Gill Sans MT"/>
              </a:rPr>
              <a:t> </a:t>
            </a:r>
            <a:r>
              <a:rPr sz="700" dirty="0">
                <a:latin typeface="Arial"/>
                <a:cs typeface="Arial"/>
              </a:rPr>
              <a:t>ﬁ</a:t>
            </a:r>
            <a:r>
              <a:rPr sz="700" dirty="0">
                <a:latin typeface="Gill Sans MT"/>
                <a:cs typeface="Gill Sans MT"/>
              </a:rPr>
              <a:t>rst-principles.</a:t>
            </a:r>
            <a:r>
              <a:rPr sz="700" spc="14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J.</a:t>
            </a:r>
            <a:r>
              <a:rPr sz="700" i="1" spc="1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1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5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16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41,</a:t>
            </a:r>
            <a:endParaRPr sz="700">
              <a:latin typeface="Gill Sans MT"/>
              <a:cs typeface="Gill Sans MT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latin typeface="Gill Sans MT"/>
                <a:cs typeface="Gill Sans MT"/>
              </a:rPr>
              <a:t>6267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6274</a:t>
            </a:r>
            <a:r>
              <a:rPr sz="700" spc="6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64465" marR="5080" indent="-152400" algn="just">
              <a:lnSpc>
                <a:spcPct val="106600"/>
              </a:lnSpc>
              <a:buAutoNum type="arabicPeriod" startAt="16"/>
              <a:tabLst>
                <a:tab pos="164465" algn="l"/>
              </a:tabLst>
            </a:pPr>
            <a:r>
              <a:rPr sz="700" spc="-20" dirty="0">
                <a:latin typeface="Gill Sans MT"/>
                <a:cs typeface="Gill Sans MT"/>
              </a:rPr>
              <a:t>Guo,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spc="-5" dirty="0">
                <a:latin typeface="Gill Sans MT"/>
                <a:cs typeface="Gill Sans MT"/>
              </a:rPr>
              <a:t>S.,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Ng,</a:t>
            </a:r>
            <a:r>
              <a:rPr sz="700" spc="-45" dirty="0">
                <a:latin typeface="Gill Sans MT"/>
                <a:cs typeface="Gill Sans MT"/>
              </a:rPr>
              <a:t> C.,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Lu,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spc="30" dirty="0">
                <a:latin typeface="Gill Sans MT"/>
                <a:cs typeface="Gill Sans MT"/>
              </a:rPr>
              <a:t>J.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spc="-20" dirty="0">
                <a:latin typeface="Gill Sans MT"/>
                <a:cs typeface="Gill Sans MT"/>
              </a:rPr>
              <a:t>&amp;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Liu,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spc="-60" dirty="0">
                <a:latin typeface="Gill Sans MT"/>
                <a:cs typeface="Gill Sans MT"/>
              </a:rPr>
              <a:t>C.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spc="-50" dirty="0">
                <a:latin typeface="Gill Sans MT"/>
                <a:cs typeface="Gill Sans MT"/>
              </a:rPr>
              <a:t>T.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Effect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spc="5" dirty="0">
                <a:latin typeface="Gill Sans MT"/>
                <a:cs typeface="Gill Sans MT"/>
              </a:rPr>
              <a:t>of</a:t>
            </a:r>
            <a:r>
              <a:rPr sz="700" spc="-35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valence</a:t>
            </a:r>
            <a:r>
              <a:rPr sz="700" spc="-4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electron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concentration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on</a:t>
            </a:r>
            <a:r>
              <a:rPr sz="700" spc="-40" dirty="0">
                <a:latin typeface="Gill Sans MT"/>
                <a:cs typeface="Gill Sans MT"/>
              </a:rPr>
              <a:t> </a:t>
            </a:r>
            <a:r>
              <a:rPr sz="700" spc="-5" dirty="0">
                <a:latin typeface="Gill Sans MT"/>
                <a:cs typeface="Gill Sans MT"/>
              </a:rPr>
              <a:t>stability</a:t>
            </a:r>
            <a:r>
              <a:rPr sz="700" dirty="0">
                <a:latin typeface="Gill Sans MT"/>
                <a:cs typeface="Gill Sans MT"/>
              </a:rPr>
              <a:t> </a:t>
            </a:r>
            <a:r>
              <a:rPr sz="700" spc="5" dirty="0">
                <a:latin typeface="Gill Sans MT"/>
                <a:cs typeface="Gill Sans MT"/>
              </a:rPr>
              <a:t>of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5" dirty="0">
                <a:latin typeface="Gill Sans MT"/>
                <a:cs typeface="Gill Sans MT"/>
              </a:rPr>
              <a:t>fcc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-35" dirty="0">
                <a:latin typeface="Gill Sans MT"/>
                <a:cs typeface="Gill Sans MT"/>
              </a:rPr>
              <a:t>or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10" dirty="0">
                <a:latin typeface="Gill Sans MT"/>
                <a:cs typeface="Gill Sans MT"/>
              </a:rPr>
              <a:t>bcc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phase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spc="20" dirty="0">
                <a:latin typeface="Gill Sans MT"/>
                <a:cs typeface="Gill Sans MT"/>
              </a:rPr>
              <a:t>in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35" dirty="0">
                <a:latin typeface="Gill Sans MT"/>
                <a:cs typeface="Gill Sans MT"/>
              </a:rPr>
              <a:t>high </a:t>
            </a:r>
            <a:r>
              <a:rPr sz="700" spc="-5" dirty="0">
                <a:latin typeface="Gill Sans MT"/>
                <a:cs typeface="Gill Sans MT"/>
              </a:rPr>
              <a:t>entropy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alloys.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i="1" spc="45" dirty="0">
                <a:latin typeface="Gill Sans MT"/>
                <a:cs typeface="Gill Sans MT"/>
              </a:rPr>
              <a:t>J.</a:t>
            </a:r>
            <a:r>
              <a:rPr sz="700" i="1" spc="30" dirty="0">
                <a:latin typeface="Gill Sans MT"/>
                <a:cs typeface="Gill Sans MT"/>
              </a:rPr>
              <a:t> </a:t>
            </a:r>
            <a:r>
              <a:rPr sz="700" i="1" spc="15" dirty="0">
                <a:latin typeface="Gill Sans MT"/>
                <a:cs typeface="Gill Sans MT"/>
              </a:rPr>
              <a:t>Appl.</a:t>
            </a:r>
            <a:r>
              <a:rPr sz="700" i="1" spc="25" dirty="0">
                <a:latin typeface="Gill Sans MT"/>
                <a:cs typeface="Gill Sans MT"/>
              </a:rPr>
              <a:t> </a:t>
            </a:r>
            <a:r>
              <a:rPr sz="700" i="1" spc="20" dirty="0">
                <a:latin typeface="Gill Sans MT"/>
                <a:cs typeface="Gill Sans MT"/>
              </a:rPr>
              <a:t>Phys.</a:t>
            </a:r>
            <a:r>
              <a:rPr sz="700" i="1" spc="30" dirty="0">
                <a:latin typeface="Gill Sans MT"/>
                <a:cs typeface="Gill Sans MT"/>
              </a:rPr>
              <a:t> </a:t>
            </a:r>
            <a:r>
              <a:rPr sz="700" spc="15" dirty="0">
                <a:latin typeface="Gill Sans MT"/>
                <a:cs typeface="Gill Sans MT"/>
              </a:rPr>
              <a:t>109,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103505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(2011).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 algn="just">
              <a:lnSpc>
                <a:spcPct val="106600"/>
              </a:lnSpc>
              <a:buAutoNum type="arabicPeriod" startAt="16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Demirskyi,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D.,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Suzuki,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T.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S.,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Yoshimi,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K.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&amp;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Vasylkiv,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O.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Synthesis</a:t>
            </a:r>
            <a:r>
              <a:rPr sz="700" spc="2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204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high-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temperature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medium-entropy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(Ti,Ta,Zr,Nb)C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using</a:t>
            </a:r>
            <a:r>
              <a:rPr sz="700" spc="4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the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spark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plasma</a:t>
            </a:r>
            <a:r>
              <a:rPr sz="700" spc="5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consolidation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powders.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Open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2,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100015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(2020).</a:t>
            </a:r>
            <a:endParaRPr sz="700">
              <a:latin typeface="Gill Sans MT"/>
              <a:cs typeface="Gill Sans MT"/>
            </a:endParaRPr>
          </a:p>
          <a:p>
            <a:pPr marL="164465" marR="5715" indent="-152400" algn="just">
              <a:lnSpc>
                <a:spcPts val="900"/>
              </a:lnSpc>
              <a:spcBef>
                <a:spcPts val="35"/>
              </a:spcBef>
              <a:buAutoNum type="arabicPeriod" startAt="16"/>
              <a:tabLst>
                <a:tab pos="164465" algn="l"/>
              </a:tabLst>
            </a:pPr>
            <a:r>
              <a:rPr sz="700" spc="-30" dirty="0">
                <a:latin typeface="Gill Sans MT"/>
                <a:cs typeface="Gill Sans MT"/>
              </a:rPr>
              <a:t>Wei,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40" dirty="0">
                <a:latin typeface="Gill Sans MT"/>
                <a:cs typeface="Gill Sans MT"/>
              </a:rPr>
              <a:t>X.-</a:t>
            </a:r>
            <a:r>
              <a:rPr sz="700" spc="-10" dirty="0">
                <a:latin typeface="Gill Sans MT"/>
                <a:cs typeface="Gill Sans MT"/>
              </a:rPr>
              <a:t>F.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2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ceramics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from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different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starting</a:t>
            </a:r>
            <a:r>
              <a:rPr sz="700" spc="2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materials.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i="1" spc="-25" dirty="0">
                <a:latin typeface="Gill Sans MT"/>
                <a:cs typeface="Gill Sans MT"/>
              </a:rPr>
              <a:t>J.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Eur.</a:t>
            </a:r>
            <a:r>
              <a:rPr sz="700" i="1" spc="8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Soc.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39,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2989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2994</a:t>
            </a:r>
            <a:r>
              <a:rPr sz="700" spc="8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  <a:p>
            <a:pPr marL="165100" indent="-152400" algn="just">
              <a:lnSpc>
                <a:spcPct val="100000"/>
              </a:lnSpc>
              <a:spcBef>
                <a:spcPts val="20"/>
              </a:spcBef>
              <a:buAutoNum type="arabicPeriod" startAt="16"/>
              <a:tabLst>
                <a:tab pos="165100" algn="l"/>
              </a:tabLst>
            </a:pPr>
            <a:r>
              <a:rPr sz="700" dirty="0">
                <a:latin typeface="Gill Sans MT"/>
                <a:cs typeface="Gill Sans MT"/>
              </a:rPr>
              <a:t>Li,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spc="-30" dirty="0">
                <a:latin typeface="Gill Sans MT"/>
                <a:cs typeface="Gill Sans MT"/>
              </a:rPr>
              <a:t>Z.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Phase,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microstructure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and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related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mechanical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properties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of</a:t>
            </a:r>
            <a:r>
              <a:rPr sz="700" spc="3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</a:t>
            </a:r>
            <a:r>
              <a:rPr sz="700" spc="3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series</a:t>
            </a:r>
            <a:r>
              <a:rPr sz="700" spc="40" dirty="0">
                <a:latin typeface="Gill Sans MT"/>
                <a:cs typeface="Gill Sans MT"/>
              </a:rPr>
              <a:t> </a:t>
            </a:r>
            <a:r>
              <a:rPr sz="700" spc="-25" dirty="0">
                <a:latin typeface="Gill Sans MT"/>
                <a:cs typeface="Gill Sans MT"/>
              </a:rPr>
              <a:t>of</a:t>
            </a:r>
            <a:endParaRPr sz="700">
              <a:latin typeface="Gill Sans MT"/>
              <a:cs typeface="Gill Sans MT"/>
            </a:endParaRPr>
          </a:p>
          <a:p>
            <a:pPr marL="164465" algn="just">
              <a:lnSpc>
                <a:spcPct val="100000"/>
              </a:lnSpc>
              <a:spcBef>
                <a:spcPts val="55"/>
              </a:spcBef>
            </a:pPr>
            <a:r>
              <a:rPr sz="700" spc="-35" dirty="0">
                <a:latin typeface="Gill Sans MT"/>
                <a:cs typeface="Gill Sans MT"/>
              </a:rPr>
              <a:t>(NbTaZr)C-</a:t>
            </a:r>
            <a:r>
              <a:rPr sz="700" spc="-10" dirty="0">
                <a:latin typeface="Gill Sans MT"/>
                <a:cs typeface="Gill Sans MT"/>
              </a:rPr>
              <a:t>Based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entropy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ceramics.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Ceram.</a:t>
            </a:r>
            <a:r>
              <a:rPr sz="700" i="1" spc="105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47,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14341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14347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(2021).</a:t>
            </a:r>
            <a:endParaRPr sz="700">
              <a:latin typeface="Gill Sans MT"/>
              <a:cs typeface="Gill Sans MT"/>
            </a:endParaRPr>
          </a:p>
          <a:p>
            <a:pPr marL="164465" marR="6350" indent="-152400" algn="just">
              <a:lnSpc>
                <a:spcPct val="106600"/>
              </a:lnSpc>
              <a:buAutoNum type="arabicPeriod" startAt="20"/>
              <a:tabLst>
                <a:tab pos="164465" algn="l"/>
              </a:tabLst>
            </a:pPr>
            <a:r>
              <a:rPr sz="700" dirty="0">
                <a:latin typeface="Gill Sans MT"/>
                <a:cs typeface="Gill Sans MT"/>
              </a:rPr>
              <a:t>Li,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F.</a:t>
            </a:r>
            <a:r>
              <a:rPr sz="700" spc="9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et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al.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Liquid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precursor-</a:t>
            </a:r>
            <a:r>
              <a:rPr sz="700" dirty="0">
                <a:latin typeface="Gill Sans MT"/>
                <a:cs typeface="Gill Sans MT"/>
              </a:rPr>
              <a:t>derived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high-entropy</a:t>
            </a:r>
            <a:r>
              <a:rPr sz="700" spc="10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carbide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nanopowders.</a:t>
            </a:r>
            <a:r>
              <a:rPr sz="700" spc="100" dirty="0">
                <a:latin typeface="Gill Sans MT"/>
                <a:cs typeface="Gill Sans MT"/>
              </a:rPr>
              <a:t> </a:t>
            </a:r>
            <a:r>
              <a:rPr sz="700" i="1" spc="-10" dirty="0">
                <a:latin typeface="Gill Sans MT"/>
                <a:cs typeface="Gill Sans MT"/>
              </a:rPr>
              <a:t>Ceram.</a:t>
            </a:r>
            <a:r>
              <a:rPr sz="700" i="1" spc="500" dirty="0">
                <a:latin typeface="Gill Sans MT"/>
                <a:cs typeface="Gill Sans MT"/>
              </a:rPr>
              <a:t> </a:t>
            </a:r>
            <a:r>
              <a:rPr sz="700" i="1" dirty="0">
                <a:latin typeface="Gill Sans MT"/>
                <a:cs typeface="Gill Sans MT"/>
              </a:rPr>
              <a:t>Int.</a:t>
            </a:r>
            <a:r>
              <a:rPr sz="700" i="1" spc="75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45,</a:t>
            </a:r>
            <a:r>
              <a:rPr sz="700" spc="90" dirty="0">
                <a:latin typeface="Gill Sans MT"/>
                <a:cs typeface="Gill Sans MT"/>
              </a:rPr>
              <a:t> </a:t>
            </a:r>
            <a:r>
              <a:rPr sz="700" dirty="0">
                <a:latin typeface="Gill Sans MT"/>
                <a:cs typeface="Gill Sans MT"/>
              </a:rPr>
              <a:t>22437</a:t>
            </a:r>
            <a:r>
              <a:rPr sz="700" dirty="0">
                <a:latin typeface="Lucida Sans"/>
                <a:cs typeface="Lucida Sans"/>
              </a:rPr>
              <a:t>–</a:t>
            </a:r>
            <a:r>
              <a:rPr sz="700" dirty="0">
                <a:latin typeface="Gill Sans MT"/>
                <a:cs typeface="Gill Sans MT"/>
              </a:rPr>
              <a:t>22441</a:t>
            </a:r>
            <a:r>
              <a:rPr sz="700" spc="85" dirty="0">
                <a:latin typeface="Gill Sans MT"/>
                <a:cs typeface="Gill Sans MT"/>
              </a:rPr>
              <a:t> </a:t>
            </a:r>
            <a:r>
              <a:rPr sz="700" spc="-10" dirty="0">
                <a:latin typeface="Gill Sans MT"/>
                <a:cs typeface="Gill Sans MT"/>
              </a:rPr>
              <a:t>(2019).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834003" y="569519"/>
            <a:ext cx="3425825" cy="3175"/>
          </a:xfrm>
          <a:custGeom>
            <a:avLst/>
            <a:gdLst/>
            <a:ahLst/>
            <a:cxnLst/>
            <a:rect l="l" t="t" r="r" b="b"/>
            <a:pathLst>
              <a:path w="3425825" h="3175">
                <a:moveTo>
                  <a:pt x="3425761" y="0"/>
                </a:moveTo>
                <a:lnTo>
                  <a:pt x="0" y="0"/>
                </a:lnTo>
                <a:lnTo>
                  <a:pt x="0" y="2882"/>
                </a:lnTo>
                <a:lnTo>
                  <a:pt x="3425761" y="2882"/>
                </a:lnTo>
                <a:lnTo>
                  <a:pt x="3425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21299" y="398719"/>
            <a:ext cx="653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Gill Sans MT"/>
                <a:cs typeface="Gill Sans MT"/>
              </a:rPr>
              <a:t>A.Ya.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Pak</a:t>
            </a:r>
            <a:r>
              <a:rPr sz="800" spc="2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et</a:t>
            </a:r>
            <a:r>
              <a:rPr sz="800" spc="30" dirty="0">
                <a:latin typeface="Gill Sans MT"/>
                <a:cs typeface="Gill Sans MT"/>
              </a:rPr>
              <a:t> </a:t>
            </a:r>
            <a:r>
              <a:rPr sz="800" spc="-25" dirty="0">
                <a:latin typeface="Gill Sans MT"/>
                <a:cs typeface="Gill Sans MT"/>
              </a:rPr>
              <a:t>al.</a:t>
            </a:r>
            <a:endParaRPr sz="800">
              <a:latin typeface="Gill Sans MT"/>
              <a:cs typeface="Gill Sans MT"/>
            </a:endParaRPr>
          </a:p>
        </p:txBody>
      </p:sp>
      <p:pic>
        <p:nvPicPr>
          <p:cNvPr id="66" name="object 6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70318" y="294475"/>
            <a:ext cx="289445" cy="225361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7184418" y="563189"/>
            <a:ext cx="88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059" y="9521118"/>
            <a:ext cx="439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latin typeface="Gill Sans MT"/>
                <a:cs typeface="Gill Sans MT"/>
              </a:rPr>
              <a:t>Published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partnership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with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Shanghai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Institute</a:t>
            </a:r>
            <a:r>
              <a:rPr sz="800" spc="6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dirty="0">
                <a:latin typeface="Gill Sans MT"/>
                <a:cs typeface="Gill Sans MT"/>
              </a:rPr>
              <a:t>Ceramics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the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Chinese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Academy</a:t>
            </a:r>
            <a:r>
              <a:rPr sz="800" spc="50" dirty="0">
                <a:latin typeface="Gill Sans MT"/>
                <a:cs typeface="Gill Sans MT"/>
              </a:rPr>
              <a:t> </a:t>
            </a:r>
            <a:r>
              <a:rPr sz="800" spc="10" dirty="0">
                <a:latin typeface="Gill Sans MT"/>
                <a:cs typeface="Gill Sans MT"/>
              </a:rPr>
              <a:t>of</a:t>
            </a:r>
            <a:r>
              <a:rPr sz="800" spc="55" dirty="0">
                <a:latin typeface="Gill Sans MT"/>
                <a:cs typeface="Gill Sans MT"/>
              </a:rPr>
              <a:t> </a:t>
            </a:r>
            <a:r>
              <a:rPr sz="800" spc="-10" dirty="0">
                <a:latin typeface="Gill Sans MT"/>
                <a:cs typeface="Gill Sans MT"/>
              </a:rPr>
              <a:t>Sciences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18756" y="9521118"/>
            <a:ext cx="15424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libri"/>
                <a:cs typeface="Calibri"/>
              </a:rPr>
              <a:t>npj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Computational</a:t>
            </a:r>
            <a:r>
              <a:rPr sz="800" spc="1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Materials</a:t>
            </a:r>
            <a:r>
              <a:rPr sz="800" spc="1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(2023)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73809" y="9521118"/>
            <a:ext cx="77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12339</Words>
  <Application>Microsoft Office PowerPoint</Application>
  <PresentationFormat>ユーザー設定</PresentationFormat>
  <Paragraphs>443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Arial</vt:lpstr>
      <vt:lpstr>Bookman Old Style</vt:lpstr>
      <vt:lpstr>Calibri</vt:lpstr>
      <vt:lpstr>Copperplate Gothic Bold</vt:lpstr>
      <vt:lpstr>Corbel</vt:lpstr>
      <vt:lpstr>Gill Sans MT</vt:lpstr>
      <vt:lpstr>Lucida Sans</vt:lpstr>
      <vt:lpstr>Lucida Sans Unicode</vt:lpstr>
      <vt:lpstr>Segoe UI Symbol</vt:lpstr>
      <vt:lpstr>Tahoma</vt:lpstr>
      <vt:lpstr>Times New Roman</vt:lpstr>
      <vt:lpstr>Verdana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learning-driven synthesis of TiZrNbHfTaC5 high-entropy carbide</dc:title>
  <dc:subject>npj Computational Materials, doi:10.1038/s41524-022-00955-9</dc:subject>
  <dc:creator>Alexander Ya. Pak</dc:creator>
  <cp:lastModifiedBy>裕 阿部</cp:lastModifiedBy>
  <cp:revision>1</cp:revision>
  <dcterms:created xsi:type="dcterms:W3CDTF">2024-01-09T02:13:35Z</dcterms:created>
  <dcterms:modified xsi:type="dcterms:W3CDTF">2024-01-09T02:15:13Z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Springer</vt:lpwstr>
  </property>
  <property fmtid="{D5CDD505-2E9C-101B-9397-08002B2CF9AE}" pid="4" name="LastSaved">
    <vt:filetime>2024-01-09T00:00:00Z</vt:filetime>
  </property>
  <property fmtid="{D5CDD505-2E9C-101B-9397-08002B2CF9AE}" pid="5" name="Producer">
    <vt:lpwstr>iText® 5.3.5 ©2000-2012 1T3XT BVBA (SPRINGER SBM; licensed version)</vt:lpwstr>
  </property>
</Properties>
</file>