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12801600" cy="9601200" type="A3"/>
  <p:notesSz cx="6735763" cy="9866313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0" y="7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6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96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2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52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4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1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67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0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6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15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0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1DA5-0A77-4BF8-BB9B-D5FD7D6EBD39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C8B1-5B35-4F90-9DD6-F70CDBD2A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52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jpeg"/><Relationship Id="rId21" Type="http://schemas.openxmlformats.org/officeDocument/2006/relationships/image" Target="../media/image13.jpeg"/><Relationship Id="rId42" Type="http://schemas.openxmlformats.org/officeDocument/2006/relationships/hyperlink" Target="https://all3dp.com/1/best-online-3d-printing-service-3d-print-services/" TargetMode="External"/><Relationship Id="rId63" Type="http://schemas.openxmlformats.org/officeDocument/2006/relationships/hyperlink" Target="https://www.structuredpolymers.com/" TargetMode="External"/><Relationship Id="rId84" Type="http://schemas.openxmlformats.org/officeDocument/2006/relationships/image" Target="../media/image48.jpeg"/><Relationship Id="rId16" Type="http://schemas.openxmlformats.org/officeDocument/2006/relationships/hyperlink" Target="https://www.aon3d.com/" TargetMode="External"/><Relationship Id="rId107" Type="http://schemas.openxmlformats.org/officeDocument/2006/relationships/hyperlink" Target="https://www.lantostechnologies.com/us/" TargetMode="External"/><Relationship Id="rId11" Type="http://schemas.openxmlformats.org/officeDocument/2006/relationships/hyperlink" Target="https://ja.3dsystems.com/" TargetMode="External"/><Relationship Id="rId32" Type="http://schemas.openxmlformats.org/officeDocument/2006/relationships/hyperlink" Target="https://www.ponoko.com/" TargetMode="External"/><Relationship Id="rId37" Type="http://schemas.openxmlformats.org/officeDocument/2006/relationships/hyperlink" Target="https://glowforge.com/" TargetMode="External"/><Relationship Id="rId53" Type="http://schemas.openxmlformats.org/officeDocument/2006/relationships/hyperlink" Target="https://organovo.com/" TargetMode="External"/><Relationship Id="rId58" Type="http://schemas.openxmlformats.org/officeDocument/2006/relationships/image" Target="../media/image33.png"/><Relationship Id="rId74" Type="http://schemas.openxmlformats.org/officeDocument/2006/relationships/hyperlink" Target="https://mixeddimensions.com/#home" TargetMode="External"/><Relationship Id="rId79" Type="http://schemas.openxmlformats.org/officeDocument/2006/relationships/image" Target="../media/image45.png"/><Relationship Id="rId102" Type="http://schemas.openxmlformats.org/officeDocument/2006/relationships/image" Target="../media/image58.png"/><Relationship Id="rId123" Type="http://schemas.openxmlformats.org/officeDocument/2006/relationships/image" Target="../media/image70.png"/><Relationship Id="rId128" Type="http://schemas.openxmlformats.org/officeDocument/2006/relationships/image" Target="../media/image74.png"/><Relationship Id="rId5" Type="http://schemas.openxmlformats.org/officeDocument/2006/relationships/image" Target="../media/image3.jpeg"/><Relationship Id="rId90" Type="http://schemas.openxmlformats.org/officeDocument/2006/relationships/image" Target="../media/image51.png"/><Relationship Id="rId95" Type="http://schemas.openxmlformats.org/officeDocument/2006/relationships/hyperlink" Target="http://www.polymaker.com/" TargetMode="External"/><Relationship Id="rId22" Type="http://schemas.openxmlformats.org/officeDocument/2006/relationships/hyperlink" Target="https://www.alibre.com/" TargetMode="External"/><Relationship Id="rId27" Type="http://schemas.openxmlformats.org/officeDocument/2006/relationships/image" Target="../media/image16.png"/><Relationship Id="rId43" Type="http://schemas.openxmlformats.org/officeDocument/2006/relationships/image" Target="../media/image25.png"/><Relationship Id="rId48" Type="http://schemas.openxmlformats.org/officeDocument/2006/relationships/hyperlink" Target="https://www.makerbot.com/" TargetMode="External"/><Relationship Id="rId64" Type="http://schemas.openxmlformats.org/officeDocument/2006/relationships/image" Target="../media/image37.png"/><Relationship Id="rId69" Type="http://schemas.openxmlformats.org/officeDocument/2006/relationships/image" Target="../media/image40.png"/><Relationship Id="rId113" Type="http://schemas.openxmlformats.org/officeDocument/2006/relationships/hyperlink" Target="http://heavyheavy.com/work/protoexchange/" TargetMode="External"/><Relationship Id="rId118" Type="http://schemas.openxmlformats.org/officeDocument/2006/relationships/hyperlink" Target="https://www.e-ci.com/baam/" TargetMode="External"/><Relationship Id="rId134" Type="http://schemas.openxmlformats.org/officeDocument/2006/relationships/image" Target="../media/image77.png"/><Relationship Id="rId80" Type="http://schemas.openxmlformats.org/officeDocument/2006/relationships/hyperlink" Target="http://beehex.com/" TargetMode="External"/><Relationship Id="rId85" Type="http://schemas.openxmlformats.org/officeDocument/2006/relationships/hyperlink" Target="https://www.beam-machines.com/" TargetMode="External"/><Relationship Id="rId12" Type="http://schemas.openxmlformats.org/officeDocument/2006/relationships/image" Target="../media/image7.gif"/><Relationship Id="rId17" Type="http://schemas.openxmlformats.org/officeDocument/2006/relationships/image" Target="../media/image10.png"/><Relationship Id="rId33" Type="http://schemas.openxmlformats.org/officeDocument/2006/relationships/image" Target="../media/image19.png"/><Relationship Id="rId38" Type="http://schemas.openxmlformats.org/officeDocument/2006/relationships/image" Target="../media/image22.png"/><Relationship Id="rId59" Type="http://schemas.openxmlformats.org/officeDocument/2006/relationships/image" Target="../media/image34.png"/><Relationship Id="rId103" Type="http://schemas.openxmlformats.org/officeDocument/2006/relationships/hyperlink" Target="https://www.seuratech.com/" TargetMode="External"/><Relationship Id="rId108" Type="http://schemas.openxmlformats.org/officeDocument/2006/relationships/image" Target="../media/image61.png"/><Relationship Id="rId124" Type="http://schemas.openxmlformats.org/officeDocument/2006/relationships/image" Target="../media/image71.png"/><Relationship Id="rId129" Type="http://schemas.openxmlformats.org/officeDocument/2006/relationships/hyperlink" Target="http://www.vrand.com/" TargetMode="External"/><Relationship Id="rId54" Type="http://schemas.openxmlformats.org/officeDocument/2006/relationships/image" Target="../media/image31.png"/><Relationship Id="rId70" Type="http://schemas.openxmlformats.org/officeDocument/2006/relationships/hyperlink" Target="http://www.markforged.jp/metal-x/" TargetMode="External"/><Relationship Id="rId75" Type="http://schemas.openxmlformats.org/officeDocument/2006/relationships/image" Target="../media/image43.jpeg"/><Relationship Id="rId91" Type="http://schemas.openxmlformats.org/officeDocument/2006/relationships/hyperlink" Target="https://www.velo3d.com/" TargetMode="External"/><Relationship Id="rId9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lfassemblylab.mit.edu/" TargetMode="External"/><Relationship Id="rId23" Type="http://schemas.openxmlformats.org/officeDocument/2006/relationships/image" Target="../media/image14.jpeg"/><Relationship Id="rId28" Type="http://schemas.openxmlformats.org/officeDocument/2006/relationships/hyperlink" Target="https://www.sculpteo.com/en/" TargetMode="External"/><Relationship Id="rId49" Type="http://schemas.openxmlformats.org/officeDocument/2006/relationships/image" Target="../media/image28.jpg"/><Relationship Id="rId114" Type="http://schemas.openxmlformats.org/officeDocument/2006/relationships/image" Target="../media/image65.png"/><Relationship Id="rId119" Type="http://schemas.openxmlformats.org/officeDocument/2006/relationships/image" Target="../media/image68.png"/><Relationship Id="rId44" Type="http://schemas.openxmlformats.org/officeDocument/2006/relationships/hyperlink" Target="https://www.kinkos.co.jp/service/3d-printing/" TargetMode="External"/><Relationship Id="rId60" Type="http://schemas.openxmlformats.org/officeDocument/2006/relationships/hyperlink" Target="https://matterport.com/pro2-3d-camera/" TargetMode="External"/><Relationship Id="rId65" Type="http://schemas.openxmlformats.org/officeDocument/2006/relationships/hyperlink" Target="http://apis-cor.com/en/" TargetMode="External"/><Relationship Id="rId81" Type="http://schemas.openxmlformats.org/officeDocument/2006/relationships/image" Target="../media/image46.png"/><Relationship Id="rId86" Type="http://schemas.openxmlformats.org/officeDocument/2006/relationships/image" Target="../media/image49.png"/><Relationship Id="rId130" Type="http://schemas.openxmlformats.org/officeDocument/2006/relationships/image" Target="../media/image75.png"/><Relationship Id="rId135" Type="http://schemas.openxmlformats.org/officeDocument/2006/relationships/image" Target="../media/image78.png"/><Relationship Id="rId13" Type="http://schemas.openxmlformats.org/officeDocument/2006/relationships/image" Target="../media/image8.jpeg"/><Relationship Id="rId18" Type="http://schemas.openxmlformats.org/officeDocument/2006/relationships/image" Target="../media/image11.png"/><Relationship Id="rId39" Type="http://schemas.openxmlformats.org/officeDocument/2006/relationships/hyperlink" Target="https://formlabs.com/ja/" TargetMode="External"/><Relationship Id="rId109" Type="http://schemas.openxmlformats.org/officeDocument/2006/relationships/image" Target="../media/image62.png"/><Relationship Id="rId34" Type="http://schemas.openxmlformats.org/officeDocument/2006/relationships/image" Target="../media/image20.png"/><Relationship Id="rId50" Type="http://schemas.openxmlformats.org/officeDocument/2006/relationships/image" Target="../media/image29.png"/><Relationship Id="rId55" Type="http://schemas.openxmlformats.org/officeDocument/2006/relationships/hyperlink" Target="https://www.voxeljet.com/" TargetMode="External"/><Relationship Id="rId76" Type="http://schemas.openxmlformats.org/officeDocument/2006/relationships/hyperlink" Target="https://www.cyfusebio.com/" TargetMode="External"/><Relationship Id="rId97" Type="http://schemas.openxmlformats.org/officeDocument/2006/relationships/hyperlink" Target="https://www.rize3d.com/" TargetMode="External"/><Relationship Id="rId104" Type="http://schemas.openxmlformats.org/officeDocument/2006/relationships/image" Target="../media/image59.png"/><Relationship Id="rId120" Type="http://schemas.openxmlformats.org/officeDocument/2006/relationships/hyperlink" Target="https://colossusprinters.com/" TargetMode="External"/><Relationship Id="rId125" Type="http://schemas.openxmlformats.org/officeDocument/2006/relationships/image" Target="../media/image72.png"/><Relationship Id="rId7" Type="http://schemas.openxmlformats.org/officeDocument/2006/relationships/image" Target="../media/image4.png"/><Relationship Id="rId71" Type="http://schemas.openxmlformats.org/officeDocument/2006/relationships/image" Target="../media/image41.png"/><Relationship Id="rId92" Type="http://schemas.openxmlformats.org/officeDocument/2006/relationships/image" Target="../media/image52.png"/><Relationship Id="rId2" Type="http://schemas.openxmlformats.org/officeDocument/2006/relationships/image" Target="../media/image1.jpeg"/><Relationship Id="rId29" Type="http://schemas.openxmlformats.org/officeDocument/2006/relationships/image" Target="../media/image17.png"/><Relationship Id="rId24" Type="http://schemas.openxmlformats.org/officeDocument/2006/relationships/hyperlink" Target="https://www.shapeways.com/" TargetMode="External"/><Relationship Id="rId40" Type="http://schemas.openxmlformats.org/officeDocument/2006/relationships/image" Target="../media/image23.png"/><Relationship Id="rId45" Type="http://schemas.openxmlformats.org/officeDocument/2006/relationships/image" Target="../media/image26.png"/><Relationship Id="rId66" Type="http://schemas.openxmlformats.org/officeDocument/2006/relationships/image" Target="../media/image38.png"/><Relationship Id="rId87" Type="http://schemas.openxmlformats.org/officeDocument/2006/relationships/hyperlink" Target="https://www.toshiba-machine.co.jp/jp/NEWS/press/20151125.html" TargetMode="External"/><Relationship Id="rId110" Type="http://schemas.openxmlformats.org/officeDocument/2006/relationships/hyperlink" Target="https://www.laserdesign.com/products/category/3d-scanners/" TargetMode="External"/><Relationship Id="rId115" Type="http://schemas.openxmlformats.org/officeDocument/2006/relationships/image" Target="../media/image66.png"/><Relationship Id="rId131" Type="http://schemas.openxmlformats.org/officeDocument/2006/relationships/hyperlink" Target="https://digitalmetal.tech/" TargetMode="External"/><Relationship Id="rId136" Type="http://schemas.openxmlformats.org/officeDocument/2006/relationships/image" Target="../media/image79.png"/><Relationship Id="rId61" Type="http://schemas.openxmlformats.org/officeDocument/2006/relationships/image" Target="../media/image35.png"/><Relationship Id="rId82" Type="http://schemas.openxmlformats.org/officeDocument/2006/relationships/image" Target="../media/image47.png"/><Relationship Id="rId19" Type="http://schemas.openxmlformats.org/officeDocument/2006/relationships/image" Target="../media/image12.png"/><Relationship Id="rId14" Type="http://schemas.openxmlformats.org/officeDocument/2006/relationships/hyperlink" Target="https://www.mutoh.co.jp/3d/" TargetMode="External"/><Relationship Id="rId30" Type="http://schemas.openxmlformats.org/officeDocument/2006/relationships/hyperlink" Target="https://www.fabzat.com/" TargetMode="External"/><Relationship Id="rId35" Type="http://schemas.openxmlformats.org/officeDocument/2006/relationships/hyperlink" Target="http://3dprintus.ru/" TargetMode="External"/><Relationship Id="rId56" Type="http://schemas.openxmlformats.org/officeDocument/2006/relationships/image" Target="../media/image32.png"/><Relationship Id="rId77" Type="http://schemas.openxmlformats.org/officeDocument/2006/relationships/image" Target="../media/image44.png"/><Relationship Id="rId100" Type="http://schemas.openxmlformats.org/officeDocument/2006/relationships/hyperlink" Target="https://nvbots.com/" TargetMode="External"/><Relationship Id="rId105" Type="http://schemas.openxmlformats.org/officeDocument/2006/relationships/hyperlink" Target="https://occipital.com/" TargetMode="External"/><Relationship Id="rId126" Type="http://schemas.openxmlformats.org/officeDocument/2006/relationships/hyperlink" Target="https://processing.org/" TargetMode="External"/><Relationship Id="rId8" Type="http://schemas.openxmlformats.org/officeDocument/2006/relationships/hyperlink" Target="https://massivit3d.com/" TargetMode="External"/><Relationship Id="rId51" Type="http://schemas.openxmlformats.org/officeDocument/2006/relationships/hyperlink" Target="https://www.autodesk.co.jp/" TargetMode="External"/><Relationship Id="rId72" Type="http://schemas.openxmlformats.org/officeDocument/2006/relationships/hyperlink" Target="https://www.ansys.com/ja-jp/products/3d-design/ansys-spaceclaim" TargetMode="External"/><Relationship Id="rId93" Type="http://schemas.openxmlformats.org/officeDocument/2006/relationships/hyperlink" Target="http://www.nuburu.net/" TargetMode="External"/><Relationship Id="rId98" Type="http://schemas.openxmlformats.org/officeDocument/2006/relationships/image" Target="../media/image55.png"/><Relationship Id="rId121" Type="http://schemas.openxmlformats.org/officeDocument/2006/relationships/image" Target="../media/image69.png"/><Relationship Id="rId3" Type="http://schemas.openxmlformats.org/officeDocument/2006/relationships/image" Target="../media/image2.png"/><Relationship Id="rId25" Type="http://schemas.openxmlformats.org/officeDocument/2006/relationships/image" Target="../media/image15.png"/><Relationship Id="rId46" Type="http://schemas.openxmlformats.org/officeDocument/2006/relationships/hyperlink" Target="https://www.3dhubs.com/" TargetMode="External"/><Relationship Id="rId67" Type="http://schemas.openxmlformats.org/officeDocument/2006/relationships/image" Target="../media/image39.gif"/><Relationship Id="rId116" Type="http://schemas.openxmlformats.org/officeDocument/2006/relationships/hyperlink" Target="https://www.ceadgroup.com/" TargetMode="External"/><Relationship Id="rId137" Type="http://schemas.openxmlformats.org/officeDocument/2006/relationships/image" Target="../media/image80.png"/><Relationship Id="rId20" Type="http://schemas.openxmlformats.org/officeDocument/2006/relationships/hyperlink" Target="https://www.solidworks.com/ja" TargetMode="External"/><Relationship Id="rId41" Type="http://schemas.openxmlformats.org/officeDocument/2006/relationships/image" Target="../media/image24.png"/><Relationship Id="rId62" Type="http://schemas.openxmlformats.org/officeDocument/2006/relationships/image" Target="../media/image36.png"/><Relationship Id="rId83" Type="http://schemas.openxmlformats.org/officeDocument/2006/relationships/hyperlink" Target="http://www.postprocess.com/" TargetMode="External"/><Relationship Id="rId88" Type="http://schemas.openxmlformats.org/officeDocument/2006/relationships/image" Target="../media/image50.gif"/><Relationship Id="rId111" Type="http://schemas.openxmlformats.org/officeDocument/2006/relationships/image" Target="../media/image63.png"/><Relationship Id="rId132" Type="http://schemas.openxmlformats.org/officeDocument/2006/relationships/image" Target="../media/image76.png"/><Relationship Id="rId15" Type="http://schemas.openxmlformats.org/officeDocument/2006/relationships/image" Target="../media/image9.jpg"/><Relationship Id="rId36" Type="http://schemas.openxmlformats.org/officeDocument/2006/relationships/image" Target="../media/image21.png"/><Relationship Id="rId57" Type="http://schemas.openxmlformats.org/officeDocument/2006/relationships/hyperlink" Target="https://www.eos.info/en" TargetMode="External"/><Relationship Id="rId106" Type="http://schemas.openxmlformats.org/officeDocument/2006/relationships/image" Target="../media/image60.png"/><Relationship Id="rId127" Type="http://schemas.openxmlformats.org/officeDocument/2006/relationships/image" Target="../media/image73.png"/><Relationship Id="rId10" Type="http://schemas.openxmlformats.org/officeDocument/2006/relationships/image" Target="../media/image6.png"/><Relationship Id="rId31" Type="http://schemas.openxmlformats.org/officeDocument/2006/relationships/image" Target="../media/image18.png"/><Relationship Id="rId52" Type="http://schemas.openxmlformats.org/officeDocument/2006/relationships/image" Target="../media/image30.png"/><Relationship Id="rId73" Type="http://schemas.openxmlformats.org/officeDocument/2006/relationships/image" Target="../media/image42.png"/><Relationship Id="rId78" Type="http://schemas.openxmlformats.org/officeDocument/2006/relationships/hyperlink" Target="https://arevo.com/" TargetMode="External"/><Relationship Id="rId94" Type="http://schemas.openxmlformats.org/officeDocument/2006/relationships/image" Target="../media/image53.png"/><Relationship Id="rId99" Type="http://schemas.openxmlformats.org/officeDocument/2006/relationships/image" Target="../media/image56.png"/><Relationship Id="rId101" Type="http://schemas.openxmlformats.org/officeDocument/2006/relationships/image" Target="../media/image57.png"/><Relationship Id="rId122" Type="http://schemas.openxmlformats.org/officeDocument/2006/relationships/hyperlink" Target="http://genecis.co/" TargetMode="External"/><Relationship Id="rId4" Type="http://schemas.openxmlformats.org/officeDocument/2006/relationships/hyperlink" Target="https://shade3d.jp/product/top.html" TargetMode="External"/><Relationship Id="rId9" Type="http://schemas.openxmlformats.org/officeDocument/2006/relationships/image" Target="../media/image5.png"/><Relationship Id="rId26" Type="http://schemas.openxmlformats.org/officeDocument/2006/relationships/hyperlink" Target="https://www.materialise.com/" TargetMode="External"/><Relationship Id="rId47" Type="http://schemas.openxmlformats.org/officeDocument/2006/relationships/image" Target="../media/image27.jpg"/><Relationship Id="rId68" Type="http://schemas.openxmlformats.org/officeDocument/2006/relationships/hyperlink" Target="https://www.desktopmetal.com/" TargetMode="External"/><Relationship Id="rId89" Type="http://schemas.openxmlformats.org/officeDocument/2006/relationships/hyperlink" Target="https://www.metalysis.com/" TargetMode="External"/><Relationship Id="rId112" Type="http://schemas.openxmlformats.org/officeDocument/2006/relationships/image" Target="../media/image64.jpg"/><Relationship Id="rId133" Type="http://schemas.openxmlformats.org/officeDocument/2006/relationships/hyperlink" Target="https://www.alleviblo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図 1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17" y="8439352"/>
            <a:ext cx="880821" cy="634191"/>
          </a:xfrm>
          <a:prstGeom prst="rect">
            <a:avLst/>
          </a:prstGeom>
        </p:spPr>
      </p:pic>
      <p:pic>
        <p:nvPicPr>
          <p:cNvPr id="144" name="図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07" y="7142017"/>
            <a:ext cx="1077332" cy="605999"/>
          </a:xfrm>
          <a:prstGeom prst="rect">
            <a:avLst/>
          </a:prstGeom>
        </p:spPr>
      </p:pic>
      <p:pic>
        <p:nvPicPr>
          <p:cNvPr id="129" name="図 128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45" y="1940358"/>
            <a:ext cx="1081595" cy="721063"/>
          </a:xfrm>
          <a:prstGeom prst="rect">
            <a:avLst/>
          </a:prstGeom>
        </p:spPr>
      </p:pic>
      <p:pic>
        <p:nvPicPr>
          <p:cNvPr id="125" name="図 12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19" y="2983675"/>
            <a:ext cx="2643335" cy="339979"/>
          </a:xfrm>
          <a:prstGeom prst="rect">
            <a:avLst/>
          </a:prstGeom>
        </p:spPr>
      </p:pic>
      <p:pic>
        <p:nvPicPr>
          <p:cNvPr id="114" name="図 11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45" y="8450743"/>
            <a:ext cx="1556734" cy="715820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9" y="5388100"/>
            <a:ext cx="1587252" cy="622203"/>
          </a:xfrm>
          <a:prstGeom prst="rect">
            <a:avLst/>
          </a:prstGeom>
        </p:spPr>
      </p:pic>
      <p:pic>
        <p:nvPicPr>
          <p:cNvPr id="107" name="図 106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97" y="7897036"/>
            <a:ext cx="1076622" cy="677157"/>
          </a:xfrm>
          <a:prstGeom prst="rect">
            <a:avLst/>
          </a:prstGeom>
        </p:spPr>
      </p:pic>
      <p:pic>
        <p:nvPicPr>
          <p:cNvPr id="45" name="図 44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20" y="737129"/>
            <a:ext cx="1686295" cy="863201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347" y="784875"/>
            <a:ext cx="2068180" cy="621900"/>
          </a:xfrm>
          <a:prstGeom prst="rect">
            <a:avLst/>
          </a:prstGeom>
        </p:spPr>
      </p:pic>
      <p:pic>
        <p:nvPicPr>
          <p:cNvPr id="40" name="図 39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81" y="2922443"/>
            <a:ext cx="1614582" cy="472958"/>
          </a:xfrm>
          <a:prstGeom prst="rect">
            <a:avLst/>
          </a:prstGeom>
        </p:spPr>
      </p:pic>
      <p:pic>
        <p:nvPicPr>
          <p:cNvPr id="33" name="図 32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480" y="1816578"/>
            <a:ext cx="1511276" cy="41861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59" y="5210726"/>
            <a:ext cx="1609977" cy="66594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99221" y="5118250"/>
            <a:ext cx="1217224" cy="686405"/>
          </a:xfrm>
          <a:prstGeom prst="rect">
            <a:avLst/>
          </a:prstGeom>
        </p:spPr>
      </p:pic>
      <p:pic>
        <p:nvPicPr>
          <p:cNvPr id="85" name="図 84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8" y="1255951"/>
            <a:ext cx="2033034" cy="645684"/>
          </a:xfrm>
          <a:prstGeom prst="rect">
            <a:avLst/>
          </a:prstGeom>
        </p:spPr>
      </p:pic>
      <p:pic>
        <p:nvPicPr>
          <p:cNvPr id="86" name="図 85">
            <a:hlinkClick r:id="rId22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17" y="2814062"/>
            <a:ext cx="1297681" cy="573575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345620" y="3651695"/>
            <a:ext cx="2920094" cy="1398471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3335564" y="3651695"/>
            <a:ext cx="2920094" cy="2667000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6281" y="3388877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Printing Marketplaces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図 23">
            <a:hlinkClick r:id="rId24"/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6" y="3698331"/>
            <a:ext cx="1647365" cy="550095"/>
          </a:xfrm>
          <a:prstGeom prst="rect">
            <a:avLst/>
          </a:prstGeom>
        </p:spPr>
      </p:pic>
      <p:pic>
        <p:nvPicPr>
          <p:cNvPr id="26" name="図 25">
            <a:hlinkClick r:id="rId26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6" y="4131874"/>
            <a:ext cx="1534886" cy="805815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3305445" y="3388877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Printing Services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8" name="図 27">
            <a:hlinkClick r:id="rId28"/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32" y="3716662"/>
            <a:ext cx="1402896" cy="513431"/>
          </a:xfrm>
          <a:prstGeom prst="rect">
            <a:avLst/>
          </a:prstGeom>
        </p:spPr>
      </p:pic>
      <p:sp>
        <p:nvSpPr>
          <p:cNvPr id="30" name="角丸四角形 29"/>
          <p:cNvSpPr/>
          <p:nvPr/>
        </p:nvSpPr>
        <p:spPr>
          <a:xfrm>
            <a:off x="376281" y="5323303"/>
            <a:ext cx="2920094" cy="3922298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3366225" y="6581513"/>
            <a:ext cx="2920094" cy="2667000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938422" y="3394437"/>
            <a:ext cx="324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Printer Manufacturers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Metal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図 34">
            <a:hlinkClick r:id="rId30"/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97" y="3904695"/>
            <a:ext cx="1080858" cy="395594"/>
          </a:xfrm>
          <a:prstGeom prst="rect">
            <a:avLst/>
          </a:prstGeom>
        </p:spPr>
      </p:pic>
      <p:pic>
        <p:nvPicPr>
          <p:cNvPr id="36" name="図 35">
            <a:hlinkClick r:id="rId32"/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4" y="4502032"/>
            <a:ext cx="1307427" cy="364071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822" y="4332325"/>
            <a:ext cx="1608374" cy="411744"/>
          </a:xfrm>
          <a:prstGeom prst="rect">
            <a:avLst/>
          </a:prstGeom>
        </p:spPr>
      </p:pic>
      <p:pic>
        <p:nvPicPr>
          <p:cNvPr id="38" name="図 37">
            <a:hlinkClick r:id="rId35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257813" y="3796501"/>
            <a:ext cx="758360" cy="744818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6535048" y="3651695"/>
            <a:ext cx="6014358" cy="2667000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6535048" y="6572407"/>
            <a:ext cx="6014358" cy="2667000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306940" y="6297564"/>
            <a:ext cx="4470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Printer Manufacturers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（建設、バイオ、フードなど）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6535048" y="689422"/>
            <a:ext cx="6014358" cy="2667000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000808" y="433770"/>
            <a:ext cx="339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Printer Manufacturers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Plastics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7" name="図 46">
            <a:hlinkClick r:id="rId37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901503" y="843835"/>
            <a:ext cx="1399642" cy="699821"/>
          </a:xfrm>
          <a:prstGeom prst="rect">
            <a:avLst/>
          </a:prstGeom>
        </p:spPr>
      </p:pic>
      <p:pic>
        <p:nvPicPr>
          <p:cNvPr id="48" name="図 47">
            <a:hlinkClick r:id="rId39"/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68" y="1735078"/>
            <a:ext cx="1681947" cy="248636"/>
          </a:xfrm>
          <a:prstGeom prst="rect">
            <a:avLst/>
          </a:prstGeom>
        </p:spPr>
      </p:pic>
      <p:sp>
        <p:nvSpPr>
          <p:cNvPr id="49" name="角丸四角形 48"/>
          <p:cNvSpPr/>
          <p:nvPr/>
        </p:nvSpPr>
        <p:spPr>
          <a:xfrm>
            <a:off x="345620" y="689422"/>
            <a:ext cx="2920094" cy="2667000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3335564" y="689422"/>
            <a:ext cx="2920094" cy="2667000"/>
          </a:xfrm>
          <a:prstGeom prst="roundRect">
            <a:avLst>
              <a:gd name="adj" fmla="val 8572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941" y="4963943"/>
            <a:ext cx="1881958" cy="520676"/>
          </a:xfrm>
          <a:prstGeom prst="rect">
            <a:avLst/>
          </a:prstGeom>
        </p:spPr>
      </p:pic>
      <p:pic>
        <p:nvPicPr>
          <p:cNvPr id="53" name="図 52">
            <a:hlinkClick r:id="rId42"/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81" y="5536301"/>
            <a:ext cx="1207305" cy="568144"/>
          </a:xfrm>
          <a:prstGeom prst="rect">
            <a:avLst/>
          </a:prstGeom>
        </p:spPr>
      </p:pic>
      <p:pic>
        <p:nvPicPr>
          <p:cNvPr id="54" name="図 53">
            <a:hlinkClick r:id="rId44"/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4685946" y="5617810"/>
            <a:ext cx="1535236" cy="474882"/>
          </a:xfrm>
          <a:prstGeom prst="rect">
            <a:avLst/>
          </a:prstGeom>
        </p:spPr>
      </p:pic>
      <p:pic>
        <p:nvPicPr>
          <p:cNvPr id="55" name="図 54">
            <a:hlinkClick r:id="rId46"/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8" y="4679290"/>
            <a:ext cx="848623" cy="848623"/>
          </a:xfrm>
          <a:prstGeom prst="rect">
            <a:avLst/>
          </a:prstGeom>
        </p:spPr>
      </p:pic>
      <p:pic>
        <p:nvPicPr>
          <p:cNvPr id="58" name="図 57">
            <a:hlinkClick r:id="rId48"/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610" y="842273"/>
            <a:ext cx="755920" cy="755920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644180" y="3686991"/>
            <a:ext cx="1717501" cy="617698"/>
          </a:xfrm>
          <a:prstGeom prst="rect">
            <a:avLst/>
          </a:prstGeom>
        </p:spPr>
      </p:pic>
      <p:pic>
        <p:nvPicPr>
          <p:cNvPr id="60" name="図 59">
            <a:hlinkClick r:id="rId51"/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389903" y="827810"/>
            <a:ext cx="1858256" cy="408637"/>
          </a:xfrm>
          <a:prstGeom prst="rect">
            <a:avLst/>
          </a:prstGeom>
        </p:spPr>
      </p:pic>
      <p:pic>
        <p:nvPicPr>
          <p:cNvPr id="63" name="図 62">
            <a:hlinkClick r:id="rId53"/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02" y="6748248"/>
            <a:ext cx="1801075" cy="403038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6761825" y="6577573"/>
            <a:ext cx="12916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バイオプリンタ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452210" y="427747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Printing CAD Software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7" name="図 66">
            <a:hlinkClick r:id="rId55"/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628" y="2091142"/>
            <a:ext cx="1801075" cy="701717"/>
          </a:xfrm>
          <a:prstGeom prst="rect">
            <a:avLst/>
          </a:prstGeom>
        </p:spPr>
      </p:pic>
      <p:pic>
        <p:nvPicPr>
          <p:cNvPr id="68" name="図 67">
            <a:hlinkClick r:id="rId57"/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43" y="3827074"/>
            <a:ext cx="1276350" cy="60960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949" y="3759391"/>
            <a:ext cx="2224429" cy="495300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10526058" y="3679104"/>
            <a:ext cx="1706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電子ビーム積層 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GE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431701" y="6321979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Scanners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59192" y="5059703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Other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3" name="図 72">
            <a:hlinkClick r:id="rId60"/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437243" y="6163410"/>
            <a:ext cx="1743075" cy="419100"/>
          </a:xfrm>
          <a:prstGeom prst="rect">
            <a:avLst/>
          </a:prstGeom>
        </p:spPr>
      </p:pic>
      <p:sp>
        <p:nvSpPr>
          <p:cNvPr id="74" name="テキスト ボックス 73"/>
          <p:cNvSpPr txBox="1"/>
          <p:nvPr/>
        </p:nvSpPr>
        <p:spPr>
          <a:xfrm>
            <a:off x="570805" y="6010303"/>
            <a:ext cx="14624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カメラ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/VR/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立体図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96478" y="439809"/>
            <a:ext cx="267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 Printing Materials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6" name="図 75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802" y="6800560"/>
            <a:ext cx="1414170" cy="444353"/>
          </a:xfrm>
          <a:prstGeom prst="rect">
            <a:avLst/>
          </a:prstGeom>
        </p:spPr>
      </p:pic>
      <p:sp>
        <p:nvSpPr>
          <p:cNvPr id="77" name="テキスト ボックス 76"/>
          <p:cNvSpPr txBox="1"/>
          <p:nvPr/>
        </p:nvSpPr>
        <p:spPr>
          <a:xfrm>
            <a:off x="8623630" y="6608098"/>
            <a:ext cx="1710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プリンテッドエレクトロニクス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8" name="図 77">
            <a:hlinkClick r:id="rId63"/>
          </p:cNvPr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2" y="924937"/>
            <a:ext cx="2648462" cy="15444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9" name="図 78">
            <a:hlinkClick r:id="rId65"/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6588632" y="7307504"/>
            <a:ext cx="1974187" cy="368861"/>
          </a:xfrm>
          <a:prstGeom prst="rect">
            <a:avLst/>
          </a:prstGeom>
        </p:spPr>
      </p:pic>
      <p:sp>
        <p:nvSpPr>
          <p:cNvPr id="80" name="テキスト ボックス 79"/>
          <p:cNvSpPr txBox="1"/>
          <p:nvPr/>
        </p:nvSpPr>
        <p:spPr>
          <a:xfrm>
            <a:off x="6832364" y="7178016"/>
            <a:ext cx="12916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建設プリンタ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1" name="図 80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871" y="1516617"/>
            <a:ext cx="666750" cy="666750"/>
          </a:xfrm>
          <a:prstGeom prst="rect">
            <a:avLst/>
          </a:prstGeom>
        </p:spPr>
      </p:pic>
      <p:pic>
        <p:nvPicPr>
          <p:cNvPr id="82" name="図 81">
            <a:hlinkClick r:id="rId68"/>
          </p:cNvPr>
          <p:cNvPicPr>
            <a:picLocks noChangeAspect="1"/>
          </p:cNvPicPr>
          <p:nvPr/>
        </p:nvPicPr>
        <p:blipFill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321" y="4459786"/>
            <a:ext cx="1053721" cy="632418"/>
          </a:xfrm>
          <a:prstGeom prst="rect">
            <a:avLst/>
          </a:prstGeom>
        </p:spPr>
      </p:pic>
      <p:pic>
        <p:nvPicPr>
          <p:cNvPr id="83" name="図 82">
            <a:hlinkClick r:id="rId70"/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36" y="6837454"/>
            <a:ext cx="1862191" cy="39571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4" name="テキスト ボックス 83"/>
          <p:cNvSpPr txBox="1"/>
          <p:nvPr/>
        </p:nvSpPr>
        <p:spPr>
          <a:xfrm>
            <a:off x="10491526" y="6665552"/>
            <a:ext cx="1710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カーボンファイバー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922245" y="2738441"/>
            <a:ext cx="14159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三次元メカニカル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CAD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0" name="図 89">
            <a:hlinkClick r:id="rId72"/>
          </p:cNvPr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84" y="1889276"/>
            <a:ext cx="1038810" cy="828451"/>
          </a:xfrm>
          <a:prstGeom prst="rect">
            <a:avLst/>
          </a:prstGeom>
        </p:spPr>
      </p:pic>
      <p:sp>
        <p:nvSpPr>
          <p:cNvPr id="91" name="テキスト ボックス 90"/>
          <p:cNvSpPr txBox="1"/>
          <p:nvPr/>
        </p:nvSpPr>
        <p:spPr>
          <a:xfrm>
            <a:off x="6599913" y="2113519"/>
            <a:ext cx="12916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大型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プリンタ（独）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hlinkClick r:id="rId74"/>
          </p:cNvPr>
          <p:cNvPicPr>
            <a:picLocks noChangeAspect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31" y="908874"/>
            <a:ext cx="796218" cy="796218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4860967" y="734995"/>
            <a:ext cx="1710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Mixed Dimensions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hlinkClick r:id="rId76"/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99" y="7792608"/>
            <a:ext cx="1442998" cy="721499"/>
          </a:xfrm>
          <a:prstGeom prst="rect">
            <a:avLst/>
          </a:prstGeom>
        </p:spPr>
      </p:pic>
      <p:sp>
        <p:nvSpPr>
          <p:cNvPr id="66" name="テキスト ボックス 65"/>
          <p:cNvSpPr txBox="1"/>
          <p:nvPr/>
        </p:nvSpPr>
        <p:spPr>
          <a:xfrm>
            <a:off x="6653485" y="7693745"/>
            <a:ext cx="1861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レジェノバ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三次元細胞積層システム機器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hlinkClick r:id="rId78"/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424" y="7466030"/>
            <a:ext cx="1654586" cy="4162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8" name="テキスト ボックス 87"/>
          <p:cNvSpPr txBox="1"/>
          <p:nvPr/>
        </p:nvSpPr>
        <p:spPr>
          <a:xfrm>
            <a:off x="10537769" y="7275538"/>
            <a:ext cx="1710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カーボンファイバー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hlinkClick r:id="rId80"/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017" y="7461618"/>
            <a:ext cx="1281023" cy="732689"/>
          </a:xfrm>
          <a:prstGeom prst="rect">
            <a:avLst/>
          </a:prstGeom>
        </p:spPr>
      </p:pic>
      <p:sp>
        <p:nvSpPr>
          <p:cNvPr id="89" name="テキスト ボックス 88"/>
          <p:cNvSpPr txBox="1"/>
          <p:nvPr/>
        </p:nvSpPr>
        <p:spPr>
          <a:xfrm>
            <a:off x="8157199" y="7318130"/>
            <a:ext cx="1710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フード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53427" y="-4687"/>
            <a:ext cx="4705075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3D Printing Market Map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33" y="4527300"/>
            <a:ext cx="1200150" cy="4572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2" name="テキスト ボックス 91"/>
          <p:cNvSpPr txBox="1"/>
          <p:nvPr/>
        </p:nvSpPr>
        <p:spPr>
          <a:xfrm>
            <a:off x="8081173" y="4351088"/>
            <a:ext cx="22812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液体金属のインクジェット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プリンター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8545341" y="5105908"/>
            <a:ext cx="1276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Rapid Plasma Deposition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8444289" y="1327525"/>
            <a:ext cx="7444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樹脂＆金属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7042617" y="5179046"/>
            <a:ext cx="920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Joule Printing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" name="図 9">
            <a:hlinkClick r:id="rId83"/>
          </p:cNvPr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88" y="5806713"/>
            <a:ext cx="2190150" cy="417813"/>
          </a:xfrm>
          <a:prstGeom prst="rect">
            <a:avLst/>
          </a:prstGeom>
        </p:spPr>
      </p:pic>
      <p:pic>
        <p:nvPicPr>
          <p:cNvPr id="11" name="図 10">
            <a:hlinkClick r:id="rId85"/>
          </p:cNvPr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29" y="5831463"/>
            <a:ext cx="1296128" cy="453808"/>
          </a:xfrm>
          <a:prstGeom prst="rect">
            <a:avLst/>
          </a:prstGeom>
        </p:spPr>
      </p:pic>
      <p:sp>
        <p:nvSpPr>
          <p:cNvPr id="97" name="テキスト ボックス 96"/>
          <p:cNvSpPr txBox="1"/>
          <p:nvPr/>
        </p:nvSpPr>
        <p:spPr>
          <a:xfrm>
            <a:off x="8996318" y="5687536"/>
            <a:ext cx="1550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Directed Energy Deposition 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hlinkClick r:id="rId87"/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357" y="4375797"/>
            <a:ext cx="2162175" cy="266700"/>
          </a:xfrm>
          <a:prstGeom prst="rect">
            <a:avLst/>
          </a:prstGeom>
        </p:spPr>
      </p:pic>
      <p:pic>
        <p:nvPicPr>
          <p:cNvPr id="13" name="図 12">
            <a:hlinkClick r:id="rId89"/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10181540" y="4842341"/>
            <a:ext cx="1905000" cy="381000"/>
          </a:xfrm>
          <a:prstGeom prst="rect">
            <a:avLst/>
          </a:prstGeom>
        </p:spPr>
      </p:pic>
      <p:pic>
        <p:nvPicPr>
          <p:cNvPr id="15" name="図 14">
            <a:hlinkClick r:id="rId91"/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10740222" y="5840921"/>
            <a:ext cx="1478941" cy="436785"/>
          </a:xfrm>
          <a:prstGeom prst="rect">
            <a:avLst/>
          </a:prstGeom>
        </p:spPr>
      </p:pic>
      <p:pic>
        <p:nvPicPr>
          <p:cNvPr id="16" name="図 15">
            <a:hlinkClick r:id="rId93"/>
          </p:cNvPr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11" y="5323302"/>
            <a:ext cx="1807474" cy="513487"/>
          </a:xfrm>
          <a:prstGeom prst="rect">
            <a:avLst/>
          </a:prstGeom>
        </p:spPr>
      </p:pic>
      <p:sp>
        <p:nvSpPr>
          <p:cNvPr id="98" name="テキスト ボックス 97"/>
          <p:cNvSpPr txBox="1"/>
          <p:nvPr/>
        </p:nvSpPr>
        <p:spPr>
          <a:xfrm>
            <a:off x="10571731" y="5206331"/>
            <a:ext cx="1550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high-power blue laser</a:t>
            </a:r>
            <a:endParaRPr kumimoji="1" lang="ja-JP" altLang="en-US" sz="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10627761" y="4759257"/>
            <a:ext cx="15503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Titanium Alloy Powders </a:t>
            </a:r>
            <a:endParaRPr kumimoji="1" lang="ja-JP" altLang="en-US" sz="3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hlinkClick r:id="rId95"/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393" y="2354846"/>
            <a:ext cx="1752600" cy="390525"/>
          </a:xfrm>
          <a:prstGeom prst="rect">
            <a:avLst/>
          </a:prstGeom>
        </p:spPr>
      </p:pic>
      <p:pic>
        <p:nvPicPr>
          <p:cNvPr id="18" name="図 17">
            <a:hlinkClick r:id="rId97"/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75" y="2764389"/>
            <a:ext cx="1521380" cy="43739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9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09" y="2396738"/>
            <a:ext cx="1736365" cy="38881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0" name="テキスト ボックス 99"/>
          <p:cNvSpPr txBox="1"/>
          <p:nvPr/>
        </p:nvSpPr>
        <p:spPr>
          <a:xfrm>
            <a:off x="8392813" y="2229473"/>
            <a:ext cx="1751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Large Scale </a:t>
            </a:r>
            <a:r>
              <a:rPr lang="en-US" altLang="ja-JP" sz="7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3D Printing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hlinkClick r:id="rId100"/>
          </p:cNvPr>
          <p:cNvPicPr>
            <a:picLocks noChangeAspect="1"/>
          </p:cNvPicPr>
          <p:nvPr/>
        </p:nvPicPr>
        <p:blipFill>
          <a:blip r:embed="rId1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5" y="3010695"/>
            <a:ext cx="1768648" cy="251344"/>
          </a:xfrm>
          <a:prstGeom prst="rect">
            <a:avLst/>
          </a:prstGeom>
        </p:spPr>
      </p:pic>
      <p:sp>
        <p:nvSpPr>
          <p:cNvPr id="101" name="テキスト ボックス 100"/>
          <p:cNvSpPr txBox="1"/>
          <p:nvPr/>
        </p:nvSpPr>
        <p:spPr>
          <a:xfrm>
            <a:off x="8460439" y="2824684"/>
            <a:ext cx="1751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自動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プリンティングプロバイダー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9351544" y="1694604"/>
            <a:ext cx="1497013" cy="353372"/>
          </a:xfrm>
          <a:prstGeom prst="rect">
            <a:avLst/>
          </a:prstGeom>
        </p:spPr>
      </p:pic>
      <p:sp>
        <p:nvSpPr>
          <p:cNvPr id="102" name="テキスト ボックス 101"/>
          <p:cNvSpPr txBox="1"/>
          <p:nvPr/>
        </p:nvSpPr>
        <p:spPr>
          <a:xfrm>
            <a:off x="9434464" y="1633398"/>
            <a:ext cx="11376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透明</a:t>
            </a:r>
            <a:r>
              <a:rPr kumimoji="1" lang="en-US" altLang="ja-JP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プリント技術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hlinkClick r:id="rId103"/>
          </p:cNvPr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7457543" y="4265174"/>
            <a:ext cx="946060" cy="294330"/>
          </a:xfrm>
          <a:prstGeom prst="rect">
            <a:avLst/>
          </a:prstGeom>
        </p:spPr>
      </p:pic>
      <p:pic>
        <p:nvPicPr>
          <p:cNvPr id="103" name="図 102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12" y="4639149"/>
            <a:ext cx="666750" cy="666750"/>
          </a:xfrm>
          <a:prstGeom prst="rect">
            <a:avLst/>
          </a:prstGeom>
        </p:spPr>
      </p:pic>
      <p:sp>
        <p:nvSpPr>
          <p:cNvPr id="104" name="テキスト ボックス 103"/>
          <p:cNvSpPr txBox="1"/>
          <p:nvPr/>
        </p:nvSpPr>
        <p:spPr>
          <a:xfrm>
            <a:off x="7775700" y="807712"/>
            <a:ext cx="17516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CLIP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連続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液界面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生産技術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" name="図 13">
            <a:hlinkClick r:id="rId105"/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3512224" y="6705785"/>
            <a:ext cx="1584159" cy="429986"/>
          </a:xfrm>
          <a:prstGeom prst="rect">
            <a:avLst/>
          </a:prstGeom>
        </p:spPr>
      </p:pic>
      <p:pic>
        <p:nvPicPr>
          <p:cNvPr id="32" name="図 31">
            <a:hlinkClick r:id="rId107"/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832" y="7352991"/>
            <a:ext cx="1585807" cy="62001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5" name="テキスト ボックス 104"/>
          <p:cNvSpPr txBox="1"/>
          <p:nvPr/>
        </p:nvSpPr>
        <p:spPr>
          <a:xfrm>
            <a:off x="3259822" y="7166555"/>
            <a:ext cx="2080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 DIGITAL EAR SCANNING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3525077" y="8078650"/>
            <a:ext cx="1585237" cy="502636"/>
          </a:xfrm>
          <a:prstGeom prst="rect">
            <a:avLst/>
          </a:prstGeom>
        </p:spPr>
      </p:pic>
      <p:pic>
        <p:nvPicPr>
          <p:cNvPr id="57" name="図 56">
            <a:hlinkClick r:id="rId110"/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77" y="8721029"/>
            <a:ext cx="2606834" cy="397557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256" y="7420064"/>
            <a:ext cx="1200446" cy="433217"/>
          </a:xfrm>
          <a:prstGeom prst="rect">
            <a:avLst/>
          </a:prstGeom>
        </p:spPr>
      </p:pic>
      <p:sp>
        <p:nvSpPr>
          <p:cNvPr id="106" name="テキスト ボックス 105"/>
          <p:cNvSpPr txBox="1"/>
          <p:nvPr/>
        </p:nvSpPr>
        <p:spPr>
          <a:xfrm>
            <a:off x="4984837" y="7266671"/>
            <a:ext cx="1387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産業用リアルタイム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スキャナ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8" name="図 107">
            <a:hlinkClick r:id="rId113"/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485908" y="7040660"/>
            <a:ext cx="1485117" cy="492606"/>
          </a:xfrm>
          <a:prstGeom prst="rect">
            <a:avLst/>
          </a:prstGeom>
        </p:spPr>
      </p:pic>
      <p:sp>
        <p:nvSpPr>
          <p:cNvPr id="109" name="テキスト ボックス 108"/>
          <p:cNvSpPr txBox="1"/>
          <p:nvPr/>
        </p:nvSpPr>
        <p:spPr>
          <a:xfrm>
            <a:off x="415684" y="6709047"/>
            <a:ext cx="1849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realtime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 manufacturing platform for the 3D printing industry</a:t>
            </a:r>
            <a:endParaRPr kumimoji="1" lang="ja-JP" altLang="en-US" sz="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412836" y="5355710"/>
            <a:ext cx="14624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ものづくりの民主化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2" name="図 111"/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>
            <a:off x="615143" y="1291712"/>
            <a:ext cx="568485" cy="724819"/>
          </a:xfrm>
          <a:prstGeom prst="rect">
            <a:avLst/>
          </a:prstGeom>
        </p:spPr>
      </p:pic>
      <p:sp>
        <p:nvSpPr>
          <p:cNvPr id="113" name="テキスト ボックス 112"/>
          <p:cNvSpPr txBox="1"/>
          <p:nvPr/>
        </p:nvSpPr>
        <p:spPr>
          <a:xfrm>
            <a:off x="206266" y="1119687"/>
            <a:ext cx="15742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セメント系材料を用いた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プリンター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8210824" y="8270829"/>
            <a:ext cx="1861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エンターテイメント向け大型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プリンタ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6" name="図 115">
            <a:hlinkClick r:id="rId116"/>
          </p:cNvPr>
          <p:cNvPicPr>
            <a:picLocks noChangeAspect="1"/>
          </p:cNvPicPr>
          <p:nvPr/>
        </p:nvPicPr>
        <p:blipFill>
          <a:blip r:embed="rId1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16" y="8666834"/>
            <a:ext cx="1141352" cy="514243"/>
          </a:xfrm>
          <a:prstGeom prst="rect">
            <a:avLst/>
          </a:prstGeom>
        </p:spPr>
      </p:pic>
      <p:sp>
        <p:nvSpPr>
          <p:cNvPr id="117" name="テキスト ボックス 116"/>
          <p:cNvSpPr txBox="1"/>
          <p:nvPr/>
        </p:nvSpPr>
        <p:spPr>
          <a:xfrm>
            <a:off x="6643284" y="8472100"/>
            <a:ext cx="1861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造船用途の巨大複合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プリンタ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8" name="図 117">
            <a:hlinkClick r:id="rId118"/>
          </p:cNvPr>
          <p:cNvPicPr>
            <a:picLocks noChangeAspect="1"/>
          </p:cNvPicPr>
          <p:nvPr/>
        </p:nvPicPr>
        <p:blipFill>
          <a:blip r:embed="rId1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31" y="8135990"/>
            <a:ext cx="1946179" cy="36360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9" name="テキスト ボックス 118"/>
          <p:cNvSpPr txBox="1"/>
          <p:nvPr/>
        </p:nvSpPr>
        <p:spPr>
          <a:xfrm>
            <a:off x="10296292" y="7965387"/>
            <a:ext cx="1861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Big Area Additive Manufacturing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0" name="図 119">
            <a:hlinkClick r:id="rId120"/>
          </p:cNvPr>
          <p:cNvPicPr>
            <a:picLocks noChangeAspect="1"/>
          </p:cNvPicPr>
          <p:nvPr/>
        </p:nvPicPr>
        <p:blipFill>
          <a:blip r:embed="rId1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60" y="8733821"/>
            <a:ext cx="2190108" cy="3602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1" name="テキスト ボックス 120"/>
          <p:cNvSpPr txBox="1"/>
          <p:nvPr/>
        </p:nvSpPr>
        <p:spPr>
          <a:xfrm>
            <a:off x="10341110" y="8572127"/>
            <a:ext cx="1861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輸送可能な大型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2" name="図 121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382722" y="1271752"/>
            <a:ext cx="1783821" cy="641550"/>
          </a:xfrm>
          <a:prstGeom prst="rect">
            <a:avLst/>
          </a:prstGeom>
        </p:spPr>
      </p:pic>
      <p:pic>
        <p:nvPicPr>
          <p:cNvPr id="123" name="図 122">
            <a:hlinkClick r:id="rId122"/>
          </p:cNvPr>
          <p:cNvPicPr>
            <a:picLocks noChangeAspect="1"/>
          </p:cNvPicPr>
          <p:nvPr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2" y="2259324"/>
            <a:ext cx="1362881" cy="363435"/>
          </a:xfrm>
          <a:prstGeom prst="rect">
            <a:avLst/>
          </a:prstGeom>
        </p:spPr>
      </p:pic>
      <p:sp>
        <p:nvSpPr>
          <p:cNvPr id="124" name="テキスト ボックス 123"/>
          <p:cNvSpPr txBox="1"/>
          <p:nvPr/>
        </p:nvSpPr>
        <p:spPr>
          <a:xfrm>
            <a:off x="176447" y="2172362"/>
            <a:ext cx="15742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有機廃棄物リサイクル</a:t>
            </a: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フィラメント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26735" y="2868861"/>
            <a:ext cx="25723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液体</a:t>
            </a: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プリントプロセス「</a:t>
            </a: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rapid liquid printing process</a:t>
            </a:r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7" name="図 126"/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1937977" y="1925735"/>
            <a:ext cx="1270680" cy="873593"/>
          </a:xfrm>
          <a:prstGeom prst="rect">
            <a:avLst/>
          </a:prstGeom>
        </p:spPr>
      </p:pic>
      <p:sp>
        <p:nvSpPr>
          <p:cNvPr id="128" name="テキスト ボックス 127"/>
          <p:cNvSpPr txBox="1"/>
          <p:nvPr/>
        </p:nvSpPr>
        <p:spPr>
          <a:xfrm>
            <a:off x="1697545" y="1794800"/>
            <a:ext cx="15742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宇宙向け自己修復素材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353296" y="1852984"/>
            <a:ext cx="1047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国産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3DCG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ソフト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1" name="図 130"/>
          <p:cNvPicPr>
            <a:picLocks noChangeAspect="1"/>
          </p:cNvPicPr>
          <p:nvPr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809" y="2794612"/>
            <a:ext cx="1365742" cy="40972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32" name="テキスト ボックス 131"/>
          <p:cNvSpPr txBox="1"/>
          <p:nvPr/>
        </p:nvSpPr>
        <p:spPr>
          <a:xfrm>
            <a:off x="3540105" y="2638031"/>
            <a:ext cx="13058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ZBrush</a:t>
            </a: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デジタルスカルプティング 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3" name="図 132">
            <a:hlinkClick r:id="rId126"/>
          </p:cNvPr>
          <p:cNvPicPr>
            <a:picLocks noChangeAspect="1"/>
          </p:cNvPicPr>
          <p:nvPr/>
        </p:nvPicPr>
        <p:blipFill>
          <a:blip r:embed="rId127"/>
          <a:stretch>
            <a:fillRect/>
          </a:stretch>
        </p:blipFill>
        <p:spPr>
          <a:xfrm>
            <a:off x="425489" y="7758109"/>
            <a:ext cx="1719449" cy="41410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367780" y="7593717"/>
            <a:ext cx="1849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Generative Design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5" name="図 134"/>
          <p:cNvPicPr>
            <a:picLocks noChangeAspect="1"/>
          </p:cNvPicPr>
          <p:nvPr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93" y="1981268"/>
            <a:ext cx="622403" cy="578980"/>
          </a:xfrm>
          <a:prstGeom prst="rect">
            <a:avLst/>
          </a:prstGeom>
        </p:spPr>
      </p:pic>
      <p:sp>
        <p:nvSpPr>
          <p:cNvPr id="136" name="テキスト ボックス 135"/>
          <p:cNvSpPr txBox="1"/>
          <p:nvPr/>
        </p:nvSpPr>
        <p:spPr>
          <a:xfrm>
            <a:off x="4151359" y="1809314"/>
            <a:ext cx="1047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Free</a:t>
            </a:r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CAD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7" name="図 136">
            <a:hlinkClick r:id="rId129"/>
          </p:cNvPr>
          <p:cNvPicPr>
            <a:picLocks noChangeAspect="1"/>
          </p:cNvPicPr>
          <p:nvPr/>
        </p:nvPicPr>
        <p:blipFill>
          <a:blip r:embed="rId1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96" y="5466837"/>
            <a:ext cx="1095669" cy="731907"/>
          </a:xfrm>
          <a:prstGeom prst="rect">
            <a:avLst/>
          </a:prstGeom>
        </p:spPr>
      </p:pic>
      <p:sp>
        <p:nvSpPr>
          <p:cNvPr id="138" name="テキスト ボックス 137"/>
          <p:cNvSpPr txBox="1"/>
          <p:nvPr/>
        </p:nvSpPr>
        <p:spPr>
          <a:xfrm>
            <a:off x="1864050" y="5312189"/>
            <a:ext cx="14624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Topology Optimization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9" name="図 138">
            <a:hlinkClick r:id="rId131"/>
          </p:cNvPr>
          <p:cNvPicPr>
            <a:picLocks noChangeAspect="1"/>
          </p:cNvPicPr>
          <p:nvPr/>
        </p:nvPicPr>
        <p:blipFill>
          <a:blip r:embed="rId1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12" y="6559480"/>
            <a:ext cx="938878" cy="37753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0" name="テキスト ボックス 139"/>
          <p:cNvSpPr txBox="1"/>
          <p:nvPr/>
        </p:nvSpPr>
        <p:spPr>
          <a:xfrm>
            <a:off x="2155440" y="6302666"/>
            <a:ext cx="1170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完全自動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金属</a:t>
            </a:r>
            <a:endParaRPr lang="en-US" altLang="ja-JP" sz="7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プリンタシステム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1" name="図 140">
            <a:hlinkClick r:id="rId133"/>
          </p:cNvPr>
          <p:cNvPicPr>
            <a:picLocks noChangeAspect="1"/>
          </p:cNvPicPr>
          <p:nvPr/>
        </p:nvPicPr>
        <p:blipFill>
          <a:blip r:embed="rId1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43" y="8412043"/>
            <a:ext cx="2033249" cy="3201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2" name="テキスト ボックス 141"/>
          <p:cNvSpPr txBox="1"/>
          <p:nvPr/>
        </p:nvSpPr>
        <p:spPr>
          <a:xfrm>
            <a:off x="381479" y="8260623"/>
            <a:ext cx="1849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微小重力（無重力）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バイオプリンタ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2144938" y="7029394"/>
            <a:ext cx="1170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軍事製造の自動化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6" name="図 145"/>
          <p:cNvPicPr>
            <a:picLocks noChangeAspect="1"/>
          </p:cNvPicPr>
          <p:nvPr/>
        </p:nvPicPr>
        <p:blipFill>
          <a:blip r:embed="rId135"/>
          <a:stretch>
            <a:fillRect/>
          </a:stretch>
        </p:blipFill>
        <p:spPr>
          <a:xfrm>
            <a:off x="690316" y="8899844"/>
            <a:ext cx="1809750" cy="276225"/>
          </a:xfrm>
          <a:prstGeom prst="rect">
            <a:avLst/>
          </a:prstGeom>
        </p:spPr>
      </p:pic>
      <p:sp>
        <p:nvSpPr>
          <p:cNvPr id="147" name="テキスト ボックス 146"/>
          <p:cNvSpPr txBox="1"/>
          <p:nvPr/>
        </p:nvSpPr>
        <p:spPr>
          <a:xfrm>
            <a:off x="685892" y="8738792"/>
            <a:ext cx="1849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Chemputer</a:t>
            </a: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™</a:t>
            </a:r>
            <a:r>
              <a:rPr lang="ja-JP" altLang="en-US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システムによる航空機製造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48" name="図 147">
            <a:hlinkClick r:id="rId57"/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3" y="7860253"/>
            <a:ext cx="914537" cy="436794"/>
          </a:xfrm>
          <a:prstGeom prst="rect">
            <a:avLst/>
          </a:prstGeom>
        </p:spPr>
      </p:pic>
      <p:sp>
        <p:nvSpPr>
          <p:cNvPr id="149" name="テキスト ボックス 148"/>
          <p:cNvSpPr txBox="1"/>
          <p:nvPr/>
        </p:nvSpPr>
        <p:spPr>
          <a:xfrm>
            <a:off x="2086259" y="7669029"/>
            <a:ext cx="12967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半導体レーザー高速プリンティング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509910" y="8278217"/>
            <a:ext cx="7407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軍事利用</a:t>
            </a:r>
            <a:endParaRPr kumimoji="1" lang="ja-JP" altLang="en-US" sz="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3" name="図 152"/>
          <p:cNvPicPr>
            <a:picLocks noChangeAspect="1"/>
          </p:cNvPicPr>
          <p:nvPr/>
        </p:nvPicPr>
        <p:blipFill>
          <a:blip r:embed="rId1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20" y="7408945"/>
            <a:ext cx="630190" cy="636492"/>
          </a:xfrm>
          <a:prstGeom prst="rect">
            <a:avLst/>
          </a:prstGeom>
        </p:spPr>
      </p:pic>
      <p:sp>
        <p:nvSpPr>
          <p:cNvPr id="154" name="テキスト ボックス 153"/>
          <p:cNvSpPr txBox="1"/>
          <p:nvPr/>
        </p:nvSpPr>
        <p:spPr>
          <a:xfrm>
            <a:off x="9097849" y="7259514"/>
            <a:ext cx="17107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強襲揚陸艦等に搭載</a:t>
            </a:r>
            <a:endParaRPr kumimoji="1" lang="ja-JP" altLang="en-US" sz="7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-2293" y="1814"/>
            <a:ext cx="2357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三井物産戦略研究所</a:t>
            </a:r>
            <a:endParaRPr kumimoji="1"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技術トレンド基礎調査センター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@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阿部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1771084" y="1694"/>
            <a:ext cx="1029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2018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  <a:r>
              <a:rPr lang="ja-JP" altLang="en-US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7" name="図 156"/>
          <p:cNvPicPr>
            <a:picLocks noChangeAspect="1"/>
          </p:cNvPicPr>
          <p:nvPr/>
        </p:nvPicPr>
        <p:blipFill>
          <a:blip r:embed="rId1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12" y="6718947"/>
            <a:ext cx="653716" cy="51133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58" name="テキスト ボックス 157"/>
          <p:cNvSpPr txBox="1"/>
          <p:nvPr/>
        </p:nvSpPr>
        <p:spPr>
          <a:xfrm>
            <a:off x="4963481" y="6555752"/>
            <a:ext cx="1387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</a:t>
            </a:r>
            <a:r>
              <a:rPr lang="en-US" altLang="ja-JP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lang="ja-JP" altLang="en-US" sz="7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レーダー</a:t>
            </a:r>
            <a:endParaRPr kumimoji="1" lang="ja-JP" altLang="en-US" sz="5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769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</TotalTime>
  <Words>254</Words>
  <Application>Microsoft Office PowerPoint</Application>
  <PresentationFormat>A3 297x420 mm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Mitsui&amp;CO.LTD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60</cp:revision>
  <cp:lastPrinted>2018-11-19T05:34:53Z</cp:lastPrinted>
  <dcterms:created xsi:type="dcterms:W3CDTF">2018-11-15T00:20:52Z</dcterms:created>
  <dcterms:modified xsi:type="dcterms:W3CDTF">2018-11-19T05:38:11Z</dcterms:modified>
</cp:coreProperties>
</file>