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18668"/>
            <a:ext cx="268541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Meiryo UI"/>
                <a:cs typeface="Meiryo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Meiryo UI"/>
                <a:cs typeface="Meiryo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Meiryo UI"/>
                <a:cs typeface="Meiryo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Meiryo UI"/>
                <a:cs typeface="Meiryo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Meiryo UI"/>
                <a:cs typeface="Meiryo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Meiryo UI"/>
                <a:cs typeface="Meiryo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66750"/>
          </a:xfrm>
          <a:custGeom>
            <a:avLst/>
            <a:gdLst/>
            <a:ahLst/>
            <a:cxnLst/>
            <a:rect l="l" t="t" r="r" b="b"/>
            <a:pathLst>
              <a:path w="12192000" h="666750">
                <a:moveTo>
                  <a:pt x="12192000" y="0"/>
                </a:moveTo>
                <a:lnTo>
                  <a:pt x="0" y="0"/>
                </a:lnTo>
                <a:lnTo>
                  <a:pt x="0" y="666750"/>
                </a:lnTo>
                <a:lnTo>
                  <a:pt x="12192000" y="66675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8668"/>
            <a:ext cx="6820534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Meiryo UI"/>
                <a:cs typeface="Meiryo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52625" y="2098738"/>
            <a:ext cx="7973059" cy="277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Meiryo UI"/>
                <a:cs typeface="Meiryo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deeplearning.jp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Relationship Id="rId4" Type="http://schemas.openxmlformats.org/officeDocument/2006/relationships/image" Target="../media/image2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ature.com/articles/s41586-024-07487-w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3.jpg"/><Relationship Id="rId4" Type="http://schemas.openxmlformats.org/officeDocument/2006/relationships/hyperlink" Target="https://golgi.sandbox.google.com/about" TargetMode="External"/><Relationship Id="rId5" Type="http://schemas.openxmlformats.org/officeDocument/2006/relationships/image" Target="../media/image5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atureasia.com/ja-jp/ndigest/v19/n11/AlphaFold%E3%81%AE%E9%96%8B%E7%99%BA%E8%80%85%E3%82%89%E3%81%AB300%E4%B8%87%E3%83%89%E3%83%AB%E3%81%AE%E3%83%96%E3%83%AC%E3%83%BC%E3%82%AF%E3%82%B9%E3%83%AB%E3%83%BC%E8%B3%9E/117415" TargetMode="External"/><Relationship Id="rId3" Type="http://schemas.openxmlformats.org/officeDocument/2006/relationships/hyperlink" Target="https://zenn.dev/tonets/articles/dd8c3855eadb2b" TargetMode="External"/><Relationship Id="rId4" Type="http://schemas.openxmlformats.org/officeDocument/2006/relationships/hyperlink" Target="https://x.com/pushmeet/status/1790086453520691657" TargetMode="Externa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ja.wikipedia.org/wiki/%E3%83%95%E3%82%A9%E3%83%BC%E3%83%AB%E3%83%87%E3%82%A3%E3%83%B3%E3%82%B0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s://golgi.sandbox.google.com/about" TargetMode="External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hyperlink" Target="https://www.nature.com/articles/s41586-021-03819-2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0.png"/><Relationship Id="rId4" Type="http://schemas.openxmlformats.org/officeDocument/2006/relationships/image" Target="../media/image12.jpg"/><Relationship Id="rId5" Type="http://schemas.openxmlformats.org/officeDocument/2006/relationships/hyperlink" Target="https://www.nature.com/articles/s41586-021-03819-2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888"/>
            <a:ext cx="12192000" cy="6857365"/>
            <a:chOff x="0" y="888"/>
            <a:chExt cx="12192000" cy="685736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31455"/>
              <a:ext cx="12191581" cy="672654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888"/>
              <a:ext cx="12187555" cy="2174240"/>
            </a:xfrm>
            <a:custGeom>
              <a:avLst/>
              <a:gdLst/>
              <a:ahLst/>
              <a:cxnLst/>
              <a:rect l="l" t="t" r="r" b="b"/>
              <a:pathLst>
                <a:path w="12187555" h="2174240">
                  <a:moveTo>
                    <a:pt x="0" y="2173272"/>
                  </a:moveTo>
                  <a:lnTo>
                    <a:pt x="12191582" y="2173272"/>
                  </a:lnTo>
                  <a:lnTo>
                    <a:pt x="12191582" y="-858"/>
                  </a:lnTo>
                  <a:lnTo>
                    <a:pt x="0" y="-858"/>
                  </a:lnTo>
                  <a:lnTo>
                    <a:pt x="0" y="217327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339268" y="504514"/>
            <a:ext cx="2449830" cy="872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329"/>
              </a:lnSpc>
              <a:spcBef>
                <a:spcPts val="100"/>
              </a:spcBef>
            </a:pPr>
            <a:r>
              <a:rPr dirty="0" sz="2800">
                <a:solidFill>
                  <a:srgbClr val="FF3933"/>
                </a:solidFill>
                <a:latin typeface="Impact"/>
                <a:cs typeface="Impact"/>
              </a:rPr>
              <a:t>D</a:t>
            </a:r>
            <a:r>
              <a:rPr dirty="0" sz="2800">
                <a:solidFill>
                  <a:srgbClr val="FFFFFF"/>
                </a:solidFill>
                <a:latin typeface="Impact"/>
                <a:cs typeface="Impact"/>
              </a:rPr>
              <a:t>EEP</a:t>
            </a:r>
            <a:r>
              <a:rPr dirty="0" sz="2800" spc="-30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dirty="0" sz="2800">
                <a:solidFill>
                  <a:srgbClr val="C5CC00"/>
                </a:solidFill>
                <a:latin typeface="Impact"/>
                <a:cs typeface="Impact"/>
              </a:rPr>
              <a:t>L</a:t>
            </a:r>
            <a:r>
              <a:rPr dirty="0" sz="2800">
                <a:solidFill>
                  <a:srgbClr val="FFFFFF"/>
                </a:solidFill>
                <a:latin typeface="Impact"/>
                <a:cs typeface="Impact"/>
              </a:rPr>
              <a:t>EARNING</a:t>
            </a:r>
            <a:r>
              <a:rPr dirty="0" sz="2800" spc="-55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dirty="0" sz="2800" spc="-25">
                <a:solidFill>
                  <a:srgbClr val="1A99FF"/>
                </a:solidFill>
                <a:latin typeface="Impact"/>
                <a:cs typeface="Impact"/>
              </a:rPr>
              <a:t>JP</a:t>
            </a:r>
            <a:endParaRPr sz="2800">
              <a:latin typeface="Impact"/>
              <a:cs typeface="Impact"/>
            </a:endParaRPr>
          </a:p>
          <a:p>
            <a:pPr algn="ctr" marL="1905">
              <a:lnSpc>
                <a:spcPts val="3329"/>
              </a:lnSpc>
            </a:pPr>
            <a:r>
              <a:rPr dirty="0" sz="2800">
                <a:solidFill>
                  <a:srgbClr val="FFFFFF"/>
                </a:solidFill>
                <a:latin typeface="Impact"/>
                <a:cs typeface="Impact"/>
              </a:rPr>
              <a:t>[DL </a:t>
            </a:r>
            <a:r>
              <a:rPr dirty="0" sz="2800" spc="-10">
                <a:solidFill>
                  <a:srgbClr val="FFFFFF"/>
                </a:solidFill>
                <a:latin typeface="Impact"/>
                <a:cs typeface="Impact"/>
              </a:rPr>
              <a:t>Papers]</a:t>
            </a:r>
            <a:endParaRPr sz="2800">
              <a:latin typeface="Impact"/>
              <a:cs typeface="Impac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26410" y="468947"/>
            <a:ext cx="6473825" cy="7353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dirty="0" sz="2400"/>
              <a:t>”Accurate</a:t>
            </a:r>
            <a:r>
              <a:rPr dirty="0" sz="2400" spc="-85"/>
              <a:t> </a:t>
            </a:r>
            <a:r>
              <a:rPr dirty="0" sz="2400"/>
              <a:t>structure</a:t>
            </a:r>
            <a:r>
              <a:rPr dirty="0" sz="2400" spc="-130"/>
              <a:t> </a:t>
            </a:r>
            <a:r>
              <a:rPr dirty="0" sz="2400"/>
              <a:t>prediction</a:t>
            </a:r>
            <a:r>
              <a:rPr dirty="0" sz="2400" spc="-90"/>
              <a:t> </a:t>
            </a:r>
            <a:r>
              <a:rPr dirty="0" sz="2400" spc="-25"/>
              <a:t>of</a:t>
            </a:r>
            <a:endParaRPr sz="2400"/>
          </a:p>
          <a:p>
            <a:pPr marL="12700">
              <a:lnSpc>
                <a:spcPts val="2790"/>
              </a:lnSpc>
            </a:pPr>
            <a:r>
              <a:rPr dirty="0" sz="2400"/>
              <a:t>biomolecular</a:t>
            </a:r>
            <a:r>
              <a:rPr dirty="0" sz="2400" spc="-105"/>
              <a:t> </a:t>
            </a:r>
            <a:r>
              <a:rPr dirty="0" sz="2400"/>
              <a:t>interactions</a:t>
            </a:r>
            <a:r>
              <a:rPr dirty="0" sz="2400" spc="-80"/>
              <a:t> </a:t>
            </a:r>
            <a:r>
              <a:rPr dirty="0" sz="2400"/>
              <a:t>with</a:t>
            </a:r>
            <a:r>
              <a:rPr dirty="0" sz="2400" spc="-135"/>
              <a:t> </a:t>
            </a:r>
            <a:r>
              <a:rPr dirty="0" sz="2400"/>
              <a:t>AlphaFold</a:t>
            </a:r>
            <a:r>
              <a:rPr dirty="0" sz="2400" spc="-120"/>
              <a:t> </a:t>
            </a:r>
            <a:r>
              <a:rPr dirty="0" sz="2400" spc="-25"/>
              <a:t>3”</a:t>
            </a:r>
            <a:endParaRPr sz="2400"/>
          </a:p>
        </p:txBody>
      </p:sp>
      <p:sp>
        <p:nvSpPr>
          <p:cNvPr id="7" name="object 7" descr=""/>
          <p:cNvSpPr txBox="1"/>
          <p:nvPr/>
        </p:nvSpPr>
        <p:spPr>
          <a:xfrm>
            <a:off x="7561580" y="1838261"/>
            <a:ext cx="463042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0">
                <a:solidFill>
                  <a:srgbClr val="FFFFFF"/>
                </a:solidFill>
                <a:latin typeface="游ゴシック Light"/>
                <a:cs typeface="游ゴシック Light"/>
              </a:rPr>
              <a:t>Kensuke</a:t>
            </a:r>
            <a:r>
              <a:rPr dirty="0" sz="1550" spc="145" b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dirty="0" sz="1550" b="0">
                <a:solidFill>
                  <a:srgbClr val="FFFFFF"/>
                </a:solidFill>
                <a:latin typeface="游ゴシック Light"/>
                <a:cs typeface="游ゴシック Light"/>
              </a:rPr>
              <a:t>Wakasugi,</a:t>
            </a:r>
            <a:r>
              <a:rPr dirty="0" sz="1550" spc="170" b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dirty="0" sz="1550" b="0">
                <a:solidFill>
                  <a:srgbClr val="FFFFFF"/>
                </a:solidFill>
                <a:latin typeface="游ゴシック Light"/>
                <a:cs typeface="游ゴシック Light"/>
              </a:rPr>
              <a:t>Panasonic</a:t>
            </a:r>
            <a:r>
              <a:rPr dirty="0" sz="1550" spc="135" b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dirty="0" sz="1550" b="0">
                <a:solidFill>
                  <a:srgbClr val="FFFFFF"/>
                </a:solidFill>
                <a:latin typeface="游ゴシック Light"/>
                <a:cs typeface="游ゴシック Light"/>
              </a:rPr>
              <a:t>Holdings</a:t>
            </a:r>
            <a:r>
              <a:rPr dirty="0" sz="1550" spc="240" b="0">
                <a:solidFill>
                  <a:srgbClr val="FFFFFF"/>
                </a:solidFill>
                <a:latin typeface="游ゴシック Light"/>
                <a:cs typeface="游ゴシック Light"/>
              </a:rPr>
              <a:t> </a:t>
            </a:r>
            <a:r>
              <a:rPr dirty="0" sz="1550" spc="-10" b="0">
                <a:solidFill>
                  <a:srgbClr val="FFFFFF"/>
                </a:solidFill>
                <a:latin typeface="游ゴシック Light"/>
                <a:cs typeface="游ゴシック Light"/>
              </a:rPr>
              <a:t>Corporation.</a:t>
            </a:r>
            <a:endParaRPr sz="1550">
              <a:latin typeface="游ゴシック Light"/>
              <a:cs typeface="游ゴシック Ligh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631737" y="6079614"/>
            <a:ext cx="2173605" cy="56324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800" spc="-10">
                <a:solidFill>
                  <a:srgbClr val="FFFFFF"/>
                </a:solidFill>
                <a:latin typeface="Corbel"/>
                <a:cs typeface="Corbel"/>
                <a:hlinkClick r:id="rId3"/>
              </a:rPr>
              <a:t>http://deeplearning.jp/</a:t>
            </a:r>
            <a:endParaRPr sz="1800">
              <a:latin typeface="Corbel"/>
              <a:cs typeface="Corbel"/>
            </a:endParaRPr>
          </a:p>
          <a:p>
            <a:pPr algn="r" marR="526415">
              <a:lnSpc>
                <a:spcPct val="100000"/>
              </a:lnSpc>
              <a:spcBef>
                <a:spcPts val="254"/>
              </a:spcBef>
            </a:pPr>
            <a:r>
              <a:rPr dirty="0" sz="1200" spc="-50">
                <a:solidFill>
                  <a:srgbClr val="888888"/>
                </a:solidFill>
                <a:latin typeface="游ゴシック"/>
                <a:cs typeface="游ゴシック"/>
              </a:rPr>
              <a:t>1</a:t>
            </a:r>
            <a:endParaRPr sz="1200">
              <a:latin typeface="游ゴシック"/>
              <a:cs typeface="游ゴシック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8668"/>
            <a:ext cx="423989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原子座標の拡散モデル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842115" y="-51498"/>
            <a:ext cx="2736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游ゴシック"/>
                <a:cs typeface="游ゴシック"/>
              </a:rPr>
              <a:t>10</a:t>
            </a:r>
            <a:endParaRPr sz="1800">
              <a:latin typeface="游ゴシック"/>
              <a:cs typeface="游ゴシック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08012" y="1446275"/>
            <a:ext cx="5880100" cy="2051050"/>
            <a:chOff x="608012" y="1446275"/>
            <a:chExt cx="5880100" cy="205105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1628774"/>
              <a:ext cx="5534025" cy="159395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614362" y="1452625"/>
              <a:ext cx="5867400" cy="2038350"/>
            </a:xfrm>
            <a:custGeom>
              <a:avLst/>
              <a:gdLst/>
              <a:ahLst/>
              <a:cxnLst/>
              <a:rect l="l" t="t" r="r" b="b"/>
              <a:pathLst>
                <a:path w="5867400" h="2038350">
                  <a:moveTo>
                    <a:pt x="0" y="2038350"/>
                  </a:moveTo>
                  <a:lnTo>
                    <a:pt x="5867400" y="2038350"/>
                  </a:lnTo>
                  <a:lnTo>
                    <a:pt x="5867400" y="0"/>
                  </a:lnTo>
                  <a:lnTo>
                    <a:pt x="0" y="0"/>
                  </a:lnTo>
                  <a:lnTo>
                    <a:pt x="0" y="20383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853051" y="1795525"/>
              <a:ext cx="695325" cy="361950"/>
            </a:xfrm>
            <a:custGeom>
              <a:avLst/>
              <a:gdLst/>
              <a:ahLst/>
              <a:cxnLst/>
              <a:rect l="l" t="t" r="r" b="b"/>
              <a:pathLst>
                <a:path w="695325" h="361950">
                  <a:moveTo>
                    <a:pt x="521462" y="0"/>
                  </a:moveTo>
                  <a:lnTo>
                    <a:pt x="173736" y="0"/>
                  </a:lnTo>
                  <a:lnTo>
                    <a:pt x="173736" y="180975"/>
                  </a:lnTo>
                  <a:lnTo>
                    <a:pt x="0" y="180975"/>
                  </a:lnTo>
                  <a:lnTo>
                    <a:pt x="347599" y="361950"/>
                  </a:lnTo>
                  <a:lnTo>
                    <a:pt x="695325" y="180975"/>
                  </a:lnTo>
                  <a:lnTo>
                    <a:pt x="521462" y="180975"/>
                  </a:lnTo>
                  <a:lnTo>
                    <a:pt x="5214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853051" y="1795525"/>
              <a:ext cx="695325" cy="361950"/>
            </a:xfrm>
            <a:custGeom>
              <a:avLst/>
              <a:gdLst/>
              <a:ahLst/>
              <a:cxnLst/>
              <a:rect l="l" t="t" r="r" b="b"/>
              <a:pathLst>
                <a:path w="695325" h="361950">
                  <a:moveTo>
                    <a:pt x="0" y="180975"/>
                  </a:moveTo>
                  <a:lnTo>
                    <a:pt x="173736" y="180975"/>
                  </a:lnTo>
                  <a:lnTo>
                    <a:pt x="173736" y="0"/>
                  </a:lnTo>
                  <a:lnTo>
                    <a:pt x="521462" y="0"/>
                  </a:lnTo>
                  <a:lnTo>
                    <a:pt x="521462" y="180975"/>
                  </a:lnTo>
                  <a:lnTo>
                    <a:pt x="695325" y="180975"/>
                  </a:lnTo>
                  <a:lnTo>
                    <a:pt x="347599" y="361950"/>
                  </a:lnTo>
                  <a:lnTo>
                    <a:pt x="0" y="180975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88657" y="4064952"/>
            <a:ext cx="6562090" cy="16738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98450" marR="879475" indent="-286385">
              <a:lnSpc>
                <a:spcPct val="100800"/>
              </a:lnSpc>
              <a:spcBef>
                <a:spcPts val="85"/>
              </a:spcBef>
              <a:buFont typeface="Wingdings"/>
              <a:buChar char=""/>
              <a:tabLst>
                <a:tab pos="298450" algn="l"/>
              </a:tabLst>
            </a:pPr>
            <a:r>
              <a:rPr dirty="0" sz="1800" spc="-30">
                <a:latin typeface="Meiryo UI"/>
                <a:cs typeface="Meiryo UI"/>
              </a:rPr>
              <a:t>トークンと原子座標の２段階で構成。基本は</a:t>
            </a:r>
            <a:r>
              <a:rPr dirty="0" sz="1800" spc="-10">
                <a:latin typeface="Meiryo UI"/>
                <a:cs typeface="Meiryo UI"/>
              </a:rPr>
              <a:t>transformerただし、</a:t>
            </a:r>
            <a:r>
              <a:rPr dirty="0" sz="1800" spc="-25">
                <a:latin typeface="Meiryo UI"/>
                <a:cs typeface="Meiryo UI"/>
              </a:rPr>
              <a:t>SwiGLU</a:t>
            </a:r>
            <a:r>
              <a:rPr dirty="0" sz="1800" spc="-20">
                <a:latin typeface="Meiryo UI"/>
                <a:cs typeface="Meiryo UI"/>
              </a:rPr>
              <a:t>利用。また、</a:t>
            </a:r>
            <a:r>
              <a:rPr dirty="0" sz="1800" spc="-10">
                <a:latin typeface="Meiryo UI"/>
                <a:cs typeface="Meiryo UI"/>
              </a:rPr>
              <a:t>SE(3</a:t>
            </a:r>
            <a:r>
              <a:rPr dirty="0" sz="1800" spc="-15">
                <a:latin typeface="Meiryo UI"/>
                <a:cs typeface="Meiryo UI"/>
              </a:rPr>
              <a:t>)同変を持たない</a:t>
            </a:r>
            <a:endParaRPr sz="1800">
              <a:latin typeface="Meiryo UI"/>
              <a:cs typeface="Meiryo UI"/>
            </a:endParaRPr>
          </a:p>
          <a:p>
            <a:pPr marL="298450" indent="-285750">
              <a:lnSpc>
                <a:spcPct val="100000"/>
              </a:lnSpc>
              <a:spcBef>
                <a:spcPts val="2120"/>
              </a:spcBef>
              <a:buFont typeface="Wingdings"/>
              <a:buChar char=""/>
              <a:tabLst>
                <a:tab pos="298450" algn="l"/>
              </a:tabLst>
            </a:pPr>
            <a:r>
              <a:rPr dirty="0" sz="1800" spc="-20">
                <a:latin typeface="Meiryo UI"/>
                <a:cs typeface="Meiryo UI"/>
              </a:rPr>
              <a:t>条件付け</a:t>
            </a:r>
            <a:endParaRPr sz="1800">
              <a:latin typeface="Meiryo UI"/>
              <a:cs typeface="Meiryo UI"/>
            </a:endParaRPr>
          </a:p>
          <a:p>
            <a:pPr lvl="1" marL="755650" indent="-28575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755650" algn="l"/>
              </a:tabLst>
            </a:pPr>
            <a:r>
              <a:rPr dirty="0" sz="1800">
                <a:latin typeface="Meiryo UI"/>
                <a:cs typeface="Meiryo UI"/>
              </a:rPr>
              <a:t>Adaptive</a:t>
            </a:r>
            <a:r>
              <a:rPr dirty="0" sz="1800" spc="-20">
                <a:latin typeface="Meiryo UI"/>
                <a:cs typeface="Meiryo UI"/>
              </a:rPr>
              <a:t> </a:t>
            </a:r>
            <a:r>
              <a:rPr dirty="0" sz="1800">
                <a:latin typeface="Meiryo UI"/>
                <a:cs typeface="Meiryo UI"/>
              </a:rPr>
              <a:t>Layernorm</a:t>
            </a:r>
            <a:r>
              <a:rPr dirty="0" sz="1800" spc="-30">
                <a:latin typeface="Meiryo UI"/>
                <a:cs typeface="Meiryo UI"/>
              </a:rPr>
              <a:t> </a:t>
            </a:r>
            <a:r>
              <a:rPr dirty="0" sz="1800">
                <a:latin typeface="Meiryo UI"/>
                <a:cs typeface="Meiryo UI"/>
              </a:rPr>
              <a:t>[27]</a:t>
            </a:r>
            <a:r>
              <a:rPr dirty="0" sz="1800" spc="-30">
                <a:latin typeface="Meiryo UI"/>
                <a:cs typeface="Meiryo UI"/>
              </a:rPr>
              <a:t> </a:t>
            </a:r>
            <a:r>
              <a:rPr dirty="0" sz="1800">
                <a:latin typeface="Meiryo UI"/>
                <a:cs typeface="Meiryo UI"/>
              </a:rPr>
              <a:t>for</a:t>
            </a:r>
            <a:r>
              <a:rPr dirty="0" sz="1800" spc="-55">
                <a:latin typeface="Meiryo UI"/>
                <a:cs typeface="Meiryo UI"/>
              </a:rPr>
              <a:t> </a:t>
            </a:r>
            <a:r>
              <a:rPr dirty="0" sz="1800">
                <a:latin typeface="Meiryo UI"/>
                <a:cs typeface="Meiryo UI"/>
              </a:rPr>
              <a:t>the</a:t>
            </a:r>
            <a:r>
              <a:rPr dirty="0" sz="1800" spc="-50">
                <a:latin typeface="Meiryo UI"/>
                <a:cs typeface="Meiryo UI"/>
              </a:rPr>
              <a:t> </a:t>
            </a:r>
            <a:r>
              <a:rPr dirty="0" sz="1800">
                <a:latin typeface="Meiryo UI"/>
                <a:cs typeface="Meiryo UI"/>
              </a:rPr>
              <a:t>single</a:t>
            </a:r>
            <a:r>
              <a:rPr dirty="0" sz="1800" spc="-55">
                <a:latin typeface="Meiryo UI"/>
                <a:cs typeface="Meiryo UI"/>
              </a:rPr>
              <a:t> </a:t>
            </a:r>
            <a:r>
              <a:rPr dirty="0" sz="1800" spc="-10">
                <a:latin typeface="Meiryo UI"/>
                <a:cs typeface="Meiryo UI"/>
              </a:rPr>
              <a:t>conditioning</a:t>
            </a:r>
            <a:endParaRPr sz="1800">
              <a:latin typeface="Meiryo UI"/>
              <a:cs typeface="Meiryo UI"/>
            </a:endParaRPr>
          </a:p>
          <a:p>
            <a:pPr lvl="1" marL="755650" indent="-2857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755650" algn="l"/>
              </a:tabLst>
            </a:pPr>
            <a:r>
              <a:rPr dirty="0" sz="1800">
                <a:latin typeface="Meiryo UI"/>
                <a:cs typeface="Meiryo UI"/>
              </a:rPr>
              <a:t>logit</a:t>
            </a:r>
            <a:r>
              <a:rPr dirty="0" sz="1800" spc="5">
                <a:latin typeface="Meiryo UI"/>
                <a:cs typeface="Meiryo UI"/>
              </a:rPr>
              <a:t> </a:t>
            </a:r>
            <a:r>
              <a:rPr dirty="0" sz="1800">
                <a:latin typeface="Meiryo UI"/>
                <a:cs typeface="Meiryo UI"/>
              </a:rPr>
              <a:t>biasing</a:t>
            </a:r>
            <a:r>
              <a:rPr dirty="0" sz="1800" spc="-30">
                <a:latin typeface="Meiryo UI"/>
                <a:cs typeface="Meiryo UI"/>
              </a:rPr>
              <a:t> </a:t>
            </a:r>
            <a:r>
              <a:rPr dirty="0" sz="1800">
                <a:latin typeface="Meiryo UI"/>
                <a:cs typeface="Meiryo UI"/>
              </a:rPr>
              <a:t>for</a:t>
            </a:r>
            <a:r>
              <a:rPr dirty="0" sz="1800" spc="-50">
                <a:latin typeface="Meiryo UI"/>
                <a:cs typeface="Meiryo UI"/>
              </a:rPr>
              <a:t> </a:t>
            </a:r>
            <a:r>
              <a:rPr dirty="0" sz="1800">
                <a:latin typeface="Meiryo UI"/>
                <a:cs typeface="Meiryo UI"/>
              </a:rPr>
              <a:t>the</a:t>
            </a:r>
            <a:r>
              <a:rPr dirty="0" sz="1800" spc="-45">
                <a:latin typeface="Meiryo UI"/>
                <a:cs typeface="Meiryo UI"/>
              </a:rPr>
              <a:t> </a:t>
            </a:r>
            <a:r>
              <a:rPr dirty="0" sz="1800">
                <a:latin typeface="Meiryo UI"/>
                <a:cs typeface="Meiryo UI"/>
              </a:rPr>
              <a:t>pair</a:t>
            </a:r>
            <a:r>
              <a:rPr dirty="0" sz="1800" spc="-15">
                <a:latin typeface="Meiryo UI"/>
                <a:cs typeface="Meiryo UI"/>
              </a:rPr>
              <a:t> </a:t>
            </a:r>
            <a:r>
              <a:rPr dirty="0" sz="1800" spc="-10">
                <a:latin typeface="Meiryo UI"/>
                <a:cs typeface="Meiryo UI"/>
              </a:rPr>
              <a:t>conditioning</a:t>
            </a:r>
            <a:endParaRPr sz="1800">
              <a:latin typeface="Meiryo UI"/>
              <a:cs typeface="Meiryo UI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2931" y="1412754"/>
            <a:ext cx="4327543" cy="26163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8668"/>
            <a:ext cx="523176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学習損失・信頼度モジュール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842115" y="-51498"/>
            <a:ext cx="2736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游ゴシック"/>
                <a:cs typeface="游ゴシック"/>
              </a:rPr>
              <a:t>11</a:t>
            </a:r>
            <a:endParaRPr sz="1800">
              <a:latin typeface="游ゴシック"/>
              <a:cs typeface="游ゴシック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7650" y="1419225"/>
            <a:ext cx="7760051" cy="285883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168775" y="845248"/>
            <a:ext cx="386778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Meiryo UI"/>
                <a:cs typeface="Meiryo UI"/>
              </a:rPr>
              <a:t>細かい点を除けば、単純な構成</a:t>
            </a:r>
            <a:endParaRPr sz="2400">
              <a:latin typeface="Meiryo UI"/>
              <a:cs typeface="Meiryo U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050631" y="4502943"/>
            <a:ext cx="9633585" cy="901700"/>
            <a:chOff x="1050631" y="4502943"/>
            <a:chExt cx="9633585" cy="90170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2428" y="5164176"/>
              <a:ext cx="5976257" cy="24021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0631" y="4502943"/>
              <a:ext cx="9633537" cy="25717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367150" y="4795774"/>
              <a:ext cx="4786630" cy="382905"/>
            </a:xfrm>
            <a:custGeom>
              <a:avLst/>
              <a:gdLst/>
              <a:ahLst/>
              <a:cxnLst/>
              <a:rect l="l" t="t" r="r" b="b"/>
              <a:pathLst>
                <a:path w="4786630" h="382904">
                  <a:moveTo>
                    <a:pt x="34925" y="306196"/>
                  </a:moveTo>
                  <a:lnTo>
                    <a:pt x="0" y="306196"/>
                  </a:lnTo>
                  <a:lnTo>
                    <a:pt x="38100" y="382396"/>
                  </a:lnTo>
                  <a:lnTo>
                    <a:pt x="69850" y="318896"/>
                  </a:lnTo>
                  <a:lnTo>
                    <a:pt x="34925" y="318896"/>
                  </a:lnTo>
                  <a:lnTo>
                    <a:pt x="34925" y="306196"/>
                  </a:lnTo>
                  <a:close/>
                </a:path>
                <a:path w="4786630" h="382904">
                  <a:moveTo>
                    <a:pt x="4780026" y="188087"/>
                  </a:moveTo>
                  <a:lnTo>
                    <a:pt x="34925" y="188087"/>
                  </a:lnTo>
                  <a:lnTo>
                    <a:pt x="34925" y="318896"/>
                  </a:lnTo>
                  <a:lnTo>
                    <a:pt x="41275" y="318896"/>
                  </a:lnTo>
                  <a:lnTo>
                    <a:pt x="41275" y="194437"/>
                  </a:lnTo>
                  <a:lnTo>
                    <a:pt x="38100" y="194437"/>
                  </a:lnTo>
                  <a:lnTo>
                    <a:pt x="41275" y="191262"/>
                  </a:lnTo>
                  <a:lnTo>
                    <a:pt x="4780026" y="191262"/>
                  </a:lnTo>
                  <a:lnTo>
                    <a:pt x="4780026" y="188087"/>
                  </a:lnTo>
                  <a:close/>
                </a:path>
                <a:path w="4786630" h="382904">
                  <a:moveTo>
                    <a:pt x="76200" y="306196"/>
                  </a:moveTo>
                  <a:lnTo>
                    <a:pt x="41275" y="306196"/>
                  </a:lnTo>
                  <a:lnTo>
                    <a:pt x="41275" y="318896"/>
                  </a:lnTo>
                  <a:lnTo>
                    <a:pt x="69850" y="318896"/>
                  </a:lnTo>
                  <a:lnTo>
                    <a:pt x="76200" y="306196"/>
                  </a:lnTo>
                  <a:close/>
                </a:path>
                <a:path w="4786630" h="382904">
                  <a:moveTo>
                    <a:pt x="41275" y="191262"/>
                  </a:moveTo>
                  <a:lnTo>
                    <a:pt x="38100" y="194437"/>
                  </a:lnTo>
                  <a:lnTo>
                    <a:pt x="41275" y="194437"/>
                  </a:lnTo>
                  <a:lnTo>
                    <a:pt x="41275" y="191262"/>
                  </a:lnTo>
                  <a:close/>
                </a:path>
                <a:path w="4786630" h="382904">
                  <a:moveTo>
                    <a:pt x="4786376" y="188087"/>
                  </a:moveTo>
                  <a:lnTo>
                    <a:pt x="4783201" y="188087"/>
                  </a:lnTo>
                  <a:lnTo>
                    <a:pt x="4780026" y="191262"/>
                  </a:lnTo>
                  <a:lnTo>
                    <a:pt x="41275" y="191262"/>
                  </a:lnTo>
                  <a:lnTo>
                    <a:pt x="41275" y="194437"/>
                  </a:lnTo>
                  <a:lnTo>
                    <a:pt x="4786376" y="194437"/>
                  </a:lnTo>
                  <a:lnTo>
                    <a:pt x="4786376" y="188087"/>
                  </a:lnTo>
                  <a:close/>
                </a:path>
                <a:path w="4786630" h="382904">
                  <a:moveTo>
                    <a:pt x="4786376" y="0"/>
                  </a:moveTo>
                  <a:lnTo>
                    <a:pt x="4780026" y="0"/>
                  </a:lnTo>
                  <a:lnTo>
                    <a:pt x="4780026" y="191262"/>
                  </a:lnTo>
                  <a:lnTo>
                    <a:pt x="4783201" y="188087"/>
                  </a:lnTo>
                  <a:lnTo>
                    <a:pt x="4786376" y="188087"/>
                  </a:lnTo>
                  <a:lnTo>
                    <a:pt x="478637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2018283" y="5656579"/>
            <a:ext cx="8426450" cy="854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800" spc="-30">
                <a:latin typeface="Meiryo UI"/>
                <a:cs typeface="Meiryo UI"/>
              </a:rPr>
              <a:t>分野特有の表現はあるが</a:t>
            </a:r>
            <a:endParaRPr sz="1800">
              <a:latin typeface="Meiryo UI"/>
              <a:cs typeface="Meiryo UI"/>
            </a:endParaRPr>
          </a:p>
          <a:p>
            <a:pPr marL="298450">
              <a:lnSpc>
                <a:spcPct val="100000"/>
              </a:lnSpc>
              <a:spcBef>
                <a:spcPts val="20"/>
              </a:spcBef>
            </a:pPr>
            <a:r>
              <a:rPr dirty="0" sz="1800" spc="-45">
                <a:latin typeface="Meiryo UI"/>
                <a:cs typeface="Meiryo UI"/>
              </a:rPr>
              <a:t>基本的には、トークン・原子座標の誤差・信頼度と、トークン間距離に由来する損失を利用</a:t>
            </a:r>
            <a:endParaRPr sz="1800">
              <a:latin typeface="Meiryo UI"/>
              <a:cs typeface="Meiryo UI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98450" algn="l"/>
                <a:tab pos="3958590" algn="l"/>
              </a:tabLst>
            </a:pPr>
            <a:r>
              <a:rPr dirty="0" sz="1800" spc="-10">
                <a:latin typeface="Meiryo UI"/>
                <a:cs typeface="Meiryo UI"/>
              </a:rPr>
              <a:t>順序不同対策</a:t>
            </a:r>
            <a:r>
              <a:rPr dirty="0" sz="1800">
                <a:latin typeface="Meiryo UI"/>
                <a:cs typeface="Meiryo UI"/>
              </a:rPr>
              <a:t>にmini</a:t>
            </a:r>
            <a:r>
              <a:rPr dirty="0" sz="1800" spc="35">
                <a:latin typeface="Meiryo UI"/>
                <a:cs typeface="Meiryo UI"/>
              </a:rPr>
              <a:t> </a:t>
            </a:r>
            <a:r>
              <a:rPr dirty="0" sz="1800" spc="-10">
                <a:latin typeface="Meiryo UI"/>
                <a:cs typeface="Meiryo UI"/>
              </a:rPr>
              <a:t>rollout</a:t>
            </a:r>
            <a:r>
              <a:rPr dirty="0" sz="1800">
                <a:latin typeface="Meiryo UI"/>
                <a:cs typeface="Meiryo UI"/>
              </a:rPr>
              <a:t>利用</a:t>
            </a:r>
            <a:r>
              <a:rPr dirty="0" sz="1800" spc="-50">
                <a:latin typeface="Meiryo UI"/>
                <a:cs typeface="Meiryo UI"/>
              </a:rPr>
              <a:t>？</a:t>
            </a:r>
            <a:r>
              <a:rPr dirty="0" sz="1800">
                <a:latin typeface="Meiryo UI"/>
                <a:cs typeface="Meiryo UI"/>
              </a:rPr>
              <a:t>	</a:t>
            </a:r>
            <a:r>
              <a:rPr dirty="0" sz="1800" spc="-10">
                <a:latin typeface="Meiryo UI"/>
                <a:cs typeface="Meiryo UI"/>
              </a:rPr>
              <a:t>対称性対策に48sample使用</a:t>
            </a:r>
            <a:r>
              <a:rPr dirty="0" sz="1800" spc="-50">
                <a:latin typeface="Meiryo UI"/>
                <a:cs typeface="Meiryo UI"/>
              </a:rPr>
              <a:t>。</a:t>
            </a:r>
            <a:endParaRPr sz="18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8668"/>
            <a:ext cx="94043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5"/>
              <a:t>学習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842115" y="-51498"/>
            <a:ext cx="2736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游ゴシック"/>
                <a:cs typeface="游ゴシック"/>
              </a:rPr>
              <a:t>12</a:t>
            </a:r>
            <a:endParaRPr sz="1800">
              <a:latin typeface="游ゴシック"/>
              <a:cs typeface="游ゴシック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0365" y="2140871"/>
            <a:ext cx="6728116" cy="280797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599815" y="845248"/>
            <a:ext cx="50025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Meiryo UI"/>
                <a:cs typeface="Meiryo UI"/>
              </a:rPr>
              <a:t>４段階学習 </a:t>
            </a:r>
            <a:r>
              <a:rPr dirty="0" sz="2400">
                <a:latin typeface="Meiryo UI"/>
                <a:cs typeface="Meiryo UI"/>
              </a:rPr>
              <a:t>20</a:t>
            </a:r>
            <a:r>
              <a:rPr dirty="0" sz="2400" spc="-35">
                <a:latin typeface="Meiryo UI"/>
                <a:cs typeface="Meiryo UI"/>
              </a:rPr>
              <a:t> </a:t>
            </a:r>
            <a:r>
              <a:rPr dirty="0" sz="2400">
                <a:latin typeface="Meiryo UI"/>
                <a:cs typeface="Meiryo UI"/>
              </a:rPr>
              <a:t>days</a:t>
            </a:r>
            <a:r>
              <a:rPr dirty="0" sz="2400" spc="-5">
                <a:latin typeface="Meiryo UI"/>
                <a:cs typeface="Meiryo UI"/>
              </a:rPr>
              <a:t> </a:t>
            </a:r>
            <a:r>
              <a:rPr dirty="0" sz="2400">
                <a:latin typeface="Meiryo UI"/>
                <a:cs typeface="Meiryo UI"/>
              </a:rPr>
              <a:t>on</a:t>
            </a:r>
            <a:r>
              <a:rPr dirty="0" sz="2400" spc="-65">
                <a:latin typeface="Meiryo UI"/>
                <a:cs typeface="Meiryo UI"/>
              </a:rPr>
              <a:t> </a:t>
            </a:r>
            <a:r>
              <a:rPr dirty="0" sz="2400">
                <a:latin typeface="Meiryo UI"/>
                <a:cs typeface="Meiryo UI"/>
              </a:rPr>
              <a:t>256</a:t>
            </a:r>
            <a:r>
              <a:rPr dirty="0" sz="2400" spc="-5">
                <a:latin typeface="Meiryo UI"/>
                <a:cs typeface="Meiryo UI"/>
              </a:rPr>
              <a:t> </a:t>
            </a:r>
            <a:r>
              <a:rPr dirty="0" sz="2400" spc="-10">
                <a:latin typeface="Meiryo UI"/>
                <a:cs typeface="Meiryo UI"/>
              </a:rPr>
              <a:t>A100s</a:t>
            </a:r>
            <a:endParaRPr sz="2400">
              <a:latin typeface="Meiryo UI"/>
              <a:cs typeface="Meiryo U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650" y="1943100"/>
            <a:ext cx="4644503" cy="317992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656460" y="5358447"/>
            <a:ext cx="9397365" cy="577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800">
                <a:latin typeface="Meiryo UI"/>
                <a:cs typeface="Meiryo UI"/>
              </a:rPr>
              <a:t>LDDT（Local</a:t>
            </a:r>
            <a:r>
              <a:rPr dirty="0" sz="1800" spc="-45">
                <a:latin typeface="Meiryo UI"/>
                <a:cs typeface="Meiryo UI"/>
              </a:rPr>
              <a:t> </a:t>
            </a:r>
            <a:r>
              <a:rPr dirty="0" sz="1800">
                <a:latin typeface="Meiryo UI"/>
                <a:cs typeface="Meiryo UI"/>
              </a:rPr>
              <a:t>Distance</a:t>
            </a:r>
            <a:r>
              <a:rPr dirty="0" sz="1800" spc="-30">
                <a:latin typeface="Meiryo UI"/>
                <a:cs typeface="Meiryo UI"/>
              </a:rPr>
              <a:t> </a:t>
            </a:r>
            <a:r>
              <a:rPr dirty="0" sz="1800">
                <a:latin typeface="Meiryo UI"/>
                <a:cs typeface="Meiryo UI"/>
              </a:rPr>
              <a:t>Difference</a:t>
            </a:r>
            <a:r>
              <a:rPr dirty="0" sz="1800" spc="-30">
                <a:latin typeface="Meiryo UI"/>
                <a:cs typeface="Meiryo UI"/>
              </a:rPr>
              <a:t> </a:t>
            </a:r>
            <a:r>
              <a:rPr dirty="0" sz="1800" spc="-50">
                <a:latin typeface="Meiryo UI"/>
                <a:cs typeface="Meiryo UI"/>
              </a:rPr>
              <a:t>Test</a:t>
            </a:r>
            <a:r>
              <a:rPr dirty="0" sz="1800" spc="-20">
                <a:latin typeface="Meiryo UI"/>
                <a:cs typeface="Meiryo UI"/>
              </a:rPr>
              <a:t>、正解座標との距離が閾値以下の原子の数の割合</a:t>
            </a:r>
            <a:r>
              <a:rPr dirty="0" sz="1800" spc="-50">
                <a:latin typeface="Meiryo UI"/>
                <a:cs typeface="Meiryo UI"/>
              </a:rPr>
              <a:t>）</a:t>
            </a:r>
            <a:endParaRPr sz="1800">
              <a:latin typeface="Meiryo UI"/>
              <a:cs typeface="Meiryo UI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800" spc="-20">
                <a:latin typeface="Meiryo UI"/>
                <a:cs typeface="Meiryo UI"/>
              </a:rPr>
              <a:t>性能の大部分は学習序盤で獲得</a:t>
            </a:r>
            <a:endParaRPr sz="18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8668"/>
            <a:ext cx="2000885" cy="575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30">
                <a:solidFill>
                  <a:srgbClr val="FFFFFF"/>
                </a:solidFill>
                <a:latin typeface="Meiryo UI"/>
                <a:cs typeface="Meiryo UI"/>
              </a:rPr>
              <a:t>学習データ</a:t>
            </a:r>
            <a:endParaRPr sz="3600">
              <a:latin typeface="Meiryo UI"/>
              <a:cs typeface="Meiryo U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842115" y="-51498"/>
            <a:ext cx="2736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游ゴシック"/>
                <a:cs typeface="游ゴシック"/>
              </a:rPr>
              <a:t>13</a:t>
            </a:r>
            <a:endParaRPr sz="1800">
              <a:latin typeface="游ゴシック"/>
              <a:cs typeface="游ゴシック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401" y="2408939"/>
            <a:ext cx="10250495" cy="329604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867784" y="845248"/>
            <a:ext cx="44672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5">
                <a:latin typeface="Meiryo UI"/>
                <a:cs typeface="Meiryo UI"/>
              </a:rPr>
              <a:t>タンパク質データバンクのデータが中心</a:t>
            </a:r>
            <a:endParaRPr sz="24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8668"/>
            <a:ext cx="1855470" cy="575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20">
                <a:solidFill>
                  <a:srgbClr val="FFFFFF"/>
                </a:solidFill>
                <a:latin typeface="Meiryo UI"/>
                <a:cs typeface="Meiryo UI"/>
              </a:rPr>
              <a:t>推論時間</a:t>
            </a:r>
            <a:endParaRPr sz="3600">
              <a:latin typeface="Meiryo UI"/>
              <a:cs typeface="Meiryo U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842115" y="-51498"/>
            <a:ext cx="2736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游ゴシック"/>
                <a:cs typeface="游ゴシック"/>
              </a:rPr>
              <a:t>14</a:t>
            </a:r>
            <a:endParaRPr sz="1800">
              <a:latin typeface="游ゴシック"/>
              <a:cs typeface="游ゴシック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8032" y="2005726"/>
            <a:ext cx="7706899" cy="298118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484115" y="845248"/>
            <a:ext cx="32334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Meiryo UI"/>
                <a:cs typeface="Meiryo UI"/>
              </a:rPr>
              <a:t>5120</a:t>
            </a:r>
            <a:r>
              <a:rPr dirty="0" sz="2400" spc="-30">
                <a:latin typeface="Meiryo UI"/>
                <a:cs typeface="Meiryo UI"/>
              </a:rPr>
              <a:t>トークンで、約</a:t>
            </a:r>
            <a:r>
              <a:rPr dirty="0" sz="2400" spc="-10">
                <a:latin typeface="Meiryo UI"/>
                <a:cs typeface="Meiryo UI"/>
              </a:rPr>
              <a:t>5.8</a:t>
            </a:r>
            <a:r>
              <a:rPr dirty="0" sz="2400" spc="-50">
                <a:latin typeface="Meiryo UI"/>
                <a:cs typeface="Meiryo UI"/>
              </a:rPr>
              <a:t>分</a:t>
            </a:r>
            <a:endParaRPr sz="24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8668"/>
            <a:ext cx="3047365" cy="575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25">
                <a:solidFill>
                  <a:srgbClr val="FFFFFF"/>
                </a:solidFill>
                <a:latin typeface="Meiryo UI"/>
                <a:cs typeface="Meiryo UI"/>
              </a:rPr>
              <a:t>ベンチマーク比較</a:t>
            </a:r>
            <a:endParaRPr sz="3600">
              <a:latin typeface="Meiryo UI"/>
              <a:cs typeface="Meiryo U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842115" y="-51498"/>
            <a:ext cx="2736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游ゴシック"/>
                <a:cs typeface="游ゴシック"/>
              </a:rPr>
              <a:t>15</a:t>
            </a:r>
            <a:endParaRPr sz="1800">
              <a:latin typeface="游ゴシック"/>
              <a:cs typeface="游ゴシック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60" y="1704975"/>
            <a:ext cx="12073630" cy="344805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028185" y="845248"/>
            <a:ext cx="414527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latin typeface="Meiryo UI"/>
                <a:cs typeface="Meiryo UI"/>
              </a:rPr>
              <a:t>ほとんどのタスクで優位に精度向上</a:t>
            </a:r>
            <a:endParaRPr sz="24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8668"/>
            <a:ext cx="1398270" cy="575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25">
                <a:solidFill>
                  <a:srgbClr val="FFFFFF"/>
                </a:solidFill>
                <a:latin typeface="Meiryo UI"/>
                <a:cs typeface="Meiryo UI"/>
              </a:rPr>
              <a:t>予測例</a:t>
            </a:r>
            <a:endParaRPr sz="3600">
              <a:latin typeface="Meiryo UI"/>
              <a:cs typeface="Meiryo U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842115" y="-51498"/>
            <a:ext cx="2736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游ゴシック"/>
                <a:cs typeface="游ゴシック"/>
              </a:rPr>
              <a:t>16</a:t>
            </a:r>
            <a:endParaRPr sz="1800">
              <a:latin typeface="游ゴシック"/>
              <a:cs typeface="游ゴシック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08804" y="845248"/>
            <a:ext cx="33845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5310" algn="l"/>
              </a:tabLst>
            </a:pPr>
            <a:r>
              <a:rPr dirty="0" sz="2400">
                <a:latin typeface="Meiryo UI"/>
                <a:cs typeface="Meiryo UI"/>
              </a:rPr>
              <a:t>正解</a:t>
            </a:r>
            <a:r>
              <a:rPr dirty="0" sz="2400" spc="-10">
                <a:latin typeface="Meiryo UI"/>
                <a:cs typeface="Meiryo UI"/>
              </a:rPr>
              <a:t>：</a:t>
            </a:r>
            <a:r>
              <a:rPr dirty="0" sz="2400">
                <a:latin typeface="Meiryo UI"/>
                <a:cs typeface="Meiryo UI"/>
              </a:rPr>
              <a:t>グ</a:t>
            </a:r>
            <a:r>
              <a:rPr dirty="0" sz="2400" spc="-40">
                <a:latin typeface="Meiryo UI"/>
                <a:cs typeface="Meiryo UI"/>
              </a:rPr>
              <a:t>レ</a:t>
            </a:r>
            <a:r>
              <a:rPr dirty="0" sz="2400" spc="-50">
                <a:latin typeface="Meiryo UI"/>
                <a:cs typeface="Meiryo UI"/>
              </a:rPr>
              <a:t>ー</a:t>
            </a:r>
            <a:r>
              <a:rPr dirty="0" sz="2400">
                <a:latin typeface="Meiryo UI"/>
                <a:cs typeface="Meiryo UI"/>
              </a:rPr>
              <a:t>	予測：有</a:t>
            </a:r>
            <a:r>
              <a:rPr dirty="0" sz="2400" spc="-50">
                <a:latin typeface="Meiryo UI"/>
                <a:cs typeface="Meiryo UI"/>
              </a:rPr>
              <a:t>色</a:t>
            </a:r>
            <a:endParaRPr sz="2400">
              <a:latin typeface="Meiryo UI"/>
              <a:cs typeface="Meiryo U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6585" y="1409700"/>
            <a:ext cx="9216689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信頼度の予測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842115" y="-51498"/>
            <a:ext cx="2736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游ゴシック"/>
                <a:cs typeface="游ゴシック"/>
              </a:rPr>
              <a:t>17</a:t>
            </a:r>
            <a:endParaRPr sz="1800">
              <a:latin typeface="游ゴシック"/>
              <a:cs typeface="游ゴシック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709034" y="845248"/>
            <a:ext cx="47790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latin typeface="Meiryo UI"/>
                <a:cs typeface="Meiryo UI"/>
              </a:rPr>
              <a:t>誤差の大きさと信頼度予測が概ね相関</a:t>
            </a:r>
            <a:endParaRPr sz="2400">
              <a:latin typeface="Meiryo UI"/>
              <a:cs typeface="Meiryo U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4466" y="1536484"/>
            <a:ext cx="8224908" cy="51595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信頼度の予測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842115" y="-51498"/>
            <a:ext cx="2736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游ゴシック"/>
                <a:cs typeface="游ゴシック"/>
              </a:rPr>
              <a:t>18</a:t>
            </a:r>
            <a:endParaRPr sz="1800">
              <a:latin typeface="游ゴシック"/>
              <a:cs typeface="游ゴシック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30904" y="845248"/>
            <a:ext cx="53352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latin typeface="Meiryo UI"/>
                <a:cs typeface="Meiryo UI"/>
              </a:rPr>
              <a:t>配列内と配列間で分けて分析。概ね良好か</a:t>
            </a:r>
            <a:endParaRPr sz="2400">
              <a:latin typeface="Meiryo UI"/>
              <a:cs typeface="Meiryo U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022" y="1885950"/>
            <a:ext cx="11791989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 </a:t>
            </a:r>
            <a:r>
              <a:rPr dirty="0" spc="-10"/>
              <a:t>limitations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842115" y="-51498"/>
            <a:ext cx="2736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游ゴシック"/>
                <a:cs typeface="游ゴシック"/>
              </a:rPr>
              <a:t>19</a:t>
            </a:r>
            <a:endParaRPr sz="1800">
              <a:latin typeface="游ゴシック"/>
              <a:cs typeface="游ゴシック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61764" y="845248"/>
            <a:ext cx="32766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latin typeface="Meiryo UI"/>
                <a:cs typeface="Meiryo UI"/>
              </a:rPr>
              <a:t>いくつかの</a:t>
            </a:r>
            <a:r>
              <a:rPr dirty="0" sz="2400" spc="-10">
                <a:latin typeface="Meiryo UI"/>
                <a:cs typeface="Meiryo UI"/>
              </a:rPr>
              <a:t>violation</a:t>
            </a:r>
            <a:r>
              <a:rPr dirty="0" sz="2400" spc="-30">
                <a:latin typeface="Meiryo UI"/>
                <a:cs typeface="Meiryo UI"/>
              </a:rPr>
              <a:t>が残存</a:t>
            </a:r>
            <a:endParaRPr sz="2400">
              <a:latin typeface="Meiryo UI"/>
              <a:cs typeface="Meiryo U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675" y="2419350"/>
            <a:ext cx="3676650" cy="201930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11847" y="4491291"/>
            <a:ext cx="3710940" cy="577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Meiryo UI"/>
                <a:cs typeface="Meiryo UI"/>
              </a:rPr>
              <a:t>キラリティの違反</a:t>
            </a:r>
            <a:endParaRPr sz="1800">
              <a:latin typeface="Meiryo UI"/>
              <a:cs typeface="Meiryo U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dirty="0" sz="1800" spc="-15">
                <a:latin typeface="Meiryo UI"/>
                <a:cs typeface="Meiryo UI"/>
              </a:rPr>
              <a:t>→ ペナルティ追加するも</a:t>
            </a:r>
            <a:r>
              <a:rPr dirty="0" sz="1800" spc="-20">
                <a:latin typeface="Meiryo UI"/>
                <a:cs typeface="Meiryo UI"/>
              </a:rPr>
              <a:t>4.4%程度残存</a:t>
            </a:r>
            <a:endParaRPr sz="1800">
              <a:latin typeface="Meiryo UI"/>
              <a:cs typeface="Meiryo U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0" y="1276350"/>
            <a:ext cx="3222774" cy="2380012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6524625" y="3644836"/>
            <a:ext cx="4099560" cy="853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Meiryo UI"/>
                <a:cs typeface="Meiryo UI"/>
              </a:rPr>
              <a:t>原子近接</a:t>
            </a:r>
            <a:endParaRPr sz="1800">
              <a:latin typeface="Meiryo UI"/>
              <a:cs typeface="Meiryo UI"/>
            </a:endParaRPr>
          </a:p>
          <a:p>
            <a:pPr algn="ctr" marL="12700" marR="5080">
              <a:lnSpc>
                <a:spcPct val="100800"/>
              </a:lnSpc>
            </a:pPr>
            <a:r>
              <a:rPr dirty="0" sz="1800" spc="-15">
                <a:latin typeface="Meiryo UI"/>
                <a:cs typeface="Meiryo UI"/>
              </a:rPr>
              <a:t>→タンパク質</a:t>
            </a:r>
            <a:r>
              <a:rPr dirty="0" sz="1400" spc="-10">
                <a:latin typeface="Meiryo UI"/>
                <a:cs typeface="Meiryo UI"/>
              </a:rPr>
              <a:t>(&gt;2000</a:t>
            </a:r>
            <a:r>
              <a:rPr dirty="0" sz="1400" spc="-20">
                <a:latin typeface="Meiryo UI"/>
                <a:cs typeface="Meiryo UI"/>
              </a:rPr>
              <a:t>残基)</a:t>
            </a:r>
            <a:r>
              <a:rPr dirty="0" sz="1800" spc="-10">
                <a:latin typeface="Meiryo UI"/>
                <a:cs typeface="Meiryo UI"/>
              </a:rPr>
              <a:t>-核酸</a:t>
            </a:r>
            <a:r>
              <a:rPr dirty="0" sz="1400" spc="-10">
                <a:latin typeface="Meiryo UI"/>
                <a:cs typeface="Meiryo UI"/>
              </a:rPr>
              <a:t>(100</a:t>
            </a:r>
            <a:r>
              <a:rPr dirty="0" sz="1400" spc="-35">
                <a:latin typeface="Meiryo UI"/>
                <a:cs typeface="Meiryo UI"/>
              </a:rPr>
              <a:t>ヌクレオチド)</a:t>
            </a:r>
            <a:r>
              <a:rPr dirty="0" sz="1800" spc="-30">
                <a:latin typeface="Meiryo UI"/>
                <a:cs typeface="Meiryo UI"/>
              </a:rPr>
              <a:t>複合体でよく生じる</a:t>
            </a:r>
            <a:endParaRPr sz="1800">
              <a:latin typeface="Meiryo UI"/>
              <a:cs typeface="Meiryo U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5908" y="4581525"/>
            <a:ext cx="4818341" cy="179070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7525384" y="6391275"/>
            <a:ext cx="22917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Meiryo UI"/>
                <a:cs typeface="Meiryo UI"/>
              </a:rPr>
              <a:t>AF2</a:t>
            </a:r>
            <a:r>
              <a:rPr dirty="0" sz="1800" spc="-35">
                <a:latin typeface="Meiryo UI"/>
                <a:cs typeface="Meiryo UI"/>
              </a:rPr>
              <a:t>ベースの蒸留で改善</a:t>
            </a:r>
            <a:endParaRPr sz="18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8668"/>
            <a:ext cx="185547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書誌情報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969495" y="-51498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FFFFFF"/>
                </a:solidFill>
                <a:latin typeface="游ゴシック"/>
                <a:cs typeface="游ゴシック"/>
              </a:rPr>
              <a:t>2</a:t>
            </a:r>
            <a:endParaRPr sz="1800">
              <a:latin typeface="游ゴシック"/>
              <a:cs typeface="游ゴシック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7187" y="863028"/>
            <a:ext cx="11735435" cy="5967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2055"/>
              </a:lnSpc>
              <a:spcBef>
                <a:spcPts val="100"/>
              </a:spcBef>
              <a:buFont typeface="Wingdings"/>
              <a:buChar char=""/>
              <a:tabLst>
                <a:tab pos="241300" algn="l"/>
              </a:tabLst>
            </a:pPr>
            <a:r>
              <a:rPr dirty="0" sz="1800" spc="-25">
                <a:latin typeface="Meiryo UI"/>
                <a:cs typeface="Meiryo UI"/>
              </a:rPr>
              <a:t>タイトル：</a:t>
            </a:r>
            <a:endParaRPr sz="1800">
              <a:latin typeface="Meiryo UI"/>
              <a:cs typeface="Meiryo UI"/>
            </a:endParaRPr>
          </a:p>
          <a:p>
            <a:pPr marL="471805">
              <a:lnSpc>
                <a:spcPts val="2055"/>
              </a:lnSpc>
            </a:pPr>
            <a:r>
              <a:rPr dirty="0" sz="1800">
                <a:latin typeface="Meiryo UI"/>
                <a:cs typeface="Meiryo UI"/>
              </a:rPr>
              <a:t>Accurate</a:t>
            </a:r>
            <a:r>
              <a:rPr dirty="0" sz="1800" spc="-65">
                <a:latin typeface="Meiryo UI"/>
                <a:cs typeface="Meiryo UI"/>
              </a:rPr>
              <a:t> </a:t>
            </a:r>
            <a:r>
              <a:rPr dirty="0" sz="1800">
                <a:latin typeface="Meiryo UI"/>
                <a:cs typeface="Meiryo UI"/>
              </a:rPr>
              <a:t>structure</a:t>
            </a:r>
            <a:r>
              <a:rPr dirty="0" sz="1800" spc="-60">
                <a:latin typeface="Meiryo UI"/>
                <a:cs typeface="Meiryo UI"/>
              </a:rPr>
              <a:t> </a:t>
            </a:r>
            <a:r>
              <a:rPr dirty="0" sz="1800">
                <a:latin typeface="Meiryo UI"/>
                <a:cs typeface="Meiryo UI"/>
              </a:rPr>
              <a:t>prediction</a:t>
            </a:r>
            <a:r>
              <a:rPr dirty="0" sz="1800" spc="-60">
                <a:latin typeface="Meiryo UI"/>
                <a:cs typeface="Meiryo UI"/>
              </a:rPr>
              <a:t> </a:t>
            </a:r>
            <a:r>
              <a:rPr dirty="0" sz="1800">
                <a:latin typeface="Meiryo UI"/>
                <a:cs typeface="Meiryo UI"/>
              </a:rPr>
              <a:t>of</a:t>
            </a:r>
            <a:r>
              <a:rPr dirty="0" sz="1800" spc="-75">
                <a:latin typeface="Meiryo UI"/>
                <a:cs typeface="Meiryo UI"/>
              </a:rPr>
              <a:t> </a:t>
            </a:r>
            <a:r>
              <a:rPr dirty="0" sz="1800">
                <a:latin typeface="Meiryo UI"/>
                <a:cs typeface="Meiryo UI"/>
              </a:rPr>
              <a:t>biomolecular</a:t>
            </a:r>
            <a:r>
              <a:rPr dirty="0" sz="1800" spc="-70">
                <a:latin typeface="Meiryo UI"/>
                <a:cs typeface="Meiryo UI"/>
              </a:rPr>
              <a:t> </a:t>
            </a:r>
            <a:r>
              <a:rPr dirty="0" sz="1800">
                <a:latin typeface="Meiryo UI"/>
                <a:cs typeface="Meiryo UI"/>
              </a:rPr>
              <a:t>interactions</a:t>
            </a:r>
            <a:r>
              <a:rPr dirty="0" sz="1800" spc="-70">
                <a:latin typeface="Meiryo UI"/>
                <a:cs typeface="Meiryo UI"/>
              </a:rPr>
              <a:t> </a:t>
            </a:r>
            <a:r>
              <a:rPr dirty="0" sz="1800">
                <a:latin typeface="Meiryo UI"/>
                <a:cs typeface="Meiryo UI"/>
              </a:rPr>
              <a:t>with</a:t>
            </a:r>
            <a:r>
              <a:rPr dirty="0" sz="1800" spc="-65">
                <a:latin typeface="Meiryo UI"/>
                <a:cs typeface="Meiryo UI"/>
              </a:rPr>
              <a:t> </a:t>
            </a:r>
            <a:r>
              <a:rPr dirty="0" sz="1800">
                <a:latin typeface="Meiryo UI"/>
                <a:cs typeface="Meiryo UI"/>
              </a:rPr>
              <a:t>AlphaFold</a:t>
            </a:r>
            <a:r>
              <a:rPr dirty="0" sz="1800" spc="-50">
                <a:latin typeface="Meiryo UI"/>
                <a:cs typeface="Meiryo UI"/>
              </a:rPr>
              <a:t> 3</a:t>
            </a:r>
            <a:endParaRPr sz="1800">
              <a:latin typeface="Meiryo UI"/>
              <a:cs typeface="Meiryo U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Wingdings"/>
              <a:buChar char=""/>
              <a:tabLst>
                <a:tab pos="241300" algn="l"/>
              </a:tabLst>
            </a:pPr>
            <a:r>
              <a:rPr dirty="0" sz="1800" spc="-25">
                <a:latin typeface="Meiryo UI"/>
                <a:cs typeface="Meiryo UI"/>
              </a:rPr>
              <a:t>著者：</a:t>
            </a:r>
            <a:endParaRPr sz="1800">
              <a:latin typeface="Meiryo UI"/>
              <a:cs typeface="Meiryo UI"/>
            </a:endParaRPr>
          </a:p>
          <a:p>
            <a:pPr marL="469900" marR="529590">
              <a:lnSpc>
                <a:spcPct val="90100"/>
              </a:lnSpc>
              <a:spcBef>
                <a:spcPts val="509"/>
              </a:spcBef>
            </a:pPr>
            <a:r>
              <a:rPr dirty="0" sz="1400">
                <a:latin typeface="Meiryo UI"/>
                <a:cs typeface="Meiryo UI"/>
              </a:rPr>
              <a:t>Josh</a:t>
            </a:r>
            <a:r>
              <a:rPr dirty="0" sz="1400" spc="-2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Abramson,</a:t>
            </a:r>
            <a:r>
              <a:rPr dirty="0" sz="1400" spc="-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Jonas </a:t>
            </a:r>
            <a:r>
              <a:rPr dirty="0" sz="1400" spc="-30">
                <a:latin typeface="Meiryo UI"/>
                <a:cs typeface="Meiryo UI"/>
              </a:rPr>
              <a:t>Adler,</a:t>
            </a:r>
            <a:r>
              <a:rPr dirty="0" sz="1400" spc="-8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Jack</a:t>
            </a:r>
            <a:r>
              <a:rPr dirty="0" sz="1400" spc="5">
                <a:latin typeface="Meiryo UI"/>
                <a:cs typeface="Meiryo UI"/>
              </a:rPr>
              <a:t> </a:t>
            </a:r>
            <a:r>
              <a:rPr dirty="0" sz="1400" spc="-25">
                <a:latin typeface="Meiryo UI"/>
                <a:cs typeface="Meiryo UI"/>
              </a:rPr>
              <a:t>Dunger,</a:t>
            </a:r>
            <a:r>
              <a:rPr dirty="0" sz="1400" spc="-1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Richard</a:t>
            </a:r>
            <a:r>
              <a:rPr dirty="0" sz="1400" spc="-7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Evans,</a:t>
            </a:r>
            <a:r>
              <a:rPr dirty="0" sz="1400" spc="-8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Tim</a:t>
            </a:r>
            <a:r>
              <a:rPr dirty="0" sz="1400" spc="-5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Green,</a:t>
            </a:r>
            <a:r>
              <a:rPr dirty="0" sz="1400" spc="-8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Alexander</a:t>
            </a:r>
            <a:r>
              <a:rPr dirty="0" sz="1400" spc="-2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Pritzel,</a:t>
            </a:r>
            <a:r>
              <a:rPr dirty="0" sz="1400" spc="-1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Olaf</a:t>
            </a:r>
            <a:r>
              <a:rPr dirty="0" sz="1400" spc="10">
                <a:latin typeface="Meiryo UI"/>
                <a:cs typeface="Meiryo UI"/>
              </a:rPr>
              <a:t> </a:t>
            </a:r>
            <a:r>
              <a:rPr dirty="0" sz="1400" spc="-20">
                <a:latin typeface="Meiryo UI"/>
                <a:cs typeface="Meiryo UI"/>
              </a:rPr>
              <a:t>Ronneberger,</a:t>
            </a:r>
            <a:r>
              <a:rPr dirty="0" sz="1400" spc="-5">
                <a:latin typeface="Meiryo UI"/>
                <a:cs typeface="Meiryo UI"/>
              </a:rPr>
              <a:t> </a:t>
            </a:r>
            <a:r>
              <a:rPr dirty="0" sz="1400" spc="-10">
                <a:latin typeface="Meiryo UI"/>
                <a:cs typeface="Meiryo UI"/>
              </a:rPr>
              <a:t>Lindsay</a:t>
            </a:r>
            <a:r>
              <a:rPr dirty="0" sz="1400" spc="50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Willmore,</a:t>
            </a:r>
            <a:r>
              <a:rPr dirty="0" sz="1400" spc="-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Andrew</a:t>
            </a:r>
            <a:r>
              <a:rPr dirty="0" sz="1400" spc="-1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J.</a:t>
            </a:r>
            <a:r>
              <a:rPr dirty="0" sz="1400" spc="-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Ballard, Joshua</a:t>
            </a:r>
            <a:r>
              <a:rPr dirty="0" sz="1400" spc="-3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Bambrick, Sebastian</a:t>
            </a:r>
            <a:r>
              <a:rPr dirty="0" sz="1400" spc="-10">
                <a:latin typeface="Meiryo UI"/>
                <a:cs typeface="Meiryo UI"/>
              </a:rPr>
              <a:t> </a:t>
            </a:r>
            <a:r>
              <a:rPr dirty="0" sz="1400" spc="-65">
                <a:latin typeface="Meiryo UI"/>
                <a:cs typeface="Meiryo UI"/>
              </a:rPr>
              <a:t>W.</a:t>
            </a:r>
            <a:r>
              <a:rPr dirty="0" sz="1400" spc="-7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Bodenstein, David</a:t>
            </a:r>
            <a:r>
              <a:rPr dirty="0" sz="1400" spc="-7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A. Evans, </a:t>
            </a:r>
            <a:r>
              <a:rPr dirty="0" sz="1400" spc="-40">
                <a:latin typeface="Meiryo UI"/>
                <a:cs typeface="Meiryo UI"/>
              </a:rPr>
              <a:t>Chia-</a:t>
            </a:r>
            <a:r>
              <a:rPr dirty="0" sz="1400">
                <a:latin typeface="Meiryo UI"/>
                <a:cs typeface="Meiryo UI"/>
              </a:rPr>
              <a:t>Chun</a:t>
            </a:r>
            <a:r>
              <a:rPr dirty="0" sz="1400" spc="-8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Hung,</a:t>
            </a:r>
            <a:r>
              <a:rPr dirty="0" sz="1400" spc="-7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Michael</a:t>
            </a:r>
            <a:r>
              <a:rPr dirty="0" sz="1400" spc="-15">
                <a:latin typeface="Meiryo UI"/>
                <a:cs typeface="Meiryo UI"/>
              </a:rPr>
              <a:t> </a:t>
            </a:r>
            <a:r>
              <a:rPr dirty="0" sz="1400" spc="-10">
                <a:latin typeface="Meiryo UI"/>
                <a:cs typeface="Meiryo UI"/>
              </a:rPr>
              <a:t>O’Neill, </a:t>
            </a:r>
            <a:r>
              <a:rPr dirty="0" sz="1400">
                <a:latin typeface="Meiryo UI"/>
                <a:cs typeface="Meiryo UI"/>
              </a:rPr>
              <a:t>David</a:t>
            </a:r>
            <a:r>
              <a:rPr dirty="0" sz="1400" spc="-2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Reiman,</a:t>
            </a:r>
            <a:r>
              <a:rPr dirty="0" sz="1400" spc="-9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Kathryn</a:t>
            </a:r>
            <a:r>
              <a:rPr dirty="0" sz="1400" spc="-30">
                <a:latin typeface="Meiryo UI"/>
                <a:cs typeface="Meiryo UI"/>
              </a:rPr>
              <a:t> </a:t>
            </a:r>
            <a:r>
              <a:rPr dirty="0" sz="1400" spc="-10">
                <a:latin typeface="Meiryo UI"/>
                <a:cs typeface="Meiryo UI"/>
              </a:rPr>
              <a:t>Tunyasuvunakool,</a:t>
            </a:r>
            <a:r>
              <a:rPr dirty="0" sz="1400" spc="-2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Zachary</a:t>
            </a:r>
            <a:r>
              <a:rPr dirty="0" sz="1400" spc="-3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Wu,</a:t>
            </a:r>
            <a:r>
              <a:rPr dirty="0" sz="1400" spc="-9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Akvilė</a:t>
            </a:r>
            <a:r>
              <a:rPr dirty="0" sz="1400" spc="-4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Žemgulytė,</a:t>
            </a:r>
            <a:r>
              <a:rPr dirty="0" sz="1400" spc="-2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Eirini</a:t>
            </a:r>
            <a:r>
              <a:rPr dirty="0" sz="1400" spc="-4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Arvaniti,</a:t>
            </a:r>
            <a:r>
              <a:rPr dirty="0" sz="1400" spc="-2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Charles</a:t>
            </a:r>
            <a:r>
              <a:rPr dirty="0" sz="1400" spc="-1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Beattie,</a:t>
            </a:r>
            <a:r>
              <a:rPr dirty="0" sz="1400" spc="-2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Ottavia</a:t>
            </a:r>
            <a:r>
              <a:rPr dirty="0" sz="1400" spc="-50">
                <a:latin typeface="Meiryo UI"/>
                <a:cs typeface="Meiryo UI"/>
              </a:rPr>
              <a:t> </a:t>
            </a:r>
            <a:r>
              <a:rPr dirty="0" sz="1400" spc="-10">
                <a:latin typeface="Meiryo UI"/>
                <a:cs typeface="Meiryo UI"/>
              </a:rPr>
              <a:t>Bertolli, </a:t>
            </a:r>
            <a:r>
              <a:rPr dirty="0" sz="1400">
                <a:latin typeface="Meiryo UI"/>
                <a:cs typeface="Meiryo UI"/>
              </a:rPr>
              <a:t>Alex Bridgland, Alexey</a:t>
            </a:r>
            <a:r>
              <a:rPr dirty="0" sz="1400" spc="-80">
                <a:latin typeface="Meiryo UI"/>
                <a:cs typeface="Meiryo UI"/>
              </a:rPr>
              <a:t> </a:t>
            </a:r>
            <a:r>
              <a:rPr dirty="0" sz="1400" spc="-10">
                <a:latin typeface="Meiryo UI"/>
                <a:cs typeface="Meiryo UI"/>
              </a:rPr>
              <a:t>Cherepanov,</a:t>
            </a:r>
            <a:r>
              <a:rPr dirty="0" sz="1400">
                <a:latin typeface="Meiryo UI"/>
                <a:cs typeface="Meiryo UI"/>
              </a:rPr>
              <a:t> Miles</a:t>
            </a:r>
            <a:r>
              <a:rPr dirty="0" sz="1400" spc="-6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Congreve,</a:t>
            </a:r>
            <a:r>
              <a:rPr dirty="0" sz="1400" spc="-7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Alexander</a:t>
            </a:r>
            <a:r>
              <a:rPr dirty="0" sz="1400" spc="-1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I. </a:t>
            </a:r>
            <a:r>
              <a:rPr dirty="0" sz="1400" spc="-30">
                <a:latin typeface="Meiryo UI"/>
                <a:cs typeface="Meiryo UI"/>
              </a:rPr>
              <a:t>Cowen-</a:t>
            </a:r>
            <a:r>
              <a:rPr dirty="0" sz="1400">
                <a:latin typeface="Meiryo UI"/>
                <a:cs typeface="Meiryo UI"/>
              </a:rPr>
              <a:t>Rivers,</a:t>
            </a:r>
            <a:r>
              <a:rPr dirty="0" sz="1400" spc="-8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Andrew</a:t>
            </a:r>
            <a:r>
              <a:rPr dirty="0" sz="1400" spc="-2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Cowie,</a:t>
            </a:r>
            <a:r>
              <a:rPr dirty="0" sz="1400" spc="-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Michael</a:t>
            </a:r>
            <a:r>
              <a:rPr dirty="0" sz="1400" spc="-20">
                <a:latin typeface="Meiryo UI"/>
                <a:cs typeface="Meiryo UI"/>
              </a:rPr>
              <a:t> </a:t>
            </a:r>
            <a:r>
              <a:rPr dirty="0" sz="1400" spc="-25">
                <a:latin typeface="Meiryo UI"/>
                <a:cs typeface="Meiryo UI"/>
              </a:rPr>
              <a:t>Figurnov,</a:t>
            </a:r>
            <a:r>
              <a:rPr dirty="0" sz="1400" spc="-8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Fabian</a:t>
            </a:r>
            <a:r>
              <a:rPr dirty="0" sz="1400" spc="-15">
                <a:latin typeface="Meiryo UI"/>
                <a:cs typeface="Meiryo UI"/>
              </a:rPr>
              <a:t> </a:t>
            </a:r>
            <a:r>
              <a:rPr dirty="0" sz="1400" spc="-25">
                <a:latin typeface="Meiryo UI"/>
                <a:cs typeface="Meiryo UI"/>
              </a:rPr>
              <a:t>B. </a:t>
            </a:r>
            <a:r>
              <a:rPr dirty="0" sz="1400">
                <a:latin typeface="Meiryo UI"/>
                <a:cs typeface="Meiryo UI"/>
              </a:rPr>
              <a:t>Fuchs,</a:t>
            </a:r>
            <a:r>
              <a:rPr dirty="0" sz="1400" spc="-2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Hannah</a:t>
            </a:r>
            <a:r>
              <a:rPr dirty="0" sz="1400" spc="-3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Gladman,</a:t>
            </a:r>
            <a:r>
              <a:rPr dirty="0" sz="1400" spc="-1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Rishub</a:t>
            </a:r>
            <a:r>
              <a:rPr dirty="0" sz="1400" spc="-8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Jain,</a:t>
            </a:r>
            <a:r>
              <a:rPr dirty="0" sz="1400" spc="-20">
                <a:latin typeface="Meiryo UI"/>
                <a:cs typeface="Meiryo UI"/>
              </a:rPr>
              <a:t> </a:t>
            </a:r>
            <a:r>
              <a:rPr dirty="0" sz="1400" spc="-10">
                <a:latin typeface="Meiryo UI"/>
                <a:cs typeface="Meiryo UI"/>
              </a:rPr>
              <a:t>Yousuf</a:t>
            </a:r>
            <a:r>
              <a:rPr dirty="0" sz="1400" spc="-7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A.</a:t>
            </a:r>
            <a:r>
              <a:rPr dirty="0" sz="1400" spc="-2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Khan,</a:t>
            </a:r>
            <a:r>
              <a:rPr dirty="0" sz="1400" spc="-1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Caroline</a:t>
            </a:r>
            <a:r>
              <a:rPr dirty="0" sz="1400" spc="-4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M.</a:t>
            </a:r>
            <a:r>
              <a:rPr dirty="0" sz="1400" spc="-9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R.</a:t>
            </a:r>
            <a:r>
              <a:rPr dirty="0" sz="1400" spc="-1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Low,</a:t>
            </a:r>
            <a:r>
              <a:rPr dirty="0" sz="1400" spc="-2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Kuba</a:t>
            </a:r>
            <a:r>
              <a:rPr dirty="0" sz="1400" spc="-4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Perlin,</a:t>
            </a:r>
            <a:r>
              <a:rPr dirty="0" sz="1400" spc="-2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Anna</a:t>
            </a:r>
            <a:r>
              <a:rPr dirty="0" sz="1400" spc="2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Potapenko,</a:t>
            </a:r>
            <a:r>
              <a:rPr dirty="0" sz="1400" spc="-1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Pascal</a:t>
            </a:r>
            <a:r>
              <a:rPr dirty="0" sz="1400" spc="-40">
                <a:latin typeface="Meiryo UI"/>
                <a:cs typeface="Meiryo UI"/>
              </a:rPr>
              <a:t> </a:t>
            </a:r>
            <a:r>
              <a:rPr dirty="0" sz="1400" spc="-10">
                <a:latin typeface="Meiryo UI"/>
                <a:cs typeface="Meiryo UI"/>
              </a:rPr>
              <a:t>Savy, </a:t>
            </a:r>
            <a:r>
              <a:rPr dirty="0" sz="1400">
                <a:latin typeface="Meiryo UI"/>
                <a:cs typeface="Meiryo UI"/>
              </a:rPr>
              <a:t>Sukhdeep</a:t>
            </a:r>
            <a:r>
              <a:rPr dirty="0" sz="1400" spc="-1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Singh,</a:t>
            </a:r>
            <a:r>
              <a:rPr dirty="0" sz="1400" spc="-2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Adrian</a:t>
            </a:r>
            <a:r>
              <a:rPr dirty="0" sz="1400" spc="-3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Stecula,</a:t>
            </a:r>
            <a:r>
              <a:rPr dirty="0" sz="1400" spc="-2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Ashok</a:t>
            </a:r>
            <a:r>
              <a:rPr dirty="0" sz="1400" spc="-1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Thillaisundaram,</a:t>
            </a:r>
            <a:r>
              <a:rPr dirty="0" sz="1400" spc="-2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Catherine</a:t>
            </a:r>
            <a:r>
              <a:rPr dirty="0" sz="1400" spc="-50">
                <a:latin typeface="Meiryo UI"/>
                <a:cs typeface="Meiryo UI"/>
              </a:rPr>
              <a:t> </a:t>
            </a:r>
            <a:r>
              <a:rPr dirty="0" sz="1400" spc="-25">
                <a:latin typeface="Meiryo UI"/>
                <a:cs typeface="Meiryo UI"/>
              </a:rPr>
              <a:t>Tong,</a:t>
            </a:r>
            <a:r>
              <a:rPr dirty="0" sz="1400" spc="-9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Sergei</a:t>
            </a:r>
            <a:r>
              <a:rPr dirty="0" sz="1400" spc="-35">
                <a:latin typeface="Meiryo UI"/>
                <a:cs typeface="Meiryo UI"/>
              </a:rPr>
              <a:t> </a:t>
            </a:r>
            <a:r>
              <a:rPr dirty="0" sz="1400" spc="-10">
                <a:latin typeface="Meiryo UI"/>
                <a:cs typeface="Meiryo UI"/>
              </a:rPr>
              <a:t>Yakneen,</a:t>
            </a:r>
            <a:r>
              <a:rPr dirty="0" sz="1400" spc="-2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Ellen</a:t>
            </a:r>
            <a:r>
              <a:rPr dirty="0" sz="1400" spc="-3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D.</a:t>
            </a:r>
            <a:r>
              <a:rPr dirty="0" sz="1400" spc="-2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Zhong,</a:t>
            </a:r>
            <a:r>
              <a:rPr dirty="0" sz="1400" spc="-2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Michal</a:t>
            </a:r>
            <a:r>
              <a:rPr dirty="0" sz="1400" spc="-30">
                <a:latin typeface="Meiryo UI"/>
                <a:cs typeface="Meiryo UI"/>
              </a:rPr>
              <a:t> </a:t>
            </a:r>
            <a:r>
              <a:rPr dirty="0" sz="1400" spc="-10">
                <a:latin typeface="Meiryo UI"/>
                <a:cs typeface="Meiryo UI"/>
              </a:rPr>
              <a:t>Zielinski, </a:t>
            </a:r>
            <a:r>
              <a:rPr dirty="0" sz="1400">
                <a:latin typeface="Meiryo UI"/>
                <a:cs typeface="Meiryo UI"/>
              </a:rPr>
              <a:t>Augustin</a:t>
            </a:r>
            <a:r>
              <a:rPr dirty="0" sz="1400" spc="-2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Žídek,</a:t>
            </a:r>
            <a:r>
              <a:rPr dirty="0" sz="1400" spc="-1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Victor</a:t>
            </a:r>
            <a:r>
              <a:rPr dirty="0" sz="1400" spc="-2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Bapst,</a:t>
            </a:r>
            <a:r>
              <a:rPr dirty="0" sz="1400" spc="-1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Pushmeet</a:t>
            </a:r>
            <a:r>
              <a:rPr dirty="0" sz="1400" spc="-5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Kohli,</a:t>
            </a:r>
            <a:r>
              <a:rPr dirty="0" sz="1400" spc="-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Max</a:t>
            </a:r>
            <a:r>
              <a:rPr dirty="0" sz="1400" spc="-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Jaderberg,</a:t>
            </a:r>
            <a:r>
              <a:rPr dirty="0" sz="1400" spc="-1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Demis</a:t>
            </a:r>
            <a:r>
              <a:rPr dirty="0" sz="1400" spc="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Hassabis &amp;</a:t>
            </a:r>
            <a:r>
              <a:rPr dirty="0" sz="1400" spc="-95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John</a:t>
            </a:r>
            <a:r>
              <a:rPr dirty="0" sz="1400" spc="-20">
                <a:latin typeface="Meiryo UI"/>
                <a:cs typeface="Meiryo UI"/>
              </a:rPr>
              <a:t> </a:t>
            </a:r>
            <a:r>
              <a:rPr dirty="0" sz="1400">
                <a:latin typeface="Meiryo UI"/>
                <a:cs typeface="Meiryo UI"/>
              </a:rPr>
              <a:t>M.</a:t>
            </a:r>
            <a:r>
              <a:rPr dirty="0" sz="1400" spc="-10">
                <a:latin typeface="Meiryo UI"/>
                <a:cs typeface="Meiryo UI"/>
              </a:rPr>
              <a:t> Jumper</a:t>
            </a:r>
            <a:endParaRPr sz="1400">
              <a:latin typeface="Meiryo UI"/>
              <a:cs typeface="Meiryo UI"/>
            </a:endParaRPr>
          </a:p>
          <a:p>
            <a:pPr marL="241300" indent="-228600">
              <a:lnSpc>
                <a:spcPts val="2055"/>
              </a:lnSpc>
              <a:spcBef>
                <a:spcPts val="775"/>
              </a:spcBef>
              <a:buFont typeface="Wingdings"/>
              <a:buChar char=""/>
              <a:tabLst>
                <a:tab pos="241300" algn="l"/>
              </a:tabLst>
            </a:pPr>
            <a:r>
              <a:rPr dirty="0" sz="1800" spc="-25">
                <a:latin typeface="Meiryo UI"/>
                <a:cs typeface="Meiryo UI"/>
              </a:rPr>
              <a:t>所属：</a:t>
            </a:r>
            <a:endParaRPr sz="1800">
              <a:latin typeface="Meiryo UI"/>
              <a:cs typeface="Meiryo UI"/>
            </a:endParaRPr>
          </a:p>
          <a:p>
            <a:pPr marL="393700">
              <a:lnSpc>
                <a:spcPts val="2055"/>
              </a:lnSpc>
            </a:pPr>
            <a:r>
              <a:rPr dirty="0" sz="1800">
                <a:latin typeface="Meiryo UI"/>
                <a:cs typeface="Meiryo UI"/>
              </a:rPr>
              <a:t>Google</a:t>
            </a:r>
            <a:r>
              <a:rPr dirty="0" sz="1800" spc="-75">
                <a:latin typeface="Meiryo UI"/>
                <a:cs typeface="Meiryo UI"/>
              </a:rPr>
              <a:t> </a:t>
            </a:r>
            <a:r>
              <a:rPr dirty="0" sz="1800" spc="-10">
                <a:latin typeface="Meiryo UI"/>
                <a:cs typeface="Meiryo UI"/>
              </a:rPr>
              <a:t>DeepMind</a:t>
            </a:r>
            <a:r>
              <a:rPr dirty="0" sz="1800" spc="-20">
                <a:latin typeface="Meiryo UI"/>
                <a:cs typeface="Meiryo UI"/>
              </a:rPr>
              <a:t>、</a:t>
            </a:r>
            <a:r>
              <a:rPr dirty="0" sz="1800">
                <a:latin typeface="Meiryo UI"/>
                <a:cs typeface="Meiryo UI"/>
              </a:rPr>
              <a:t>Isomorphic</a:t>
            </a:r>
            <a:r>
              <a:rPr dirty="0" sz="1800" spc="-25">
                <a:latin typeface="Meiryo UI"/>
                <a:cs typeface="Meiryo UI"/>
              </a:rPr>
              <a:t> </a:t>
            </a:r>
            <a:r>
              <a:rPr dirty="0" sz="1800" spc="-20">
                <a:latin typeface="Meiryo UI"/>
                <a:cs typeface="Meiryo UI"/>
              </a:rPr>
              <a:t>Labs</a:t>
            </a:r>
            <a:endParaRPr sz="1800">
              <a:latin typeface="Meiryo UI"/>
              <a:cs typeface="Meiryo UI"/>
            </a:endParaRPr>
          </a:p>
          <a:p>
            <a:pPr marL="241300" indent="-228600">
              <a:lnSpc>
                <a:spcPct val="100000"/>
              </a:lnSpc>
              <a:spcBef>
                <a:spcPts val="845"/>
              </a:spcBef>
              <a:buFont typeface="Wingdings"/>
              <a:buChar char=""/>
              <a:tabLst>
                <a:tab pos="241300" algn="l"/>
              </a:tabLst>
            </a:pPr>
            <a:r>
              <a:rPr dirty="0" sz="1800" spc="-25">
                <a:latin typeface="Meiryo UI"/>
                <a:cs typeface="Meiryo UI"/>
              </a:rPr>
              <a:t>その他情報:</a:t>
            </a:r>
            <a:endParaRPr sz="1800">
              <a:latin typeface="Meiryo UI"/>
              <a:cs typeface="Meiryo UI"/>
            </a:endParaRPr>
          </a:p>
          <a:p>
            <a:pPr lvl="1" marL="698500" indent="-228600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1800" spc="-10">
                <a:latin typeface="Meiryo UI"/>
                <a:cs typeface="Meiryo UI"/>
              </a:rPr>
              <a:t>2024/05/08公開、Nature</a:t>
            </a:r>
            <a:endParaRPr sz="1800">
              <a:latin typeface="Meiryo UI"/>
              <a:cs typeface="Meiryo UI"/>
            </a:endParaRPr>
          </a:p>
          <a:p>
            <a:pPr lvl="1" marL="698500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1800">
                <a:latin typeface="Meiryo UI"/>
                <a:cs typeface="Meiryo UI"/>
              </a:rPr>
              <a:t>URL：</a:t>
            </a:r>
            <a:r>
              <a:rPr dirty="0" u="sng" sz="14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Accurate</a:t>
            </a:r>
            <a:r>
              <a:rPr dirty="0" u="sng" sz="1400" spc="-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 </a:t>
            </a:r>
            <a:r>
              <a:rPr dirty="0" u="sng" sz="14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structure</a:t>
            </a:r>
            <a:r>
              <a:rPr dirty="0" u="sng" sz="1400" spc="-9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 </a:t>
            </a:r>
            <a:r>
              <a:rPr dirty="0" u="sng" sz="14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prediction</a:t>
            </a:r>
            <a:r>
              <a:rPr dirty="0" u="sng" sz="1400" spc="-5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 </a:t>
            </a:r>
            <a:r>
              <a:rPr dirty="0" u="sng" sz="14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of</a:t>
            </a:r>
            <a:r>
              <a:rPr dirty="0" u="sng" sz="14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 </a:t>
            </a:r>
            <a:r>
              <a:rPr dirty="0" u="sng" sz="14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biomolecular</a:t>
            </a:r>
            <a:r>
              <a:rPr dirty="0" u="sng" sz="1400" spc="-3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 </a:t>
            </a:r>
            <a:r>
              <a:rPr dirty="0" u="sng" sz="14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interactions</a:t>
            </a:r>
            <a:r>
              <a:rPr dirty="0" u="sng" sz="1400" spc="-1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 </a:t>
            </a:r>
            <a:r>
              <a:rPr dirty="0" u="sng" sz="14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with</a:t>
            </a:r>
            <a:r>
              <a:rPr dirty="0" u="sng" sz="1400" spc="-4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 </a:t>
            </a:r>
            <a:r>
              <a:rPr dirty="0" u="sng" sz="14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AlphaFold</a:t>
            </a:r>
            <a:r>
              <a:rPr dirty="0" u="sng" sz="1400" spc="-8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 </a:t>
            </a:r>
            <a:r>
              <a:rPr dirty="0" u="sng" sz="14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3</a:t>
            </a:r>
            <a:r>
              <a:rPr dirty="0" u="sng" sz="14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 </a:t>
            </a:r>
            <a:r>
              <a:rPr dirty="0" u="sng" sz="14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|</a:t>
            </a:r>
            <a:r>
              <a:rPr dirty="0" u="sng" sz="1400" spc="-6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 </a:t>
            </a:r>
            <a:r>
              <a:rPr dirty="0" u="sng" sz="14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Nature</a:t>
            </a:r>
            <a:endParaRPr sz="1400">
              <a:latin typeface="游ゴシック"/>
              <a:cs typeface="游ゴシック"/>
            </a:endParaRPr>
          </a:p>
          <a:p>
            <a:pPr lvl="1" marL="698500" indent="-2286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1800" spc="-5">
                <a:latin typeface="Meiryo UI"/>
                <a:cs typeface="Meiryo UI"/>
              </a:rPr>
              <a:t>引用数</a:t>
            </a:r>
            <a:r>
              <a:rPr dirty="0" sz="1800" spc="-10">
                <a:latin typeface="Meiryo UI"/>
                <a:cs typeface="Meiryo UI"/>
              </a:rPr>
              <a:t>44</a:t>
            </a:r>
            <a:r>
              <a:rPr dirty="0" sz="1800">
                <a:latin typeface="Meiryo UI"/>
                <a:cs typeface="Meiryo UI"/>
              </a:rPr>
              <a:t>件</a:t>
            </a:r>
            <a:r>
              <a:rPr dirty="0" sz="1800" spc="-10">
                <a:latin typeface="Meiryo UI"/>
                <a:cs typeface="Meiryo UI"/>
              </a:rPr>
              <a:t>（24/06/11</a:t>
            </a:r>
            <a:r>
              <a:rPr dirty="0" sz="1800">
                <a:latin typeface="Meiryo UI"/>
                <a:cs typeface="Meiryo UI"/>
              </a:rPr>
              <a:t>時点</a:t>
            </a:r>
            <a:r>
              <a:rPr dirty="0" sz="1800" spc="-50">
                <a:latin typeface="Meiryo UI"/>
                <a:cs typeface="Meiryo UI"/>
              </a:rPr>
              <a:t>）</a:t>
            </a:r>
            <a:endParaRPr sz="1800">
              <a:latin typeface="Meiryo UI"/>
              <a:cs typeface="Meiryo UI"/>
            </a:endParaRPr>
          </a:p>
          <a:p>
            <a:pPr lvl="1">
              <a:lnSpc>
                <a:spcPct val="100000"/>
              </a:lnSpc>
              <a:spcBef>
                <a:spcPts val="275"/>
              </a:spcBef>
              <a:buFont typeface="Arial"/>
              <a:buChar char="•"/>
            </a:pPr>
            <a:endParaRPr sz="1800">
              <a:latin typeface="Meiryo UI"/>
              <a:cs typeface="Meiryo UI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"/>
              <a:tabLst>
                <a:tab pos="241300" algn="l"/>
              </a:tabLst>
            </a:pPr>
            <a:r>
              <a:rPr dirty="0" sz="1800" spc="-20">
                <a:latin typeface="Meiryo UI"/>
                <a:cs typeface="Meiryo UI"/>
              </a:rPr>
              <a:t>選書理由</a:t>
            </a:r>
            <a:endParaRPr sz="1800">
              <a:latin typeface="Meiryo UI"/>
              <a:cs typeface="Meiryo UI"/>
            </a:endParaRPr>
          </a:p>
          <a:p>
            <a:pPr lvl="1" marL="698500" indent="-2286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1800" spc="-20">
                <a:latin typeface="Meiryo UI"/>
                <a:cs typeface="Meiryo UI"/>
              </a:rPr>
              <a:t>AlphaFold2</a:t>
            </a:r>
            <a:r>
              <a:rPr dirty="0" sz="1800" spc="-50">
                <a:latin typeface="Meiryo UI"/>
                <a:cs typeface="Meiryo UI"/>
              </a:rPr>
              <a:t>の段階でかなり話題になっており、その後継としてどのような進化があったのか気になったため</a:t>
            </a:r>
            <a:endParaRPr sz="18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800">
              <a:latin typeface="Meiryo UI"/>
              <a:cs typeface="Meiryo UI"/>
            </a:endParaRPr>
          </a:p>
          <a:p>
            <a:pPr marL="6460490">
              <a:lnSpc>
                <a:spcPct val="100000"/>
              </a:lnSpc>
            </a:pPr>
            <a:r>
              <a:rPr dirty="0" sz="1800" spc="-35">
                <a:latin typeface="Meiryo UI"/>
                <a:cs typeface="Meiryo UI"/>
              </a:rPr>
              <a:t>※特に記載しない限り、図表は上記論文からの引用です。</a:t>
            </a:r>
            <a:endParaRPr sz="18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 </a:t>
            </a:r>
            <a:r>
              <a:rPr dirty="0" spc="-10"/>
              <a:t>limitations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842115" y="-51498"/>
            <a:ext cx="2736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游ゴシック"/>
                <a:cs typeface="游ゴシック"/>
              </a:rPr>
              <a:t>20</a:t>
            </a:r>
            <a:endParaRPr sz="1800">
              <a:latin typeface="游ゴシック"/>
              <a:cs typeface="游ゴシック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64814" y="845248"/>
            <a:ext cx="52692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latin typeface="Meiryo UI"/>
                <a:cs typeface="Meiryo UI"/>
              </a:rPr>
              <a:t>動的状態をうまく扱えず、サンプリングで対処</a:t>
            </a:r>
            <a:endParaRPr sz="2400">
              <a:latin typeface="Meiryo UI"/>
              <a:cs typeface="Meiryo U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9388" y="1571625"/>
            <a:ext cx="7976755" cy="338742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150359" y="5408295"/>
            <a:ext cx="4079875" cy="55816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798830" marR="5080" indent="-786765">
              <a:lnSpc>
                <a:spcPts val="2030"/>
              </a:lnSpc>
              <a:spcBef>
                <a:spcPts val="275"/>
              </a:spcBef>
            </a:pPr>
            <a:r>
              <a:rPr dirty="0" sz="1800" spc="-30">
                <a:latin typeface="Meiryo UI"/>
                <a:cs typeface="Meiryo UI"/>
              </a:rPr>
              <a:t>学習済みモデルを、異なる</a:t>
            </a:r>
            <a:r>
              <a:rPr dirty="0" sz="1800" spc="-10">
                <a:latin typeface="Meiryo UI"/>
                <a:cs typeface="Meiryo UI"/>
              </a:rPr>
              <a:t>seed</a:t>
            </a:r>
            <a:r>
              <a:rPr dirty="0" sz="1800" spc="-25">
                <a:latin typeface="Meiryo UI"/>
                <a:cs typeface="Meiryo UI"/>
              </a:rPr>
              <a:t>で動作させる</a:t>
            </a:r>
            <a:r>
              <a:rPr dirty="0" sz="1800" spc="-35">
                <a:latin typeface="Meiryo UI"/>
                <a:cs typeface="Meiryo UI"/>
              </a:rPr>
              <a:t>拡散モデルのサンプルとは別</a:t>
            </a:r>
            <a:endParaRPr sz="18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Discussion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842115" y="-51498"/>
            <a:ext cx="2736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游ゴシック"/>
                <a:cs typeface="游ゴシック"/>
              </a:rPr>
              <a:t>21</a:t>
            </a:r>
            <a:endParaRPr sz="1800">
              <a:latin typeface="游ゴシック"/>
              <a:cs typeface="游ゴシック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90675" y="2176716"/>
            <a:ext cx="8037830" cy="2223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2400" spc="-45">
                <a:latin typeface="Meiryo UI"/>
                <a:cs typeface="Meiryo UI"/>
              </a:rPr>
              <a:t>統一的フレームワークを提案</a:t>
            </a:r>
            <a:endParaRPr sz="2400">
              <a:latin typeface="Meiryo UI"/>
              <a:cs typeface="Meiryo UI"/>
            </a:endParaRPr>
          </a:p>
          <a:p>
            <a:pPr marL="298450" indent="-285750">
              <a:lnSpc>
                <a:spcPct val="100000"/>
              </a:lnSpc>
              <a:spcBef>
                <a:spcPts val="2905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2400">
                <a:latin typeface="Meiryo UI"/>
                <a:cs typeface="Meiryo UI"/>
              </a:rPr>
              <a:t>MSA</a:t>
            </a:r>
            <a:r>
              <a:rPr dirty="0" sz="1550">
                <a:latin typeface="Meiryo UI"/>
                <a:cs typeface="Meiryo UI"/>
              </a:rPr>
              <a:t>(Multiple</a:t>
            </a:r>
            <a:r>
              <a:rPr dirty="0" sz="1550" spc="355">
                <a:latin typeface="Meiryo UI"/>
                <a:cs typeface="Meiryo UI"/>
              </a:rPr>
              <a:t> </a:t>
            </a:r>
            <a:r>
              <a:rPr dirty="0" sz="1550">
                <a:latin typeface="Meiryo UI"/>
                <a:cs typeface="Meiryo UI"/>
              </a:rPr>
              <a:t>Sequence</a:t>
            </a:r>
            <a:r>
              <a:rPr dirty="0" sz="1550" spc="360">
                <a:latin typeface="Meiryo UI"/>
                <a:cs typeface="Meiryo UI"/>
              </a:rPr>
              <a:t> </a:t>
            </a:r>
            <a:r>
              <a:rPr dirty="0" sz="1550">
                <a:latin typeface="Meiryo UI"/>
                <a:cs typeface="Meiryo UI"/>
              </a:rPr>
              <a:t>Alignment)</a:t>
            </a:r>
            <a:r>
              <a:rPr dirty="0" sz="2400" spc="-30">
                <a:latin typeface="Meiryo UI"/>
                <a:cs typeface="Meiryo UI"/>
              </a:rPr>
              <a:t>に依存しない推論が可能</a:t>
            </a:r>
            <a:endParaRPr sz="24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buFont typeface="Arial"/>
              <a:buChar char="•"/>
            </a:pPr>
            <a:endParaRPr sz="1550">
              <a:latin typeface="Meiryo UI"/>
              <a:cs typeface="Meiryo UI"/>
            </a:endParaRPr>
          </a:p>
          <a:p>
            <a:pPr marL="298450" indent="-285750">
              <a:lnSpc>
                <a:spcPts val="2865"/>
              </a:lnSpc>
              <a:buFont typeface="Arial"/>
              <a:buChar char="•"/>
              <a:tabLst>
                <a:tab pos="298450" algn="l"/>
              </a:tabLst>
            </a:pPr>
            <a:r>
              <a:rPr dirty="0" sz="2400" spc="-40">
                <a:latin typeface="Meiryo UI"/>
                <a:cs typeface="Meiryo UI"/>
              </a:rPr>
              <a:t>タンパク質-リガンド構造予測が大幅に改善</a:t>
            </a:r>
            <a:endParaRPr sz="2400">
              <a:latin typeface="Meiryo UI"/>
              <a:cs typeface="Meiryo UI"/>
            </a:endParaRPr>
          </a:p>
          <a:p>
            <a:pPr marL="298450">
              <a:lnSpc>
                <a:spcPts val="2865"/>
              </a:lnSpc>
              <a:tabLst>
                <a:tab pos="806450" algn="l"/>
              </a:tabLst>
            </a:pPr>
            <a:r>
              <a:rPr dirty="0" sz="2400" spc="-50">
                <a:latin typeface="Meiryo UI"/>
                <a:cs typeface="Meiryo UI"/>
              </a:rPr>
              <a:t>→</a:t>
            </a:r>
            <a:r>
              <a:rPr dirty="0" sz="2400">
                <a:latin typeface="Meiryo UI"/>
                <a:cs typeface="Meiryo UI"/>
              </a:rPr>
              <a:t>	</a:t>
            </a:r>
            <a:r>
              <a:rPr dirty="0" sz="2400" spc="-45">
                <a:latin typeface="Meiryo UI"/>
                <a:cs typeface="Meiryo UI"/>
              </a:rPr>
              <a:t>タンパク質構造予測と、ドッキングタスクに分けることなく解ける</a:t>
            </a:r>
            <a:endParaRPr sz="2400">
              <a:latin typeface="Meiryo UI"/>
              <a:cs typeface="Meiryo U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87751" y="845248"/>
            <a:ext cx="60236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5">
                <a:latin typeface="Meiryo UI"/>
                <a:cs typeface="Meiryo UI"/>
              </a:rPr>
              <a:t>統一的フレームワークで様々なタスクを解けるように</a:t>
            </a:r>
            <a:endParaRPr sz="24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8668"/>
            <a:ext cx="1901189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web</a:t>
            </a:r>
            <a:r>
              <a:rPr dirty="0" spc="-35"/>
              <a:t>アプリ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842115" y="-51498"/>
            <a:ext cx="2736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游ゴシック"/>
                <a:cs typeface="游ゴシック"/>
              </a:rPr>
              <a:t>22</a:t>
            </a:r>
            <a:endParaRPr sz="1800">
              <a:latin typeface="游ゴシック"/>
              <a:cs typeface="游ゴシック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1533525"/>
            <a:ext cx="3600450" cy="258127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2638425"/>
            <a:ext cx="5314950" cy="231457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937577" y="845248"/>
            <a:ext cx="103263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latin typeface="Meiryo UI"/>
                <a:cs typeface="Meiryo UI"/>
              </a:rPr>
              <a:t>現時点でコード公開されていないが、</a:t>
            </a:r>
            <a:r>
              <a:rPr dirty="0" sz="2400" spc="-20">
                <a:latin typeface="Meiryo UI"/>
                <a:cs typeface="Meiryo UI"/>
              </a:rPr>
              <a:t>web</a:t>
            </a:r>
            <a:r>
              <a:rPr dirty="0" sz="2400" spc="-30">
                <a:latin typeface="Meiryo UI"/>
                <a:cs typeface="Meiryo UI"/>
              </a:rPr>
              <a:t>上で利用することはできる</a:t>
            </a:r>
            <a:r>
              <a:rPr dirty="0" sz="2400">
                <a:latin typeface="Meiryo UI"/>
                <a:cs typeface="Meiryo UI"/>
              </a:rPr>
              <a:t>（</a:t>
            </a:r>
            <a:r>
              <a:rPr dirty="0" sz="2400" spc="-5">
                <a:latin typeface="Meiryo UI"/>
                <a:cs typeface="Meiryo UI"/>
              </a:rPr>
              <a:t>上限</a:t>
            </a:r>
            <a:r>
              <a:rPr dirty="0" sz="2400" spc="-10">
                <a:latin typeface="Meiryo UI"/>
                <a:cs typeface="Meiryo UI"/>
              </a:rPr>
              <a:t>20/day）</a:t>
            </a:r>
            <a:endParaRPr sz="2400">
              <a:latin typeface="Meiryo UI"/>
              <a:cs typeface="Meiryo U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38629" y="5071173"/>
            <a:ext cx="32645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AlphaFold</a:t>
            </a:r>
            <a:r>
              <a:rPr dirty="0" u="sng" sz="1800" spc="-1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8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Server</a:t>
            </a:r>
            <a:r>
              <a:rPr dirty="0" u="sng" sz="1800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8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(google.com)</a:t>
            </a:r>
            <a:endParaRPr sz="1800">
              <a:latin typeface="游ゴシック"/>
              <a:cs typeface="游ゴシック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529194" y="4247832"/>
            <a:ext cx="29889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9085" algn="l"/>
              </a:tabLst>
            </a:pPr>
            <a:r>
              <a:rPr dirty="0" sz="1800" spc="-10">
                <a:latin typeface="Meiryo UI"/>
                <a:cs typeface="Meiryo UI"/>
              </a:rPr>
              <a:t>↑出力</a:t>
            </a:r>
            <a:r>
              <a:rPr dirty="0" sz="1800">
                <a:latin typeface="Meiryo UI"/>
                <a:cs typeface="Meiryo UI"/>
              </a:rPr>
              <a:t>サン</a:t>
            </a:r>
            <a:r>
              <a:rPr dirty="0" sz="1800" spc="-30">
                <a:latin typeface="Meiryo UI"/>
                <a:cs typeface="Meiryo UI"/>
              </a:rPr>
              <a:t>プ</a:t>
            </a:r>
            <a:r>
              <a:rPr dirty="0" sz="1800" spc="-50">
                <a:latin typeface="Meiryo UI"/>
                <a:cs typeface="Meiryo UI"/>
              </a:rPr>
              <a:t>ル</a:t>
            </a:r>
            <a:r>
              <a:rPr dirty="0" sz="1800">
                <a:latin typeface="Meiryo UI"/>
                <a:cs typeface="Meiryo UI"/>
              </a:rPr>
              <a:t>	↓</a:t>
            </a:r>
            <a:r>
              <a:rPr dirty="0" sz="1800" spc="-10">
                <a:latin typeface="Meiryo UI"/>
                <a:cs typeface="Meiryo UI"/>
              </a:rPr>
              <a:t>入力</a:t>
            </a:r>
            <a:r>
              <a:rPr dirty="0" sz="1800">
                <a:latin typeface="Meiryo UI"/>
                <a:cs typeface="Meiryo UI"/>
              </a:rPr>
              <a:t>サ</a:t>
            </a:r>
            <a:r>
              <a:rPr dirty="0" sz="1800" spc="-10">
                <a:latin typeface="Meiryo UI"/>
                <a:cs typeface="Meiryo UI"/>
              </a:rPr>
              <a:t>ンプ</a:t>
            </a:r>
            <a:r>
              <a:rPr dirty="0" sz="1800" spc="-50">
                <a:latin typeface="Meiryo UI"/>
                <a:cs typeface="Meiryo UI"/>
              </a:rPr>
              <a:t>ル</a:t>
            </a:r>
            <a:endParaRPr sz="1800">
              <a:latin typeface="Meiryo UI"/>
              <a:cs typeface="Meiryo U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15200" y="4714873"/>
            <a:ext cx="3667125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8668"/>
            <a:ext cx="302958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その他参考情報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842115" y="-51498"/>
            <a:ext cx="2736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游ゴシック"/>
                <a:cs typeface="游ゴシック"/>
              </a:rPr>
              <a:t>23</a:t>
            </a:r>
            <a:endParaRPr sz="1800">
              <a:latin typeface="游ゴシック"/>
              <a:cs typeface="游ゴシック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21105" y="1789747"/>
            <a:ext cx="6532880" cy="1226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AlphaFold</a:t>
            </a:r>
            <a:r>
              <a:rPr dirty="0" u="sng" sz="1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の開発者らに</a:t>
            </a:r>
            <a:r>
              <a:rPr dirty="0" u="sng" sz="18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300</a:t>
            </a:r>
            <a:r>
              <a:rPr dirty="0" u="sng" sz="18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万ドルのブレークスルー賞 |</a:t>
            </a:r>
            <a:r>
              <a:rPr dirty="0" u="sng" sz="1800" spc="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 </a:t>
            </a:r>
            <a:r>
              <a:rPr dirty="0" u="sng" sz="18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Nature</a:t>
            </a:r>
            <a:endParaRPr sz="1800">
              <a:latin typeface="游ゴシック"/>
              <a:cs typeface="游ゴシック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u="sng" sz="18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ダイジェスト </a:t>
            </a:r>
            <a:r>
              <a:rPr dirty="0" u="sng" sz="18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|</a:t>
            </a:r>
            <a:r>
              <a:rPr dirty="0" u="sng" sz="18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 </a:t>
            </a:r>
            <a:r>
              <a:rPr dirty="0" u="sng" sz="18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Nature</a:t>
            </a:r>
            <a:r>
              <a:rPr dirty="0" u="sng" sz="1800" spc="-3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 </a:t>
            </a:r>
            <a:r>
              <a:rPr dirty="0" u="sng" sz="18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Portfolio</a:t>
            </a:r>
            <a:r>
              <a:rPr dirty="0" u="sng" sz="1800" spc="-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 (</a:t>
            </a:r>
            <a:r>
              <a:rPr dirty="0" u="sng" sz="18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2"/>
              </a:rPr>
              <a:t>natureasia.com)</a:t>
            </a:r>
            <a:endParaRPr sz="1800">
              <a:latin typeface="游ゴシック"/>
              <a:cs typeface="游ゴシック"/>
            </a:endParaRPr>
          </a:p>
          <a:p>
            <a:pPr marL="12700">
              <a:lnSpc>
                <a:spcPct val="100000"/>
              </a:lnSpc>
              <a:spcBef>
                <a:spcPts val="2950"/>
              </a:spcBef>
            </a:pPr>
            <a:r>
              <a:rPr dirty="0" u="sng" sz="18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3"/>
              </a:rPr>
              <a:t>AlphaFold3の中身の日本語解説 (zenn.dev)</a:t>
            </a:r>
            <a:endParaRPr sz="1800">
              <a:latin typeface="游ゴシック"/>
              <a:cs typeface="游ゴシック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21105" y="3656393"/>
            <a:ext cx="9150350" cy="857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Meiryo UI"/>
                <a:cs typeface="Meiryo UI"/>
              </a:rPr>
              <a:t>著者の一人が</a:t>
            </a:r>
            <a:r>
              <a:rPr dirty="0" sz="1800" spc="-10">
                <a:latin typeface="Meiryo UI"/>
                <a:cs typeface="Meiryo UI"/>
              </a:rPr>
              <a:t>X</a:t>
            </a:r>
            <a:r>
              <a:rPr dirty="0" sz="1800" spc="-25">
                <a:latin typeface="Meiryo UI"/>
                <a:cs typeface="Meiryo UI"/>
              </a:rPr>
              <a:t>に投稿。ジョブ制限を</a:t>
            </a:r>
            <a:r>
              <a:rPr dirty="0" sz="1800" spc="-10">
                <a:latin typeface="Meiryo UI"/>
                <a:cs typeface="Meiryo UI"/>
              </a:rPr>
              <a:t>20/dayに緩和、半年以内にAF3</a:t>
            </a:r>
            <a:r>
              <a:rPr dirty="0" sz="1800" spc="-35">
                <a:latin typeface="Meiryo UI"/>
                <a:cs typeface="Meiryo UI"/>
              </a:rPr>
              <a:t>モデル(重み含む)を公開予定</a:t>
            </a:r>
            <a:endParaRPr sz="18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u="sng" sz="12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Xユーザーの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Pushmeet</a:t>
            </a:r>
            <a:r>
              <a:rPr dirty="0" u="sng" sz="12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Kohli</a:t>
            </a:r>
            <a:r>
              <a:rPr dirty="0" u="sng" sz="12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さん: 「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We</a:t>
            </a:r>
            <a:r>
              <a:rPr dirty="0" u="sng" sz="1200" spc="-7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love the</a:t>
            </a:r>
            <a:r>
              <a:rPr dirty="0" u="sng" sz="1200" spc="-7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excitement</a:t>
            </a:r>
            <a:r>
              <a:rPr dirty="0" u="sng" sz="1200" spc="-4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&amp;</a:t>
            </a:r>
            <a:r>
              <a:rPr dirty="0" u="sng" sz="1200" spc="-4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results</a:t>
            </a:r>
            <a:r>
              <a:rPr dirty="0" u="sng" sz="12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from</a:t>
            </a:r>
            <a:r>
              <a:rPr dirty="0" u="sng" sz="1200" spc="-5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the community</a:t>
            </a:r>
            <a:r>
              <a:rPr dirty="0" u="sng" sz="1200" spc="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on</a:t>
            </a:r>
            <a:r>
              <a:rPr dirty="0" u="sng" sz="1200" spc="-8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AlphaFold</a:t>
            </a:r>
            <a:r>
              <a:rPr dirty="0" u="sng" sz="12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3</a:t>
            </a:r>
            <a:r>
              <a:rPr dirty="0" u="sng" sz="1200" spc="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and</a:t>
            </a:r>
            <a:r>
              <a:rPr dirty="0" u="sng" sz="12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are</a:t>
            </a:r>
            <a:r>
              <a:rPr dirty="0" u="sng" sz="1200" spc="-7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doubling</a:t>
            </a:r>
            <a:r>
              <a:rPr dirty="0" u="sng" sz="1200" spc="-5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the</a:t>
            </a:r>
            <a:r>
              <a:rPr dirty="0" u="sng" sz="1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 spc="-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AF</a:t>
            </a:r>
            <a:endParaRPr sz="1200">
              <a:latin typeface="游ゴシック"/>
              <a:cs typeface="游ゴシック"/>
            </a:endParaRPr>
          </a:p>
          <a:p>
            <a:pPr marL="12700">
              <a:lnSpc>
                <a:spcPts val="1430"/>
              </a:lnSpc>
              <a:spcBef>
                <a:spcPts val="60"/>
              </a:spcBef>
            </a:pP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Server</a:t>
            </a:r>
            <a:r>
              <a:rPr dirty="0" u="sng" sz="1200" spc="-5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daily</a:t>
            </a:r>
            <a:r>
              <a:rPr dirty="0" u="sng" sz="1200" spc="-5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job</a:t>
            </a:r>
            <a:r>
              <a:rPr dirty="0" u="sng" sz="12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limit</a:t>
            </a:r>
            <a:r>
              <a:rPr dirty="0" u="sng" sz="1200" spc="-4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to</a:t>
            </a:r>
            <a:r>
              <a:rPr dirty="0" u="sng" sz="1200" spc="-6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20.</a:t>
            </a:r>
            <a:r>
              <a:rPr dirty="0" u="sng" sz="12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Happy</a:t>
            </a:r>
            <a:r>
              <a:rPr dirty="0" u="sng" sz="1200" spc="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to also</a:t>
            </a:r>
            <a:r>
              <a:rPr dirty="0" u="sng" sz="1200" spc="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share</a:t>
            </a:r>
            <a:r>
              <a:rPr dirty="0" u="sng" sz="1200" spc="-6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that</a:t>
            </a:r>
            <a:r>
              <a:rPr dirty="0" u="sng" sz="1200" spc="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we're</a:t>
            </a:r>
            <a:r>
              <a:rPr dirty="0" u="sng" sz="1200" spc="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working</a:t>
            </a:r>
            <a:r>
              <a:rPr dirty="0" u="sng" sz="1200" spc="-5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on</a:t>
            </a:r>
            <a:r>
              <a:rPr dirty="0" u="sng" sz="12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releasing</a:t>
            </a:r>
            <a:r>
              <a:rPr dirty="0" u="sng" sz="1200" spc="-5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the</a:t>
            </a:r>
            <a:r>
              <a:rPr dirty="0" u="sng" sz="1200" spc="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AF3</a:t>
            </a:r>
            <a:r>
              <a:rPr dirty="0" u="sng" sz="1200" spc="-6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model</a:t>
            </a:r>
            <a:r>
              <a:rPr dirty="0" u="sng" sz="12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(incl</a:t>
            </a:r>
            <a:r>
              <a:rPr dirty="0" u="sng" sz="1200" spc="-8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weights)</a:t>
            </a:r>
            <a:r>
              <a:rPr dirty="0" u="sng" sz="12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for</a:t>
            </a:r>
            <a:r>
              <a:rPr dirty="0" u="sng" sz="1200" spc="-5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academic</a:t>
            </a:r>
            <a:r>
              <a:rPr dirty="0" u="sng" sz="12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use,</a:t>
            </a:r>
            <a:endParaRPr sz="1200">
              <a:latin typeface="游ゴシック"/>
              <a:cs typeface="游ゴシック"/>
            </a:endParaRPr>
          </a:p>
          <a:p>
            <a:pPr marL="12700">
              <a:lnSpc>
                <a:spcPts val="1435"/>
              </a:lnSpc>
            </a:pP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which</a:t>
            </a:r>
            <a:r>
              <a:rPr dirty="0" u="sng" sz="1200" spc="-3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doesn’t</a:t>
            </a:r>
            <a:r>
              <a:rPr dirty="0" u="sng" sz="1200" spc="-5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depend</a:t>
            </a:r>
            <a:r>
              <a:rPr dirty="0" u="sng" sz="1200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on</a:t>
            </a:r>
            <a:r>
              <a:rPr dirty="0" u="sng" sz="1200" spc="-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our research</a:t>
            </a:r>
            <a:r>
              <a:rPr dirty="0" u="sng" sz="1200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infra</a:t>
            </a:r>
            <a:r>
              <a:rPr dirty="0" u="sng" sz="12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,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within</a:t>
            </a:r>
            <a:r>
              <a:rPr dirty="0" u="sng" sz="1200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6</a:t>
            </a:r>
            <a:r>
              <a:rPr dirty="0" u="sng" sz="1200" spc="-7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months</a:t>
            </a:r>
            <a:r>
              <a:rPr dirty="0" u="sng" sz="1200" spc="-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.」 / </a:t>
            </a:r>
            <a:r>
              <a:rPr dirty="0" u="sng" sz="1200" spc="-5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游ゴシック"/>
                <a:cs typeface="游ゴシック"/>
                <a:hlinkClick r:id="rId4"/>
              </a:rPr>
              <a:t>X</a:t>
            </a:r>
            <a:endParaRPr sz="1200">
              <a:latin typeface="游ゴシック"/>
              <a:cs typeface="游ゴシック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8668"/>
            <a:ext cx="94043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5"/>
              <a:t>所感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842115" y="-51498"/>
            <a:ext cx="2736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游ゴシック"/>
                <a:cs typeface="游ゴシック"/>
              </a:rPr>
              <a:t>24</a:t>
            </a:r>
            <a:endParaRPr sz="1800">
              <a:latin typeface="游ゴシック"/>
              <a:cs typeface="游ゴシック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98450" marR="1503680" indent="-28575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98450" algn="l"/>
              </a:tabLst>
            </a:pPr>
            <a:r>
              <a:rPr dirty="0" spc="-30"/>
              <a:t>大規模データ、汎用化の流れを受けての研究とも見えるが、学</a:t>
            </a:r>
            <a:r>
              <a:rPr dirty="0" spc="-40"/>
              <a:t>習データから、アーキテクチャ、損失関数等のあらゆる個所に固</a:t>
            </a:r>
            <a:r>
              <a:rPr dirty="0" spc="-35"/>
              <a:t>有の設計項目があり、工夫の塊の印象</a:t>
            </a:r>
          </a:p>
          <a:p>
            <a:pPr marL="297815" indent="-285115">
              <a:lnSpc>
                <a:spcPct val="100000"/>
              </a:lnSpc>
              <a:spcBef>
                <a:spcPts val="2415"/>
              </a:spcBef>
              <a:buFont typeface="Arial"/>
              <a:buChar char="•"/>
              <a:tabLst>
                <a:tab pos="297815" algn="l"/>
              </a:tabLst>
            </a:pPr>
            <a:r>
              <a:rPr dirty="0" spc="-25"/>
              <a:t>精度面だけでいえば、</a:t>
            </a:r>
            <a:r>
              <a:rPr dirty="0" spc="-20"/>
              <a:t>100</a:t>
            </a:r>
            <a:r>
              <a:rPr dirty="0" spc="-45"/>
              <a:t>%からほど遠いスコアのタスクもあるが、</a:t>
            </a:r>
          </a:p>
          <a:p>
            <a:pPr marL="298450">
              <a:lnSpc>
                <a:spcPct val="100000"/>
              </a:lnSpc>
            </a:pPr>
            <a:r>
              <a:rPr dirty="0" spc="-50"/>
              <a:t>今後の発展も考慮し、汎用モデルで解けたというところが評価されるか</a:t>
            </a:r>
          </a:p>
          <a:p>
            <a:pPr marL="297815" indent="-285115">
              <a:lnSpc>
                <a:spcPct val="100000"/>
              </a:lnSpc>
              <a:spcBef>
                <a:spcPts val="2410"/>
              </a:spcBef>
              <a:buFont typeface="Arial"/>
              <a:buChar char="•"/>
              <a:tabLst>
                <a:tab pos="297815" algn="l"/>
              </a:tabLst>
            </a:pPr>
            <a:r>
              <a:rPr dirty="0" spc="-55"/>
              <a:t>モデルの重み含め公開予定とのことだが、公開が遅れている理由は何か？</a:t>
            </a:r>
          </a:p>
          <a:p>
            <a:pPr marL="298450">
              <a:lnSpc>
                <a:spcPct val="100000"/>
              </a:lnSpc>
            </a:pPr>
            <a:r>
              <a:rPr dirty="0" spc="-10"/>
              <a:t>GPT</a:t>
            </a:r>
            <a:r>
              <a:rPr dirty="0" spc="-15"/>
              <a:t>同様に悪用</a:t>
            </a:r>
            <a:r>
              <a:rPr dirty="0" spc="-55"/>
              <a:t>（</a:t>
            </a:r>
            <a:r>
              <a:rPr dirty="0" spc="-30"/>
              <a:t>ウイルスの作成とか？</a:t>
            </a:r>
            <a:r>
              <a:rPr dirty="0" spc="-25"/>
              <a:t>）</a:t>
            </a:r>
            <a:r>
              <a:rPr dirty="0" spc="-35"/>
              <a:t>の懸念とかがあるのかもしれない。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事前知識：タンパク質フォールディング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969495" y="-51498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FFFFFF"/>
                </a:solidFill>
                <a:latin typeface="游ゴシック"/>
                <a:cs typeface="游ゴシック"/>
              </a:rPr>
              <a:t>3</a:t>
            </a:r>
            <a:endParaRPr sz="1800">
              <a:latin typeface="游ゴシック"/>
              <a:cs typeface="游ゴシック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3150" y="2419350"/>
            <a:ext cx="6981825" cy="30861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207000" y="5548629"/>
            <a:ext cx="35147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eiryo UI"/>
                <a:cs typeface="Meiryo UI"/>
                <a:hlinkClick r:id="rId3"/>
              </a:rPr>
              <a:t>フォールディング – </a:t>
            </a:r>
            <a:r>
              <a:rPr dirty="0" u="sng" sz="18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eiryo UI"/>
                <a:cs typeface="Meiryo UI"/>
                <a:hlinkClick r:id="rId3"/>
              </a:rPr>
              <a:t>Wikipedia</a:t>
            </a:r>
            <a:r>
              <a:rPr dirty="0" u="none" sz="1800" spc="-30">
                <a:latin typeface="Meiryo UI"/>
                <a:cs typeface="Meiryo UI"/>
              </a:rPr>
              <a:t>より引用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213735" y="2070798"/>
            <a:ext cx="11696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latin typeface="Meiryo UI"/>
                <a:cs typeface="Meiryo UI"/>
              </a:rPr>
              <a:t>アミノ酸配列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471029" y="2070798"/>
            <a:ext cx="11703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Meiryo UI"/>
                <a:cs typeface="Meiryo UI"/>
              </a:rPr>
              <a:t>三次元配置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63445" y="845248"/>
            <a:ext cx="88753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latin typeface="Meiryo UI"/>
                <a:cs typeface="Meiryo UI"/>
              </a:rPr>
              <a:t>タンパク質の機能を調べるため、アミノ酸配列から三次元配置を予測したい</a:t>
            </a:r>
            <a:endParaRPr sz="24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0" y="2638425"/>
            <a:ext cx="5314950" cy="231457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291844" y="5081968"/>
            <a:ext cx="42614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eiryo UI"/>
                <a:cs typeface="Meiryo UI"/>
                <a:hlinkClick r:id="rId3"/>
              </a:rPr>
              <a:t>AlphaFold</a:t>
            </a:r>
            <a:r>
              <a:rPr dirty="0" u="sng" sz="1800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eiryo UI"/>
                <a:cs typeface="Meiryo UI"/>
                <a:hlinkClick r:id="rId3"/>
              </a:rPr>
              <a:t> </a:t>
            </a:r>
            <a:r>
              <a:rPr dirty="0" u="sng" sz="18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eiryo UI"/>
                <a:cs typeface="Meiryo UI"/>
                <a:hlinkClick r:id="rId3"/>
              </a:rPr>
              <a:t>Server</a:t>
            </a:r>
            <a:r>
              <a:rPr dirty="0" u="sng" sz="1800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eiryo UI"/>
                <a:cs typeface="Meiryo UI"/>
                <a:hlinkClick r:id="rId3"/>
              </a:rPr>
              <a:t> (</a:t>
            </a:r>
            <a:r>
              <a:rPr dirty="0" u="sng" sz="18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eiryo UI"/>
                <a:cs typeface="Meiryo UI"/>
                <a:hlinkClick r:id="rId3"/>
              </a:rPr>
              <a:t>google.com)</a:t>
            </a:r>
            <a:r>
              <a:rPr dirty="0" u="none" sz="1800" spc="-30">
                <a:latin typeface="Meiryo UI"/>
                <a:cs typeface="Meiryo UI"/>
              </a:rPr>
              <a:t>より引用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0"/>
            <a:ext cx="12192000" cy="666750"/>
          </a:xfrm>
          <a:custGeom>
            <a:avLst/>
            <a:gdLst/>
            <a:ahLst/>
            <a:cxnLst/>
            <a:rect l="l" t="t" r="r" b="b"/>
            <a:pathLst>
              <a:path w="12192000" h="666750">
                <a:moveTo>
                  <a:pt x="12192000" y="0"/>
                </a:moveTo>
                <a:lnTo>
                  <a:pt x="0" y="0"/>
                </a:lnTo>
                <a:lnTo>
                  <a:pt x="0" y="666750"/>
                </a:lnTo>
                <a:lnTo>
                  <a:pt x="12192000" y="66675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8668"/>
            <a:ext cx="254254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web</a:t>
            </a:r>
            <a:r>
              <a:rPr dirty="0" spc="-25"/>
              <a:t>アプリより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1969495" y="-51498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FFFFFF"/>
                </a:solidFill>
                <a:latin typeface="游ゴシック"/>
                <a:cs typeface="游ゴシック"/>
              </a:rPr>
              <a:t>4</a:t>
            </a:r>
            <a:endParaRPr sz="1800">
              <a:latin typeface="游ゴシック"/>
              <a:cs typeface="游ゴシック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15200" y="1533525"/>
            <a:ext cx="3600450" cy="2581275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937577" y="845248"/>
            <a:ext cx="103263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latin typeface="Meiryo UI"/>
                <a:cs typeface="Meiryo UI"/>
              </a:rPr>
              <a:t>現時点でコード公開されていないが、</a:t>
            </a:r>
            <a:r>
              <a:rPr dirty="0" sz="2400" spc="-20">
                <a:latin typeface="Meiryo UI"/>
                <a:cs typeface="Meiryo UI"/>
              </a:rPr>
              <a:t>web</a:t>
            </a:r>
            <a:r>
              <a:rPr dirty="0" sz="2400" spc="-30">
                <a:latin typeface="Meiryo UI"/>
                <a:cs typeface="Meiryo UI"/>
              </a:rPr>
              <a:t>上で利用することはできる</a:t>
            </a:r>
            <a:r>
              <a:rPr dirty="0" sz="2400">
                <a:latin typeface="Meiryo UI"/>
                <a:cs typeface="Meiryo UI"/>
              </a:rPr>
              <a:t>（</a:t>
            </a:r>
            <a:r>
              <a:rPr dirty="0" sz="2400" spc="-5">
                <a:latin typeface="Meiryo UI"/>
                <a:cs typeface="Meiryo UI"/>
              </a:rPr>
              <a:t>上限</a:t>
            </a:r>
            <a:r>
              <a:rPr dirty="0" sz="2400" spc="-10">
                <a:latin typeface="Meiryo UI"/>
                <a:cs typeface="Meiryo UI"/>
              </a:rPr>
              <a:t>20/day）</a:t>
            </a:r>
            <a:endParaRPr sz="2400">
              <a:latin typeface="Meiryo UI"/>
              <a:cs typeface="Meiryo U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529194" y="4247832"/>
            <a:ext cx="29889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9085" algn="l"/>
              </a:tabLst>
            </a:pPr>
            <a:r>
              <a:rPr dirty="0" sz="1800" spc="-10">
                <a:latin typeface="Meiryo UI"/>
                <a:cs typeface="Meiryo UI"/>
              </a:rPr>
              <a:t>↑出力</a:t>
            </a:r>
            <a:r>
              <a:rPr dirty="0" sz="1800">
                <a:latin typeface="Meiryo UI"/>
                <a:cs typeface="Meiryo UI"/>
              </a:rPr>
              <a:t>サン</a:t>
            </a:r>
            <a:r>
              <a:rPr dirty="0" sz="1800" spc="-30">
                <a:latin typeface="Meiryo UI"/>
                <a:cs typeface="Meiryo UI"/>
              </a:rPr>
              <a:t>プ</a:t>
            </a:r>
            <a:r>
              <a:rPr dirty="0" sz="1800" spc="-50">
                <a:latin typeface="Meiryo UI"/>
                <a:cs typeface="Meiryo UI"/>
              </a:rPr>
              <a:t>ル</a:t>
            </a:r>
            <a:r>
              <a:rPr dirty="0" sz="1800">
                <a:latin typeface="Meiryo UI"/>
                <a:cs typeface="Meiryo UI"/>
              </a:rPr>
              <a:t>	↓</a:t>
            </a:r>
            <a:r>
              <a:rPr dirty="0" sz="1800" spc="-10">
                <a:latin typeface="Meiryo UI"/>
                <a:cs typeface="Meiryo UI"/>
              </a:rPr>
              <a:t>入力</a:t>
            </a:r>
            <a:r>
              <a:rPr dirty="0" sz="1800">
                <a:latin typeface="Meiryo UI"/>
                <a:cs typeface="Meiryo UI"/>
              </a:rPr>
              <a:t>サ</a:t>
            </a:r>
            <a:r>
              <a:rPr dirty="0" sz="1800" spc="-10">
                <a:latin typeface="Meiryo UI"/>
                <a:cs typeface="Meiryo UI"/>
              </a:rPr>
              <a:t>ンプ</a:t>
            </a:r>
            <a:r>
              <a:rPr dirty="0" sz="1800" spc="-50">
                <a:latin typeface="Meiryo UI"/>
                <a:cs typeface="Meiryo UI"/>
              </a:rPr>
              <a:t>ル</a:t>
            </a:r>
            <a:endParaRPr sz="1800">
              <a:latin typeface="Meiryo UI"/>
              <a:cs typeface="Meiryo UI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15200" y="4714873"/>
            <a:ext cx="3667125" cy="202882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0781918" y="4204906"/>
            <a:ext cx="1413510" cy="36004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200"/>
              </a:spcBef>
            </a:pPr>
            <a:r>
              <a:rPr dirty="0" u="sng" sz="11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eiryo UI"/>
                <a:cs typeface="Meiryo UI"/>
                <a:hlinkClick r:id="rId3"/>
              </a:rPr>
              <a:t>AlphaFold</a:t>
            </a:r>
            <a:r>
              <a:rPr dirty="0" u="sng" sz="11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eiryo UI"/>
                <a:cs typeface="Meiryo UI"/>
                <a:hlinkClick r:id="rId3"/>
              </a:rPr>
              <a:t> </a:t>
            </a:r>
            <a:r>
              <a:rPr dirty="0" u="sng" sz="11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eiryo UI"/>
                <a:cs typeface="Meiryo UI"/>
                <a:hlinkClick r:id="rId3"/>
              </a:rPr>
              <a:t>Server</a:t>
            </a:r>
            <a:r>
              <a:rPr dirty="0" u="none" sz="1100" spc="-10">
                <a:solidFill>
                  <a:srgbClr val="0462C1"/>
                </a:solidFill>
                <a:latin typeface="Meiryo UI"/>
                <a:cs typeface="Meiryo UI"/>
              </a:rPr>
              <a:t> </a:t>
            </a:r>
            <a:r>
              <a:rPr dirty="0" u="sng" sz="11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eiryo UI"/>
                <a:cs typeface="Meiryo UI"/>
                <a:hlinkClick r:id="rId3"/>
              </a:rPr>
              <a:t>(google.com)</a:t>
            </a:r>
            <a:r>
              <a:rPr dirty="0" u="none" sz="1100" spc="-25">
                <a:latin typeface="Meiryo UI"/>
                <a:cs typeface="Meiryo UI"/>
              </a:rPr>
              <a:t>より引用</a:t>
            </a:r>
            <a:endParaRPr sz="11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8668"/>
            <a:ext cx="673290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事前知識：</a:t>
            </a:r>
            <a:r>
              <a:rPr dirty="0" spc="-20"/>
              <a:t>AlphaFold2</a:t>
            </a:r>
            <a:r>
              <a:rPr dirty="0" spc="-30"/>
              <a:t>による躍進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969495" y="-51498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FFFFFF"/>
                </a:solidFill>
                <a:latin typeface="游ゴシック"/>
                <a:cs typeface="游ゴシック"/>
              </a:rPr>
              <a:t>5</a:t>
            </a:r>
            <a:endParaRPr sz="1800">
              <a:latin typeface="游ゴシック"/>
              <a:cs typeface="游ゴシック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3396" y="1571625"/>
            <a:ext cx="6716703" cy="42672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148583" y="5917247"/>
            <a:ext cx="6511925" cy="45339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204"/>
              </a:spcBef>
            </a:pPr>
            <a:r>
              <a:rPr dirty="0" u="sng" sz="14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eiryo UI"/>
                <a:cs typeface="Meiryo UI"/>
                <a:hlinkClick r:id="rId3"/>
              </a:rPr>
              <a:t>Highly</a:t>
            </a:r>
            <a:r>
              <a:rPr dirty="0" u="sng" sz="1400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eiryo UI"/>
                <a:cs typeface="Meiryo UI"/>
                <a:hlinkClick r:id="rId3"/>
              </a:rPr>
              <a:t> </a:t>
            </a:r>
            <a:r>
              <a:rPr dirty="0" u="sng" sz="14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eiryo UI"/>
                <a:cs typeface="Meiryo UI"/>
                <a:hlinkClick r:id="rId3"/>
              </a:rPr>
              <a:t>accurate protein</a:t>
            </a:r>
            <a:r>
              <a:rPr dirty="0" u="sng" sz="1400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eiryo UI"/>
                <a:cs typeface="Meiryo UI"/>
                <a:hlinkClick r:id="rId3"/>
              </a:rPr>
              <a:t> </a:t>
            </a:r>
            <a:r>
              <a:rPr dirty="0" u="sng" sz="14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eiryo UI"/>
                <a:cs typeface="Meiryo UI"/>
                <a:hlinkClick r:id="rId3"/>
              </a:rPr>
              <a:t>structure</a:t>
            </a:r>
            <a:r>
              <a:rPr dirty="0" u="sng" sz="1400" spc="-4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eiryo UI"/>
                <a:cs typeface="Meiryo UI"/>
                <a:hlinkClick r:id="rId3"/>
              </a:rPr>
              <a:t> </a:t>
            </a:r>
            <a:r>
              <a:rPr dirty="0" u="sng" sz="14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eiryo UI"/>
                <a:cs typeface="Meiryo UI"/>
                <a:hlinkClick r:id="rId3"/>
              </a:rPr>
              <a:t>prediction</a:t>
            </a:r>
            <a:r>
              <a:rPr dirty="0" u="sng" sz="1400" spc="-9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eiryo UI"/>
                <a:cs typeface="Meiryo UI"/>
                <a:hlinkClick r:id="rId3"/>
              </a:rPr>
              <a:t> </a:t>
            </a:r>
            <a:r>
              <a:rPr dirty="0" u="sng" sz="14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eiryo UI"/>
                <a:cs typeface="Meiryo UI"/>
                <a:hlinkClick r:id="rId3"/>
              </a:rPr>
              <a:t>with</a:t>
            </a:r>
            <a:r>
              <a:rPr dirty="0" u="sng" sz="1400" spc="-9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eiryo UI"/>
                <a:cs typeface="Meiryo UI"/>
                <a:hlinkClick r:id="rId3"/>
              </a:rPr>
              <a:t> </a:t>
            </a:r>
            <a:r>
              <a:rPr dirty="0" u="sng" sz="14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eiryo UI"/>
                <a:cs typeface="Meiryo UI"/>
                <a:hlinkClick r:id="rId3"/>
              </a:rPr>
              <a:t>AlphaFold</a:t>
            </a:r>
            <a:r>
              <a:rPr dirty="0" u="sng" sz="1400" spc="-8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eiryo UI"/>
                <a:cs typeface="Meiryo UI"/>
                <a:hlinkClick r:id="rId3"/>
              </a:rPr>
              <a:t> </a:t>
            </a:r>
            <a:r>
              <a:rPr dirty="0" u="sng" sz="14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eiryo UI"/>
                <a:cs typeface="Meiryo UI"/>
                <a:hlinkClick r:id="rId3"/>
              </a:rPr>
              <a:t>| Nature</a:t>
            </a:r>
            <a:r>
              <a:rPr dirty="0" u="none" sz="1400" spc="-35">
                <a:latin typeface="Meiryo UI"/>
                <a:cs typeface="Meiryo UI"/>
              </a:rPr>
              <a:t>より引用</a:t>
            </a:r>
            <a:r>
              <a:rPr dirty="0" u="none" sz="1400" spc="-25">
                <a:latin typeface="Meiryo UI"/>
                <a:cs typeface="Meiryo UI"/>
              </a:rPr>
              <a:t>公開日：</a:t>
            </a:r>
            <a:r>
              <a:rPr dirty="0" u="none" sz="1400">
                <a:latin typeface="Meiryo UI"/>
                <a:cs typeface="Meiryo UI"/>
              </a:rPr>
              <a:t>15</a:t>
            </a:r>
            <a:r>
              <a:rPr dirty="0" u="none" sz="1400" spc="75">
                <a:latin typeface="Meiryo UI"/>
                <a:cs typeface="Meiryo UI"/>
              </a:rPr>
              <a:t> </a:t>
            </a:r>
            <a:r>
              <a:rPr dirty="0" u="none" sz="1400">
                <a:latin typeface="Meiryo UI"/>
                <a:cs typeface="Meiryo UI"/>
              </a:rPr>
              <a:t>July</a:t>
            </a:r>
            <a:r>
              <a:rPr dirty="0" u="none" sz="1400" spc="80">
                <a:latin typeface="Meiryo UI"/>
                <a:cs typeface="Meiryo UI"/>
              </a:rPr>
              <a:t> </a:t>
            </a:r>
            <a:r>
              <a:rPr dirty="0" u="none" sz="1400" spc="-10">
                <a:latin typeface="Meiryo UI"/>
                <a:cs typeface="Meiryo UI"/>
              </a:rPr>
              <a:t>2021</a:t>
            </a:r>
            <a:r>
              <a:rPr dirty="0" u="none" sz="1400" spc="-25">
                <a:latin typeface="Meiryo UI"/>
                <a:cs typeface="Meiryo UI"/>
              </a:rPr>
              <a:t>、引用数</a:t>
            </a:r>
            <a:r>
              <a:rPr dirty="0" u="none" sz="1400" spc="-10">
                <a:latin typeface="Meiryo UI"/>
                <a:cs typeface="Meiryo UI"/>
              </a:rPr>
              <a:t>23166</a:t>
            </a:r>
            <a:r>
              <a:rPr dirty="0" u="none" sz="1400" spc="-15">
                <a:latin typeface="Meiryo UI"/>
                <a:cs typeface="Meiryo UI"/>
              </a:rPr>
              <a:t>件(</a:t>
            </a:r>
            <a:r>
              <a:rPr dirty="0" u="none" sz="1400" spc="-10">
                <a:latin typeface="Meiryo UI"/>
                <a:cs typeface="Meiryo UI"/>
              </a:rPr>
              <a:t>24/06/11</a:t>
            </a:r>
            <a:r>
              <a:rPr dirty="0" u="none" sz="1400" spc="-35">
                <a:latin typeface="Meiryo UI"/>
                <a:cs typeface="Meiryo UI"/>
              </a:rPr>
              <a:t>時点)</a:t>
            </a:r>
            <a:endParaRPr sz="1400">
              <a:latin typeface="Meiryo UI"/>
              <a:cs typeface="Meiryo U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59428" y="845248"/>
            <a:ext cx="50876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Meiryo UI"/>
                <a:cs typeface="Meiryo UI"/>
              </a:rPr>
              <a:t>構造予測タスクで大幅な精度向上を達成</a:t>
            </a:r>
            <a:endParaRPr sz="24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8668"/>
            <a:ext cx="135699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イントロ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969495" y="-51498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FFFFFF"/>
                </a:solidFill>
                <a:latin typeface="游ゴシック"/>
                <a:cs typeface="游ゴシック"/>
              </a:rPr>
              <a:t>6</a:t>
            </a:r>
            <a:endParaRPr sz="1800">
              <a:latin typeface="游ゴシック"/>
              <a:cs typeface="游ゴシック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10054" y="845248"/>
            <a:ext cx="7858125" cy="34499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01495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latin typeface="Meiryo UI"/>
                <a:cs typeface="Meiryo UI"/>
              </a:rPr>
              <a:t>タンパク質構造予測から、汎用構造予測へ</a:t>
            </a:r>
            <a:endParaRPr sz="2400">
              <a:latin typeface="Meiryo UI"/>
              <a:cs typeface="Meiryo UI"/>
            </a:endParaRPr>
          </a:p>
          <a:p>
            <a:pPr marL="355600" indent="-342900">
              <a:lnSpc>
                <a:spcPts val="2390"/>
              </a:lnSpc>
              <a:spcBef>
                <a:spcPts val="2695"/>
              </a:spcBef>
              <a:buFont typeface="Wingdings"/>
              <a:buChar char=""/>
              <a:tabLst>
                <a:tab pos="355600" algn="l"/>
              </a:tabLst>
            </a:pPr>
            <a:r>
              <a:rPr dirty="0" sz="2000" spc="-20">
                <a:latin typeface="Meiryo UI"/>
                <a:cs typeface="Meiryo UI"/>
              </a:rPr>
              <a:t>AlphaFold2</a:t>
            </a:r>
            <a:r>
              <a:rPr dirty="0" sz="2000" spc="-45">
                <a:latin typeface="Meiryo UI"/>
                <a:cs typeface="Meiryo UI"/>
              </a:rPr>
              <a:t>でタンパク質の構造を高精度に予測可能になった</a:t>
            </a:r>
            <a:endParaRPr sz="2000">
              <a:latin typeface="Meiryo UI"/>
              <a:cs typeface="Meiryo UI"/>
            </a:endParaRPr>
          </a:p>
          <a:p>
            <a:pPr marL="738505" marR="313055" indent="-382905">
              <a:lnSpc>
                <a:spcPts val="2180"/>
              </a:lnSpc>
              <a:spcBef>
                <a:spcPts val="45"/>
              </a:spcBef>
              <a:tabLst>
                <a:tab pos="736600" algn="l"/>
              </a:tabLst>
            </a:pPr>
            <a:r>
              <a:rPr dirty="0" sz="1800" spc="-50">
                <a:latin typeface="Meiryo UI"/>
                <a:cs typeface="Meiryo UI"/>
              </a:rPr>
              <a:t>→</a:t>
            </a:r>
            <a:r>
              <a:rPr dirty="0" sz="1800">
                <a:latin typeface="Meiryo UI"/>
                <a:cs typeface="Meiryo UI"/>
              </a:rPr>
              <a:t>	</a:t>
            </a:r>
            <a:r>
              <a:rPr dirty="0" sz="1800" spc="-40">
                <a:latin typeface="Meiryo UI"/>
                <a:cs typeface="Meiryo UI"/>
              </a:rPr>
              <a:t>では、リガンド、イオン、核酸、修飾残基を含む生体分子の複合体はどうか？</a:t>
            </a:r>
            <a:r>
              <a:rPr dirty="0" sz="1800" spc="-50">
                <a:latin typeface="Meiryo UI"/>
                <a:cs typeface="Meiryo UI"/>
              </a:rPr>
              <a:t>個別特化モデルではなく、汎用モデルは作れるか？</a:t>
            </a:r>
            <a:endParaRPr sz="1800">
              <a:latin typeface="Meiryo UI"/>
              <a:cs typeface="Meiryo UI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1800">
              <a:latin typeface="Meiryo UI"/>
              <a:cs typeface="Meiryo UI"/>
            </a:endParaRPr>
          </a:p>
          <a:p>
            <a:pPr algn="r" marL="342900" marR="5080" indent="-342900">
              <a:lnSpc>
                <a:spcPts val="2390"/>
              </a:lnSpc>
              <a:buFont typeface="Wingdings"/>
              <a:buChar char=""/>
              <a:tabLst>
                <a:tab pos="342900" algn="l"/>
              </a:tabLst>
            </a:pPr>
            <a:r>
              <a:rPr dirty="0" sz="2000" spc="-20">
                <a:latin typeface="Meiryo UI"/>
                <a:cs typeface="Meiryo UI"/>
              </a:rPr>
              <a:t>AlphaFold3</a:t>
            </a:r>
            <a:r>
              <a:rPr dirty="0" sz="2000" spc="-25">
                <a:latin typeface="Meiryo UI"/>
                <a:cs typeface="Meiryo UI"/>
              </a:rPr>
              <a:t>として、汎用モデルを実現</a:t>
            </a:r>
            <a:r>
              <a:rPr dirty="0" sz="2000" spc="-65">
                <a:latin typeface="Meiryo UI"/>
                <a:cs typeface="Meiryo UI"/>
              </a:rPr>
              <a:t>（</a:t>
            </a:r>
            <a:r>
              <a:rPr dirty="0" sz="2000" spc="-30">
                <a:latin typeface="Meiryo UI"/>
                <a:cs typeface="Meiryo UI"/>
              </a:rPr>
              <a:t>一つのタスクを除いて精度更新</a:t>
            </a:r>
            <a:r>
              <a:rPr dirty="0" sz="2000" spc="-50">
                <a:latin typeface="Meiryo UI"/>
                <a:cs typeface="Meiryo UI"/>
              </a:rPr>
              <a:t>）</a:t>
            </a:r>
            <a:endParaRPr sz="2000">
              <a:latin typeface="Meiryo UI"/>
              <a:cs typeface="Meiryo UI"/>
            </a:endParaRPr>
          </a:p>
          <a:p>
            <a:pPr algn="r" lvl="1" marL="285750" marR="67310" indent="-285750">
              <a:lnSpc>
                <a:spcPts val="2150"/>
              </a:lnSpc>
              <a:buFont typeface="Arial"/>
              <a:buChar char="•"/>
              <a:tabLst>
                <a:tab pos="285750" algn="l"/>
              </a:tabLst>
            </a:pPr>
            <a:r>
              <a:rPr dirty="0" sz="1800" spc="-45">
                <a:latin typeface="Meiryo UI"/>
                <a:cs typeface="Meiryo UI"/>
              </a:rPr>
              <a:t>アーキテクチャとトレーニング手順を工夫し、学習データ効率を改善して実現した</a:t>
            </a:r>
            <a:endParaRPr sz="1800">
              <a:latin typeface="Meiryo UI"/>
              <a:cs typeface="Meiryo UI"/>
            </a:endParaRPr>
          </a:p>
          <a:p>
            <a:pPr lvl="2" marL="1213485" indent="-286385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1213485" algn="l"/>
                <a:tab pos="3780790" algn="l"/>
                <a:tab pos="4119245" algn="l"/>
              </a:tabLst>
            </a:pPr>
            <a:r>
              <a:rPr dirty="0" sz="1550">
                <a:latin typeface="Meiryo UI"/>
                <a:cs typeface="Meiryo UI"/>
              </a:rPr>
              <a:t>モジュ</a:t>
            </a:r>
            <a:r>
              <a:rPr dirty="0" sz="1550" spc="85">
                <a:latin typeface="Meiryo UI"/>
                <a:cs typeface="Meiryo UI"/>
              </a:rPr>
              <a:t>ー</a:t>
            </a:r>
            <a:r>
              <a:rPr dirty="0" sz="1550">
                <a:latin typeface="Meiryo UI"/>
                <a:cs typeface="Meiryo UI"/>
              </a:rPr>
              <a:t>ル</a:t>
            </a:r>
            <a:r>
              <a:rPr dirty="0" sz="1550" spc="85">
                <a:latin typeface="Meiryo UI"/>
                <a:cs typeface="Meiryo UI"/>
              </a:rPr>
              <a:t>変</a:t>
            </a:r>
            <a:r>
              <a:rPr dirty="0" sz="1550">
                <a:latin typeface="Meiryo UI"/>
                <a:cs typeface="Meiryo UI"/>
              </a:rPr>
              <a:t>更</a:t>
            </a:r>
            <a:r>
              <a:rPr dirty="0" sz="1550" spc="-10">
                <a:latin typeface="Meiryo UI"/>
                <a:cs typeface="Meiryo UI"/>
              </a:rPr>
              <a:t>：Evoformer</a:t>
            </a:r>
            <a:r>
              <a:rPr dirty="0" sz="1550">
                <a:latin typeface="Meiryo UI"/>
                <a:cs typeface="Meiryo UI"/>
              </a:rPr>
              <a:t>	</a:t>
            </a:r>
            <a:r>
              <a:rPr dirty="0" sz="1550" spc="-50">
                <a:latin typeface="Meiryo UI"/>
                <a:cs typeface="Meiryo UI"/>
              </a:rPr>
              <a:t>→</a:t>
            </a:r>
            <a:r>
              <a:rPr dirty="0" sz="1550">
                <a:latin typeface="Meiryo UI"/>
                <a:cs typeface="Meiryo UI"/>
              </a:rPr>
              <a:t>	Pairformer（</a:t>
            </a:r>
            <a:r>
              <a:rPr dirty="0" sz="1550" spc="80">
                <a:latin typeface="Meiryo UI"/>
                <a:cs typeface="Meiryo UI"/>
              </a:rPr>
              <a:t>簡</a:t>
            </a:r>
            <a:r>
              <a:rPr dirty="0" sz="1550">
                <a:latin typeface="Meiryo UI"/>
                <a:cs typeface="Meiryo UI"/>
              </a:rPr>
              <a:t>素化</a:t>
            </a:r>
            <a:r>
              <a:rPr dirty="0" sz="1550" spc="95">
                <a:latin typeface="Meiryo UI"/>
                <a:cs typeface="Meiryo UI"/>
              </a:rPr>
              <a:t>、</a:t>
            </a:r>
            <a:r>
              <a:rPr dirty="0" sz="1550">
                <a:latin typeface="Meiryo UI"/>
                <a:cs typeface="Meiryo UI"/>
              </a:rPr>
              <a:t>計算</a:t>
            </a:r>
            <a:r>
              <a:rPr dirty="0" sz="1550" spc="85">
                <a:latin typeface="Meiryo UI"/>
                <a:cs typeface="Meiryo UI"/>
              </a:rPr>
              <a:t>量</a:t>
            </a:r>
            <a:r>
              <a:rPr dirty="0" sz="1550">
                <a:latin typeface="Meiryo UI"/>
                <a:cs typeface="Meiryo UI"/>
              </a:rPr>
              <a:t>削減</a:t>
            </a:r>
            <a:r>
              <a:rPr dirty="0" sz="1550" spc="-50">
                <a:latin typeface="Meiryo UI"/>
                <a:cs typeface="Meiryo UI"/>
              </a:rPr>
              <a:t>）</a:t>
            </a:r>
            <a:endParaRPr sz="1550">
              <a:latin typeface="Meiryo UI"/>
              <a:cs typeface="Meiryo UI"/>
            </a:endParaRPr>
          </a:p>
          <a:p>
            <a:pPr lvl="2" marL="1213485" indent="-28638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1213485" algn="l"/>
                <a:tab pos="4199890" algn="l"/>
                <a:tab pos="4538345" algn="l"/>
              </a:tabLst>
            </a:pPr>
            <a:r>
              <a:rPr dirty="0" sz="1550">
                <a:latin typeface="Meiryo UI"/>
                <a:cs typeface="Meiryo UI"/>
              </a:rPr>
              <a:t>特</a:t>
            </a:r>
            <a:r>
              <a:rPr dirty="0" sz="1550" spc="80">
                <a:latin typeface="Meiryo UI"/>
                <a:cs typeface="Meiryo UI"/>
              </a:rPr>
              <a:t>徴</a:t>
            </a:r>
            <a:r>
              <a:rPr dirty="0" sz="1550">
                <a:latin typeface="Meiryo UI"/>
                <a:cs typeface="Meiryo UI"/>
              </a:rPr>
              <a:t>表現</a:t>
            </a:r>
            <a:r>
              <a:rPr dirty="0" sz="1550" spc="85">
                <a:latin typeface="Meiryo UI"/>
                <a:cs typeface="Meiryo UI"/>
              </a:rPr>
              <a:t>変</a:t>
            </a:r>
            <a:r>
              <a:rPr dirty="0" sz="1550">
                <a:latin typeface="Meiryo UI"/>
                <a:cs typeface="Meiryo UI"/>
              </a:rPr>
              <a:t>更：</a:t>
            </a:r>
            <a:r>
              <a:rPr dirty="0" sz="1550" spc="100">
                <a:latin typeface="Meiryo UI"/>
                <a:cs typeface="Meiryo UI"/>
              </a:rPr>
              <a:t>ア</a:t>
            </a:r>
            <a:r>
              <a:rPr dirty="0" sz="1550" spc="-45">
                <a:latin typeface="Meiryo UI"/>
                <a:cs typeface="Meiryo UI"/>
              </a:rPr>
              <a:t>ミ</a:t>
            </a:r>
            <a:r>
              <a:rPr dirty="0" sz="1550" spc="90">
                <a:latin typeface="Meiryo UI"/>
                <a:cs typeface="Meiryo UI"/>
              </a:rPr>
              <a:t>ノ</a:t>
            </a:r>
            <a:r>
              <a:rPr dirty="0" sz="1550">
                <a:latin typeface="Meiryo UI"/>
                <a:cs typeface="Meiryo UI"/>
              </a:rPr>
              <a:t>酸固</a:t>
            </a:r>
            <a:r>
              <a:rPr dirty="0" sz="1550" spc="85">
                <a:latin typeface="Meiryo UI"/>
                <a:cs typeface="Meiryo UI"/>
              </a:rPr>
              <a:t>有</a:t>
            </a:r>
            <a:r>
              <a:rPr dirty="0" sz="1550">
                <a:latin typeface="Meiryo UI"/>
                <a:cs typeface="Meiryo UI"/>
              </a:rPr>
              <a:t>表</a:t>
            </a:r>
            <a:r>
              <a:rPr dirty="0" sz="1550" spc="-50">
                <a:latin typeface="Meiryo UI"/>
                <a:cs typeface="Meiryo UI"/>
              </a:rPr>
              <a:t>現</a:t>
            </a:r>
            <a:r>
              <a:rPr dirty="0" sz="1550">
                <a:latin typeface="Meiryo UI"/>
                <a:cs typeface="Meiryo UI"/>
              </a:rPr>
              <a:t>	</a:t>
            </a:r>
            <a:r>
              <a:rPr dirty="0" sz="1550" spc="-50">
                <a:latin typeface="Meiryo UI"/>
                <a:cs typeface="Meiryo UI"/>
              </a:rPr>
              <a:t>→</a:t>
            </a:r>
            <a:r>
              <a:rPr dirty="0" sz="1550">
                <a:latin typeface="Meiryo UI"/>
                <a:cs typeface="Meiryo UI"/>
              </a:rPr>
              <a:t>	原</a:t>
            </a:r>
            <a:r>
              <a:rPr dirty="0" sz="1550" spc="80">
                <a:latin typeface="Meiryo UI"/>
                <a:cs typeface="Meiryo UI"/>
              </a:rPr>
              <a:t>子</a:t>
            </a:r>
            <a:r>
              <a:rPr dirty="0" sz="1550">
                <a:latin typeface="Meiryo UI"/>
                <a:cs typeface="Meiryo UI"/>
              </a:rPr>
              <a:t>座標</a:t>
            </a:r>
            <a:r>
              <a:rPr dirty="0" sz="1550" spc="85">
                <a:latin typeface="Meiryo UI"/>
                <a:cs typeface="Meiryo UI"/>
              </a:rPr>
              <a:t>表</a:t>
            </a:r>
            <a:r>
              <a:rPr dirty="0" sz="1550">
                <a:latin typeface="Meiryo UI"/>
                <a:cs typeface="Meiryo UI"/>
              </a:rPr>
              <a:t>現＋</a:t>
            </a:r>
            <a:r>
              <a:rPr dirty="0" sz="1550" spc="85">
                <a:latin typeface="Meiryo UI"/>
                <a:cs typeface="Meiryo UI"/>
              </a:rPr>
              <a:t>拡</a:t>
            </a:r>
            <a:r>
              <a:rPr dirty="0" sz="1550">
                <a:latin typeface="Meiryo UI"/>
                <a:cs typeface="Meiryo UI"/>
              </a:rPr>
              <a:t>散モ</a:t>
            </a:r>
            <a:r>
              <a:rPr dirty="0" sz="1550" spc="85">
                <a:latin typeface="Meiryo UI"/>
                <a:cs typeface="Meiryo UI"/>
              </a:rPr>
              <a:t>デ</a:t>
            </a:r>
            <a:r>
              <a:rPr dirty="0" sz="1550" spc="-50">
                <a:latin typeface="Meiryo UI"/>
                <a:cs typeface="Meiryo UI"/>
              </a:rPr>
              <a:t>ル</a:t>
            </a:r>
            <a:endParaRPr sz="1550">
              <a:latin typeface="Meiryo UI"/>
              <a:cs typeface="Meiryo UI"/>
            </a:endParaRPr>
          </a:p>
          <a:p>
            <a:pPr lvl="2" marL="12134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213485" algn="l"/>
                <a:tab pos="5275580" algn="l"/>
                <a:tab pos="5614035" algn="l"/>
              </a:tabLst>
            </a:pPr>
            <a:r>
              <a:rPr dirty="0" sz="1550">
                <a:latin typeface="Meiryo UI"/>
                <a:cs typeface="Meiryo UI"/>
              </a:rPr>
              <a:t>損</a:t>
            </a:r>
            <a:r>
              <a:rPr dirty="0" sz="1550" spc="80">
                <a:latin typeface="Meiryo UI"/>
                <a:cs typeface="Meiryo UI"/>
              </a:rPr>
              <a:t>失</a:t>
            </a:r>
            <a:r>
              <a:rPr dirty="0" sz="1550">
                <a:latin typeface="Meiryo UI"/>
                <a:cs typeface="Meiryo UI"/>
              </a:rPr>
              <a:t>設計</a:t>
            </a:r>
            <a:r>
              <a:rPr dirty="0" sz="1550" spc="85">
                <a:latin typeface="Meiryo UI"/>
                <a:cs typeface="Meiryo UI"/>
              </a:rPr>
              <a:t>変</a:t>
            </a:r>
            <a:r>
              <a:rPr dirty="0" sz="1550">
                <a:latin typeface="Meiryo UI"/>
                <a:cs typeface="Meiryo UI"/>
              </a:rPr>
              <a:t>更：</a:t>
            </a:r>
            <a:r>
              <a:rPr dirty="0" sz="1550" spc="85">
                <a:latin typeface="Meiryo UI"/>
                <a:cs typeface="Meiryo UI"/>
              </a:rPr>
              <a:t>立</a:t>
            </a:r>
            <a:r>
              <a:rPr dirty="0" sz="1550">
                <a:latin typeface="Meiryo UI"/>
                <a:cs typeface="Meiryo UI"/>
              </a:rPr>
              <a:t>体化</a:t>
            </a:r>
            <a:r>
              <a:rPr dirty="0" sz="1550" spc="85">
                <a:latin typeface="Meiryo UI"/>
                <a:cs typeface="Meiryo UI"/>
              </a:rPr>
              <a:t>学</a:t>
            </a:r>
            <a:r>
              <a:rPr dirty="0" sz="1550">
                <a:latin typeface="Meiryo UI"/>
                <a:cs typeface="Meiryo UI"/>
              </a:rPr>
              <a:t>損失</a:t>
            </a:r>
            <a:r>
              <a:rPr dirty="0" sz="1550" spc="80">
                <a:latin typeface="Meiryo UI"/>
                <a:cs typeface="Meiryo UI"/>
              </a:rPr>
              <a:t>な</a:t>
            </a:r>
            <a:r>
              <a:rPr dirty="0" sz="1550" spc="-20">
                <a:latin typeface="Meiryo UI"/>
                <a:cs typeface="Meiryo UI"/>
              </a:rPr>
              <a:t>ど</a:t>
            </a:r>
            <a:r>
              <a:rPr dirty="0" sz="1550" spc="85">
                <a:latin typeface="Meiryo UI"/>
                <a:cs typeface="Meiryo UI"/>
              </a:rPr>
              <a:t>の</a:t>
            </a:r>
            <a:r>
              <a:rPr dirty="0" sz="1550">
                <a:latin typeface="Meiryo UI"/>
                <a:cs typeface="Meiryo UI"/>
              </a:rPr>
              <a:t>特殊</a:t>
            </a:r>
            <a:r>
              <a:rPr dirty="0" sz="1550" spc="85">
                <a:latin typeface="Meiryo UI"/>
                <a:cs typeface="Meiryo UI"/>
              </a:rPr>
              <a:t>処</a:t>
            </a:r>
            <a:r>
              <a:rPr dirty="0" sz="1550" spc="-50">
                <a:latin typeface="Meiryo UI"/>
                <a:cs typeface="Meiryo UI"/>
              </a:rPr>
              <a:t>理</a:t>
            </a:r>
            <a:r>
              <a:rPr dirty="0" sz="1550">
                <a:latin typeface="Meiryo UI"/>
                <a:cs typeface="Meiryo UI"/>
              </a:rPr>
              <a:t>	</a:t>
            </a:r>
            <a:r>
              <a:rPr dirty="0" sz="1550" spc="-50">
                <a:latin typeface="Meiryo UI"/>
                <a:cs typeface="Meiryo UI"/>
              </a:rPr>
              <a:t>→</a:t>
            </a:r>
            <a:r>
              <a:rPr dirty="0" sz="1550">
                <a:latin typeface="Meiryo UI"/>
                <a:cs typeface="Meiryo UI"/>
              </a:rPr>
              <a:t>	拡</a:t>
            </a:r>
            <a:r>
              <a:rPr dirty="0" sz="1550" spc="85">
                <a:latin typeface="Meiryo UI"/>
                <a:cs typeface="Meiryo UI"/>
              </a:rPr>
              <a:t>散</a:t>
            </a:r>
            <a:r>
              <a:rPr dirty="0" sz="1550">
                <a:latin typeface="Meiryo UI"/>
                <a:cs typeface="Meiryo UI"/>
              </a:rPr>
              <a:t>モデ</a:t>
            </a:r>
            <a:r>
              <a:rPr dirty="0" sz="1550" spc="85">
                <a:latin typeface="Meiryo UI"/>
                <a:cs typeface="Meiryo UI"/>
              </a:rPr>
              <a:t>ル</a:t>
            </a:r>
            <a:r>
              <a:rPr dirty="0" sz="1550">
                <a:latin typeface="Meiryo UI"/>
                <a:cs typeface="Meiryo UI"/>
              </a:rPr>
              <a:t>で</a:t>
            </a:r>
            <a:r>
              <a:rPr dirty="0" sz="1550" spc="85">
                <a:latin typeface="Meiryo UI"/>
                <a:cs typeface="Meiryo UI"/>
              </a:rPr>
              <a:t>補</a:t>
            </a:r>
            <a:r>
              <a:rPr dirty="0" sz="1550" spc="-50">
                <a:latin typeface="Meiryo UI"/>
                <a:cs typeface="Meiryo UI"/>
              </a:rPr>
              <a:t>完</a:t>
            </a:r>
            <a:endParaRPr sz="1550">
              <a:latin typeface="Meiryo UI"/>
              <a:cs typeface="Meiryo U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0325" y="4810125"/>
            <a:ext cx="6200775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8668"/>
            <a:ext cx="244348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アーキテクチャ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969495" y="-51498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FFFFFF"/>
                </a:solidFill>
                <a:latin typeface="游ゴシック"/>
                <a:cs typeface="游ゴシック"/>
              </a:rPr>
              <a:t>7</a:t>
            </a:r>
            <a:endParaRPr sz="1800">
              <a:latin typeface="游ゴシック"/>
              <a:cs typeface="游ゴシック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68363" y="1866836"/>
            <a:ext cx="10895330" cy="2781935"/>
            <a:chOff x="668363" y="1866836"/>
            <a:chExt cx="10895330" cy="278193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363" y="1904999"/>
              <a:ext cx="10862160" cy="268390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319276" y="1881123"/>
              <a:ext cx="10229850" cy="2753360"/>
            </a:xfrm>
            <a:custGeom>
              <a:avLst/>
              <a:gdLst/>
              <a:ahLst/>
              <a:cxnLst/>
              <a:rect l="l" t="t" r="r" b="b"/>
              <a:pathLst>
                <a:path w="10229850" h="2753360">
                  <a:moveTo>
                    <a:pt x="0" y="2752725"/>
                  </a:moveTo>
                  <a:lnTo>
                    <a:pt x="2352675" y="2752725"/>
                  </a:lnTo>
                  <a:lnTo>
                    <a:pt x="2352675" y="0"/>
                  </a:lnTo>
                  <a:lnTo>
                    <a:pt x="0" y="0"/>
                  </a:lnTo>
                  <a:lnTo>
                    <a:pt x="0" y="2752725"/>
                  </a:lnTo>
                  <a:close/>
                </a:path>
                <a:path w="10229850" h="2753360">
                  <a:moveTo>
                    <a:pt x="2733675" y="2752852"/>
                  </a:moveTo>
                  <a:lnTo>
                    <a:pt x="6524625" y="2752852"/>
                  </a:lnTo>
                  <a:lnTo>
                    <a:pt x="6524625" y="933576"/>
                  </a:lnTo>
                  <a:lnTo>
                    <a:pt x="2733675" y="933576"/>
                  </a:lnTo>
                  <a:lnTo>
                    <a:pt x="2733675" y="2752852"/>
                  </a:lnTo>
                  <a:close/>
                </a:path>
                <a:path w="10229850" h="2753360">
                  <a:moveTo>
                    <a:pt x="6772275" y="2752852"/>
                  </a:moveTo>
                  <a:lnTo>
                    <a:pt x="10229850" y="2752852"/>
                  </a:lnTo>
                  <a:lnTo>
                    <a:pt x="10229850" y="1286002"/>
                  </a:lnTo>
                  <a:lnTo>
                    <a:pt x="6772275" y="1286002"/>
                  </a:lnTo>
                  <a:lnTo>
                    <a:pt x="6772275" y="2752852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2027301" y="845248"/>
            <a:ext cx="814450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latin typeface="Meiryo UI"/>
                <a:cs typeface="Meiryo UI"/>
              </a:rPr>
              <a:t>①特徴量化、②潜在特徴の更新、③トークン→原子座標から構成</a:t>
            </a:r>
            <a:endParaRPr sz="2400">
              <a:latin typeface="Meiryo UI"/>
              <a:cs typeface="Meiryo U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709801" y="4729416"/>
            <a:ext cx="11703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Meiryo UI"/>
                <a:cs typeface="Meiryo UI"/>
              </a:rPr>
              <a:t>①特徴量化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107051" y="4723447"/>
            <a:ext cx="18167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Meiryo UI"/>
                <a:cs typeface="Meiryo UI"/>
              </a:rPr>
              <a:t>②潜在特徴の更新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821166" y="4729416"/>
            <a:ext cx="23139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Meiryo UI"/>
                <a:cs typeface="Meiryo UI"/>
              </a:rPr>
              <a:t>③潜在特徴→原子座標</a:t>
            </a:r>
            <a:endParaRPr sz="18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8668"/>
            <a:ext cx="185547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特徴量化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969495" y="-51498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FFFFFF"/>
                </a:solidFill>
                <a:latin typeface="游ゴシック"/>
                <a:cs typeface="游ゴシック"/>
              </a:rPr>
              <a:t>8</a:t>
            </a:r>
            <a:endParaRPr sz="1800">
              <a:latin typeface="游ゴシック"/>
              <a:cs typeface="游ゴシック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66139" y="4422076"/>
            <a:ext cx="9307195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"/>
              <a:tabLst>
                <a:tab pos="298450" algn="l"/>
              </a:tabLst>
            </a:pPr>
            <a:r>
              <a:rPr dirty="0" sz="1800" spc="-20">
                <a:latin typeface="Meiryo UI"/>
                <a:cs typeface="Meiryo UI"/>
              </a:rPr>
              <a:t>Template</a:t>
            </a:r>
            <a:r>
              <a:rPr dirty="0" sz="1800" spc="30">
                <a:latin typeface="Meiryo UI"/>
                <a:cs typeface="Meiryo UI"/>
              </a:rPr>
              <a:t> </a:t>
            </a:r>
            <a:r>
              <a:rPr dirty="0" sz="1800" spc="-10">
                <a:latin typeface="Meiryo UI"/>
                <a:cs typeface="Meiryo UI"/>
              </a:rPr>
              <a:t>search</a:t>
            </a:r>
            <a:r>
              <a:rPr dirty="0" sz="1800" spc="-25">
                <a:latin typeface="Meiryo UI"/>
                <a:cs typeface="Meiryo UI"/>
              </a:rPr>
              <a:t>：入力配列で構造を検索、最大４つまで利用</a:t>
            </a:r>
            <a:endParaRPr sz="1800">
              <a:latin typeface="Meiryo UI"/>
              <a:cs typeface="Meiryo UI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"/>
              <a:tabLst>
                <a:tab pos="298450" algn="l"/>
              </a:tabLst>
            </a:pPr>
            <a:r>
              <a:rPr dirty="0" sz="1800">
                <a:latin typeface="Meiryo UI"/>
                <a:cs typeface="Meiryo UI"/>
              </a:rPr>
              <a:t>Generic</a:t>
            </a:r>
            <a:r>
              <a:rPr dirty="0" sz="1800" spc="229">
                <a:latin typeface="Meiryo UI"/>
                <a:cs typeface="Meiryo UI"/>
              </a:rPr>
              <a:t> </a:t>
            </a:r>
            <a:r>
              <a:rPr dirty="0" sz="1800" spc="-10">
                <a:latin typeface="Meiryo UI"/>
                <a:cs typeface="Meiryo UI"/>
              </a:rPr>
              <a:t>search</a:t>
            </a:r>
            <a:r>
              <a:rPr dirty="0" sz="1800" spc="-40">
                <a:latin typeface="Meiryo UI"/>
                <a:cs typeface="Meiryo UI"/>
              </a:rPr>
              <a:t>：類似のタンパク質のアミノ酸配列や、</a:t>
            </a:r>
            <a:r>
              <a:rPr dirty="0" sz="1800" spc="-20">
                <a:latin typeface="Meiryo UI"/>
                <a:cs typeface="Meiryo UI"/>
              </a:rPr>
              <a:t>RNA</a:t>
            </a:r>
            <a:r>
              <a:rPr dirty="0" sz="1800" spc="-10">
                <a:latin typeface="Meiryo UI"/>
                <a:cs typeface="Meiryo UI"/>
              </a:rPr>
              <a:t>を検索（</a:t>
            </a:r>
            <a:r>
              <a:rPr dirty="0" sz="1800" spc="-5">
                <a:latin typeface="Meiryo UI"/>
                <a:cs typeface="Meiryo UI"/>
              </a:rPr>
              <a:t>右上表</a:t>
            </a:r>
            <a:r>
              <a:rPr dirty="0" sz="1800">
                <a:latin typeface="Meiryo UI"/>
                <a:cs typeface="Meiryo UI"/>
              </a:rPr>
              <a:t>）。最大</a:t>
            </a:r>
            <a:r>
              <a:rPr dirty="0" sz="1800" spc="-10">
                <a:latin typeface="Meiryo UI"/>
                <a:cs typeface="Meiryo UI"/>
              </a:rPr>
              <a:t>16,384</a:t>
            </a:r>
            <a:r>
              <a:rPr dirty="0" sz="1800" spc="-50">
                <a:latin typeface="Meiryo UI"/>
                <a:cs typeface="Meiryo UI"/>
              </a:rPr>
              <a:t>個</a:t>
            </a:r>
            <a:endParaRPr sz="1800">
              <a:latin typeface="Meiryo UI"/>
              <a:cs typeface="Meiryo UI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"/>
              <a:tabLst>
                <a:tab pos="298450" algn="l"/>
              </a:tabLst>
            </a:pPr>
            <a:r>
              <a:rPr dirty="0" sz="1800">
                <a:latin typeface="Meiryo UI"/>
                <a:cs typeface="Meiryo UI"/>
              </a:rPr>
              <a:t>Conformer</a:t>
            </a:r>
            <a:r>
              <a:rPr dirty="0" sz="1800" spc="-35">
                <a:latin typeface="Meiryo UI"/>
                <a:cs typeface="Meiryo UI"/>
              </a:rPr>
              <a:t> </a:t>
            </a:r>
            <a:r>
              <a:rPr dirty="0" sz="1800" spc="-10">
                <a:latin typeface="Meiryo UI"/>
                <a:cs typeface="Meiryo UI"/>
              </a:rPr>
              <a:t>generation</a:t>
            </a:r>
            <a:r>
              <a:rPr dirty="0" sz="1800" spc="-20">
                <a:latin typeface="Meiryo UI"/>
                <a:cs typeface="Meiryo UI"/>
              </a:rPr>
              <a:t>：配座異性体</a:t>
            </a:r>
            <a:endParaRPr sz="1800">
              <a:latin typeface="Meiryo UI"/>
              <a:cs typeface="Meiryo UI"/>
            </a:endParaRPr>
          </a:p>
          <a:p>
            <a:pPr marL="298450" indent="-285750">
              <a:lnSpc>
                <a:spcPct val="100000"/>
              </a:lnSpc>
              <a:spcBef>
                <a:spcPts val="2120"/>
              </a:spcBef>
              <a:buFont typeface="Wingdings"/>
              <a:buChar char=""/>
              <a:tabLst>
                <a:tab pos="298450" algn="l"/>
              </a:tabLst>
            </a:pPr>
            <a:r>
              <a:rPr dirty="0" sz="1800" spc="-25">
                <a:latin typeface="Meiryo UI"/>
                <a:cs typeface="Meiryo UI"/>
              </a:rPr>
              <a:t>最終的に以下の情報に集約</a:t>
            </a:r>
            <a:endParaRPr sz="1800">
              <a:latin typeface="Meiryo UI"/>
              <a:cs typeface="Meiryo UI"/>
            </a:endParaRPr>
          </a:p>
          <a:p>
            <a:pPr lvl="1" marL="755650" indent="-28511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755650" algn="l"/>
              </a:tabLst>
            </a:pPr>
            <a:r>
              <a:rPr dirty="0" sz="1800" spc="-10">
                <a:latin typeface="Meiryo UI"/>
                <a:cs typeface="Meiryo UI"/>
              </a:rPr>
              <a:t>入力配列（</a:t>
            </a:r>
            <a:r>
              <a:rPr dirty="0" sz="1800" spc="-20">
                <a:latin typeface="Meiryo UI"/>
                <a:cs typeface="Meiryo UI"/>
              </a:rPr>
              <a:t>トークン</a:t>
            </a:r>
            <a:r>
              <a:rPr dirty="0" sz="1800" spc="-30">
                <a:latin typeface="Meiryo UI"/>
                <a:cs typeface="Meiryo UI"/>
              </a:rPr>
              <a:t>）</a:t>
            </a:r>
            <a:r>
              <a:rPr dirty="0" sz="1800" spc="-20">
                <a:latin typeface="Meiryo UI"/>
                <a:cs typeface="Meiryo UI"/>
              </a:rPr>
              <a:t>、ペア表現</a:t>
            </a:r>
            <a:r>
              <a:rPr dirty="0" sz="1800" spc="-10">
                <a:latin typeface="Meiryo UI"/>
                <a:cs typeface="Meiryo UI"/>
              </a:rPr>
              <a:t>（</a:t>
            </a:r>
            <a:r>
              <a:rPr dirty="0" sz="1800" spc="-20">
                <a:latin typeface="Meiryo UI"/>
                <a:cs typeface="Meiryo UI"/>
              </a:rPr>
              <a:t>トークン間</a:t>
            </a:r>
            <a:r>
              <a:rPr dirty="0" sz="1800" spc="-10">
                <a:latin typeface="Meiryo UI"/>
                <a:cs typeface="Meiryo UI"/>
              </a:rPr>
              <a:t>）</a:t>
            </a:r>
            <a:r>
              <a:rPr dirty="0" sz="1800" spc="-15">
                <a:latin typeface="Meiryo UI"/>
                <a:cs typeface="Meiryo UI"/>
              </a:rPr>
              <a:t>、シングル表現</a:t>
            </a:r>
            <a:r>
              <a:rPr dirty="0" sz="1800" spc="-10">
                <a:latin typeface="Meiryo UI"/>
                <a:cs typeface="Meiryo UI"/>
              </a:rPr>
              <a:t>（</a:t>
            </a:r>
            <a:r>
              <a:rPr dirty="0" sz="1800" spc="-20">
                <a:latin typeface="Meiryo UI"/>
                <a:cs typeface="Meiryo UI"/>
              </a:rPr>
              <a:t>トークン毎</a:t>
            </a:r>
            <a:r>
              <a:rPr dirty="0" sz="1800" spc="-50">
                <a:latin typeface="Meiryo UI"/>
                <a:cs typeface="Meiryo UI"/>
              </a:rPr>
              <a:t>）</a:t>
            </a:r>
            <a:endParaRPr sz="1800">
              <a:latin typeface="Meiryo UI"/>
              <a:cs typeface="Meiryo UI"/>
            </a:endParaRPr>
          </a:p>
          <a:p>
            <a:pPr lvl="1" marL="755650" indent="-28511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755650" algn="l"/>
              </a:tabLst>
            </a:pPr>
            <a:r>
              <a:rPr dirty="0" sz="1800" spc="-20">
                <a:latin typeface="Meiryo UI"/>
                <a:cs typeface="Meiryo UI"/>
              </a:rPr>
              <a:t>後者二つが、後段の</a:t>
            </a:r>
            <a:r>
              <a:rPr dirty="0" sz="1800" spc="-10">
                <a:latin typeface="Meiryo UI"/>
                <a:cs typeface="Meiryo UI"/>
              </a:rPr>
              <a:t>Pairformer</a:t>
            </a:r>
            <a:r>
              <a:rPr dirty="0" sz="1800" spc="-25">
                <a:latin typeface="Meiryo UI"/>
                <a:cs typeface="Meiryo UI"/>
              </a:rPr>
              <a:t>での更新対象</a:t>
            </a:r>
            <a:endParaRPr sz="1800">
              <a:latin typeface="Meiryo UI"/>
              <a:cs typeface="Meiryo U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7103" y="1607696"/>
            <a:ext cx="3885679" cy="2191313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379412" y="1379600"/>
            <a:ext cx="7223125" cy="2708275"/>
            <a:chOff x="379412" y="1379600"/>
            <a:chExt cx="7223125" cy="2708275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1460" y="1809749"/>
              <a:ext cx="6795164" cy="194567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385762" y="1576323"/>
              <a:ext cx="7210425" cy="2505075"/>
            </a:xfrm>
            <a:custGeom>
              <a:avLst/>
              <a:gdLst/>
              <a:ahLst/>
              <a:cxnLst/>
              <a:rect l="l" t="t" r="r" b="b"/>
              <a:pathLst>
                <a:path w="7210425" h="2505075">
                  <a:moveTo>
                    <a:pt x="0" y="2505075"/>
                  </a:moveTo>
                  <a:lnTo>
                    <a:pt x="7210425" y="2505075"/>
                  </a:lnTo>
                  <a:lnTo>
                    <a:pt x="7210425" y="0"/>
                  </a:lnTo>
                  <a:lnTo>
                    <a:pt x="0" y="0"/>
                  </a:lnTo>
                  <a:lnTo>
                    <a:pt x="0" y="25050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233487" y="1385950"/>
              <a:ext cx="857885" cy="447675"/>
            </a:xfrm>
            <a:custGeom>
              <a:avLst/>
              <a:gdLst/>
              <a:ahLst/>
              <a:cxnLst/>
              <a:rect l="l" t="t" r="r" b="b"/>
              <a:pathLst>
                <a:path w="857885" h="447675">
                  <a:moveTo>
                    <a:pt x="642937" y="0"/>
                  </a:moveTo>
                  <a:lnTo>
                    <a:pt x="214312" y="0"/>
                  </a:lnTo>
                  <a:lnTo>
                    <a:pt x="214312" y="223774"/>
                  </a:lnTo>
                  <a:lnTo>
                    <a:pt x="0" y="223774"/>
                  </a:lnTo>
                  <a:lnTo>
                    <a:pt x="428688" y="447675"/>
                  </a:lnTo>
                  <a:lnTo>
                    <a:pt x="857313" y="223774"/>
                  </a:lnTo>
                  <a:lnTo>
                    <a:pt x="642937" y="223774"/>
                  </a:lnTo>
                  <a:lnTo>
                    <a:pt x="6429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233487" y="1385950"/>
              <a:ext cx="857885" cy="447675"/>
            </a:xfrm>
            <a:custGeom>
              <a:avLst/>
              <a:gdLst/>
              <a:ahLst/>
              <a:cxnLst/>
              <a:rect l="l" t="t" r="r" b="b"/>
              <a:pathLst>
                <a:path w="857885" h="447675">
                  <a:moveTo>
                    <a:pt x="0" y="223774"/>
                  </a:moveTo>
                  <a:lnTo>
                    <a:pt x="214312" y="223774"/>
                  </a:lnTo>
                  <a:lnTo>
                    <a:pt x="214312" y="0"/>
                  </a:lnTo>
                  <a:lnTo>
                    <a:pt x="642937" y="0"/>
                  </a:lnTo>
                  <a:lnTo>
                    <a:pt x="642937" y="223774"/>
                  </a:lnTo>
                  <a:lnTo>
                    <a:pt x="857313" y="223774"/>
                  </a:lnTo>
                  <a:lnTo>
                    <a:pt x="428688" y="447675"/>
                  </a:lnTo>
                  <a:lnTo>
                    <a:pt x="0" y="223774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190114" y="845248"/>
            <a:ext cx="7817484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Meiryo UI"/>
                <a:cs typeface="Meiryo UI"/>
              </a:rPr>
              <a:t>DB</a:t>
            </a:r>
            <a:r>
              <a:rPr dirty="0" sz="2400" spc="-45">
                <a:latin typeface="Meiryo UI"/>
                <a:cs typeface="Meiryo UI"/>
              </a:rPr>
              <a:t>検索で、入力配列に類似したデータを集め、入力情報に追加</a:t>
            </a:r>
            <a:endParaRPr sz="24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8668"/>
            <a:ext cx="314261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潜在特徴の更新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969495" y="-51498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FFFFFF"/>
                </a:solidFill>
                <a:latin typeface="游ゴシック"/>
                <a:cs typeface="游ゴシック"/>
              </a:rPr>
              <a:t>9</a:t>
            </a:r>
            <a:endParaRPr sz="1800">
              <a:latin typeface="游ゴシック"/>
              <a:cs typeface="游ゴシック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8005" y="3969107"/>
            <a:ext cx="6158694" cy="1545867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598487" y="1560449"/>
            <a:ext cx="5880100" cy="2060575"/>
            <a:chOff x="598487" y="1560449"/>
            <a:chExt cx="5880100" cy="206057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634" y="1752600"/>
              <a:ext cx="5521665" cy="159273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604837" y="1566799"/>
              <a:ext cx="5867400" cy="2047875"/>
            </a:xfrm>
            <a:custGeom>
              <a:avLst/>
              <a:gdLst/>
              <a:ahLst/>
              <a:cxnLst/>
              <a:rect l="l" t="t" r="r" b="b"/>
              <a:pathLst>
                <a:path w="5867400" h="2047875">
                  <a:moveTo>
                    <a:pt x="0" y="2047875"/>
                  </a:moveTo>
                  <a:lnTo>
                    <a:pt x="5867400" y="2047875"/>
                  </a:lnTo>
                  <a:lnTo>
                    <a:pt x="5867400" y="0"/>
                  </a:lnTo>
                  <a:lnTo>
                    <a:pt x="0" y="0"/>
                  </a:lnTo>
                  <a:lnTo>
                    <a:pt x="0" y="20478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538601" y="1919351"/>
              <a:ext cx="685800" cy="361950"/>
            </a:xfrm>
            <a:custGeom>
              <a:avLst/>
              <a:gdLst/>
              <a:ahLst/>
              <a:cxnLst/>
              <a:rect l="l" t="t" r="r" b="b"/>
              <a:pathLst>
                <a:path w="685800" h="361950">
                  <a:moveTo>
                    <a:pt x="514350" y="0"/>
                  </a:moveTo>
                  <a:lnTo>
                    <a:pt x="171450" y="0"/>
                  </a:lnTo>
                  <a:lnTo>
                    <a:pt x="171450" y="180975"/>
                  </a:lnTo>
                  <a:lnTo>
                    <a:pt x="0" y="180975"/>
                  </a:lnTo>
                  <a:lnTo>
                    <a:pt x="342900" y="361950"/>
                  </a:lnTo>
                  <a:lnTo>
                    <a:pt x="685800" y="180975"/>
                  </a:lnTo>
                  <a:lnTo>
                    <a:pt x="514350" y="18097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538601" y="1919351"/>
              <a:ext cx="685800" cy="361950"/>
            </a:xfrm>
            <a:custGeom>
              <a:avLst/>
              <a:gdLst/>
              <a:ahLst/>
              <a:cxnLst/>
              <a:rect l="l" t="t" r="r" b="b"/>
              <a:pathLst>
                <a:path w="685800" h="361950">
                  <a:moveTo>
                    <a:pt x="0" y="180975"/>
                  </a:moveTo>
                  <a:lnTo>
                    <a:pt x="171450" y="180975"/>
                  </a:lnTo>
                  <a:lnTo>
                    <a:pt x="171450" y="0"/>
                  </a:lnTo>
                  <a:lnTo>
                    <a:pt x="514350" y="0"/>
                  </a:lnTo>
                  <a:lnTo>
                    <a:pt x="514350" y="180975"/>
                  </a:lnTo>
                  <a:lnTo>
                    <a:pt x="685800" y="180975"/>
                  </a:lnTo>
                  <a:lnTo>
                    <a:pt x="342900" y="361950"/>
                  </a:lnTo>
                  <a:lnTo>
                    <a:pt x="0" y="180975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75627" y="4035742"/>
            <a:ext cx="4520565" cy="853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"/>
              <a:tabLst>
                <a:tab pos="298450" algn="l"/>
              </a:tabLst>
            </a:pPr>
            <a:r>
              <a:rPr dirty="0" sz="1800" spc="-50">
                <a:latin typeface="Meiryo UI"/>
                <a:cs typeface="Meiryo UI"/>
              </a:rPr>
              <a:t>ペア表現、シングル表現それぞれを更新</a:t>
            </a:r>
            <a:endParaRPr sz="1800">
              <a:latin typeface="Meiryo UI"/>
              <a:cs typeface="Meiryo UI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"/>
              <a:tabLst>
                <a:tab pos="298450" algn="l"/>
              </a:tabLst>
            </a:pPr>
            <a:r>
              <a:rPr dirty="0" sz="1800" spc="-10">
                <a:latin typeface="Meiryo UI"/>
                <a:cs typeface="Meiryo UI"/>
              </a:rPr>
              <a:t>基本的に</a:t>
            </a:r>
            <a:r>
              <a:rPr dirty="0" sz="1800" spc="-20">
                <a:latin typeface="Meiryo UI"/>
                <a:cs typeface="Meiryo UI"/>
              </a:rPr>
              <a:t>AlphaFold2</a:t>
            </a:r>
            <a:r>
              <a:rPr dirty="0" sz="1800" spc="-25">
                <a:latin typeface="Meiryo UI"/>
                <a:cs typeface="Meiryo UI"/>
              </a:rPr>
              <a:t>を踏襲だが、</a:t>
            </a:r>
            <a:endParaRPr sz="1800">
              <a:latin typeface="Meiryo UI"/>
              <a:cs typeface="Meiryo UI"/>
            </a:endParaRPr>
          </a:p>
          <a:p>
            <a:pPr marL="298450">
              <a:lnSpc>
                <a:spcPct val="100000"/>
              </a:lnSpc>
              <a:spcBef>
                <a:spcPts val="20"/>
              </a:spcBef>
            </a:pPr>
            <a:r>
              <a:rPr dirty="0" sz="1800" spc="-10">
                <a:latin typeface="Meiryo UI"/>
                <a:cs typeface="Meiryo UI"/>
              </a:rPr>
              <a:t>MSAが不採用に</a:t>
            </a:r>
            <a:r>
              <a:rPr dirty="0" sz="1200">
                <a:latin typeface="Meiryo UI"/>
                <a:cs typeface="Meiryo UI"/>
              </a:rPr>
              <a:t>(MSA:Generic</a:t>
            </a:r>
            <a:r>
              <a:rPr dirty="0" sz="1200" spc="15">
                <a:latin typeface="Meiryo UI"/>
                <a:cs typeface="Meiryo UI"/>
              </a:rPr>
              <a:t> </a:t>
            </a:r>
            <a:r>
              <a:rPr dirty="0" sz="1200" spc="-10">
                <a:latin typeface="Meiryo UI"/>
                <a:cs typeface="Meiryo UI"/>
              </a:rPr>
              <a:t>search</a:t>
            </a:r>
            <a:r>
              <a:rPr dirty="0" sz="1200" spc="-15">
                <a:latin typeface="Meiryo UI"/>
                <a:cs typeface="Meiryo UI"/>
              </a:rPr>
              <a:t>結果由来の情報)</a:t>
            </a:r>
            <a:endParaRPr sz="1200">
              <a:latin typeface="Meiryo UI"/>
              <a:cs typeface="Meiryo U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5915088" y="5895975"/>
            <a:ext cx="3152775" cy="809625"/>
            <a:chOff x="5915088" y="5895975"/>
            <a:chExt cx="3152775" cy="809625"/>
          </a:xfrm>
        </p:grpSpPr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9738" y="5965849"/>
              <a:ext cx="2811225" cy="718155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5919851" y="5900737"/>
              <a:ext cx="3143250" cy="800100"/>
            </a:xfrm>
            <a:custGeom>
              <a:avLst/>
              <a:gdLst/>
              <a:ahLst/>
              <a:cxnLst/>
              <a:rect l="l" t="t" r="r" b="b"/>
              <a:pathLst>
                <a:path w="3143250" h="800100">
                  <a:moveTo>
                    <a:pt x="0" y="800100"/>
                  </a:moveTo>
                  <a:lnTo>
                    <a:pt x="3143250" y="800100"/>
                  </a:lnTo>
                  <a:lnTo>
                    <a:pt x="3143250" y="0"/>
                  </a:lnTo>
                  <a:lnTo>
                    <a:pt x="0" y="0"/>
                  </a:lnTo>
                  <a:lnTo>
                    <a:pt x="0" y="800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9140825" y="5868352"/>
            <a:ext cx="2559685" cy="577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Meiryo UI"/>
                <a:cs typeface="Meiryo UI"/>
              </a:rPr>
              <a:t>←</a:t>
            </a:r>
            <a:r>
              <a:rPr dirty="0" u="sng" sz="18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eiryo UI"/>
                <a:cs typeface="Meiryo UI"/>
                <a:hlinkClick r:id="rId5"/>
              </a:rPr>
              <a:t>AlphaFold2</a:t>
            </a:r>
            <a:r>
              <a:rPr dirty="0" u="none" sz="1800" spc="-30">
                <a:latin typeface="Meiryo UI"/>
                <a:cs typeface="Meiryo UI"/>
              </a:rPr>
              <a:t>より引用</a:t>
            </a:r>
            <a:endParaRPr sz="1800">
              <a:latin typeface="Meiryo UI"/>
              <a:cs typeface="Meiryo UI"/>
            </a:endParaRPr>
          </a:p>
          <a:p>
            <a:pPr marL="165100">
              <a:lnSpc>
                <a:spcPct val="100000"/>
              </a:lnSpc>
              <a:spcBef>
                <a:spcPts val="20"/>
              </a:spcBef>
            </a:pPr>
            <a:r>
              <a:rPr dirty="0" sz="1800" spc="-20">
                <a:latin typeface="Meiryo UI"/>
                <a:cs typeface="Meiryo UI"/>
              </a:rPr>
              <a:t>ペア表現の更新方法４種</a:t>
            </a:r>
            <a:endParaRPr sz="1800">
              <a:latin typeface="Meiryo UI"/>
              <a:cs typeface="Meiryo U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825240" y="845248"/>
            <a:ext cx="45497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Meiryo UI"/>
                <a:cs typeface="Meiryo UI"/>
              </a:rPr>
              <a:t>基本的な処理はAlphaFold2</a:t>
            </a:r>
            <a:r>
              <a:rPr dirty="0" sz="2400" spc="-30">
                <a:latin typeface="Meiryo UI"/>
                <a:cs typeface="Meiryo UI"/>
              </a:rPr>
              <a:t>を踏襲</a:t>
            </a:r>
            <a:endParaRPr sz="2400">
              <a:latin typeface="Meiryo UI"/>
              <a:cs typeface="Meiryo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2024-12-16T23:30:34Z</dcterms:created>
  <dcterms:modified xsi:type="dcterms:W3CDTF">2024-12-16T23:30:34Z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2024-06-14T00:00:00Z</vt:filetime>
  </property>
  <property fmtid="{D5CDD505-2E9C-101B-9397-08002B2CF9AE}" pid="3" name="LastSaved">
    <vt:filetime>2024-12-16T00:00:00Z</vt:filetime>
  </property>
</Properties>
</file>