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332" r:id="rId2"/>
    <p:sldId id="33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9" r:id="rId15"/>
    <p:sldId id="345" r:id="rId16"/>
    <p:sldId id="346" r:id="rId17"/>
    <p:sldId id="347" r:id="rId18"/>
    <p:sldId id="348" r:id="rId19"/>
    <p:sldId id="350" r:id="rId20"/>
    <p:sldId id="351" r:id="rId21"/>
    <p:sldId id="352" r:id="rId22"/>
    <p:sldId id="331" r:id="rId2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99FF"/>
    <a:srgbClr val="FF0000"/>
    <a:srgbClr val="CCFFFF"/>
    <a:srgbClr val="66CCFF"/>
    <a:srgbClr val="3399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90" autoAdjust="0"/>
    <p:restoredTop sz="83633" autoAdjust="0"/>
  </p:normalViewPr>
  <p:slideViewPr>
    <p:cSldViewPr>
      <p:cViewPr>
        <p:scale>
          <a:sx n="77" d="100"/>
          <a:sy n="77" d="100"/>
        </p:scale>
        <p:origin x="-121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B6F3A1-D315-4670-A357-C285FCEA5AA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57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20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33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3357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2413" y="188913"/>
            <a:ext cx="6381750" cy="63357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59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476672"/>
          </a:xfrm>
        </p:spPr>
        <p:txBody>
          <a:bodyPr/>
          <a:lstStyle>
            <a:lvl1pPr>
              <a:defRPr sz="2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914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0C27EB8C-8D96-42F5-817A-8D456BC9A2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72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552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907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24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7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547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10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8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221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732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88913"/>
            <a:ext cx="8712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836613"/>
            <a:ext cx="8712200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Office_Excel_97-2003_______1.xls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kumimoji="1" lang="ja-JP" altLang="en-US" dirty="0" smtClean="0"/>
              <a:t>以下の図表は、ガイド中に直接記述されています。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1560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図表</a:t>
            </a:r>
            <a:r>
              <a:rPr kumimoji="1" lang="en-US" altLang="ja-JP" dirty="0" smtClean="0"/>
              <a:t>5-1</a:t>
            </a:r>
            <a:r>
              <a:rPr kumimoji="1" lang="ja-JP" altLang="en-US" dirty="0" smtClean="0"/>
              <a:t>　</a:t>
            </a:r>
            <a:r>
              <a:rPr lang="ja-JP" altLang="en-US" dirty="0"/>
              <a:t>「</a:t>
            </a:r>
            <a:r>
              <a:rPr lang="en-US" altLang="ja-JP" dirty="0"/>
              <a:t>B </a:t>
            </a:r>
            <a:r>
              <a:rPr lang="ja-JP" altLang="en-US" dirty="0"/>
              <a:t>業務・システムの概要定義（</a:t>
            </a:r>
            <a:r>
              <a:rPr lang="en-US" altLang="ja-JP" dirty="0"/>
              <a:t>What</a:t>
            </a:r>
            <a:r>
              <a:rPr lang="ja-JP" altLang="en-US" dirty="0"/>
              <a:t>）」の作業</a:t>
            </a:r>
            <a:r>
              <a:rPr lang="ja-JP" altLang="en-US" dirty="0" smtClean="0"/>
              <a:t>フロー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420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5-10</a:t>
            </a:r>
            <a:r>
              <a:rPr lang="ja-JP" altLang="en-US" dirty="0"/>
              <a:t>　システム関連図の例</a:t>
            </a:r>
            <a:endParaRPr kumimoji="1" lang="ja-JP" altLang="en-US" dirty="0"/>
          </a:p>
        </p:txBody>
      </p:sp>
      <p:sp>
        <p:nvSpPr>
          <p:cNvPr id="3" name="フローチャート: 処理 2"/>
          <p:cNvSpPr>
            <a:spLocks noChangeArrowheads="1"/>
          </p:cNvSpPr>
          <p:nvPr/>
        </p:nvSpPr>
        <p:spPr bwMode="auto">
          <a:xfrm>
            <a:off x="3009900" y="1803400"/>
            <a:ext cx="2135188" cy="3065463"/>
          </a:xfrm>
          <a:prstGeom prst="flowChartProcess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ja-JP" altLang="en-US" sz="32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フローチャート: 処理 3"/>
          <p:cNvSpPr>
            <a:spLocks noChangeArrowheads="1"/>
          </p:cNvSpPr>
          <p:nvPr/>
        </p:nvSpPr>
        <p:spPr bwMode="auto">
          <a:xfrm>
            <a:off x="3670300" y="2133600"/>
            <a:ext cx="1190625" cy="777875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販売管理</a:t>
            </a:r>
          </a:p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5" name="フローチャート: 処理 4"/>
          <p:cNvSpPr>
            <a:spLocks noChangeArrowheads="1"/>
          </p:cNvSpPr>
          <p:nvPr/>
        </p:nvSpPr>
        <p:spPr bwMode="auto">
          <a:xfrm>
            <a:off x="3670300" y="3730625"/>
            <a:ext cx="1190625" cy="777875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物流管理</a:t>
            </a:r>
          </a:p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6" name="フローチャート: 処理 5"/>
          <p:cNvSpPr>
            <a:spLocks noChangeArrowheads="1"/>
          </p:cNvSpPr>
          <p:nvPr/>
        </p:nvSpPr>
        <p:spPr bwMode="auto">
          <a:xfrm>
            <a:off x="6189663" y="3730625"/>
            <a:ext cx="1190625" cy="777875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財務会計</a:t>
            </a:r>
          </a:p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cxnSp>
        <p:nvCxnSpPr>
          <p:cNvPr id="7" name="カギ線コネクタ 58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860925" y="4119563"/>
            <a:ext cx="1328738" cy="0"/>
          </a:xfrm>
          <a:prstGeom prst="straightConnector1">
            <a:avLst/>
          </a:prstGeom>
          <a:noFill/>
          <a:ln w="28575" algn="ctr">
            <a:solidFill>
              <a:srgbClr val="2B4A76"/>
            </a:solidFill>
            <a:round/>
            <a:headEnd/>
            <a:tailEnd type="arrow" w="med" len="med"/>
          </a:ln>
        </p:spPr>
      </p:cxnSp>
      <p:cxnSp>
        <p:nvCxnSpPr>
          <p:cNvPr id="8" name="カギ線コネクタ 6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3856038" y="3321050"/>
            <a:ext cx="819150" cy="0"/>
          </a:xfrm>
          <a:prstGeom prst="straightConnector1">
            <a:avLst/>
          </a:prstGeom>
          <a:noFill/>
          <a:ln w="28575" algn="ctr">
            <a:solidFill>
              <a:srgbClr val="2B4A76"/>
            </a:solidFill>
            <a:round/>
            <a:headEnd/>
            <a:tailEnd type="arrow" w="med" len="med"/>
          </a:ln>
        </p:spPr>
      </p:cxnSp>
      <p:cxnSp>
        <p:nvCxnSpPr>
          <p:cNvPr id="10" name="カギ線コネクタ 9"/>
          <p:cNvCxnSpPr>
            <a:cxnSpLocks noChangeShapeType="1"/>
            <a:stCxn id="5" idx="1"/>
            <a:endCxn id="4" idx="1"/>
          </p:cNvCxnSpPr>
          <p:nvPr/>
        </p:nvCxnSpPr>
        <p:spPr bwMode="auto">
          <a:xfrm rot="10800000" flipH="1">
            <a:off x="3670300" y="2522538"/>
            <a:ext cx="1588" cy="1597025"/>
          </a:xfrm>
          <a:prstGeom prst="bentConnector3">
            <a:avLst>
              <a:gd name="adj1" fmla="val -14400000"/>
            </a:avLst>
          </a:prstGeom>
          <a:noFill/>
          <a:ln w="28575" algn="ctr">
            <a:solidFill>
              <a:srgbClr val="2B4A76"/>
            </a:solidFill>
            <a:round/>
            <a:headEnd/>
            <a:tailEnd type="arrow" w="med" len="med"/>
          </a:ln>
        </p:spPr>
      </p:cxnSp>
      <p:sp>
        <p:nvSpPr>
          <p:cNvPr id="11" name="AutoShape 937"/>
          <p:cNvSpPr>
            <a:spLocks noChangeArrowheads="1"/>
          </p:cNvSpPr>
          <p:nvPr/>
        </p:nvSpPr>
        <p:spPr bwMode="auto">
          <a:xfrm>
            <a:off x="5218113" y="3802063"/>
            <a:ext cx="863600" cy="287337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 b="1"/>
              <a:t>出荷データ</a:t>
            </a:r>
          </a:p>
        </p:txBody>
      </p:sp>
      <p:sp>
        <p:nvSpPr>
          <p:cNvPr id="12" name="AutoShape 938"/>
          <p:cNvSpPr>
            <a:spLocks noChangeArrowheads="1"/>
          </p:cNvSpPr>
          <p:nvPr/>
        </p:nvSpPr>
        <p:spPr bwMode="auto">
          <a:xfrm>
            <a:off x="4244975" y="3105150"/>
            <a:ext cx="863600" cy="287338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 b="1"/>
              <a:t>注文データ</a:t>
            </a:r>
          </a:p>
        </p:txBody>
      </p:sp>
      <p:sp>
        <p:nvSpPr>
          <p:cNvPr id="13" name="AutoShape 939"/>
          <p:cNvSpPr>
            <a:spLocks noChangeArrowheads="1"/>
          </p:cNvSpPr>
          <p:nvPr/>
        </p:nvSpPr>
        <p:spPr bwMode="auto">
          <a:xfrm>
            <a:off x="2625725" y="3105150"/>
            <a:ext cx="863600" cy="287338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 b="1"/>
              <a:t>在庫データ</a:t>
            </a:r>
          </a:p>
        </p:txBody>
      </p: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5-11</a:t>
            </a:r>
            <a:r>
              <a:rPr lang="ja-JP" altLang="en-US" dirty="0"/>
              <a:t>　ロケーション一覧の例</a:t>
            </a:r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66203"/>
              </p:ext>
            </p:extLst>
          </p:nvPr>
        </p:nvGraphicFramePr>
        <p:xfrm>
          <a:off x="1979712" y="1700808"/>
          <a:ext cx="51816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ワークシート" r:id="rId5" imgW="5181690" imgH="4886472" progId="Excel.Sheet.8">
                  <p:embed/>
                </p:oleObj>
              </mc:Choice>
              <mc:Fallback>
                <p:oleObj name="ワークシート" r:id="rId5" imgW="5181690" imgH="4886472" progId="Excel.Sheet.8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00808"/>
                        <a:ext cx="51816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 3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O_B2-1-01_</a:t>
            </a:r>
            <a:r>
              <a:rPr lang="ja-JP" altLang="en-US" sz="1600" dirty="0"/>
              <a:t>新ロケーション一覧（記入例）</a:t>
            </a:r>
            <a:r>
              <a:rPr lang="en-US" altLang="ja-JP" sz="1600" dirty="0"/>
              <a:t>.</a:t>
            </a:r>
            <a:r>
              <a:rPr lang="en-US" altLang="ja-JP" sz="1600" dirty="0" err="1"/>
              <a:t>xls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5-12</a:t>
            </a:r>
            <a:r>
              <a:rPr lang="ja-JP" altLang="en-US" dirty="0"/>
              <a:t>　業務プロセス／ロケーションマトリクスの例</a:t>
            </a:r>
            <a:endParaRPr kumimoji="1" lang="ja-JP" altLang="en-US" dirty="0"/>
          </a:p>
        </p:txBody>
      </p:sp>
      <p:graphicFrame>
        <p:nvGraphicFramePr>
          <p:cNvPr id="3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9815"/>
              </p:ext>
            </p:extLst>
          </p:nvPr>
        </p:nvGraphicFramePr>
        <p:xfrm>
          <a:off x="1259632" y="2132857"/>
          <a:ext cx="6471444" cy="1790254"/>
        </p:xfrm>
        <a:graphic>
          <a:graphicData uri="http://schemas.openxmlformats.org/drawingml/2006/table">
            <a:tbl>
              <a:tblPr/>
              <a:tblGrid>
                <a:gridCol w="1512168"/>
                <a:gridCol w="1239819"/>
                <a:gridCol w="1239819"/>
                <a:gridCol w="1239819"/>
                <a:gridCol w="1239819"/>
              </a:tblGrid>
              <a:tr h="418389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営業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倉庫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経理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受注処理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配送処理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在庫管理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請求処理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○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051720" y="20938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900" dirty="0" smtClean="0">
                <a:latin typeface="+mn-ea"/>
                <a:ea typeface="+mn-ea"/>
              </a:rPr>
              <a:t>ロケーション</a:t>
            </a:r>
            <a:r>
              <a:rPr kumimoji="1" lang="en-US" altLang="ja-JP" sz="900" dirty="0" smtClean="0">
                <a:latin typeface="+mn-ea"/>
                <a:ea typeface="+mn-ea"/>
              </a:rPr>
              <a:t/>
            </a:r>
            <a:br>
              <a:rPr kumimoji="1" lang="en-US" altLang="ja-JP" sz="900" dirty="0" smtClean="0">
                <a:latin typeface="+mn-ea"/>
                <a:ea typeface="+mn-ea"/>
              </a:rPr>
            </a:br>
            <a:r>
              <a:rPr kumimoji="1" lang="ja-JP" altLang="en-US" sz="900" dirty="0" smtClean="0">
                <a:latin typeface="+mn-ea"/>
                <a:ea typeface="+mn-ea"/>
              </a:rPr>
              <a:t>（タイプ）</a:t>
            </a:r>
            <a:endParaRPr kumimoji="1" lang="ja-JP" altLang="en-US" sz="900" dirty="0">
              <a:latin typeface="+mn-ea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5280" y="233407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+mn-ea"/>
                <a:ea typeface="+mn-ea"/>
              </a:rPr>
              <a:t>業務プロセス</a:t>
            </a:r>
            <a:endParaRPr kumimoji="1" lang="ja-JP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5-13</a:t>
            </a:r>
            <a:r>
              <a:rPr lang="ja-JP" altLang="en-US" dirty="0"/>
              <a:t>　役割プロフィールの</a:t>
            </a:r>
            <a:r>
              <a:rPr lang="ja-JP" altLang="en-US" dirty="0" smtClean="0"/>
              <a:t>例（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O_B2-1-03_</a:t>
            </a:r>
            <a:r>
              <a:rPr lang="ja-JP" altLang="en-US" sz="1600" dirty="0"/>
              <a:t>新役割プロフィール（記入例）</a:t>
            </a:r>
            <a:r>
              <a:rPr lang="en-US" altLang="ja-JP" sz="1600" dirty="0"/>
              <a:t>.doc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3" b="54035"/>
          <a:stretch/>
        </p:blipFill>
        <p:spPr>
          <a:xfrm>
            <a:off x="1187624" y="2132856"/>
            <a:ext cx="6255038" cy="3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5-13</a:t>
            </a:r>
            <a:r>
              <a:rPr lang="ja-JP" altLang="en-US" dirty="0"/>
              <a:t>　役割プロフィールの</a:t>
            </a:r>
            <a:r>
              <a:rPr lang="ja-JP" altLang="en-US" dirty="0" smtClean="0"/>
              <a:t>例（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O_B2-1-03_</a:t>
            </a:r>
            <a:r>
              <a:rPr lang="ja-JP" altLang="en-US" sz="1600" dirty="0"/>
              <a:t>新役割プロフィール（記入例）</a:t>
            </a:r>
            <a:r>
              <a:rPr lang="en-US" altLang="ja-JP" sz="1600" dirty="0"/>
              <a:t>.doc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50562" b="3832"/>
          <a:stretch/>
        </p:blipFill>
        <p:spPr>
          <a:xfrm>
            <a:off x="1444481" y="2132856"/>
            <a:ext cx="6255038" cy="315295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264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5-14</a:t>
            </a:r>
            <a:r>
              <a:rPr lang="ja-JP" altLang="en-US" dirty="0"/>
              <a:t>　組織構成図の例</a:t>
            </a:r>
            <a:endParaRPr kumimoji="1" lang="ja-JP" altLang="en-US" dirty="0"/>
          </a:p>
        </p:txBody>
      </p:sp>
      <p:sp>
        <p:nvSpPr>
          <p:cNvPr id="3" name="AutoShape 635"/>
          <p:cNvSpPr>
            <a:spLocks noChangeArrowheads="1"/>
          </p:cNvSpPr>
          <p:nvPr/>
        </p:nvSpPr>
        <p:spPr bwMode="auto">
          <a:xfrm>
            <a:off x="287338" y="1017588"/>
            <a:ext cx="1439862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社長</a:t>
            </a:r>
          </a:p>
        </p:txBody>
      </p:sp>
      <p:sp>
        <p:nvSpPr>
          <p:cNvPr id="4" name="AutoShape 636"/>
          <p:cNvSpPr>
            <a:spLocks noChangeArrowheads="1"/>
          </p:cNvSpPr>
          <p:nvPr/>
        </p:nvSpPr>
        <p:spPr bwMode="auto">
          <a:xfrm>
            <a:off x="5040313" y="195262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第一営業課</a:t>
            </a:r>
          </a:p>
        </p:txBody>
      </p:sp>
      <p:sp>
        <p:nvSpPr>
          <p:cNvPr id="5" name="AutoShape 637"/>
          <p:cNvSpPr>
            <a:spLocks noChangeArrowheads="1"/>
          </p:cNvSpPr>
          <p:nvPr/>
        </p:nvSpPr>
        <p:spPr bwMode="auto">
          <a:xfrm>
            <a:off x="2916238" y="4833938"/>
            <a:ext cx="1439862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購買部</a:t>
            </a:r>
          </a:p>
        </p:txBody>
      </p:sp>
      <p:cxnSp>
        <p:nvCxnSpPr>
          <p:cNvPr id="6" name="AutoShape 641"/>
          <p:cNvCxnSpPr>
            <a:cxnSpLocks noChangeAspect="1" noChangeShapeType="1"/>
            <a:stCxn id="3" idx="3"/>
            <a:endCxn id="15" idx="1"/>
          </p:cNvCxnSpPr>
          <p:nvPr/>
        </p:nvCxnSpPr>
        <p:spPr bwMode="auto">
          <a:xfrm>
            <a:off x="1727200" y="1198563"/>
            <a:ext cx="1189038" cy="1330325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7" name="AutoShape 642"/>
          <p:cNvCxnSpPr>
            <a:cxnSpLocks noChangeAspect="1" noChangeShapeType="1"/>
            <a:stCxn id="3" idx="3"/>
            <a:endCxn id="5" idx="1"/>
          </p:cNvCxnSpPr>
          <p:nvPr/>
        </p:nvCxnSpPr>
        <p:spPr bwMode="auto">
          <a:xfrm>
            <a:off x="1727200" y="1198563"/>
            <a:ext cx="1189038" cy="3816350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643"/>
          <p:cNvCxnSpPr>
            <a:cxnSpLocks noChangeAspect="1" noChangeShapeType="1"/>
            <a:stCxn id="55" idx="3"/>
          </p:cNvCxnSpPr>
          <p:nvPr/>
        </p:nvCxnSpPr>
        <p:spPr bwMode="auto">
          <a:xfrm>
            <a:off x="4356100" y="5986463"/>
            <a:ext cx="647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" name="AutoShape 646"/>
          <p:cNvCxnSpPr>
            <a:cxnSpLocks noChangeAspect="1" noChangeShapeType="1"/>
            <a:stCxn id="4" idx="1"/>
            <a:endCxn id="15" idx="3"/>
          </p:cNvCxnSpPr>
          <p:nvPr/>
        </p:nvCxnSpPr>
        <p:spPr bwMode="auto">
          <a:xfrm rot="10800000" flipV="1">
            <a:off x="4356100" y="2097088"/>
            <a:ext cx="684213" cy="431800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1" name="AutoShape 650"/>
          <p:cNvCxnSpPr>
            <a:cxnSpLocks noChangeAspect="1" noChangeShapeType="1"/>
            <a:stCxn id="55" idx="3"/>
            <a:endCxn id="16" idx="1"/>
          </p:cNvCxnSpPr>
          <p:nvPr/>
        </p:nvCxnSpPr>
        <p:spPr bwMode="auto">
          <a:xfrm flipV="1">
            <a:off x="4356100" y="5590382"/>
            <a:ext cx="2700338" cy="395287"/>
          </a:xfrm>
          <a:prstGeom prst="bentConnector3">
            <a:avLst>
              <a:gd name="adj1" fmla="val 891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2" name="AutoShape 652"/>
          <p:cNvSpPr>
            <a:spLocks noChangeArrowheads="1"/>
          </p:cNvSpPr>
          <p:nvPr/>
        </p:nvSpPr>
        <p:spPr bwMode="auto">
          <a:xfrm>
            <a:off x="2916238" y="3968750"/>
            <a:ext cx="1439862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情報システム部</a:t>
            </a:r>
          </a:p>
        </p:txBody>
      </p:sp>
      <p:cxnSp>
        <p:nvCxnSpPr>
          <p:cNvPr id="13" name="AutoShape 653"/>
          <p:cNvCxnSpPr>
            <a:cxnSpLocks noChangeAspect="1" noChangeShapeType="1"/>
            <a:stCxn id="3" idx="3"/>
            <a:endCxn id="12" idx="1"/>
          </p:cNvCxnSpPr>
          <p:nvPr/>
        </p:nvCxnSpPr>
        <p:spPr bwMode="auto">
          <a:xfrm>
            <a:off x="1727200" y="1198563"/>
            <a:ext cx="1189038" cy="2951162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4" name="Oval 654"/>
          <p:cNvSpPr>
            <a:spLocks noChangeArrowheads="1"/>
          </p:cNvSpPr>
          <p:nvPr/>
        </p:nvSpPr>
        <p:spPr bwMode="auto">
          <a:xfrm>
            <a:off x="7986713" y="1884363"/>
            <a:ext cx="390525" cy="2857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5" name="AutoShape 656"/>
          <p:cNvSpPr>
            <a:spLocks noChangeArrowheads="1"/>
          </p:cNvSpPr>
          <p:nvPr/>
        </p:nvSpPr>
        <p:spPr bwMode="auto">
          <a:xfrm>
            <a:off x="2916238" y="2347913"/>
            <a:ext cx="1439862" cy="360362"/>
          </a:xfrm>
          <a:prstGeom prst="roundRect">
            <a:avLst>
              <a:gd name="adj" fmla="val 17759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営業部</a:t>
            </a:r>
          </a:p>
        </p:txBody>
      </p:sp>
      <p:sp>
        <p:nvSpPr>
          <p:cNvPr id="16" name="AutoShape 659"/>
          <p:cNvSpPr>
            <a:spLocks noChangeArrowheads="1"/>
          </p:cNvSpPr>
          <p:nvPr/>
        </p:nvSpPr>
        <p:spPr bwMode="auto">
          <a:xfrm>
            <a:off x="7056438" y="5446713"/>
            <a:ext cx="1548010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関東地区倉庫（千葉）</a:t>
            </a:r>
          </a:p>
        </p:txBody>
      </p:sp>
      <p:sp>
        <p:nvSpPr>
          <p:cNvPr id="17" name="AutoShape 660"/>
          <p:cNvSpPr>
            <a:spLocks noChangeArrowheads="1"/>
          </p:cNvSpPr>
          <p:nvPr/>
        </p:nvSpPr>
        <p:spPr bwMode="auto">
          <a:xfrm>
            <a:off x="2916238" y="1017588"/>
            <a:ext cx="1439862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管理部</a:t>
            </a:r>
          </a:p>
        </p:txBody>
      </p:sp>
      <p:cxnSp>
        <p:nvCxnSpPr>
          <p:cNvPr id="18" name="AutoShape 661"/>
          <p:cNvCxnSpPr>
            <a:cxnSpLocks noChangeShapeType="1"/>
            <a:stCxn id="3" idx="3"/>
            <a:endCxn id="17" idx="1"/>
          </p:cNvCxnSpPr>
          <p:nvPr/>
        </p:nvCxnSpPr>
        <p:spPr bwMode="auto">
          <a:xfrm>
            <a:off x="1727200" y="1198563"/>
            <a:ext cx="1189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663"/>
          <p:cNvSpPr>
            <a:spLocks noChangeArrowheads="1"/>
          </p:cNvSpPr>
          <p:nvPr/>
        </p:nvSpPr>
        <p:spPr bwMode="auto">
          <a:xfrm>
            <a:off x="5003800" y="1160463"/>
            <a:ext cx="1439863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総務課</a:t>
            </a:r>
          </a:p>
        </p:txBody>
      </p:sp>
      <p:cxnSp>
        <p:nvCxnSpPr>
          <p:cNvPr id="20" name="AutoShape 664"/>
          <p:cNvCxnSpPr>
            <a:cxnSpLocks noChangeAspect="1" noChangeShapeType="1"/>
            <a:stCxn id="19" idx="1"/>
            <a:endCxn id="17" idx="3"/>
          </p:cNvCxnSpPr>
          <p:nvPr/>
        </p:nvCxnSpPr>
        <p:spPr bwMode="auto">
          <a:xfrm rot="10800000">
            <a:off x="4356100" y="1198563"/>
            <a:ext cx="647700" cy="106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1" name="AutoShape 665"/>
          <p:cNvSpPr>
            <a:spLocks noChangeArrowheads="1"/>
          </p:cNvSpPr>
          <p:nvPr/>
        </p:nvSpPr>
        <p:spPr bwMode="auto">
          <a:xfrm>
            <a:off x="7056438" y="1773238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商品企画</a:t>
            </a:r>
          </a:p>
        </p:txBody>
      </p:sp>
      <p:cxnSp>
        <p:nvCxnSpPr>
          <p:cNvPr id="22" name="AutoShape 666"/>
          <p:cNvCxnSpPr>
            <a:cxnSpLocks noChangeAspect="1" noChangeShapeType="1"/>
            <a:stCxn id="21" idx="1"/>
            <a:endCxn id="4" idx="3"/>
          </p:cNvCxnSpPr>
          <p:nvPr/>
        </p:nvCxnSpPr>
        <p:spPr bwMode="auto">
          <a:xfrm rot="10800000" flipV="1">
            <a:off x="6480175" y="1917700"/>
            <a:ext cx="576263" cy="179388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3" name="AutoShape 667"/>
          <p:cNvSpPr>
            <a:spLocks noChangeArrowheads="1"/>
          </p:cNvSpPr>
          <p:nvPr/>
        </p:nvSpPr>
        <p:spPr bwMode="auto">
          <a:xfrm>
            <a:off x="7056438" y="2133600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en-US" altLang="ja-JP" sz="1200" b="1">
                <a:solidFill>
                  <a:srgbClr val="333399"/>
                </a:solidFill>
                <a:latin typeface="ＭＳ Ｐゴシック" pitchFamily="50" charset="-128"/>
              </a:rPr>
              <a:t>Web</a:t>
            </a:r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販売</a:t>
            </a:r>
          </a:p>
        </p:txBody>
      </p:sp>
      <p:cxnSp>
        <p:nvCxnSpPr>
          <p:cNvPr id="24" name="AutoShape 668"/>
          <p:cNvCxnSpPr>
            <a:cxnSpLocks noChangeAspect="1" noChangeShapeType="1"/>
            <a:stCxn id="23" idx="1"/>
            <a:endCxn id="4" idx="3"/>
          </p:cNvCxnSpPr>
          <p:nvPr/>
        </p:nvCxnSpPr>
        <p:spPr bwMode="auto">
          <a:xfrm rot="10800000">
            <a:off x="6480175" y="2097088"/>
            <a:ext cx="576263" cy="180975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5" name="AutoShape 669"/>
          <p:cNvSpPr>
            <a:spLocks noChangeArrowheads="1"/>
          </p:cNvSpPr>
          <p:nvPr/>
        </p:nvSpPr>
        <p:spPr bwMode="auto">
          <a:xfrm>
            <a:off x="5040313" y="368141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基盤・運用</a:t>
            </a:r>
            <a:r>
              <a:rPr kumimoji="0" lang="en-US" altLang="ja-JP" sz="1200" b="1">
                <a:solidFill>
                  <a:srgbClr val="333399"/>
                </a:solidFill>
                <a:latin typeface="ＭＳ Ｐゴシック" pitchFamily="50" charset="-128"/>
              </a:rPr>
              <a:t>G</a:t>
            </a:r>
          </a:p>
        </p:txBody>
      </p:sp>
      <p:sp>
        <p:nvSpPr>
          <p:cNvPr id="26" name="AutoShape 670"/>
          <p:cNvSpPr>
            <a:spLocks noChangeArrowheads="1"/>
          </p:cNvSpPr>
          <p:nvPr/>
        </p:nvSpPr>
        <p:spPr bwMode="auto">
          <a:xfrm>
            <a:off x="5040313" y="400526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業務システム</a:t>
            </a:r>
            <a:r>
              <a:rPr kumimoji="0" lang="en-US" altLang="ja-JP" sz="1200" b="1">
                <a:solidFill>
                  <a:srgbClr val="333399"/>
                </a:solidFill>
                <a:latin typeface="ＭＳ Ｐゴシック" pitchFamily="50" charset="-128"/>
              </a:rPr>
              <a:t>G</a:t>
            </a:r>
          </a:p>
        </p:txBody>
      </p:sp>
      <p:sp>
        <p:nvSpPr>
          <p:cNvPr id="27" name="AutoShape 671"/>
          <p:cNvSpPr>
            <a:spLocks noChangeArrowheads="1"/>
          </p:cNvSpPr>
          <p:nvPr/>
        </p:nvSpPr>
        <p:spPr bwMode="auto">
          <a:xfrm>
            <a:off x="5040313" y="432911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会計システム</a:t>
            </a:r>
            <a:r>
              <a:rPr kumimoji="0" lang="en-US" altLang="ja-JP" sz="1200" b="1">
                <a:solidFill>
                  <a:srgbClr val="333399"/>
                </a:solidFill>
                <a:latin typeface="ＭＳ Ｐゴシック" pitchFamily="50" charset="-128"/>
              </a:rPr>
              <a:t>G</a:t>
            </a:r>
          </a:p>
        </p:txBody>
      </p:sp>
      <p:cxnSp>
        <p:nvCxnSpPr>
          <p:cNvPr id="28" name="AutoShape 672"/>
          <p:cNvCxnSpPr>
            <a:cxnSpLocks noChangeAspect="1" noChangeShapeType="1"/>
            <a:stCxn id="25" idx="1"/>
            <a:endCxn id="12" idx="3"/>
          </p:cNvCxnSpPr>
          <p:nvPr/>
        </p:nvCxnSpPr>
        <p:spPr bwMode="auto">
          <a:xfrm rot="10800000" flipV="1">
            <a:off x="4356100" y="3825875"/>
            <a:ext cx="684213" cy="323850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9" name="AutoShape 673"/>
          <p:cNvCxnSpPr>
            <a:cxnSpLocks noChangeAspect="1" noChangeShapeType="1"/>
            <a:stCxn id="26" idx="1"/>
            <a:endCxn id="12" idx="3"/>
          </p:cNvCxnSpPr>
          <p:nvPr/>
        </p:nvCxnSpPr>
        <p:spPr bwMode="auto">
          <a:xfrm rot="10800000">
            <a:off x="4356100" y="4149725"/>
            <a:ext cx="6842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" name="AutoShape 676"/>
          <p:cNvCxnSpPr>
            <a:cxnSpLocks noChangeAspect="1" noChangeShapeType="1"/>
            <a:stCxn id="27" idx="1"/>
            <a:endCxn id="12" idx="3"/>
          </p:cNvCxnSpPr>
          <p:nvPr/>
        </p:nvCxnSpPr>
        <p:spPr bwMode="auto">
          <a:xfrm rot="10800000">
            <a:off x="4356100" y="4149725"/>
            <a:ext cx="684213" cy="323850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AutoShape 677"/>
          <p:cNvSpPr>
            <a:spLocks noChangeArrowheads="1"/>
          </p:cNvSpPr>
          <p:nvPr/>
        </p:nvSpPr>
        <p:spPr bwMode="auto">
          <a:xfrm>
            <a:off x="7056438" y="5768975"/>
            <a:ext cx="1548010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中部地区倉庫（愛知）</a:t>
            </a:r>
          </a:p>
        </p:txBody>
      </p:sp>
      <p:sp>
        <p:nvSpPr>
          <p:cNvPr id="32" name="AutoShape 678"/>
          <p:cNvSpPr>
            <a:spLocks noChangeArrowheads="1"/>
          </p:cNvSpPr>
          <p:nvPr/>
        </p:nvSpPr>
        <p:spPr bwMode="auto">
          <a:xfrm>
            <a:off x="7056438" y="5014913"/>
            <a:ext cx="1548010" cy="395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 dirty="0">
                <a:solidFill>
                  <a:srgbClr val="333399"/>
                </a:solidFill>
                <a:latin typeface="ＭＳ Ｐゴシック" pitchFamily="50" charset="-128"/>
              </a:rPr>
              <a:t>東北・北海道</a:t>
            </a:r>
            <a:r>
              <a:rPr kumimoji="0" lang="ja-JP" altLang="en-US" sz="1200" b="1" dirty="0" smtClean="0">
                <a:solidFill>
                  <a:srgbClr val="333399"/>
                </a:solidFill>
                <a:latin typeface="ＭＳ Ｐゴシック" pitchFamily="50" charset="-128"/>
              </a:rPr>
              <a:t>地区</a:t>
            </a:r>
            <a:r>
              <a:rPr kumimoji="0" lang="en-US" altLang="ja-JP" sz="1200" b="1" dirty="0" smtClean="0">
                <a:solidFill>
                  <a:srgbClr val="333399"/>
                </a:solidFill>
                <a:latin typeface="ＭＳ Ｐゴシック" pitchFamily="50" charset="-128"/>
              </a:rPr>
              <a:t/>
            </a:r>
            <a:br>
              <a:rPr kumimoji="0" lang="en-US" altLang="ja-JP" sz="1200" b="1" dirty="0" smtClean="0">
                <a:solidFill>
                  <a:srgbClr val="333399"/>
                </a:solidFill>
                <a:latin typeface="ＭＳ Ｐゴシック" pitchFamily="50" charset="-128"/>
              </a:rPr>
            </a:br>
            <a:r>
              <a:rPr kumimoji="0" lang="ja-JP" altLang="en-US" sz="1200" b="1" dirty="0" smtClean="0">
                <a:solidFill>
                  <a:srgbClr val="333399"/>
                </a:solidFill>
                <a:latin typeface="ＭＳ Ｐゴシック" pitchFamily="50" charset="-128"/>
              </a:rPr>
              <a:t>倉庫</a:t>
            </a:r>
            <a:r>
              <a:rPr kumimoji="0" lang="ja-JP" altLang="en-US" sz="1200" b="1" dirty="0">
                <a:solidFill>
                  <a:srgbClr val="333399"/>
                </a:solidFill>
                <a:latin typeface="ＭＳ Ｐゴシック" pitchFamily="50" charset="-128"/>
              </a:rPr>
              <a:t>（仙台）</a:t>
            </a:r>
          </a:p>
        </p:txBody>
      </p:sp>
      <p:sp>
        <p:nvSpPr>
          <p:cNvPr id="33" name="AutoShape 679"/>
          <p:cNvSpPr>
            <a:spLocks noChangeArrowheads="1"/>
          </p:cNvSpPr>
          <p:nvPr/>
        </p:nvSpPr>
        <p:spPr bwMode="auto">
          <a:xfrm>
            <a:off x="7056438" y="6094413"/>
            <a:ext cx="1548010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関西地区倉庫（岡山）</a:t>
            </a:r>
          </a:p>
        </p:txBody>
      </p:sp>
      <p:cxnSp>
        <p:nvCxnSpPr>
          <p:cNvPr id="34" name="AutoShape 680"/>
          <p:cNvCxnSpPr>
            <a:cxnSpLocks noChangeAspect="1" noChangeShapeType="1"/>
            <a:stCxn id="55" idx="3"/>
            <a:endCxn id="31" idx="1"/>
          </p:cNvCxnSpPr>
          <p:nvPr/>
        </p:nvCxnSpPr>
        <p:spPr bwMode="auto">
          <a:xfrm flipV="1">
            <a:off x="4356100" y="5912644"/>
            <a:ext cx="2700338" cy="73025"/>
          </a:xfrm>
          <a:prstGeom prst="bentConnector3">
            <a:avLst>
              <a:gd name="adj1" fmla="val 891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5" name="AutoShape 681"/>
          <p:cNvCxnSpPr>
            <a:cxnSpLocks noChangeAspect="1" noChangeShapeType="1"/>
            <a:stCxn id="55" idx="3"/>
            <a:endCxn id="33" idx="1"/>
          </p:cNvCxnSpPr>
          <p:nvPr/>
        </p:nvCxnSpPr>
        <p:spPr bwMode="auto">
          <a:xfrm>
            <a:off x="4356100" y="5985669"/>
            <a:ext cx="2700338" cy="252413"/>
          </a:xfrm>
          <a:prstGeom prst="bentConnector3">
            <a:avLst>
              <a:gd name="adj1" fmla="val 891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6" name="AutoShape 682"/>
          <p:cNvCxnSpPr>
            <a:cxnSpLocks noChangeAspect="1" noChangeShapeType="1"/>
            <a:stCxn id="55" idx="3"/>
            <a:endCxn id="32" idx="1"/>
          </p:cNvCxnSpPr>
          <p:nvPr/>
        </p:nvCxnSpPr>
        <p:spPr bwMode="auto">
          <a:xfrm flipV="1">
            <a:off x="4356100" y="5212557"/>
            <a:ext cx="2700338" cy="773112"/>
          </a:xfrm>
          <a:prstGeom prst="bentConnector3">
            <a:avLst>
              <a:gd name="adj1" fmla="val 891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7" name="AutoShape 683"/>
          <p:cNvSpPr>
            <a:spLocks noChangeArrowheads="1"/>
          </p:cNvSpPr>
          <p:nvPr/>
        </p:nvSpPr>
        <p:spPr bwMode="auto">
          <a:xfrm>
            <a:off x="5040313" y="476091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化粧品課</a:t>
            </a:r>
          </a:p>
        </p:txBody>
      </p:sp>
      <p:cxnSp>
        <p:nvCxnSpPr>
          <p:cNvPr id="38" name="AutoShape 684"/>
          <p:cNvCxnSpPr>
            <a:cxnSpLocks noChangeAspect="1" noChangeShapeType="1"/>
            <a:stCxn id="5" idx="3"/>
            <a:endCxn id="37" idx="1"/>
          </p:cNvCxnSpPr>
          <p:nvPr/>
        </p:nvCxnSpPr>
        <p:spPr bwMode="auto">
          <a:xfrm flipV="1">
            <a:off x="4356100" y="4905375"/>
            <a:ext cx="684213" cy="109538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9" name="AutoShape 685"/>
          <p:cNvSpPr>
            <a:spLocks noChangeArrowheads="1"/>
          </p:cNvSpPr>
          <p:nvPr/>
        </p:nvSpPr>
        <p:spPr bwMode="auto">
          <a:xfrm>
            <a:off x="5040313" y="2673350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第二営業課</a:t>
            </a:r>
          </a:p>
        </p:txBody>
      </p:sp>
      <p:sp>
        <p:nvSpPr>
          <p:cNvPr id="40" name="AutoShape 686"/>
          <p:cNvSpPr>
            <a:spLocks noChangeArrowheads="1"/>
          </p:cNvSpPr>
          <p:nvPr/>
        </p:nvSpPr>
        <p:spPr bwMode="auto">
          <a:xfrm>
            <a:off x="5040313" y="328612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第三営業課</a:t>
            </a:r>
          </a:p>
        </p:txBody>
      </p:sp>
      <p:sp>
        <p:nvSpPr>
          <p:cNvPr id="41" name="AutoShape 688"/>
          <p:cNvSpPr>
            <a:spLocks noChangeArrowheads="1"/>
          </p:cNvSpPr>
          <p:nvPr/>
        </p:nvSpPr>
        <p:spPr bwMode="auto">
          <a:xfrm>
            <a:off x="7056438" y="83661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経営企画</a:t>
            </a:r>
          </a:p>
        </p:txBody>
      </p:sp>
      <p:sp>
        <p:nvSpPr>
          <p:cNvPr id="42" name="AutoShape 689"/>
          <p:cNvSpPr>
            <a:spLocks noChangeArrowheads="1"/>
          </p:cNvSpPr>
          <p:nvPr/>
        </p:nvSpPr>
        <p:spPr bwMode="auto">
          <a:xfrm>
            <a:off x="5003800" y="148590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財務課</a:t>
            </a:r>
          </a:p>
        </p:txBody>
      </p:sp>
      <p:cxnSp>
        <p:nvCxnSpPr>
          <p:cNvPr id="43" name="AutoShape 690"/>
          <p:cNvCxnSpPr>
            <a:cxnSpLocks noChangeAspect="1" noChangeShapeType="1"/>
            <a:stCxn id="41" idx="1"/>
            <a:endCxn id="17" idx="3"/>
          </p:cNvCxnSpPr>
          <p:nvPr/>
        </p:nvCxnSpPr>
        <p:spPr bwMode="auto">
          <a:xfrm rot="10800000" flipV="1">
            <a:off x="4356100" y="981075"/>
            <a:ext cx="2700338" cy="217488"/>
          </a:xfrm>
          <a:prstGeom prst="bentConnector3">
            <a:avLst>
              <a:gd name="adj1" fmla="val 882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4" name="AutoShape 691"/>
          <p:cNvCxnSpPr>
            <a:cxnSpLocks noChangeAspect="1" noChangeShapeType="1"/>
            <a:stCxn id="42" idx="1"/>
            <a:endCxn id="17" idx="3"/>
          </p:cNvCxnSpPr>
          <p:nvPr/>
        </p:nvCxnSpPr>
        <p:spPr bwMode="auto">
          <a:xfrm rot="10800000">
            <a:off x="4356100" y="1198563"/>
            <a:ext cx="6477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5" name="AutoShape 692"/>
          <p:cNvCxnSpPr>
            <a:cxnSpLocks noChangeAspect="1" noChangeShapeType="1"/>
            <a:stCxn id="39" idx="1"/>
            <a:endCxn id="15" idx="3"/>
          </p:cNvCxnSpPr>
          <p:nvPr/>
        </p:nvCxnSpPr>
        <p:spPr bwMode="auto">
          <a:xfrm rot="10800000">
            <a:off x="4356100" y="2528888"/>
            <a:ext cx="684213" cy="288925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AutoShape 693"/>
          <p:cNvCxnSpPr>
            <a:cxnSpLocks noChangeAspect="1" noChangeShapeType="1"/>
            <a:stCxn id="40" idx="1"/>
            <a:endCxn id="15" idx="3"/>
          </p:cNvCxnSpPr>
          <p:nvPr/>
        </p:nvCxnSpPr>
        <p:spPr bwMode="auto">
          <a:xfrm rot="10800000">
            <a:off x="4356100" y="2528888"/>
            <a:ext cx="684213" cy="901700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7" name="AutoShape 695"/>
          <p:cNvSpPr>
            <a:spLocks noChangeArrowheads="1"/>
          </p:cNvSpPr>
          <p:nvPr/>
        </p:nvSpPr>
        <p:spPr bwMode="auto">
          <a:xfrm>
            <a:off x="7056438" y="249237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代理店販売</a:t>
            </a:r>
          </a:p>
        </p:txBody>
      </p:sp>
      <p:sp>
        <p:nvSpPr>
          <p:cNvPr id="48" name="AutoShape 696"/>
          <p:cNvSpPr>
            <a:spLocks noChangeArrowheads="1"/>
          </p:cNvSpPr>
          <p:nvPr/>
        </p:nvSpPr>
        <p:spPr bwMode="auto">
          <a:xfrm>
            <a:off x="7056438" y="285432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卸販売</a:t>
            </a:r>
          </a:p>
        </p:txBody>
      </p:sp>
      <p:cxnSp>
        <p:nvCxnSpPr>
          <p:cNvPr id="49" name="AutoShape 697"/>
          <p:cNvCxnSpPr>
            <a:cxnSpLocks noChangeAspect="1" noChangeShapeType="1"/>
            <a:stCxn id="47" idx="1"/>
            <a:endCxn id="39" idx="3"/>
          </p:cNvCxnSpPr>
          <p:nvPr/>
        </p:nvCxnSpPr>
        <p:spPr bwMode="auto">
          <a:xfrm rot="10800000" flipV="1">
            <a:off x="6480175" y="2636838"/>
            <a:ext cx="576263" cy="180975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0" name="AutoShape 698"/>
          <p:cNvCxnSpPr>
            <a:cxnSpLocks noChangeAspect="1" noChangeShapeType="1"/>
            <a:stCxn id="48" idx="1"/>
            <a:endCxn id="39" idx="3"/>
          </p:cNvCxnSpPr>
          <p:nvPr/>
        </p:nvCxnSpPr>
        <p:spPr bwMode="auto">
          <a:xfrm rot="10800000">
            <a:off x="6480175" y="2817813"/>
            <a:ext cx="576263" cy="180975"/>
          </a:xfrm>
          <a:prstGeom prst="bentConnector3">
            <a:avLst>
              <a:gd name="adj1" fmla="val 5013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AutoShape 699"/>
          <p:cNvSpPr>
            <a:spLocks noChangeArrowheads="1"/>
          </p:cNvSpPr>
          <p:nvPr/>
        </p:nvSpPr>
        <p:spPr bwMode="auto">
          <a:xfrm>
            <a:off x="7056438" y="328612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店舗（</a:t>
            </a:r>
            <a:r>
              <a:rPr kumimoji="0" lang="en-US" altLang="ja-JP" sz="1200" b="1">
                <a:solidFill>
                  <a:srgbClr val="333399"/>
                </a:solidFill>
                <a:latin typeface="ＭＳ Ｐゴシック" pitchFamily="50" charset="-128"/>
              </a:rPr>
              <a:t>220</a:t>
            </a:r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店舗）</a:t>
            </a:r>
          </a:p>
        </p:txBody>
      </p:sp>
      <p:cxnSp>
        <p:nvCxnSpPr>
          <p:cNvPr id="52" name="AutoShape 701"/>
          <p:cNvCxnSpPr>
            <a:cxnSpLocks noChangeAspect="1" noChangeShapeType="1"/>
            <a:stCxn id="51" idx="1"/>
            <a:endCxn id="40" idx="3"/>
          </p:cNvCxnSpPr>
          <p:nvPr/>
        </p:nvCxnSpPr>
        <p:spPr bwMode="auto">
          <a:xfrm rot="10800000">
            <a:off x="6480175" y="3430588"/>
            <a:ext cx="576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3" name="AutoShape 703"/>
          <p:cNvSpPr>
            <a:spLocks noChangeArrowheads="1"/>
          </p:cNvSpPr>
          <p:nvPr/>
        </p:nvSpPr>
        <p:spPr bwMode="auto">
          <a:xfrm>
            <a:off x="719138" y="1952625"/>
            <a:ext cx="1439862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役員会議</a:t>
            </a:r>
          </a:p>
        </p:txBody>
      </p:sp>
      <p:cxnSp>
        <p:nvCxnSpPr>
          <p:cNvPr id="54" name="AutoShape 704"/>
          <p:cNvCxnSpPr>
            <a:cxnSpLocks noChangeAspect="1" noChangeShapeType="1"/>
            <a:stCxn id="3" idx="3"/>
            <a:endCxn id="53" idx="0"/>
          </p:cNvCxnSpPr>
          <p:nvPr/>
        </p:nvCxnSpPr>
        <p:spPr bwMode="auto">
          <a:xfrm flipH="1">
            <a:off x="1439863" y="1198563"/>
            <a:ext cx="287337" cy="754062"/>
          </a:xfrm>
          <a:prstGeom prst="bentConnector4">
            <a:avLst>
              <a:gd name="adj1" fmla="val -79005"/>
              <a:gd name="adj2" fmla="val 6168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5" name="AutoShape 705"/>
          <p:cNvSpPr>
            <a:spLocks noChangeArrowheads="1"/>
          </p:cNvSpPr>
          <p:nvPr/>
        </p:nvSpPr>
        <p:spPr bwMode="auto">
          <a:xfrm>
            <a:off x="2916238" y="5805488"/>
            <a:ext cx="1439862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400" b="1">
                <a:solidFill>
                  <a:srgbClr val="333399"/>
                </a:solidFill>
                <a:latin typeface="ＭＳ Ｐゴシック" pitchFamily="50" charset="-128"/>
              </a:rPr>
              <a:t>物流部</a:t>
            </a:r>
          </a:p>
        </p:txBody>
      </p:sp>
      <p:cxnSp>
        <p:nvCxnSpPr>
          <p:cNvPr id="56" name="AutoShape 706"/>
          <p:cNvCxnSpPr>
            <a:cxnSpLocks noChangeAspect="1" noChangeShapeType="1"/>
            <a:stCxn id="3" idx="3"/>
            <a:endCxn id="55" idx="1"/>
          </p:cNvCxnSpPr>
          <p:nvPr/>
        </p:nvCxnSpPr>
        <p:spPr bwMode="auto">
          <a:xfrm>
            <a:off x="1727200" y="1198563"/>
            <a:ext cx="1189038" cy="4787900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7" name="AutoShape 707"/>
          <p:cNvSpPr>
            <a:spLocks noChangeArrowheads="1"/>
          </p:cNvSpPr>
          <p:nvPr/>
        </p:nvSpPr>
        <p:spPr bwMode="auto">
          <a:xfrm>
            <a:off x="5040313" y="5157788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健康食品課</a:t>
            </a:r>
          </a:p>
        </p:txBody>
      </p:sp>
      <p:cxnSp>
        <p:nvCxnSpPr>
          <p:cNvPr id="58" name="AutoShape 708"/>
          <p:cNvCxnSpPr>
            <a:cxnSpLocks noChangeAspect="1" noChangeShapeType="1"/>
            <a:stCxn id="5" idx="3"/>
            <a:endCxn id="57" idx="1"/>
          </p:cNvCxnSpPr>
          <p:nvPr/>
        </p:nvCxnSpPr>
        <p:spPr bwMode="auto">
          <a:xfrm>
            <a:off x="4356100" y="5014913"/>
            <a:ext cx="684213" cy="287337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9" name="AutoShape 709"/>
          <p:cNvSpPr>
            <a:spLocks noChangeArrowheads="1"/>
          </p:cNvSpPr>
          <p:nvPr/>
        </p:nvSpPr>
        <p:spPr bwMode="auto">
          <a:xfrm>
            <a:off x="5040313" y="5553075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kumimoji="0" lang="ja-JP" altLang="en-US" sz="1200" b="1">
                <a:solidFill>
                  <a:srgbClr val="333399"/>
                </a:solidFill>
                <a:latin typeface="ＭＳ Ｐゴシック" pitchFamily="50" charset="-128"/>
              </a:rPr>
              <a:t>日用雑貨課</a:t>
            </a:r>
          </a:p>
        </p:txBody>
      </p:sp>
      <p:cxnSp>
        <p:nvCxnSpPr>
          <p:cNvPr id="60" name="AutoShape 710"/>
          <p:cNvCxnSpPr>
            <a:cxnSpLocks noChangeAspect="1" noChangeShapeType="1"/>
            <a:stCxn id="5" idx="3"/>
            <a:endCxn id="59" idx="1"/>
          </p:cNvCxnSpPr>
          <p:nvPr/>
        </p:nvCxnSpPr>
        <p:spPr bwMode="auto">
          <a:xfrm>
            <a:off x="4356100" y="5014913"/>
            <a:ext cx="684213" cy="682625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5-15</a:t>
            </a:r>
            <a:r>
              <a:rPr lang="ja-JP" altLang="en-US" dirty="0"/>
              <a:t>　非機能要求の例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O_B3-2-01_</a:t>
            </a:r>
            <a:r>
              <a:rPr lang="ja-JP" altLang="en-US" sz="1600" dirty="0"/>
              <a:t>非機能要求（記入例）</a:t>
            </a:r>
            <a:r>
              <a:rPr lang="en-US" altLang="ja-JP" sz="1600" dirty="0"/>
              <a:t>.</a:t>
            </a:r>
            <a:r>
              <a:rPr lang="en-US" altLang="ja-JP" sz="1600" dirty="0" err="1"/>
              <a:t>xls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2"/>
          <a:stretch/>
        </p:blipFill>
        <p:spPr bwMode="auto">
          <a:xfrm>
            <a:off x="179512" y="1484784"/>
            <a:ext cx="10150840" cy="48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5-16</a:t>
            </a:r>
            <a:r>
              <a:rPr lang="ja-JP" altLang="en-US" dirty="0"/>
              <a:t>　システム配置図の例</a:t>
            </a:r>
            <a:endParaRPr kumimoji="1" lang="ja-JP" altLang="en-US" dirty="0"/>
          </a:p>
        </p:txBody>
      </p:sp>
      <p:sp>
        <p:nvSpPr>
          <p:cNvPr id="3" name="Rectangle 933"/>
          <p:cNvSpPr>
            <a:spLocks noChangeArrowheads="1"/>
          </p:cNvSpPr>
          <p:nvPr/>
        </p:nvSpPr>
        <p:spPr bwMode="auto">
          <a:xfrm>
            <a:off x="1401763" y="1555750"/>
            <a:ext cx="938212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4" name="Rectangle 934"/>
          <p:cNvSpPr>
            <a:spLocks noChangeArrowheads="1"/>
          </p:cNvSpPr>
          <p:nvPr/>
        </p:nvSpPr>
        <p:spPr bwMode="auto">
          <a:xfrm>
            <a:off x="2768600" y="1555750"/>
            <a:ext cx="938213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5" name="Rectangle 935"/>
          <p:cNvSpPr>
            <a:spLocks noChangeArrowheads="1"/>
          </p:cNvSpPr>
          <p:nvPr/>
        </p:nvSpPr>
        <p:spPr bwMode="auto">
          <a:xfrm>
            <a:off x="6729413" y="1482725"/>
            <a:ext cx="938212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6" name="Rectangle 936"/>
          <p:cNvSpPr>
            <a:spLocks noChangeArrowheads="1"/>
          </p:cNvSpPr>
          <p:nvPr/>
        </p:nvSpPr>
        <p:spPr bwMode="auto">
          <a:xfrm>
            <a:off x="4033838" y="1555750"/>
            <a:ext cx="938212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7" name="Rectangle 937"/>
          <p:cNvSpPr>
            <a:spLocks noChangeArrowheads="1"/>
          </p:cNvSpPr>
          <p:nvPr/>
        </p:nvSpPr>
        <p:spPr bwMode="auto">
          <a:xfrm>
            <a:off x="1258888" y="2960688"/>
            <a:ext cx="6373812" cy="2268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8" name="Rectangle 938"/>
          <p:cNvSpPr>
            <a:spLocks noChangeArrowheads="1"/>
          </p:cNvSpPr>
          <p:nvPr/>
        </p:nvSpPr>
        <p:spPr bwMode="auto">
          <a:xfrm>
            <a:off x="3959225" y="1628775"/>
            <a:ext cx="938213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0" name="Rectangle 939"/>
          <p:cNvSpPr>
            <a:spLocks noChangeAspect="1" noChangeArrowheads="1"/>
          </p:cNvSpPr>
          <p:nvPr/>
        </p:nvSpPr>
        <p:spPr bwMode="auto">
          <a:xfrm>
            <a:off x="3908425" y="1628775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ja-JP" altLang="en-US" sz="900"/>
              <a:t>倉庫</a:t>
            </a:r>
          </a:p>
        </p:txBody>
      </p:sp>
      <p:sp>
        <p:nvSpPr>
          <p:cNvPr id="11" name="Rectangle 940"/>
          <p:cNvSpPr>
            <a:spLocks noChangeArrowheads="1"/>
          </p:cNvSpPr>
          <p:nvPr/>
        </p:nvSpPr>
        <p:spPr bwMode="auto">
          <a:xfrm>
            <a:off x="1330325" y="1631950"/>
            <a:ext cx="938213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2" name="Rectangle 941"/>
          <p:cNvSpPr>
            <a:spLocks noChangeAspect="1" noChangeArrowheads="1"/>
          </p:cNvSpPr>
          <p:nvPr/>
        </p:nvSpPr>
        <p:spPr bwMode="auto">
          <a:xfrm>
            <a:off x="1258888" y="1631950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ja-JP" altLang="en-US" sz="900"/>
              <a:t>店舗</a:t>
            </a:r>
          </a:p>
        </p:txBody>
      </p:sp>
      <p:sp>
        <p:nvSpPr>
          <p:cNvPr id="13" name="Rectangle 942"/>
          <p:cNvSpPr>
            <a:spLocks noChangeArrowheads="1"/>
          </p:cNvSpPr>
          <p:nvPr/>
        </p:nvSpPr>
        <p:spPr bwMode="auto">
          <a:xfrm>
            <a:off x="2698750" y="1628775"/>
            <a:ext cx="938213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4" name="Rectangle 943"/>
          <p:cNvSpPr>
            <a:spLocks noChangeAspect="1" noChangeArrowheads="1"/>
          </p:cNvSpPr>
          <p:nvPr/>
        </p:nvSpPr>
        <p:spPr bwMode="auto">
          <a:xfrm>
            <a:off x="2647950" y="1628775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ja-JP" altLang="en-US" sz="900"/>
              <a:t>代理店</a:t>
            </a:r>
          </a:p>
        </p:txBody>
      </p:sp>
      <p:sp>
        <p:nvSpPr>
          <p:cNvPr id="15" name="Rectangle 944"/>
          <p:cNvSpPr>
            <a:spLocks noChangeArrowheads="1"/>
          </p:cNvSpPr>
          <p:nvPr/>
        </p:nvSpPr>
        <p:spPr bwMode="auto">
          <a:xfrm>
            <a:off x="6659563" y="1555750"/>
            <a:ext cx="938212" cy="604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" name="Rectangle 945"/>
          <p:cNvSpPr>
            <a:spLocks noChangeAspect="1" noChangeArrowheads="1"/>
          </p:cNvSpPr>
          <p:nvPr/>
        </p:nvSpPr>
        <p:spPr bwMode="auto">
          <a:xfrm>
            <a:off x="6608763" y="1555750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ja-JP" altLang="en-US" sz="900"/>
              <a:t>顧客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1436688" y="1852613"/>
            <a:ext cx="703262" cy="3286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" name="テキスト ボックス 62"/>
          <p:cNvSpPr txBox="1">
            <a:spLocks noChangeAspect="1" noChangeArrowheads="1"/>
          </p:cNvSpPr>
          <p:nvPr/>
        </p:nvSpPr>
        <p:spPr bwMode="auto">
          <a:xfrm>
            <a:off x="1403350" y="186690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クライアント</a:t>
            </a:r>
          </a:p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端末</a:t>
            </a:r>
          </a:p>
        </p:txBody>
      </p:sp>
      <p:sp>
        <p:nvSpPr>
          <p:cNvPr id="19" name="角丸四角形 18"/>
          <p:cNvSpPr>
            <a:spLocks noChangeAspect="1" noChangeArrowheads="1"/>
          </p:cNvSpPr>
          <p:nvPr/>
        </p:nvSpPr>
        <p:spPr bwMode="auto">
          <a:xfrm>
            <a:off x="2794000" y="1835150"/>
            <a:ext cx="696913" cy="327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0" name="テキスト ボックス 101"/>
          <p:cNvSpPr txBox="1">
            <a:spLocks noChangeAspect="1" noChangeArrowheads="1"/>
          </p:cNvSpPr>
          <p:nvPr/>
        </p:nvSpPr>
        <p:spPr bwMode="auto">
          <a:xfrm>
            <a:off x="2771775" y="1863725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クライアント</a:t>
            </a:r>
          </a:p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端末</a:t>
            </a:r>
          </a:p>
        </p:txBody>
      </p:sp>
      <p:sp>
        <p:nvSpPr>
          <p:cNvPr id="21" name="角丸四角形 100"/>
          <p:cNvSpPr>
            <a:spLocks noChangeAspect="1" noChangeArrowheads="1"/>
          </p:cNvSpPr>
          <p:nvPr/>
        </p:nvSpPr>
        <p:spPr bwMode="auto">
          <a:xfrm>
            <a:off x="4054475" y="1833563"/>
            <a:ext cx="698500" cy="327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2" name="テキスト ボックス 101"/>
          <p:cNvSpPr txBox="1">
            <a:spLocks noChangeAspect="1" noChangeArrowheads="1"/>
          </p:cNvSpPr>
          <p:nvPr/>
        </p:nvSpPr>
        <p:spPr bwMode="auto">
          <a:xfrm>
            <a:off x="4033838" y="186690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クライアント</a:t>
            </a:r>
          </a:p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端末</a:t>
            </a:r>
          </a:p>
        </p:txBody>
      </p:sp>
      <p:cxnSp>
        <p:nvCxnSpPr>
          <p:cNvPr id="23" name="AutoShape 952"/>
          <p:cNvCxnSpPr>
            <a:cxnSpLocks noChangeShapeType="1"/>
            <a:stCxn id="11" idx="2"/>
            <a:endCxn id="58" idx="0"/>
          </p:cNvCxnSpPr>
          <p:nvPr/>
        </p:nvCxnSpPr>
        <p:spPr bwMode="auto">
          <a:xfrm rot="16200000" flipH="1">
            <a:off x="2824163" y="1212850"/>
            <a:ext cx="1263650" cy="3311525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角丸四角形 23"/>
          <p:cNvSpPr/>
          <p:nvPr/>
        </p:nvSpPr>
        <p:spPr bwMode="auto">
          <a:xfrm>
            <a:off x="1511300" y="4292600"/>
            <a:ext cx="3744913" cy="719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5" name="テキスト ボックス 49"/>
          <p:cNvSpPr txBox="1">
            <a:spLocks noChangeAspect="1" noChangeArrowheads="1"/>
          </p:cNvSpPr>
          <p:nvPr/>
        </p:nvSpPr>
        <p:spPr bwMode="auto">
          <a:xfrm>
            <a:off x="1547813" y="4268788"/>
            <a:ext cx="92551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本社ホスト</a:t>
            </a:r>
          </a:p>
        </p:txBody>
      </p:sp>
      <p:sp>
        <p:nvSpPr>
          <p:cNvPr id="26" name="正方形/長方形 25"/>
          <p:cNvSpPr>
            <a:spLocks noChangeAspect="1" noChangeArrowheads="1"/>
          </p:cNvSpPr>
          <p:nvPr/>
        </p:nvSpPr>
        <p:spPr bwMode="auto">
          <a:xfrm>
            <a:off x="1727200" y="4579938"/>
            <a:ext cx="773113" cy="360362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販売管理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27" name="正方形/長方形 26"/>
          <p:cNvSpPr>
            <a:spLocks noChangeAspect="1" noChangeArrowheads="1"/>
          </p:cNvSpPr>
          <p:nvPr/>
        </p:nvSpPr>
        <p:spPr bwMode="auto">
          <a:xfrm>
            <a:off x="2592388" y="4579938"/>
            <a:ext cx="771525" cy="360362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物流管理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28" name="正方形/長方形 27"/>
          <p:cNvSpPr>
            <a:spLocks noChangeAspect="1" noChangeArrowheads="1"/>
          </p:cNvSpPr>
          <p:nvPr/>
        </p:nvSpPr>
        <p:spPr bwMode="auto">
          <a:xfrm>
            <a:off x="3455988" y="4579938"/>
            <a:ext cx="771525" cy="360362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仕入管理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29" name="正方形/長方形 28"/>
          <p:cNvSpPr>
            <a:spLocks noChangeAspect="1" noChangeArrowheads="1"/>
          </p:cNvSpPr>
          <p:nvPr/>
        </p:nvSpPr>
        <p:spPr bwMode="auto">
          <a:xfrm>
            <a:off x="4319588" y="4579938"/>
            <a:ext cx="773112" cy="360362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財務会計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30" name="角丸四角形 59"/>
          <p:cNvSpPr/>
          <p:nvPr/>
        </p:nvSpPr>
        <p:spPr bwMode="auto">
          <a:xfrm>
            <a:off x="1546225" y="3278188"/>
            <a:ext cx="955675" cy="577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テキスト ボックス 62"/>
          <p:cNvSpPr txBox="1">
            <a:spLocks noChangeAspect="1" noChangeArrowheads="1"/>
          </p:cNvSpPr>
          <p:nvPr/>
        </p:nvSpPr>
        <p:spPr bwMode="auto">
          <a:xfrm>
            <a:off x="1622425" y="3284538"/>
            <a:ext cx="79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店舗サーバー</a:t>
            </a:r>
          </a:p>
        </p:txBody>
      </p:sp>
      <p:sp>
        <p:nvSpPr>
          <p:cNvPr id="32" name="正方形/長方形 31"/>
          <p:cNvSpPr>
            <a:spLocks noChangeAspect="1" noChangeArrowheads="1"/>
          </p:cNvSpPr>
          <p:nvPr/>
        </p:nvSpPr>
        <p:spPr bwMode="auto">
          <a:xfrm>
            <a:off x="1635125" y="3487738"/>
            <a:ext cx="744538" cy="298450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店舗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5924550" y="3248025"/>
            <a:ext cx="947738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4" name="テキスト ボックス 70"/>
          <p:cNvSpPr txBox="1">
            <a:spLocks noChangeAspect="1" noChangeArrowheads="1"/>
          </p:cNvSpPr>
          <p:nvPr/>
        </p:nvSpPr>
        <p:spPr bwMode="auto">
          <a:xfrm>
            <a:off x="5965825" y="3248025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en-US" altLang="ja-JP" sz="800">
                <a:latin typeface="ＭＳ ゴシック" pitchFamily="49" charset="-128"/>
                <a:ea typeface="ＭＳ ゴシック" pitchFamily="49" charset="-128"/>
              </a:rPr>
              <a:t>Web</a:t>
            </a:r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販売サーバー</a:t>
            </a:r>
          </a:p>
        </p:txBody>
      </p:sp>
      <p:sp>
        <p:nvSpPr>
          <p:cNvPr id="35" name="正方形/長方形 34"/>
          <p:cNvSpPr>
            <a:spLocks noChangeAspect="1" noChangeArrowheads="1"/>
          </p:cNvSpPr>
          <p:nvPr/>
        </p:nvSpPr>
        <p:spPr bwMode="auto">
          <a:xfrm>
            <a:off x="6007100" y="3463925"/>
            <a:ext cx="746125" cy="298450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Web</a:t>
            </a:r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販売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3770313" y="3271838"/>
            <a:ext cx="1023937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7" name="テキスト ボックス 74"/>
          <p:cNvSpPr txBox="1">
            <a:spLocks noChangeAspect="1" noChangeArrowheads="1"/>
          </p:cNvSpPr>
          <p:nvPr/>
        </p:nvSpPr>
        <p:spPr bwMode="auto">
          <a:xfrm>
            <a:off x="3870325" y="3279775"/>
            <a:ext cx="793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倉庫サーバー</a:t>
            </a:r>
          </a:p>
        </p:txBody>
      </p:sp>
      <p:sp>
        <p:nvSpPr>
          <p:cNvPr id="38" name="正方形/長方形 37"/>
          <p:cNvSpPr>
            <a:spLocks noChangeAspect="1" noChangeArrowheads="1"/>
          </p:cNvSpPr>
          <p:nvPr/>
        </p:nvSpPr>
        <p:spPr bwMode="auto">
          <a:xfrm>
            <a:off x="3910013" y="3487738"/>
            <a:ext cx="744537" cy="298450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倉庫管理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39" name="角丸四角形 100"/>
          <p:cNvSpPr>
            <a:spLocks noChangeAspect="1" noChangeArrowheads="1"/>
          </p:cNvSpPr>
          <p:nvPr/>
        </p:nvSpPr>
        <p:spPr bwMode="auto">
          <a:xfrm>
            <a:off x="2578100" y="3271838"/>
            <a:ext cx="947738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0" name="テキスト ボックス 101"/>
          <p:cNvSpPr txBox="1">
            <a:spLocks noChangeAspect="1" noChangeArrowheads="1"/>
          </p:cNvSpPr>
          <p:nvPr/>
        </p:nvSpPr>
        <p:spPr bwMode="auto">
          <a:xfrm>
            <a:off x="2636838" y="3271838"/>
            <a:ext cx="8953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代理店サーバー</a:t>
            </a:r>
          </a:p>
        </p:txBody>
      </p:sp>
      <p:sp>
        <p:nvSpPr>
          <p:cNvPr id="41" name="正方形/長方形 40"/>
          <p:cNvSpPr>
            <a:spLocks noChangeAspect="1" noChangeArrowheads="1"/>
          </p:cNvSpPr>
          <p:nvPr/>
        </p:nvSpPr>
        <p:spPr bwMode="auto">
          <a:xfrm>
            <a:off x="2641600" y="3487738"/>
            <a:ext cx="744538" cy="298450"/>
          </a:xfrm>
          <a:prstGeom prst="rect">
            <a:avLst/>
          </a:prstGeom>
          <a:gradFill rotWithShape="1">
            <a:gsLst>
              <a:gs pos="0">
                <a:srgbClr val="A8BDEC"/>
              </a:gs>
              <a:gs pos="35001">
                <a:srgbClr val="C3D0F0"/>
              </a:gs>
              <a:gs pos="100000">
                <a:srgbClr val="E7EDFA"/>
              </a:gs>
            </a:gsLst>
            <a:lin ang="16200000" scaled="1"/>
          </a:gradFill>
          <a:ln w="9525" algn="ctr">
            <a:solidFill>
              <a:srgbClr val="35609C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代理店</a:t>
            </a:r>
          </a:p>
          <a:p>
            <a:pPr algn="ctr" eaLnBrk="0" hangingPunct="0"/>
            <a:r>
              <a:rPr lang="ja-JP" altLang="en-US" sz="900">
                <a:latin typeface="ＭＳ ゴシック" pitchFamily="49" charset="-128"/>
                <a:ea typeface="ＭＳ ゴシック" pitchFamily="49" charset="-128"/>
              </a:rPr>
              <a:t>システム</a:t>
            </a:r>
          </a:p>
        </p:txBody>
      </p:sp>
      <p:sp>
        <p:nvSpPr>
          <p:cNvPr id="42" name="Rectangle 975"/>
          <p:cNvSpPr>
            <a:spLocks noChangeAspect="1" noChangeArrowheads="1"/>
          </p:cNvSpPr>
          <p:nvPr/>
        </p:nvSpPr>
        <p:spPr bwMode="auto">
          <a:xfrm>
            <a:off x="1258888" y="3019425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ja-JP" altLang="en-US" sz="900"/>
              <a:t>本社</a:t>
            </a:r>
          </a:p>
        </p:txBody>
      </p:sp>
      <p:cxnSp>
        <p:nvCxnSpPr>
          <p:cNvPr id="43" name="AutoShape 976"/>
          <p:cNvCxnSpPr>
            <a:cxnSpLocks noChangeShapeType="1"/>
            <a:stCxn id="20" idx="2"/>
            <a:endCxn id="58" idx="0"/>
          </p:cNvCxnSpPr>
          <p:nvPr/>
        </p:nvCxnSpPr>
        <p:spPr bwMode="auto">
          <a:xfrm rot="16200000" flipH="1">
            <a:off x="3490118" y="1878807"/>
            <a:ext cx="1300163" cy="1943100"/>
          </a:xfrm>
          <a:prstGeom prst="bentConnector3">
            <a:avLst>
              <a:gd name="adj1" fmla="val 4994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7"/>
          <p:cNvCxnSpPr>
            <a:cxnSpLocks noChangeShapeType="1"/>
            <a:stCxn id="8" idx="2"/>
            <a:endCxn id="58" idx="0"/>
          </p:cNvCxnSpPr>
          <p:nvPr/>
        </p:nvCxnSpPr>
        <p:spPr bwMode="auto">
          <a:xfrm rot="16200000" flipH="1">
            <a:off x="4137025" y="2525713"/>
            <a:ext cx="1266825" cy="682625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角丸四角形 68"/>
          <p:cNvSpPr/>
          <p:nvPr/>
        </p:nvSpPr>
        <p:spPr bwMode="auto">
          <a:xfrm>
            <a:off x="6791325" y="1774825"/>
            <a:ext cx="696913" cy="327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endParaRPr lang="ja-JP" altLang="ja-JP" sz="1800">
              <a:solidFill>
                <a:schemeClr val="bg2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6" name="テキスト ボックス 70"/>
          <p:cNvSpPr txBox="1">
            <a:spLocks noChangeAspect="1" noChangeArrowheads="1"/>
          </p:cNvSpPr>
          <p:nvPr/>
        </p:nvSpPr>
        <p:spPr bwMode="auto">
          <a:xfrm>
            <a:off x="6826250" y="1782763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en-US" altLang="ja-JP" sz="800">
                <a:latin typeface="ＭＳ ゴシック" pitchFamily="49" charset="-128"/>
                <a:ea typeface="ＭＳ ゴシック" pitchFamily="49" charset="-128"/>
              </a:rPr>
              <a:t>Web</a:t>
            </a:r>
            <a:r>
              <a:rPr lang="ja-JP" altLang="en-US" sz="800">
                <a:latin typeface="ＭＳ ゴシック" pitchFamily="49" charset="-128"/>
                <a:ea typeface="ＭＳ ゴシック" pitchFamily="49" charset="-128"/>
              </a:rPr>
              <a:t>端末</a:t>
            </a:r>
          </a:p>
        </p:txBody>
      </p:sp>
      <p:cxnSp>
        <p:nvCxnSpPr>
          <p:cNvPr id="47" name="AutoShape 982"/>
          <p:cNvCxnSpPr>
            <a:cxnSpLocks noChangeShapeType="1"/>
            <a:stCxn id="62" idx="3"/>
          </p:cNvCxnSpPr>
          <p:nvPr/>
        </p:nvCxnSpPr>
        <p:spPr bwMode="auto">
          <a:xfrm flipH="1" flipV="1">
            <a:off x="7140575" y="2101850"/>
            <a:ext cx="6350" cy="512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983"/>
          <p:cNvSpPr>
            <a:spLocks noChangeAspect="1" noChangeArrowheads="1"/>
          </p:cNvSpPr>
          <p:nvPr/>
        </p:nvSpPr>
        <p:spPr bwMode="auto">
          <a:xfrm>
            <a:off x="7343775" y="2600325"/>
            <a:ext cx="5286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800" tIns="46038" rIns="46800" bIns="46038">
            <a:spAutoFit/>
          </a:bodyPr>
          <a:lstStyle/>
          <a:p>
            <a:pPr defTabSz="762000" eaLnBrk="0" hangingPunct="0"/>
            <a:r>
              <a:rPr lang="ja-JP" altLang="en-US" sz="600"/>
              <a:t>インターネット</a:t>
            </a:r>
          </a:p>
        </p:txBody>
      </p:sp>
      <p:sp>
        <p:nvSpPr>
          <p:cNvPr id="49" name="Rectangle 984"/>
          <p:cNvSpPr>
            <a:spLocks noChangeAspect="1" noChangeArrowheads="1"/>
          </p:cNvSpPr>
          <p:nvPr/>
        </p:nvSpPr>
        <p:spPr bwMode="auto">
          <a:xfrm>
            <a:off x="4176713" y="2384425"/>
            <a:ext cx="2460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800" tIns="46038" rIns="46800" bIns="46038">
            <a:spAutoFit/>
          </a:bodyPr>
          <a:lstStyle/>
          <a:p>
            <a:pPr defTabSz="762000" eaLnBrk="0" hangingPunct="0"/>
            <a:r>
              <a:rPr lang="en-US" altLang="ja-JP" sz="600"/>
              <a:t>VPN</a:t>
            </a:r>
          </a:p>
        </p:txBody>
      </p:sp>
      <p:sp>
        <p:nvSpPr>
          <p:cNvPr id="50" name="Rectangle 985"/>
          <p:cNvSpPr>
            <a:spLocks noChangeAspect="1" noChangeArrowheads="1"/>
          </p:cNvSpPr>
          <p:nvPr/>
        </p:nvSpPr>
        <p:spPr bwMode="auto">
          <a:xfrm>
            <a:off x="2886075" y="2384425"/>
            <a:ext cx="2460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800" tIns="46038" rIns="46800" bIns="46038">
            <a:spAutoFit/>
          </a:bodyPr>
          <a:lstStyle/>
          <a:p>
            <a:pPr defTabSz="762000" eaLnBrk="0" hangingPunct="0"/>
            <a:r>
              <a:rPr lang="en-US" altLang="ja-JP" sz="600"/>
              <a:t>VPN</a:t>
            </a:r>
          </a:p>
        </p:txBody>
      </p:sp>
      <p:sp>
        <p:nvSpPr>
          <p:cNvPr id="51" name="Rectangle 986"/>
          <p:cNvSpPr>
            <a:spLocks noChangeAspect="1" noChangeArrowheads="1"/>
          </p:cNvSpPr>
          <p:nvPr/>
        </p:nvSpPr>
        <p:spPr bwMode="auto">
          <a:xfrm>
            <a:off x="1804988" y="2416175"/>
            <a:ext cx="2460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038" rIns="46800" bIns="46038">
            <a:spAutoFit/>
          </a:bodyPr>
          <a:lstStyle/>
          <a:p>
            <a:pPr defTabSz="762000" eaLnBrk="0" hangingPunct="0"/>
            <a:r>
              <a:rPr lang="en-US" altLang="ja-JP" sz="600"/>
              <a:t>VPN</a:t>
            </a:r>
          </a:p>
        </p:txBody>
      </p:sp>
      <p:sp>
        <p:nvSpPr>
          <p:cNvPr id="52" name="Line 988"/>
          <p:cNvSpPr>
            <a:spLocks noChangeShapeType="1"/>
          </p:cNvSpPr>
          <p:nvPr/>
        </p:nvSpPr>
        <p:spPr bwMode="auto">
          <a:xfrm>
            <a:off x="1511300" y="4076700"/>
            <a:ext cx="3816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89"/>
          <p:cNvSpPr>
            <a:spLocks noChangeShapeType="1"/>
          </p:cNvSpPr>
          <p:nvPr/>
        </p:nvSpPr>
        <p:spPr bwMode="auto">
          <a:xfrm flipV="1">
            <a:off x="2051050" y="38608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990"/>
          <p:cNvSpPr>
            <a:spLocks noChangeShapeType="1"/>
          </p:cNvSpPr>
          <p:nvPr/>
        </p:nvSpPr>
        <p:spPr bwMode="auto">
          <a:xfrm flipV="1">
            <a:off x="3059113" y="38608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991"/>
          <p:cNvSpPr>
            <a:spLocks noChangeShapeType="1"/>
          </p:cNvSpPr>
          <p:nvPr/>
        </p:nvSpPr>
        <p:spPr bwMode="auto">
          <a:xfrm flipV="1">
            <a:off x="4283075" y="38608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Line 992"/>
          <p:cNvSpPr>
            <a:spLocks noChangeShapeType="1"/>
          </p:cNvSpPr>
          <p:nvPr/>
        </p:nvSpPr>
        <p:spPr bwMode="auto">
          <a:xfrm flipV="1">
            <a:off x="2879725" y="40767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Line 993"/>
          <p:cNvSpPr>
            <a:spLocks noChangeShapeType="1"/>
          </p:cNvSpPr>
          <p:nvPr/>
        </p:nvSpPr>
        <p:spPr bwMode="auto">
          <a:xfrm>
            <a:off x="5724525" y="4076700"/>
            <a:ext cx="1258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8" name="Rectangle 994"/>
          <p:cNvSpPr>
            <a:spLocks noChangeArrowheads="1"/>
          </p:cNvSpPr>
          <p:nvPr/>
        </p:nvSpPr>
        <p:spPr bwMode="auto">
          <a:xfrm>
            <a:off x="4895850" y="3500438"/>
            <a:ext cx="43180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000" b="1"/>
              <a:t>VPN</a:t>
            </a:r>
            <a:r>
              <a:rPr lang="ja-JP" altLang="en-US" sz="1000" b="1"/>
              <a:t>用</a:t>
            </a:r>
          </a:p>
          <a:p>
            <a:pPr algn="ctr"/>
            <a:r>
              <a:rPr lang="ja-JP" altLang="en-US" sz="1000" b="1"/>
              <a:t>ﾙｰﾀ</a:t>
            </a:r>
          </a:p>
        </p:txBody>
      </p:sp>
      <p:sp>
        <p:nvSpPr>
          <p:cNvPr id="59" name="Line 995"/>
          <p:cNvSpPr>
            <a:spLocks noChangeShapeType="1"/>
          </p:cNvSpPr>
          <p:nvPr/>
        </p:nvSpPr>
        <p:spPr bwMode="auto">
          <a:xfrm flipV="1">
            <a:off x="5111750" y="38608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0" name="Rectangle 996"/>
          <p:cNvSpPr>
            <a:spLocks noChangeArrowheads="1"/>
          </p:cNvSpPr>
          <p:nvPr/>
        </p:nvSpPr>
        <p:spPr bwMode="auto">
          <a:xfrm>
            <a:off x="5327650" y="3932238"/>
            <a:ext cx="43180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000" b="1"/>
              <a:t>FW</a:t>
            </a:r>
          </a:p>
        </p:txBody>
      </p:sp>
      <p:sp>
        <p:nvSpPr>
          <p:cNvPr id="61" name="Rectangle 997"/>
          <p:cNvSpPr>
            <a:spLocks noChangeArrowheads="1"/>
          </p:cNvSpPr>
          <p:nvPr/>
        </p:nvSpPr>
        <p:spPr bwMode="auto">
          <a:xfrm>
            <a:off x="6948488" y="3932238"/>
            <a:ext cx="43180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000" b="1"/>
              <a:t>FW</a:t>
            </a:r>
          </a:p>
        </p:txBody>
      </p:sp>
      <p:sp>
        <p:nvSpPr>
          <p:cNvPr id="62" name="AutoShape 998"/>
          <p:cNvSpPr>
            <a:spLocks noChangeArrowheads="1"/>
          </p:cNvSpPr>
          <p:nvPr/>
        </p:nvSpPr>
        <p:spPr bwMode="auto">
          <a:xfrm>
            <a:off x="6911975" y="2600325"/>
            <a:ext cx="468313" cy="252413"/>
          </a:xfrm>
          <a:prstGeom prst="cloudCallout">
            <a:avLst>
              <a:gd name="adj1" fmla="val -18815"/>
              <a:gd name="adj2" fmla="val 279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ja-JP"/>
          </a:p>
        </p:txBody>
      </p:sp>
      <p:cxnSp>
        <p:nvCxnSpPr>
          <p:cNvPr id="63" name="AutoShape 999"/>
          <p:cNvCxnSpPr>
            <a:cxnSpLocks noChangeShapeType="1"/>
            <a:stCxn id="61" idx="0"/>
            <a:endCxn id="62" idx="1"/>
          </p:cNvCxnSpPr>
          <p:nvPr/>
        </p:nvCxnSpPr>
        <p:spPr bwMode="auto">
          <a:xfrm flipH="1" flipV="1">
            <a:off x="7146925" y="2852738"/>
            <a:ext cx="17463" cy="1079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Line 1000"/>
          <p:cNvSpPr>
            <a:spLocks noChangeShapeType="1"/>
          </p:cNvSpPr>
          <p:nvPr/>
        </p:nvSpPr>
        <p:spPr bwMode="auto">
          <a:xfrm flipV="1">
            <a:off x="6372225" y="382428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5-17</a:t>
            </a:r>
            <a:r>
              <a:rPr lang="ja-JP" altLang="en-US" dirty="0"/>
              <a:t>　構成要素の洗い出しの例</a:t>
            </a:r>
            <a:endParaRPr kumimoji="1" lang="ja-JP" altLang="en-US" dirty="0"/>
          </a:p>
        </p:txBody>
      </p:sp>
      <p:graphicFrame>
        <p:nvGraphicFramePr>
          <p:cNvPr id="3" name="Group 56"/>
          <p:cNvGraphicFramePr>
            <a:graphicFrameLocks noGrp="1"/>
          </p:cNvGraphicFramePr>
          <p:nvPr/>
        </p:nvGraphicFramePr>
        <p:xfrm>
          <a:off x="292100" y="1028700"/>
          <a:ext cx="8694738" cy="5334000"/>
        </p:xfrm>
        <a:graphic>
          <a:graphicData uri="http://schemas.openxmlformats.org/drawingml/2006/table">
            <a:tbl>
              <a:tblPr/>
              <a:tblGrid>
                <a:gridCol w="1250950"/>
                <a:gridCol w="1836738"/>
                <a:gridCol w="539750"/>
                <a:gridCol w="2173287"/>
                <a:gridCol w="2894013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分類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構成要素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想定スペック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主要ソフトウェア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68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本番稼働環境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販売管理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AP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サーバー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CPU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Intel Xeon 6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コア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×2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メモリ：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16GB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HDD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SAS 1TB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Windows Server 2008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Websphere Application Server V7.0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 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Unicenter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ArcServe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販売管理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DB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サーバー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CPU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POWER7 8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コア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メモリ：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32GB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HDD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SAS 2TB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AIX 7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DB2 9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JP1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Unicenter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HULFT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分析／管理用クライアント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デスクトップ型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※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社内標準に準拠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Windows 7 Professional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Internet Explorer 8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Office Professional 2010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AntiVirus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※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社内標準に準拠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プリンタ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A4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／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A3</a:t>
                      </a:r>
                      <a:b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</a:b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カラーレーザープリンタ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開発環境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開発用サーバー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CPU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Intel Xeon 4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コア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×2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メモリ：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HDD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SAS 1TB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Windows Server 2008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Websphere Application Server V7.0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 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DB2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開発用クライアント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デスクトップ型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CPU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Intel Core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メモリ：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HDD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：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SATA 500GB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Windows 7 Professional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Internet Explorer 8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ER Studio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Office Professional 2010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Project 2010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LoadRunner</a:t>
                      </a:r>
                      <a:r>
                        <a:rPr kumimoji="1" lang="ja-JP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、</a:t>
                      </a:r>
                      <a:r>
                        <a:rPr kumimoji="1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AntiVirus</a:t>
                      </a: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5-18</a:t>
            </a:r>
            <a:r>
              <a:rPr lang="ja-JP" altLang="en-US" dirty="0"/>
              <a:t>　アーキテクチャ構成図の例</a:t>
            </a:r>
            <a:endParaRPr kumimoji="1" lang="ja-JP" altLang="en-US" dirty="0"/>
          </a:p>
        </p:txBody>
      </p:sp>
      <p:sp>
        <p:nvSpPr>
          <p:cNvPr id="3" name="modem"/>
          <p:cNvSpPr>
            <a:spLocks noEditPoints="1" noChangeArrowheads="1"/>
          </p:cNvSpPr>
          <p:nvPr/>
        </p:nvSpPr>
        <p:spPr bwMode="auto">
          <a:xfrm>
            <a:off x="1449388" y="3179763"/>
            <a:ext cx="569912" cy="182562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3333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0800" y="800100"/>
            <a:ext cx="2905125" cy="2632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sz="1000" i="1">
                <a:latin typeface="Arial" charset="0"/>
              </a:rPr>
              <a:t>DMZ</a:t>
            </a:r>
          </a:p>
        </p:txBody>
      </p:sp>
      <p:pic>
        <p:nvPicPr>
          <p:cNvPr id="5" name="Picture 7" descr="MC900428949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2312988"/>
            <a:ext cx="498475" cy="30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8" descr="MC90042894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5041900"/>
            <a:ext cx="519112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MC90042895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5538788"/>
            <a:ext cx="45243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MC90023033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910013"/>
            <a:ext cx="46831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MC90043305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525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MC900428949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902075"/>
            <a:ext cx="4000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MC90042894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5027613"/>
            <a:ext cx="519112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1076325" y="1700213"/>
            <a:ext cx="1316038" cy="530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ja-JP" altLang="en-US" sz="1000">
                <a:latin typeface="Arial" charset="0"/>
              </a:rPr>
              <a:t>インターネット</a:t>
            </a:r>
          </a:p>
        </p:txBody>
      </p:sp>
      <p:pic>
        <p:nvPicPr>
          <p:cNvPr id="14" name="Picture 15" descr="MC900434816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949575"/>
            <a:ext cx="346075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MC900223368[1]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63813"/>
            <a:ext cx="569913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7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2514600"/>
            <a:ext cx="422275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516188"/>
            <a:ext cx="422275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49250" y="1773238"/>
            <a:ext cx="698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Web</a:t>
            </a:r>
            <a:r>
              <a:rPr lang="ja-JP" altLang="en-US" sz="1000">
                <a:latin typeface="Arial" charset="0"/>
              </a:rPr>
              <a:t>端末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349375" y="2324100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347788" y="2935288"/>
            <a:ext cx="382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FW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632075" y="2079625"/>
            <a:ext cx="56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DNS</a:t>
            </a:r>
          </a:p>
          <a:p>
            <a:pPr algn="ctr"/>
            <a:r>
              <a:rPr lang="ja-JP" altLang="en-US" sz="1000">
                <a:latin typeface="Arial" charset="0"/>
              </a:rPr>
              <a:t>サーバ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3179763" y="2071688"/>
            <a:ext cx="560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メール</a:t>
            </a:r>
          </a:p>
          <a:p>
            <a:pPr algn="ctr"/>
            <a:r>
              <a:rPr lang="ja-JP" altLang="en-US" sz="1000">
                <a:latin typeface="Arial" charset="0"/>
              </a:rPr>
              <a:t>サーバ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662613" y="1223963"/>
            <a:ext cx="1346200" cy="21812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24" name="Picture 25" descr="MC900223368[1]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892550"/>
            <a:ext cx="569913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781800" y="6043613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倉庫</a:t>
            </a:r>
          </a:p>
          <a:p>
            <a:pPr algn="ctr"/>
            <a:r>
              <a:rPr lang="ja-JP" altLang="en-US" sz="1000">
                <a:latin typeface="Arial" charset="0"/>
              </a:rPr>
              <a:t>クライアント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571625" y="4402138"/>
            <a:ext cx="156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分析／管理用クライアント</a:t>
            </a:r>
          </a:p>
          <a:p>
            <a:pPr algn="ctr"/>
            <a:r>
              <a:rPr lang="ja-JP" altLang="en-US" sz="1000">
                <a:latin typeface="Arial" charset="0"/>
              </a:rPr>
              <a:t>（</a:t>
            </a:r>
            <a:r>
              <a:rPr lang="en-US" altLang="ja-JP" sz="1000">
                <a:latin typeface="Arial" charset="0"/>
              </a:rPr>
              <a:t>Windows PC</a:t>
            </a:r>
            <a:r>
              <a:rPr lang="ja-JP" altLang="en-US" sz="1000">
                <a:latin typeface="Arial" charset="0"/>
              </a:rPr>
              <a:t>）</a:t>
            </a:r>
          </a:p>
        </p:txBody>
      </p:sp>
      <p:pic>
        <p:nvPicPr>
          <p:cNvPr id="27" name="Picture 28" descr="MC90042895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5526088"/>
            <a:ext cx="452437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704138" y="6030913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倉庫</a:t>
            </a:r>
          </a:p>
          <a:p>
            <a:pPr algn="ctr"/>
            <a:r>
              <a:rPr lang="ja-JP" altLang="en-US" sz="1000">
                <a:latin typeface="Arial" charset="0"/>
              </a:rPr>
              <a:t>クライアント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28988" y="5445125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開発用クライアント</a:t>
            </a:r>
          </a:p>
          <a:p>
            <a:pPr algn="ctr"/>
            <a:r>
              <a:rPr lang="ja-JP" altLang="en-US" sz="1000">
                <a:latin typeface="Arial" charset="0"/>
              </a:rPr>
              <a:t>（</a:t>
            </a:r>
            <a:r>
              <a:rPr lang="en-US" altLang="ja-JP" sz="1000">
                <a:latin typeface="Arial" charset="0"/>
              </a:rPr>
              <a:t>Windows PC</a:t>
            </a:r>
            <a:r>
              <a:rPr lang="ja-JP" altLang="en-US" sz="1000">
                <a:latin typeface="Arial" charset="0"/>
              </a:rPr>
              <a:t>）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238500" y="4262438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プリンタ</a:t>
            </a:r>
          </a:p>
          <a:p>
            <a:pPr algn="ctr"/>
            <a:r>
              <a:rPr lang="ja-JP" altLang="en-US" sz="1000">
                <a:latin typeface="Arial" charset="0"/>
              </a:rPr>
              <a:t>（カラーレーザー）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907338" y="3856038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R</a:t>
            </a:r>
          </a:p>
        </p:txBody>
      </p:sp>
      <p:cxnSp>
        <p:nvCxnSpPr>
          <p:cNvPr id="32" name="AutoShape 33"/>
          <p:cNvCxnSpPr>
            <a:cxnSpLocks noChangeShapeType="1"/>
            <a:stCxn id="35" idx="2"/>
            <a:endCxn id="36" idx="0"/>
          </p:cNvCxnSpPr>
          <p:nvPr/>
        </p:nvCxnSpPr>
        <p:spPr bwMode="auto">
          <a:xfrm rot="16200000" flipH="1">
            <a:off x="138113" y="4289425"/>
            <a:ext cx="919162" cy="1588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Picture 34" descr="MC900223368[1]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833938"/>
            <a:ext cx="569913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913688" y="4792663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R</a:t>
            </a:r>
          </a:p>
        </p:txBody>
      </p:sp>
      <p:pic>
        <p:nvPicPr>
          <p:cNvPr id="35" name="Picture 36" descr="MC900223550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568700"/>
            <a:ext cx="57467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7" descr="MC900223550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4749800"/>
            <a:ext cx="57467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44463" y="3806825"/>
            <a:ext cx="388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>
                <a:latin typeface="Arial" charset="0"/>
              </a:rPr>
              <a:t>SW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44463" y="4960938"/>
            <a:ext cx="388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000">
                <a:latin typeface="Arial" charset="0"/>
              </a:rPr>
              <a:t>SW</a:t>
            </a:r>
          </a:p>
        </p:txBody>
      </p:sp>
      <p:cxnSp>
        <p:nvCxnSpPr>
          <p:cNvPr id="39" name="AutoShape 40"/>
          <p:cNvCxnSpPr>
            <a:cxnSpLocks noChangeShapeType="1"/>
            <a:stCxn id="15" idx="2"/>
            <a:endCxn id="3" idx="6"/>
          </p:cNvCxnSpPr>
          <p:nvPr/>
        </p:nvCxnSpPr>
        <p:spPr bwMode="auto">
          <a:xfrm>
            <a:off x="1733550" y="2744788"/>
            <a:ext cx="1588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1"/>
          <p:cNvCxnSpPr>
            <a:cxnSpLocks noChangeShapeType="1"/>
            <a:stCxn id="13" idx="1"/>
            <a:endCxn id="15" idx="0"/>
          </p:cNvCxnSpPr>
          <p:nvPr/>
        </p:nvCxnSpPr>
        <p:spPr bwMode="auto">
          <a:xfrm flipH="1">
            <a:off x="1733550" y="2230438"/>
            <a:ext cx="158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974725" y="1549400"/>
            <a:ext cx="3143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200900" y="4300538"/>
            <a:ext cx="898525" cy="29686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V="1">
            <a:off x="7186613" y="4310063"/>
            <a:ext cx="898525" cy="29686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6872288" y="4276725"/>
            <a:ext cx="1589087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000">
                <a:latin typeface="Arial" charset="0"/>
              </a:rPr>
              <a:t>VPN</a:t>
            </a:r>
          </a:p>
        </p:txBody>
      </p:sp>
      <p:cxnSp>
        <p:nvCxnSpPr>
          <p:cNvPr id="45" name="AutoShape 46"/>
          <p:cNvCxnSpPr>
            <a:cxnSpLocks noChangeShapeType="1"/>
            <a:stCxn id="44" idx="4"/>
            <a:endCxn id="33" idx="0"/>
          </p:cNvCxnSpPr>
          <p:nvPr/>
        </p:nvCxnSpPr>
        <p:spPr bwMode="auto">
          <a:xfrm>
            <a:off x="7667625" y="4629150"/>
            <a:ext cx="0" cy="204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7"/>
          <p:cNvCxnSpPr>
            <a:cxnSpLocks noChangeShapeType="1"/>
            <a:stCxn id="24" idx="2"/>
            <a:endCxn id="44" idx="0"/>
          </p:cNvCxnSpPr>
          <p:nvPr/>
        </p:nvCxnSpPr>
        <p:spPr bwMode="auto">
          <a:xfrm>
            <a:off x="7667625" y="4073525"/>
            <a:ext cx="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453313" y="5599113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400">
                <a:latin typeface="Arial" charset="0"/>
              </a:rPr>
              <a:t>･･･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3706813" y="5040313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400">
                <a:latin typeface="Arial" charset="0"/>
              </a:rPr>
              <a:t>･･･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2195513" y="3960813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400">
                <a:latin typeface="Arial" charset="0"/>
              </a:rPr>
              <a:t>･･･</a:t>
            </a:r>
          </a:p>
        </p:txBody>
      </p:sp>
      <p:cxnSp>
        <p:nvCxnSpPr>
          <p:cNvPr id="50" name="AutoShape 51"/>
          <p:cNvCxnSpPr>
            <a:cxnSpLocks noChangeShapeType="1"/>
            <a:stCxn id="3" idx="8"/>
            <a:endCxn id="35" idx="0"/>
          </p:cNvCxnSpPr>
          <p:nvPr/>
        </p:nvCxnSpPr>
        <p:spPr bwMode="auto">
          <a:xfrm rot="10800000" flipV="1">
            <a:off x="596900" y="3292475"/>
            <a:ext cx="852488" cy="276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6845300" y="5283200"/>
            <a:ext cx="170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3986213" y="1304925"/>
            <a:ext cx="1346200" cy="1787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5167313" y="4275138"/>
            <a:ext cx="1346200" cy="10556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844550" y="2159000"/>
            <a:ext cx="3968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2849563" y="3092450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3409950" y="3094038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4665663" y="3094038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4060825" y="2276475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Windows OS</a:t>
            </a: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4062413" y="1884363"/>
            <a:ext cx="12049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WAS</a:t>
            </a:r>
            <a:r>
              <a:rPr lang="ja-JP" altLang="en-US" sz="1000">
                <a:latin typeface="Arial" charset="0"/>
              </a:rPr>
              <a:t>（</a:t>
            </a:r>
            <a:r>
              <a:rPr lang="en-US" altLang="ja-JP" sz="1000">
                <a:latin typeface="Arial" charset="0"/>
              </a:rPr>
              <a:t>J2EE</a:t>
            </a:r>
            <a:r>
              <a:rPr lang="ja-JP" altLang="en-US" sz="1000">
                <a:latin typeface="Arial" charset="0"/>
              </a:rPr>
              <a:t>ベース）</a:t>
            </a:r>
          </a:p>
        </p:txBody>
      </p: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4060825" y="2673350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X86</a:t>
            </a:r>
          </a:p>
          <a:p>
            <a:pPr algn="ctr"/>
            <a:r>
              <a:rPr lang="ja-JP" altLang="en-US" sz="1000">
                <a:latin typeface="Arial" charset="0"/>
              </a:rPr>
              <a:t>ラック型サーバ</a:t>
            </a:r>
          </a:p>
        </p:txBody>
      </p:sp>
      <p:sp>
        <p:nvSpPr>
          <p:cNvPr id="61" name="AutoShape 62"/>
          <p:cNvSpPr>
            <a:spLocks noChangeArrowheads="1"/>
          </p:cNvSpPr>
          <p:nvPr/>
        </p:nvSpPr>
        <p:spPr bwMode="auto">
          <a:xfrm>
            <a:off x="4062413" y="1489075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顧客管理</a:t>
            </a: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5737225" y="2593975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UNIX OS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738813" y="2201863"/>
            <a:ext cx="12049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RDBMS</a:t>
            </a: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5737225" y="2990850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POWER</a:t>
            </a:r>
          </a:p>
          <a:p>
            <a:pPr algn="ctr"/>
            <a:r>
              <a:rPr lang="ja-JP" altLang="en-US" sz="1000">
                <a:latin typeface="Arial" charset="0"/>
              </a:rPr>
              <a:t>ラック型サーバ</a:t>
            </a:r>
          </a:p>
        </p:txBody>
      </p:sp>
      <p:sp>
        <p:nvSpPr>
          <p:cNvPr id="65" name="AutoShape 66"/>
          <p:cNvSpPr>
            <a:spLocks noChangeArrowheads="1"/>
          </p:cNvSpPr>
          <p:nvPr/>
        </p:nvSpPr>
        <p:spPr bwMode="auto">
          <a:xfrm>
            <a:off x="4679950" y="1489075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受注管理</a:t>
            </a:r>
          </a:p>
        </p:txBody>
      </p:sp>
      <p:sp>
        <p:nvSpPr>
          <p:cNvPr id="66" name="AutoShape 67"/>
          <p:cNvSpPr>
            <a:spLocks noChangeArrowheads="1"/>
          </p:cNvSpPr>
          <p:nvPr/>
        </p:nvSpPr>
        <p:spPr bwMode="auto">
          <a:xfrm>
            <a:off x="5738813" y="1428750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顧客</a:t>
            </a:r>
          </a:p>
        </p:txBody>
      </p:sp>
      <p:sp>
        <p:nvSpPr>
          <p:cNvPr id="67" name="AutoShape 68"/>
          <p:cNvSpPr>
            <a:spLocks noChangeArrowheads="1"/>
          </p:cNvSpPr>
          <p:nvPr/>
        </p:nvSpPr>
        <p:spPr bwMode="auto">
          <a:xfrm>
            <a:off x="6157913" y="1428750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受注</a:t>
            </a:r>
          </a:p>
        </p:txBody>
      </p:sp>
      <p:sp>
        <p:nvSpPr>
          <p:cNvPr id="68" name="AutoShape 69"/>
          <p:cNvSpPr>
            <a:spLocks noChangeArrowheads="1"/>
          </p:cNvSpPr>
          <p:nvPr/>
        </p:nvSpPr>
        <p:spPr bwMode="auto">
          <a:xfrm>
            <a:off x="6572250" y="1428750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商品</a:t>
            </a: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1243013" y="5054600"/>
            <a:ext cx="1490662" cy="1276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1317625" y="5514975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Windows OS</a:t>
            </a: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1319213" y="5122863"/>
            <a:ext cx="5699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WAS</a:t>
            </a: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1317625" y="5911850"/>
            <a:ext cx="1204913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x86</a:t>
            </a:r>
          </a:p>
          <a:p>
            <a:pPr algn="ctr"/>
            <a:r>
              <a:rPr lang="ja-JP" altLang="en-US" sz="1000">
                <a:latin typeface="Arial" charset="0"/>
              </a:rPr>
              <a:t>タワー型サーバ</a:t>
            </a: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1954213" y="5122863"/>
            <a:ext cx="5699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en-US" altLang="ja-JP" sz="1000">
                <a:latin typeface="Arial" charset="0"/>
              </a:rPr>
              <a:t>RDBMS</a:t>
            </a: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 flipV="1">
            <a:off x="1927225" y="486410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 flipV="1">
            <a:off x="3467100" y="485140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 flipV="1">
            <a:off x="4330700" y="48514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2022475" y="3302000"/>
            <a:ext cx="313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842963" y="3670300"/>
            <a:ext cx="814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889000" y="4851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V="1">
            <a:off x="1939925" y="3675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 flipV="1">
            <a:off x="2841625" y="3675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83"/>
          <p:cNvSpPr>
            <a:spLocks noChangeShapeType="1"/>
          </p:cNvSpPr>
          <p:nvPr/>
        </p:nvSpPr>
        <p:spPr bwMode="auto">
          <a:xfrm flipV="1">
            <a:off x="3794125" y="3675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3" name="Picture 84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820738"/>
            <a:ext cx="422275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4513263" y="849313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販売管理</a:t>
            </a:r>
          </a:p>
          <a:p>
            <a:pPr algn="ctr"/>
            <a:r>
              <a:rPr lang="en-US" altLang="ja-JP" sz="1000">
                <a:latin typeface="Arial" charset="0"/>
              </a:rPr>
              <a:t>AP</a:t>
            </a:r>
            <a:r>
              <a:rPr lang="ja-JP" altLang="en-US" sz="1000">
                <a:latin typeface="Arial" charset="0"/>
              </a:rPr>
              <a:t>サーバ</a:t>
            </a: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6246813" y="769938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販売管理</a:t>
            </a:r>
          </a:p>
          <a:p>
            <a:pPr algn="ctr"/>
            <a:r>
              <a:rPr lang="en-US" altLang="ja-JP" sz="1000">
                <a:latin typeface="Arial" charset="0"/>
              </a:rPr>
              <a:t>DB</a:t>
            </a:r>
            <a:r>
              <a:rPr lang="ja-JP" altLang="en-US" sz="1000">
                <a:latin typeface="Arial" charset="0"/>
              </a:rPr>
              <a:t>サーバ</a:t>
            </a:r>
          </a:p>
        </p:txBody>
      </p:sp>
      <p:pic>
        <p:nvPicPr>
          <p:cNvPr id="86" name="Picture 87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717550"/>
            <a:ext cx="422275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AutoShape 88"/>
          <p:cNvSpPr>
            <a:spLocks noChangeArrowheads="1"/>
          </p:cNvSpPr>
          <p:nvPr/>
        </p:nvSpPr>
        <p:spPr bwMode="auto">
          <a:xfrm>
            <a:off x="6007100" y="925513"/>
            <a:ext cx="284163" cy="377825"/>
          </a:xfrm>
          <a:prstGeom prst="can">
            <a:avLst>
              <a:gd name="adj" fmla="val 33240"/>
            </a:avLst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0"/>
                  <a:invGamma/>
                </a:srgbClr>
              </a:gs>
              <a:gs pos="100000">
                <a:srgbClr val="96969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88" name="Picture 89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5454650"/>
            <a:ext cx="422275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2709863" y="60150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開発用</a:t>
            </a:r>
          </a:p>
          <a:p>
            <a:pPr algn="ctr"/>
            <a:r>
              <a:rPr lang="ja-JP" altLang="en-US" sz="1000">
                <a:latin typeface="Arial" charset="0"/>
              </a:rPr>
              <a:t>サーバ</a:t>
            </a:r>
          </a:p>
        </p:txBody>
      </p:sp>
      <p:sp>
        <p:nvSpPr>
          <p:cNvPr id="90" name="AutoShape 91"/>
          <p:cNvSpPr>
            <a:spLocks noChangeArrowheads="1"/>
          </p:cNvSpPr>
          <p:nvPr/>
        </p:nvSpPr>
        <p:spPr bwMode="auto">
          <a:xfrm>
            <a:off x="2857500" y="5662613"/>
            <a:ext cx="284163" cy="377825"/>
          </a:xfrm>
          <a:prstGeom prst="can">
            <a:avLst>
              <a:gd name="adj" fmla="val 33240"/>
            </a:avLst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0"/>
                  <a:invGamma/>
                </a:srgbClr>
              </a:gs>
              <a:gs pos="100000">
                <a:srgbClr val="96969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>
            <a:off x="7670800" y="36607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7186613" y="52879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8088313" y="52879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7670800" y="5014913"/>
            <a:ext cx="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>
            <a:off x="6311900" y="3400425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>
            <a:off x="8356600" y="30876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7" name="AutoShape 98"/>
          <p:cNvSpPr>
            <a:spLocks noChangeArrowheads="1"/>
          </p:cNvSpPr>
          <p:nvPr/>
        </p:nvSpPr>
        <p:spPr bwMode="auto">
          <a:xfrm>
            <a:off x="5226050" y="4795838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在庫管理</a:t>
            </a:r>
          </a:p>
        </p:txBody>
      </p:sp>
      <p:sp>
        <p:nvSpPr>
          <p:cNvPr id="98" name="AutoShape 99"/>
          <p:cNvSpPr>
            <a:spLocks noChangeArrowheads="1"/>
          </p:cNvSpPr>
          <p:nvPr/>
        </p:nvSpPr>
        <p:spPr bwMode="auto">
          <a:xfrm>
            <a:off x="5843588" y="4795838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配送管理</a:t>
            </a:r>
          </a:p>
        </p:txBody>
      </p:sp>
      <p:sp>
        <p:nvSpPr>
          <p:cNvPr id="99" name="AutoShape 100"/>
          <p:cNvSpPr>
            <a:spLocks noChangeArrowheads="1"/>
          </p:cNvSpPr>
          <p:nvPr/>
        </p:nvSpPr>
        <p:spPr bwMode="auto">
          <a:xfrm>
            <a:off x="5243513" y="4370388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在庫</a:t>
            </a:r>
          </a:p>
        </p:txBody>
      </p:sp>
      <p:sp>
        <p:nvSpPr>
          <p:cNvPr id="100" name="AutoShape 101"/>
          <p:cNvSpPr>
            <a:spLocks noChangeArrowheads="1"/>
          </p:cNvSpPr>
          <p:nvPr/>
        </p:nvSpPr>
        <p:spPr bwMode="auto">
          <a:xfrm>
            <a:off x="5651500" y="4370388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配送</a:t>
            </a:r>
          </a:p>
        </p:txBody>
      </p:sp>
      <p:sp>
        <p:nvSpPr>
          <p:cNvPr id="101" name="AutoShape 102"/>
          <p:cNvSpPr>
            <a:spLocks noChangeArrowheads="1"/>
          </p:cNvSpPr>
          <p:nvPr/>
        </p:nvSpPr>
        <p:spPr bwMode="auto">
          <a:xfrm>
            <a:off x="6057900" y="4370388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受注</a:t>
            </a:r>
          </a:p>
        </p:txBody>
      </p:sp>
      <p:pic>
        <p:nvPicPr>
          <p:cNvPr id="102" name="Picture 103" descr="MC900428969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5222875"/>
            <a:ext cx="422275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845175" y="53228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倉庫管理</a:t>
            </a:r>
          </a:p>
          <a:p>
            <a:pPr algn="ctr"/>
            <a:r>
              <a:rPr lang="ja-JP" altLang="en-US" sz="1000">
                <a:latin typeface="Arial" charset="0"/>
              </a:rPr>
              <a:t>サーバ</a:t>
            </a:r>
          </a:p>
        </p:txBody>
      </p:sp>
      <p:sp>
        <p:nvSpPr>
          <p:cNvPr id="104" name="AutoShape 105"/>
          <p:cNvSpPr>
            <a:spLocks noChangeArrowheads="1"/>
          </p:cNvSpPr>
          <p:nvPr/>
        </p:nvSpPr>
        <p:spPr bwMode="auto">
          <a:xfrm>
            <a:off x="5588000" y="5408613"/>
            <a:ext cx="284163" cy="377825"/>
          </a:xfrm>
          <a:prstGeom prst="can">
            <a:avLst>
              <a:gd name="adj" fmla="val 33240"/>
            </a:avLst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0"/>
                  <a:invGamma/>
                </a:srgbClr>
              </a:gs>
              <a:gs pos="100000">
                <a:srgbClr val="96969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5718175" y="3676650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AutoShape 107"/>
          <p:cNvSpPr>
            <a:spLocks noChangeArrowheads="1"/>
          </p:cNvSpPr>
          <p:nvPr/>
        </p:nvSpPr>
        <p:spPr bwMode="auto">
          <a:xfrm>
            <a:off x="5930900" y="1814513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在庫</a:t>
            </a:r>
          </a:p>
        </p:txBody>
      </p:sp>
      <p:sp>
        <p:nvSpPr>
          <p:cNvPr id="107" name="AutoShape 108"/>
          <p:cNvSpPr>
            <a:spLocks noChangeArrowheads="1"/>
          </p:cNvSpPr>
          <p:nvPr/>
        </p:nvSpPr>
        <p:spPr bwMode="auto">
          <a:xfrm>
            <a:off x="6338888" y="1814513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配送</a:t>
            </a:r>
          </a:p>
        </p:txBody>
      </p:sp>
      <p:sp>
        <p:nvSpPr>
          <p:cNvPr id="108" name="Rectangle 109"/>
          <p:cNvSpPr>
            <a:spLocks noChangeArrowheads="1"/>
          </p:cNvSpPr>
          <p:nvPr/>
        </p:nvSpPr>
        <p:spPr bwMode="auto">
          <a:xfrm>
            <a:off x="7675563" y="2254250"/>
            <a:ext cx="1346200" cy="1120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9" name="AutoShape 110"/>
          <p:cNvSpPr>
            <a:spLocks noChangeArrowheads="1"/>
          </p:cNvSpPr>
          <p:nvPr/>
        </p:nvSpPr>
        <p:spPr bwMode="auto">
          <a:xfrm>
            <a:off x="7734300" y="2954338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財務会計</a:t>
            </a:r>
          </a:p>
        </p:txBody>
      </p:sp>
      <p:sp>
        <p:nvSpPr>
          <p:cNvPr id="110" name="AutoShape 111"/>
          <p:cNvSpPr>
            <a:spLocks noChangeArrowheads="1"/>
          </p:cNvSpPr>
          <p:nvPr/>
        </p:nvSpPr>
        <p:spPr bwMode="auto">
          <a:xfrm>
            <a:off x="8351838" y="2954338"/>
            <a:ext cx="587375" cy="3365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仕入管理</a:t>
            </a:r>
          </a:p>
        </p:txBody>
      </p:sp>
      <p:sp>
        <p:nvSpPr>
          <p:cNvPr id="111" name="AutoShape 112"/>
          <p:cNvSpPr>
            <a:spLocks noChangeArrowheads="1"/>
          </p:cNvSpPr>
          <p:nvPr/>
        </p:nvSpPr>
        <p:spPr bwMode="auto">
          <a:xfrm>
            <a:off x="7759700" y="2535238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受注</a:t>
            </a:r>
          </a:p>
        </p:txBody>
      </p:sp>
      <p:sp>
        <p:nvSpPr>
          <p:cNvPr id="112" name="AutoShape 113"/>
          <p:cNvSpPr>
            <a:spLocks noChangeArrowheads="1"/>
          </p:cNvSpPr>
          <p:nvPr/>
        </p:nvSpPr>
        <p:spPr bwMode="auto">
          <a:xfrm>
            <a:off x="8164513" y="2536825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仕分</a:t>
            </a:r>
          </a:p>
        </p:txBody>
      </p:sp>
      <p:sp>
        <p:nvSpPr>
          <p:cNvPr id="113" name="AutoShape 114"/>
          <p:cNvSpPr>
            <a:spLocks noChangeArrowheads="1"/>
          </p:cNvSpPr>
          <p:nvPr/>
        </p:nvSpPr>
        <p:spPr bwMode="auto">
          <a:xfrm>
            <a:off x="8582025" y="2536825"/>
            <a:ext cx="371475" cy="336550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/>
            <a:r>
              <a:rPr lang="ja-JP" altLang="en-US" sz="1000">
                <a:latin typeface="Arial" charset="0"/>
              </a:rPr>
              <a:t>取引先</a:t>
            </a:r>
          </a:p>
        </p:txBody>
      </p:sp>
      <p:sp>
        <p:nvSpPr>
          <p:cNvPr id="114" name="Text Box 115"/>
          <p:cNvSpPr txBox="1">
            <a:spLocks noChangeArrowheads="1"/>
          </p:cNvSpPr>
          <p:nvPr/>
        </p:nvSpPr>
        <p:spPr bwMode="auto">
          <a:xfrm>
            <a:off x="8375650" y="1741488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000">
                <a:latin typeface="Arial" charset="0"/>
              </a:rPr>
              <a:t>ホスト</a:t>
            </a:r>
          </a:p>
        </p:txBody>
      </p:sp>
      <p:sp>
        <p:nvSpPr>
          <p:cNvPr id="115" name="AutoShape 116"/>
          <p:cNvSpPr>
            <a:spLocks noChangeArrowheads="1"/>
          </p:cNvSpPr>
          <p:nvPr/>
        </p:nvSpPr>
        <p:spPr bwMode="auto">
          <a:xfrm>
            <a:off x="7078663" y="1854200"/>
            <a:ext cx="927100" cy="339725"/>
          </a:xfrm>
          <a:prstGeom prst="leftRightArrow">
            <a:avLst>
              <a:gd name="adj1" fmla="val 50000"/>
              <a:gd name="adj2" fmla="val 54579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6" name="AutoShape 117"/>
          <p:cNvSpPr>
            <a:spLocks noChangeArrowheads="1"/>
          </p:cNvSpPr>
          <p:nvPr/>
        </p:nvSpPr>
        <p:spPr bwMode="auto">
          <a:xfrm rot="-5400000">
            <a:off x="5633244" y="3672681"/>
            <a:ext cx="769938" cy="339725"/>
          </a:xfrm>
          <a:prstGeom prst="leftRightArrow">
            <a:avLst>
              <a:gd name="adj1" fmla="val 50000"/>
              <a:gd name="adj2" fmla="val 4532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7" name="Text Box 118"/>
          <p:cNvSpPr txBox="1">
            <a:spLocks noChangeArrowheads="1"/>
          </p:cNvSpPr>
          <p:nvPr/>
        </p:nvSpPr>
        <p:spPr bwMode="auto">
          <a:xfrm>
            <a:off x="6040438" y="3724275"/>
            <a:ext cx="77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データ連携</a:t>
            </a:r>
          </a:p>
          <a:p>
            <a:pPr algn="ctr"/>
            <a:r>
              <a:rPr lang="ja-JP" altLang="en-US" sz="1000">
                <a:latin typeface="Arial" charset="0"/>
              </a:rPr>
              <a:t>（</a:t>
            </a:r>
            <a:r>
              <a:rPr lang="en-US" altLang="ja-JP" sz="1000">
                <a:latin typeface="Arial" charset="0"/>
              </a:rPr>
              <a:t>FTP</a:t>
            </a:r>
            <a:r>
              <a:rPr lang="ja-JP" altLang="en-US" sz="1000">
                <a:latin typeface="Arial" charset="0"/>
              </a:rPr>
              <a:t>）</a:t>
            </a:r>
          </a:p>
        </p:txBody>
      </p:sp>
      <p:sp>
        <p:nvSpPr>
          <p:cNvPr id="118" name="AutoShape 120"/>
          <p:cNvSpPr>
            <a:spLocks noChangeArrowheads="1"/>
          </p:cNvSpPr>
          <p:nvPr/>
        </p:nvSpPr>
        <p:spPr bwMode="auto">
          <a:xfrm>
            <a:off x="1093788" y="3789363"/>
            <a:ext cx="3592512" cy="2651125"/>
          </a:xfrm>
          <a:prstGeom prst="roundRect">
            <a:avLst>
              <a:gd name="adj" fmla="val 510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9" name="AutoShape 121"/>
          <p:cNvSpPr>
            <a:spLocks noChangeArrowheads="1"/>
          </p:cNvSpPr>
          <p:nvPr/>
        </p:nvSpPr>
        <p:spPr bwMode="auto">
          <a:xfrm>
            <a:off x="3825875" y="692150"/>
            <a:ext cx="3671888" cy="2851150"/>
          </a:xfrm>
          <a:prstGeom prst="roundRect">
            <a:avLst>
              <a:gd name="adj" fmla="val 5333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" name="Text Box 122"/>
          <p:cNvSpPr txBox="1">
            <a:spLocks noChangeArrowheads="1"/>
          </p:cNvSpPr>
          <p:nvPr/>
        </p:nvSpPr>
        <p:spPr bwMode="auto">
          <a:xfrm>
            <a:off x="7173913" y="1562100"/>
            <a:ext cx="77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00">
                <a:latin typeface="Arial" charset="0"/>
              </a:rPr>
              <a:t>データ連携</a:t>
            </a:r>
          </a:p>
          <a:p>
            <a:pPr algn="ctr"/>
            <a:r>
              <a:rPr lang="ja-JP" altLang="en-US" sz="1000">
                <a:latin typeface="Arial" charset="0"/>
              </a:rPr>
              <a:t>（</a:t>
            </a:r>
            <a:r>
              <a:rPr lang="en-US" altLang="ja-JP" sz="1000">
                <a:latin typeface="Arial" charset="0"/>
              </a:rPr>
              <a:t>HULFT</a:t>
            </a:r>
            <a:r>
              <a:rPr lang="ja-JP" altLang="en-US" sz="1000">
                <a:latin typeface="Arial" charset="0"/>
              </a:rPr>
              <a:t>）</a:t>
            </a:r>
          </a:p>
        </p:txBody>
      </p:sp>
      <p:sp>
        <p:nvSpPr>
          <p:cNvPr id="121" name="Text Box 123"/>
          <p:cNvSpPr txBox="1">
            <a:spLocks noChangeArrowheads="1"/>
          </p:cNvSpPr>
          <p:nvPr/>
        </p:nvSpPr>
        <p:spPr bwMode="auto">
          <a:xfrm>
            <a:off x="8324850" y="3698875"/>
            <a:ext cx="592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TCP/IP</a:t>
            </a:r>
          </a:p>
        </p:txBody>
      </p:sp>
      <p:sp>
        <p:nvSpPr>
          <p:cNvPr id="122" name="Text Box 124"/>
          <p:cNvSpPr txBox="1">
            <a:spLocks noChangeArrowheads="1"/>
          </p:cNvSpPr>
          <p:nvPr/>
        </p:nvSpPr>
        <p:spPr bwMode="auto">
          <a:xfrm>
            <a:off x="8340725" y="5327650"/>
            <a:ext cx="592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TCP/IP</a:t>
            </a:r>
          </a:p>
        </p:txBody>
      </p:sp>
      <p:sp>
        <p:nvSpPr>
          <p:cNvPr id="123" name="Text Box 125"/>
          <p:cNvSpPr txBox="1">
            <a:spLocks noChangeArrowheads="1"/>
          </p:cNvSpPr>
          <p:nvPr/>
        </p:nvSpPr>
        <p:spPr bwMode="auto">
          <a:xfrm>
            <a:off x="2030413" y="3044825"/>
            <a:ext cx="592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TCP/IP</a:t>
            </a: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1103313" y="4611688"/>
            <a:ext cx="592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TCP/IP</a:t>
            </a:r>
          </a:p>
        </p:txBody>
      </p:sp>
      <p:sp>
        <p:nvSpPr>
          <p:cNvPr id="125" name="AutoShape 127"/>
          <p:cNvSpPr>
            <a:spLocks noChangeArrowheads="1"/>
          </p:cNvSpPr>
          <p:nvPr/>
        </p:nvSpPr>
        <p:spPr bwMode="auto">
          <a:xfrm>
            <a:off x="4294188" y="5930900"/>
            <a:ext cx="1239837" cy="392113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Arial" charset="0"/>
              </a:rPr>
              <a:t>新規導入</a:t>
            </a:r>
          </a:p>
        </p:txBody>
      </p:sp>
      <p:sp>
        <p:nvSpPr>
          <p:cNvPr id="126" name="AutoShape 128"/>
          <p:cNvSpPr>
            <a:spLocks noChangeArrowheads="1"/>
          </p:cNvSpPr>
          <p:nvPr/>
        </p:nvSpPr>
        <p:spPr bwMode="auto">
          <a:xfrm>
            <a:off x="7270750" y="849313"/>
            <a:ext cx="1239838" cy="392112"/>
          </a:xfrm>
          <a:prstGeom prst="bevel">
            <a:avLst>
              <a:gd name="adj" fmla="val 125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  <a:latin typeface="Arial" charset="0"/>
              </a:rPr>
              <a:t>基盤利用</a:t>
            </a:r>
            <a:endParaRPr lang="ja-JP" altLang="en-US" sz="12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27" name="Group 30"/>
          <p:cNvGrpSpPr>
            <a:grpSpLocks noChangeAspect="1"/>
          </p:cNvGrpSpPr>
          <p:nvPr/>
        </p:nvGrpSpPr>
        <p:grpSpPr bwMode="auto">
          <a:xfrm>
            <a:off x="8107363" y="1993900"/>
            <a:ext cx="615950" cy="403225"/>
            <a:chOff x="2053" y="2546"/>
            <a:chExt cx="444" cy="290"/>
          </a:xfrm>
        </p:grpSpPr>
        <p:sp>
          <p:nvSpPr>
            <p:cNvPr id="128" name="Freeform 31"/>
            <p:cNvSpPr>
              <a:spLocks noChangeAspect="1"/>
            </p:cNvSpPr>
            <p:nvPr/>
          </p:nvSpPr>
          <p:spPr bwMode="auto">
            <a:xfrm>
              <a:off x="2053" y="2546"/>
              <a:ext cx="444" cy="74"/>
            </a:xfrm>
            <a:custGeom>
              <a:avLst/>
              <a:gdLst>
                <a:gd name="T0" fmla="*/ 27 w 444"/>
                <a:gd name="T1" fmla="*/ 0 h 74"/>
                <a:gd name="T2" fmla="*/ 0 w 444"/>
                <a:gd name="T3" fmla="*/ 18 h 74"/>
                <a:gd name="T4" fmla="*/ 59 w 444"/>
                <a:gd name="T5" fmla="*/ 73 h 74"/>
                <a:gd name="T6" fmla="*/ 375 w 444"/>
                <a:gd name="T7" fmla="*/ 73 h 74"/>
                <a:gd name="T8" fmla="*/ 443 w 444"/>
                <a:gd name="T9" fmla="*/ 19 h 74"/>
                <a:gd name="T10" fmla="*/ 414 w 444"/>
                <a:gd name="T11" fmla="*/ 0 h 74"/>
                <a:gd name="T12" fmla="*/ 27 w 444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4"/>
                <a:gd name="T22" fmla="*/ 0 h 74"/>
                <a:gd name="T23" fmla="*/ 444 w 444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4" h="74">
                  <a:moveTo>
                    <a:pt x="27" y="0"/>
                  </a:moveTo>
                  <a:lnTo>
                    <a:pt x="0" y="18"/>
                  </a:lnTo>
                  <a:lnTo>
                    <a:pt x="59" y="73"/>
                  </a:lnTo>
                  <a:lnTo>
                    <a:pt x="375" y="73"/>
                  </a:lnTo>
                  <a:lnTo>
                    <a:pt x="443" y="19"/>
                  </a:lnTo>
                  <a:lnTo>
                    <a:pt x="41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9" name="Freeform 32"/>
            <p:cNvSpPr>
              <a:spLocks noChangeAspect="1"/>
            </p:cNvSpPr>
            <p:nvPr/>
          </p:nvSpPr>
          <p:spPr bwMode="auto">
            <a:xfrm>
              <a:off x="2056" y="2564"/>
              <a:ext cx="439" cy="267"/>
            </a:xfrm>
            <a:custGeom>
              <a:avLst/>
              <a:gdLst>
                <a:gd name="T0" fmla="*/ 0 w 439"/>
                <a:gd name="T1" fmla="*/ 0 h 267"/>
                <a:gd name="T2" fmla="*/ 0 w 439"/>
                <a:gd name="T3" fmla="*/ 266 h 267"/>
                <a:gd name="T4" fmla="*/ 438 w 439"/>
                <a:gd name="T5" fmla="*/ 266 h 267"/>
                <a:gd name="T6" fmla="*/ 438 w 439"/>
                <a:gd name="T7" fmla="*/ 0 h 267"/>
                <a:gd name="T8" fmla="*/ 0 w 43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267"/>
                <a:gd name="T17" fmla="*/ 439 w 439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267">
                  <a:moveTo>
                    <a:pt x="0" y="0"/>
                  </a:moveTo>
                  <a:lnTo>
                    <a:pt x="0" y="266"/>
                  </a:lnTo>
                  <a:lnTo>
                    <a:pt x="438" y="266"/>
                  </a:lnTo>
                  <a:lnTo>
                    <a:pt x="438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0" name="Freeform 33"/>
            <p:cNvSpPr>
              <a:spLocks noChangeAspect="1"/>
            </p:cNvSpPr>
            <p:nvPr/>
          </p:nvSpPr>
          <p:spPr bwMode="auto">
            <a:xfrm>
              <a:off x="2053" y="2564"/>
              <a:ext cx="108" cy="45"/>
            </a:xfrm>
            <a:custGeom>
              <a:avLst/>
              <a:gdLst>
                <a:gd name="T0" fmla="*/ 0 w 108"/>
                <a:gd name="T1" fmla="*/ 0 h 45"/>
                <a:gd name="T2" fmla="*/ 0 w 108"/>
                <a:gd name="T3" fmla="*/ 44 h 45"/>
                <a:gd name="T4" fmla="*/ 107 w 108"/>
                <a:gd name="T5" fmla="*/ 44 h 45"/>
                <a:gd name="T6" fmla="*/ 107 w 108"/>
                <a:gd name="T7" fmla="*/ 0 h 45"/>
                <a:gd name="T8" fmla="*/ 0 w 108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45"/>
                <a:gd name="T17" fmla="*/ 108 w 108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45">
                  <a:moveTo>
                    <a:pt x="0" y="0"/>
                  </a:moveTo>
                  <a:lnTo>
                    <a:pt x="0" y="44"/>
                  </a:lnTo>
                  <a:lnTo>
                    <a:pt x="107" y="44"/>
                  </a:ln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1" name="Freeform 34"/>
            <p:cNvSpPr>
              <a:spLocks noChangeAspect="1"/>
            </p:cNvSpPr>
            <p:nvPr/>
          </p:nvSpPr>
          <p:spPr bwMode="auto">
            <a:xfrm>
              <a:off x="2168" y="2564"/>
              <a:ext cx="107" cy="45"/>
            </a:xfrm>
            <a:custGeom>
              <a:avLst/>
              <a:gdLst>
                <a:gd name="T0" fmla="*/ 0 w 107"/>
                <a:gd name="T1" fmla="*/ 0 h 45"/>
                <a:gd name="T2" fmla="*/ 0 w 107"/>
                <a:gd name="T3" fmla="*/ 44 h 45"/>
                <a:gd name="T4" fmla="*/ 106 w 107"/>
                <a:gd name="T5" fmla="*/ 44 h 45"/>
                <a:gd name="T6" fmla="*/ 106 w 107"/>
                <a:gd name="T7" fmla="*/ 0 h 45"/>
                <a:gd name="T8" fmla="*/ 0 w 107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45"/>
                <a:gd name="T17" fmla="*/ 107 w 107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45">
                  <a:moveTo>
                    <a:pt x="0" y="0"/>
                  </a:moveTo>
                  <a:lnTo>
                    <a:pt x="0" y="44"/>
                  </a:lnTo>
                  <a:lnTo>
                    <a:pt x="106" y="44"/>
                  </a:ln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2" name="Freeform 35"/>
            <p:cNvSpPr>
              <a:spLocks noChangeAspect="1"/>
            </p:cNvSpPr>
            <p:nvPr/>
          </p:nvSpPr>
          <p:spPr bwMode="auto">
            <a:xfrm>
              <a:off x="2053" y="2611"/>
              <a:ext cx="108" cy="225"/>
            </a:xfrm>
            <a:custGeom>
              <a:avLst/>
              <a:gdLst>
                <a:gd name="T0" fmla="*/ 0 w 108"/>
                <a:gd name="T1" fmla="*/ 0 h 225"/>
                <a:gd name="T2" fmla="*/ 0 w 108"/>
                <a:gd name="T3" fmla="*/ 224 h 225"/>
                <a:gd name="T4" fmla="*/ 107 w 108"/>
                <a:gd name="T5" fmla="*/ 224 h 225"/>
                <a:gd name="T6" fmla="*/ 107 w 108"/>
                <a:gd name="T7" fmla="*/ 0 h 225"/>
                <a:gd name="T8" fmla="*/ 0 w 108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25"/>
                <a:gd name="T17" fmla="*/ 108 w 108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25">
                  <a:moveTo>
                    <a:pt x="0" y="0"/>
                  </a:moveTo>
                  <a:lnTo>
                    <a:pt x="0" y="224"/>
                  </a:lnTo>
                  <a:lnTo>
                    <a:pt x="107" y="224"/>
                  </a:ln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" name="Freeform 36"/>
            <p:cNvSpPr>
              <a:spLocks noChangeAspect="1"/>
            </p:cNvSpPr>
            <p:nvPr/>
          </p:nvSpPr>
          <p:spPr bwMode="auto">
            <a:xfrm>
              <a:off x="2168" y="2611"/>
              <a:ext cx="107" cy="225"/>
            </a:xfrm>
            <a:custGeom>
              <a:avLst/>
              <a:gdLst>
                <a:gd name="T0" fmla="*/ 0 w 107"/>
                <a:gd name="T1" fmla="*/ 0 h 225"/>
                <a:gd name="T2" fmla="*/ 0 w 107"/>
                <a:gd name="T3" fmla="*/ 224 h 225"/>
                <a:gd name="T4" fmla="*/ 106 w 107"/>
                <a:gd name="T5" fmla="*/ 224 h 225"/>
                <a:gd name="T6" fmla="*/ 106 w 107"/>
                <a:gd name="T7" fmla="*/ 0 h 225"/>
                <a:gd name="T8" fmla="*/ 0 w 107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25"/>
                <a:gd name="T17" fmla="*/ 107 w 107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25">
                  <a:moveTo>
                    <a:pt x="0" y="0"/>
                  </a:moveTo>
                  <a:lnTo>
                    <a:pt x="0" y="224"/>
                  </a:lnTo>
                  <a:lnTo>
                    <a:pt x="106" y="224"/>
                  </a:ln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4" name="Freeform 37"/>
            <p:cNvSpPr>
              <a:spLocks noChangeAspect="1"/>
            </p:cNvSpPr>
            <p:nvPr/>
          </p:nvSpPr>
          <p:spPr bwMode="auto">
            <a:xfrm>
              <a:off x="2282" y="2564"/>
              <a:ext cx="215" cy="45"/>
            </a:xfrm>
            <a:custGeom>
              <a:avLst/>
              <a:gdLst>
                <a:gd name="T0" fmla="*/ 0 w 215"/>
                <a:gd name="T1" fmla="*/ 0 h 45"/>
                <a:gd name="T2" fmla="*/ 0 w 215"/>
                <a:gd name="T3" fmla="*/ 44 h 45"/>
                <a:gd name="T4" fmla="*/ 214 w 215"/>
                <a:gd name="T5" fmla="*/ 44 h 45"/>
                <a:gd name="T6" fmla="*/ 214 w 215"/>
                <a:gd name="T7" fmla="*/ 0 h 45"/>
                <a:gd name="T8" fmla="*/ 0 w 2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45"/>
                <a:gd name="T17" fmla="*/ 215 w 2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45">
                  <a:moveTo>
                    <a:pt x="0" y="0"/>
                  </a:moveTo>
                  <a:lnTo>
                    <a:pt x="0" y="44"/>
                  </a:lnTo>
                  <a:lnTo>
                    <a:pt x="214" y="44"/>
                  </a:ln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5" name="Freeform 38"/>
            <p:cNvSpPr>
              <a:spLocks noChangeAspect="1"/>
            </p:cNvSpPr>
            <p:nvPr/>
          </p:nvSpPr>
          <p:spPr bwMode="auto">
            <a:xfrm>
              <a:off x="2282" y="2611"/>
              <a:ext cx="215" cy="225"/>
            </a:xfrm>
            <a:custGeom>
              <a:avLst/>
              <a:gdLst>
                <a:gd name="T0" fmla="*/ 0 w 215"/>
                <a:gd name="T1" fmla="*/ 0 h 225"/>
                <a:gd name="T2" fmla="*/ 0 w 215"/>
                <a:gd name="T3" fmla="*/ 224 h 225"/>
                <a:gd name="T4" fmla="*/ 214 w 215"/>
                <a:gd name="T5" fmla="*/ 224 h 225"/>
                <a:gd name="T6" fmla="*/ 214 w 215"/>
                <a:gd name="T7" fmla="*/ 0 h 225"/>
                <a:gd name="T8" fmla="*/ 0 w 215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225"/>
                <a:gd name="T17" fmla="*/ 215 w 215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225">
                  <a:moveTo>
                    <a:pt x="0" y="0"/>
                  </a:moveTo>
                  <a:lnTo>
                    <a:pt x="0" y="224"/>
                  </a:lnTo>
                  <a:lnTo>
                    <a:pt x="214" y="224"/>
                  </a:ln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6" name="Freeform 39"/>
            <p:cNvSpPr>
              <a:spLocks noChangeAspect="1"/>
            </p:cNvSpPr>
            <p:nvPr/>
          </p:nvSpPr>
          <p:spPr bwMode="auto">
            <a:xfrm>
              <a:off x="2385" y="2577"/>
              <a:ext cx="41" cy="26"/>
            </a:xfrm>
            <a:custGeom>
              <a:avLst/>
              <a:gdLst>
                <a:gd name="T0" fmla="*/ 0 w 41"/>
                <a:gd name="T1" fmla="*/ 0 h 26"/>
                <a:gd name="T2" fmla="*/ 0 w 41"/>
                <a:gd name="T3" fmla="*/ 25 h 26"/>
                <a:gd name="T4" fmla="*/ 40 w 41"/>
                <a:gd name="T5" fmla="*/ 25 h 26"/>
                <a:gd name="T6" fmla="*/ 40 w 41"/>
                <a:gd name="T7" fmla="*/ 0 h 26"/>
                <a:gd name="T8" fmla="*/ 0 w 4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26"/>
                <a:gd name="T17" fmla="*/ 41 w 4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26">
                  <a:moveTo>
                    <a:pt x="0" y="0"/>
                  </a:moveTo>
                  <a:lnTo>
                    <a:pt x="0" y="25"/>
                  </a:lnTo>
                  <a:lnTo>
                    <a:pt x="40" y="25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7" name="Freeform 40"/>
            <p:cNvSpPr>
              <a:spLocks noChangeAspect="1"/>
            </p:cNvSpPr>
            <p:nvPr/>
          </p:nvSpPr>
          <p:spPr bwMode="auto">
            <a:xfrm>
              <a:off x="2435" y="2577"/>
              <a:ext cx="40" cy="26"/>
            </a:xfrm>
            <a:custGeom>
              <a:avLst/>
              <a:gdLst>
                <a:gd name="T0" fmla="*/ 0 w 40"/>
                <a:gd name="T1" fmla="*/ 0 h 26"/>
                <a:gd name="T2" fmla="*/ 0 w 40"/>
                <a:gd name="T3" fmla="*/ 25 h 26"/>
                <a:gd name="T4" fmla="*/ 39 w 40"/>
                <a:gd name="T5" fmla="*/ 25 h 26"/>
                <a:gd name="T6" fmla="*/ 39 w 40"/>
                <a:gd name="T7" fmla="*/ 0 h 26"/>
                <a:gd name="T8" fmla="*/ 0 w 40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6"/>
                <a:gd name="T17" fmla="*/ 40 w 4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6">
                  <a:moveTo>
                    <a:pt x="0" y="0"/>
                  </a:moveTo>
                  <a:lnTo>
                    <a:pt x="0" y="25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8" name="Freeform 41"/>
            <p:cNvSpPr>
              <a:spLocks noChangeAspect="1"/>
            </p:cNvSpPr>
            <p:nvPr/>
          </p:nvSpPr>
          <p:spPr bwMode="auto">
            <a:xfrm>
              <a:off x="2282" y="2564"/>
              <a:ext cx="157" cy="146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5 h 146"/>
                <a:gd name="T4" fmla="*/ 0 w 157"/>
                <a:gd name="T5" fmla="*/ 143 h 146"/>
                <a:gd name="T6" fmla="*/ 1 w 157"/>
                <a:gd name="T7" fmla="*/ 143 h 146"/>
                <a:gd name="T8" fmla="*/ 2 w 157"/>
                <a:gd name="T9" fmla="*/ 142 h 146"/>
                <a:gd name="T10" fmla="*/ 2 w 157"/>
                <a:gd name="T11" fmla="*/ 141 h 146"/>
                <a:gd name="T12" fmla="*/ 4 w 157"/>
                <a:gd name="T13" fmla="*/ 141 h 146"/>
                <a:gd name="T14" fmla="*/ 5 w 157"/>
                <a:gd name="T15" fmla="*/ 140 h 146"/>
                <a:gd name="T16" fmla="*/ 5 w 157"/>
                <a:gd name="T17" fmla="*/ 138 h 146"/>
                <a:gd name="T18" fmla="*/ 7 w 157"/>
                <a:gd name="T19" fmla="*/ 136 h 146"/>
                <a:gd name="T20" fmla="*/ 8 w 157"/>
                <a:gd name="T21" fmla="*/ 134 h 146"/>
                <a:gd name="T22" fmla="*/ 10 w 157"/>
                <a:gd name="T23" fmla="*/ 131 h 146"/>
                <a:gd name="T24" fmla="*/ 12 w 157"/>
                <a:gd name="T25" fmla="*/ 129 h 146"/>
                <a:gd name="T26" fmla="*/ 14 w 157"/>
                <a:gd name="T27" fmla="*/ 127 h 146"/>
                <a:gd name="T28" fmla="*/ 16 w 157"/>
                <a:gd name="T29" fmla="*/ 123 h 146"/>
                <a:gd name="T30" fmla="*/ 18 w 157"/>
                <a:gd name="T31" fmla="*/ 122 h 146"/>
                <a:gd name="T32" fmla="*/ 20 w 157"/>
                <a:gd name="T33" fmla="*/ 119 h 146"/>
                <a:gd name="T34" fmla="*/ 22 w 157"/>
                <a:gd name="T35" fmla="*/ 115 h 146"/>
                <a:gd name="T36" fmla="*/ 26 w 157"/>
                <a:gd name="T37" fmla="*/ 112 h 146"/>
                <a:gd name="T38" fmla="*/ 27 w 157"/>
                <a:gd name="T39" fmla="*/ 110 h 146"/>
                <a:gd name="T40" fmla="*/ 31 w 157"/>
                <a:gd name="T41" fmla="*/ 106 h 146"/>
                <a:gd name="T42" fmla="*/ 33 w 157"/>
                <a:gd name="T43" fmla="*/ 103 h 146"/>
                <a:gd name="T44" fmla="*/ 36 w 157"/>
                <a:gd name="T45" fmla="*/ 99 h 146"/>
                <a:gd name="T46" fmla="*/ 40 w 157"/>
                <a:gd name="T47" fmla="*/ 95 h 146"/>
                <a:gd name="T48" fmla="*/ 42 w 157"/>
                <a:gd name="T49" fmla="*/ 92 h 146"/>
                <a:gd name="T50" fmla="*/ 46 w 157"/>
                <a:gd name="T51" fmla="*/ 89 h 146"/>
                <a:gd name="T52" fmla="*/ 49 w 157"/>
                <a:gd name="T53" fmla="*/ 84 h 146"/>
                <a:gd name="T54" fmla="*/ 52 w 157"/>
                <a:gd name="T55" fmla="*/ 82 h 146"/>
                <a:gd name="T56" fmla="*/ 55 w 157"/>
                <a:gd name="T57" fmla="*/ 79 h 146"/>
                <a:gd name="T58" fmla="*/ 60 w 157"/>
                <a:gd name="T59" fmla="*/ 75 h 146"/>
                <a:gd name="T60" fmla="*/ 62 w 157"/>
                <a:gd name="T61" fmla="*/ 71 h 146"/>
                <a:gd name="T62" fmla="*/ 67 w 157"/>
                <a:gd name="T63" fmla="*/ 67 h 146"/>
                <a:gd name="T64" fmla="*/ 70 w 157"/>
                <a:gd name="T65" fmla="*/ 65 h 146"/>
                <a:gd name="T66" fmla="*/ 74 w 157"/>
                <a:gd name="T67" fmla="*/ 61 h 146"/>
                <a:gd name="T68" fmla="*/ 78 w 157"/>
                <a:gd name="T69" fmla="*/ 57 h 146"/>
                <a:gd name="T70" fmla="*/ 82 w 157"/>
                <a:gd name="T71" fmla="*/ 54 h 146"/>
                <a:gd name="T72" fmla="*/ 85 w 157"/>
                <a:gd name="T73" fmla="*/ 51 h 146"/>
                <a:gd name="T74" fmla="*/ 88 w 157"/>
                <a:gd name="T75" fmla="*/ 47 h 146"/>
                <a:gd name="T76" fmla="*/ 92 w 157"/>
                <a:gd name="T77" fmla="*/ 45 h 146"/>
                <a:gd name="T78" fmla="*/ 96 w 157"/>
                <a:gd name="T79" fmla="*/ 41 h 146"/>
                <a:gd name="T80" fmla="*/ 111 w 157"/>
                <a:gd name="T81" fmla="*/ 30 h 146"/>
                <a:gd name="T82" fmla="*/ 115 w 157"/>
                <a:gd name="T83" fmla="*/ 27 h 146"/>
                <a:gd name="T84" fmla="*/ 124 w 157"/>
                <a:gd name="T85" fmla="*/ 21 h 146"/>
                <a:gd name="T86" fmla="*/ 128 w 157"/>
                <a:gd name="T87" fmla="*/ 18 h 146"/>
                <a:gd name="T88" fmla="*/ 136 w 157"/>
                <a:gd name="T89" fmla="*/ 11 h 146"/>
                <a:gd name="T90" fmla="*/ 138 w 157"/>
                <a:gd name="T91" fmla="*/ 10 h 146"/>
                <a:gd name="T92" fmla="*/ 146 w 157"/>
                <a:gd name="T93" fmla="*/ 5 h 146"/>
                <a:gd name="T94" fmla="*/ 148 w 157"/>
                <a:gd name="T95" fmla="*/ 5 h 146"/>
                <a:gd name="T96" fmla="*/ 151 w 157"/>
                <a:gd name="T97" fmla="*/ 3 h 146"/>
                <a:gd name="T98" fmla="*/ 153 w 157"/>
                <a:gd name="T99" fmla="*/ 1 h 146"/>
                <a:gd name="T100" fmla="*/ 154 w 157"/>
                <a:gd name="T101" fmla="*/ 0 h 146"/>
                <a:gd name="T102" fmla="*/ 155 w 157"/>
                <a:gd name="T103" fmla="*/ 0 h 146"/>
                <a:gd name="T104" fmla="*/ 156 w 157"/>
                <a:gd name="T105" fmla="*/ 0 h 146"/>
                <a:gd name="T106" fmla="*/ 0 w 157"/>
                <a:gd name="T107" fmla="*/ 0 h 1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7"/>
                <a:gd name="T163" fmla="*/ 0 h 146"/>
                <a:gd name="T164" fmla="*/ 157 w 157"/>
                <a:gd name="T165" fmla="*/ 146 h 14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7" h="146">
                  <a:moveTo>
                    <a:pt x="0" y="0"/>
                  </a:moveTo>
                  <a:lnTo>
                    <a:pt x="0" y="145"/>
                  </a:lnTo>
                  <a:lnTo>
                    <a:pt x="0" y="143"/>
                  </a:lnTo>
                  <a:lnTo>
                    <a:pt x="1" y="143"/>
                  </a:lnTo>
                  <a:lnTo>
                    <a:pt x="2" y="142"/>
                  </a:lnTo>
                  <a:lnTo>
                    <a:pt x="2" y="141"/>
                  </a:lnTo>
                  <a:lnTo>
                    <a:pt x="4" y="141"/>
                  </a:lnTo>
                  <a:lnTo>
                    <a:pt x="5" y="140"/>
                  </a:lnTo>
                  <a:lnTo>
                    <a:pt x="5" y="138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10" y="131"/>
                  </a:lnTo>
                  <a:lnTo>
                    <a:pt x="12" y="129"/>
                  </a:lnTo>
                  <a:lnTo>
                    <a:pt x="14" y="127"/>
                  </a:lnTo>
                  <a:lnTo>
                    <a:pt x="16" y="123"/>
                  </a:lnTo>
                  <a:lnTo>
                    <a:pt x="18" y="122"/>
                  </a:lnTo>
                  <a:lnTo>
                    <a:pt x="20" y="119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27" y="110"/>
                  </a:lnTo>
                  <a:lnTo>
                    <a:pt x="31" y="106"/>
                  </a:lnTo>
                  <a:lnTo>
                    <a:pt x="33" y="103"/>
                  </a:lnTo>
                  <a:lnTo>
                    <a:pt x="36" y="99"/>
                  </a:lnTo>
                  <a:lnTo>
                    <a:pt x="40" y="95"/>
                  </a:lnTo>
                  <a:lnTo>
                    <a:pt x="42" y="92"/>
                  </a:lnTo>
                  <a:lnTo>
                    <a:pt x="46" y="89"/>
                  </a:lnTo>
                  <a:lnTo>
                    <a:pt x="49" y="84"/>
                  </a:lnTo>
                  <a:lnTo>
                    <a:pt x="52" y="82"/>
                  </a:lnTo>
                  <a:lnTo>
                    <a:pt x="55" y="79"/>
                  </a:lnTo>
                  <a:lnTo>
                    <a:pt x="60" y="75"/>
                  </a:lnTo>
                  <a:lnTo>
                    <a:pt x="62" y="71"/>
                  </a:lnTo>
                  <a:lnTo>
                    <a:pt x="67" y="67"/>
                  </a:lnTo>
                  <a:lnTo>
                    <a:pt x="70" y="65"/>
                  </a:lnTo>
                  <a:lnTo>
                    <a:pt x="74" y="61"/>
                  </a:lnTo>
                  <a:lnTo>
                    <a:pt x="78" y="57"/>
                  </a:lnTo>
                  <a:lnTo>
                    <a:pt x="82" y="54"/>
                  </a:lnTo>
                  <a:lnTo>
                    <a:pt x="85" y="51"/>
                  </a:lnTo>
                  <a:lnTo>
                    <a:pt x="88" y="47"/>
                  </a:lnTo>
                  <a:lnTo>
                    <a:pt x="92" y="45"/>
                  </a:lnTo>
                  <a:lnTo>
                    <a:pt x="96" y="41"/>
                  </a:lnTo>
                  <a:lnTo>
                    <a:pt x="111" y="30"/>
                  </a:lnTo>
                  <a:lnTo>
                    <a:pt x="115" y="27"/>
                  </a:lnTo>
                  <a:lnTo>
                    <a:pt x="124" y="21"/>
                  </a:lnTo>
                  <a:lnTo>
                    <a:pt x="128" y="18"/>
                  </a:lnTo>
                  <a:lnTo>
                    <a:pt x="136" y="11"/>
                  </a:lnTo>
                  <a:lnTo>
                    <a:pt x="138" y="10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1" y="3"/>
                  </a:lnTo>
                  <a:lnTo>
                    <a:pt x="153" y="1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9" name="Freeform 42"/>
            <p:cNvSpPr>
              <a:spLocks noChangeAspect="1"/>
            </p:cNvSpPr>
            <p:nvPr/>
          </p:nvSpPr>
          <p:spPr bwMode="auto">
            <a:xfrm>
              <a:off x="2277" y="2609"/>
              <a:ext cx="218" cy="16"/>
            </a:xfrm>
            <a:custGeom>
              <a:avLst/>
              <a:gdLst>
                <a:gd name="T0" fmla="*/ 0 w 218"/>
                <a:gd name="T1" fmla="*/ 0 h 16"/>
                <a:gd name="T2" fmla="*/ 0 w 218"/>
                <a:gd name="T3" fmla="*/ 15 h 16"/>
                <a:gd name="T4" fmla="*/ 217 w 218"/>
                <a:gd name="T5" fmla="*/ 15 h 16"/>
                <a:gd name="T6" fmla="*/ 217 w 218"/>
                <a:gd name="T7" fmla="*/ 0 h 16"/>
                <a:gd name="T8" fmla="*/ 0 w 218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16"/>
                <a:gd name="T17" fmla="*/ 218 w 21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16">
                  <a:moveTo>
                    <a:pt x="0" y="0"/>
                  </a:moveTo>
                  <a:lnTo>
                    <a:pt x="0" y="15"/>
                  </a:lnTo>
                  <a:lnTo>
                    <a:pt x="217" y="15"/>
                  </a:lnTo>
                  <a:lnTo>
                    <a:pt x="217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0" name="Freeform 43"/>
            <p:cNvSpPr>
              <a:spLocks noChangeAspect="1"/>
            </p:cNvSpPr>
            <p:nvPr/>
          </p:nvSpPr>
          <p:spPr bwMode="auto">
            <a:xfrm>
              <a:off x="2276" y="2605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0 w 17"/>
                <a:gd name="T3" fmla="*/ 15 h 16"/>
                <a:gd name="T4" fmla="*/ 16 w 17"/>
                <a:gd name="T5" fmla="*/ 15 h 16"/>
                <a:gd name="T6" fmla="*/ 16 w 17"/>
                <a:gd name="T7" fmla="*/ 0 h 16"/>
                <a:gd name="T8" fmla="*/ 0 w 17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0" y="0"/>
                  </a:moveTo>
                  <a:lnTo>
                    <a:pt x="0" y="15"/>
                  </a:lnTo>
                  <a:lnTo>
                    <a:pt x="16" y="15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1" name="Freeform 44"/>
            <p:cNvSpPr>
              <a:spLocks noChangeAspect="1"/>
            </p:cNvSpPr>
            <p:nvPr/>
          </p:nvSpPr>
          <p:spPr bwMode="auto">
            <a:xfrm>
              <a:off x="2056" y="2617"/>
              <a:ext cx="17" cy="16"/>
            </a:xfrm>
            <a:custGeom>
              <a:avLst/>
              <a:gdLst>
                <a:gd name="T0" fmla="*/ 0 w 17"/>
                <a:gd name="T1" fmla="*/ 7 h 16"/>
                <a:gd name="T2" fmla="*/ 7 w 17"/>
                <a:gd name="T3" fmla="*/ 15 h 16"/>
                <a:gd name="T4" fmla="*/ 16 w 17"/>
                <a:gd name="T5" fmla="*/ 7 h 16"/>
                <a:gd name="T6" fmla="*/ 7 w 17"/>
                <a:gd name="T7" fmla="*/ 0 h 16"/>
                <a:gd name="T8" fmla="*/ 0 w 17"/>
                <a:gd name="T9" fmla="*/ 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0" y="7"/>
                  </a:moveTo>
                  <a:lnTo>
                    <a:pt x="7" y="15"/>
                  </a:lnTo>
                  <a:lnTo>
                    <a:pt x="16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2" name="Freeform 45"/>
            <p:cNvSpPr>
              <a:spLocks noChangeAspect="1"/>
            </p:cNvSpPr>
            <p:nvPr/>
          </p:nvSpPr>
          <p:spPr bwMode="auto">
            <a:xfrm>
              <a:off x="2171" y="2617"/>
              <a:ext cx="21" cy="16"/>
            </a:xfrm>
            <a:custGeom>
              <a:avLst/>
              <a:gdLst>
                <a:gd name="T0" fmla="*/ 0 w 21"/>
                <a:gd name="T1" fmla="*/ 7 h 16"/>
                <a:gd name="T2" fmla="*/ 9 w 21"/>
                <a:gd name="T3" fmla="*/ 15 h 16"/>
                <a:gd name="T4" fmla="*/ 20 w 21"/>
                <a:gd name="T5" fmla="*/ 7 h 16"/>
                <a:gd name="T6" fmla="*/ 9 w 21"/>
                <a:gd name="T7" fmla="*/ 0 h 16"/>
                <a:gd name="T8" fmla="*/ 0 w 21"/>
                <a:gd name="T9" fmla="*/ 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0" y="7"/>
                  </a:moveTo>
                  <a:lnTo>
                    <a:pt x="9" y="15"/>
                  </a:lnTo>
                  <a:lnTo>
                    <a:pt x="20" y="7"/>
                  </a:lnTo>
                  <a:lnTo>
                    <a:pt x="9" y="0"/>
                  </a:lnTo>
                  <a:lnTo>
                    <a:pt x="0" y="7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" name="Freeform 46"/>
            <p:cNvSpPr>
              <a:spLocks noChangeAspect="1"/>
            </p:cNvSpPr>
            <p:nvPr/>
          </p:nvSpPr>
          <p:spPr bwMode="auto">
            <a:xfrm>
              <a:off x="2288" y="2617"/>
              <a:ext cx="18" cy="16"/>
            </a:xfrm>
            <a:custGeom>
              <a:avLst/>
              <a:gdLst>
                <a:gd name="T0" fmla="*/ 0 w 18"/>
                <a:gd name="T1" fmla="*/ 7 h 16"/>
                <a:gd name="T2" fmla="*/ 9 w 18"/>
                <a:gd name="T3" fmla="*/ 15 h 16"/>
                <a:gd name="T4" fmla="*/ 17 w 18"/>
                <a:gd name="T5" fmla="*/ 7 h 16"/>
                <a:gd name="T6" fmla="*/ 9 w 18"/>
                <a:gd name="T7" fmla="*/ 0 h 16"/>
                <a:gd name="T8" fmla="*/ 0 w 18"/>
                <a:gd name="T9" fmla="*/ 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6"/>
                <a:gd name="T17" fmla="*/ 18 w 1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6">
                  <a:moveTo>
                    <a:pt x="0" y="7"/>
                  </a:moveTo>
                  <a:lnTo>
                    <a:pt x="9" y="15"/>
                  </a:lnTo>
                  <a:lnTo>
                    <a:pt x="17" y="7"/>
                  </a:lnTo>
                  <a:lnTo>
                    <a:pt x="9" y="0"/>
                  </a:lnTo>
                  <a:lnTo>
                    <a:pt x="0" y="7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44" name="Text Box 147"/>
          <p:cNvSpPr txBox="1">
            <a:spLocks noChangeArrowheads="1"/>
          </p:cNvSpPr>
          <p:nvPr/>
        </p:nvSpPr>
        <p:spPr bwMode="auto">
          <a:xfrm>
            <a:off x="323850" y="2673350"/>
            <a:ext cx="698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000">
                <a:latin typeface="Arial" charset="0"/>
              </a:rPr>
              <a:t>Web</a:t>
            </a:r>
            <a:r>
              <a:rPr lang="ja-JP" altLang="en-US" sz="1000">
                <a:latin typeface="Arial" charset="0"/>
              </a:rPr>
              <a:t>端末</a:t>
            </a:r>
          </a:p>
        </p:txBody>
      </p:sp>
    </p:spTree>
    <p:extLst>
      <p:ext uri="{BB962C8B-B14F-4D97-AF65-F5344CB8AC3E}">
        <p14:creationId xmlns:p14="http://schemas.microsoft.com/office/powerpoint/2010/main" val="4281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5-2</a:t>
            </a:r>
            <a:r>
              <a:rPr lang="ja-JP" altLang="en-US" dirty="0"/>
              <a:t>　業務プロセス階層図（</a:t>
            </a:r>
            <a:r>
              <a:rPr lang="en-US" altLang="ja-JP" dirty="0"/>
              <a:t>PDD</a:t>
            </a:r>
            <a:r>
              <a:rPr lang="ja-JP" altLang="en-US" dirty="0"/>
              <a:t>）と業務プロセス記述の例</a:t>
            </a:r>
            <a:endParaRPr kumimoji="1" lang="ja-JP" altLang="en-US" dirty="0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3419475" y="1629643"/>
            <a:ext cx="122713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/>
              <a:t>業務プロセス記述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27000" y="1653455"/>
            <a:ext cx="1852613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業務プロセス階層図（</a:t>
            </a:r>
            <a:r>
              <a:rPr lang="en-US" altLang="ja-JP" sz="1200" dirty="0"/>
              <a:t>PDD</a:t>
            </a:r>
            <a:r>
              <a:rPr lang="ja-JP" altLang="en-US" sz="1200" dirty="0"/>
              <a:t>）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884363" y="2055093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顧客の管理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07950" y="2055093"/>
            <a:ext cx="12493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販売</a:t>
            </a:r>
          </a:p>
        </p:txBody>
      </p:sp>
      <p:cxnSp>
        <p:nvCxnSpPr>
          <p:cNvPr id="62" name="AutoShape 7"/>
          <p:cNvCxnSpPr>
            <a:cxnSpLocks noChangeShapeType="1"/>
            <a:stCxn id="60" idx="1"/>
            <a:endCxn id="61" idx="3"/>
          </p:cNvCxnSpPr>
          <p:nvPr/>
        </p:nvCxnSpPr>
        <p:spPr bwMode="auto">
          <a:xfrm rot="10800000">
            <a:off x="1357313" y="2202730"/>
            <a:ext cx="527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1884363" y="2415455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注文の受付</a:t>
            </a:r>
          </a:p>
        </p:txBody>
      </p:sp>
      <p:cxnSp>
        <p:nvCxnSpPr>
          <p:cNvPr id="64" name="AutoShape 9"/>
          <p:cNvCxnSpPr>
            <a:cxnSpLocks noChangeShapeType="1"/>
            <a:stCxn id="63" idx="1"/>
            <a:endCxn id="61" idx="3"/>
          </p:cNvCxnSpPr>
          <p:nvPr/>
        </p:nvCxnSpPr>
        <p:spPr bwMode="auto">
          <a:xfrm rot="10800000">
            <a:off x="1357313" y="2202730"/>
            <a:ext cx="527050" cy="3603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1884363" y="2775818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出荷の指示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1884363" y="3136180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売上の計上</a:t>
            </a:r>
          </a:p>
        </p:txBody>
      </p:sp>
      <p:cxnSp>
        <p:nvCxnSpPr>
          <p:cNvPr id="70" name="AutoShape 12"/>
          <p:cNvCxnSpPr>
            <a:cxnSpLocks noChangeShapeType="1"/>
            <a:stCxn id="65" idx="1"/>
            <a:endCxn id="61" idx="3"/>
          </p:cNvCxnSpPr>
          <p:nvPr/>
        </p:nvCxnSpPr>
        <p:spPr bwMode="auto">
          <a:xfrm rot="10800000">
            <a:off x="1357313" y="2202730"/>
            <a:ext cx="527050" cy="7207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3"/>
          <p:cNvCxnSpPr>
            <a:cxnSpLocks noChangeShapeType="1"/>
            <a:stCxn id="66" idx="1"/>
            <a:endCxn id="61" idx="3"/>
          </p:cNvCxnSpPr>
          <p:nvPr/>
        </p:nvCxnSpPr>
        <p:spPr bwMode="auto">
          <a:xfrm rot="10800000">
            <a:off x="1357313" y="2202730"/>
            <a:ext cx="527050" cy="1081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107950" y="3928343"/>
            <a:ext cx="12493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物流</a:t>
            </a:r>
          </a:p>
        </p:txBody>
      </p:sp>
      <p:sp>
        <p:nvSpPr>
          <p:cNvPr id="125" name="Text Box 15"/>
          <p:cNvSpPr txBox="1">
            <a:spLocks noChangeArrowheads="1"/>
          </p:cNvSpPr>
          <p:nvPr/>
        </p:nvSpPr>
        <p:spPr bwMode="auto">
          <a:xfrm>
            <a:off x="1884363" y="3928343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商品の入庫</a:t>
            </a:r>
          </a:p>
        </p:txBody>
      </p:sp>
      <p:sp>
        <p:nvSpPr>
          <p:cNvPr id="126" name="Text Box 16"/>
          <p:cNvSpPr txBox="1">
            <a:spLocks noChangeArrowheads="1"/>
          </p:cNvSpPr>
          <p:nvPr/>
        </p:nvSpPr>
        <p:spPr bwMode="auto">
          <a:xfrm>
            <a:off x="1884363" y="4288705"/>
            <a:ext cx="1249362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商品の出荷</a:t>
            </a:r>
          </a:p>
        </p:txBody>
      </p:sp>
      <p:cxnSp>
        <p:nvCxnSpPr>
          <p:cNvPr id="127" name="AutoShape 17"/>
          <p:cNvCxnSpPr>
            <a:cxnSpLocks noChangeShapeType="1"/>
            <a:stCxn id="125" idx="1"/>
            <a:endCxn id="83" idx="3"/>
          </p:cNvCxnSpPr>
          <p:nvPr/>
        </p:nvCxnSpPr>
        <p:spPr bwMode="auto">
          <a:xfrm rot="10800000">
            <a:off x="1357313" y="4075980"/>
            <a:ext cx="527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8"/>
          <p:cNvCxnSpPr>
            <a:cxnSpLocks noChangeShapeType="1"/>
            <a:stCxn id="126" idx="1"/>
            <a:endCxn id="83" idx="3"/>
          </p:cNvCxnSpPr>
          <p:nvPr/>
        </p:nvCxnSpPr>
        <p:spPr bwMode="auto">
          <a:xfrm rot="10800000">
            <a:off x="1357313" y="4075980"/>
            <a:ext cx="527050" cy="36036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9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46378"/>
              </p:ext>
            </p:extLst>
          </p:nvPr>
        </p:nvGraphicFramePr>
        <p:xfrm>
          <a:off x="3311525" y="2004293"/>
          <a:ext cx="5726113" cy="2762514"/>
        </p:xfrm>
        <a:graphic>
          <a:graphicData uri="http://schemas.openxmlformats.org/drawingml/2006/table">
            <a:tbl>
              <a:tblPr/>
              <a:tblGrid>
                <a:gridCol w="1039813"/>
                <a:gridCol w="1155700"/>
                <a:gridCol w="3530600"/>
              </a:tblGrid>
              <a:tr h="306917">
                <a:tc gridSpan="2"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業務プロセス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概要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販売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顧客の管理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顧客情報を登録し、管理する。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注文の受付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顧客からの注文を受け付ける。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出荷の指示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注文品を在庫から引き当て、出荷を指示する。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売上の計上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顧客ごとに、売上を計上する。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請求の発行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顧客に対して、請求書を発行する。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 rowSpan="3"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物流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商品の入庫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倉庫に、商品を入庫する。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商品の出荷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顧客に対して、商品を出荷する。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91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1882775" y="3504480"/>
            <a:ext cx="12493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400"/>
              <a:t>請求の発行</a:t>
            </a:r>
          </a:p>
        </p:txBody>
      </p:sp>
      <p:cxnSp>
        <p:nvCxnSpPr>
          <p:cNvPr id="131" name="AutoShape 79"/>
          <p:cNvCxnSpPr>
            <a:cxnSpLocks noChangeShapeType="1"/>
            <a:stCxn id="130" idx="1"/>
            <a:endCxn id="61" idx="3"/>
          </p:cNvCxnSpPr>
          <p:nvPr/>
        </p:nvCxnSpPr>
        <p:spPr bwMode="auto">
          <a:xfrm rot="10800000">
            <a:off x="1357313" y="2202730"/>
            <a:ext cx="525462" cy="1449388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 Box 80"/>
          <p:cNvSpPr txBox="1">
            <a:spLocks noChangeArrowheads="1"/>
          </p:cNvSpPr>
          <p:nvPr/>
        </p:nvSpPr>
        <p:spPr bwMode="auto">
          <a:xfrm>
            <a:off x="2303463" y="4655418"/>
            <a:ext cx="339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0231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755576" y="1385299"/>
            <a:ext cx="1656184" cy="1652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「</a:t>
            </a:r>
            <a:r>
              <a:rPr lang="ja-JP" altLang="en-US" sz="1000" dirty="0" smtClean="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要求分析シート」</a:t>
            </a:r>
            <a:r>
              <a:rPr lang="ja-JP" altLang="en-US" sz="1000" dirty="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の作成状況</a:t>
            </a:r>
            <a:endParaRPr lang="ja-JP" altLang="en-US" sz="1000" dirty="0">
              <a:solidFill>
                <a:schemeClr val="bg2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graphicFrame>
        <p:nvGraphicFramePr>
          <p:cNvPr id="5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8593"/>
              </p:ext>
            </p:extLst>
          </p:nvPr>
        </p:nvGraphicFramePr>
        <p:xfrm>
          <a:off x="960426" y="1640237"/>
          <a:ext cx="1255713" cy="1220940"/>
        </p:xfrm>
        <a:graphic>
          <a:graphicData uri="http://schemas.openxmlformats.org/drawingml/2006/table">
            <a:tbl>
              <a:tblPr/>
              <a:tblGrid>
                <a:gridCol w="152400"/>
                <a:gridCol w="1103313"/>
              </a:tblGrid>
              <a:tr h="50800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ビジネス要求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800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ステークホルダｰ要求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ソリューション要求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800">
                <a:tc row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charset="-128"/>
                        <a:ea typeface="ＭＳ Ｐゴシック" charset="-128"/>
                      </a:endParaRP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機能要求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非機能要求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90488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ソリューション</a:t>
                      </a:r>
                    </a:p>
                  </a:txBody>
                  <a:tcPr marL="18000" marR="18000" marT="7200" marB="7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488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移行要求</a:t>
                      </a:r>
                    </a:p>
                  </a:txBody>
                  <a:tcPr marL="18000" marR="18000" marT="7200" marB="720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円/楕円 5"/>
          <p:cNvSpPr/>
          <p:nvPr/>
        </p:nvSpPr>
        <p:spPr bwMode="auto">
          <a:xfrm>
            <a:off x="1331206" y="2305446"/>
            <a:ext cx="504924" cy="302955"/>
          </a:xfrm>
          <a:prstGeom prst="ellipse">
            <a:avLst/>
          </a:prstGeom>
          <a:solidFill>
            <a:schemeClr val="bg1">
              <a:alpha val="9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ＭＳ Ｐゴシック" pitchFamily="50" charset="-128"/>
                <a:ea typeface="ＭＳ Ｐゴシック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4281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5-19</a:t>
            </a:r>
            <a:r>
              <a:rPr lang="ja-JP" altLang="en-US" dirty="0"/>
              <a:t>　「移行を検討する」時の視点</a:t>
            </a:r>
            <a:endParaRPr kumimoji="1" lang="ja-JP" altLang="en-US" dirty="0"/>
          </a:p>
        </p:txBody>
      </p:sp>
      <p:graphicFrame>
        <p:nvGraphicFramePr>
          <p:cNvPr id="3" name="Group 44"/>
          <p:cNvGraphicFramePr>
            <a:graphicFrameLocks noGrp="1"/>
          </p:cNvGraphicFramePr>
          <p:nvPr>
            <p:ph idx="4294967295"/>
          </p:nvPr>
        </p:nvGraphicFramePr>
        <p:xfrm>
          <a:off x="250825" y="1025525"/>
          <a:ext cx="8713788" cy="4469394"/>
        </p:xfrm>
        <a:graphic>
          <a:graphicData uri="http://schemas.openxmlformats.org/drawingml/2006/table">
            <a:tbl>
              <a:tblPr/>
              <a:tblGrid>
                <a:gridCol w="1876425"/>
                <a:gridCol w="2541588"/>
                <a:gridCol w="4295775"/>
              </a:tblGrid>
              <a:tr h="3069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業務の変化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変化により想定される影響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対策の例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3564">
                <a:tc rowSpan="3"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1.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プロセス／システムの変更　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業務手順やシステム操作の理解不足によるミス／混乱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マニュアル整備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新業務／システム説明会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サポート体制設置　など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②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取引先からのクレーム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顧客や仕入れ先への説明会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問合せ窓口設置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9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③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変化に対する反発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社内キャンペーンによる啓蒙活動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564">
                <a:tc rowSpan="4"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2.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体制の変更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要員の不足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人材の採用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要員再配置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外部要員の確保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9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②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スキル・習熟度の不足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トレーニング／勉強会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③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暗黙情報の損失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ナレッジの文書化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情報の引き継ぎ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④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管理・統制の失敗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組織マネジメント体制の確立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社内規定・ルールの見直し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38"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3.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場所・設備の変更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場所や設備の不足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場所の確保</a:t>
                      </a:r>
                    </a:p>
                    <a:p>
                      <a:pPr marL="92075" marR="0" lvl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設備（システム機器以外）の調達・再利用　など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 wrap="none"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5-20</a:t>
            </a:r>
            <a:r>
              <a:rPr lang="ja-JP" altLang="en-US" dirty="0"/>
              <a:t>　「業務への影響と対応策」「システムへの影響と対応策」の例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O_B4-1-01_</a:t>
            </a:r>
            <a:r>
              <a:rPr lang="ja-JP" altLang="en-US" sz="1600" dirty="0"/>
              <a:t>業務・システムへの影響と対応策（記入例）</a:t>
            </a:r>
            <a:r>
              <a:rPr lang="en-US" altLang="ja-JP" sz="1600" dirty="0"/>
              <a:t>.doc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5" y="1268760"/>
            <a:ext cx="8132769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5-3</a:t>
            </a:r>
            <a:r>
              <a:rPr lang="ja-JP" altLang="en-US" dirty="0"/>
              <a:t>　業務フローの例</a:t>
            </a:r>
            <a:endParaRPr kumimoji="1" lang="ja-JP" altLang="en-US" dirty="0"/>
          </a:p>
        </p:txBody>
      </p:sp>
      <p:graphicFrame>
        <p:nvGraphicFramePr>
          <p:cNvPr id="3" name="Group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03505"/>
              </p:ext>
            </p:extLst>
          </p:nvPr>
        </p:nvGraphicFramePr>
        <p:xfrm>
          <a:off x="231775" y="1503362"/>
          <a:ext cx="8461375" cy="3268664"/>
        </p:xfrm>
        <a:graphic>
          <a:graphicData uri="http://schemas.openxmlformats.org/drawingml/2006/table">
            <a:tbl>
              <a:tblPr/>
              <a:tblGrid>
                <a:gridCol w="346075"/>
                <a:gridCol w="563563"/>
                <a:gridCol w="7551737"/>
              </a:tblGrid>
              <a:tr h="900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顧客</a:t>
                      </a:r>
                    </a:p>
                  </a:txBody>
                  <a:tcPr marL="0" marR="0" marT="0" marB="0" vert="eaVert" anchor="ctr" anchorCtr="1" horzOverflow="overflow">
                    <a:lnL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営業部</a:t>
                      </a:r>
                    </a:p>
                  </a:txBody>
                  <a:tcPr marL="0" marR="0" marT="0" marB="0" vert="eaVert" anchor="ctr" anchorCtr="1" horzOverflow="overflow">
                    <a:lnL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営業担当</a:t>
                      </a:r>
                    </a:p>
                  </a:txBody>
                  <a:tcPr marL="0" marR="0" marT="0" marB="0" vert="eaVert" anchor="ctr" anchorCtr="1" horzOverflow="overflow">
                    <a:lnL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管理者</a:t>
                      </a:r>
                    </a:p>
                  </a:txBody>
                  <a:tcPr marL="0" marR="0" marT="0" marB="0" vert="eaVert" anchor="ctr" anchorCtr="1" horzOverflow="overflow">
                    <a:lnL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システム</a:t>
                      </a:r>
                    </a:p>
                  </a:txBody>
                  <a:tcPr marL="0" marR="0" marT="0" marB="0" vert="eaVert" anchor="ctr" anchorCtr="1" horzOverflow="overflow">
                    <a:lnL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54" descr="PE0172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03499"/>
            <a:ext cx="468313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AutoShape 355"/>
          <p:cNvCxnSpPr>
            <a:cxnSpLocks noChangeAspect="1" noChangeShapeType="1"/>
            <a:stCxn id="4" idx="3"/>
            <a:endCxn id="21" idx="0"/>
          </p:cNvCxnSpPr>
          <p:nvPr/>
        </p:nvCxnSpPr>
        <p:spPr bwMode="auto">
          <a:xfrm>
            <a:off x="2039938" y="2792412"/>
            <a:ext cx="638175" cy="1374775"/>
          </a:xfrm>
          <a:prstGeom prst="bentConnector2">
            <a:avLst/>
          </a:prstGeom>
          <a:noFill/>
          <a:ln w="1270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358"/>
          <p:cNvCxnSpPr>
            <a:cxnSpLocks noChangeAspect="1" noChangeShapeType="1"/>
            <a:stCxn id="23" idx="3"/>
            <a:endCxn id="7" idx="2"/>
          </p:cNvCxnSpPr>
          <p:nvPr/>
        </p:nvCxnSpPr>
        <p:spPr bwMode="auto">
          <a:xfrm flipV="1">
            <a:off x="5260975" y="3051174"/>
            <a:ext cx="904875" cy="1295400"/>
          </a:xfrm>
          <a:prstGeom prst="bentConnector2">
            <a:avLst/>
          </a:prstGeom>
          <a:noFill/>
          <a:ln w="1270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363"/>
          <p:cNvSpPr txBox="1">
            <a:spLocks noChangeAspect="1" noChangeArrowheads="1"/>
          </p:cNvSpPr>
          <p:nvPr/>
        </p:nvSpPr>
        <p:spPr bwMode="auto">
          <a:xfrm>
            <a:off x="5721350" y="2898774"/>
            <a:ext cx="889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ea typeface="ＭＳ ゴシック" pitchFamily="49" charset="-128"/>
              </a:rPr>
              <a:t>注文請書の送付</a:t>
            </a:r>
          </a:p>
        </p:txBody>
      </p:sp>
      <p:pic>
        <p:nvPicPr>
          <p:cNvPr id="8" name="Picture 364" descr="PE0172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2486024"/>
            <a:ext cx="468313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369"/>
          <p:cNvSpPr txBox="1">
            <a:spLocks noChangeAspect="1" noChangeArrowheads="1"/>
          </p:cNvSpPr>
          <p:nvPr/>
        </p:nvSpPr>
        <p:spPr bwMode="auto">
          <a:xfrm>
            <a:off x="1679575" y="2105024"/>
            <a:ext cx="25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ea typeface="ＭＳ ゴシック" pitchFamily="49" charset="-128"/>
              </a:rPr>
              <a:t>注文</a:t>
            </a:r>
          </a:p>
        </p:txBody>
      </p:sp>
      <p:pic>
        <p:nvPicPr>
          <p:cNvPr id="11" name="Picture 370" descr="BD07179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711324"/>
            <a:ext cx="668337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AutoShape 371"/>
          <p:cNvCxnSpPr>
            <a:cxnSpLocks noChangeAspect="1" noChangeShapeType="1"/>
            <a:stCxn id="10" idx="2"/>
            <a:endCxn id="4" idx="0"/>
          </p:cNvCxnSpPr>
          <p:nvPr/>
        </p:nvCxnSpPr>
        <p:spPr bwMode="auto">
          <a:xfrm rot="5400000">
            <a:off x="1633537" y="2430462"/>
            <a:ext cx="346075" cy="0"/>
          </a:xfrm>
          <a:prstGeom prst="straightConnector1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372" descr="BS0107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1741487"/>
            <a:ext cx="468313" cy="3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73"/>
          <p:cNvSpPr txBox="1">
            <a:spLocks noChangeAspect="1" noChangeArrowheads="1"/>
          </p:cNvSpPr>
          <p:nvPr/>
        </p:nvSpPr>
        <p:spPr bwMode="auto">
          <a:xfrm>
            <a:off x="7245350" y="2101849"/>
            <a:ext cx="763588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ea typeface="ＭＳ ゴシック" pitchFamily="49" charset="-128"/>
              </a:rPr>
              <a:t>注文請書受領</a:t>
            </a:r>
          </a:p>
        </p:txBody>
      </p:sp>
      <p:cxnSp>
        <p:nvCxnSpPr>
          <p:cNvPr id="15" name="AutoShape 374"/>
          <p:cNvCxnSpPr>
            <a:cxnSpLocks noChangeAspect="1" noChangeShapeType="1"/>
            <a:stCxn id="8" idx="0"/>
            <a:endCxn id="13" idx="1"/>
          </p:cNvCxnSpPr>
          <p:nvPr/>
        </p:nvCxnSpPr>
        <p:spPr bwMode="auto">
          <a:xfrm rot="16200000">
            <a:off x="6463507" y="1602580"/>
            <a:ext cx="557212" cy="1209675"/>
          </a:xfrm>
          <a:prstGeom prst="bentConnector2">
            <a:avLst/>
          </a:prstGeom>
          <a:noFill/>
          <a:ln w="1270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77"/>
          <p:cNvCxnSpPr>
            <a:cxnSpLocks noChangeAspect="1" noChangeShapeType="1"/>
            <a:stCxn id="18" idx="3"/>
            <a:endCxn id="23" idx="0"/>
          </p:cNvCxnSpPr>
          <p:nvPr/>
        </p:nvCxnSpPr>
        <p:spPr bwMode="auto">
          <a:xfrm>
            <a:off x="4568825" y="3490912"/>
            <a:ext cx="512763" cy="674687"/>
          </a:xfrm>
          <a:prstGeom prst="bentConnector2">
            <a:avLst/>
          </a:prstGeom>
          <a:noFill/>
          <a:ln w="12700">
            <a:solidFill>
              <a:srgbClr val="40458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78"/>
          <p:cNvSpPr txBox="1">
            <a:spLocks noChangeAspect="1" noChangeArrowheads="1"/>
          </p:cNvSpPr>
          <p:nvPr/>
        </p:nvSpPr>
        <p:spPr bwMode="auto">
          <a:xfrm>
            <a:off x="1579563" y="3051174"/>
            <a:ext cx="508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ja-JP" altLang="en-US" sz="1000">
                <a:solidFill>
                  <a:srgbClr val="40458C"/>
                </a:solidFill>
                <a:latin typeface="ＭＳ ゴシック" pitchFamily="49" charset="-128"/>
                <a:ea typeface="ＭＳ ゴシック" pitchFamily="49" charset="-128"/>
              </a:rPr>
              <a:t>受注入力</a:t>
            </a:r>
          </a:p>
        </p:txBody>
      </p:sp>
      <p:pic>
        <p:nvPicPr>
          <p:cNvPr id="18" name="Picture 379" descr="PE0172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303587"/>
            <a:ext cx="468312" cy="3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380"/>
          <p:cNvSpPr txBox="1">
            <a:spLocks noChangeAspect="1" noChangeArrowheads="1"/>
          </p:cNvSpPr>
          <p:nvPr/>
        </p:nvSpPr>
        <p:spPr bwMode="auto">
          <a:xfrm>
            <a:off x="4081463" y="3697287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latin typeface="ＭＳ ゴシック" pitchFamily="49" charset="-128"/>
                <a:ea typeface="ＭＳ ゴシック" pitchFamily="49" charset="-128"/>
              </a:rPr>
              <a:t>発注承認</a:t>
            </a:r>
          </a:p>
        </p:txBody>
      </p:sp>
      <p:sp>
        <p:nvSpPr>
          <p:cNvPr id="20" name="Text Box 397"/>
          <p:cNvSpPr txBox="1">
            <a:spLocks noChangeArrowheads="1"/>
          </p:cNvSpPr>
          <p:nvPr/>
        </p:nvSpPr>
        <p:spPr bwMode="auto">
          <a:xfrm>
            <a:off x="2460625" y="4532312"/>
            <a:ext cx="508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ea typeface="ＭＳ ゴシック" pitchFamily="49" charset="-128"/>
              </a:rPr>
              <a:t>受注登録</a:t>
            </a:r>
          </a:p>
        </p:txBody>
      </p:sp>
      <p:pic>
        <p:nvPicPr>
          <p:cNvPr id="21" name="Picture 398" descr="BS00089_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4167187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402"/>
          <p:cNvSpPr txBox="1">
            <a:spLocks noChangeArrowheads="1"/>
          </p:cNvSpPr>
          <p:nvPr/>
        </p:nvSpPr>
        <p:spPr bwMode="auto">
          <a:xfrm>
            <a:off x="4768850" y="4530724"/>
            <a:ext cx="889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kumimoji="0" lang="ja-JP" altLang="en-US" sz="1000">
                <a:solidFill>
                  <a:srgbClr val="40458C"/>
                </a:solidFill>
                <a:ea typeface="ＭＳ ゴシック" pitchFamily="49" charset="-128"/>
              </a:rPr>
              <a:t>注文請書の発行</a:t>
            </a:r>
          </a:p>
        </p:txBody>
      </p:sp>
      <p:pic>
        <p:nvPicPr>
          <p:cNvPr id="23" name="Picture 403" descr="BS00089_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4165599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AutoShape 404"/>
          <p:cNvCxnSpPr>
            <a:cxnSpLocks noChangeAspect="1" noChangeShapeType="1"/>
            <a:stCxn id="21" idx="3"/>
            <a:endCxn id="18" idx="1"/>
          </p:cNvCxnSpPr>
          <p:nvPr/>
        </p:nvCxnSpPr>
        <p:spPr bwMode="auto">
          <a:xfrm flipV="1">
            <a:off x="2857500" y="3490912"/>
            <a:ext cx="1243013" cy="857250"/>
          </a:xfrm>
          <a:prstGeom prst="bentConnector3">
            <a:avLst>
              <a:gd name="adj1" fmla="val 49935"/>
            </a:avLst>
          </a:prstGeom>
          <a:noFill/>
          <a:ln w="1270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68536" y="1145653"/>
            <a:ext cx="784436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業務フロー</a:t>
            </a:r>
            <a:endParaRPr lang="ja-JP" altLang="en-US" sz="1200" dirty="0"/>
          </a:p>
        </p:txBody>
      </p:sp>
      <p:sp>
        <p:nvSpPr>
          <p:cNvPr id="26" name="AutoShape 121"/>
          <p:cNvSpPr>
            <a:spLocks noChangeArrowheads="1"/>
          </p:cNvSpPr>
          <p:nvPr/>
        </p:nvSpPr>
        <p:spPr bwMode="auto">
          <a:xfrm>
            <a:off x="3328988" y="3127374"/>
            <a:ext cx="1931987" cy="906463"/>
          </a:xfrm>
          <a:prstGeom prst="roundRect">
            <a:avLst>
              <a:gd name="adj" fmla="val 533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" name="AutoShape 128"/>
          <p:cNvSpPr>
            <a:spLocks noChangeArrowheads="1"/>
          </p:cNvSpPr>
          <p:nvPr/>
        </p:nvSpPr>
        <p:spPr bwMode="auto">
          <a:xfrm>
            <a:off x="3111500" y="2979737"/>
            <a:ext cx="763588" cy="392112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Arial" charset="0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5-4</a:t>
            </a:r>
            <a:r>
              <a:rPr lang="ja-JP" altLang="en-US" dirty="0"/>
              <a:t>　エンティティ関連図（</a:t>
            </a:r>
            <a:r>
              <a:rPr lang="en-US" altLang="ja-JP" dirty="0"/>
              <a:t>ERD</a:t>
            </a:r>
            <a:r>
              <a:rPr lang="ja-JP" altLang="en-US" dirty="0"/>
              <a:t>）の例</a:t>
            </a:r>
            <a:endParaRPr kumimoji="1" lang="ja-JP" altLang="en-US" dirty="0"/>
          </a:p>
        </p:txBody>
      </p:sp>
      <p:sp>
        <p:nvSpPr>
          <p:cNvPr id="3" name="フローチャート: 処理 2"/>
          <p:cNvSpPr>
            <a:spLocks noChangeArrowheads="1"/>
          </p:cNvSpPr>
          <p:nvPr/>
        </p:nvSpPr>
        <p:spPr bwMode="auto">
          <a:xfrm>
            <a:off x="2741613" y="1520825"/>
            <a:ext cx="823912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1800" b="1" dirty="0">
                <a:latin typeface="ＭＳ ゴシック" pitchFamily="49" charset="-128"/>
                <a:ea typeface="ＭＳ ゴシック" pitchFamily="49" charset="-128"/>
              </a:rPr>
              <a:t>顧客</a:t>
            </a:r>
          </a:p>
        </p:txBody>
      </p:sp>
      <p:sp>
        <p:nvSpPr>
          <p:cNvPr id="4" name="フローチャート: 処理 3"/>
          <p:cNvSpPr>
            <a:spLocks noChangeArrowheads="1"/>
          </p:cNvSpPr>
          <p:nvPr/>
        </p:nvSpPr>
        <p:spPr bwMode="auto">
          <a:xfrm>
            <a:off x="6088063" y="2276475"/>
            <a:ext cx="823912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1800" b="1" dirty="0">
                <a:latin typeface="ＭＳ ゴシック" pitchFamily="49" charset="-128"/>
                <a:ea typeface="ＭＳ ゴシック" pitchFamily="49" charset="-128"/>
              </a:rPr>
              <a:t>商品</a:t>
            </a:r>
          </a:p>
        </p:txBody>
      </p:sp>
      <p:cxnSp>
        <p:nvCxnSpPr>
          <p:cNvPr id="5" name="カギ線コネクタ 99"/>
          <p:cNvCxnSpPr>
            <a:cxnSpLocks noChangeShapeType="1"/>
            <a:stCxn id="3" idx="3"/>
            <a:endCxn id="14" idx="0"/>
          </p:cNvCxnSpPr>
          <p:nvPr/>
        </p:nvCxnSpPr>
        <p:spPr bwMode="auto">
          <a:xfrm>
            <a:off x="3565525" y="1790700"/>
            <a:ext cx="812800" cy="469900"/>
          </a:xfrm>
          <a:prstGeom prst="bentConnector2">
            <a:avLst/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6" name="直線コネクタ 5"/>
          <p:cNvCxnSpPr/>
          <p:nvPr/>
        </p:nvCxnSpPr>
        <p:spPr bwMode="auto">
          <a:xfrm rot="16200000" flipV="1">
            <a:off x="3573463" y="1801813"/>
            <a:ext cx="1206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コネクタ 6"/>
          <p:cNvCxnSpPr/>
          <p:nvPr/>
        </p:nvCxnSpPr>
        <p:spPr bwMode="auto">
          <a:xfrm rot="5400000">
            <a:off x="4254501" y="2127250"/>
            <a:ext cx="171450" cy="1174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 rot="16200000" flipH="1">
            <a:off x="4356894" y="2132806"/>
            <a:ext cx="171450" cy="115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コネクタ 9"/>
          <p:cNvCxnSpPr/>
          <p:nvPr/>
        </p:nvCxnSpPr>
        <p:spPr bwMode="auto">
          <a:xfrm rot="5400000">
            <a:off x="4254501" y="3132137"/>
            <a:ext cx="171450" cy="1174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/>
          <p:cNvCxnSpPr/>
          <p:nvPr/>
        </p:nvCxnSpPr>
        <p:spPr bwMode="auto">
          <a:xfrm rot="16200000" flipH="1">
            <a:off x="4356894" y="3137694"/>
            <a:ext cx="171450" cy="115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カギ線コネクタ 99"/>
          <p:cNvCxnSpPr>
            <a:cxnSpLocks noChangeShapeType="1"/>
            <a:stCxn id="4" idx="1"/>
          </p:cNvCxnSpPr>
          <p:nvPr/>
        </p:nvCxnSpPr>
        <p:spPr bwMode="auto">
          <a:xfrm rot="10800000" flipV="1">
            <a:off x="4789488" y="2546350"/>
            <a:ext cx="1298575" cy="10048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13" name="直線コネクタ 12"/>
          <p:cNvCxnSpPr/>
          <p:nvPr/>
        </p:nvCxnSpPr>
        <p:spPr bwMode="auto">
          <a:xfrm rot="5400000" flipH="1" flipV="1">
            <a:off x="5957888" y="2538413"/>
            <a:ext cx="1206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フローチャート: 処理 13"/>
          <p:cNvSpPr>
            <a:spLocks noChangeArrowheads="1"/>
          </p:cNvSpPr>
          <p:nvPr/>
        </p:nvSpPr>
        <p:spPr bwMode="auto">
          <a:xfrm>
            <a:off x="3965575" y="2260600"/>
            <a:ext cx="823913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注文</a:t>
            </a:r>
          </a:p>
        </p:txBody>
      </p:sp>
      <p:cxnSp>
        <p:nvCxnSpPr>
          <p:cNvPr id="15" name="カギ線コネクタ 99"/>
          <p:cNvCxnSpPr>
            <a:cxnSpLocks noChangeShapeType="1"/>
            <a:stCxn id="4" idx="2"/>
            <a:endCxn id="48" idx="0"/>
          </p:cNvCxnSpPr>
          <p:nvPr/>
        </p:nvCxnSpPr>
        <p:spPr bwMode="auto">
          <a:xfrm rot="5400000">
            <a:off x="6211094" y="3104356"/>
            <a:ext cx="577850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16" name="直線コネクタ 15"/>
          <p:cNvCxnSpPr/>
          <p:nvPr/>
        </p:nvCxnSpPr>
        <p:spPr bwMode="auto">
          <a:xfrm rot="5400000">
            <a:off x="6347619" y="3264694"/>
            <a:ext cx="171450" cy="115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コネクタ 16"/>
          <p:cNvCxnSpPr/>
          <p:nvPr/>
        </p:nvCxnSpPr>
        <p:spPr bwMode="auto">
          <a:xfrm rot="16200000" flipH="1">
            <a:off x="6482557" y="3269456"/>
            <a:ext cx="171450" cy="1158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 flipV="1">
            <a:off x="6437313" y="2889250"/>
            <a:ext cx="12223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フローチャート: 処理 44"/>
          <p:cNvSpPr>
            <a:spLocks noChangeArrowheads="1"/>
          </p:cNvSpPr>
          <p:nvPr/>
        </p:nvSpPr>
        <p:spPr bwMode="auto">
          <a:xfrm>
            <a:off x="4976813" y="4313238"/>
            <a:ext cx="823912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出荷</a:t>
            </a:r>
          </a:p>
        </p:txBody>
      </p:sp>
      <p:cxnSp>
        <p:nvCxnSpPr>
          <p:cNvPr id="20" name="カギ線コネクタ 99"/>
          <p:cNvCxnSpPr>
            <a:cxnSpLocks noChangeShapeType="1"/>
            <a:endCxn id="48" idx="2"/>
          </p:cNvCxnSpPr>
          <p:nvPr/>
        </p:nvCxnSpPr>
        <p:spPr bwMode="auto">
          <a:xfrm flipV="1">
            <a:off x="5800725" y="3933825"/>
            <a:ext cx="698500" cy="649288"/>
          </a:xfrm>
          <a:prstGeom prst="bentConnector2">
            <a:avLst/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21" name="カギ線コネクタ 99"/>
          <p:cNvCxnSpPr>
            <a:cxnSpLocks noChangeShapeType="1"/>
          </p:cNvCxnSpPr>
          <p:nvPr/>
        </p:nvCxnSpPr>
        <p:spPr bwMode="auto">
          <a:xfrm rot="5400000">
            <a:off x="4137818" y="3040857"/>
            <a:ext cx="481013" cy="0"/>
          </a:xfrm>
          <a:prstGeom prst="straightConnector1">
            <a:avLst/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22" name="直線コネクタ 76"/>
          <p:cNvCxnSpPr/>
          <p:nvPr/>
        </p:nvCxnSpPr>
        <p:spPr bwMode="auto">
          <a:xfrm flipV="1">
            <a:off x="4316413" y="2865438"/>
            <a:ext cx="12223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1070"/>
          <p:cNvGrpSpPr>
            <a:grpSpLocks/>
          </p:cNvGrpSpPr>
          <p:nvPr/>
        </p:nvGrpSpPr>
        <p:grpSpPr bwMode="auto">
          <a:xfrm rot="10800000">
            <a:off x="4284663" y="3824288"/>
            <a:ext cx="219075" cy="176212"/>
            <a:chOff x="2623" y="2072"/>
            <a:chExt cx="138" cy="111"/>
          </a:xfrm>
        </p:grpSpPr>
        <p:cxnSp>
          <p:nvCxnSpPr>
            <p:cNvPr id="24" name="直線コネクタ 74"/>
            <p:cNvCxnSpPr/>
            <p:nvPr/>
          </p:nvCxnSpPr>
          <p:spPr bwMode="auto">
            <a:xfrm rot="5400000">
              <a:off x="2608" y="2088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線コネクタ 75"/>
            <p:cNvCxnSpPr/>
            <p:nvPr/>
          </p:nvCxnSpPr>
          <p:spPr bwMode="auto">
            <a:xfrm rot="16200000" flipH="1">
              <a:off x="2672" y="2092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" name="カギ線コネクタ 99"/>
          <p:cNvCxnSpPr>
            <a:cxnSpLocks noChangeShapeType="1"/>
          </p:cNvCxnSpPr>
          <p:nvPr/>
        </p:nvCxnSpPr>
        <p:spPr bwMode="auto">
          <a:xfrm rot="5400000">
            <a:off x="2541587" y="2671763"/>
            <a:ext cx="1223963" cy="1588"/>
          </a:xfrm>
          <a:prstGeom prst="bentConnector3">
            <a:avLst>
              <a:gd name="adj1" fmla="val 49935"/>
            </a:avLst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grpSp>
        <p:nvGrpSpPr>
          <p:cNvPr id="27" name="Group 1075"/>
          <p:cNvGrpSpPr>
            <a:grpSpLocks/>
          </p:cNvGrpSpPr>
          <p:nvPr/>
        </p:nvGrpSpPr>
        <p:grpSpPr bwMode="auto">
          <a:xfrm>
            <a:off x="3054350" y="3105150"/>
            <a:ext cx="219075" cy="176213"/>
            <a:chOff x="2623" y="2072"/>
            <a:chExt cx="138" cy="111"/>
          </a:xfrm>
        </p:grpSpPr>
        <p:cxnSp>
          <p:nvCxnSpPr>
            <p:cNvPr id="28" name="直線コネクタ 74"/>
            <p:cNvCxnSpPr/>
            <p:nvPr/>
          </p:nvCxnSpPr>
          <p:spPr bwMode="auto">
            <a:xfrm rot="5400000">
              <a:off x="2606" y="2089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線コネクタ 75"/>
            <p:cNvCxnSpPr/>
            <p:nvPr/>
          </p:nvCxnSpPr>
          <p:spPr bwMode="auto">
            <a:xfrm rot="16200000" flipH="1">
              <a:off x="2671" y="2092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直線コネクタ 76"/>
          <p:cNvCxnSpPr/>
          <p:nvPr/>
        </p:nvCxnSpPr>
        <p:spPr bwMode="auto">
          <a:xfrm flipV="1">
            <a:off x="3092450" y="2132013"/>
            <a:ext cx="1222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フローチャート: 処理 44"/>
          <p:cNvSpPr>
            <a:spLocks noChangeArrowheads="1"/>
          </p:cNvSpPr>
          <p:nvPr/>
        </p:nvSpPr>
        <p:spPr bwMode="auto">
          <a:xfrm>
            <a:off x="1331913" y="3284538"/>
            <a:ext cx="823912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請求</a:t>
            </a:r>
          </a:p>
        </p:txBody>
      </p:sp>
      <p:cxnSp>
        <p:nvCxnSpPr>
          <p:cNvPr id="32" name="カギ線コネクタ 99"/>
          <p:cNvCxnSpPr>
            <a:cxnSpLocks noChangeShapeType="1"/>
          </p:cNvCxnSpPr>
          <p:nvPr/>
        </p:nvCxnSpPr>
        <p:spPr bwMode="auto">
          <a:xfrm>
            <a:off x="2155825" y="3554413"/>
            <a:ext cx="584200" cy="0"/>
          </a:xfrm>
          <a:prstGeom prst="straightConnector1">
            <a:avLst/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grpSp>
        <p:nvGrpSpPr>
          <p:cNvPr id="33" name="Group 1081"/>
          <p:cNvGrpSpPr>
            <a:grpSpLocks/>
          </p:cNvGrpSpPr>
          <p:nvPr/>
        </p:nvGrpSpPr>
        <p:grpSpPr bwMode="auto">
          <a:xfrm rot="16200000">
            <a:off x="2539206" y="3450432"/>
            <a:ext cx="219075" cy="176212"/>
            <a:chOff x="2623" y="2072"/>
            <a:chExt cx="138" cy="111"/>
          </a:xfrm>
        </p:grpSpPr>
        <p:cxnSp>
          <p:nvCxnSpPr>
            <p:cNvPr id="34" name="直線コネクタ 74"/>
            <p:cNvCxnSpPr/>
            <p:nvPr/>
          </p:nvCxnSpPr>
          <p:spPr bwMode="auto">
            <a:xfrm rot="5400000">
              <a:off x="2607" y="2090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線コネクタ 75"/>
            <p:cNvCxnSpPr/>
            <p:nvPr/>
          </p:nvCxnSpPr>
          <p:spPr bwMode="auto">
            <a:xfrm rot="16200000" flipH="1">
              <a:off x="2672" y="2093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フローチャート: 処理 44"/>
          <p:cNvSpPr>
            <a:spLocks noChangeArrowheads="1"/>
          </p:cNvSpPr>
          <p:nvPr/>
        </p:nvSpPr>
        <p:spPr bwMode="auto">
          <a:xfrm>
            <a:off x="2740025" y="3284538"/>
            <a:ext cx="823913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売上</a:t>
            </a:r>
          </a:p>
        </p:txBody>
      </p:sp>
      <p:cxnSp>
        <p:nvCxnSpPr>
          <p:cNvPr id="37" name="直線コネクタ 52"/>
          <p:cNvCxnSpPr/>
          <p:nvPr/>
        </p:nvCxnSpPr>
        <p:spPr bwMode="auto">
          <a:xfrm rot="16200000" flipV="1">
            <a:off x="2171700" y="3548063"/>
            <a:ext cx="1206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フローチャート: 処理 44"/>
          <p:cNvSpPr>
            <a:spLocks noChangeArrowheads="1"/>
          </p:cNvSpPr>
          <p:nvPr/>
        </p:nvSpPr>
        <p:spPr bwMode="auto">
          <a:xfrm>
            <a:off x="3965575" y="3281363"/>
            <a:ext cx="823913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注文</a:t>
            </a:r>
          </a:p>
          <a:p>
            <a:pPr algn="ctr" eaLnBrk="0" hangingPunct="0"/>
            <a:r>
              <a:rPr lang="ja-JP" altLang="en-US" sz="1600" b="1">
                <a:latin typeface="ＭＳ ゴシック" pitchFamily="49" charset="-128"/>
                <a:ea typeface="ＭＳ ゴシック" pitchFamily="49" charset="-128"/>
              </a:rPr>
              <a:t>品目</a:t>
            </a:r>
          </a:p>
        </p:txBody>
      </p:sp>
      <p:grpSp>
        <p:nvGrpSpPr>
          <p:cNvPr id="39" name="Group 1086"/>
          <p:cNvGrpSpPr>
            <a:grpSpLocks/>
          </p:cNvGrpSpPr>
          <p:nvPr/>
        </p:nvGrpSpPr>
        <p:grpSpPr bwMode="auto">
          <a:xfrm rot="5400000">
            <a:off x="4768056" y="3450432"/>
            <a:ext cx="219075" cy="176212"/>
            <a:chOff x="2623" y="2072"/>
            <a:chExt cx="138" cy="111"/>
          </a:xfrm>
        </p:grpSpPr>
        <p:cxnSp>
          <p:nvCxnSpPr>
            <p:cNvPr id="40" name="直線コネクタ 74"/>
            <p:cNvCxnSpPr/>
            <p:nvPr/>
          </p:nvCxnSpPr>
          <p:spPr bwMode="auto">
            <a:xfrm rot="5400000">
              <a:off x="2605" y="2088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線コネクタ 75"/>
            <p:cNvCxnSpPr/>
            <p:nvPr/>
          </p:nvCxnSpPr>
          <p:spPr bwMode="auto">
            <a:xfrm rot="16200000" flipH="1">
              <a:off x="2670" y="2092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" name="カギ線コネクタ 99"/>
          <p:cNvCxnSpPr>
            <a:cxnSpLocks noChangeShapeType="1"/>
          </p:cNvCxnSpPr>
          <p:nvPr/>
        </p:nvCxnSpPr>
        <p:spPr bwMode="auto">
          <a:xfrm rot="10800000">
            <a:off x="4378325" y="3821113"/>
            <a:ext cx="598488" cy="762000"/>
          </a:xfrm>
          <a:prstGeom prst="bentConnector2">
            <a:avLst/>
          </a:prstGeom>
          <a:noFill/>
          <a:ln w="28575" algn="ctr">
            <a:solidFill>
              <a:srgbClr val="2B4A76"/>
            </a:solidFill>
            <a:round/>
            <a:headEnd/>
            <a:tailEnd/>
          </a:ln>
        </p:spPr>
      </p:cxnSp>
      <p:cxnSp>
        <p:nvCxnSpPr>
          <p:cNvPr id="43" name="直線コネクタ 52"/>
          <p:cNvCxnSpPr/>
          <p:nvPr/>
        </p:nvCxnSpPr>
        <p:spPr bwMode="auto">
          <a:xfrm rot="16200000" flipV="1">
            <a:off x="4837113" y="4592638"/>
            <a:ext cx="1206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コネクタ 52"/>
          <p:cNvCxnSpPr/>
          <p:nvPr/>
        </p:nvCxnSpPr>
        <p:spPr bwMode="auto">
          <a:xfrm rot="16200000" flipV="1">
            <a:off x="5807075" y="4592638"/>
            <a:ext cx="1206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Group 1110"/>
          <p:cNvGrpSpPr>
            <a:grpSpLocks/>
          </p:cNvGrpSpPr>
          <p:nvPr/>
        </p:nvGrpSpPr>
        <p:grpSpPr bwMode="auto">
          <a:xfrm rot="10800000">
            <a:off x="6372225" y="3937000"/>
            <a:ext cx="219075" cy="176213"/>
            <a:chOff x="2623" y="2072"/>
            <a:chExt cx="138" cy="111"/>
          </a:xfrm>
        </p:grpSpPr>
        <p:cxnSp>
          <p:nvCxnSpPr>
            <p:cNvPr id="46" name="直線コネクタ 74"/>
            <p:cNvCxnSpPr/>
            <p:nvPr/>
          </p:nvCxnSpPr>
          <p:spPr bwMode="auto">
            <a:xfrm rot="5400000">
              <a:off x="2606" y="2089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線コネクタ 75"/>
            <p:cNvCxnSpPr/>
            <p:nvPr/>
          </p:nvCxnSpPr>
          <p:spPr bwMode="auto">
            <a:xfrm rot="16200000" flipH="1">
              <a:off x="2672" y="2091"/>
              <a:ext cx="108" cy="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フローチャート: 処理 47"/>
          <p:cNvSpPr>
            <a:spLocks noChangeArrowheads="1"/>
          </p:cNvSpPr>
          <p:nvPr/>
        </p:nvSpPr>
        <p:spPr bwMode="auto">
          <a:xfrm>
            <a:off x="6086475" y="3394075"/>
            <a:ext cx="823913" cy="539750"/>
          </a:xfrm>
          <a:prstGeom prst="flowChartProcess">
            <a:avLst/>
          </a:prstGeom>
          <a:gradFill rotWithShape="1">
            <a:gsLst>
              <a:gs pos="0">
                <a:srgbClr val="99E6FF"/>
              </a:gs>
              <a:gs pos="35001">
                <a:srgbClr val="B9ECFF"/>
              </a:gs>
              <a:gs pos="100000">
                <a:srgbClr val="E3F8FF"/>
              </a:gs>
            </a:gsLst>
            <a:lin ang="16200000" scaled="1"/>
          </a:gradFill>
          <a:ln w="9525" algn="ctr">
            <a:solidFill>
              <a:srgbClr val="28A0BE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1600" b="1" dirty="0">
                <a:latin typeface="ＭＳ ゴシック" pitchFamily="49" charset="-128"/>
                <a:ea typeface="ＭＳ ゴシック" pitchFamily="49" charset="-128"/>
              </a:rPr>
              <a:t>在庫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274266" y="1052736"/>
            <a:ext cx="1757460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en-US" sz="1200" dirty="0" err="1">
                <a:latin typeface="+mn-ea"/>
                <a:ea typeface="+mn-ea"/>
              </a:rPr>
              <a:t>エンティティ関連図</a:t>
            </a:r>
            <a:r>
              <a:rPr lang="ja-JP" altLang="en-US" sz="1200" dirty="0" smtClean="0">
                <a:latin typeface="+mn-ea"/>
                <a:ea typeface="+mn-ea"/>
              </a:rPr>
              <a:t>（</a:t>
            </a:r>
            <a:r>
              <a:rPr lang="en-US" altLang="ja-JP" sz="1200" dirty="0" smtClean="0">
                <a:latin typeface="+mn-ea"/>
                <a:ea typeface="+mn-ea"/>
              </a:rPr>
              <a:t>ERD</a:t>
            </a:r>
            <a:r>
              <a:rPr lang="ja-JP" altLang="en-US" sz="1200" dirty="0" smtClean="0">
                <a:latin typeface="+mn-ea"/>
                <a:ea typeface="+mn-ea"/>
              </a:rPr>
              <a:t>）</a:t>
            </a:r>
            <a:endParaRPr lang="ja-JP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5-5</a:t>
            </a:r>
            <a:r>
              <a:rPr lang="ja-JP" altLang="en-US" dirty="0"/>
              <a:t>　エンティティ記述の例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79512" y="548680"/>
            <a:ext cx="8784976" cy="57606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以下のサンプル（記入例）をコピー＆貼り付けしています。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2913" lvl="1" indent="-263525">
              <a:buFont typeface="Arial" pitchFamily="34" charset="0"/>
              <a:buChar char="•"/>
            </a:pPr>
            <a:r>
              <a:rPr lang="en-US" altLang="ja-JP" sz="1600" dirty="0"/>
              <a:t>O_B1-2-02_</a:t>
            </a:r>
            <a:r>
              <a:rPr lang="ja-JP" altLang="en-US" sz="1600" dirty="0"/>
              <a:t>新エンティティ記述（記入例）</a:t>
            </a:r>
            <a:r>
              <a:rPr lang="en-US" altLang="ja-JP" sz="1600" dirty="0"/>
              <a:t>.</a:t>
            </a:r>
            <a:r>
              <a:rPr lang="en-US" altLang="ja-JP" sz="1600" dirty="0" err="1"/>
              <a:t>xls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b="4271"/>
          <a:stretch/>
        </p:blipFill>
        <p:spPr>
          <a:xfrm>
            <a:off x="2686364" y="2488562"/>
            <a:ext cx="4048095" cy="20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5-6</a:t>
            </a:r>
            <a:r>
              <a:rPr lang="ja-JP" altLang="en-US" dirty="0"/>
              <a:t>　業務プロセスとエンティティのマトリクスの例</a:t>
            </a:r>
            <a:endParaRPr kumimoji="1" lang="ja-JP" altLang="en-US" dirty="0"/>
          </a:p>
        </p:txBody>
      </p:sp>
      <p:graphicFrame>
        <p:nvGraphicFramePr>
          <p:cNvPr id="4" name="Group 599"/>
          <p:cNvGraphicFramePr>
            <a:graphicFrameLocks noGrp="1"/>
          </p:cNvGraphicFramePr>
          <p:nvPr>
            <p:ph idx="4294967295"/>
          </p:nvPr>
        </p:nvGraphicFramePr>
        <p:xfrm>
          <a:off x="1403350" y="1290638"/>
          <a:ext cx="6878638" cy="3778386"/>
        </p:xfrm>
        <a:graphic>
          <a:graphicData uri="http://schemas.openxmlformats.org/drawingml/2006/table">
            <a:tbl>
              <a:tblPr/>
              <a:tblGrid>
                <a:gridCol w="1584325"/>
                <a:gridCol w="527050"/>
                <a:gridCol w="530225"/>
                <a:gridCol w="530225"/>
                <a:gridCol w="530225"/>
                <a:gridCol w="528638"/>
                <a:gridCol w="528637"/>
                <a:gridCol w="528638"/>
                <a:gridCol w="531812"/>
                <a:gridCol w="528638"/>
                <a:gridCol w="530225"/>
              </a:tblGrid>
              <a:tr h="130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注文品目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在庫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注文の受付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出荷の指示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売上の計上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請求の発行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商品の入庫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商品の出荷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reeform 201"/>
          <p:cNvSpPr>
            <a:spLocks/>
          </p:cNvSpPr>
          <p:nvPr/>
        </p:nvSpPr>
        <p:spPr bwMode="auto">
          <a:xfrm>
            <a:off x="1403350" y="1290638"/>
            <a:ext cx="1584325" cy="1295400"/>
          </a:xfrm>
          <a:custGeom>
            <a:avLst/>
            <a:gdLst>
              <a:gd name="T0" fmla="*/ 1584325 w 3157"/>
              <a:gd name="T1" fmla="*/ 1295400 h 2101"/>
              <a:gd name="T2" fmla="*/ 1584325 w 3157"/>
              <a:gd name="T3" fmla="*/ 0 h 2101"/>
              <a:gd name="T4" fmla="*/ 0 w 3157"/>
              <a:gd name="T5" fmla="*/ 0 h 2101"/>
              <a:gd name="T6" fmla="*/ 1584325 w 3157"/>
              <a:gd name="T7" fmla="*/ 1295400 h 2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57" h="2101">
                <a:moveTo>
                  <a:pt x="3157" y="2101"/>
                </a:moveTo>
                <a:lnTo>
                  <a:pt x="3157" y="0"/>
                </a:lnTo>
                <a:lnTo>
                  <a:pt x="0" y="0"/>
                </a:lnTo>
                <a:lnTo>
                  <a:pt x="3157" y="210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202"/>
          <p:cNvSpPr>
            <a:spLocks/>
          </p:cNvSpPr>
          <p:nvPr/>
        </p:nvSpPr>
        <p:spPr bwMode="auto">
          <a:xfrm>
            <a:off x="1403350" y="1295400"/>
            <a:ext cx="1584325" cy="1295400"/>
          </a:xfrm>
          <a:custGeom>
            <a:avLst/>
            <a:gdLst>
              <a:gd name="T0" fmla="*/ 0 w 3144"/>
              <a:gd name="T1" fmla="*/ 0 h 2114"/>
              <a:gd name="T2" fmla="*/ 0 w 3144"/>
              <a:gd name="T3" fmla="*/ 1295400 h 2114"/>
              <a:gd name="T4" fmla="*/ 1584325 w 3144"/>
              <a:gd name="T5" fmla="*/ 1295400 h 2114"/>
              <a:gd name="T6" fmla="*/ 0 w 3144"/>
              <a:gd name="T7" fmla="*/ 0 h 2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4" h="2114">
                <a:moveTo>
                  <a:pt x="0" y="0"/>
                </a:moveTo>
                <a:lnTo>
                  <a:pt x="0" y="2114"/>
                </a:lnTo>
                <a:lnTo>
                  <a:pt x="3144" y="211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203"/>
          <p:cNvSpPr>
            <a:spLocks noChangeArrowheads="1"/>
          </p:cNvSpPr>
          <p:nvPr/>
        </p:nvSpPr>
        <p:spPr bwMode="auto">
          <a:xfrm>
            <a:off x="2124075" y="1341438"/>
            <a:ext cx="7413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エンティティ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8" name="Rectangle 204"/>
          <p:cNvSpPr>
            <a:spLocks noChangeArrowheads="1"/>
          </p:cNvSpPr>
          <p:nvPr/>
        </p:nvSpPr>
        <p:spPr bwMode="auto">
          <a:xfrm>
            <a:off x="1476375" y="2349500"/>
            <a:ext cx="849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 dirty="0">
                <a:solidFill>
                  <a:srgbClr val="000000"/>
                </a:solidFill>
                <a:latin typeface="ＭＳ Ｐゴシック" pitchFamily="50" charset="-128"/>
              </a:rPr>
              <a:t>業務プロセス</a:t>
            </a:r>
            <a:endParaRPr kumimoji="0" lang="ja-JP" altLang="en-US" sz="1200" dirty="0">
              <a:solidFill>
                <a:schemeClr val="bg2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5-7</a:t>
            </a:r>
            <a:r>
              <a:rPr lang="ja-JP" altLang="en-US" dirty="0"/>
              <a:t>　並び替えの例</a:t>
            </a:r>
            <a:endParaRPr kumimoji="1" lang="ja-JP" altLang="en-US" dirty="0"/>
          </a:p>
        </p:txBody>
      </p:sp>
      <p:graphicFrame>
        <p:nvGraphicFramePr>
          <p:cNvPr id="3" name="Group 2116"/>
          <p:cNvGraphicFramePr>
            <a:graphicFrameLocks noGrp="1"/>
          </p:cNvGraphicFramePr>
          <p:nvPr>
            <p:ph idx="4294967295"/>
          </p:nvPr>
        </p:nvGraphicFramePr>
        <p:xfrm>
          <a:off x="1403350" y="1290638"/>
          <a:ext cx="6883400" cy="3778386"/>
        </p:xfrm>
        <a:graphic>
          <a:graphicData uri="http://schemas.openxmlformats.org/drawingml/2006/table">
            <a:tbl>
              <a:tblPr/>
              <a:tblGrid>
                <a:gridCol w="15843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28638"/>
                <a:gridCol w="528637"/>
                <a:gridCol w="530225"/>
              </a:tblGrid>
              <a:tr h="130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注文品目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在庫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注文の受付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商品の入庫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出荷の指示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商品の出荷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売上の計上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請求の発行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reeform 171"/>
          <p:cNvSpPr>
            <a:spLocks/>
          </p:cNvSpPr>
          <p:nvPr/>
        </p:nvSpPr>
        <p:spPr bwMode="auto">
          <a:xfrm>
            <a:off x="1403350" y="1290638"/>
            <a:ext cx="1584325" cy="1295400"/>
          </a:xfrm>
          <a:custGeom>
            <a:avLst/>
            <a:gdLst>
              <a:gd name="T0" fmla="*/ 1584325 w 3157"/>
              <a:gd name="T1" fmla="*/ 1295400 h 2101"/>
              <a:gd name="T2" fmla="*/ 1584325 w 3157"/>
              <a:gd name="T3" fmla="*/ 0 h 2101"/>
              <a:gd name="T4" fmla="*/ 0 w 3157"/>
              <a:gd name="T5" fmla="*/ 0 h 2101"/>
              <a:gd name="T6" fmla="*/ 1584325 w 3157"/>
              <a:gd name="T7" fmla="*/ 1295400 h 2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57" h="2101">
                <a:moveTo>
                  <a:pt x="3157" y="2101"/>
                </a:moveTo>
                <a:lnTo>
                  <a:pt x="3157" y="0"/>
                </a:lnTo>
                <a:lnTo>
                  <a:pt x="0" y="0"/>
                </a:lnTo>
                <a:lnTo>
                  <a:pt x="3157" y="210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172"/>
          <p:cNvSpPr>
            <a:spLocks/>
          </p:cNvSpPr>
          <p:nvPr/>
        </p:nvSpPr>
        <p:spPr bwMode="auto">
          <a:xfrm>
            <a:off x="1403350" y="1295400"/>
            <a:ext cx="1584325" cy="1295400"/>
          </a:xfrm>
          <a:custGeom>
            <a:avLst/>
            <a:gdLst>
              <a:gd name="T0" fmla="*/ 0 w 3144"/>
              <a:gd name="T1" fmla="*/ 0 h 2114"/>
              <a:gd name="T2" fmla="*/ 0 w 3144"/>
              <a:gd name="T3" fmla="*/ 1295400 h 2114"/>
              <a:gd name="T4" fmla="*/ 1584325 w 3144"/>
              <a:gd name="T5" fmla="*/ 1295400 h 2114"/>
              <a:gd name="T6" fmla="*/ 0 w 3144"/>
              <a:gd name="T7" fmla="*/ 0 h 2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4" h="2114">
                <a:moveTo>
                  <a:pt x="0" y="0"/>
                </a:moveTo>
                <a:lnTo>
                  <a:pt x="0" y="2114"/>
                </a:lnTo>
                <a:lnTo>
                  <a:pt x="3144" y="211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173"/>
          <p:cNvSpPr>
            <a:spLocks noChangeArrowheads="1"/>
          </p:cNvSpPr>
          <p:nvPr/>
        </p:nvSpPr>
        <p:spPr bwMode="auto">
          <a:xfrm>
            <a:off x="2124075" y="1341438"/>
            <a:ext cx="7413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エンティティ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7" name="Rectangle 174"/>
          <p:cNvSpPr>
            <a:spLocks noChangeArrowheads="1"/>
          </p:cNvSpPr>
          <p:nvPr/>
        </p:nvSpPr>
        <p:spPr bwMode="auto">
          <a:xfrm>
            <a:off x="1476375" y="2349500"/>
            <a:ext cx="849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業務プロセス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5-8</a:t>
            </a:r>
            <a:r>
              <a:rPr lang="ja-JP" altLang="en-US" dirty="0"/>
              <a:t>　整合性確認の例</a:t>
            </a:r>
            <a:endParaRPr kumimoji="1" lang="ja-JP" altLang="en-US" dirty="0"/>
          </a:p>
        </p:txBody>
      </p:sp>
      <p:graphicFrame>
        <p:nvGraphicFramePr>
          <p:cNvPr id="3" name="Group 444"/>
          <p:cNvGraphicFramePr>
            <a:graphicFrameLocks noGrp="1"/>
          </p:cNvGraphicFramePr>
          <p:nvPr>
            <p:ph idx="4294967295"/>
          </p:nvPr>
        </p:nvGraphicFramePr>
        <p:xfrm>
          <a:off x="1403350" y="1290638"/>
          <a:ext cx="6883400" cy="3778386"/>
        </p:xfrm>
        <a:graphic>
          <a:graphicData uri="http://schemas.openxmlformats.org/drawingml/2006/table">
            <a:tbl>
              <a:tblPr/>
              <a:tblGrid>
                <a:gridCol w="15843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28638"/>
                <a:gridCol w="528637"/>
                <a:gridCol w="530225"/>
              </a:tblGrid>
              <a:tr h="130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注文品目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在庫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注文の受付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商品の入庫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出荷の指示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商品の出荷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売上の計上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請求の発行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reeform 193"/>
          <p:cNvSpPr>
            <a:spLocks/>
          </p:cNvSpPr>
          <p:nvPr/>
        </p:nvSpPr>
        <p:spPr bwMode="auto">
          <a:xfrm>
            <a:off x="1403350" y="1290638"/>
            <a:ext cx="1584325" cy="1295400"/>
          </a:xfrm>
          <a:custGeom>
            <a:avLst/>
            <a:gdLst>
              <a:gd name="T0" fmla="*/ 1584325 w 3157"/>
              <a:gd name="T1" fmla="*/ 1295400 h 2101"/>
              <a:gd name="T2" fmla="*/ 1584325 w 3157"/>
              <a:gd name="T3" fmla="*/ 0 h 2101"/>
              <a:gd name="T4" fmla="*/ 0 w 3157"/>
              <a:gd name="T5" fmla="*/ 0 h 2101"/>
              <a:gd name="T6" fmla="*/ 1584325 w 3157"/>
              <a:gd name="T7" fmla="*/ 1295400 h 2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57" h="2101">
                <a:moveTo>
                  <a:pt x="3157" y="2101"/>
                </a:moveTo>
                <a:lnTo>
                  <a:pt x="3157" y="0"/>
                </a:lnTo>
                <a:lnTo>
                  <a:pt x="0" y="0"/>
                </a:lnTo>
                <a:lnTo>
                  <a:pt x="3157" y="210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194"/>
          <p:cNvSpPr>
            <a:spLocks/>
          </p:cNvSpPr>
          <p:nvPr/>
        </p:nvSpPr>
        <p:spPr bwMode="auto">
          <a:xfrm>
            <a:off x="1403350" y="1295400"/>
            <a:ext cx="1584325" cy="1295400"/>
          </a:xfrm>
          <a:custGeom>
            <a:avLst/>
            <a:gdLst>
              <a:gd name="T0" fmla="*/ 0 w 3144"/>
              <a:gd name="T1" fmla="*/ 0 h 2114"/>
              <a:gd name="T2" fmla="*/ 0 w 3144"/>
              <a:gd name="T3" fmla="*/ 1295400 h 2114"/>
              <a:gd name="T4" fmla="*/ 1584325 w 3144"/>
              <a:gd name="T5" fmla="*/ 1295400 h 2114"/>
              <a:gd name="T6" fmla="*/ 0 w 3144"/>
              <a:gd name="T7" fmla="*/ 0 h 2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4" h="2114">
                <a:moveTo>
                  <a:pt x="0" y="0"/>
                </a:moveTo>
                <a:lnTo>
                  <a:pt x="0" y="2114"/>
                </a:lnTo>
                <a:lnTo>
                  <a:pt x="3144" y="211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195"/>
          <p:cNvSpPr>
            <a:spLocks noChangeArrowheads="1"/>
          </p:cNvSpPr>
          <p:nvPr/>
        </p:nvSpPr>
        <p:spPr bwMode="auto">
          <a:xfrm>
            <a:off x="2124075" y="1341438"/>
            <a:ext cx="7413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エンティティ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7" name="Rectangle 196"/>
          <p:cNvSpPr>
            <a:spLocks noChangeArrowheads="1"/>
          </p:cNvSpPr>
          <p:nvPr/>
        </p:nvSpPr>
        <p:spPr bwMode="auto">
          <a:xfrm>
            <a:off x="1476375" y="2349500"/>
            <a:ext cx="849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業務プロセス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8" name="AutoShape 228"/>
          <p:cNvSpPr>
            <a:spLocks noChangeArrowheads="1"/>
          </p:cNvSpPr>
          <p:nvPr/>
        </p:nvSpPr>
        <p:spPr bwMode="auto">
          <a:xfrm>
            <a:off x="1331913" y="2852738"/>
            <a:ext cx="6985000" cy="288925"/>
          </a:xfrm>
          <a:prstGeom prst="roundRect">
            <a:avLst>
              <a:gd name="adj" fmla="val 10014"/>
            </a:avLst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AutoShape 229"/>
          <p:cNvSpPr>
            <a:spLocks noChangeArrowheads="1"/>
          </p:cNvSpPr>
          <p:nvPr/>
        </p:nvSpPr>
        <p:spPr bwMode="auto">
          <a:xfrm>
            <a:off x="2843808" y="1628775"/>
            <a:ext cx="1806575" cy="561975"/>
          </a:xfrm>
          <a:prstGeom prst="wedgeRoundRectCallout">
            <a:avLst>
              <a:gd name="adj1" fmla="val 12991"/>
              <a:gd name="adj2" fmla="val 12889"/>
              <a:gd name="adj3" fmla="val 16667"/>
            </a:avLst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kumimoji="0" lang="ja-JP" altLang="en-US" sz="1400">
                <a:solidFill>
                  <a:srgbClr val="FF0000"/>
                </a:solidFill>
                <a:latin typeface="ＭＳ Ｐゴシック" pitchFamily="50" charset="-128"/>
              </a:rPr>
              <a:t>商品を生成する</a:t>
            </a:r>
          </a:p>
          <a:p>
            <a:pPr algn="ctr" eaLnBrk="0" hangingPunct="0"/>
            <a:r>
              <a:rPr kumimoji="0" lang="ja-JP" altLang="en-US" sz="1400">
                <a:solidFill>
                  <a:srgbClr val="FF0000"/>
                </a:solidFill>
                <a:latin typeface="ＭＳ Ｐゴシック" pitchFamily="50" charset="-128"/>
              </a:rPr>
              <a:t>業務プロセスがない</a:t>
            </a:r>
          </a:p>
        </p:txBody>
      </p:sp>
      <p:cxnSp>
        <p:nvCxnSpPr>
          <p:cNvPr id="11" name="AutoShape 230"/>
          <p:cNvCxnSpPr>
            <a:cxnSpLocks noChangeShapeType="1"/>
            <a:stCxn id="10" idx="2"/>
          </p:cNvCxnSpPr>
          <p:nvPr/>
        </p:nvCxnSpPr>
        <p:spPr bwMode="auto">
          <a:xfrm>
            <a:off x="3747096" y="2190750"/>
            <a:ext cx="0" cy="6619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231"/>
          <p:cNvSpPr txBox="1">
            <a:spLocks noChangeArrowheads="1"/>
          </p:cNvSpPr>
          <p:nvPr/>
        </p:nvSpPr>
        <p:spPr bwMode="auto">
          <a:xfrm>
            <a:off x="5795963" y="2708275"/>
            <a:ext cx="17065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>
                <a:solidFill>
                  <a:srgbClr val="FF0000"/>
                </a:solidFill>
                <a:latin typeface="Times New Roman" pitchFamily="18" charset="0"/>
              </a:rPr>
              <a:t>業務プロセスの追加</a:t>
            </a:r>
          </a:p>
        </p:txBody>
      </p:sp>
    </p:spTree>
    <p:extLst>
      <p:ext uri="{BB962C8B-B14F-4D97-AF65-F5344CB8AC3E}">
        <p14:creationId xmlns:p14="http://schemas.microsoft.com/office/powerpoint/2010/main" val="2541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5-9</a:t>
            </a:r>
            <a:r>
              <a:rPr lang="ja-JP" altLang="en-US" dirty="0"/>
              <a:t>　システム分割の例</a:t>
            </a:r>
            <a:endParaRPr kumimoji="1" lang="ja-JP" altLang="en-US" dirty="0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ph idx="4294967295"/>
          </p:nvPr>
        </p:nvGraphicFramePr>
        <p:xfrm>
          <a:off x="1403350" y="1290638"/>
          <a:ext cx="6883400" cy="3778386"/>
        </p:xfrm>
        <a:graphic>
          <a:graphicData uri="http://schemas.openxmlformats.org/drawingml/2006/table">
            <a:tbl>
              <a:tblPr/>
              <a:tblGrid>
                <a:gridCol w="15843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28638"/>
                <a:gridCol w="528637"/>
                <a:gridCol w="530225"/>
              </a:tblGrid>
              <a:tr h="130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注文品目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在庫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顧客の管理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商品の管理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CUD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注文の受付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商品の入庫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出荷の指示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商品の出荷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売上の計上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請求の発行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・・・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reeform 175"/>
          <p:cNvSpPr>
            <a:spLocks/>
          </p:cNvSpPr>
          <p:nvPr/>
        </p:nvSpPr>
        <p:spPr bwMode="auto">
          <a:xfrm>
            <a:off x="1403350" y="1290638"/>
            <a:ext cx="1584325" cy="1295400"/>
          </a:xfrm>
          <a:custGeom>
            <a:avLst/>
            <a:gdLst>
              <a:gd name="T0" fmla="*/ 1584325 w 3157"/>
              <a:gd name="T1" fmla="*/ 1295400 h 2101"/>
              <a:gd name="T2" fmla="*/ 1584325 w 3157"/>
              <a:gd name="T3" fmla="*/ 0 h 2101"/>
              <a:gd name="T4" fmla="*/ 0 w 3157"/>
              <a:gd name="T5" fmla="*/ 0 h 2101"/>
              <a:gd name="T6" fmla="*/ 1584325 w 3157"/>
              <a:gd name="T7" fmla="*/ 1295400 h 2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57" h="2101">
                <a:moveTo>
                  <a:pt x="3157" y="2101"/>
                </a:moveTo>
                <a:lnTo>
                  <a:pt x="3157" y="0"/>
                </a:lnTo>
                <a:lnTo>
                  <a:pt x="0" y="0"/>
                </a:lnTo>
                <a:lnTo>
                  <a:pt x="3157" y="210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176"/>
          <p:cNvSpPr>
            <a:spLocks/>
          </p:cNvSpPr>
          <p:nvPr/>
        </p:nvSpPr>
        <p:spPr bwMode="auto">
          <a:xfrm>
            <a:off x="1403350" y="1295400"/>
            <a:ext cx="1584325" cy="1295400"/>
          </a:xfrm>
          <a:custGeom>
            <a:avLst/>
            <a:gdLst>
              <a:gd name="T0" fmla="*/ 0 w 3144"/>
              <a:gd name="T1" fmla="*/ 0 h 2114"/>
              <a:gd name="T2" fmla="*/ 0 w 3144"/>
              <a:gd name="T3" fmla="*/ 1295400 h 2114"/>
              <a:gd name="T4" fmla="*/ 1584325 w 3144"/>
              <a:gd name="T5" fmla="*/ 1295400 h 2114"/>
              <a:gd name="T6" fmla="*/ 0 w 3144"/>
              <a:gd name="T7" fmla="*/ 0 h 21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4" h="2114">
                <a:moveTo>
                  <a:pt x="0" y="0"/>
                </a:moveTo>
                <a:lnTo>
                  <a:pt x="0" y="2114"/>
                </a:lnTo>
                <a:lnTo>
                  <a:pt x="3144" y="211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177"/>
          <p:cNvSpPr>
            <a:spLocks noChangeArrowheads="1"/>
          </p:cNvSpPr>
          <p:nvPr/>
        </p:nvSpPr>
        <p:spPr bwMode="auto">
          <a:xfrm>
            <a:off x="2124075" y="1341438"/>
            <a:ext cx="7413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エンティティ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7" name="Rectangle 178"/>
          <p:cNvSpPr>
            <a:spLocks noChangeArrowheads="1"/>
          </p:cNvSpPr>
          <p:nvPr/>
        </p:nvSpPr>
        <p:spPr bwMode="auto">
          <a:xfrm>
            <a:off x="1476375" y="2349500"/>
            <a:ext cx="849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kumimoji="0" lang="ja-JP" altLang="en-US" sz="1200">
                <a:solidFill>
                  <a:srgbClr val="000000"/>
                </a:solidFill>
                <a:latin typeface="ＭＳ Ｐゴシック" pitchFamily="50" charset="-128"/>
              </a:rPr>
              <a:t>業務プロセス</a:t>
            </a:r>
            <a:endParaRPr kumimoji="0" lang="ja-JP" altLang="en-US" sz="1200">
              <a:solidFill>
                <a:schemeClr val="bg2"/>
              </a:solidFill>
              <a:latin typeface="ＭＳ Ｐゴシック" pitchFamily="50" charset="-128"/>
            </a:endParaRPr>
          </a:p>
        </p:txBody>
      </p:sp>
      <p:sp>
        <p:nvSpPr>
          <p:cNvPr id="8" name="AutoShape 184"/>
          <p:cNvSpPr>
            <a:spLocks noChangeArrowheads="1"/>
          </p:cNvSpPr>
          <p:nvPr/>
        </p:nvSpPr>
        <p:spPr bwMode="auto">
          <a:xfrm>
            <a:off x="2987675" y="2565400"/>
            <a:ext cx="2160588" cy="863600"/>
          </a:xfrm>
          <a:prstGeom prst="roundRect">
            <a:avLst>
              <a:gd name="adj" fmla="val 8815"/>
            </a:avLst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AutoShape 185"/>
          <p:cNvSpPr>
            <a:spLocks noChangeArrowheads="1"/>
          </p:cNvSpPr>
          <p:nvPr/>
        </p:nvSpPr>
        <p:spPr bwMode="auto">
          <a:xfrm>
            <a:off x="5076825" y="3429000"/>
            <a:ext cx="1079500" cy="863600"/>
          </a:xfrm>
          <a:prstGeom prst="roundRect">
            <a:avLst>
              <a:gd name="adj" fmla="val 8815"/>
            </a:avLst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AutoShape 186"/>
          <p:cNvSpPr>
            <a:spLocks noChangeArrowheads="1"/>
          </p:cNvSpPr>
          <p:nvPr/>
        </p:nvSpPr>
        <p:spPr bwMode="auto">
          <a:xfrm>
            <a:off x="6156325" y="4221163"/>
            <a:ext cx="1079500" cy="576262"/>
          </a:xfrm>
          <a:prstGeom prst="roundRect">
            <a:avLst>
              <a:gd name="adj" fmla="val 8815"/>
            </a:avLst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12" name="AutoShape 189"/>
          <p:cNvCxnSpPr>
            <a:cxnSpLocks noChangeShapeType="1"/>
            <a:stCxn id="8" idx="2"/>
            <a:endCxn id="11" idx="1"/>
          </p:cNvCxnSpPr>
          <p:nvPr/>
        </p:nvCxnSpPr>
        <p:spPr bwMode="auto">
          <a:xfrm rot="16200000" flipH="1">
            <a:off x="4572000" y="2951163"/>
            <a:ext cx="1055688" cy="2062162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9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6200000" flipH="1">
            <a:off x="4356894" y="3166269"/>
            <a:ext cx="406400" cy="982662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91"/>
          <p:cNvCxnSpPr>
            <a:cxnSpLocks noChangeShapeType="1"/>
            <a:stCxn id="10" idx="2"/>
            <a:endCxn id="11" idx="1"/>
          </p:cNvCxnSpPr>
          <p:nvPr/>
        </p:nvCxnSpPr>
        <p:spPr bwMode="auto">
          <a:xfrm rot="16200000" flipH="1">
            <a:off x="5777706" y="4156869"/>
            <a:ext cx="192088" cy="514350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92"/>
          <p:cNvSpPr txBox="1">
            <a:spLocks noChangeArrowheads="1"/>
          </p:cNvSpPr>
          <p:nvPr/>
        </p:nvSpPr>
        <p:spPr bwMode="auto">
          <a:xfrm>
            <a:off x="4140200" y="3573463"/>
            <a:ext cx="5429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800">
                <a:solidFill>
                  <a:srgbClr val="3333FF"/>
                </a:solidFill>
                <a:latin typeface="Times New Roman" pitchFamily="18" charset="0"/>
              </a:rPr>
              <a:t>顧客、商品、</a:t>
            </a:r>
          </a:p>
          <a:p>
            <a:pPr eaLnBrk="1" hangingPunct="1"/>
            <a:r>
              <a:rPr lang="ja-JP" altLang="en-US" sz="800">
                <a:solidFill>
                  <a:srgbClr val="3333FF"/>
                </a:solidFill>
                <a:latin typeface="Times New Roman" pitchFamily="18" charset="0"/>
              </a:rPr>
              <a:t>注文品目</a:t>
            </a:r>
          </a:p>
        </p:txBody>
      </p:sp>
      <p:sp>
        <p:nvSpPr>
          <p:cNvPr id="16" name="Text Box 194"/>
          <p:cNvSpPr txBox="1">
            <a:spLocks noChangeArrowheads="1"/>
          </p:cNvSpPr>
          <p:nvPr/>
        </p:nvSpPr>
        <p:spPr bwMode="auto">
          <a:xfrm>
            <a:off x="4152900" y="4314825"/>
            <a:ext cx="203200" cy="122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800">
                <a:solidFill>
                  <a:srgbClr val="3333FF"/>
                </a:solidFill>
                <a:latin typeface="Times New Roman" pitchFamily="18" charset="0"/>
              </a:rPr>
              <a:t>顧客</a:t>
            </a:r>
          </a:p>
        </p:txBody>
      </p:sp>
      <p:sp>
        <p:nvSpPr>
          <p:cNvPr id="17" name="Text Box 196"/>
          <p:cNvSpPr txBox="1">
            <a:spLocks noChangeArrowheads="1"/>
          </p:cNvSpPr>
          <p:nvPr/>
        </p:nvSpPr>
        <p:spPr bwMode="auto">
          <a:xfrm>
            <a:off x="5795963" y="4581525"/>
            <a:ext cx="203200" cy="122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800">
                <a:solidFill>
                  <a:srgbClr val="3333FF"/>
                </a:solidFill>
                <a:latin typeface="Times New Roman" pitchFamily="18" charset="0"/>
              </a:rPr>
              <a:t>出荷</a:t>
            </a:r>
          </a:p>
        </p:txBody>
      </p:sp>
      <p:sp>
        <p:nvSpPr>
          <p:cNvPr id="18" name="Text Box 197"/>
          <p:cNvSpPr txBox="1">
            <a:spLocks noChangeArrowheads="1"/>
          </p:cNvSpPr>
          <p:nvPr/>
        </p:nvSpPr>
        <p:spPr bwMode="auto">
          <a:xfrm>
            <a:off x="4643438" y="2636838"/>
            <a:ext cx="11684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>
                <a:solidFill>
                  <a:srgbClr val="FF0000"/>
                </a:solidFill>
                <a:latin typeface="Times New Roman" pitchFamily="18" charset="0"/>
              </a:rPr>
              <a:t>販売管理システム</a:t>
            </a:r>
          </a:p>
        </p:txBody>
      </p:sp>
      <p:sp>
        <p:nvSpPr>
          <p:cNvPr id="19" name="Text Box 198"/>
          <p:cNvSpPr txBox="1">
            <a:spLocks noChangeArrowheads="1"/>
          </p:cNvSpPr>
          <p:nvPr/>
        </p:nvSpPr>
        <p:spPr bwMode="auto">
          <a:xfrm>
            <a:off x="5867400" y="3317875"/>
            <a:ext cx="11684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>
                <a:solidFill>
                  <a:srgbClr val="FF0000"/>
                </a:solidFill>
                <a:latin typeface="Times New Roman" pitchFamily="18" charset="0"/>
              </a:rPr>
              <a:t>物流管理システム</a:t>
            </a: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6859588" y="4149725"/>
            <a:ext cx="11684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>
                <a:solidFill>
                  <a:srgbClr val="FF0000"/>
                </a:solidFill>
                <a:latin typeface="Times New Roman" pitchFamily="18" charset="0"/>
              </a:rPr>
              <a:t>財務会計システム</a:t>
            </a:r>
          </a:p>
        </p:txBody>
      </p:sp>
      <p:cxnSp>
        <p:nvCxnSpPr>
          <p:cNvPr id="21" name="AutoShape 201"/>
          <p:cNvCxnSpPr>
            <a:cxnSpLocks noChangeShapeType="1"/>
            <a:stCxn id="10" idx="0"/>
            <a:endCxn id="8" idx="3"/>
          </p:cNvCxnSpPr>
          <p:nvPr/>
        </p:nvCxnSpPr>
        <p:spPr bwMode="auto">
          <a:xfrm rot="5400000" flipH="1">
            <a:off x="5191919" y="2978944"/>
            <a:ext cx="406400" cy="442912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02"/>
          <p:cNvSpPr txBox="1">
            <a:spLocks noChangeArrowheads="1"/>
          </p:cNvSpPr>
          <p:nvPr/>
        </p:nvSpPr>
        <p:spPr bwMode="auto">
          <a:xfrm>
            <a:off x="5724525" y="2997200"/>
            <a:ext cx="203200" cy="122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800">
                <a:solidFill>
                  <a:srgbClr val="3333FF"/>
                </a:solidFill>
                <a:latin typeface="Times New Roman" pitchFamily="18" charset="0"/>
              </a:rPr>
              <a:t>在庫</a:t>
            </a:r>
          </a:p>
        </p:txBody>
      </p:sp>
    </p:spTree>
    <p:extLst>
      <p:ext uri="{BB962C8B-B14F-4D97-AF65-F5344CB8AC3E}">
        <p14:creationId xmlns:p14="http://schemas.microsoft.com/office/powerpoint/2010/main" val="2167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</TotalTime>
  <Words>1284</Words>
  <Application>Microsoft Office PowerPoint</Application>
  <PresentationFormat>画面に合わせる (4:3)</PresentationFormat>
  <Paragraphs>524</Paragraphs>
  <Slides>22</Slides>
  <Notes>22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デザインの設定</vt:lpstr>
      <vt:lpstr>ワークシート</vt:lpstr>
      <vt:lpstr>以下の図表は、ガイド中に直接記述されています。</vt:lpstr>
      <vt:lpstr>図表5-2　業務プロセス階層図（PDD）と業務プロセス記述の例</vt:lpstr>
      <vt:lpstr>図表5-3　業務フローの例</vt:lpstr>
      <vt:lpstr>図表5-4　エンティティ関連図（ERD）の例</vt:lpstr>
      <vt:lpstr>図表5-5　エンティティ記述の例</vt:lpstr>
      <vt:lpstr>図表5-6　業務プロセスとエンティティのマトリクスの例</vt:lpstr>
      <vt:lpstr>図表5-7　並び替えの例</vt:lpstr>
      <vt:lpstr>図表5-8　整合性確認の例</vt:lpstr>
      <vt:lpstr>図表5-9　システム分割の例</vt:lpstr>
      <vt:lpstr>図表5-10　システム関連図の例</vt:lpstr>
      <vt:lpstr>図表5-11　ロケーション一覧の例</vt:lpstr>
      <vt:lpstr>図表5-12　業務プロセス／ロケーションマトリクスの例</vt:lpstr>
      <vt:lpstr>図表5-13　役割プロフィールの例（1/2）</vt:lpstr>
      <vt:lpstr>図表5-13　役割プロフィールの例（2/2）</vt:lpstr>
      <vt:lpstr>図表5-14　組織構成図の例</vt:lpstr>
      <vt:lpstr>図表5-15　非機能要求の例</vt:lpstr>
      <vt:lpstr>図表5-16　システム配置図の例</vt:lpstr>
      <vt:lpstr>図表5-17　構成要素の洗い出しの例</vt:lpstr>
      <vt:lpstr>図表5-18　アーキテクチャ構成図の例</vt:lpstr>
      <vt:lpstr>PowerPoint プレゼンテーション</vt:lpstr>
      <vt:lpstr>図表5-19　「移行を検討する」時の視点</vt:lpstr>
      <vt:lpstr>図表5-20　「業務への影響と対応策」「システムへの影響と対応策」の例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cp:keywords/>
  <dc:description/>
  <cp:lastModifiedBy>iidam</cp:lastModifiedBy>
  <cp:revision>217</cp:revision>
  <cp:lastPrinted>2011-05-31T04:00:00Z</cp:lastPrinted>
  <dcterms:created xsi:type="dcterms:W3CDTF">2011-05-31T04:00:00Z</dcterms:created>
  <dcterms:modified xsi:type="dcterms:W3CDTF">2012-12-20T02:51:07Z</dcterms:modified>
  <cp:category/>
</cp:coreProperties>
</file>