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0000"/>
    <a:srgbClr val="CCFFFF"/>
    <a:srgbClr val="66CCFF"/>
    <a:srgbClr val="3399FF"/>
    <a:srgbClr val="0066FF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85072" autoAdjust="0"/>
  </p:normalViewPr>
  <p:slideViewPr>
    <p:cSldViewPr snapToGrid="0">
      <p:cViewPr>
        <p:scale>
          <a:sx n="77" d="100"/>
          <a:sy n="77" d="100"/>
        </p:scale>
        <p:origin x="-1212" y="84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CDD12EF-81C7-4572-A2E9-E581039AEF6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9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067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6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3357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2413" y="188913"/>
            <a:ext cx="6381750" cy="63357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43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476672"/>
          </a:xfrm>
        </p:spPr>
        <p:txBody>
          <a:bodyPr/>
          <a:lstStyle>
            <a:lvl1pPr>
              <a:defRPr sz="2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914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0C27EB8C-8D96-42F5-817A-8D456BC9A2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173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186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81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24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7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2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06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696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7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538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700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88913"/>
            <a:ext cx="8712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836613"/>
            <a:ext cx="8712200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kumimoji="1" lang="ja-JP" altLang="en-US" dirty="0" smtClean="0"/>
              <a:t>以下の図表は、ガイド中に直接記述されています。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1560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図表</a:t>
            </a:r>
            <a:r>
              <a:rPr kumimoji="1" lang="en-US" altLang="ja-JP" dirty="0" smtClean="0"/>
              <a:t>1-1</a:t>
            </a:r>
            <a:r>
              <a:rPr kumimoji="1" lang="ja-JP" altLang="en-US" dirty="0" smtClean="0"/>
              <a:t>　</a:t>
            </a:r>
            <a:r>
              <a:rPr lang="ja-JP" altLang="en-US" dirty="0"/>
              <a:t>本ガイドの構成と</a:t>
            </a:r>
            <a:r>
              <a:rPr lang="ja-JP" altLang="en-US" dirty="0" smtClean="0"/>
              <a:t>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1-2</a:t>
            </a:r>
            <a:r>
              <a:rPr lang="ja-JP" altLang="en-US" dirty="0" smtClean="0"/>
              <a:t>　</a:t>
            </a:r>
            <a:r>
              <a:rPr lang="ja-JP" altLang="en-US" dirty="0" smtClean="0"/>
              <a:t>情報システム構想・企画関連</a:t>
            </a:r>
            <a:r>
              <a:rPr lang="ja-JP" altLang="en-US" dirty="0"/>
              <a:t>の社内文書</a:t>
            </a:r>
            <a:endParaRPr kumimoji="1" lang="ja-JP" altLang="en-US" dirty="0"/>
          </a:p>
        </p:txBody>
      </p:sp>
      <p:sp>
        <p:nvSpPr>
          <p:cNvPr id="4" name="正方形/長方形 257"/>
          <p:cNvSpPr>
            <a:spLocks noChangeArrowheads="1"/>
          </p:cNvSpPr>
          <p:nvPr/>
        </p:nvSpPr>
        <p:spPr bwMode="auto">
          <a:xfrm>
            <a:off x="539552" y="2101007"/>
            <a:ext cx="8280920" cy="276785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5" name="正方形/長方形 2"/>
          <p:cNvSpPr>
            <a:spLocks noChangeArrowheads="1"/>
          </p:cNvSpPr>
          <p:nvPr/>
        </p:nvSpPr>
        <p:spPr bwMode="auto">
          <a:xfrm>
            <a:off x="611162" y="2595851"/>
            <a:ext cx="3903172" cy="212929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6" name="正方形/長方形 2"/>
          <p:cNvSpPr>
            <a:spLocks noChangeArrowheads="1"/>
          </p:cNvSpPr>
          <p:nvPr/>
        </p:nvSpPr>
        <p:spPr bwMode="auto">
          <a:xfrm>
            <a:off x="6228582" y="2595851"/>
            <a:ext cx="2447874" cy="212929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7" name="正方形/長方形 1"/>
          <p:cNvSpPr>
            <a:spLocks noChangeArrowheads="1"/>
          </p:cNvSpPr>
          <p:nvPr/>
        </p:nvSpPr>
        <p:spPr bwMode="auto">
          <a:xfrm>
            <a:off x="2450603" y="2899593"/>
            <a:ext cx="1737390" cy="64145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情報システム構想・企画の</a:t>
            </a:r>
            <a:r>
              <a:rPr lang="ja-JP" altLang="en-US" sz="1200" dirty="0">
                <a:solidFill>
                  <a:srgbClr val="000000"/>
                </a:solidFill>
              </a:rPr>
              <a:t>手引き</a:t>
            </a:r>
          </a:p>
        </p:txBody>
      </p:sp>
      <p:sp>
        <p:nvSpPr>
          <p:cNvPr id="8" name="正方形/長方形 242"/>
          <p:cNvSpPr>
            <a:spLocks noChangeArrowheads="1"/>
          </p:cNvSpPr>
          <p:nvPr/>
        </p:nvSpPr>
        <p:spPr bwMode="auto">
          <a:xfrm>
            <a:off x="2450603" y="3980152"/>
            <a:ext cx="1737390" cy="641456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情報システム構想・企画ガイド</a:t>
            </a:r>
            <a:endParaRPr lang="en-US" altLang="ja-JP" sz="1200" dirty="0">
              <a:solidFill>
                <a:srgbClr val="000000"/>
              </a:solidFill>
            </a:endParaRPr>
          </a:p>
          <a:p>
            <a:pPr marL="354013" indent="-354013" algn="ctr"/>
            <a:r>
              <a:rPr lang="ja-JP" altLang="en-US" sz="1200" dirty="0">
                <a:solidFill>
                  <a:srgbClr val="000000"/>
                </a:solidFill>
              </a:rPr>
              <a:t>（本ガイド）</a:t>
            </a:r>
          </a:p>
        </p:txBody>
      </p:sp>
      <p:sp>
        <p:nvSpPr>
          <p:cNvPr id="10" name="正方形/長方形 243"/>
          <p:cNvSpPr>
            <a:spLocks noChangeArrowheads="1"/>
          </p:cNvSpPr>
          <p:nvPr/>
        </p:nvSpPr>
        <p:spPr bwMode="auto">
          <a:xfrm>
            <a:off x="6472448" y="2899593"/>
            <a:ext cx="1737390" cy="64145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r>
              <a:rPr lang="ja-JP" altLang="en-US" sz="1200">
                <a:solidFill>
                  <a:srgbClr val="000000"/>
                </a:solidFill>
              </a:rPr>
              <a:t>「</a:t>
            </a:r>
            <a:r>
              <a:rPr lang="en-US" altLang="ja-JP" sz="1200">
                <a:solidFill>
                  <a:srgbClr val="000000"/>
                </a:solidFill>
              </a:rPr>
              <a:t>IT</a:t>
            </a:r>
            <a:r>
              <a:rPr lang="ja-JP" altLang="en-US" sz="1200">
                <a:solidFill>
                  <a:srgbClr val="000000"/>
                </a:solidFill>
              </a:rPr>
              <a:t>関連資産」</a:t>
            </a:r>
            <a:endParaRPr lang="en-US" altLang="ja-JP" sz="1200">
              <a:solidFill>
                <a:srgbClr val="000000"/>
              </a:solidFill>
            </a:endParaRPr>
          </a:p>
          <a:p>
            <a:pPr marL="354013" indent="-354013" algn="ctr"/>
            <a:r>
              <a:rPr lang="ja-JP" altLang="en-US" sz="1200">
                <a:solidFill>
                  <a:srgbClr val="000000"/>
                </a:solidFill>
              </a:rPr>
              <a:t>稟議に関する手引き</a:t>
            </a:r>
          </a:p>
        </p:txBody>
      </p:sp>
      <p:sp>
        <p:nvSpPr>
          <p:cNvPr id="11" name="正方形/長方形 244"/>
          <p:cNvSpPr>
            <a:spLocks noChangeArrowheads="1"/>
          </p:cNvSpPr>
          <p:nvPr/>
        </p:nvSpPr>
        <p:spPr bwMode="auto">
          <a:xfrm>
            <a:off x="6472448" y="3980152"/>
            <a:ext cx="1737390" cy="64145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r>
              <a:rPr lang="ja-JP" altLang="en-US" sz="1200">
                <a:solidFill>
                  <a:srgbClr val="000000"/>
                </a:solidFill>
              </a:rPr>
              <a:t>稟議申請手順</a:t>
            </a:r>
          </a:p>
        </p:txBody>
      </p:sp>
      <p:cxnSp>
        <p:nvCxnSpPr>
          <p:cNvPr id="12" name="直線コネクタ 11"/>
          <p:cNvCxnSpPr>
            <a:stCxn id="8" idx="0"/>
            <a:endCxn id="7" idx="2"/>
          </p:cNvCxnSpPr>
          <p:nvPr/>
        </p:nvCxnSpPr>
        <p:spPr bwMode="auto">
          <a:xfrm flipV="1">
            <a:off x="3319298" y="3541049"/>
            <a:ext cx="0" cy="4391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3"/>
          <p:cNvSpPr>
            <a:spLocks noChangeArrowheads="1"/>
          </p:cNvSpPr>
          <p:nvPr/>
        </p:nvSpPr>
        <p:spPr bwMode="auto">
          <a:xfrm>
            <a:off x="652807" y="2168256"/>
            <a:ext cx="28296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1200" b="1" u="sng" dirty="0" smtClean="0">
                <a:solidFill>
                  <a:srgbClr val="000000"/>
                </a:solidFill>
              </a:rPr>
              <a:t>情報システム構想・企画関連</a:t>
            </a:r>
            <a:r>
              <a:rPr lang="ja-JP" altLang="en-US" sz="1200" b="1" u="sng" dirty="0">
                <a:solidFill>
                  <a:srgbClr val="000000"/>
                </a:solidFill>
              </a:rPr>
              <a:t>の社内文書</a:t>
            </a:r>
            <a:endParaRPr lang="ja-JP" altLang="en-US" sz="1200" b="1" u="sng" dirty="0"/>
          </a:p>
        </p:txBody>
      </p:sp>
      <p:sp>
        <p:nvSpPr>
          <p:cNvPr id="14" name="正方形/長方形 262"/>
          <p:cNvSpPr>
            <a:spLocks noChangeArrowheads="1"/>
          </p:cNvSpPr>
          <p:nvPr/>
        </p:nvSpPr>
        <p:spPr bwMode="auto">
          <a:xfrm>
            <a:off x="6228581" y="2608023"/>
            <a:ext cx="2447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rIns="72000">
            <a:spAutoFit/>
          </a:bodyPr>
          <a:lstStyle/>
          <a:p>
            <a:r>
              <a:rPr lang="ja-JP" altLang="en-US" sz="1200" b="1" u="sng" dirty="0">
                <a:solidFill>
                  <a:srgbClr val="000000"/>
                </a:solidFill>
              </a:rPr>
              <a:t>「</a:t>
            </a:r>
            <a:r>
              <a:rPr lang="en-US" altLang="ja-JP" sz="1200" b="1" u="sng" dirty="0">
                <a:solidFill>
                  <a:srgbClr val="000000"/>
                </a:solidFill>
              </a:rPr>
              <a:t>IT</a:t>
            </a:r>
            <a:r>
              <a:rPr lang="ja-JP" altLang="en-US" sz="1200" b="1" u="sng" dirty="0">
                <a:solidFill>
                  <a:srgbClr val="000000"/>
                </a:solidFill>
              </a:rPr>
              <a:t>関連資産」稟議関連の社内文書</a:t>
            </a:r>
            <a:endParaRPr lang="ja-JP" altLang="en-US" sz="1200" b="1" u="sng" dirty="0"/>
          </a:p>
        </p:txBody>
      </p:sp>
      <p:sp>
        <p:nvSpPr>
          <p:cNvPr id="15" name="四角形吹き出し 267"/>
          <p:cNvSpPr>
            <a:spLocks noChangeArrowheads="1"/>
          </p:cNvSpPr>
          <p:nvPr/>
        </p:nvSpPr>
        <p:spPr bwMode="auto">
          <a:xfrm>
            <a:off x="759280" y="2821022"/>
            <a:ext cx="1440000" cy="592053"/>
          </a:xfrm>
          <a:prstGeom prst="wedgeRectCallout">
            <a:avLst>
              <a:gd name="adj1" fmla="val 62904"/>
              <a:gd name="adj2" fmla="val 32873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200" dirty="0" smtClean="0"/>
              <a:t>情報システム</a:t>
            </a:r>
            <a:endParaRPr lang="en-US" altLang="ja-JP" sz="1200" dirty="0" smtClean="0"/>
          </a:p>
          <a:p>
            <a:r>
              <a:rPr lang="ja-JP" altLang="en-US" sz="1200" dirty="0" smtClean="0"/>
              <a:t>構想・企画解説書</a:t>
            </a:r>
            <a:endParaRPr lang="en-US" altLang="ja-JP" sz="1200" dirty="0"/>
          </a:p>
          <a:p>
            <a:r>
              <a:rPr lang="ja-JP" altLang="en-US" sz="1200" dirty="0"/>
              <a:t>（サマリー版）</a:t>
            </a:r>
          </a:p>
        </p:txBody>
      </p:sp>
      <p:sp>
        <p:nvSpPr>
          <p:cNvPr id="16" name="四角形吹き出し 268"/>
          <p:cNvSpPr>
            <a:spLocks noChangeArrowheads="1"/>
          </p:cNvSpPr>
          <p:nvPr/>
        </p:nvSpPr>
        <p:spPr bwMode="auto">
          <a:xfrm>
            <a:off x="759282" y="3901157"/>
            <a:ext cx="1440000" cy="576064"/>
          </a:xfrm>
          <a:prstGeom prst="wedgeRectCallout">
            <a:avLst>
              <a:gd name="adj1" fmla="val 62904"/>
              <a:gd name="adj2" fmla="val 27482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200" dirty="0" smtClean="0"/>
              <a:t>情報システム</a:t>
            </a:r>
            <a:endParaRPr lang="en-US" altLang="ja-JP" sz="1200" dirty="0" smtClean="0"/>
          </a:p>
          <a:p>
            <a:r>
              <a:rPr lang="ja-JP" altLang="en-US" sz="1200" dirty="0" smtClean="0"/>
              <a:t>構想・企画解説書</a:t>
            </a:r>
            <a:endParaRPr lang="en-US" altLang="ja-JP" sz="1200" dirty="0"/>
          </a:p>
          <a:p>
            <a:r>
              <a:rPr lang="ja-JP" altLang="en-US" sz="1200" dirty="0"/>
              <a:t>（詳細版）</a:t>
            </a:r>
          </a:p>
        </p:txBody>
      </p:sp>
      <p:sp>
        <p:nvSpPr>
          <p:cNvPr id="17" name="テキスト ボックス 269"/>
          <p:cNvSpPr txBox="1">
            <a:spLocks noChangeArrowheads="1"/>
          </p:cNvSpPr>
          <p:nvPr/>
        </p:nvSpPr>
        <p:spPr bwMode="auto">
          <a:xfrm>
            <a:off x="2364466" y="3538079"/>
            <a:ext cx="2200671" cy="43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100" dirty="0"/>
              <a:t>概要とポイントを理解した後の</a:t>
            </a:r>
            <a:endParaRPr lang="en-US" altLang="ja-JP" sz="1100" dirty="0"/>
          </a:p>
          <a:p>
            <a:pPr eaLnBrk="1" hangingPunct="1"/>
            <a:r>
              <a:rPr lang="ja-JP" altLang="en-US" sz="1100" dirty="0"/>
              <a:t>詳細理解用および業務部担当者用</a:t>
            </a:r>
          </a:p>
        </p:txBody>
      </p:sp>
      <p:sp>
        <p:nvSpPr>
          <p:cNvPr id="19" name="正方形/長方形 1"/>
          <p:cNvSpPr>
            <a:spLocks noChangeArrowheads="1"/>
          </p:cNvSpPr>
          <p:nvPr/>
        </p:nvSpPr>
        <p:spPr bwMode="auto">
          <a:xfrm>
            <a:off x="3995936" y="2169369"/>
            <a:ext cx="315921" cy="11516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0" name="正方形/長方形 1"/>
          <p:cNvSpPr>
            <a:spLocks noChangeArrowheads="1"/>
          </p:cNvSpPr>
          <p:nvPr/>
        </p:nvSpPr>
        <p:spPr bwMode="auto">
          <a:xfrm>
            <a:off x="3995936" y="2335326"/>
            <a:ext cx="315921" cy="115165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1" name="テキスト ボックス 256"/>
          <p:cNvSpPr txBox="1">
            <a:spLocks noChangeArrowheads="1"/>
          </p:cNvSpPr>
          <p:nvPr/>
        </p:nvSpPr>
        <p:spPr bwMode="auto">
          <a:xfrm>
            <a:off x="4321122" y="2132856"/>
            <a:ext cx="4018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： </a:t>
            </a:r>
            <a:r>
              <a:rPr lang="ja-JP" altLang="en-US" sz="1000" dirty="0" smtClean="0"/>
              <a:t>稟議担当者が必ず読むべきもの</a:t>
            </a:r>
            <a:endParaRPr lang="en-US" altLang="ja-JP" sz="1000" dirty="0"/>
          </a:p>
          <a:p>
            <a:pPr eaLnBrk="1" hangingPunct="1"/>
            <a:r>
              <a:rPr lang="ja-JP" altLang="en-US" sz="1000" dirty="0" smtClean="0"/>
              <a:t>： 稟議担当者が読むことは必須でないが稟議の際、役に立つもの（参考書）</a:t>
            </a:r>
            <a:endParaRPr lang="ja-JP" altLang="en-US" sz="1000" dirty="0"/>
          </a:p>
        </p:txBody>
      </p:sp>
      <p:sp>
        <p:nvSpPr>
          <p:cNvPr id="22" name="テキスト ボックス 256"/>
          <p:cNvSpPr txBox="1">
            <a:spLocks noChangeArrowheads="1"/>
          </p:cNvSpPr>
          <p:nvPr/>
        </p:nvSpPr>
        <p:spPr bwMode="auto">
          <a:xfrm>
            <a:off x="2398496" y="2690198"/>
            <a:ext cx="2173504" cy="2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100" dirty="0"/>
              <a:t>稟議の前に参照し、企画を推進</a:t>
            </a:r>
          </a:p>
        </p:txBody>
      </p:sp>
      <p:cxnSp>
        <p:nvCxnSpPr>
          <p:cNvPr id="23" name="直線矢印コネクタ 22"/>
          <p:cNvCxnSpPr>
            <a:stCxn id="6" idx="1"/>
            <a:endCxn id="5" idx="3"/>
          </p:cNvCxnSpPr>
          <p:nvPr/>
        </p:nvCxnSpPr>
        <p:spPr bwMode="auto">
          <a:xfrm flipH="1">
            <a:off x="4514334" y="3660498"/>
            <a:ext cx="17142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>
          <a:xfrm>
            <a:off x="4536839" y="3671446"/>
            <a:ext cx="18357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（稟議関連資料と関連付け）</a:t>
            </a:r>
            <a:endParaRPr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37870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6551</TotalTime>
  <Words>141</Words>
  <Application>Microsoft Office PowerPoint</Application>
  <PresentationFormat>画面に合わせる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デザインの設定</vt:lpstr>
      <vt:lpstr>以下の図表は、ガイド中に直接記述されています。</vt:lpstr>
      <vt:lpstr>図表1-2　情報システム構想・企画関連の社内文書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以下の図表は、ガイド中に直接記述されています。</dc:title>
  <dc:subject/>
  <dc:creator/>
  <cp:keywords/>
  <dc:description/>
  <cp:lastModifiedBy>iidam</cp:lastModifiedBy>
  <cp:revision>289</cp:revision>
  <cp:lastPrinted>2011-05-31T04:00:00Z</cp:lastPrinted>
  <dcterms:created xsi:type="dcterms:W3CDTF">2011-05-31T04:00:00Z</dcterms:created>
  <dcterms:modified xsi:type="dcterms:W3CDTF">2012-12-27T09:45:14Z</dcterms:modified>
  <cp:category/>
</cp:coreProperties>
</file>