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427" r:id="rId2"/>
    <p:sldId id="435" r:id="rId3"/>
    <p:sldId id="421" r:id="rId4"/>
    <p:sldId id="422" r:id="rId5"/>
    <p:sldId id="424" r:id="rId6"/>
    <p:sldId id="420" r:id="rId7"/>
    <p:sldId id="436" r:id="rId8"/>
    <p:sldId id="437" r:id="rId9"/>
    <p:sldId id="426" r:id="rId10"/>
    <p:sldId id="428" r:id="rId11"/>
    <p:sldId id="429" r:id="rId12"/>
    <p:sldId id="433" r:id="rId13"/>
    <p:sldId id="434" r:id="rId14"/>
    <p:sldId id="431" r:id="rId15"/>
    <p:sldId id="432" r:id="rId16"/>
    <p:sldId id="430" r:id="rId17"/>
    <p:sldId id="423" r:id="rId18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CCCCFF"/>
    <a:srgbClr val="3333FF"/>
    <a:srgbClr val="FFFF99"/>
    <a:srgbClr val="CCFFCC"/>
    <a:srgbClr val="FFCCFF"/>
    <a:srgbClr val="FFFFCC"/>
    <a:srgbClr val="99FF66"/>
    <a:srgbClr val="FFFF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90" autoAdjust="0"/>
    <p:restoredTop sz="84173" autoAdjust="0"/>
  </p:normalViewPr>
  <p:slideViewPr>
    <p:cSldViewPr snapToGrid="0">
      <p:cViewPr varScale="1">
        <p:scale>
          <a:sx n="69" d="100"/>
          <a:sy n="69" d="100"/>
        </p:scale>
        <p:origin x="-1452" y="-10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CDD12EF-81C7-4572-A2E9-E581039AEF6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6976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067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67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6563" y="188913"/>
            <a:ext cx="2178050" cy="633571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2413" y="188913"/>
            <a:ext cx="6381750" cy="633571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43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476672"/>
          </a:xfrm>
        </p:spPr>
        <p:txBody>
          <a:bodyPr/>
          <a:lstStyle>
            <a:lvl1pPr>
              <a:defRPr sz="24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0" y="692150"/>
            <a:ext cx="4495800" cy="28543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4648200" y="692150"/>
            <a:ext cx="4495800" cy="28543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0" y="3698875"/>
            <a:ext cx="4495800" cy="28543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8200" y="3698875"/>
            <a:ext cx="4495800" cy="28543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>
          <a:xfrm>
            <a:off x="0" y="6518275"/>
            <a:ext cx="9144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P.</a:t>
            </a:r>
            <a:fld id="{0C27EB8C-8D96-42F5-817A-8D456BC9A25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58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1186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813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2413" y="836613"/>
            <a:ext cx="4279900" cy="568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4713" y="836613"/>
            <a:ext cx="4279900" cy="568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222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7065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4696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75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6538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7009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188913"/>
            <a:ext cx="87122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836613"/>
            <a:ext cx="8712200" cy="568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Office_Excel_______1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kumimoji="1" lang="ja-JP" altLang="en-US" dirty="0" smtClean="0"/>
              <a:t>以下の図表は、ガイド中に直接記述されています。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1560" y="90872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図表</a:t>
            </a:r>
            <a:r>
              <a:rPr kumimoji="1" lang="en-US" altLang="ja-JP" dirty="0" smtClean="0"/>
              <a:t>2-8</a:t>
            </a:r>
            <a:r>
              <a:rPr kumimoji="1" lang="ja-JP" altLang="en-US" dirty="0" smtClean="0"/>
              <a:t>　要求の分類</a:t>
            </a:r>
            <a:endParaRPr kumimoji="1" lang="en-US" altLang="ja-JP" dirty="0" smtClean="0"/>
          </a:p>
          <a:p>
            <a:r>
              <a:rPr lang="ja-JP" altLang="en-US" dirty="0" smtClean="0"/>
              <a:t>図表</a:t>
            </a:r>
            <a:r>
              <a:rPr lang="en-US" altLang="ja-JP" dirty="0" smtClean="0"/>
              <a:t>2-9</a:t>
            </a:r>
            <a:r>
              <a:rPr lang="ja-JP" altLang="en-US" dirty="0" smtClean="0"/>
              <a:t>　要求とソリューション</a:t>
            </a:r>
            <a:endParaRPr lang="en-US" altLang="ja-JP" dirty="0" smtClean="0"/>
          </a:p>
          <a:p>
            <a:r>
              <a:rPr lang="ja-JP" altLang="en-US" dirty="0" smtClean="0"/>
              <a:t>図表</a:t>
            </a:r>
            <a:r>
              <a:rPr lang="en-US" altLang="ja-JP" dirty="0" smtClean="0"/>
              <a:t>2-19</a:t>
            </a:r>
            <a:r>
              <a:rPr lang="ja-JP" altLang="en-US" dirty="0" smtClean="0"/>
              <a:t>　</a:t>
            </a:r>
            <a:r>
              <a:rPr lang="ja-JP" altLang="en-US" dirty="0" smtClean="0"/>
              <a:t>情報システム構想・企画の</a:t>
            </a:r>
            <a:r>
              <a:rPr lang="ja-JP" altLang="en-US" dirty="0"/>
              <a:t>役割分担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73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/>
              <a:t>図表</a:t>
            </a:r>
            <a:r>
              <a:rPr lang="en-US" altLang="ja-JP" dirty="0" smtClean="0"/>
              <a:t>2-11</a:t>
            </a:r>
            <a:r>
              <a:rPr lang="ja-JP" altLang="en-US" dirty="0"/>
              <a:t>　要求・ソリューション一覧による体系化の例</a:t>
            </a:r>
            <a:endParaRPr kumimoji="1" lang="ja-JP" alt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07974"/>
              </p:ext>
            </p:extLst>
          </p:nvPr>
        </p:nvGraphicFramePr>
        <p:xfrm>
          <a:off x="268288" y="1412776"/>
          <a:ext cx="8534400" cy="4022726"/>
        </p:xfrm>
        <a:graphic>
          <a:graphicData uri="http://schemas.openxmlformats.org/drawingml/2006/table">
            <a:tbl>
              <a:tblPr/>
              <a:tblGrid>
                <a:gridCol w="354012"/>
                <a:gridCol w="1292225"/>
                <a:gridCol w="3449638"/>
                <a:gridCol w="3438525"/>
              </a:tblGrid>
              <a:tr h="263769">
                <a:tc grid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要求レベル</a:t>
                      </a:r>
                    </a:p>
                  </a:txBody>
                  <a:tcPr marL="54000" marR="54000" marT="25201" marB="252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要求（例）</a:t>
                      </a:r>
                    </a:p>
                  </a:txBody>
                  <a:tcPr marL="54000" marR="54000" marT="25201" marB="252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ソリューション（例）</a:t>
                      </a:r>
                    </a:p>
                  </a:txBody>
                  <a:tcPr marL="54000" marR="54000" marT="25201" marB="252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19809">
                <a:tc grid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ビジネス要求</a:t>
                      </a:r>
                    </a:p>
                  </a:txBody>
                  <a:tcPr marL="54000" marR="54000" marT="25201" marB="252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・売上を拡大する</a:t>
                      </a:r>
                    </a:p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・・・・</a:t>
                      </a:r>
                    </a:p>
                  </a:txBody>
                  <a:tcPr marL="54000" marR="54000" marT="25201" marB="252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88900" marR="0" lvl="0" indent="-8890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ja-JP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S UI Gothic" pitchFamily="50" charset="-128"/>
                        <a:ea typeface="MS UI Gothic" pitchFamily="50" charset="-128"/>
                      </a:endParaRPr>
                    </a:p>
                  </a:txBody>
                  <a:tcPr marL="54000" marR="54000" marT="25201" marB="252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3870">
                <a:tc grid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ステークホルダー要求</a:t>
                      </a:r>
                    </a:p>
                  </a:txBody>
                  <a:tcPr marL="54000" marR="54000" marT="25201" marB="252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lvl="0" indent="-8890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・営業活動時間を増大する</a:t>
                      </a:r>
                    </a:p>
                    <a:p>
                      <a:pPr marL="88900" marR="0" lvl="0" indent="-8890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・タイムリーな納期回答を行う</a:t>
                      </a:r>
                    </a:p>
                    <a:p>
                      <a:pPr marL="88900" marR="0" lvl="0" indent="-8890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・地域毎に異なる商品コード登録を廃止する</a:t>
                      </a:r>
                    </a:p>
                    <a:p>
                      <a:pPr marL="88900" marR="0" lvl="0" indent="-8890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・・・・</a:t>
                      </a:r>
                    </a:p>
                  </a:txBody>
                  <a:tcPr marL="54000" marR="54000" marT="25201" marB="252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77136">
                <a:tc grid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ソリューション要求</a:t>
                      </a:r>
                    </a:p>
                  </a:txBody>
                  <a:tcPr marL="54000" marR="54000" marT="25201" marB="252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lvl="0" indent="-8890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・承認がなければ商品コード登録不可とする</a:t>
                      </a:r>
                    </a:p>
                  </a:txBody>
                  <a:tcPr marL="54000" marR="54000" marT="25201" marB="252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・商品コード登録承認の標準プロセス</a:t>
                      </a:r>
                    </a:p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・商品コード登録承認ワークフロー構築</a:t>
                      </a:r>
                    </a:p>
                  </a:txBody>
                  <a:tcPr marL="54000" marR="54000" marT="25201" marB="252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136">
                <a:tc row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ja-JP" altLang="ja-JP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S UI Gothic" pitchFamily="50" charset="-128"/>
                        <a:ea typeface="MS UI Gothic" pitchFamily="50" charset="-128"/>
                      </a:endParaRPr>
                    </a:p>
                  </a:txBody>
                  <a:tcPr marL="54000" marR="54000" marT="25201" marB="252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機能要求</a:t>
                      </a:r>
                    </a:p>
                  </a:txBody>
                  <a:tcPr marL="54000" marR="54000" marT="25201" marB="252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Web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経由での出先から受注入力を行う</a:t>
                      </a:r>
                    </a:p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S UI Gothic" pitchFamily="50" charset="-128"/>
                        <a:ea typeface="MS UI Gothic" pitchFamily="50" charset="-128"/>
                      </a:endParaRPr>
                    </a:p>
                  </a:txBody>
                  <a:tcPr marL="54000" marR="54000" marT="25201" marB="252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Web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経由での在庫照会と受注機能</a:t>
                      </a:r>
                    </a:p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RFID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利用で入荷・出荷時在庫即時更新</a:t>
                      </a:r>
                    </a:p>
                  </a:txBody>
                  <a:tcPr marL="54000" marR="54000" marT="25201" marB="252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05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非機能要求</a:t>
                      </a:r>
                    </a:p>
                  </a:txBody>
                  <a:tcPr marL="54000" marR="54000" marT="25201" marB="252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・外部利用者のアクセスを安全に行う</a:t>
                      </a:r>
                    </a:p>
                    <a:p>
                      <a:pPr marL="88900" marR="0" lvl="0" indent="-8890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・繁忙時間帯の入力リードタイムを短縮する</a:t>
                      </a:r>
                    </a:p>
                    <a:p>
                      <a:pPr marL="88900" marR="0" lvl="0" indent="-8890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・・・・</a:t>
                      </a:r>
                    </a:p>
                  </a:txBody>
                  <a:tcPr marL="54000" marR="54000" marT="25201" marB="252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Web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販売管理システムセキュリティ機能</a:t>
                      </a:r>
                    </a:p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・受注入力レスポンス</a:t>
                      </a:r>
                    </a:p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・・・・・</a:t>
                      </a:r>
                    </a:p>
                  </a:txBody>
                  <a:tcPr marL="54000" marR="54000" marT="25201" marB="252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0503">
                <a:tc grid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移行要求</a:t>
                      </a:r>
                    </a:p>
                  </a:txBody>
                  <a:tcPr marL="54000" marR="54000" marT="25201" marB="252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lvl="0" indent="-8890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・新業務プロセスを浸透させる</a:t>
                      </a:r>
                    </a:p>
                    <a:p>
                      <a:pPr marL="88900" marR="0" lvl="0" indent="-8890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・現在非統一の商品コードを社内で統一する</a:t>
                      </a:r>
                    </a:p>
                    <a:p>
                      <a:pPr marL="88900" marR="0" lvl="0" indent="-8890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・・・・・</a:t>
                      </a:r>
                    </a:p>
                  </a:txBody>
                  <a:tcPr marL="54000" marR="54000" marT="25201" marB="252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・新業務プロセスのトレーニング</a:t>
                      </a:r>
                    </a:p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・新商品コードへのデータ移行</a:t>
                      </a:r>
                    </a:p>
                    <a:p>
                      <a:pPr marL="0" marR="0" lvl="0" indent="0" algn="l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・・・・</a:t>
                      </a:r>
                    </a:p>
                  </a:txBody>
                  <a:tcPr marL="54000" marR="54000" marT="25201" marB="252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5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/>
              <a:t>図表</a:t>
            </a:r>
            <a:r>
              <a:rPr lang="en-US" altLang="ja-JP" dirty="0" smtClean="0"/>
              <a:t>2-12</a:t>
            </a:r>
            <a:r>
              <a:rPr lang="ja-JP" altLang="en-US" dirty="0"/>
              <a:t>　業務</a:t>
            </a:r>
            <a:r>
              <a:rPr lang="ja-JP" altLang="en-US" dirty="0" smtClean="0"/>
              <a:t>の</a:t>
            </a:r>
            <a:r>
              <a:rPr lang="ja-JP" altLang="en-US" dirty="0"/>
              <a:t>構造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11560" y="764704"/>
            <a:ext cx="7992888" cy="5977409"/>
            <a:chOff x="251520" y="764704"/>
            <a:chExt cx="7992888" cy="5977409"/>
          </a:xfrm>
        </p:grpSpPr>
        <p:sp>
          <p:nvSpPr>
            <p:cNvPr id="4" name="雲形吹き出し 3"/>
            <p:cNvSpPr/>
            <p:nvPr/>
          </p:nvSpPr>
          <p:spPr bwMode="auto">
            <a:xfrm>
              <a:off x="1483108" y="2025735"/>
              <a:ext cx="6761300" cy="4491954"/>
            </a:xfrm>
            <a:prstGeom prst="cloudCallout">
              <a:avLst>
                <a:gd name="adj1" fmla="val -20193"/>
                <a:gd name="adj2" fmla="val 25808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lIns="90000" tIns="46800" rIns="90000" bIns="46800" anchor="ctr"/>
            <a:lstStyle/>
            <a:p>
              <a:pPr marL="354013" indent="-354013" algn="ctr">
                <a:defRPr/>
              </a:pPr>
              <a:endParaRPr lang="ja-JP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5" name="台形 4"/>
            <p:cNvSpPr/>
            <p:nvPr/>
          </p:nvSpPr>
          <p:spPr bwMode="auto">
            <a:xfrm>
              <a:off x="1475656" y="4024793"/>
              <a:ext cx="6017020" cy="2333417"/>
            </a:xfrm>
            <a:prstGeom prst="trapezoid">
              <a:avLst>
                <a:gd name="adj" fmla="val 58445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lIns="90000" tIns="46800" rIns="90000" bIns="46800" anchor="ctr"/>
            <a:lstStyle/>
            <a:p>
              <a:pPr marL="354013" indent="-354013" algn="ctr">
                <a:defRPr/>
              </a:pPr>
              <a:endParaRPr lang="ja-JP" altLang="en-US" sz="1300" b="1" dirty="0">
                <a:solidFill>
                  <a:srgbClr val="000000"/>
                </a:solidFill>
              </a:endParaRPr>
            </a:p>
          </p:txBody>
        </p:sp>
        <p:sp>
          <p:nvSpPr>
            <p:cNvPr id="6" name="二等辺三角形 5"/>
            <p:cNvSpPr/>
            <p:nvPr/>
          </p:nvSpPr>
          <p:spPr bwMode="auto">
            <a:xfrm>
              <a:off x="3891830" y="1063710"/>
              <a:ext cx="1182687" cy="941388"/>
            </a:xfrm>
            <a:prstGeom prst="triangle">
              <a:avLst/>
            </a:prstGeom>
            <a:solidFill>
              <a:srgbClr val="99FF66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lIns="90000" tIns="46800" rIns="90000" bIns="46800" anchor="ctr"/>
            <a:lstStyle/>
            <a:p>
              <a:pPr algn="ctr">
                <a:defRPr/>
              </a:pPr>
              <a:endParaRPr lang="ja-JP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" name="台形 6"/>
            <p:cNvSpPr/>
            <p:nvPr/>
          </p:nvSpPr>
          <p:spPr bwMode="auto">
            <a:xfrm>
              <a:off x="3515592" y="2289260"/>
              <a:ext cx="1927225" cy="541338"/>
            </a:xfrm>
            <a:prstGeom prst="trapezoid">
              <a:avLst>
                <a:gd name="adj" fmla="val 61432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lIns="90000" tIns="46800" rIns="90000" bIns="46800" anchor="ctr"/>
            <a:lstStyle/>
            <a:p>
              <a:pPr marL="354013" indent="-354013" algn="ctr">
                <a:defRPr/>
              </a:pPr>
              <a:endParaRPr lang="ja-JP" altLang="en-US" sz="1300" b="1" dirty="0">
                <a:solidFill>
                  <a:srgbClr val="000000"/>
                </a:solidFill>
              </a:endParaRPr>
            </a:p>
          </p:txBody>
        </p:sp>
        <p:sp>
          <p:nvSpPr>
            <p:cNvPr id="8" name="正方形/長方形 50"/>
            <p:cNvSpPr>
              <a:spLocks noChangeArrowheads="1"/>
            </p:cNvSpPr>
            <p:nvPr/>
          </p:nvSpPr>
          <p:spPr bwMode="auto">
            <a:xfrm>
              <a:off x="3675930" y="2268623"/>
              <a:ext cx="1550987" cy="57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ja-JP" altLang="en-US" sz="1200" b="1" dirty="0"/>
                <a:t>顧客・市場</a:t>
              </a:r>
              <a:endParaRPr lang="en-US" altLang="ja-JP" sz="1200" b="1" dirty="0"/>
            </a:p>
            <a:p>
              <a:pPr algn="ctr">
                <a:defRPr/>
              </a:pPr>
              <a:r>
                <a:rPr lang="ja-JP" altLang="en-US" sz="1050" dirty="0"/>
                <a:t>（顧客セグメント</a:t>
              </a:r>
              <a:endParaRPr lang="en-US" altLang="ja-JP" sz="1050" dirty="0"/>
            </a:p>
            <a:p>
              <a:pPr algn="ctr">
                <a:defRPr/>
              </a:pPr>
              <a:r>
                <a:rPr lang="en-US" altLang="ja-JP" sz="1050" dirty="0"/>
                <a:t>/</a:t>
              </a:r>
              <a:r>
                <a:rPr lang="ja-JP" altLang="en-US" sz="1050" dirty="0"/>
                <a:t>　リレーション）</a:t>
              </a:r>
            </a:p>
          </p:txBody>
        </p:sp>
        <p:sp>
          <p:nvSpPr>
            <p:cNvPr id="10" name="台形 9"/>
            <p:cNvSpPr/>
            <p:nvPr/>
          </p:nvSpPr>
          <p:spPr bwMode="auto">
            <a:xfrm>
              <a:off x="3315567" y="2841710"/>
              <a:ext cx="2297113" cy="311150"/>
            </a:xfrm>
            <a:prstGeom prst="trapezoid">
              <a:avLst>
                <a:gd name="adj" fmla="val 55224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lIns="90000" tIns="46800" rIns="90000" bIns="46800" anchor="ctr"/>
            <a:lstStyle/>
            <a:p>
              <a:pPr marL="354013" indent="-354013" algn="ctr">
                <a:defRPr/>
              </a:pPr>
              <a:endParaRPr lang="ja-JP" altLang="en-US" sz="1300" b="1" dirty="0">
                <a:solidFill>
                  <a:srgbClr val="000000"/>
                </a:solidFill>
              </a:endParaRPr>
            </a:p>
          </p:txBody>
        </p:sp>
        <p:sp>
          <p:nvSpPr>
            <p:cNvPr id="11" name="台形 10"/>
            <p:cNvSpPr/>
            <p:nvPr/>
          </p:nvSpPr>
          <p:spPr bwMode="auto">
            <a:xfrm>
              <a:off x="1907704" y="4994446"/>
              <a:ext cx="5184576" cy="1007641"/>
            </a:xfrm>
            <a:prstGeom prst="trapezoid">
              <a:avLst>
                <a:gd name="adj" fmla="val 56510"/>
              </a:avLst>
            </a:prstGeom>
            <a:solidFill>
              <a:srgbClr val="FFCCFF"/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/>
          </p:spPr>
          <p:txBody>
            <a:bodyPr lIns="90000" tIns="46800" rIns="90000" bIns="46800" anchor="ctr"/>
            <a:lstStyle/>
            <a:p>
              <a:pPr marL="354013" indent="-354013" algn="ctr">
                <a:defRPr/>
              </a:pPr>
              <a:endParaRPr lang="ja-JP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台形 11"/>
            <p:cNvSpPr/>
            <p:nvPr/>
          </p:nvSpPr>
          <p:spPr bwMode="auto">
            <a:xfrm>
              <a:off x="2820219" y="3486236"/>
              <a:ext cx="3304306" cy="538558"/>
            </a:xfrm>
            <a:prstGeom prst="trapezoid">
              <a:avLst>
                <a:gd name="adj" fmla="val 57138"/>
              </a:avLst>
            </a:prstGeom>
            <a:solidFill>
              <a:srgbClr val="FFFF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lIns="90000" tIns="46800" rIns="90000" bIns="46800" anchor="ctr"/>
            <a:lstStyle/>
            <a:p>
              <a:pPr marL="354013" indent="-354013" algn="ctr"/>
              <a:endParaRPr lang="ja-JP" altLang="en-US" sz="13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ホームベース 63"/>
            <p:cNvSpPr>
              <a:spLocks noChangeArrowheads="1"/>
            </p:cNvSpPr>
            <p:nvPr/>
          </p:nvSpPr>
          <p:spPr bwMode="auto">
            <a:xfrm>
              <a:off x="5251846" y="3683506"/>
              <a:ext cx="582411" cy="341287"/>
            </a:xfrm>
            <a:prstGeom prst="homePlate">
              <a:avLst>
                <a:gd name="adj" fmla="val 36172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marL="354013" indent="-354013" algn="ctr"/>
              <a:endParaRPr lang="ja-JP" altLang="en-US" sz="1300" b="1">
                <a:solidFill>
                  <a:srgbClr val="000000"/>
                </a:solidFill>
              </a:endParaRPr>
            </a:p>
          </p:txBody>
        </p:sp>
        <p:sp>
          <p:nvSpPr>
            <p:cNvPr id="14" name="ホームベース 64"/>
            <p:cNvSpPr>
              <a:spLocks noChangeArrowheads="1"/>
            </p:cNvSpPr>
            <p:nvPr/>
          </p:nvSpPr>
          <p:spPr bwMode="auto">
            <a:xfrm>
              <a:off x="4708490" y="3683506"/>
              <a:ext cx="582411" cy="341287"/>
            </a:xfrm>
            <a:prstGeom prst="homePlate">
              <a:avLst>
                <a:gd name="adj" fmla="val 36172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marL="354013" indent="-354013" algn="ctr"/>
              <a:endParaRPr lang="ja-JP" altLang="en-US" sz="1300" b="1">
                <a:solidFill>
                  <a:srgbClr val="000000"/>
                </a:solidFill>
              </a:endParaRPr>
            </a:p>
          </p:txBody>
        </p:sp>
        <p:sp>
          <p:nvSpPr>
            <p:cNvPr id="15" name="ホームベース 65"/>
            <p:cNvSpPr>
              <a:spLocks noChangeArrowheads="1"/>
            </p:cNvSpPr>
            <p:nvPr/>
          </p:nvSpPr>
          <p:spPr bwMode="auto">
            <a:xfrm>
              <a:off x="4185509" y="3683506"/>
              <a:ext cx="582411" cy="341287"/>
            </a:xfrm>
            <a:prstGeom prst="homePlate">
              <a:avLst>
                <a:gd name="adj" fmla="val 36172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marL="354013" indent="-354013" algn="ctr"/>
              <a:endParaRPr lang="ja-JP" altLang="en-US" sz="1300" b="1">
                <a:solidFill>
                  <a:srgbClr val="000000"/>
                </a:solidFill>
              </a:endParaRPr>
            </a:p>
          </p:txBody>
        </p:sp>
        <p:sp>
          <p:nvSpPr>
            <p:cNvPr id="16" name="ホームベース 66"/>
            <p:cNvSpPr>
              <a:spLocks noChangeArrowheads="1"/>
            </p:cNvSpPr>
            <p:nvPr/>
          </p:nvSpPr>
          <p:spPr bwMode="auto">
            <a:xfrm>
              <a:off x="3643852" y="3683506"/>
              <a:ext cx="582410" cy="341287"/>
            </a:xfrm>
            <a:prstGeom prst="homePlate">
              <a:avLst>
                <a:gd name="adj" fmla="val 36172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marL="354013" indent="-354013" algn="ctr"/>
              <a:endParaRPr lang="ja-JP" altLang="en-US" sz="1300" b="1">
                <a:solidFill>
                  <a:srgbClr val="000000"/>
                </a:solidFill>
              </a:endParaRPr>
            </a:p>
          </p:txBody>
        </p:sp>
        <p:sp>
          <p:nvSpPr>
            <p:cNvPr id="17" name="ホームベース 67"/>
            <p:cNvSpPr>
              <a:spLocks noChangeArrowheads="1"/>
            </p:cNvSpPr>
            <p:nvPr/>
          </p:nvSpPr>
          <p:spPr bwMode="auto">
            <a:xfrm>
              <a:off x="3100495" y="3683506"/>
              <a:ext cx="582410" cy="341287"/>
            </a:xfrm>
            <a:prstGeom prst="homePlate">
              <a:avLst>
                <a:gd name="adj" fmla="val 36172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marL="354013" indent="-354013" algn="ctr"/>
              <a:endParaRPr lang="ja-JP" altLang="en-US" sz="13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テキスト ボックス 68"/>
            <p:cNvSpPr txBox="1">
              <a:spLocks noChangeArrowheads="1"/>
            </p:cNvSpPr>
            <p:nvPr/>
          </p:nvSpPr>
          <p:spPr bwMode="auto">
            <a:xfrm>
              <a:off x="3892874" y="3459762"/>
              <a:ext cx="12235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ja-JP"/>
              </a:defPPr>
              <a:lvl1pPr algn="ctr">
                <a:defRPr sz="1200" b="1"/>
              </a:lvl1pPr>
            </a:lstStyle>
            <a:p>
              <a:r>
                <a:rPr lang="ja-JP" altLang="en-US" dirty="0"/>
                <a:t>業務プロセス</a:t>
              </a:r>
            </a:p>
          </p:txBody>
        </p:sp>
        <p:sp>
          <p:nvSpPr>
            <p:cNvPr id="19" name="テキスト ボックス 70"/>
            <p:cNvSpPr txBox="1">
              <a:spLocks noChangeArrowheads="1"/>
            </p:cNvSpPr>
            <p:nvPr/>
          </p:nvSpPr>
          <p:spPr bwMode="auto">
            <a:xfrm>
              <a:off x="2235695" y="4943924"/>
              <a:ext cx="45369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9pPr>
            </a:lstStyle>
            <a:p>
              <a:pPr algn="ctr" eaLnBrk="1" hangingPunct="1"/>
              <a:r>
                <a:rPr lang="ja-JP" altLang="en-US" sz="1600" b="1" dirty="0" smtClean="0">
                  <a:solidFill>
                    <a:srgbClr val="FF0000"/>
                  </a:solidFill>
                </a:rPr>
                <a:t>情報システム</a:t>
              </a:r>
              <a:endParaRPr lang="en-US" altLang="ja-JP" sz="16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0" name="下矢印 87"/>
            <p:cNvSpPr>
              <a:spLocks noChangeArrowheads="1"/>
            </p:cNvSpPr>
            <p:nvPr/>
          </p:nvSpPr>
          <p:spPr bwMode="auto">
            <a:xfrm flipV="1">
              <a:off x="3887067" y="1988840"/>
              <a:ext cx="255588" cy="22908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marL="354013" indent="-354013" algn="ctr"/>
              <a:endParaRPr lang="ja-JP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21" name="下矢印 88"/>
            <p:cNvSpPr>
              <a:spLocks noChangeArrowheads="1"/>
            </p:cNvSpPr>
            <p:nvPr/>
          </p:nvSpPr>
          <p:spPr bwMode="auto">
            <a:xfrm flipV="1">
              <a:off x="4206155" y="1988840"/>
              <a:ext cx="255587" cy="22908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marL="354013" indent="-354013" algn="ctr"/>
              <a:endParaRPr lang="ja-JP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22" name="下矢印 89"/>
            <p:cNvSpPr>
              <a:spLocks noChangeArrowheads="1"/>
            </p:cNvSpPr>
            <p:nvPr/>
          </p:nvSpPr>
          <p:spPr bwMode="auto">
            <a:xfrm flipV="1">
              <a:off x="4525242" y="1988840"/>
              <a:ext cx="255588" cy="22908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marL="354013" indent="-354013" algn="ctr"/>
              <a:endParaRPr lang="ja-JP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23" name="下矢印 90"/>
            <p:cNvSpPr>
              <a:spLocks noChangeArrowheads="1"/>
            </p:cNvSpPr>
            <p:nvPr/>
          </p:nvSpPr>
          <p:spPr bwMode="auto">
            <a:xfrm flipV="1">
              <a:off x="4845917" y="1988840"/>
              <a:ext cx="255588" cy="22908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marL="354013" indent="-354013" algn="ctr"/>
              <a:endParaRPr lang="ja-JP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24" name="四角形吹き出し 94"/>
            <p:cNvSpPr>
              <a:spLocks noChangeArrowheads="1"/>
            </p:cNvSpPr>
            <p:nvPr/>
          </p:nvSpPr>
          <p:spPr bwMode="auto">
            <a:xfrm>
              <a:off x="257721" y="1292769"/>
              <a:ext cx="1938015" cy="553308"/>
            </a:xfrm>
            <a:prstGeom prst="wedgeRectCallout">
              <a:avLst>
                <a:gd name="adj1" fmla="val 113957"/>
                <a:gd name="adj2" fmla="val 203149"/>
              </a:avLst>
            </a:prstGeom>
            <a:noFill/>
            <a:ln w="38100" algn="ctr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lIns="90000" tIns="46800" rIns="90000" bIns="46800" rtlCol="0" anchor="ctr"/>
            <a:lstStyle/>
            <a:p>
              <a:pPr marL="354013" indent="-354013" algn="ctr"/>
              <a:r>
                <a:rPr lang="ja-JP" altLang="en-US" sz="1400" b="1" dirty="0" smtClean="0">
                  <a:solidFill>
                    <a:srgbClr val="000000"/>
                  </a:solidFill>
                </a:rPr>
                <a:t>ビジネスモデル</a:t>
              </a:r>
              <a:endParaRPr lang="en-US" altLang="ja-JP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正方形/長方形 97"/>
            <p:cNvSpPr>
              <a:spLocks noChangeArrowheads="1"/>
            </p:cNvSpPr>
            <p:nvPr/>
          </p:nvSpPr>
          <p:spPr bwMode="auto">
            <a:xfrm>
              <a:off x="6196532" y="2268623"/>
              <a:ext cx="1365250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ja-JP" altLang="en-US" sz="1600" b="1" dirty="0">
                  <a:solidFill>
                    <a:srgbClr val="000000"/>
                  </a:solidFill>
                </a:rPr>
                <a:t>外部環境</a:t>
              </a:r>
              <a:endParaRPr lang="en-US" altLang="ja-JP" sz="1600" b="1" dirty="0">
                <a:solidFill>
                  <a:srgbClr val="000000"/>
                </a:solidFill>
              </a:endParaRPr>
            </a:p>
            <a:p>
              <a:pPr marL="177800" indent="-177800">
                <a:buFont typeface="Arial" charset="0"/>
                <a:buChar char="•"/>
                <a:defRPr/>
              </a:pPr>
              <a:r>
                <a:rPr lang="ja-JP" altLang="en-US" sz="1200" dirty="0">
                  <a:solidFill>
                    <a:srgbClr val="000000"/>
                  </a:solidFill>
                </a:rPr>
                <a:t>自然環境</a:t>
              </a:r>
              <a:endParaRPr lang="en-US" altLang="ja-JP" sz="1200" dirty="0">
                <a:solidFill>
                  <a:srgbClr val="000000"/>
                </a:solidFill>
              </a:endParaRPr>
            </a:p>
            <a:p>
              <a:pPr marL="177800" indent="-177800">
                <a:buFont typeface="Arial" charset="0"/>
                <a:buChar char="•"/>
                <a:defRPr/>
              </a:pPr>
              <a:r>
                <a:rPr lang="ja-JP" altLang="en-US" sz="1200" dirty="0">
                  <a:solidFill>
                    <a:srgbClr val="000000"/>
                  </a:solidFill>
                </a:rPr>
                <a:t>経済状況</a:t>
              </a:r>
              <a:endParaRPr lang="en-US" altLang="ja-JP" sz="1200" dirty="0">
                <a:solidFill>
                  <a:srgbClr val="000000"/>
                </a:solidFill>
              </a:endParaRPr>
            </a:p>
            <a:p>
              <a:pPr marL="177800" indent="-177800">
                <a:buFont typeface="Arial" charset="0"/>
                <a:buChar char="•"/>
                <a:defRPr/>
              </a:pPr>
              <a:r>
                <a:rPr lang="ja-JP" altLang="en-US" sz="1200" dirty="0">
                  <a:solidFill>
                    <a:srgbClr val="000000"/>
                  </a:solidFill>
                </a:rPr>
                <a:t>法・制度</a:t>
              </a:r>
              <a:endParaRPr lang="en-US" altLang="ja-JP" sz="1200" dirty="0">
                <a:solidFill>
                  <a:srgbClr val="000000"/>
                </a:solidFill>
              </a:endParaRPr>
            </a:p>
            <a:p>
              <a:pPr marL="177800" indent="-177800">
                <a:buFont typeface="Arial" charset="0"/>
                <a:buChar char="•"/>
                <a:defRPr/>
              </a:pPr>
              <a:r>
                <a:rPr lang="ja-JP" altLang="en-US" sz="1200" dirty="0">
                  <a:solidFill>
                    <a:srgbClr val="000000"/>
                  </a:solidFill>
                </a:rPr>
                <a:t>文化・習慣</a:t>
              </a:r>
              <a:endParaRPr lang="en-US" altLang="ja-JP" sz="1200" dirty="0">
                <a:solidFill>
                  <a:srgbClr val="000000"/>
                </a:solidFill>
              </a:endParaRPr>
            </a:p>
            <a:p>
              <a:pPr marL="177800" indent="-177800">
                <a:buFont typeface="Arial" charset="0"/>
                <a:buChar char="•"/>
                <a:defRPr/>
              </a:pPr>
              <a:r>
                <a:rPr lang="ja-JP" altLang="en-US" sz="1200" dirty="0">
                  <a:solidFill>
                    <a:srgbClr val="000000"/>
                  </a:solidFill>
                </a:rPr>
                <a:t>技術動向</a:t>
              </a:r>
              <a:endParaRPr lang="en-US" altLang="ja-JP" sz="1200" dirty="0">
                <a:solidFill>
                  <a:srgbClr val="000000"/>
                </a:solidFill>
              </a:endParaRPr>
            </a:p>
            <a:p>
              <a:pPr marL="177800" indent="-177800">
                <a:buFont typeface="Arial" charset="0"/>
                <a:buChar char="•"/>
                <a:defRPr/>
              </a:pPr>
              <a:r>
                <a:rPr lang="ja-JP" altLang="en-US" sz="1200" dirty="0">
                  <a:solidFill>
                    <a:srgbClr val="000000"/>
                  </a:solidFill>
                </a:rPr>
                <a:t>業界動向・競合</a:t>
              </a:r>
              <a:endParaRPr lang="en-US" altLang="ja-JP" sz="1200" dirty="0">
                <a:solidFill>
                  <a:srgbClr val="000000"/>
                </a:solidFill>
              </a:endParaRPr>
            </a:p>
          </p:txBody>
        </p:sp>
        <p:sp>
          <p:nvSpPr>
            <p:cNvPr id="26" name="台形 25"/>
            <p:cNvSpPr/>
            <p:nvPr/>
          </p:nvSpPr>
          <p:spPr bwMode="auto">
            <a:xfrm>
              <a:off x="3133005" y="3162385"/>
              <a:ext cx="2671762" cy="311150"/>
            </a:xfrm>
            <a:prstGeom prst="trapezoid">
              <a:avLst>
                <a:gd name="adj" fmla="val 55224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lIns="90000" tIns="46800" rIns="90000" bIns="46800" anchor="ctr"/>
            <a:lstStyle/>
            <a:p>
              <a:pPr marL="354013" indent="-354013" algn="ctr">
                <a:defRPr/>
              </a:pPr>
              <a:endParaRPr lang="ja-JP" altLang="en-US" sz="1300" b="1" dirty="0">
                <a:solidFill>
                  <a:srgbClr val="000000"/>
                </a:solidFill>
              </a:endParaRPr>
            </a:p>
          </p:txBody>
        </p:sp>
        <p:sp>
          <p:nvSpPr>
            <p:cNvPr id="27" name="正方形/長方形 51"/>
            <p:cNvSpPr>
              <a:spLocks noChangeArrowheads="1"/>
            </p:cNvSpPr>
            <p:nvPr/>
          </p:nvSpPr>
          <p:spPr bwMode="auto">
            <a:xfrm>
              <a:off x="3742605" y="2784560"/>
              <a:ext cx="1504950" cy="41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ja-JP" altLang="en-US" sz="1200" b="1" dirty="0"/>
                <a:t>商品・サービス</a:t>
              </a:r>
              <a:endParaRPr lang="en-US" altLang="ja-JP" sz="1200" b="1" dirty="0"/>
            </a:p>
            <a:p>
              <a:pPr algn="ctr">
                <a:defRPr/>
              </a:pPr>
              <a:r>
                <a:rPr lang="ja-JP" altLang="en-US" sz="1050" dirty="0"/>
                <a:t>（価値提案）</a:t>
              </a:r>
            </a:p>
          </p:txBody>
        </p:sp>
        <p:sp>
          <p:nvSpPr>
            <p:cNvPr id="28" name="正方形/長方形 51"/>
            <p:cNvSpPr>
              <a:spLocks noChangeArrowheads="1"/>
            </p:cNvSpPr>
            <p:nvPr/>
          </p:nvSpPr>
          <p:spPr bwMode="auto">
            <a:xfrm>
              <a:off x="3477183" y="3191916"/>
              <a:ext cx="192726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 b="1" dirty="0" smtClean="0"/>
                <a:t>チャネル・パートナー</a:t>
              </a:r>
              <a:endParaRPr lang="ja-JP" altLang="en-US" sz="1200" b="1" dirty="0"/>
            </a:p>
          </p:txBody>
        </p:sp>
        <p:cxnSp>
          <p:nvCxnSpPr>
            <p:cNvPr id="29" name="直線コネクタ 28"/>
            <p:cNvCxnSpPr>
              <a:stCxn id="6" idx="0"/>
              <a:endCxn id="90" idx="0"/>
            </p:cNvCxnSpPr>
            <p:nvPr/>
          </p:nvCxnSpPr>
          <p:spPr bwMode="auto">
            <a:xfrm flipH="1">
              <a:off x="4463133" y="1063710"/>
              <a:ext cx="20041" cy="46826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グループ化 3"/>
            <p:cNvGrpSpPr>
              <a:grpSpLocks/>
            </p:cNvGrpSpPr>
            <p:nvPr/>
          </p:nvGrpSpPr>
          <p:grpSpPr bwMode="auto">
            <a:xfrm>
              <a:off x="3989808" y="1476746"/>
              <a:ext cx="982588" cy="492442"/>
              <a:chOff x="4391658" y="2246675"/>
              <a:chExt cx="1296789" cy="492442"/>
            </a:xfrm>
          </p:grpSpPr>
          <p:grpSp>
            <p:nvGrpSpPr>
              <p:cNvPr id="81" name="グループ化 22"/>
              <p:cNvGrpSpPr>
                <a:grpSpLocks/>
              </p:cNvGrpSpPr>
              <p:nvPr/>
            </p:nvGrpSpPr>
            <p:grpSpPr bwMode="auto">
              <a:xfrm>
                <a:off x="4427984" y="2301903"/>
                <a:ext cx="1159661" cy="379401"/>
                <a:chOff x="6372200" y="1988840"/>
                <a:chExt cx="1254986" cy="397004"/>
              </a:xfrm>
            </p:grpSpPr>
            <p:sp>
              <p:nvSpPr>
                <p:cNvPr id="89" name="正方形/長方形 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390890" cy="15720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/>
                  <a:endParaRPr lang="ja-JP" altLang="en-US" sz="700"/>
                </a:p>
              </p:txBody>
            </p:sp>
            <p:sp>
              <p:nvSpPr>
                <p:cNvPr id="90" name="正方形/長方形 88"/>
                <p:cNvSpPr>
                  <a:spLocks noChangeArrowheads="1"/>
                </p:cNvSpPr>
                <p:nvPr/>
              </p:nvSpPr>
              <p:spPr bwMode="auto">
                <a:xfrm>
                  <a:off x="6813471" y="1988840"/>
                  <a:ext cx="390890" cy="15720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/>
                  <a:endParaRPr lang="ja-JP" altLang="en-US" sz="700"/>
                </a:p>
              </p:txBody>
            </p:sp>
            <p:sp>
              <p:nvSpPr>
                <p:cNvPr id="91" name="正方形/長方形 89"/>
                <p:cNvSpPr>
                  <a:spLocks noChangeArrowheads="1"/>
                </p:cNvSpPr>
                <p:nvPr/>
              </p:nvSpPr>
              <p:spPr bwMode="auto">
                <a:xfrm>
                  <a:off x="7236296" y="1988840"/>
                  <a:ext cx="390890" cy="15720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/>
                  <a:endParaRPr lang="ja-JP" altLang="en-US" sz="700"/>
                </a:p>
              </p:txBody>
            </p:sp>
            <p:sp>
              <p:nvSpPr>
                <p:cNvPr id="92" name="正方形/長方形 90"/>
                <p:cNvSpPr>
                  <a:spLocks noChangeArrowheads="1"/>
                </p:cNvSpPr>
                <p:nvPr/>
              </p:nvSpPr>
              <p:spPr bwMode="auto">
                <a:xfrm>
                  <a:off x="6372200" y="2228642"/>
                  <a:ext cx="390890" cy="15720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/>
                  <a:endParaRPr lang="ja-JP" altLang="en-US" sz="700"/>
                </a:p>
              </p:txBody>
            </p:sp>
            <p:sp>
              <p:nvSpPr>
                <p:cNvPr id="93" name="正方形/長方形 91"/>
                <p:cNvSpPr>
                  <a:spLocks noChangeArrowheads="1"/>
                </p:cNvSpPr>
                <p:nvPr/>
              </p:nvSpPr>
              <p:spPr bwMode="auto">
                <a:xfrm>
                  <a:off x="6813471" y="2228642"/>
                  <a:ext cx="390890" cy="15720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/>
                  <a:endParaRPr lang="ja-JP" altLang="en-US" sz="700"/>
                </a:p>
              </p:txBody>
            </p:sp>
            <p:sp>
              <p:nvSpPr>
                <p:cNvPr id="94" name="正方形/長方形 92"/>
                <p:cNvSpPr>
                  <a:spLocks noChangeArrowheads="1"/>
                </p:cNvSpPr>
                <p:nvPr/>
              </p:nvSpPr>
              <p:spPr bwMode="auto">
                <a:xfrm>
                  <a:off x="7236296" y="2228642"/>
                  <a:ext cx="390890" cy="15720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ctr"/>
                  <a:endParaRPr lang="ja-JP" altLang="en-US" sz="700"/>
                </a:p>
              </p:txBody>
            </p:sp>
            <p:cxnSp>
              <p:nvCxnSpPr>
                <p:cNvPr id="95" name="直線コネクタ 94"/>
                <p:cNvCxnSpPr>
                  <a:stCxn id="90" idx="2"/>
                  <a:endCxn id="93" idx="0"/>
                </p:cNvCxnSpPr>
                <p:nvPr/>
              </p:nvCxnSpPr>
              <p:spPr>
                <a:xfrm>
                  <a:off x="7009197" y="2145040"/>
                  <a:ext cx="0" cy="8305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線コネクタ 95"/>
                <p:cNvCxnSpPr>
                  <a:stCxn id="89" idx="2"/>
                  <a:endCxn id="92" idx="0"/>
                </p:cNvCxnSpPr>
                <p:nvPr/>
              </p:nvCxnSpPr>
              <p:spPr>
                <a:xfrm>
                  <a:off x="6567063" y="2145040"/>
                  <a:ext cx="0" cy="8305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コネクタ 96"/>
                <p:cNvCxnSpPr>
                  <a:stCxn id="91" idx="2"/>
                  <a:endCxn id="94" idx="0"/>
                </p:cNvCxnSpPr>
                <p:nvPr/>
              </p:nvCxnSpPr>
              <p:spPr>
                <a:xfrm>
                  <a:off x="7433192" y="2145040"/>
                  <a:ext cx="0" cy="8305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カギ線コネクタ 81"/>
              <p:cNvCxnSpPr>
                <a:stCxn id="89" idx="0"/>
                <a:endCxn id="91" idx="0"/>
              </p:cNvCxnSpPr>
              <p:nvPr/>
            </p:nvCxnSpPr>
            <p:spPr bwMode="auto">
              <a:xfrm rot="5400000" flipH="1" flipV="1">
                <a:off x="5009994" y="1902035"/>
                <a:ext cx="11112" cy="798246"/>
              </a:xfrm>
              <a:prstGeom prst="bentConnector3">
                <a:avLst>
                  <a:gd name="adj1" fmla="val 744000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テキスト ボックス 2"/>
              <p:cNvSpPr txBox="1">
                <a:spLocks noChangeArrowheads="1"/>
              </p:cNvSpPr>
              <p:nvPr/>
            </p:nvSpPr>
            <p:spPr bwMode="auto">
              <a:xfrm>
                <a:off x="4391658" y="2246675"/>
                <a:ext cx="48975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9pPr>
              </a:lstStyle>
              <a:p>
                <a:pPr algn="ctr" eaLnBrk="1" hangingPunct="1"/>
                <a:r>
                  <a:rPr lang="en-US" altLang="ja-JP" sz="1000"/>
                  <a:t>CSF</a:t>
                </a:r>
                <a:endParaRPr lang="ja-JP" altLang="en-US" sz="1000"/>
              </a:p>
            </p:txBody>
          </p:sp>
          <p:sp>
            <p:nvSpPr>
              <p:cNvPr id="84" name="テキスト ボックス 88"/>
              <p:cNvSpPr txBox="1">
                <a:spLocks noChangeArrowheads="1"/>
              </p:cNvSpPr>
              <p:nvPr/>
            </p:nvSpPr>
            <p:spPr bwMode="auto">
              <a:xfrm>
                <a:off x="4823706" y="2246675"/>
                <a:ext cx="48975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9pPr>
              </a:lstStyle>
              <a:p>
                <a:pPr algn="ctr" eaLnBrk="1" hangingPunct="1"/>
                <a:r>
                  <a:rPr lang="en-US" altLang="ja-JP" sz="1000"/>
                  <a:t>CSF</a:t>
                </a:r>
                <a:endParaRPr lang="ja-JP" altLang="en-US" sz="1000"/>
              </a:p>
            </p:txBody>
          </p:sp>
          <p:sp>
            <p:nvSpPr>
              <p:cNvPr id="85" name="テキスト ボックス 89"/>
              <p:cNvSpPr txBox="1">
                <a:spLocks noChangeArrowheads="1"/>
              </p:cNvSpPr>
              <p:nvPr/>
            </p:nvSpPr>
            <p:spPr bwMode="auto">
              <a:xfrm>
                <a:off x="5198692" y="2246675"/>
                <a:ext cx="48975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9pPr>
              </a:lstStyle>
              <a:p>
                <a:pPr algn="ctr" eaLnBrk="1" hangingPunct="1"/>
                <a:r>
                  <a:rPr lang="en-US" altLang="ja-JP" sz="1000"/>
                  <a:t>CSF</a:t>
                </a:r>
                <a:endParaRPr lang="ja-JP" altLang="en-US" sz="1000"/>
              </a:p>
            </p:txBody>
          </p:sp>
          <p:sp>
            <p:nvSpPr>
              <p:cNvPr id="86" name="テキスト ボックス 90"/>
              <p:cNvSpPr txBox="1">
                <a:spLocks noChangeArrowheads="1"/>
              </p:cNvSpPr>
              <p:nvPr/>
            </p:nvSpPr>
            <p:spPr bwMode="auto">
              <a:xfrm>
                <a:off x="5187655" y="2492896"/>
                <a:ext cx="4370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9pPr>
              </a:lstStyle>
              <a:p>
                <a:pPr algn="ctr" eaLnBrk="1" hangingPunct="1"/>
                <a:r>
                  <a:rPr lang="en-US" altLang="ja-JP" sz="1000"/>
                  <a:t>KPI</a:t>
                </a:r>
                <a:endParaRPr lang="ja-JP" altLang="en-US" sz="1000"/>
              </a:p>
            </p:txBody>
          </p:sp>
          <p:sp>
            <p:nvSpPr>
              <p:cNvPr id="87" name="テキスト ボックス 91"/>
              <p:cNvSpPr txBox="1">
                <a:spLocks noChangeArrowheads="1"/>
              </p:cNvSpPr>
              <p:nvPr/>
            </p:nvSpPr>
            <p:spPr bwMode="auto">
              <a:xfrm>
                <a:off x="4827615" y="2492896"/>
                <a:ext cx="4370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9pPr>
              </a:lstStyle>
              <a:p>
                <a:pPr algn="ctr" eaLnBrk="1" hangingPunct="1"/>
                <a:r>
                  <a:rPr lang="en-US" altLang="ja-JP" sz="1000"/>
                  <a:t>KPI</a:t>
                </a:r>
                <a:endParaRPr lang="ja-JP" altLang="en-US" sz="1000"/>
              </a:p>
            </p:txBody>
          </p:sp>
          <p:sp>
            <p:nvSpPr>
              <p:cNvPr id="88" name="テキスト ボックス 92"/>
              <p:cNvSpPr txBox="1">
                <a:spLocks noChangeArrowheads="1"/>
              </p:cNvSpPr>
              <p:nvPr/>
            </p:nvSpPr>
            <p:spPr bwMode="auto">
              <a:xfrm>
                <a:off x="4395567" y="2492896"/>
                <a:ext cx="4370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MS UI Gothic" pitchFamily="50" charset="-128"/>
                    <a:ea typeface="MS UI Gothic" pitchFamily="50" charset="-128"/>
                  </a:defRPr>
                </a:lvl9pPr>
              </a:lstStyle>
              <a:p>
                <a:pPr algn="ctr" eaLnBrk="1" hangingPunct="1"/>
                <a:r>
                  <a:rPr lang="en-US" altLang="ja-JP" sz="1000"/>
                  <a:t>KPI</a:t>
                </a:r>
                <a:endParaRPr lang="ja-JP" altLang="en-US" sz="1000"/>
              </a:p>
            </p:txBody>
          </p:sp>
        </p:grpSp>
        <p:cxnSp>
          <p:nvCxnSpPr>
            <p:cNvPr id="31" name="直線コネクタ 30"/>
            <p:cNvCxnSpPr/>
            <p:nvPr/>
          </p:nvCxnSpPr>
          <p:spPr bwMode="auto">
            <a:xfrm flipV="1">
              <a:off x="4900388" y="1188561"/>
              <a:ext cx="410895" cy="38796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11"/>
            <p:cNvSpPr>
              <a:spLocks noChangeArrowheads="1"/>
            </p:cNvSpPr>
            <p:nvPr/>
          </p:nvSpPr>
          <p:spPr bwMode="auto">
            <a:xfrm>
              <a:off x="5326190" y="1072465"/>
              <a:ext cx="245451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000" dirty="0"/>
                <a:t>:</a:t>
              </a:r>
              <a:r>
                <a:rPr lang="en-US" altLang="ja-JP" sz="1000" b="1" dirty="0">
                  <a:solidFill>
                    <a:srgbClr val="FF0000"/>
                  </a:solidFill>
                </a:rPr>
                <a:t>C</a:t>
              </a:r>
              <a:r>
                <a:rPr lang="en-US" altLang="ja-JP" sz="1000" dirty="0"/>
                <a:t>ritical </a:t>
              </a:r>
              <a:r>
                <a:rPr lang="en-US" altLang="ja-JP" sz="1000" b="1" dirty="0">
                  <a:solidFill>
                    <a:srgbClr val="FF0000"/>
                  </a:solidFill>
                </a:rPr>
                <a:t>S</a:t>
              </a:r>
              <a:r>
                <a:rPr lang="en-US" altLang="ja-JP" sz="1000" dirty="0"/>
                <a:t>uccess </a:t>
              </a:r>
              <a:r>
                <a:rPr lang="en-US" altLang="ja-JP" sz="1000" b="1" dirty="0">
                  <a:solidFill>
                    <a:srgbClr val="FF0000"/>
                  </a:solidFill>
                </a:rPr>
                <a:t>F</a:t>
              </a:r>
              <a:r>
                <a:rPr lang="en-US" altLang="ja-JP" sz="1000" dirty="0"/>
                <a:t>actors  </a:t>
              </a:r>
              <a:r>
                <a:rPr lang="ja-JP" altLang="en-US" sz="1000" dirty="0"/>
                <a:t>重要成功要因 </a:t>
              </a:r>
            </a:p>
          </p:txBody>
        </p:sp>
        <p:sp>
          <p:nvSpPr>
            <p:cNvPr id="33" name="正方形/長方形 12"/>
            <p:cNvSpPr>
              <a:spLocks noChangeArrowheads="1"/>
            </p:cNvSpPr>
            <p:nvPr/>
          </p:nvSpPr>
          <p:spPr bwMode="auto">
            <a:xfrm>
              <a:off x="5350400" y="1288489"/>
              <a:ext cx="24240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000" b="1">
                  <a:solidFill>
                    <a:srgbClr val="FF0000"/>
                  </a:solidFill>
                </a:rPr>
                <a:t>K</a:t>
              </a:r>
              <a:r>
                <a:rPr lang="en-US" altLang="ja-JP" sz="1000"/>
                <a:t>ey </a:t>
              </a:r>
              <a:r>
                <a:rPr lang="en-US" altLang="ja-JP" sz="1000" b="1">
                  <a:solidFill>
                    <a:srgbClr val="FF0000"/>
                  </a:solidFill>
                </a:rPr>
                <a:t>P</a:t>
              </a:r>
              <a:r>
                <a:rPr lang="en-US" altLang="ja-JP" sz="1000"/>
                <a:t>erformance </a:t>
              </a:r>
              <a:r>
                <a:rPr lang="en-US" altLang="ja-JP" sz="1000" b="1">
                  <a:solidFill>
                    <a:srgbClr val="FF0000"/>
                  </a:solidFill>
                </a:rPr>
                <a:t>I</a:t>
              </a:r>
              <a:r>
                <a:rPr lang="en-US" altLang="ja-JP" sz="1000"/>
                <a:t>ndicator </a:t>
              </a:r>
              <a:r>
                <a:rPr lang="ja-JP" altLang="en-US" sz="1000"/>
                <a:t>効果測定指標</a:t>
              </a:r>
            </a:p>
          </p:txBody>
        </p:sp>
        <p:cxnSp>
          <p:nvCxnSpPr>
            <p:cNvPr id="34" name="直線コネクタ 33"/>
            <p:cNvCxnSpPr/>
            <p:nvPr/>
          </p:nvCxnSpPr>
          <p:spPr bwMode="auto">
            <a:xfrm flipV="1">
              <a:off x="4924101" y="1453197"/>
              <a:ext cx="459190" cy="38306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台形 34"/>
            <p:cNvSpPr/>
            <p:nvPr/>
          </p:nvSpPr>
          <p:spPr bwMode="auto">
            <a:xfrm>
              <a:off x="1043608" y="2224592"/>
              <a:ext cx="6840760" cy="4517521"/>
            </a:xfrm>
            <a:prstGeom prst="trapezoid">
              <a:avLst>
                <a:gd name="adj" fmla="val 59669"/>
              </a:avLst>
            </a:prstGeom>
            <a:noFill/>
            <a:ln w="38100" algn="ctr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lIns="90000" tIns="46800" rIns="90000" bIns="46800" rtlCol="0" anchor="ctr"/>
            <a:lstStyle/>
            <a:p>
              <a:pPr marL="354013" indent="-354013" algn="ctr"/>
              <a:endParaRPr kumimoji="1" lang="ja-JP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676252" y="1155506"/>
              <a:ext cx="8258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 smtClean="0"/>
                <a:t>CSF</a:t>
              </a:r>
              <a:r>
                <a:rPr lang="ja-JP" altLang="en-US" sz="1200" b="1" dirty="0" smtClean="0"/>
                <a:t>・</a:t>
              </a:r>
              <a:r>
                <a:rPr lang="en-US" altLang="ja-JP" sz="1200" b="1" dirty="0" smtClean="0"/>
                <a:t>KPI</a:t>
              </a:r>
              <a:endParaRPr lang="ja-JP" altLang="en-US" sz="1200" b="1" dirty="0"/>
            </a:p>
          </p:txBody>
        </p:sp>
        <p:sp>
          <p:nvSpPr>
            <p:cNvPr id="37" name="台形 36"/>
            <p:cNvSpPr/>
            <p:nvPr/>
          </p:nvSpPr>
          <p:spPr bwMode="auto">
            <a:xfrm>
              <a:off x="2699792" y="4365104"/>
              <a:ext cx="3629582" cy="300813"/>
            </a:xfrm>
            <a:prstGeom prst="trapezoid">
              <a:avLst>
                <a:gd name="adj" fmla="val 57138"/>
              </a:avLst>
            </a:prstGeom>
            <a:solidFill>
              <a:srgbClr val="FFFF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lIns="90000" tIns="46800" rIns="90000" bIns="46800" anchor="ctr"/>
            <a:lstStyle/>
            <a:p>
              <a:pPr marL="354013" indent="-354013" algn="ctr"/>
              <a:endParaRPr lang="ja-JP" altLang="en-US" sz="1300" b="1" dirty="0">
                <a:solidFill>
                  <a:srgbClr val="000000"/>
                </a:solidFill>
              </a:endParaRPr>
            </a:p>
          </p:txBody>
        </p:sp>
        <p:sp>
          <p:nvSpPr>
            <p:cNvPr id="38" name="正方形/長方形 58"/>
            <p:cNvSpPr>
              <a:spLocks noChangeArrowheads="1"/>
            </p:cNvSpPr>
            <p:nvPr/>
          </p:nvSpPr>
          <p:spPr bwMode="auto">
            <a:xfrm>
              <a:off x="3711748" y="4365632"/>
              <a:ext cx="15486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 b="1" dirty="0"/>
                <a:t>組織・役割分担</a:t>
              </a:r>
              <a:endParaRPr lang="en-US" altLang="ja-JP" sz="1200" b="1" dirty="0"/>
            </a:p>
          </p:txBody>
        </p:sp>
        <p:sp>
          <p:nvSpPr>
            <p:cNvPr id="39" name="直角三角形 38"/>
            <p:cNvSpPr/>
            <p:nvPr/>
          </p:nvSpPr>
          <p:spPr bwMode="auto">
            <a:xfrm>
              <a:off x="2591563" y="5322983"/>
              <a:ext cx="3748984" cy="319535"/>
            </a:xfrm>
            <a:prstGeom prst="rtTriangl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lIns="90000" tIns="46800" rIns="90000" bIns="46800" rtlCol="0" anchor="ctr"/>
            <a:lstStyle/>
            <a:p>
              <a:pPr marL="354013" indent="-354013" algn="ctr"/>
              <a:endParaRPr kumimoji="1" lang="ja-JP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40" name="直角三角形 39"/>
            <p:cNvSpPr/>
            <p:nvPr/>
          </p:nvSpPr>
          <p:spPr bwMode="auto">
            <a:xfrm rot="10800000">
              <a:off x="2591564" y="5282478"/>
              <a:ext cx="3748984" cy="319535"/>
            </a:xfrm>
            <a:prstGeom prst="rtTriangl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lIns="90000" tIns="46800" rIns="90000" bIns="46800" rtlCol="0" anchor="ctr"/>
            <a:lstStyle/>
            <a:p>
              <a:pPr marL="354013" indent="-354013" algn="ctr"/>
              <a:endParaRPr kumimoji="1" lang="ja-JP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auto">
            <a:xfrm>
              <a:off x="2591563" y="5692003"/>
              <a:ext cx="3748984" cy="23854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lIns="90000" tIns="46800" rIns="90000" bIns="46800" rtlCol="0" anchor="ctr"/>
            <a:lstStyle/>
            <a:p>
              <a:pPr marL="354013" indent="-354013" algn="ctr"/>
              <a:endParaRPr kumimoji="1" lang="ja-JP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139952" y="5263316"/>
              <a:ext cx="1711307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1050" b="1" dirty="0" smtClean="0"/>
                <a:t>アプリケーション</a:t>
              </a:r>
              <a:r>
                <a:rPr lang="ja-JP" altLang="en-US" sz="1050" dirty="0" smtClean="0"/>
                <a:t>（業務支援システム）</a:t>
              </a:r>
              <a:endParaRPr lang="ja-JP" altLang="en-US" sz="1050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2699792" y="5407332"/>
              <a:ext cx="683351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1050" b="1" dirty="0" smtClean="0"/>
                <a:t>データベース</a:t>
              </a:r>
              <a:endParaRPr lang="ja-JP" altLang="en-US" sz="1050" b="1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2742618" y="5714526"/>
              <a:ext cx="2805842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1050" b="1" dirty="0" smtClean="0"/>
                <a:t>ＩＴ基盤</a:t>
              </a:r>
              <a:r>
                <a:rPr lang="ja-JP" altLang="en-US" sz="1050" dirty="0" smtClean="0"/>
                <a:t>（ハードウエア、ネットワーク、</a:t>
              </a:r>
              <a:r>
                <a:rPr lang="en-US" altLang="ja-JP" sz="1050" dirty="0" smtClean="0"/>
                <a:t>OS</a:t>
              </a:r>
              <a:r>
                <a:rPr lang="ja-JP" altLang="en-US" sz="1050" dirty="0" err="1" smtClean="0"/>
                <a:t>、</a:t>
              </a:r>
              <a:r>
                <a:rPr lang="ja-JP" altLang="en-US" sz="1050" dirty="0" smtClean="0"/>
                <a:t>ミドルウエア・・・・・・）</a:t>
              </a:r>
              <a:endParaRPr lang="ja-JP" altLang="en-US" sz="1050" dirty="0"/>
            </a:p>
          </p:txBody>
        </p:sp>
        <p:sp>
          <p:nvSpPr>
            <p:cNvPr id="45" name="正方形/長方形 50"/>
            <p:cNvSpPr>
              <a:spLocks noChangeArrowheads="1"/>
            </p:cNvSpPr>
            <p:nvPr/>
          </p:nvSpPr>
          <p:spPr bwMode="auto">
            <a:xfrm>
              <a:off x="2771800" y="3998530"/>
              <a:ext cx="3448322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1200" b="1" dirty="0" smtClean="0"/>
                <a:t>リソース</a:t>
              </a:r>
              <a:endParaRPr lang="en-US" altLang="ja-JP" sz="1200" b="1" dirty="0" smtClean="0"/>
            </a:p>
            <a:p>
              <a:pPr algn="ctr">
                <a:defRPr/>
              </a:pPr>
              <a:r>
                <a:rPr lang="ja-JP" altLang="en-US" sz="1050" dirty="0" smtClean="0"/>
                <a:t>（人・設備・資産、知的資産等の総称）</a:t>
              </a:r>
              <a:endParaRPr lang="ja-JP" altLang="en-US" sz="1050" dirty="0"/>
            </a:p>
          </p:txBody>
        </p:sp>
        <p:sp>
          <p:nvSpPr>
            <p:cNvPr id="46" name="台形 45"/>
            <p:cNvSpPr/>
            <p:nvPr/>
          </p:nvSpPr>
          <p:spPr bwMode="auto">
            <a:xfrm>
              <a:off x="1259632" y="6358210"/>
              <a:ext cx="6408712" cy="311150"/>
            </a:xfrm>
            <a:prstGeom prst="trapezoid">
              <a:avLst>
                <a:gd name="adj" fmla="val 67469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lIns="90000" tIns="46800" rIns="90000" bIns="46800" anchor="ctr"/>
            <a:lstStyle/>
            <a:p>
              <a:pPr marL="354013" indent="-354013" algn="ctr">
                <a:defRPr/>
              </a:pPr>
              <a:endParaRPr lang="ja-JP" altLang="en-US" sz="1300" b="1" dirty="0">
                <a:solidFill>
                  <a:srgbClr val="000000"/>
                </a:solidFill>
              </a:endParaRPr>
            </a:p>
          </p:txBody>
        </p:sp>
        <p:sp>
          <p:nvSpPr>
            <p:cNvPr id="47" name="正方形/長方形 50"/>
            <p:cNvSpPr>
              <a:spLocks noChangeArrowheads="1"/>
            </p:cNvSpPr>
            <p:nvPr/>
          </p:nvSpPr>
          <p:spPr bwMode="auto">
            <a:xfrm>
              <a:off x="2820218" y="6381328"/>
              <a:ext cx="34483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1200" b="1" dirty="0" smtClean="0"/>
                <a:t>収益・コスト構造</a:t>
              </a:r>
              <a:endParaRPr lang="ja-JP" altLang="en-US" sz="1200" b="1" dirty="0"/>
            </a:p>
          </p:txBody>
        </p:sp>
        <p:sp>
          <p:nvSpPr>
            <p:cNvPr id="48" name="四角形吹き出し 94"/>
            <p:cNvSpPr>
              <a:spLocks noChangeArrowheads="1"/>
            </p:cNvSpPr>
            <p:nvPr/>
          </p:nvSpPr>
          <p:spPr bwMode="auto">
            <a:xfrm>
              <a:off x="251520" y="2996952"/>
              <a:ext cx="1938015" cy="1521408"/>
            </a:xfrm>
            <a:prstGeom prst="wedgeRectCallout">
              <a:avLst>
                <a:gd name="adj1" fmla="val 58911"/>
                <a:gd name="adj2" fmla="val 90212"/>
              </a:avLst>
            </a:prstGeom>
            <a:solidFill>
              <a:srgbClr val="FFCCFF"/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354013" indent="-354013" algn="ctr"/>
              <a:r>
                <a:rPr lang="ja-JP" altLang="en-US" sz="1400" b="1" dirty="0" smtClean="0">
                  <a:solidFill>
                    <a:srgbClr val="000000"/>
                  </a:solidFill>
                </a:rPr>
                <a:t>情報システム</a:t>
              </a:r>
            </a:p>
            <a:p>
              <a:pPr marL="171450" indent="-171450">
                <a:buFont typeface="Wingdings" pitchFamily="2" charset="2"/>
                <a:buChar char="l"/>
              </a:pPr>
              <a:r>
                <a:rPr lang="ja-JP" altLang="en-US" sz="1050" dirty="0" smtClean="0">
                  <a:solidFill>
                    <a:srgbClr val="000000"/>
                  </a:solidFill>
                </a:rPr>
                <a:t>リソースの一部に含まれるが、ビジョン・戦略の実現や意思決定を含め、ビジネスモデル全体を支援する必須要素</a:t>
              </a:r>
              <a:endParaRPr lang="en-US" altLang="ja-JP" sz="105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Wingdings" pitchFamily="2" charset="2"/>
                <a:buChar char="l"/>
              </a:pPr>
              <a:r>
                <a:rPr lang="ja-JP" altLang="en-US" sz="1050" dirty="0" smtClean="0">
                  <a:solidFill>
                    <a:srgbClr val="000000"/>
                  </a:solidFill>
                </a:rPr>
                <a:t>業務プロセスおよび組織・役割分担との関係が特に強い</a:t>
              </a:r>
              <a:endParaRPr lang="en-US" altLang="ja-JP" sz="1050" dirty="0">
                <a:solidFill>
                  <a:srgbClr val="000000"/>
                </a:solidFill>
              </a:endParaRPr>
            </a:p>
          </p:txBody>
        </p:sp>
        <p:sp>
          <p:nvSpPr>
            <p:cNvPr id="49" name="下リボン 48"/>
            <p:cNvSpPr/>
            <p:nvPr/>
          </p:nvSpPr>
          <p:spPr bwMode="auto">
            <a:xfrm>
              <a:off x="3455165" y="764704"/>
              <a:ext cx="2105590" cy="299006"/>
            </a:xfrm>
            <a:prstGeom prst="ribbon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ビジョン・</a:t>
              </a:r>
              <a:r>
                <a:rPr lang="ja-JP" altLang="en-US" sz="1200" b="1" dirty="0" smtClean="0"/>
                <a:t>戦略</a:t>
              </a:r>
              <a:endPara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3100188" y="3665914"/>
              <a:ext cx="4667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 smtClean="0"/>
                <a:t>商品</a:t>
              </a:r>
              <a:endParaRPr lang="en-US" altLang="ja-JP" sz="1050" dirty="0" smtClean="0"/>
            </a:p>
            <a:p>
              <a:r>
                <a:rPr lang="ja-JP" altLang="en-US" sz="1050" dirty="0" smtClean="0"/>
                <a:t>企画</a:t>
              </a:r>
              <a:endParaRPr lang="ja-JP" altLang="en-US" sz="1050" dirty="0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3676252" y="3664753"/>
              <a:ext cx="484428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050" dirty="0" smtClean="0"/>
                <a:t>SCM</a:t>
              </a:r>
            </a:p>
            <a:p>
              <a:pPr algn="ctr"/>
              <a:r>
                <a:rPr lang="ja-JP" altLang="en-US" sz="1050" dirty="0" smtClean="0"/>
                <a:t>開発</a:t>
              </a:r>
              <a:endParaRPr lang="ja-JP" altLang="en-US" sz="1050" dirty="0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252316" y="3736761"/>
              <a:ext cx="45397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 smtClean="0"/>
                <a:t>仕入</a:t>
              </a:r>
              <a:endParaRPr lang="ja-JP" altLang="en-US" sz="105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4756372" y="3736761"/>
              <a:ext cx="45397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 smtClean="0"/>
                <a:t>流通</a:t>
              </a:r>
              <a:endParaRPr lang="ja-JP" altLang="en-US" sz="1050" dirty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5316066" y="3736761"/>
              <a:ext cx="45397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 dirty="0"/>
                <a:t>販売</a:t>
              </a:r>
            </a:p>
          </p:txBody>
        </p:sp>
        <p:grpSp>
          <p:nvGrpSpPr>
            <p:cNvPr id="55" name="グループ化 54"/>
            <p:cNvGrpSpPr/>
            <p:nvPr/>
          </p:nvGrpSpPr>
          <p:grpSpPr>
            <a:xfrm>
              <a:off x="2843808" y="4665917"/>
              <a:ext cx="3241610" cy="307958"/>
              <a:chOff x="2843808" y="4365104"/>
              <a:chExt cx="3241610" cy="339940"/>
            </a:xfrm>
          </p:grpSpPr>
          <p:sp>
            <p:nvSpPr>
              <p:cNvPr id="69" name="上下矢印 68"/>
              <p:cNvSpPr/>
              <p:nvPr/>
            </p:nvSpPr>
            <p:spPr bwMode="auto">
              <a:xfrm>
                <a:off x="3390924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上下矢印 69"/>
              <p:cNvSpPr/>
              <p:nvPr/>
            </p:nvSpPr>
            <p:spPr bwMode="auto">
              <a:xfrm>
                <a:off x="2843808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上下矢印 70"/>
              <p:cNvSpPr/>
              <p:nvPr/>
            </p:nvSpPr>
            <p:spPr bwMode="auto">
              <a:xfrm>
                <a:off x="3117366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上下矢印 71"/>
              <p:cNvSpPr/>
              <p:nvPr/>
            </p:nvSpPr>
            <p:spPr bwMode="auto">
              <a:xfrm>
                <a:off x="4211598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上下矢印 72"/>
              <p:cNvSpPr/>
              <p:nvPr/>
            </p:nvSpPr>
            <p:spPr bwMode="auto">
              <a:xfrm>
                <a:off x="3664482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上下矢印 73"/>
              <p:cNvSpPr/>
              <p:nvPr/>
            </p:nvSpPr>
            <p:spPr bwMode="auto">
              <a:xfrm>
                <a:off x="3938040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上下矢印 74"/>
              <p:cNvSpPr/>
              <p:nvPr/>
            </p:nvSpPr>
            <p:spPr bwMode="auto">
              <a:xfrm>
                <a:off x="5032272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上下矢印 75"/>
              <p:cNvSpPr/>
              <p:nvPr/>
            </p:nvSpPr>
            <p:spPr bwMode="auto">
              <a:xfrm>
                <a:off x="4485156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上下矢印 76"/>
              <p:cNvSpPr/>
              <p:nvPr/>
            </p:nvSpPr>
            <p:spPr bwMode="auto">
              <a:xfrm>
                <a:off x="4758714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上下矢印 77"/>
              <p:cNvSpPr/>
              <p:nvPr/>
            </p:nvSpPr>
            <p:spPr bwMode="auto">
              <a:xfrm>
                <a:off x="5852943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上下矢印 78"/>
              <p:cNvSpPr/>
              <p:nvPr/>
            </p:nvSpPr>
            <p:spPr bwMode="auto">
              <a:xfrm>
                <a:off x="5305830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上下矢印 79"/>
              <p:cNvSpPr/>
              <p:nvPr/>
            </p:nvSpPr>
            <p:spPr bwMode="auto">
              <a:xfrm>
                <a:off x="5579388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2843808" y="6021288"/>
              <a:ext cx="3241610" cy="307958"/>
              <a:chOff x="2843808" y="4365104"/>
              <a:chExt cx="3241610" cy="339940"/>
            </a:xfrm>
          </p:grpSpPr>
          <p:sp>
            <p:nvSpPr>
              <p:cNvPr id="57" name="上下矢印 56"/>
              <p:cNvSpPr/>
              <p:nvPr/>
            </p:nvSpPr>
            <p:spPr bwMode="auto">
              <a:xfrm>
                <a:off x="3390924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上下矢印 57"/>
              <p:cNvSpPr/>
              <p:nvPr/>
            </p:nvSpPr>
            <p:spPr bwMode="auto">
              <a:xfrm>
                <a:off x="2843808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上下矢印 58"/>
              <p:cNvSpPr/>
              <p:nvPr/>
            </p:nvSpPr>
            <p:spPr bwMode="auto">
              <a:xfrm>
                <a:off x="3117366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上下矢印 59"/>
              <p:cNvSpPr/>
              <p:nvPr/>
            </p:nvSpPr>
            <p:spPr bwMode="auto">
              <a:xfrm>
                <a:off x="4211598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上下矢印 60"/>
              <p:cNvSpPr/>
              <p:nvPr/>
            </p:nvSpPr>
            <p:spPr bwMode="auto">
              <a:xfrm>
                <a:off x="3664482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上下矢印 61"/>
              <p:cNvSpPr/>
              <p:nvPr/>
            </p:nvSpPr>
            <p:spPr bwMode="auto">
              <a:xfrm>
                <a:off x="3938040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上下矢印 62"/>
              <p:cNvSpPr/>
              <p:nvPr/>
            </p:nvSpPr>
            <p:spPr bwMode="auto">
              <a:xfrm>
                <a:off x="5032272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上下矢印 63"/>
              <p:cNvSpPr/>
              <p:nvPr/>
            </p:nvSpPr>
            <p:spPr bwMode="auto">
              <a:xfrm>
                <a:off x="4485156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上下矢印 64"/>
              <p:cNvSpPr/>
              <p:nvPr/>
            </p:nvSpPr>
            <p:spPr bwMode="auto">
              <a:xfrm>
                <a:off x="4758714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上下矢印 65"/>
              <p:cNvSpPr/>
              <p:nvPr/>
            </p:nvSpPr>
            <p:spPr bwMode="auto">
              <a:xfrm>
                <a:off x="5852943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上下矢印 66"/>
              <p:cNvSpPr/>
              <p:nvPr/>
            </p:nvSpPr>
            <p:spPr bwMode="auto">
              <a:xfrm>
                <a:off x="5305830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上下矢印 67"/>
              <p:cNvSpPr/>
              <p:nvPr/>
            </p:nvSpPr>
            <p:spPr bwMode="auto">
              <a:xfrm>
                <a:off x="5579388" y="4365104"/>
                <a:ext cx="232475" cy="339940"/>
              </a:xfrm>
              <a:prstGeom prst="upDownArrow">
                <a:avLst/>
              </a:prstGeom>
              <a:solidFill>
                <a:srgbClr val="FF9933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 anchor="ctr"/>
              <a:lstStyle/>
              <a:p>
                <a:pPr marL="354013" indent="-354013" algn="ctr"/>
                <a:endParaRPr lang="ja-JP" altLang="en-US" sz="13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25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/>
              <a:t>図表</a:t>
            </a:r>
            <a:r>
              <a:rPr lang="en-US" altLang="ja-JP" dirty="0" smtClean="0"/>
              <a:t>2-13</a:t>
            </a:r>
            <a:r>
              <a:rPr lang="ja-JP" altLang="en-US" dirty="0"/>
              <a:t>　取り組み別のビジネスモデル構造見直し範囲例</a:t>
            </a:r>
            <a:endParaRPr kumimoji="1" lang="ja-JP" altLang="en-US" dirty="0"/>
          </a:p>
        </p:txBody>
      </p:sp>
      <p:graphicFrame>
        <p:nvGraphicFramePr>
          <p:cNvPr id="2" name="オブジェクト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472990"/>
              </p:ext>
            </p:extLst>
          </p:nvPr>
        </p:nvGraphicFramePr>
        <p:xfrm>
          <a:off x="153988" y="1849438"/>
          <a:ext cx="87630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ワークシート" r:id="rId4" imgW="8763091" imgH="2762230" progId="Excel.Sheet.12">
                  <p:embed/>
                </p:oleObj>
              </mc:Choice>
              <mc:Fallback>
                <p:oleObj name="ワークシート" r:id="rId4" imgW="8763091" imgH="2762230" progId="Excel.Sheet.12">
                  <p:embed/>
                  <p:pic>
                    <p:nvPicPr>
                      <p:cNvPr id="0" name="オブジェクト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1849438"/>
                        <a:ext cx="876300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31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/>
              <a:t>図表</a:t>
            </a:r>
            <a:r>
              <a:rPr lang="en-US" altLang="ja-JP" dirty="0" smtClean="0"/>
              <a:t>2-14</a:t>
            </a:r>
            <a:r>
              <a:rPr lang="ja-JP" altLang="en-US" dirty="0"/>
              <a:t>　業務プロセス、組織役割分担、情報システムの関係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11559" y="980728"/>
            <a:ext cx="8208913" cy="5476094"/>
            <a:chOff x="611559" y="980728"/>
            <a:chExt cx="8208913" cy="5476094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11559" y="5160678"/>
              <a:ext cx="8208911" cy="1296144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" name="正方形/長方形 4"/>
            <p:cNvSpPr/>
            <p:nvPr/>
          </p:nvSpPr>
          <p:spPr bwMode="auto">
            <a:xfrm>
              <a:off x="611560" y="980728"/>
              <a:ext cx="8208911" cy="380016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1979712" y="1972580"/>
              <a:ext cx="5040560" cy="26642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2583748" y="1343001"/>
              <a:ext cx="4148491" cy="413556"/>
              <a:chOff x="2056644" y="1844824"/>
              <a:chExt cx="4459572" cy="413556"/>
            </a:xfrm>
          </p:grpSpPr>
          <p:sp>
            <p:nvSpPr>
              <p:cNvPr id="66" name="ホームベース 66"/>
              <p:cNvSpPr>
                <a:spLocks noChangeArrowheads="1"/>
              </p:cNvSpPr>
              <p:nvPr/>
            </p:nvSpPr>
            <p:spPr bwMode="auto">
              <a:xfrm>
                <a:off x="5558936" y="1844824"/>
                <a:ext cx="957280" cy="413556"/>
              </a:xfrm>
              <a:prstGeom prst="homePlate">
                <a:avLst>
                  <a:gd name="adj" fmla="val 36172"/>
                </a:avLst>
              </a:prstGeom>
              <a:solidFill>
                <a:srgbClr val="CCFFCC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46800" rIns="90000" bIns="46800" anchor="ctr"/>
              <a:lstStyle/>
              <a:p>
                <a:pPr algn="ctr"/>
                <a:r>
                  <a:rPr lang="ja-JP" altLang="en-US" sz="1200" dirty="0">
                    <a:solidFill>
                      <a:srgbClr val="000000"/>
                    </a:solidFill>
                  </a:rPr>
                  <a:t>販売</a:t>
                </a:r>
              </a:p>
            </p:txBody>
          </p:sp>
          <p:sp>
            <p:nvSpPr>
              <p:cNvPr id="67" name="ホームベース 66"/>
              <p:cNvSpPr>
                <a:spLocks noChangeArrowheads="1"/>
              </p:cNvSpPr>
              <p:nvPr/>
            </p:nvSpPr>
            <p:spPr bwMode="auto">
              <a:xfrm>
                <a:off x="4670108" y="1844824"/>
                <a:ext cx="957280" cy="413556"/>
              </a:xfrm>
              <a:prstGeom prst="homePlate">
                <a:avLst>
                  <a:gd name="adj" fmla="val 36172"/>
                </a:avLst>
              </a:prstGeom>
              <a:solidFill>
                <a:srgbClr val="CCFFCC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46800" rIns="90000" bIns="46800" anchor="ctr"/>
              <a:lstStyle/>
              <a:p>
                <a:pPr algn="ctr"/>
                <a:r>
                  <a:rPr lang="ja-JP" altLang="en-US" sz="1200" dirty="0" smtClean="0">
                    <a:solidFill>
                      <a:srgbClr val="000000"/>
                    </a:solidFill>
                  </a:rPr>
                  <a:t>流通</a:t>
                </a:r>
                <a:endParaRPr lang="ja-JP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ホームベース 66"/>
              <p:cNvSpPr>
                <a:spLocks noChangeArrowheads="1"/>
              </p:cNvSpPr>
              <p:nvPr/>
            </p:nvSpPr>
            <p:spPr bwMode="auto">
              <a:xfrm>
                <a:off x="3784836" y="1844824"/>
                <a:ext cx="957280" cy="413556"/>
              </a:xfrm>
              <a:prstGeom prst="homePlate">
                <a:avLst>
                  <a:gd name="adj" fmla="val 36172"/>
                </a:avLst>
              </a:prstGeom>
              <a:solidFill>
                <a:srgbClr val="CCFFCC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46800" rIns="90000" bIns="46800" anchor="ctr"/>
              <a:lstStyle/>
              <a:p>
                <a:pPr algn="ctr"/>
                <a:r>
                  <a:rPr lang="ja-JP" altLang="en-US" sz="1200" dirty="0" smtClean="0">
                    <a:solidFill>
                      <a:srgbClr val="000000"/>
                    </a:solidFill>
                  </a:rPr>
                  <a:t>仕入</a:t>
                </a:r>
                <a:endParaRPr lang="ja-JP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ホームベース 66"/>
              <p:cNvSpPr>
                <a:spLocks noChangeArrowheads="1"/>
              </p:cNvSpPr>
              <p:nvPr/>
            </p:nvSpPr>
            <p:spPr bwMode="auto">
              <a:xfrm>
                <a:off x="2920740" y="1844824"/>
                <a:ext cx="957280" cy="413556"/>
              </a:xfrm>
              <a:prstGeom prst="homePlate">
                <a:avLst>
                  <a:gd name="adj" fmla="val 36172"/>
                </a:avLst>
              </a:prstGeom>
              <a:solidFill>
                <a:srgbClr val="CCFFCC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46800" rIns="90000" bIns="46800" anchor="ctr"/>
              <a:lstStyle/>
              <a:p>
                <a:pPr algn="ctr"/>
                <a:r>
                  <a:rPr lang="en-US" altLang="ja-JP" sz="1200" dirty="0" smtClean="0">
                    <a:solidFill>
                      <a:srgbClr val="000000"/>
                    </a:solidFill>
                  </a:rPr>
                  <a:t>SCM</a:t>
                </a:r>
              </a:p>
              <a:p>
                <a:pPr algn="ctr"/>
                <a:r>
                  <a:rPr lang="ja-JP" altLang="en-US" sz="1200" dirty="0" smtClean="0">
                    <a:solidFill>
                      <a:srgbClr val="000000"/>
                    </a:solidFill>
                  </a:rPr>
                  <a:t>開発</a:t>
                </a:r>
                <a:endParaRPr lang="ja-JP" alt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ホームベース 66"/>
              <p:cNvSpPr>
                <a:spLocks noChangeArrowheads="1"/>
              </p:cNvSpPr>
              <p:nvPr/>
            </p:nvSpPr>
            <p:spPr bwMode="auto">
              <a:xfrm>
                <a:off x="2056644" y="1844824"/>
                <a:ext cx="957280" cy="413556"/>
              </a:xfrm>
              <a:prstGeom prst="homePlate">
                <a:avLst>
                  <a:gd name="adj" fmla="val 36172"/>
                </a:avLst>
              </a:prstGeom>
              <a:solidFill>
                <a:srgbClr val="CCFFCC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46800" rIns="90000" bIns="46800" anchor="ctr"/>
              <a:lstStyle/>
              <a:p>
                <a:pPr algn="ctr"/>
                <a:r>
                  <a:rPr lang="ja-JP" altLang="en-US" sz="1200" dirty="0" smtClean="0">
                    <a:solidFill>
                      <a:srgbClr val="000000"/>
                    </a:solidFill>
                  </a:rPr>
                  <a:t>商品企画</a:t>
                </a:r>
                <a:endParaRPr lang="ja-JP" altLang="en-US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" name="正方形/長方形 7"/>
            <p:cNvSpPr/>
            <p:nvPr/>
          </p:nvSpPr>
          <p:spPr bwMode="auto">
            <a:xfrm>
              <a:off x="2108814" y="2223125"/>
              <a:ext cx="443574" cy="58144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2108814" y="2804569"/>
              <a:ext cx="221786" cy="11628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1" name="正方形/長方形 10"/>
            <p:cNvSpPr/>
            <p:nvPr/>
          </p:nvSpPr>
          <p:spPr bwMode="auto">
            <a:xfrm>
              <a:off x="2330601" y="2804569"/>
              <a:ext cx="221786" cy="57440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 bwMode="auto">
            <a:xfrm>
              <a:off x="2108814" y="3967456"/>
              <a:ext cx="443574" cy="58144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182879" y="2402029"/>
              <a:ext cx="338554" cy="45760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sz="1000" dirty="0" smtClean="0"/>
                <a:t>顧客</a:t>
              </a:r>
              <a:endParaRPr kumimoji="1" lang="ja-JP" altLang="en-US" sz="1000" dirty="0"/>
            </a:p>
          </p:txBody>
        </p:sp>
        <p:sp>
          <p:nvSpPr>
            <p:cNvPr id="14" name="正方形/長方形 13"/>
            <p:cNvSpPr/>
            <p:nvPr/>
          </p:nvSpPr>
          <p:spPr bwMode="auto">
            <a:xfrm>
              <a:off x="2330601" y="3378972"/>
              <a:ext cx="221786" cy="5887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269935" y="2794934"/>
              <a:ext cx="338554" cy="79407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ja-JP" altLang="en-US" sz="1000" dirty="0"/>
                <a:t>営業担当</a:t>
              </a:r>
              <a:endParaRPr kumimoji="1" lang="ja-JP" altLang="en-US" sz="10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264624" y="3449347"/>
              <a:ext cx="338554" cy="62583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sz="1000" dirty="0" smtClean="0"/>
                <a:t>管理者</a:t>
              </a:r>
              <a:endParaRPr kumimoji="1" lang="ja-JP" altLang="en-US" sz="10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051720" y="3201815"/>
              <a:ext cx="338554" cy="62583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ja-JP" altLang="en-US" sz="1000" dirty="0" smtClean="0"/>
                <a:t>営業部</a:t>
              </a:r>
              <a:endParaRPr kumimoji="1" lang="ja-JP" altLang="en-US" sz="10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907704" y="4010871"/>
              <a:ext cx="646331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sz="1000" dirty="0" smtClean="0"/>
                <a:t>システム</a:t>
              </a:r>
              <a:endParaRPr kumimoji="1" lang="en-US" altLang="ja-JP" sz="1000" dirty="0" smtClean="0"/>
            </a:p>
            <a:p>
              <a:r>
                <a:rPr kumimoji="1" lang="ja-JP" altLang="en-US" sz="1000" dirty="0" smtClean="0"/>
                <a:t>情報</a:t>
              </a:r>
              <a:endParaRPr kumimoji="1" lang="en-US" altLang="ja-JP" sz="1000" dirty="0" smtClean="0"/>
            </a:p>
            <a:p>
              <a:endParaRPr kumimoji="1" lang="ja-JP" altLang="en-US" sz="1000" dirty="0"/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2583749" y="2223125"/>
              <a:ext cx="4269464" cy="581444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2583749" y="2804569"/>
              <a:ext cx="4269464" cy="581444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2583749" y="3386013"/>
              <a:ext cx="4269464" cy="581444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2583749" y="3967457"/>
              <a:ext cx="4269464" cy="581444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3" name="フローチャート : 磁気ディスク 22"/>
            <p:cNvSpPr/>
            <p:nvPr/>
          </p:nvSpPr>
          <p:spPr bwMode="auto">
            <a:xfrm>
              <a:off x="3563888" y="4215027"/>
              <a:ext cx="642494" cy="277834"/>
            </a:xfrm>
            <a:prstGeom prst="flowChartMagneticDisk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90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  <a:ea typeface="ＭＳ Ｐゴシック" pitchFamily="50" charset="-128"/>
                </a:rPr>
                <a:t>受注データ</a:t>
              </a:r>
            </a:p>
          </p:txBody>
        </p:sp>
        <p:pic>
          <p:nvPicPr>
            <p:cNvPr id="24" name="Picture 354" descr="PE01729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307" y="2993985"/>
              <a:ext cx="284898" cy="253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AutoShape 355"/>
            <p:cNvCxnSpPr>
              <a:cxnSpLocks noChangeAspect="1" noChangeShapeType="1"/>
              <a:stCxn id="24" idx="3"/>
              <a:endCxn id="40" idx="0"/>
            </p:cNvCxnSpPr>
            <p:nvPr/>
          </p:nvCxnSpPr>
          <p:spPr bwMode="auto">
            <a:xfrm>
              <a:off x="3013206" y="3121176"/>
              <a:ext cx="388234" cy="925605"/>
            </a:xfrm>
            <a:prstGeom prst="bentConnector2">
              <a:avLst/>
            </a:prstGeom>
            <a:noFill/>
            <a:ln w="12700">
              <a:solidFill>
                <a:srgbClr val="33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358"/>
            <p:cNvCxnSpPr>
              <a:cxnSpLocks noChangeAspect="1" noChangeShapeType="1"/>
              <a:stCxn id="42" idx="3"/>
              <a:endCxn id="27" idx="2"/>
            </p:cNvCxnSpPr>
            <p:nvPr/>
          </p:nvCxnSpPr>
          <p:spPr bwMode="auto">
            <a:xfrm flipV="1">
              <a:off x="5004048" y="3345033"/>
              <a:ext cx="519157" cy="821991"/>
            </a:xfrm>
            <a:prstGeom prst="bentConnector2">
              <a:avLst/>
            </a:prstGeom>
            <a:noFill/>
            <a:ln w="12700">
              <a:solidFill>
                <a:srgbClr val="33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 Box 363"/>
            <p:cNvSpPr txBox="1">
              <a:spLocks noChangeAspect="1" noChangeArrowheads="1"/>
            </p:cNvSpPr>
            <p:nvPr/>
          </p:nvSpPr>
          <p:spPr bwMode="auto">
            <a:xfrm>
              <a:off x="5074364" y="3143150"/>
              <a:ext cx="897682" cy="201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kumimoji="0" lang="ja-JP" altLang="en-US" sz="1000">
                  <a:solidFill>
                    <a:srgbClr val="40458C"/>
                  </a:solidFill>
                  <a:ea typeface="ＭＳ ゴシック" pitchFamily="49" charset="-128"/>
                </a:rPr>
                <a:t>注文請書の送付</a:t>
              </a:r>
            </a:p>
          </p:txBody>
        </p:sp>
        <p:pic>
          <p:nvPicPr>
            <p:cNvPr id="28" name="Picture 364" descr="PE01729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890" y="2914892"/>
              <a:ext cx="284898" cy="253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 Box 369"/>
            <p:cNvSpPr txBox="1">
              <a:spLocks noChangeAspect="1" noChangeArrowheads="1"/>
            </p:cNvSpPr>
            <p:nvPr/>
          </p:nvSpPr>
          <p:spPr bwMode="auto">
            <a:xfrm>
              <a:off x="2742999" y="2608736"/>
              <a:ext cx="256481" cy="201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kumimoji="0" lang="ja-JP" altLang="en-US" sz="1000">
                  <a:solidFill>
                    <a:srgbClr val="40458C"/>
                  </a:solidFill>
                  <a:ea typeface="ＭＳ ゴシック" pitchFamily="49" charset="-128"/>
                </a:rPr>
                <a:t>注文</a:t>
              </a:r>
            </a:p>
          </p:txBody>
        </p:sp>
        <p:pic>
          <p:nvPicPr>
            <p:cNvPr id="30" name="Picture 370" descr="BD07179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465" y="2393304"/>
              <a:ext cx="406583" cy="253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AutoShape 371"/>
            <p:cNvCxnSpPr>
              <a:cxnSpLocks noChangeAspect="1" noChangeShapeType="1"/>
              <a:stCxn id="29" idx="2"/>
              <a:endCxn id="24" idx="0"/>
            </p:cNvCxnSpPr>
            <p:nvPr/>
          </p:nvCxnSpPr>
          <p:spPr bwMode="auto">
            <a:xfrm flipH="1">
              <a:off x="2870756" y="2810618"/>
              <a:ext cx="484" cy="183366"/>
            </a:xfrm>
            <a:prstGeom prst="straightConnector1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2" name="Picture 372" descr="BS01078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1728" y="2413612"/>
              <a:ext cx="284898" cy="252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 Box 373"/>
            <p:cNvSpPr txBox="1">
              <a:spLocks noChangeAspect="1" noChangeArrowheads="1"/>
            </p:cNvSpPr>
            <p:nvPr/>
          </p:nvSpPr>
          <p:spPr bwMode="auto">
            <a:xfrm>
              <a:off x="6027463" y="2607134"/>
              <a:ext cx="769441" cy="201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kumimoji="0" lang="ja-JP" altLang="en-US" sz="1000" dirty="0">
                  <a:solidFill>
                    <a:srgbClr val="40458C"/>
                  </a:solidFill>
                  <a:ea typeface="ＭＳ ゴシック" pitchFamily="49" charset="-128"/>
                </a:rPr>
                <a:t>注文請書受領</a:t>
              </a:r>
            </a:p>
          </p:txBody>
        </p:sp>
        <p:cxnSp>
          <p:nvCxnSpPr>
            <p:cNvPr id="34" name="AutoShape 374"/>
            <p:cNvCxnSpPr>
              <a:cxnSpLocks noChangeAspect="1" noChangeShapeType="1"/>
              <a:stCxn id="28" idx="0"/>
              <a:endCxn id="32" idx="1"/>
            </p:cNvCxnSpPr>
            <p:nvPr/>
          </p:nvCxnSpPr>
          <p:spPr bwMode="auto">
            <a:xfrm rot="16200000">
              <a:off x="5686196" y="2359359"/>
              <a:ext cx="375158" cy="735906"/>
            </a:xfrm>
            <a:prstGeom prst="bentConnector2">
              <a:avLst/>
            </a:prstGeom>
            <a:noFill/>
            <a:ln w="12700">
              <a:solidFill>
                <a:srgbClr val="33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377"/>
            <p:cNvCxnSpPr>
              <a:cxnSpLocks noChangeAspect="1" noChangeShapeType="1"/>
              <a:stCxn id="37" idx="3"/>
              <a:endCxn id="42" idx="0"/>
            </p:cNvCxnSpPr>
            <p:nvPr/>
          </p:nvCxnSpPr>
          <p:spPr bwMode="auto">
            <a:xfrm>
              <a:off x="4551655" y="3591461"/>
              <a:ext cx="342780" cy="454251"/>
            </a:xfrm>
            <a:prstGeom prst="bentConnector2">
              <a:avLst/>
            </a:prstGeom>
            <a:noFill/>
            <a:ln w="12700">
              <a:solidFill>
                <a:srgbClr val="40458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 Box 378"/>
            <p:cNvSpPr txBox="1">
              <a:spLocks noChangeAspect="1" noChangeArrowheads="1"/>
            </p:cNvSpPr>
            <p:nvPr/>
          </p:nvSpPr>
          <p:spPr bwMode="auto">
            <a:xfrm>
              <a:off x="2690887" y="3196717"/>
              <a:ext cx="512961" cy="20188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>
              <a:spAutoFit/>
            </a:bodyPr>
            <a:lstStyle/>
            <a:p>
              <a:pPr eaLnBrk="0" hangingPunct="0"/>
              <a:r>
                <a:rPr kumimoji="0" lang="ja-JP" altLang="en-US" sz="1000" dirty="0">
                  <a:solidFill>
                    <a:srgbClr val="40458C"/>
                  </a:solidFill>
                  <a:latin typeface="ＭＳ ゴシック" pitchFamily="49" charset="-128"/>
                  <a:ea typeface="ＭＳ ゴシック" pitchFamily="49" charset="-128"/>
                </a:rPr>
                <a:t>受注入力</a:t>
              </a:r>
            </a:p>
          </p:txBody>
        </p:sp>
        <p:pic>
          <p:nvPicPr>
            <p:cNvPr id="37" name="Picture 379" descr="PE01729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757" y="3465339"/>
              <a:ext cx="284898" cy="252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 Box 380"/>
            <p:cNvSpPr txBox="1">
              <a:spLocks noChangeAspect="1" noChangeArrowheads="1"/>
            </p:cNvSpPr>
            <p:nvPr/>
          </p:nvSpPr>
          <p:spPr bwMode="auto">
            <a:xfrm>
              <a:off x="4153208" y="3680770"/>
              <a:ext cx="512962" cy="201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kumimoji="0" lang="ja-JP" altLang="en-US" sz="1000" dirty="0">
                  <a:solidFill>
                    <a:srgbClr val="40458C"/>
                  </a:solidFill>
                  <a:latin typeface="ＭＳ ゴシック" pitchFamily="49" charset="-128"/>
                  <a:ea typeface="ＭＳ ゴシック" pitchFamily="49" charset="-128"/>
                </a:rPr>
                <a:t>発注承認</a:t>
              </a:r>
            </a:p>
          </p:txBody>
        </p:sp>
        <p:sp>
          <p:nvSpPr>
            <p:cNvPr id="39" name="Text Box 397"/>
            <p:cNvSpPr txBox="1">
              <a:spLocks noChangeArrowheads="1"/>
            </p:cNvSpPr>
            <p:nvPr/>
          </p:nvSpPr>
          <p:spPr bwMode="auto">
            <a:xfrm>
              <a:off x="3235400" y="4257092"/>
              <a:ext cx="2564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kumimoji="0" lang="ja-JP" altLang="en-US" sz="1000" dirty="0" smtClean="0">
                  <a:solidFill>
                    <a:srgbClr val="40458C"/>
                  </a:solidFill>
                  <a:ea typeface="ＭＳ ゴシック" pitchFamily="49" charset="-128"/>
                </a:rPr>
                <a:t>受注</a:t>
              </a:r>
              <a:endParaRPr kumimoji="0" lang="en-US" altLang="ja-JP" sz="1000" dirty="0" smtClean="0">
                <a:solidFill>
                  <a:srgbClr val="40458C"/>
                </a:solidFill>
                <a:ea typeface="ＭＳ ゴシック" pitchFamily="49" charset="-128"/>
              </a:endParaRPr>
            </a:p>
            <a:p>
              <a:pPr algn="ctr" eaLnBrk="0" hangingPunct="0"/>
              <a:r>
                <a:rPr kumimoji="0" lang="ja-JP" altLang="en-US" sz="1000" dirty="0" smtClean="0">
                  <a:solidFill>
                    <a:srgbClr val="40458C"/>
                  </a:solidFill>
                  <a:ea typeface="ＭＳ ゴシック" pitchFamily="49" charset="-128"/>
                </a:rPr>
                <a:t>登録</a:t>
              </a:r>
              <a:endParaRPr kumimoji="0" lang="ja-JP" altLang="en-US" sz="1000" dirty="0">
                <a:solidFill>
                  <a:srgbClr val="40458C"/>
                </a:solidFill>
                <a:ea typeface="ＭＳ ゴシック" pitchFamily="49" charset="-128"/>
              </a:endParaRPr>
            </a:p>
          </p:txBody>
        </p:sp>
        <p:pic>
          <p:nvPicPr>
            <p:cNvPr id="40" name="Picture 398" descr="BS00089_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343" y="4046781"/>
              <a:ext cx="219226" cy="24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 Box 402"/>
            <p:cNvSpPr txBox="1">
              <a:spLocks noChangeArrowheads="1"/>
            </p:cNvSpPr>
            <p:nvPr/>
          </p:nvSpPr>
          <p:spPr bwMode="auto">
            <a:xfrm>
              <a:off x="4635103" y="4257092"/>
              <a:ext cx="51296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kumimoji="0" lang="ja-JP" altLang="en-US" sz="1000" dirty="0">
                  <a:solidFill>
                    <a:srgbClr val="40458C"/>
                  </a:solidFill>
                  <a:ea typeface="ＭＳ ゴシック" pitchFamily="49" charset="-128"/>
                </a:rPr>
                <a:t>注文</a:t>
              </a:r>
              <a:r>
                <a:rPr kumimoji="0" lang="ja-JP" altLang="en-US" sz="1000" dirty="0" smtClean="0">
                  <a:solidFill>
                    <a:srgbClr val="40458C"/>
                  </a:solidFill>
                  <a:ea typeface="ＭＳ ゴシック" pitchFamily="49" charset="-128"/>
                </a:rPr>
                <a:t>請書</a:t>
              </a:r>
              <a:endParaRPr kumimoji="0" lang="en-US" altLang="ja-JP" sz="1000" dirty="0" smtClean="0">
                <a:solidFill>
                  <a:srgbClr val="40458C"/>
                </a:solidFill>
                <a:ea typeface="ＭＳ ゴシック" pitchFamily="49" charset="-128"/>
              </a:endParaRPr>
            </a:p>
            <a:p>
              <a:pPr algn="ctr" eaLnBrk="0" hangingPunct="0"/>
              <a:r>
                <a:rPr kumimoji="0" lang="ja-JP" altLang="en-US" sz="1000" dirty="0" smtClean="0">
                  <a:solidFill>
                    <a:srgbClr val="40458C"/>
                  </a:solidFill>
                  <a:ea typeface="ＭＳ ゴシック" pitchFamily="49" charset="-128"/>
                </a:rPr>
                <a:t>の</a:t>
              </a:r>
              <a:r>
                <a:rPr kumimoji="0" lang="ja-JP" altLang="en-US" sz="1000" dirty="0">
                  <a:solidFill>
                    <a:srgbClr val="40458C"/>
                  </a:solidFill>
                  <a:ea typeface="ＭＳ ゴシック" pitchFamily="49" charset="-128"/>
                </a:rPr>
                <a:t>発行</a:t>
              </a:r>
            </a:p>
          </p:txBody>
        </p:sp>
        <p:pic>
          <p:nvPicPr>
            <p:cNvPr id="42" name="Picture 403" descr="BS00089_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822" y="4045712"/>
              <a:ext cx="219226" cy="24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" name="AutoShape 404"/>
            <p:cNvCxnSpPr>
              <a:cxnSpLocks noChangeAspect="1" noChangeShapeType="1"/>
              <a:stCxn id="40" idx="3"/>
              <a:endCxn id="37" idx="1"/>
            </p:cNvCxnSpPr>
            <p:nvPr/>
          </p:nvCxnSpPr>
          <p:spPr bwMode="auto">
            <a:xfrm flipV="1">
              <a:off x="3510570" y="3591460"/>
              <a:ext cx="756187" cy="577167"/>
            </a:xfrm>
            <a:prstGeom prst="bentConnector3">
              <a:avLst>
                <a:gd name="adj1" fmla="val 49935"/>
              </a:avLst>
            </a:prstGeom>
            <a:noFill/>
            <a:ln w="12700">
              <a:solidFill>
                <a:srgbClr val="33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6526626" y="1756557"/>
              <a:ext cx="493646" cy="2233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/>
            <p:cNvCxnSpPr/>
            <p:nvPr/>
          </p:nvCxnSpPr>
          <p:spPr bwMode="auto">
            <a:xfrm flipH="1">
              <a:off x="1964569" y="1756557"/>
              <a:ext cx="3851981" cy="21602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テキスト ボックス 45"/>
            <p:cNvSpPr txBox="1"/>
            <p:nvPr/>
          </p:nvSpPr>
          <p:spPr>
            <a:xfrm>
              <a:off x="611560" y="2908685"/>
              <a:ext cx="99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>
                  <a:solidFill>
                    <a:srgbClr val="FF0000"/>
                  </a:solidFill>
                </a:rPr>
                <a:t>組織・役割</a:t>
              </a:r>
              <a:endParaRPr kumimoji="1" lang="ja-JP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7993001" y="2888940"/>
              <a:ext cx="827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>
                  <a:solidFill>
                    <a:srgbClr val="FF0000"/>
                  </a:solidFill>
                </a:rPr>
                <a:t>業務</a:t>
              </a:r>
              <a:endParaRPr kumimoji="1" lang="en-US" altLang="ja-JP" sz="1400" b="1" dirty="0" smtClean="0">
                <a:solidFill>
                  <a:srgbClr val="FF0000"/>
                </a:solidFill>
              </a:endParaRPr>
            </a:p>
            <a:p>
              <a:r>
                <a:rPr kumimoji="1" lang="ja-JP" altLang="en-US" sz="1400" b="1" dirty="0" smtClean="0">
                  <a:solidFill>
                    <a:srgbClr val="FF0000"/>
                  </a:solidFill>
                </a:rPr>
                <a:t>プロセス</a:t>
              </a:r>
              <a:endParaRPr kumimoji="1" lang="ja-JP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フローチャート : 磁気ディスク 47"/>
            <p:cNvSpPr/>
            <p:nvPr/>
          </p:nvSpPr>
          <p:spPr bwMode="auto">
            <a:xfrm>
              <a:off x="5225650" y="4204829"/>
              <a:ext cx="642494" cy="277834"/>
            </a:xfrm>
            <a:prstGeom prst="flowChartMagneticDisk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90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  <a:ea typeface="ＭＳ Ｐゴシック" pitchFamily="50" charset="-128"/>
                </a:rPr>
                <a:t>請書データ</a:t>
              </a:r>
            </a:p>
          </p:txBody>
        </p:sp>
        <p:sp>
          <p:nvSpPr>
            <p:cNvPr id="49" name="テキスト ボックス 70"/>
            <p:cNvSpPr txBox="1">
              <a:spLocks noChangeArrowheads="1"/>
            </p:cNvSpPr>
            <p:nvPr/>
          </p:nvSpPr>
          <p:spPr bwMode="auto">
            <a:xfrm>
              <a:off x="2267744" y="5160678"/>
              <a:ext cx="45369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9pPr>
            </a:lstStyle>
            <a:p>
              <a:pPr algn="ctr" eaLnBrk="1" hangingPunct="1"/>
              <a:r>
                <a:rPr lang="ja-JP" altLang="en-US" sz="1400" b="1" dirty="0" smtClean="0">
                  <a:solidFill>
                    <a:srgbClr val="FF0000"/>
                  </a:solidFill>
                </a:rPr>
                <a:t>情報システム</a:t>
              </a:r>
              <a:endParaRPr lang="en-US" altLang="ja-JP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0" name="直角三角形 49"/>
            <p:cNvSpPr/>
            <p:nvPr/>
          </p:nvSpPr>
          <p:spPr bwMode="auto">
            <a:xfrm rot="10800000">
              <a:off x="2583749" y="5499085"/>
              <a:ext cx="4224671" cy="398077"/>
            </a:xfrm>
            <a:prstGeom prst="rtTriangl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lIns="90000" tIns="46800" rIns="90000" bIns="46800" rtlCol="0" anchor="ctr"/>
            <a:lstStyle/>
            <a:p>
              <a:pPr marL="354013" indent="-354013" algn="ctr"/>
              <a:endParaRPr kumimoji="1" lang="ja-JP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 bwMode="auto">
            <a:xfrm>
              <a:off x="2583749" y="5998912"/>
              <a:ext cx="4224673" cy="330300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lIns="90000" tIns="46800" rIns="90000" bIns="46800" rtlCol="0" anchor="ctr"/>
            <a:lstStyle/>
            <a:p>
              <a:pPr marL="354013" indent="-354013" algn="ctr"/>
              <a:endParaRPr kumimoji="1" lang="ja-JP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3947428" y="6021435"/>
              <a:ext cx="1811618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1400" b="1" dirty="0" smtClean="0">
                  <a:solidFill>
                    <a:srgbClr val="FF0000"/>
                  </a:solidFill>
                </a:rPr>
                <a:t>アーキテクチャ</a:t>
              </a:r>
              <a:r>
                <a:rPr lang="ja-JP" altLang="en-US" sz="1200" dirty="0" smtClean="0">
                  <a:solidFill>
                    <a:srgbClr val="FF0000"/>
                  </a:solidFill>
                </a:rPr>
                <a:t>　</a:t>
              </a:r>
              <a:r>
                <a:rPr lang="ja-JP" altLang="en-US" sz="1200" dirty="0" smtClean="0"/>
                <a:t>（ＩＴ基盤）</a:t>
              </a:r>
              <a:endParaRPr lang="ja-JP" altLang="en-US" sz="1200" dirty="0"/>
            </a:p>
          </p:txBody>
        </p:sp>
        <p:sp>
          <p:nvSpPr>
            <p:cNvPr id="53" name="直角三角形 52"/>
            <p:cNvSpPr/>
            <p:nvPr/>
          </p:nvSpPr>
          <p:spPr bwMode="auto">
            <a:xfrm>
              <a:off x="2583750" y="5571095"/>
              <a:ext cx="4224672" cy="398077"/>
            </a:xfrm>
            <a:prstGeom prst="rtTriangle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lIns="90000" tIns="46800" rIns="90000" bIns="46800" rtlCol="0" anchor="ctr"/>
            <a:lstStyle/>
            <a:p>
              <a:pPr marL="354013" indent="-354013" algn="ctr"/>
              <a:endParaRPr kumimoji="1" lang="ja-JP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283968" y="5445224"/>
              <a:ext cx="2392746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1400" b="1" dirty="0" smtClean="0">
                  <a:solidFill>
                    <a:srgbClr val="FF0000"/>
                  </a:solidFill>
                </a:rPr>
                <a:t>アプリケーション</a:t>
              </a:r>
              <a:r>
                <a:rPr lang="ja-JP" altLang="en-US" sz="1400" dirty="0" smtClean="0"/>
                <a:t>（</a:t>
              </a:r>
              <a:r>
                <a:rPr lang="ja-JP" altLang="en-US" sz="1050" dirty="0" smtClean="0"/>
                <a:t>業務支援システム）</a:t>
              </a:r>
              <a:endParaRPr lang="ja-JP" altLang="en-US" sz="1050" dirty="0"/>
            </a:p>
          </p:txBody>
        </p:sp>
        <p:sp>
          <p:nvSpPr>
            <p:cNvPr id="55" name="右中かっこ 54"/>
            <p:cNvSpPr/>
            <p:nvPr/>
          </p:nvSpPr>
          <p:spPr bwMode="auto">
            <a:xfrm>
              <a:off x="7704969" y="1343001"/>
              <a:ext cx="250439" cy="3365884"/>
            </a:xfrm>
            <a:prstGeom prst="rightBrac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6" name="右中かっこ 55"/>
            <p:cNvSpPr/>
            <p:nvPr/>
          </p:nvSpPr>
          <p:spPr bwMode="auto">
            <a:xfrm flipH="1">
              <a:off x="1657263" y="2223125"/>
              <a:ext cx="250440" cy="1765679"/>
            </a:xfrm>
            <a:prstGeom prst="rightBrac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7" name="上矢印 56"/>
            <p:cNvSpPr/>
            <p:nvPr/>
          </p:nvSpPr>
          <p:spPr bwMode="auto">
            <a:xfrm flipV="1">
              <a:off x="2360773" y="4872646"/>
              <a:ext cx="2319399" cy="237176"/>
            </a:xfrm>
            <a:prstGeom prst="upArrow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8" name="上矢印 57"/>
            <p:cNvSpPr/>
            <p:nvPr/>
          </p:nvSpPr>
          <p:spPr bwMode="auto">
            <a:xfrm>
              <a:off x="4772881" y="4872646"/>
              <a:ext cx="2319399" cy="237176"/>
            </a:xfrm>
            <a:prstGeom prst="upArrow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2016033" y="1119518"/>
              <a:ext cx="16914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b="1" u="sng" dirty="0" smtClean="0"/>
                <a:t>業務プロセス（ハイレベル）</a:t>
              </a:r>
              <a:endParaRPr kumimoji="1" lang="ja-JP" altLang="en-US" sz="1050" b="1" u="sng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2051720" y="1972581"/>
              <a:ext cx="16930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b="1" u="sng" dirty="0" smtClean="0"/>
                <a:t>業務プロセス（ローレベル）</a:t>
              </a:r>
              <a:endParaRPr kumimoji="1" lang="ja-JP" altLang="en-US" sz="1050" b="1" u="sng" dirty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5580112" y="4852901"/>
              <a:ext cx="6687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>
                  <a:solidFill>
                    <a:schemeClr val="bg1"/>
                  </a:solidFill>
                </a:rPr>
                <a:t>データ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3203848" y="4849415"/>
              <a:ext cx="6687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>
                  <a:solidFill>
                    <a:schemeClr val="bg1"/>
                  </a:solidFill>
                </a:rPr>
                <a:t>データ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左カーブ矢印 62"/>
            <p:cNvSpPr/>
            <p:nvPr/>
          </p:nvSpPr>
          <p:spPr bwMode="auto">
            <a:xfrm>
              <a:off x="7020272" y="1549779"/>
              <a:ext cx="216024" cy="676718"/>
            </a:xfrm>
            <a:prstGeom prst="curvedLef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7236296" y="1654932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00" dirty="0" smtClean="0"/>
                <a:t>ブレーク</a:t>
              </a:r>
              <a:endParaRPr lang="en-US" altLang="ja-JP" sz="1000" dirty="0" smtClean="0"/>
            </a:p>
            <a:p>
              <a:r>
                <a:rPr lang="ja-JP" altLang="en-US" sz="1000" dirty="0" smtClean="0"/>
                <a:t>ダウン</a:t>
              </a:r>
              <a:endParaRPr lang="ja-JP" altLang="en-US" sz="1000" dirty="0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2892622" y="5713511"/>
              <a:ext cx="1175322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1400" b="1" dirty="0" smtClean="0">
                  <a:solidFill>
                    <a:srgbClr val="FF0000"/>
                  </a:solidFill>
                </a:rPr>
                <a:t>データ</a:t>
              </a:r>
              <a:r>
                <a:rPr lang="ja-JP" altLang="en-US" sz="1400" b="1" dirty="0">
                  <a:solidFill>
                    <a:srgbClr val="FF0000"/>
                  </a:solidFill>
                </a:rPr>
                <a:t>ベース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/>
              <a:t>図表</a:t>
            </a:r>
            <a:r>
              <a:rPr lang="en-US" altLang="ja-JP" dirty="0" smtClean="0"/>
              <a:t>2-15</a:t>
            </a:r>
            <a:r>
              <a:rPr lang="ja-JP" altLang="en-US" dirty="0"/>
              <a:t>　</a:t>
            </a:r>
            <a:r>
              <a:rPr lang="ja-JP" altLang="en-US" dirty="0" smtClean="0"/>
              <a:t>情報システム構想・企画で</a:t>
            </a:r>
            <a:r>
              <a:rPr lang="ja-JP" altLang="en-US" dirty="0"/>
              <a:t>着目すべき観点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60962" y="1484784"/>
            <a:ext cx="8803527" cy="5150649"/>
            <a:chOff x="160962" y="1484784"/>
            <a:chExt cx="8803527" cy="5150649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3354790" y="1484784"/>
              <a:ext cx="2729378" cy="4392487"/>
            </a:xfrm>
            <a:prstGeom prst="homePlate">
              <a:avLst>
                <a:gd name="adj" fmla="val 11163"/>
              </a:avLst>
            </a:prstGeom>
            <a:solidFill>
              <a:srgbClr val="CCFFFF"/>
            </a:solidFill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/>
            <a:lstStyle/>
            <a:p>
              <a:pPr>
                <a:lnSpc>
                  <a:spcPct val="95000"/>
                </a:lnSpc>
              </a:pPr>
              <a:endParaRPr lang="en-US" altLang="ja-JP" sz="1600" b="1" dirty="0" smtClean="0">
                <a:solidFill>
                  <a:srgbClr val="FF0000"/>
                </a:solidFill>
              </a:endParaRPr>
            </a:p>
            <a:p>
              <a:pPr>
                <a:lnSpc>
                  <a:spcPct val="95000"/>
                </a:lnSpc>
              </a:pPr>
              <a:r>
                <a:rPr lang="ja-JP" altLang="en-US" sz="1600" b="1" dirty="0" smtClean="0">
                  <a:solidFill>
                    <a:srgbClr val="FF0000"/>
                  </a:solidFill>
                </a:rPr>
                <a:t>ソリューション</a:t>
              </a:r>
              <a:endParaRPr lang="en-US" altLang="ja-JP" sz="1600" b="1" dirty="0" smtClean="0">
                <a:solidFill>
                  <a:srgbClr val="FF0000"/>
                </a:solidFill>
              </a:endParaRPr>
            </a:p>
            <a:p>
              <a:pPr>
                <a:lnSpc>
                  <a:spcPct val="95000"/>
                </a:lnSpc>
              </a:pPr>
              <a:r>
                <a:rPr lang="ja-JP" altLang="en-US" sz="1200" b="1" dirty="0" smtClean="0">
                  <a:solidFill>
                    <a:srgbClr val="333399"/>
                  </a:solidFill>
                </a:rPr>
                <a:t>要求を満たすため必要となる</a:t>
              </a:r>
              <a:endParaRPr lang="en-US" altLang="ja-JP" sz="1200" b="1" dirty="0" smtClean="0">
                <a:solidFill>
                  <a:srgbClr val="333399"/>
                </a:solidFill>
              </a:endParaRPr>
            </a:p>
            <a:p>
              <a:pPr>
                <a:lnSpc>
                  <a:spcPct val="95000"/>
                </a:lnSpc>
              </a:pPr>
              <a:r>
                <a:rPr lang="ja-JP" altLang="en-US" sz="1200" b="1" dirty="0" smtClean="0">
                  <a:solidFill>
                    <a:srgbClr val="333399"/>
                  </a:solidFill>
                </a:rPr>
                <a:t>複合的な施策のセット</a:t>
              </a:r>
              <a:endParaRPr lang="en-US" altLang="ja-JP" sz="1200" b="1" dirty="0" smtClean="0">
                <a:solidFill>
                  <a:srgbClr val="333399"/>
                </a:solidFill>
              </a:endParaRPr>
            </a:p>
            <a:p>
              <a:pPr>
                <a:lnSpc>
                  <a:spcPct val="95000"/>
                </a:lnSpc>
              </a:pPr>
              <a:endParaRPr lang="en-US" altLang="ja-JP" sz="1200" b="1" dirty="0">
                <a:solidFill>
                  <a:srgbClr val="333399"/>
                </a:solidFill>
              </a:endParaRPr>
            </a:p>
            <a:p>
              <a:pPr>
                <a:lnSpc>
                  <a:spcPct val="95000"/>
                </a:lnSpc>
              </a:pPr>
              <a:endParaRPr lang="ja-JP" altLang="en-US" sz="1100" b="1" dirty="0">
                <a:solidFill>
                  <a:srgbClr val="333399"/>
                </a:solidFill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60962" y="1484784"/>
              <a:ext cx="2316733" cy="4344529"/>
            </a:xfrm>
            <a:prstGeom prst="rect">
              <a:avLst/>
            </a:prstGeom>
            <a:solidFill>
              <a:srgbClr val="FFFF66"/>
            </a:solidFill>
            <a:ln w="28575" algn="ctr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9pPr>
            </a:lstStyle>
            <a:p>
              <a:pPr algn="ctr"/>
              <a:r>
                <a:rPr lang="ja-JP" altLang="en-US" sz="1600" b="1" dirty="0"/>
                <a:t>現状の</a:t>
              </a:r>
              <a:r>
                <a:rPr lang="ja-JP" altLang="en-US" sz="1600" b="1" dirty="0" smtClean="0"/>
                <a:t>姿</a:t>
              </a:r>
              <a:endParaRPr lang="en-US" altLang="ja-JP" sz="1600" b="1" dirty="0" smtClean="0"/>
            </a:p>
            <a:p>
              <a:pPr algn="ctr"/>
              <a:r>
                <a:rPr lang="en-US" altLang="ja-JP" sz="1600" b="1" dirty="0" smtClean="0"/>
                <a:t>As Is</a:t>
              </a:r>
            </a:p>
            <a:p>
              <a:pPr algn="ctr"/>
              <a:endParaRPr lang="en-US" altLang="ja-JP" sz="1600" b="1" dirty="0"/>
            </a:p>
            <a:p>
              <a:pPr algn="ctr"/>
              <a:endParaRPr lang="en-US" altLang="ja-JP" sz="1600" b="1" dirty="0" smtClean="0"/>
            </a:p>
            <a:p>
              <a:pPr algn="ctr"/>
              <a:endParaRPr lang="en-US" altLang="ja-JP" sz="1600" b="1" dirty="0"/>
            </a:p>
            <a:p>
              <a:pPr algn="ctr"/>
              <a:endParaRPr lang="en-US" altLang="ja-JP" sz="1600" b="1" dirty="0" smtClean="0"/>
            </a:p>
            <a:p>
              <a:pPr algn="ctr"/>
              <a:endParaRPr lang="en-US" altLang="ja-JP" sz="1600" b="1" dirty="0"/>
            </a:p>
            <a:p>
              <a:pPr algn="ctr"/>
              <a:endParaRPr lang="en-US" altLang="ja-JP" sz="1600" b="1" dirty="0" smtClean="0"/>
            </a:p>
            <a:p>
              <a:pPr algn="ctr"/>
              <a:endParaRPr lang="en-US" altLang="ja-JP" sz="1600" b="1" dirty="0" smtClean="0"/>
            </a:p>
            <a:p>
              <a:pPr algn="ctr"/>
              <a:endParaRPr lang="en-US" altLang="ja-JP" sz="1600" b="1" dirty="0"/>
            </a:p>
            <a:p>
              <a:pPr algn="ctr"/>
              <a:endParaRPr lang="en-US" altLang="ja-JP" sz="1600" b="1" dirty="0" smtClean="0"/>
            </a:p>
            <a:p>
              <a:pPr algn="ctr"/>
              <a:endParaRPr lang="en-US" altLang="ja-JP" sz="1600" b="1" dirty="0"/>
            </a:p>
            <a:p>
              <a:pPr algn="ctr"/>
              <a:endParaRPr lang="en-US" altLang="ja-JP" sz="1600" b="1" dirty="0" smtClean="0"/>
            </a:p>
            <a:p>
              <a:pPr algn="ctr"/>
              <a:endParaRPr lang="en-US" altLang="ja-JP" sz="1600" b="1" dirty="0"/>
            </a:p>
            <a:p>
              <a:pPr algn="ctr"/>
              <a:endParaRPr lang="en-US" altLang="ja-JP" sz="1600" b="1" dirty="0" smtClean="0"/>
            </a:p>
            <a:p>
              <a:pPr algn="ctr"/>
              <a:endParaRPr lang="en-US" altLang="ja-JP" sz="1600" b="1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6084168" y="1484785"/>
              <a:ext cx="2880321" cy="4344528"/>
            </a:xfrm>
            <a:prstGeom prst="rect">
              <a:avLst/>
            </a:prstGeom>
            <a:solidFill>
              <a:srgbClr val="99FF66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9pPr>
            </a:lstStyle>
            <a:p>
              <a:pPr algn="ctr"/>
              <a:r>
                <a:rPr lang="ja-JP" altLang="en-US" sz="1600" b="1" dirty="0"/>
                <a:t>あるべき</a:t>
              </a:r>
              <a:r>
                <a:rPr lang="ja-JP" altLang="en-US" sz="1600" b="1" dirty="0" smtClean="0"/>
                <a:t>姿</a:t>
              </a:r>
              <a:endParaRPr lang="en-US" altLang="ja-JP" sz="1600" b="1" dirty="0" smtClean="0"/>
            </a:p>
            <a:p>
              <a:pPr algn="ctr"/>
              <a:r>
                <a:rPr lang="en-US" altLang="ja-JP" sz="1600" b="1" dirty="0" smtClean="0"/>
                <a:t>To Be</a:t>
              </a:r>
            </a:p>
            <a:p>
              <a:pPr algn="ctr"/>
              <a:endParaRPr lang="en-US" altLang="ja-JP" sz="1600" b="1" dirty="0"/>
            </a:p>
            <a:p>
              <a:pPr algn="ctr"/>
              <a:endParaRPr lang="en-US" altLang="ja-JP" sz="1600" b="1" dirty="0" smtClean="0"/>
            </a:p>
            <a:p>
              <a:pPr algn="ctr"/>
              <a:endParaRPr lang="en-US" altLang="ja-JP" sz="1600" b="1" dirty="0" smtClean="0"/>
            </a:p>
            <a:p>
              <a:pPr algn="ctr"/>
              <a:endParaRPr lang="en-US" altLang="ja-JP" sz="1600" b="1" dirty="0"/>
            </a:p>
            <a:p>
              <a:pPr algn="ctr"/>
              <a:endParaRPr lang="en-US" altLang="ja-JP" sz="1600" b="1" dirty="0" smtClean="0"/>
            </a:p>
            <a:p>
              <a:pPr algn="ctr"/>
              <a:endParaRPr lang="en-US" altLang="ja-JP" sz="1600" b="1" dirty="0"/>
            </a:p>
            <a:p>
              <a:pPr algn="ctr"/>
              <a:endParaRPr lang="en-US" altLang="ja-JP" sz="1600" b="1" dirty="0" smtClean="0"/>
            </a:p>
            <a:p>
              <a:pPr algn="ctr"/>
              <a:endParaRPr lang="en-US" altLang="ja-JP" sz="1600" b="1" dirty="0"/>
            </a:p>
            <a:p>
              <a:pPr algn="ctr"/>
              <a:endParaRPr lang="en-US" altLang="ja-JP" sz="1600" b="1" dirty="0" smtClean="0"/>
            </a:p>
            <a:p>
              <a:pPr algn="ctr"/>
              <a:endParaRPr lang="en-US" altLang="ja-JP" sz="1600" b="1" dirty="0"/>
            </a:p>
            <a:p>
              <a:pPr algn="ctr"/>
              <a:endParaRPr lang="en-US" altLang="ja-JP" sz="1600" b="1" dirty="0" smtClean="0"/>
            </a:p>
            <a:p>
              <a:pPr algn="ctr"/>
              <a:endParaRPr lang="en-US" altLang="ja-JP" sz="1600" b="1" dirty="0"/>
            </a:p>
            <a:p>
              <a:pPr algn="ctr"/>
              <a:endParaRPr lang="en-US" altLang="ja-JP" sz="1600" b="1" dirty="0" smtClean="0"/>
            </a:p>
            <a:p>
              <a:pPr algn="ctr"/>
              <a:endParaRPr lang="en-US" altLang="ja-JP" sz="1600" b="1" dirty="0"/>
            </a:p>
          </p:txBody>
        </p: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2490694" y="1556792"/>
              <a:ext cx="920750" cy="1333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MS UI Gothic" pitchFamily="50" charset="-128"/>
                  <a:ea typeface="MS UI Gothic" pitchFamily="50" charset="-128"/>
                </a:defRPr>
              </a:lvl9pPr>
            </a:lstStyle>
            <a:p>
              <a:pPr algn="l"/>
              <a:r>
                <a:rPr lang="ja-JP" altLang="en-US" sz="1200" b="1" dirty="0">
                  <a:solidFill>
                    <a:srgbClr val="000099"/>
                  </a:solidFill>
                </a:rPr>
                <a:t>あるべき</a:t>
              </a:r>
              <a:r>
                <a:rPr lang="ja-JP" altLang="en-US" sz="1200" b="1" dirty="0" smtClean="0">
                  <a:solidFill>
                    <a:srgbClr val="000099"/>
                  </a:solidFill>
                </a:rPr>
                <a:t>姿</a:t>
              </a:r>
              <a:endParaRPr lang="en-US" altLang="ja-JP" sz="1200" b="1" dirty="0" smtClean="0">
                <a:solidFill>
                  <a:srgbClr val="000099"/>
                </a:solidFill>
              </a:endParaRPr>
            </a:p>
            <a:p>
              <a:pPr algn="l"/>
              <a:r>
                <a:rPr lang="ja-JP" altLang="en-US" sz="1200" b="1" dirty="0" smtClean="0">
                  <a:solidFill>
                    <a:srgbClr val="000099"/>
                  </a:solidFill>
                </a:rPr>
                <a:t>の実現</a:t>
              </a:r>
              <a:r>
                <a:rPr lang="ja-JP" altLang="en-US" sz="1200" b="1" dirty="0">
                  <a:solidFill>
                    <a:srgbClr val="000099"/>
                  </a:solidFill>
                </a:rPr>
                <a:t>に</a:t>
              </a:r>
            </a:p>
            <a:p>
              <a:pPr algn="l"/>
              <a:r>
                <a:rPr lang="ja-JP" altLang="en-US" sz="1200" b="1" dirty="0">
                  <a:solidFill>
                    <a:srgbClr val="000099"/>
                  </a:solidFill>
                </a:rPr>
                <a:t>必要</a:t>
              </a:r>
              <a:r>
                <a:rPr lang="ja-JP" altLang="en-US" sz="1200" b="1" dirty="0" smtClean="0">
                  <a:solidFill>
                    <a:srgbClr val="000099"/>
                  </a:solidFill>
                </a:rPr>
                <a:t>な</a:t>
              </a:r>
              <a:endParaRPr lang="en-US" altLang="ja-JP" sz="1200" b="1" dirty="0" smtClean="0">
                <a:solidFill>
                  <a:srgbClr val="000099"/>
                </a:solidFill>
              </a:endParaRPr>
            </a:p>
            <a:p>
              <a:pPr algn="l"/>
              <a:r>
                <a:rPr lang="ja-JP" altLang="en-US" sz="1200" b="1" dirty="0" smtClean="0">
                  <a:solidFill>
                    <a:srgbClr val="000099"/>
                  </a:solidFill>
                </a:rPr>
                <a:t>能力</a:t>
              </a:r>
              <a:r>
                <a:rPr lang="ja-JP" altLang="en-US" sz="1200" b="1" dirty="0">
                  <a:solidFill>
                    <a:srgbClr val="000099"/>
                  </a:solidFill>
                </a:rPr>
                <a:t>・条件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642822" y="5431810"/>
              <a:ext cx="2144953" cy="301445"/>
            </a:xfrm>
            <a:prstGeom prst="homePlate">
              <a:avLst>
                <a:gd name="adj" fmla="val 46774"/>
              </a:avLst>
            </a:prstGeom>
            <a:solidFill>
              <a:srgbClr val="99CC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ja-JP" altLang="en-US" sz="1100" dirty="0" smtClean="0"/>
                <a:t>移行　のための施策と実行</a:t>
              </a:r>
              <a:endParaRPr lang="ja-JP" altLang="en-US" sz="1100" dirty="0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3649594" y="2687961"/>
              <a:ext cx="2144953" cy="301445"/>
            </a:xfrm>
            <a:prstGeom prst="homePlate">
              <a:avLst>
                <a:gd name="adj" fmla="val 46774"/>
              </a:avLst>
            </a:prstGeom>
            <a:solidFill>
              <a:srgbClr val="99CC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ja-JP" altLang="en-US" sz="1100" dirty="0"/>
                <a:t>ガバナンス</a:t>
              </a:r>
              <a:r>
                <a:rPr lang="ja-JP" altLang="en-US" sz="1100" dirty="0" smtClean="0"/>
                <a:t>基準　の見直し</a:t>
              </a:r>
              <a:endParaRPr lang="ja-JP" altLang="en-US" sz="1100" dirty="0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3651182" y="3078927"/>
              <a:ext cx="2144954" cy="301445"/>
            </a:xfrm>
            <a:prstGeom prst="homePlate">
              <a:avLst>
                <a:gd name="adj" fmla="val 46774"/>
              </a:avLst>
            </a:prstGeom>
            <a:solidFill>
              <a:srgbClr val="99CC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ja-JP" altLang="en-US" sz="1100" dirty="0"/>
                <a:t>組織役割</a:t>
              </a:r>
              <a:r>
                <a:rPr lang="ja-JP" altLang="en-US" sz="1100" dirty="0" smtClean="0"/>
                <a:t>分担　の見直し</a:t>
              </a:r>
              <a:endParaRPr lang="ja-JP" altLang="en-US" sz="1100" dirty="0"/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3651182" y="3468162"/>
              <a:ext cx="2144954" cy="301445"/>
            </a:xfrm>
            <a:prstGeom prst="homePlate">
              <a:avLst>
                <a:gd name="adj" fmla="val 46774"/>
              </a:avLst>
            </a:prstGeom>
            <a:solidFill>
              <a:srgbClr val="99CC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ja-JP" altLang="en-US" sz="1100" dirty="0"/>
                <a:t>業務</a:t>
              </a:r>
              <a:r>
                <a:rPr lang="ja-JP" altLang="en-US" sz="1100" dirty="0" smtClean="0"/>
                <a:t>プロセス　の見直し</a:t>
              </a:r>
              <a:endParaRPr lang="ja-JP" altLang="en-US" sz="1100" dirty="0"/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3652769" y="3859128"/>
              <a:ext cx="2144953" cy="301445"/>
            </a:xfrm>
            <a:prstGeom prst="homePlate">
              <a:avLst>
                <a:gd name="adj" fmla="val 46774"/>
              </a:avLst>
            </a:prstGeom>
            <a:solidFill>
              <a:srgbClr val="99CC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1100" dirty="0" smtClean="0"/>
                <a:t>xx</a:t>
              </a:r>
              <a:r>
                <a:rPr lang="ja-JP" altLang="en-US" sz="1100" dirty="0" smtClean="0"/>
                <a:t>システム　のアップグレード</a:t>
              </a:r>
              <a:endParaRPr lang="en-US" altLang="ja-JP" sz="1100" dirty="0" smtClean="0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3651182" y="4260094"/>
              <a:ext cx="2144954" cy="301445"/>
            </a:xfrm>
            <a:prstGeom prst="homePlate">
              <a:avLst>
                <a:gd name="adj" fmla="val 46774"/>
              </a:avLst>
            </a:prstGeom>
            <a:solidFill>
              <a:srgbClr val="99CC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1100" dirty="0" smtClean="0"/>
                <a:t>Xx</a:t>
              </a:r>
              <a:r>
                <a:rPr lang="ja-JP" altLang="en-US" sz="1100" dirty="0" smtClean="0"/>
                <a:t>システム　の追加開発</a:t>
              </a:r>
              <a:endParaRPr lang="ja-JP" altLang="en-US" sz="1100" dirty="0"/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3652769" y="4649690"/>
              <a:ext cx="2144953" cy="301445"/>
            </a:xfrm>
            <a:prstGeom prst="homePlate">
              <a:avLst>
                <a:gd name="adj" fmla="val 46774"/>
              </a:avLst>
            </a:prstGeom>
            <a:solidFill>
              <a:srgbClr val="99CC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ja-JP" altLang="en-US" sz="1100" dirty="0" smtClean="0"/>
                <a:t>アウトソーシング　の利用</a:t>
              </a:r>
              <a:endParaRPr lang="ja-JP" altLang="en-US" sz="1100" dirty="0"/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3652769" y="5047811"/>
              <a:ext cx="2144953" cy="301445"/>
            </a:xfrm>
            <a:prstGeom prst="homePlate">
              <a:avLst>
                <a:gd name="adj" fmla="val 46774"/>
              </a:avLst>
            </a:prstGeom>
            <a:solidFill>
              <a:srgbClr val="99CC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ja-JP" altLang="en-US" sz="1100" dirty="0"/>
                <a:t>運用</a:t>
              </a:r>
              <a:r>
                <a:rPr lang="ja-JP" altLang="en-US" sz="1100" dirty="0" smtClean="0"/>
                <a:t>教育　の実施</a:t>
              </a:r>
              <a:endParaRPr lang="ja-JP" altLang="en-US" sz="1100" dirty="0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2571655" y="2654425"/>
              <a:ext cx="681186" cy="342527"/>
            </a:xfrm>
            <a:prstGeom prst="homePlate">
              <a:avLst>
                <a:gd name="adj" fmla="val 31874"/>
              </a:avLst>
            </a:prstGeom>
            <a:solidFill>
              <a:srgbClr val="FFCCFF"/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ja-JP" altLang="en-US" sz="1600" b="1" dirty="0">
                  <a:solidFill>
                    <a:srgbClr val="FF0000"/>
                  </a:solidFill>
                </a:rPr>
                <a:t>要求</a:t>
              </a: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2573243" y="3058822"/>
              <a:ext cx="681186" cy="1122728"/>
            </a:xfrm>
            <a:prstGeom prst="homePlate">
              <a:avLst>
                <a:gd name="adj" fmla="val 19276"/>
              </a:avLst>
            </a:prstGeom>
            <a:solidFill>
              <a:srgbClr val="FFCCFF"/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ja-JP" altLang="en-US" sz="1600" b="1" dirty="0">
                  <a:solidFill>
                    <a:srgbClr val="FF0000"/>
                  </a:solidFill>
                </a:rPr>
                <a:t>要求</a:t>
              </a: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2573243" y="4644783"/>
              <a:ext cx="681186" cy="698331"/>
            </a:xfrm>
            <a:prstGeom prst="homePlate">
              <a:avLst>
                <a:gd name="adj" fmla="val 15857"/>
              </a:avLst>
            </a:prstGeom>
            <a:solidFill>
              <a:srgbClr val="FFCCFF"/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ja-JP" altLang="en-US" sz="1600" b="1" dirty="0">
                  <a:solidFill>
                    <a:srgbClr val="FF0000"/>
                  </a:solidFill>
                </a:rPr>
                <a:t>要求</a:t>
              </a: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2562702" y="4219012"/>
              <a:ext cx="681186" cy="372083"/>
            </a:xfrm>
            <a:prstGeom prst="homePlate">
              <a:avLst>
                <a:gd name="adj" fmla="val 31874"/>
              </a:avLst>
            </a:prstGeom>
            <a:solidFill>
              <a:srgbClr val="FFCCFF"/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ja-JP" altLang="en-US" sz="1600" b="1" dirty="0">
                  <a:solidFill>
                    <a:srgbClr val="FF0000"/>
                  </a:solidFill>
                </a:rPr>
                <a:t>要求</a:t>
              </a: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562702" y="5398849"/>
              <a:ext cx="681186" cy="334407"/>
            </a:xfrm>
            <a:prstGeom prst="homePlate">
              <a:avLst>
                <a:gd name="adj" fmla="val 31874"/>
              </a:avLst>
            </a:prstGeom>
            <a:solidFill>
              <a:srgbClr val="FFCCFF"/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ja-JP" altLang="en-US" sz="1600" b="1">
                  <a:solidFill>
                    <a:srgbClr val="FF0000"/>
                  </a:solidFill>
                </a:rPr>
                <a:t>要求</a:t>
              </a:r>
            </a:p>
          </p:txBody>
        </p:sp>
        <p:sp>
          <p:nvSpPr>
            <p:cNvPr id="22" name="円/楕円 21"/>
            <p:cNvSpPr/>
            <p:nvPr/>
          </p:nvSpPr>
          <p:spPr bwMode="auto">
            <a:xfrm>
              <a:off x="8244408" y="1506350"/>
              <a:ext cx="648072" cy="62650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rPr>
                <a:t>戦略実現</a:t>
              </a:r>
            </a:p>
          </p:txBody>
        </p:sp>
        <p:sp>
          <p:nvSpPr>
            <p:cNvPr id="23" name="円/楕円 22"/>
            <p:cNvSpPr/>
            <p:nvPr/>
          </p:nvSpPr>
          <p:spPr bwMode="auto">
            <a:xfrm>
              <a:off x="8244408" y="2154422"/>
              <a:ext cx="648072" cy="62650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課題</a:t>
              </a:r>
              <a:endPara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400" dirty="0"/>
                <a:t>解決</a:t>
              </a:r>
              <a:endPara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" name="フローチャート : 代替処理 23"/>
            <p:cNvSpPr/>
            <p:nvPr/>
          </p:nvSpPr>
          <p:spPr bwMode="auto">
            <a:xfrm>
              <a:off x="258446" y="2656847"/>
              <a:ext cx="2088232" cy="2870352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 bwMode="auto">
            <a:xfrm>
              <a:off x="738111" y="4181151"/>
              <a:ext cx="1420011" cy="121723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6" name="テキスト ボックス 70"/>
            <p:cNvSpPr txBox="1">
              <a:spLocks noChangeArrowheads="1"/>
            </p:cNvSpPr>
            <p:nvPr/>
          </p:nvSpPr>
          <p:spPr bwMode="auto">
            <a:xfrm>
              <a:off x="761556" y="4248830"/>
              <a:ext cx="1420135" cy="245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9pPr>
            </a:lstStyle>
            <a:p>
              <a:pPr algn="ctr" eaLnBrk="1" hangingPunct="1"/>
              <a:r>
                <a:rPr lang="ja-JP" altLang="en-US" sz="1100" b="1" dirty="0" smtClean="0">
                  <a:solidFill>
                    <a:srgbClr val="FF0000"/>
                  </a:solidFill>
                </a:rPr>
                <a:t>情報システム</a:t>
              </a:r>
              <a:endParaRPr lang="en-US" altLang="ja-JP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7" name="直角三角形 26"/>
            <p:cNvSpPr/>
            <p:nvPr/>
          </p:nvSpPr>
          <p:spPr bwMode="auto">
            <a:xfrm rot="10800000">
              <a:off x="791947" y="4498954"/>
              <a:ext cx="1322402" cy="373841"/>
            </a:xfrm>
            <a:prstGeom prst="rtTriangl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lIns="90000" tIns="46800" rIns="90000" bIns="46800" rtlCol="0" anchor="ctr"/>
            <a:lstStyle/>
            <a:p>
              <a:pPr marL="354013" indent="-354013" algn="ctr"/>
              <a:endParaRPr kumimoji="1"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 bwMode="auto">
            <a:xfrm>
              <a:off x="791947" y="4968350"/>
              <a:ext cx="1322403" cy="310190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lIns="90000" tIns="46800" rIns="90000" bIns="46800" rtlCol="0" anchor="ctr"/>
            <a:lstStyle/>
            <a:p>
              <a:pPr marL="354013" indent="-354013" algn="ctr"/>
              <a:endParaRPr kumimoji="1"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953199" y="4914708"/>
              <a:ext cx="1063462" cy="404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100" b="1" dirty="0" smtClean="0">
                  <a:solidFill>
                    <a:srgbClr val="FF0000"/>
                  </a:solidFill>
                </a:rPr>
                <a:t>アーキテクチャ</a:t>
              </a:r>
              <a:r>
                <a:rPr lang="ja-JP" altLang="en-US" sz="1100" dirty="0" smtClean="0">
                  <a:solidFill>
                    <a:srgbClr val="FF0000"/>
                  </a:solidFill>
                </a:rPr>
                <a:t>　</a:t>
              </a:r>
              <a:endParaRPr lang="en-US" altLang="ja-JP" sz="11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ja-JP" altLang="en-US" sz="1100" dirty="0" smtClean="0"/>
                <a:t>（ＩＴ基盤）</a:t>
              </a:r>
              <a:endParaRPr lang="ja-JP" altLang="en-US" sz="1100" dirty="0"/>
            </a:p>
          </p:txBody>
        </p:sp>
        <p:sp>
          <p:nvSpPr>
            <p:cNvPr id="30" name="直角三角形 29"/>
            <p:cNvSpPr/>
            <p:nvPr/>
          </p:nvSpPr>
          <p:spPr bwMode="auto">
            <a:xfrm>
              <a:off x="791947" y="4566580"/>
              <a:ext cx="1322403" cy="373841"/>
            </a:xfrm>
            <a:prstGeom prst="rtTriangle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lIns="90000" tIns="46800" rIns="90000" bIns="46800" rtlCol="0" anchor="ctr"/>
            <a:lstStyle/>
            <a:p>
              <a:pPr marL="354013" indent="-354013" algn="ctr"/>
              <a:endParaRPr kumimoji="1"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043608" y="4437112"/>
              <a:ext cx="1054628" cy="2456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1100" b="1" dirty="0" smtClean="0">
                  <a:solidFill>
                    <a:srgbClr val="FF0000"/>
                  </a:solidFill>
                </a:rPr>
                <a:t>アプリケーション</a:t>
              </a:r>
              <a:endParaRPr lang="ja-JP" altLang="en-US" sz="1100" dirty="0"/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839241" y="3302040"/>
              <a:ext cx="1420011" cy="603435"/>
            </a:xfrm>
            <a:prstGeom prst="rect">
              <a:avLst/>
            </a:prstGeom>
            <a:solidFill>
              <a:srgbClr val="CCFF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3" name="テキスト ボックス 70"/>
            <p:cNvSpPr txBox="1">
              <a:spLocks noChangeArrowheads="1"/>
            </p:cNvSpPr>
            <p:nvPr/>
          </p:nvSpPr>
          <p:spPr bwMode="auto">
            <a:xfrm>
              <a:off x="827584" y="3312401"/>
              <a:ext cx="1420135" cy="245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9pPr>
            </a:lstStyle>
            <a:p>
              <a:pPr algn="ctr" eaLnBrk="1" hangingPunct="1"/>
              <a:r>
                <a:rPr lang="ja-JP" altLang="en-US" sz="1100" b="1" dirty="0" smtClean="0">
                  <a:solidFill>
                    <a:srgbClr val="FF0000"/>
                  </a:solidFill>
                </a:rPr>
                <a:t>業務プロセス</a:t>
              </a:r>
              <a:endParaRPr lang="en-US" altLang="ja-JP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 bwMode="auto">
            <a:xfrm>
              <a:off x="888391" y="3572535"/>
              <a:ext cx="1327089" cy="27836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lIns="90000" tIns="46800" rIns="90000" bIns="46800" rtlCol="0" anchor="ctr"/>
            <a:lstStyle/>
            <a:p>
              <a:pPr marL="354013" indent="-354013" algn="ctr"/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5" name="テキスト ボックス 70"/>
            <p:cNvSpPr txBox="1">
              <a:spLocks noChangeArrowheads="1"/>
            </p:cNvSpPr>
            <p:nvPr/>
          </p:nvSpPr>
          <p:spPr bwMode="auto">
            <a:xfrm>
              <a:off x="839117" y="3582897"/>
              <a:ext cx="1420135" cy="245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9pPr>
            </a:lstStyle>
            <a:p>
              <a:pPr algn="ctr" eaLnBrk="1" hangingPunct="1"/>
              <a:r>
                <a:rPr lang="ja-JP" altLang="en-US" sz="1100" b="1" dirty="0" smtClean="0">
                  <a:solidFill>
                    <a:srgbClr val="FF0000"/>
                  </a:solidFill>
                </a:rPr>
                <a:t>組織・役割</a:t>
              </a:r>
              <a:endParaRPr lang="en-US" altLang="ja-JP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6" name="下リボン 35"/>
            <p:cNvSpPr/>
            <p:nvPr/>
          </p:nvSpPr>
          <p:spPr bwMode="auto">
            <a:xfrm>
              <a:off x="683568" y="2818367"/>
              <a:ext cx="1350436" cy="416049"/>
            </a:xfrm>
            <a:prstGeom prst="ribb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1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</a:rPr>
                <a:t>ビジョン・</a:t>
              </a:r>
              <a:r>
                <a:rPr lang="ja-JP" alt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戦略</a:t>
              </a:r>
              <a:endParaRPr kumimoji="1" lang="ja-JP" altLang="en-US" sz="11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37" name="Freeform 7"/>
            <p:cNvSpPr>
              <a:spLocks noChangeAspect="1"/>
            </p:cNvSpPr>
            <p:nvPr/>
          </p:nvSpPr>
          <p:spPr bwMode="auto">
            <a:xfrm>
              <a:off x="313699" y="3231172"/>
              <a:ext cx="346607" cy="2155852"/>
            </a:xfrm>
            <a:custGeom>
              <a:avLst/>
              <a:gdLst>
                <a:gd name="T0" fmla="*/ 2147483647 w 385"/>
                <a:gd name="T1" fmla="*/ 0 h 2625"/>
                <a:gd name="T2" fmla="*/ 2147483647 w 385"/>
                <a:gd name="T3" fmla="*/ 2147483647 h 2625"/>
                <a:gd name="T4" fmla="*/ 2147483647 w 385"/>
                <a:gd name="T5" fmla="*/ 2147483647 h 2625"/>
                <a:gd name="T6" fmla="*/ 2147483647 w 385"/>
                <a:gd name="T7" fmla="*/ 2147483647 h 2625"/>
                <a:gd name="T8" fmla="*/ 2147483647 w 385"/>
                <a:gd name="T9" fmla="*/ 2147483647 h 2625"/>
                <a:gd name="T10" fmla="*/ 0 w 385"/>
                <a:gd name="T11" fmla="*/ 2147483647 h 2625"/>
                <a:gd name="T12" fmla="*/ 2147483647 w 385"/>
                <a:gd name="T13" fmla="*/ 2147483647 h 2625"/>
                <a:gd name="T14" fmla="*/ 2147483647 w 385"/>
                <a:gd name="T15" fmla="*/ 2147483647 h 26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5" h="2625">
                  <a:moveTo>
                    <a:pt x="192" y="0"/>
                  </a:moveTo>
                  <a:lnTo>
                    <a:pt x="192" y="1128"/>
                  </a:lnTo>
                  <a:lnTo>
                    <a:pt x="320" y="1208"/>
                  </a:lnTo>
                  <a:lnTo>
                    <a:pt x="64" y="1320"/>
                  </a:lnTo>
                  <a:lnTo>
                    <a:pt x="384" y="1392"/>
                  </a:lnTo>
                  <a:lnTo>
                    <a:pt x="0" y="1568"/>
                  </a:lnTo>
                  <a:lnTo>
                    <a:pt x="280" y="1680"/>
                  </a:lnTo>
                  <a:lnTo>
                    <a:pt x="280" y="2624"/>
                  </a:lnTo>
                </a:path>
              </a:pathLst>
            </a:custGeom>
            <a:noFill/>
            <a:ln w="101600" cap="rnd" cmpd="sng">
              <a:solidFill>
                <a:srgbClr val="009900"/>
              </a:solidFill>
              <a:prstDash val="solid"/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100"/>
            </a:p>
          </p:txBody>
        </p:sp>
        <p:sp>
          <p:nvSpPr>
            <p:cNvPr id="38" name="フローチャート : 代替処理 37"/>
            <p:cNvSpPr/>
            <p:nvPr/>
          </p:nvSpPr>
          <p:spPr bwMode="auto">
            <a:xfrm>
              <a:off x="6228184" y="2646879"/>
              <a:ext cx="2088232" cy="2870352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6707849" y="4171183"/>
              <a:ext cx="1420011" cy="121723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40" name="テキスト ボックス 70"/>
            <p:cNvSpPr txBox="1">
              <a:spLocks noChangeArrowheads="1"/>
            </p:cNvSpPr>
            <p:nvPr/>
          </p:nvSpPr>
          <p:spPr bwMode="auto">
            <a:xfrm>
              <a:off x="6731294" y="4238862"/>
              <a:ext cx="1420135" cy="245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9pPr>
            </a:lstStyle>
            <a:p>
              <a:pPr algn="ctr" eaLnBrk="1" hangingPunct="1"/>
              <a:r>
                <a:rPr lang="ja-JP" altLang="en-US" sz="1100" b="1" dirty="0" smtClean="0">
                  <a:solidFill>
                    <a:srgbClr val="FF0000"/>
                  </a:solidFill>
                </a:rPr>
                <a:t>情報システム</a:t>
              </a:r>
              <a:endParaRPr lang="en-US" altLang="ja-JP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1" name="直角三角形 40"/>
            <p:cNvSpPr/>
            <p:nvPr/>
          </p:nvSpPr>
          <p:spPr bwMode="auto">
            <a:xfrm rot="10800000">
              <a:off x="6761685" y="4488986"/>
              <a:ext cx="1322402" cy="373841"/>
            </a:xfrm>
            <a:prstGeom prst="rtTriangl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lIns="90000" tIns="46800" rIns="90000" bIns="46800" rtlCol="0" anchor="ctr"/>
            <a:lstStyle/>
            <a:p>
              <a:pPr marL="354013" indent="-354013" algn="ctr"/>
              <a:endParaRPr kumimoji="1"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auto">
            <a:xfrm>
              <a:off x="6761685" y="4958382"/>
              <a:ext cx="1322403" cy="310190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lIns="90000" tIns="46800" rIns="90000" bIns="46800" rtlCol="0" anchor="ctr"/>
            <a:lstStyle/>
            <a:p>
              <a:pPr marL="354013" indent="-354013" algn="ctr"/>
              <a:endParaRPr kumimoji="1"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6922937" y="4904740"/>
              <a:ext cx="1063462" cy="404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100" b="1" dirty="0" smtClean="0">
                  <a:solidFill>
                    <a:srgbClr val="FF0000"/>
                  </a:solidFill>
                </a:rPr>
                <a:t>アーキテクチャ</a:t>
              </a:r>
              <a:r>
                <a:rPr lang="ja-JP" altLang="en-US" sz="1100" dirty="0" smtClean="0">
                  <a:solidFill>
                    <a:srgbClr val="FF0000"/>
                  </a:solidFill>
                </a:rPr>
                <a:t>　</a:t>
              </a:r>
              <a:endParaRPr lang="en-US" altLang="ja-JP" sz="11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ja-JP" altLang="en-US" sz="1100" dirty="0" smtClean="0"/>
                <a:t>（ＩＴ基盤）</a:t>
              </a:r>
              <a:endParaRPr lang="ja-JP" altLang="en-US" sz="1100" dirty="0"/>
            </a:p>
          </p:txBody>
        </p:sp>
        <p:sp>
          <p:nvSpPr>
            <p:cNvPr id="44" name="直角三角形 43"/>
            <p:cNvSpPr/>
            <p:nvPr/>
          </p:nvSpPr>
          <p:spPr bwMode="auto">
            <a:xfrm>
              <a:off x="6761685" y="4556612"/>
              <a:ext cx="1322403" cy="373841"/>
            </a:xfrm>
            <a:prstGeom prst="rtTriangle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lIns="90000" tIns="46800" rIns="90000" bIns="46800" rtlCol="0" anchor="ctr"/>
            <a:lstStyle/>
            <a:p>
              <a:pPr marL="354013" indent="-354013" algn="ctr"/>
              <a:endParaRPr kumimoji="1"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020272" y="4437112"/>
              <a:ext cx="1054628" cy="2456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1100" b="1" dirty="0" smtClean="0">
                  <a:solidFill>
                    <a:srgbClr val="FF0000"/>
                  </a:solidFill>
                </a:rPr>
                <a:t>アプリケーション</a:t>
              </a:r>
              <a:endParaRPr lang="ja-JP" altLang="en-US" sz="1100" dirty="0"/>
            </a:p>
          </p:txBody>
        </p:sp>
        <p:sp>
          <p:nvSpPr>
            <p:cNvPr id="46" name="正方形/長方形 45"/>
            <p:cNvSpPr/>
            <p:nvPr/>
          </p:nvSpPr>
          <p:spPr bwMode="auto">
            <a:xfrm>
              <a:off x="6707849" y="3292072"/>
              <a:ext cx="1420011" cy="603435"/>
            </a:xfrm>
            <a:prstGeom prst="rect">
              <a:avLst/>
            </a:prstGeom>
            <a:solidFill>
              <a:srgbClr val="CCFF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47" name="テキスト ボックス 70"/>
            <p:cNvSpPr txBox="1">
              <a:spLocks noChangeArrowheads="1"/>
            </p:cNvSpPr>
            <p:nvPr/>
          </p:nvSpPr>
          <p:spPr bwMode="auto">
            <a:xfrm>
              <a:off x="6696192" y="3302433"/>
              <a:ext cx="1420135" cy="245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9pPr>
            </a:lstStyle>
            <a:p>
              <a:pPr algn="ctr" eaLnBrk="1" hangingPunct="1"/>
              <a:r>
                <a:rPr lang="ja-JP" altLang="en-US" sz="1100" b="1" dirty="0" smtClean="0">
                  <a:solidFill>
                    <a:srgbClr val="FF0000"/>
                  </a:solidFill>
                </a:rPr>
                <a:t>業務プロセス</a:t>
              </a:r>
              <a:endParaRPr lang="en-US" altLang="ja-JP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 bwMode="auto">
            <a:xfrm>
              <a:off x="6756999" y="3562567"/>
              <a:ext cx="1327089" cy="27836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lIns="90000" tIns="46800" rIns="90000" bIns="46800" rtlCol="0" anchor="ctr"/>
            <a:lstStyle/>
            <a:p>
              <a:pPr marL="354013" indent="-354013" algn="ctr"/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49" name="上下矢印 48"/>
            <p:cNvSpPr/>
            <p:nvPr/>
          </p:nvSpPr>
          <p:spPr bwMode="auto">
            <a:xfrm>
              <a:off x="7065654" y="3900688"/>
              <a:ext cx="125432" cy="270496"/>
            </a:xfrm>
            <a:prstGeom prst="upDownArrow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0" name="テキスト ボックス 70"/>
            <p:cNvSpPr txBox="1">
              <a:spLocks noChangeArrowheads="1"/>
            </p:cNvSpPr>
            <p:nvPr/>
          </p:nvSpPr>
          <p:spPr bwMode="auto">
            <a:xfrm>
              <a:off x="6707725" y="3572929"/>
              <a:ext cx="1420135" cy="245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9pPr>
            </a:lstStyle>
            <a:p>
              <a:pPr algn="ctr" eaLnBrk="1" hangingPunct="1"/>
              <a:r>
                <a:rPr lang="ja-JP" altLang="en-US" sz="1100" b="1" dirty="0" smtClean="0">
                  <a:solidFill>
                    <a:srgbClr val="FF0000"/>
                  </a:solidFill>
                </a:rPr>
                <a:t>組織・役割</a:t>
              </a:r>
              <a:endParaRPr lang="en-US" altLang="ja-JP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1" name="上下矢印 50"/>
            <p:cNvSpPr/>
            <p:nvPr/>
          </p:nvSpPr>
          <p:spPr bwMode="auto">
            <a:xfrm>
              <a:off x="7309685" y="3900687"/>
              <a:ext cx="125432" cy="270496"/>
            </a:xfrm>
            <a:prstGeom prst="upDownArrow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2" name="上下矢印 51"/>
            <p:cNvSpPr/>
            <p:nvPr/>
          </p:nvSpPr>
          <p:spPr bwMode="auto">
            <a:xfrm>
              <a:off x="7586782" y="3900687"/>
              <a:ext cx="125432" cy="270496"/>
            </a:xfrm>
            <a:prstGeom prst="upDownArrow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3" name="下リボン 52"/>
            <p:cNvSpPr/>
            <p:nvPr/>
          </p:nvSpPr>
          <p:spPr bwMode="auto">
            <a:xfrm>
              <a:off x="6696192" y="2808399"/>
              <a:ext cx="1350436" cy="416049"/>
            </a:xfrm>
            <a:prstGeom prst="ribbon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ビジョン・</a:t>
              </a:r>
              <a:r>
                <a:rPr lang="ja-JP" altLang="en-US" sz="1100" b="1" dirty="0" smtClean="0"/>
                <a:t>戦略</a:t>
              </a:r>
              <a:endParaRPr kumimoji="1" lang="ja-JP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4" name="Line 25"/>
            <p:cNvSpPr>
              <a:spLocks noChangeAspect="1" noChangeShapeType="1"/>
            </p:cNvSpPr>
            <p:nvPr/>
          </p:nvSpPr>
          <p:spPr bwMode="auto">
            <a:xfrm>
              <a:off x="6485979" y="3224448"/>
              <a:ext cx="0" cy="2211969"/>
            </a:xfrm>
            <a:prstGeom prst="line">
              <a:avLst/>
            </a:prstGeom>
            <a:noFill/>
            <a:ln w="101600">
              <a:solidFill>
                <a:srgbClr val="009900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55" name="直線矢印コネクタ 54"/>
            <p:cNvCxnSpPr>
              <a:stCxn id="17" idx="3"/>
              <a:endCxn id="10" idx="1"/>
            </p:cNvCxnSpPr>
            <p:nvPr/>
          </p:nvCxnSpPr>
          <p:spPr bwMode="auto">
            <a:xfrm>
              <a:off x="3252841" y="2825689"/>
              <a:ext cx="396753" cy="1299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線矢印コネクタ 55"/>
            <p:cNvCxnSpPr>
              <a:stCxn id="18" idx="3"/>
              <a:endCxn id="11" idx="1"/>
            </p:cNvCxnSpPr>
            <p:nvPr/>
          </p:nvCxnSpPr>
          <p:spPr bwMode="auto">
            <a:xfrm flipV="1">
              <a:off x="3254429" y="3229650"/>
              <a:ext cx="396753" cy="39053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線矢印コネクタ 56"/>
            <p:cNvCxnSpPr>
              <a:stCxn id="18" idx="3"/>
              <a:endCxn id="12" idx="1"/>
            </p:cNvCxnSpPr>
            <p:nvPr/>
          </p:nvCxnSpPr>
          <p:spPr bwMode="auto">
            <a:xfrm flipV="1">
              <a:off x="3254429" y="3618885"/>
              <a:ext cx="396753" cy="130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矢印コネクタ 57"/>
            <p:cNvCxnSpPr>
              <a:stCxn id="18" idx="3"/>
              <a:endCxn id="13" idx="1"/>
            </p:cNvCxnSpPr>
            <p:nvPr/>
          </p:nvCxnSpPr>
          <p:spPr bwMode="auto">
            <a:xfrm>
              <a:off x="3254429" y="3620186"/>
              <a:ext cx="398340" cy="38966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矢印コネクタ 58"/>
            <p:cNvCxnSpPr>
              <a:stCxn id="20" idx="3"/>
              <a:endCxn id="14" idx="1"/>
            </p:cNvCxnSpPr>
            <p:nvPr/>
          </p:nvCxnSpPr>
          <p:spPr bwMode="auto">
            <a:xfrm>
              <a:off x="3243888" y="4405054"/>
              <a:ext cx="407294" cy="5763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線矢印コネクタ 59"/>
            <p:cNvCxnSpPr>
              <a:stCxn id="19" idx="3"/>
              <a:endCxn id="15" idx="1"/>
            </p:cNvCxnSpPr>
            <p:nvPr/>
          </p:nvCxnSpPr>
          <p:spPr bwMode="auto">
            <a:xfrm flipV="1">
              <a:off x="3254429" y="4800413"/>
              <a:ext cx="398340" cy="19353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線矢印コネクタ 60"/>
            <p:cNvCxnSpPr>
              <a:stCxn id="19" idx="3"/>
              <a:endCxn id="16" idx="1"/>
            </p:cNvCxnSpPr>
            <p:nvPr/>
          </p:nvCxnSpPr>
          <p:spPr bwMode="auto">
            <a:xfrm>
              <a:off x="3254429" y="4993949"/>
              <a:ext cx="398340" cy="20458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線矢印コネクタ 61"/>
            <p:cNvCxnSpPr/>
            <p:nvPr/>
          </p:nvCxnSpPr>
          <p:spPr bwMode="auto">
            <a:xfrm>
              <a:off x="3243888" y="5589240"/>
              <a:ext cx="398934" cy="1648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/>
            <p:nvPr/>
          </p:nvCxnSpPr>
          <p:spPr bwMode="auto">
            <a:xfrm>
              <a:off x="4290894" y="5759672"/>
              <a:ext cx="0" cy="23571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/>
            <p:cNvCxnSpPr/>
            <p:nvPr/>
          </p:nvCxnSpPr>
          <p:spPr bwMode="auto">
            <a:xfrm>
              <a:off x="2850734" y="5753454"/>
              <a:ext cx="0" cy="26783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円/楕円 64"/>
            <p:cNvSpPr/>
            <p:nvPr/>
          </p:nvSpPr>
          <p:spPr bwMode="auto">
            <a:xfrm>
              <a:off x="356080" y="2725611"/>
              <a:ext cx="334414" cy="3600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rPr>
                <a:t>現</a:t>
              </a:r>
            </a:p>
          </p:txBody>
        </p:sp>
        <p:sp>
          <p:nvSpPr>
            <p:cNvPr id="66" name="円/楕円 65"/>
            <p:cNvSpPr/>
            <p:nvPr/>
          </p:nvSpPr>
          <p:spPr bwMode="auto">
            <a:xfrm>
              <a:off x="6300192" y="2718887"/>
              <a:ext cx="334414" cy="3600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rPr>
                <a:t>新</a:t>
              </a:r>
            </a:p>
          </p:txBody>
        </p:sp>
        <p:sp>
          <p:nvSpPr>
            <p:cNvPr id="67" name="角丸四角形吹き出し 66"/>
            <p:cNvSpPr/>
            <p:nvPr/>
          </p:nvSpPr>
          <p:spPr bwMode="auto">
            <a:xfrm>
              <a:off x="7096313" y="6093297"/>
              <a:ext cx="1796167" cy="542136"/>
            </a:xfrm>
            <a:prstGeom prst="wedgeRoundRectCallout">
              <a:avLst>
                <a:gd name="adj1" fmla="val 134"/>
                <a:gd name="adj2" fmla="val -166509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200" dirty="0" smtClean="0"/>
                <a:t>ソリューションをまとめて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盛り込んだしくみ</a:t>
              </a:r>
              <a:endPara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角丸四角形吹き出し 67"/>
            <p:cNvSpPr/>
            <p:nvPr/>
          </p:nvSpPr>
          <p:spPr bwMode="auto">
            <a:xfrm>
              <a:off x="2439522" y="6093297"/>
              <a:ext cx="1872208" cy="542136"/>
            </a:xfrm>
            <a:prstGeom prst="wedgeRoundRectCallout">
              <a:avLst>
                <a:gd name="adj1" fmla="val 3553"/>
                <a:gd name="adj2" fmla="val -138398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200" dirty="0" smtClean="0"/>
                <a:t>要求：ソリューションは</a:t>
              </a:r>
              <a:endPara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algn="ctr"/>
              <a:r>
                <a:rPr kumimoji="1" lang="en-US" altLang="ja-JP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1:1  </a:t>
              </a:r>
              <a:r>
                <a:rPr kumimoji="1" lang="ja-JP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もしくは </a:t>
              </a:r>
              <a:r>
                <a:rPr kumimoji="1" lang="en-US" altLang="ja-JP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1:n </a:t>
              </a:r>
              <a:endPara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9" name="円/楕円 68"/>
            <p:cNvSpPr/>
            <p:nvPr/>
          </p:nvSpPr>
          <p:spPr bwMode="auto">
            <a:xfrm>
              <a:off x="1709905" y="1778853"/>
              <a:ext cx="648072" cy="62650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課題</a:t>
              </a:r>
              <a:endPara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70" name="グループ化 69"/>
            <p:cNvGrpSpPr/>
            <p:nvPr/>
          </p:nvGrpSpPr>
          <p:grpSpPr>
            <a:xfrm>
              <a:off x="1115616" y="3905475"/>
              <a:ext cx="720079" cy="231649"/>
              <a:chOff x="1115616" y="3861049"/>
              <a:chExt cx="720079" cy="276075"/>
            </a:xfrm>
          </p:grpSpPr>
          <p:cxnSp>
            <p:nvCxnSpPr>
              <p:cNvPr id="75" name="カギ線コネクタ 74"/>
              <p:cNvCxnSpPr/>
              <p:nvPr/>
            </p:nvCxnSpPr>
            <p:spPr bwMode="auto">
              <a:xfrm rot="5400000" flipH="1" flipV="1">
                <a:off x="1027747" y="3948918"/>
                <a:ext cx="276074" cy="100335"/>
              </a:xfrm>
              <a:prstGeom prst="bentConnector3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/>
            </p:spPr>
          </p:cxnSp>
          <p:cxnSp>
            <p:nvCxnSpPr>
              <p:cNvPr id="76" name="カギ線コネクタ 75"/>
              <p:cNvCxnSpPr/>
              <p:nvPr/>
            </p:nvCxnSpPr>
            <p:spPr bwMode="auto">
              <a:xfrm rot="5400000" flipH="1" flipV="1">
                <a:off x="1359459" y="3948919"/>
                <a:ext cx="276074" cy="100335"/>
              </a:xfrm>
              <a:prstGeom prst="bentConnector3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/>
            </p:spPr>
          </p:cxnSp>
          <p:cxnSp>
            <p:nvCxnSpPr>
              <p:cNvPr id="77" name="カギ線コネクタ 76"/>
              <p:cNvCxnSpPr/>
              <p:nvPr/>
            </p:nvCxnSpPr>
            <p:spPr bwMode="auto">
              <a:xfrm rot="5400000" flipH="1" flipV="1">
                <a:off x="1647491" y="3948919"/>
                <a:ext cx="276074" cy="100335"/>
              </a:xfrm>
              <a:prstGeom prst="bentConnector3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/>
            </p:spPr>
          </p:cxnSp>
        </p:grpSp>
        <p:sp>
          <p:nvSpPr>
            <p:cNvPr id="71" name="テキスト ボックス 70"/>
            <p:cNvSpPr txBox="1"/>
            <p:nvPr/>
          </p:nvSpPr>
          <p:spPr>
            <a:xfrm>
              <a:off x="3563888" y="2420888"/>
              <a:ext cx="1342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(</a:t>
              </a:r>
              <a:r>
                <a:rPr kumimoji="1" lang="ja-JP" altLang="en-US" sz="1200" dirty="0" smtClean="0"/>
                <a:t>ソシューション例</a:t>
              </a:r>
              <a:r>
                <a:rPr kumimoji="1" lang="en-US" altLang="ja-JP" sz="1200" dirty="0" smtClean="0"/>
                <a:t>)</a:t>
              </a:r>
              <a:endParaRPr kumimoji="1" lang="ja-JP" altLang="en-US" sz="1200" dirty="0"/>
            </a:p>
          </p:txBody>
        </p:sp>
        <p:sp>
          <p:nvSpPr>
            <p:cNvPr id="72" name="角丸四角形吹き出し 71"/>
            <p:cNvSpPr/>
            <p:nvPr/>
          </p:nvSpPr>
          <p:spPr bwMode="auto">
            <a:xfrm>
              <a:off x="4499992" y="6093296"/>
              <a:ext cx="1796167" cy="542136"/>
            </a:xfrm>
            <a:prstGeom prst="wedgeRoundRectCallout">
              <a:avLst>
                <a:gd name="adj1" fmla="val 9326"/>
                <a:gd name="adj2" fmla="val -103259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200" dirty="0" smtClean="0"/>
                <a:t>ソリューションはシステム以外も含めた複合施策</a:t>
              </a:r>
              <a:endPara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726351" y="4725144"/>
              <a:ext cx="965329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1100" b="1" dirty="0" smtClean="0">
                  <a:solidFill>
                    <a:srgbClr val="FF0000"/>
                  </a:solidFill>
                </a:rPr>
                <a:t>データベース</a:t>
              </a:r>
              <a:endParaRPr lang="ja-JP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6703015" y="4725144"/>
              <a:ext cx="965329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1100" b="1" dirty="0" smtClean="0">
                  <a:solidFill>
                    <a:srgbClr val="FF0000"/>
                  </a:solidFill>
                </a:rPr>
                <a:t>データベース</a:t>
              </a:r>
              <a:endParaRPr lang="ja-JP" altLang="en-US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1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/>
              <a:t>図表</a:t>
            </a:r>
            <a:r>
              <a:rPr lang="en-US" altLang="ja-JP" dirty="0" smtClean="0"/>
              <a:t>2-16</a:t>
            </a:r>
            <a:r>
              <a:rPr lang="ja-JP" altLang="en-US" dirty="0"/>
              <a:t>　</a:t>
            </a:r>
            <a:r>
              <a:rPr lang="ja-JP" altLang="en-US" dirty="0" smtClean="0"/>
              <a:t>モデル化の対象例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 bwMode="auto">
          <a:xfrm>
            <a:off x="1475656" y="2204864"/>
            <a:ext cx="4608512" cy="187220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591854" y="2332618"/>
            <a:ext cx="3060266" cy="1600438"/>
            <a:chOff x="2442051" y="2332618"/>
            <a:chExt cx="3060266" cy="1600438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2442051" y="2332618"/>
              <a:ext cx="1697901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kumimoji="1" lang="ja-JP" altLang="en-US" sz="1400" dirty="0" smtClean="0"/>
                <a:t>要求</a:t>
              </a:r>
              <a:endParaRPr kumimoji="1" lang="en-US" altLang="ja-JP" sz="1400" dirty="0" smtClean="0"/>
            </a:p>
            <a:p>
              <a:pPr marL="285750" indent="-285750">
                <a:buFont typeface="Wingdings" pitchFamily="2" charset="2"/>
                <a:buChar char="ü"/>
              </a:pPr>
              <a:r>
                <a:rPr kumimoji="1" lang="ja-JP" altLang="en-US" sz="1400" dirty="0" smtClean="0"/>
                <a:t>ソリューション</a:t>
              </a:r>
              <a:endParaRPr kumimoji="1" lang="en-US" altLang="ja-JP" sz="1400" dirty="0" smtClean="0"/>
            </a:p>
            <a:p>
              <a:pPr marL="285750" indent="-285750">
                <a:buFont typeface="Wingdings" pitchFamily="2" charset="2"/>
                <a:buChar char="ü"/>
              </a:pPr>
              <a:r>
                <a:rPr lang="ja-JP" altLang="en-US" sz="1400" dirty="0" smtClean="0"/>
                <a:t>業務プロセス</a:t>
              </a:r>
              <a:endParaRPr lang="en-US" altLang="ja-JP" sz="1400" dirty="0" smtClean="0"/>
            </a:p>
            <a:p>
              <a:pPr marL="285750" indent="-285750">
                <a:buFont typeface="Wingdings" pitchFamily="2" charset="2"/>
                <a:buChar char="ü"/>
              </a:pPr>
              <a:r>
                <a:rPr kumimoji="1" lang="ja-JP" altLang="en-US" sz="1400" dirty="0" smtClean="0"/>
                <a:t>組織・役割</a:t>
              </a:r>
              <a:endParaRPr kumimoji="1" lang="en-US" altLang="ja-JP" sz="1400" dirty="0" smtClean="0"/>
            </a:p>
            <a:p>
              <a:pPr marL="285750" indent="-285750">
                <a:buFont typeface="Wingdings" pitchFamily="2" charset="2"/>
                <a:buChar char="ü"/>
              </a:pPr>
              <a:r>
                <a:rPr lang="ja-JP" altLang="en-US" sz="1400" dirty="0" smtClean="0"/>
                <a:t>データ</a:t>
              </a:r>
              <a:endParaRPr lang="en-US" altLang="ja-JP" sz="1400" dirty="0" smtClean="0"/>
            </a:p>
            <a:p>
              <a:pPr marL="285750" indent="-285750">
                <a:buFont typeface="Wingdings" pitchFamily="2" charset="2"/>
                <a:buChar char="ü"/>
              </a:pPr>
              <a:r>
                <a:rPr kumimoji="1" lang="ja-JP" altLang="en-US" sz="1400" dirty="0" smtClean="0"/>
                <a:t>アプリケーション</a:t>
              </a:r>
              <a:endParaRPr kumimoji="1" lang="en-US" altLang="ja-JP" sz="1400" dirty="0" smtClean="0"/>
            </a:p>
            <a:p>
              <a:pPr marL="285750" indent="-285750">
                <a:buFont typeface="Wingdings" pitchFamily="2" charset="2"/>
                <a:buChar char="ü"/>
              </a:pPr>
              <a:r>
                <a:rPr lang="ja-JP" altLang="en-US" sz="1400" dirty="0"/>
                <a:t>アーキテクチャ</a:t>
              </a:r>
              <a:endParaRPr kumimoji="1" lang="ja-JP" altLang="en-US" sz="1400" dirty="0"/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2442051" y="2780928"/>
              <a:ext cx="1697901" cy="111805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" name="右矢印 6"/>
            <p:cNvSpPr/>
            <p:nvPr/>
          </p:nvSpPr>
          <p:spPr bwMode="auto">
            <a:xfrm>
              <a:off x="4211960" y="3068960"/>
              <a:ext cx="216024" cy="440179"/>
            </a:xfrm>
            <a:prstGeom prst="rightArrow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427984" y="3077091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モデル化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83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/>
              <a:t>図表</a:t>
            </a:r>
            <a:r>
              <a:rPr lang="en-US" altLang="ja-JP" dirty="0" smtClean="0"/>
              <a:t>2-17</a:t>
            </a:r>
            <a:r>
              <a:rPr lang="ja-JP" altLang="en-US" dirty="0"/>
              <a:t>　</a:t>
            </a:r>
            <a:r>
              <a:rPr lang="ja-JP" altLang="en-US" dirty="0" smtClean="0"/>
              <a:t>情報システム構想・企画の</a:t>
            </a:r>
            <a:r>
              <a:rPr lang="ja-JP" altLang="en-US" dirty="0"/>
              <a:t>流れとシステム企画書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07504" y="476672"/>
            <a:ext cx="8965306" cy="6055196"/>
            <a:chOff x="178694" y="620688"/>
            <a:chExt cx="8965306" cy="6055196"/>
          </a:xfrm>
        </p:grpSpPr>
        <p:sp>
          <p:nvSpPr>
            <p:cNvPr id="4" name="角丸四角形 3"/>
            <p:cNvSpPr/>
            <p:nvPr/>
          </p:nvSpPr>
          <p:spPr bwMode="auto">
            <a:xfrm>
              <a:off x="179511" y="620688"/>
              <a:ext cx="2520000" cy="433387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ja-JP" altLang="en-US" sz="1400" b="1" dirty="0" smtClean="0">
                  <a:solidFill>
                    <a:srgbClr val="FF0000"/>
                  </a:solidFill>
                </a:rPr>
                <a:t>検討１．</a:t>
              </a:r>
              <a:r>
                <a:rPr lang="en-US" altLang="ja-JP" sz="1400" b="1" dirty="0" smtClean="0">
                  <a:solidFill>
                    <a:srgbClr val="FF0000"/>
                  </a:solidFill>
                </a:rPr>
                <a:t>” Why “</a:t>
              </a:r>
            </a:p>
            <a:p>
              <a:pPr algn="ctr">
                <a:defRPr/>
              </a:pPr>
              <a:r>
                <a:rPr lang="ja-JP" altLang="en-US" sz="1400" b="1" dirty="0" smtClean="0">
                  <a:solidFill>
                    <a:schemeClr val="tx2"/>
                  </a:solidFill>
                </a:rPr>
                <a:t>何</a:t>
              </a:r>
              <a:r>
                <a:rPr lang="ja-JP" altLang="en-US" sz="1400" b="1" dirty="0">
                  <a:solidFill>
                    <a:schemeClr val="tx2"/>
                  </a:solidFill>
                </a:rPr>
                <a:t>のために</a:t>
              </a:r>
              <a:r>
                <a:rPr lang="ja-JP" altLang="en-US" sz="1400" b="1" dirty="0" smtClean="0">
                  <a:solidFill>
                    <a:schemeClr val="tx2"/>
                  </a:solidFill>
                </a:rPr>
                <a:t>？</a:t>
              </a:r>
              <a:endParaRPr lang="en-US" altLang="ja-JP" sz="1400" dirty="0">
                <a:solidFill>
                  <a:schemeClr val="tx2"/>
                </a:solidFill>
              </a:endParaRPr>
            </a:p>
          </p:txBody>
        </p:sp>
        <p:sp>
          <p:nvSpPr>
            <p:cNvPr id="5" name="角丸四角形 4"/>
            <p:cNvSpPr/>
            <p:nvPr/>
          </p:nvSpPr>
          <p:spPr bwMode="auto">
            <a:xfrm>
              <a:off x="2772176" y="620688"/>
              <a:ext cx="3384000" cy="433387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ja-JP" altLang="en-US" sz="1400" b="1" dirty="0" smtClean="0">
                  <a:solidFill>
                    <a:srgbClr val="FF0000"/>
                  </a:solidFill>
                </a:rPr>
                <a:t>検討２．</a:t>
              </a:r>
              <a:r>
                <a:rPr lang="en-US" altLang="ja-JP" sz="1400" b="1" dirty="0" smtClean="0">
                  <a:solidFill>
                    <a:srgbClr val="FF0000"/>
                  </a:solidFill>
                </a:rPr>
                <a:t>” What “</a:t>
              </a:r>
              <a:endParaRPr lang="en-US" altLang="ja-JP" sz="1400" b="1" dirty="0">
                <a:solidFill>
                  <a:srgbClr val="FF0000"/>
                </a:solidFill>
              </a:endParaRPr>
            </a:p>
            <a:p>
              <a:pPr algn="ctr">
                <a:defRPr/>
              </a:pPr>
              <a:r>
                <a:rPr lang="ja-JP" altLang="en-US" sz="1400" b="1" dirty="0">
                  <a:solidFill>
                    <a:schemeClr val="tx2"/>
                  </a:solidFill>
                </a:rPr>
                <a:t>どのようなしくみを</a:t>
              </a:r>
              <a:r>
                <a:rPr lang="ja-JP" altLang="en-US" sz="1400" b="1" dirty="0" smtClean="0">
                  <a:solidFill>
                    <a:schemeClr val="tx2"/>
                  </a:solidFill>
                </a:rPr>
                <a:t>？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 bwMode="auto">
            <a:xfrm>
              <a:off x="6228184" y="620688"/>
              <a:ext cx="2262188" cy="433387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ja-JP" altLang="en-US" sz="1400" b="1" dirty="0" smtClean="0">
                  <a:solidFill>
                    <a:srgbClr val="FF0000"/>
                  </a:solidFill>
                </a:rPr>
                <a:t>検討３．</a:t>
              </a:r>
              <a:r>
                <a:rPr lang="en-US" altLang="ja-JP" sz="1400" b="1" dirty="0" smtClean="0">
                  <a:solidFill>
                    <a:srgbClr val="FF0000"/>
                  </a:solidFill>
                </a:rPr>
                <a:t>” How “</a:t>
              </a:r>
              <a:endParaRPr lang="en-US" altLang="ja-JP" sz="1400" b="1" dirty="0">
                <a:solidFill>
                  <a:srgbClr val="FF0000"/>
                </a:solidFill>
              </a:endParaRPr>
            </a:p>
            <a:p>
              <a:pPr algn="ctr">
                <a:defRPr/>
              </a:pPr>
              <a:r>
                <a:rPr lang="ja-JP" altLang="en-US" sz="1400" b="1" dirty="0" smtClean="0">
                  <a:solidFill>
                    <a:schemeClr val="tx2"/>
                  </a:solidFill>
                </a:rPr>
                <a:t>どの</a:t>
              </a:r>
              <a:r>
                <a:rPr lang="ja-JP" altLang="en-US" sz="1400" b="1" dirty="0">
                  <a:solidFill>
                    <a:schemeClr val="tx2"/>
                  </a:solidFill>
                </a:rPr>
                <a:t>よう</a:t>
              </a:r>
              <a:r>
                <a:rPr lang="ja-JP" altLang="en-US" sz="1400" b="1" dirty="0" smtClean="0">
                  <a:solidFill>
                    <a:schemeClr val="tx2"/>
                  </a:solidFill>
                </a:rPr>
                <a:t>に</a:t>
              </a:r>
              <a:r>
                <a:rPr lang="ja-JP" altLang="en-US" sz="1400" b="1" dirty="0">
                  <a:solidFill>
                    <a:schemeClr val="tx2"/>
                  </a:solidFill>
                </a:rPr>
                <a:t>実現するか</a:t>
              </a:r>
              <a:r>
                <a:rPr lang="ja-JP" altLang="en-US" sz="1400" b="1" dirty="0" smtClean="0">
                  <a:solidFill>
                    <a:schemeClr val="tx2"/>
                  </a:solidFill>
                </a:rPr>
                <a:t>？</a:t>
              </a:r>
              <a:endParaRPr lang="en-US" altLang="ja-JP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78694" y="1118741"/>
              <a:ext cx="8497762" cy="2671068"/>
            </a:xfrm>
            <a:prstGeom prst="homePlate">
              <a:avLst>
                <a:gd name="adj" fmla="val 661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8000" rIns="18000" anchor="ctr"/>
            <a:lstStyle/>
            <a:p>
              <a:pPr eaLnBrk="0" hangingPunct="0">
                <a:defRPr/>
              </a:pPr>
              <a:endParaRPr lang="ja-JP" altLang="ja-JP">
                <a:solidFill>
                  <a:srgbClr val="000000"/>
                </a:solidFill>
                <a:latin typeface="ＭＳ Ｐゴシック" charset="-128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09984" y="1494978"/>
              <a:ext cx="3420000" cy="2221806"/>
            </a:xfrm>
            <a:prstGeom prst="rect">
              <a:avLst/>
            </a:prstGeom>
            <a:solidFill>
              <a:srgbClr val="F8F8F8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2880176" y="1557882"/>
              <a:ext cx="3276000" cy="16353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algn="ctr">
              <a:solidFill>
                <a:srgbClr val="5F5F5F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286839" y="1494978"/>
              <a:ext cx="2104767" cy="2221807"/>
            </a:xfrm>
            <a:prstGeom prst="rect">
              <a:avLst/>
            </a:prstGeom>
            <a:solidFill>
              <a:srgbClr val="F8F8F8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19547" y="1494978"/>
              <a:ext cx="2451965" cy="2221806"/>
            </a:xfrm>
            <a:prstGeom prst="rect">
              <a:avLst/>
            </a:prstGeom>
            <a:solidFill>
              <a:srgbClr val="F8F8F8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2999" y="1628800"/>
              <a:ext cx="1008000" cy="801687"/>
            </a:xfrm>
            <a:prstGeom prst="rect">
              <a:avLst/>
            </a:prstGeom>
            <a:solidFill>
              <a:srgbClr val="CCECFF"/>
            </a:solidFill>
            <a:ln w="12700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46800" rIns="18000" bIns="46800" anchor="ctr"/>
            <a:lstStyle/>
            <a:p>
              <a:pPr algn="ctr" eaLnBrk="0" hangingPunct="0">
                <a:lnSpc>
                  <a:spcPct val="95000"/>
                </a:lnSpc>
                <a:defRPr/>
              </a:pPr>
              <a:r>
                <a:rPr lang="en-US" altLang="ja-JP" sz="1100" dirty="0" smtClean="0">
                  <a:solidFill>
                    <a:srgbClr val="000000"/>
                  </a:solidFill>
                  <a:latin typeface="+mn-ea"/>
                  <a:ea typeface="+mn-ea"/>
                </a:rPr>
                <a:t>A1</a:t>
              </a:r>
              <a:endParaRPr lang="en-US" altLang="ja-JP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0" hangingPunct="0">
                <a:lnSpc>
                  <a:spcPct val="95000"/>
                </a:lnSpc>
                <a:defRPr/>
              </a:pPr>
              <a:r>
                <a:rPr lang="ja-JP" altLang="en-US" sz="1100" dirty="0">
                  <a:latin typeface="+mn-ea"/>
                  <a:ea typeface="+mn-ea"/>
                </a:rPr>
                <a:t>ビジネスを取り巻く環境を把握し、課題</a:t>
              </a:r>
              <a:r>
                <a:rPr lang="ja-JP" altLang="en-US" sz="1100" dirty="0" smtClean="0">
                  <a:latin typeface="+mn-ea"/>
                  <a:ea typeface="+mn-ea"/>
                </a:rPr>
                <a:t>を明確</a:t>
              </a:r>
              <a:r>
                <a:rPr lang="ja-JP" altLang="en-US" sz="1100" dirty="0">
                  <a:latin typeface="+mn-ea"/>
                  <a:ea typeface="+mn-ea"/>
                </a:rPr>
                <a:t>にする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90108" y="2840856"/>
              <a:ext cx="1008000" cy="804168"/>
            </a:xfrm>
            <a:prstGeom prst="rect">
              <a:avLst/>
            </a:prstGeom>
            <a:solidFill>
              <a:srgbClr val="CCECFF"/>
            </a:solidFill>
            <a:ln w="12700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46800" rIns="18000" bIns="46800" anchor="ctr"/>
            <a:lstStyle/>
            <a:p>
              <a:pPr algn="ctr" eaLnBrk="0" hangingPunct="0">
                <a:lnSpc>
                  <a:spcPct val="95000"/>
                </a:lnSpc>
                <a:defRPr/>
              </a:pPr>
              <a:r>
                <a:rPr lang="en-US" altLang="ja-JP" sz="1100" dirty="0" smtClean="0">
                  <a:latin typeface="+mn-ea"/>
                  <a:ea typeface="+mn-ea"/>
                </a:rPr>
                <a:t>A2</a:t>
              </a:r>
            </a:p>
            <a:p>
              <a:pPr algn="ctr" eaLnBrk="0" hangingPunct="0">
                <a:lnSpc>
                  <a:spcPct val="95000"/>
                </a:lnSpc>
                <a:defRPr/>
              </a:pPr>
              <a:r>
                <a:rPr lang="ja-JP" altLang="en-US" sz="1100" dirty="0" smtClean="0">
                  <a:latin typeface="+mn-ea"/>
                  <a:ea typeface="+mn-ea"/>
                </a:rPr>
                <a:t>現行業務</a:t>
              </a:r>
              <a:r>
                <a:rPr lang="ja-JP" altLang="en-US" sz="1100" dirty="0">
                  <a:latin typeface="+mn-ea"/>
                  <a:ea typeface="+mn-ea"/>
                </a:rPr>
                <a:t>・システムを把握し課題を明確にする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743362" y="2204590"/>
              <a:ext cx="956430" cy="796925"/>
            </a:xfrm>
            <a:prstGeom prst="rect">
              <a:avLst/>
            </a:prstGeom>
            <a:solidFill>
              <a:srgbClr val="CCECFF"/>
            </a:solidFill>
            <a:ln w="12700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altLang="ja-JP" sz="1100" dirty="0" smtClean="0">
                  <a:solidFill>
                    <a:srgbClr val="000000"/>
                  </a:solidFill>
                  <a:latin typeface="+mn-ea"/>
                  <a:ea typeface="+mn-ea"/>
                </a:rPr>
                <a:t>A3</a:t>
              </a:r>
              <a:endParaRPr lang="en-US" altLang="ja-JP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5000"/>
                </a:lnSpc>
                <a:defRPr/>
              </a:pPr>
              <a:r>
                <a:rPr lang="ja-JP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業務・システム</a:t>
              </a:r>
            </a:p>
            <a:p>
              <a:pPr algn="ctr">
                <a:lnSpc>
                  <a:spcPct val="95000"/>
                </a:lnSpc>
                <a:defRPr/>
              </a:pPr>
              <a:r>
                <a:rPr lang="ja-JP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の要求</a:t>
              </a:r>
              <a:r>
                <a:rPr lang="ja-JP" altLang="en-US" sz="1100" dirty="0" smtClean="0">
                  <a:solidFill>
                    <a:srgbClr val="000000"/>
                  </a:solidFill>
                  <a:latin typeface="+mn-ea"/>
                  <a:ea typeface="+mn-ea"/>
                </a:rPr>
                <a:t>を</a:t>
              </a:r>
            </a:p>
            <a:p>
              <a:pPr algn="ctr">
                <a:lnSpc>
                  <a:spcPct val="95000"/>
                </a:lnSpc>
                <a:defRPr/>
              </a:pPr>
              <a:r>
                <a:rPr lang="ja-JP" altLang="en-US" sz="1100" dirty="0" smtClean="0">
                  <a:solidFill>
                    <a:srgbClr val="000000"/>
                  </a:solidFill>
                  <a:latin typeface="+mn-ea"/>
                  <a:ea typeface="+mn-ea"/>
                </a:rPr>
                <a:t>概括する</a:t>
              </a:r>
              <a:endParaRPr lang="ja-JP" altLang="en-US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915816" y="1628800"/>
              <a:ext cx="1080000" cy="648000"/>
            </a:xfrm>
            <a:prstGeom prst="rect">
              <a:avLst/>
            </a:prstGeom>
            <a:solidFill>
              <a:srgbClr val="CCECFF"/>
            </a:solidFill>
            <a:ln w="12700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altLang="ja-JP" sz="1100" dirty="0" smtClean="0">
                  <a:latin typeface="+mn-ea"/>
                  <a:ea typeface="+mn-ea"/>
                </a:rPr>
                <a:t>B1</a:t>
              </a:r>
              <a:endParaRPr lang="en-US" altLang="ja-JP" sz="1100" dirty="0">
                <a:latin typeface="+mn-ea"/>
                <a:ea typeface="+mn-ea"/>
              </a:endParaRPr>
            </a:p>
            <a:p>
              <a:pPr>
                <a:lnSpc>
                  <a:spcPts val="1100"/>
                </a:lnSpc>
                <a:defRPr sz="1000"/>
              </a:pPr>
              <a:r>
                <a:rPr lang="ja-JP" altLang="en-US" sz="1100" dirty="0" smtClean="0">
                  <a:latin typeface="+mn-ea"/>
                </a:rPr>
                <a:t>新業務・システム</a:t>
              </a:r>
              <a:r>
                <a:rPr lang="ja-JP" altLang="en-US" sz="1100" dirty="0">
                  <a:latin typeface="+mn-ea"/>
                </a:rPr>
                <a:t>の概要</a:t>
              </a:r>
              <a:r>
                <a:rPr lang="ja-JP" altLang="en-US" sz="1100" dirty="0" smtClean="0">
                  <a:latin typeface="+mn-ea"/>
                </a:rPr>
                <a:t>を定義</a:t>
              </a:r>
              <a:r>
                <a:rPr lang="ja-JP" altLang="en-US" sz="1100" dirty="0">
                  <a:latin typeface="+mn-ea"/>
                </a:rPr>
                <a:t>する</a:t>
              </a:r>
              <a:endParaRPr lang="en-US" altLang="ja-JP" sz="1100" dirty="0">
                <a:latin typeface="+mn-ea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275269" y="1995040"/>
              <a:ext cx="957979" cy="755650"/>
            </a:xfrm>
            <a:prstGeom prst="rect">
              <a:avLst/>
            </a:prstGeom>
            <a:solidFill>
              <a:srgbClr val="CCECFF"/>
            </a:solidFill>
            <a:ln w="12700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altLang="ja-JP" sz="1100" dirty="0" smtClean="0">
                  <a:solidFill>
                    <a:srgbClr val="000000"/>
                  </a:solidFill>
                  <a:latin typeface="+mn-ea"/>
                  <a:ea typeface="+mn-ea"/>
                </a:rPr>
                <a:t>B3</a:t>
              </a:r>
              <a:endParaRPr lang="en-US" altLang="ja-JP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0" hangingPunct="0">
                <a:lnSpc>
                  <a:spcPct val="95000"/>
                </a:lnSpc>
                <a:defRPr/>
              </a:pPr>
              <a:r>
                <a:rPr lang="ja-JP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技術的な</a:t>
              </a:r>
            </a:p>
            <a:p>
              <a:pPr algn="ctr" eaLnBrk="0" hangingPunct="0">
                <a:lnSpc>
                  <a:spcPct val="95000"/>
                </a:lnSpc>
                <a:defRPr/>
              </a:pPr>
              <a:r>
                <a:rPr lang="ja-JP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アーキテクチャ</a:t>
              </a:r>
            </a:p>
            <a:p>
              <a:pPr algn="ctr" eaLnBrk="0" hangingPunct="0">
                <a:lnSpc>
                  <a:spcPct val="95000"/>
                </a:lnSpc>
                <a:defRPr/>
              </a:pPr>
              <a:r>
                <a:rPr lang="ja-JP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を定義する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6382235" y="1995040"/>
              <a:ext cx="843392" cy="752475"/>
            </a:xfrm>
            <a:prstGeom prst="rect">
              <a:avLst/>
            </a:prstGeom>
            <a:solidFill>
              <a:srgbClr val="CCECFF"/>
            </a:solidFill>
            <a:ln w="12700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altLang="ja-JP" sz="1100" dirty="0" smtClean="0">
                  <a:solidFill>
                    <a:srgbClr val="000000"/>
                  </a:solidFill>
                  <a:latin typeface="+mn-ea"/>
                  <a:ea typeface="+mn-ea"/>
                </a:rPr>
                <a:t>C1</a:t>
              </a:r>
            </a:p>
            <a:p>
              <a:pPr algn="ctr">
                <a:lnSpc>
                  <a:spcPct val="95000"/>
                </a:lnSpc>
                <a:defRPr/>
              </a:pPr>
              <a:r>
                <a:rPr lang="ja-JP" altLang="en-US" sz="1100" dirty="0" smtClean="0">
                  <a:solidFill>
                    <a:srgbClr val="000000"/>
                  </a:solidFill>
                  <a:latin typeface="+mn-ea"/>
                  <a:ea typeface="+mn-ea"/>
                </a:rPr>
                <a:t>実現</a:t>
              </a:r>
              <a:r>
                <a:rPr lang="ja-JP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シナリオ</a:t>
              </a:r>
            </a:p>
            <a:p>
              <a:pPr algn="ctr">
                <a:lnSpc>
                  <a:spcPct val="95000"/>
                </a:lnSpc>
                <a:defRPr/>
              </a:pPr>
              <a:r>
                <a:rPr lang="ja-JP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を策定する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7410026" y="1995040"/>
              <a:ext cx="842390" cy="755650"/>
            </a:xfrm>
            <a:prstGeom prst="rect">
              <a:avLst/>
            </a:prstGeom>
            <a:solidFill>
              <a:srgbClr val="CCECFF"/>
            </a:solidFill>
            <a:ln w="12700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altLang="ja-JP" sz="1100" dirty="0" smtClean="0">
                  <a:solidFill>
                    <a:srgbClr val="000000"/>
                  </a:solidFill>
                  <a:latin typeface="+mn-ea"/>
                  <a:ea typeface="+mn-ea"/>
                </a:rPr>
                <a:t>C2</a:t>
              </a:r>
            </a:p>
            <a:p>
              <a:pPr algn="ctr">
                <a:lnSpc>
                  <a:spcPct val="95000"/>
                </a:lnSpc>
                <a:defRPr/>
              </a:pPr>
              <a:r>
                <a:rPr lang="ja-JP" altLang="en-US" sz="1100" dirty="0" smtClean="0">
                  <a:solidFill>
                    <a:srgbClr val="000000"/>
                  </a:solidFill>
                  <a:latin typeface="+mn-ea"/>
                  <a:ea typeface="+mn-ea"/>
                </a:rPr>
                <a:t>企画の</a:t>
              </a:r>
              <a:r>
                <a:rPr lang="ja-JP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承認</a:t>
              </a:r>
            </a:p>
            <a:p>
              <a:pPr algn="ctr">
                <a:lnSpc>
                  <a:spcPct val="95000"/>
                </a:lnSpc>
                <a:defRPr/>
              </a:pPr>
              <a:r>
                <a:rPr lang="ja-JP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を得る</a:t>
              </a:r>
            </a:p>
          </p:txBody>
        </p:sp>
        <p:cxnSp>
          <p:nvCxnSpPr>
            <p:cNvPr id="20" name="AutoShape 18"/>
            <p:cNvCxnSpPr>
              <a:cxnSpLocks noChangeShapeType="1"/>
              <a:stCxn id="13" idx="3"/>
              <a:endCxn id="15" idx="1"/>
            </p:cNvCxnSpPr>
            <p:nvPr/>
          </p:nvCxnSpPr>
          <p:spPr bwMode="auto">
            <a:xfrm>
              <a:off x="1390999" y="2029644"/>
              <a:ext cx="352363" cy="573409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9"/>
            <p:cNvCxnSpPr>
              <a:cxnSpLocks noChangeShapeType="1"/>
              <a:stCxn id="14" idx="3"/>
              <a:endCxn id="15" idx="1"/>
            </p:cNvCxnSpPr>
            <p:nvPr/>
          </p:nvCxnSpPr>
          <p:spPr bwMode="auto">
            <a:xfrm flipV="1">
              <a:off x="1398108" y="2603053"/>
              <a:ext cx="345254" cy="639887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15" idx="3"/>
              <a:endCxn id="16" idx="1"/>
            </p:cNvCxnSpPr>
            <p:nvPr/>
          </p:nvCxnSpPr>
          <p:spPr bwMode="auto">
            <a:xfrm flipV="1">
              <a:off x="2699792" y="1952800"/>
              <a:ext cx="216024" cy="65025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1"/>
            <p:cNvCxnSpPr>
              <a:cxnSpLocks noChangeShapeType="1"/>
              <a:stCxn id="16" idx="3"/>
              <a:endCxn id="17" idx="1"/>
            </p:cNvCxnSpPr>
            <p:nvPr/>
          </p:nvCxnSpPr>
          <p:spPr bwMode="auto">
            <a:xfrm>
              <a:off x="3995816" y="1952800"/>
              <a:ext cx="279453" cy="42006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2"/>
            <p:cNvCxnSpPr>
              <a:cxnSpLocks noChangeShapeType="1"/>
              <a:stCxn id="17" idx="3"/>
              <a:endCxn id="37" idx="1"/>
            </p:cNvCxnSpPr>
            <p:nvPr/>
          </p:nvCxnSpPr>
          <p:spPr bwMode="auto">
            <a:xfrm>
              <a:off x="5233247" y="2372865"/>
              <a:ext cx="151667" cy="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3"/>
            <p:cNvCxnSpPr>
              <a:cxnSpLocks noChangeShapeType="1"/>
              <a:stCxn id="18" idx="3"/>
              <a:endCxn id="19" idx="1"/>
            </p:cNvCxnSpPr>
            <p:nvPr/>
          </p:nvCxnSpPr>
          <p:spPr bwMode="auto">
            <a:xfrm>
              <a:off x="7225627" y="2371278"/>
              <a:ext cx="184400" cy="1587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>
              <a:off x="6215987" y="1182240"/>
              <a:ext cx="2175957" cy="247650"/>
            </a:xfrm>
            <a:prstGeom prst="homePlate">
              <a:avLst>
                <a:gd name="adj" fmla="val 31715"/>
              </a:avLst>
            </a:prstGeom>
            <a:solidFill>
              <a:schemeClr val="tx2">
                <a:lumMod val="50000"/>
              </a:schemeClr>
            </a:solidFill>
            <a:ln w="12700" algn="ctr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 eaLnBrk="0" hangingPunct="0">
                <a:defRPr/>
              </a:pPr>
              <a:r>
                <a:rPr lang="en-US" altLang="ja-JP" sz="1400" dirty="0" smtClean="0">
                  <a:solidFill>
                    <a:schemeClr val="bg1"/>
                  </a:solidFill>
                  <a:latin typeface="ＭＳ Ｐゴシック" charset="-128"/>
                </a:rPr>
                <a:t>C. </a:t>
              </a:r>
              <a:r>
                <a:rPr lang="ja-JP" altLang="en-US" sz="1400" dirty="0">
                  <a:solidFill>
                    <a:schemeClr val="bg1"/>
                  </a:solidFill>
                  <a:latin typeface="ＭＳ Ｐゴシック" charset="-128"/>
                </a:rPr>
                <a:t>実現シナリオの策定</a:t>
              </a:r>
            </a:p>
          </p:txBody>
        </p:sp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>
              <a:off x="2771800" y="1182240"/>
              <a:ext cx="3420000" cy="247650"/>
            </a:xfrm>
            <a:prstGeom prst="homePlate">
              <a:avLst>
                <a:gd name="adj" fmla="val 56454"/>
              </a:avLst>
            </a:prstGeom>
            <a:solidFill>
              <a:schemeClr val="tx2">
                <a:lumMod val="50000"/>
              </a:schemeClr>
            </a:solidFill>
            <a:ln w="12700" algn="ctr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 eaLnBrk="0" hangingPunct="0">
                <a:defRPr/>
              </a:pPr>
              <a:r>
                <a:rPr lang="en-US" altLang="ja-JP" sz="1400" dirty="0" smtClean="0">
                  <a:solidFill>
                    <a:schemeClr val="bg1"/>
                  </a:solidFill>
                  <a:latin typeface="ＭＳ Ｐゴシック" charset="-128"/>
                </a:rPr>
                <a:t>B.</a:t>
              </a:r>
              <a:r>
                <a:rPr lang="ja-JP" altLang="en-US" sz="1400" dirty="0">
                  <a:solidFill>
                    <a:schemeClr val="bg1"/>
                  </a:solidFill>
                  <a:latin typeface="ＭＳ Ｐゴシック" charset="-128"/>
                </a:rPr>
                <a:t>業務・システムの概要定義</a:t>
              </a:r>
            </a:p>
          </p:txBody>
        </p:sp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331927" y="1182240"/>
              <a:ext cx="2412000" cy="247650"/>
            </a:xfrm>
            <a:prstGeom prst="homePlate">
              <a:avLst>
                <a:gd name="adj" fmla="val 54445"/>
              </a:avLst>
            </a:prstGeom>
            <a:solidFill>
              <a:schemeClr val="tx2">
                <a:lumMod val="50000"/>
              </a:schemeClr>
            </a:solidFill>
            <a:ln w="12700" algn="ctr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 eaLnBrk="0" hangingPunct="0">
                <a:defRPr/>
              </a:pPr>
              <a:r>
                <a:rPr lang="en-US" altLang="ja-JP" sz="1400" dirty="0" smtClean="0">
                  <a:solidFill>
                    <a:schemeClr val="bg1"/>
                  </a:solidFill>
                  <a:latin typeface="ＭＳ Ｐゴシック" charset="-128"/>
                </a:rPr>
                <a:t>A. </a:t>
              </a:r>
              <a:r>
                <a:rPr lang="ja-JP" altLang="en-US" sz="1400" dirty="0">
                  <a:solidFill>
                    <a:schemeClr val="bg1"/>
                  </a:solidFill>
                  <a:latin typeface="ＭＳ Ｐゴシック" charset="-128"/>
                </a:rPr>
                <a:t>要求の取りまとめ</a:t>
              </a:r>
            </a:p>
          </p:txBody>
        </p:sp>
        <p:sp>
          <p:nvSpPr>
            <p:cNvPr id="29" name="AutoShape 27"/>
            <p:cNvSpPr>
              <a:spLocks noChangeArrowheads="1"/>
            </p:cNvSpPr>
            <p:nvPr/>
          </p:nvSpPr>
          <p:spPr bwMode="auto">
            <a:xfrm rot="2605159">
              <a:off x="1456603" y="1882967"/>
              <a:ext cx="461191" cy="120351"/>
            </a:xfrm>
            <a:prstGeom prst="curvedDownArrow">
              <a:avLst>
                <a:gd name="adj1" fmla="val 68506"/>
                <a:gd name="adj2" fmla="val 137012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 rot="18994841" flipV="1">
              <a:off x="1521603" y="3190229"/>
              <a:ext cx="461191" cy="121734"/>
            </a:xfrm>
            <a:prstGeom prst="curvedDownArrow">
              <a:avLst>
                <a:gd name="adj1" fmla="val 67727"/>
                <a:gd name="adj2" fmla="val 135455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783518" y="1809650"/>
              <a:ext cx="844266" cy="344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9pPr>
            </a:lstStyle>
            <a:p>
              <a:pPr algn="ctr"/>
              <a:r>
                <a:rPr lang="ja-JP" altLang="en-US" sz="1050">
                  <a:solidFill>
                    <a:srgbClr val="FF0000"/>
                  </a:solidFill>
                  <a:latin typeface="ＭＳ ゴシック" pitchFamily="49" charset="-128"/>
                  <a:ea typeface="ＭＳ ゴシック" pitchFamily="49" charset="-128"/>
                </a:rPr>
                <a:t>トップダウン</a:t>
              </a:r>
            </a:p>
            <a:p>
              <a:pPr algn="ctr"/>
              <a:r>
                <a:rPr lang="ja-JP" altLang="en-US" sz="1050">
                  <a:solidFill>
                    <a:srgbClr val="FF0000"/>
                  </a:solidFill>
                  <a:latin typeface="ＭＳ ゴシック" pitchFamily="49" charset="-128"/>
                  <a:ea typeface="ＭＳ ゴシック" pitchFamily="49" charset="-128"/>
                </a:rPr>
                <a:t>視点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768042" y="3288047"/>
              <a:ext cx="844266" cy="344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MS UI Gothic" pitchFamily="50" charset="-128"/>
                  <a:ea typeface="MS UI Gothic" pitchFamily="50" charset="-128"/>
                </a:defRPr>
              </a:lvl9pPr>
            </a:lstStyle>
            <a:p>
              <a:pPr algn="ctr"/>
              <a:r>
                <a:rPr lang="ja-JP" altLang="en-US" sz="1050" dirty="0">
                  <a:solidFill>
                    <a:srgbClr val="FF0000"/>
                  </a:solidFill>
                  <a:latin typeface="ＭＳ ゴシック" pitchFamily="49" charset="-128"/>
                  <a:ea typeface="ＭＳ ゴシック" pitchFamily="49" charset="-128"/>
                </a:rPr>
                <a:t>ボトムアップ</a:t>
              </a:r>
            </a:p>
            <a:p>
              <a:pPr algn="ctr"/>
              <a:r>
                <a:rPr lang="ja-JP" altLang="en-US" sz="1050" dirty="0">
                  <a:solidFill>
                    <a:srgbClr val="FF0000"/>
                  </a:solidFill>
                  <a:latin typeface="ＭＳ ゴシック" pitchFamily="49" charset="-128"/>
                  <a:ea typeface="ＭＳ ゴシック" pitchFamily="49" charset="-128"/>
                </a:rPr>
                <a:t>視点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923644" y="2492896"/>
              <a:ext cx="1080000" cy="648000"/>
            </a:xfrm>
            <a:prstGeom prst="rect">
              <a:avLst/>
            </a:prstGeom>
            <a:solidFill>
              <a:srgbClr val="CCECFF"/>
            </a:solidFill>
            <a:ln w="12700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altLang="ja-JP" sz="1100" dirty="0" smtClean="0">
                  <a:solidFill>
                    <a:srgbClr val="000000"/>
                  </a:solidFill>
                  <a:latin typeface="+mn-ea"/>
                  <a:ea typeface="+mn-ea"/>
                </a:rPr>
                <a:t>B2</a:t>
              </a:r>
              <a:endParaRPr lang="en-US" altLang="ja-JP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0" hangingPunct="0">
                <a:lnSpc>
                  <a:spcPct val="95000"/>
                </a:lnSpc>
                <a:defRPr/>
              </a:pPr>
              <a:r>
                <a:rPr lang="ja-JP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業務運用の</a:t>
              </a:r>
            </a:p>
            <a:p>
              <a:pPr algn="ctr" eaLnBrk="0" hangingPunct="0">
                <a:lnSpc>
                  <a:spcPct val="95000"/>
                </a:lnSpc>
                <a:defRPr/>
              </a:pPr>
              <a:r>
                <a:rPr lang="ja-JP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体制を</a:t>
              </a:r>
              <a:r>
                <a:rPr lang="ja-JP" altLang="en-US" sz="1100" dirty="0" smtClean="0">
                  <a:solidFill>
                    <a:srgbClr val="000000"/>
                  </a:solidFill>
                  <a:latin typeface="+mn-ea"/>
                  <a:ea typeface="+mn-ea"/>
                </a:rPr>
                <a:t>定義する</a:t>
              </a:r>
              <a:endParaRPr lang="ja-JP" altLang="en-US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34" name="AutoShape 32"/>
            <p:cNvCxnSpPr>
              <a:cxnSpLocks noChangeShapeType="1"/>
              <a:stCxn id="16" idx="2"/>
              <a:endCxn id="33" idx="0"/>
            </p:cNvCxnSpPr>
            <p:nvPr/>
          </p:nvCxnSpPr>
          <p:spPr bwMode="auto">
            <a:xfrm rot="16200000" flipH="1">
              <a:off x="3351682" y="2380934"/>
              <a:ext cx="216096" cy="782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2880176" y="3356991"/>
              <a:ext cx="3276000" cy="324000"/>
            </a:xfrm>
            <a:prstGeom prst="rect">
              <a:avLst/>
            </a:prstGeom>
            <a:solidFill>
              <a:srgbClr val="CCECFF"/>
            </a:solidFill>
            <a:ln w="12700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0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altLang="ja-JP" sz="1100" dirty="0" smtClean="0">
                  <a:latin typeface="+mn-ea"/>
                  <a:ea typeface="+mn-ea"/>
                </a:rPr>
                <a:t>B5</a:t>
              </a:r>
              <a:endParaRPr lang="en-US" altLang="ja-JP" sz="1100" dirty="0">
                <a:latin typeface="+mn-ea"/>
                <a:ea typeface="+mn-ea"/>
              </a:endParaRPr>
            </a:p>
            <a:p>
              <a:pPr algn="ctr">
                <a:lnSpc>
                  <a:spcPct val="95000"/>
                </a:lnSpc>
                <a:defRPr/>
              </a:pPr>
              <a:r>
                <a:rPr lang="ja-JP" altLang="en-US" sz="1100" dirty="0" smtClean="0">
                  <a:latin typeface="+mn-ea"/>
                  <a:ea typeface="+mn-ea"/>
                </a:rPr>
                <a:t>自社</a:t>
              </a:r>
              <a:r>
                <a:rPr lang="ja-JP" altLang="ja-JP" sz="1100" dirty="0">
                  <a:latin typeface="+mn-ea"/>
                  <a:ea typeface="+mn-ea"/>
                </a:rPr>
                <a:t>基盤の活用を</a:t>
              </a:r>
              <a:r>
                <a:rPr lang="ja-JP" altLang="ja-JP" sz="1100" dirty="0" smtClean="0">
                  <a:latin typeface="+mn-ea"/>
                  <a:ea typeface="+mn-ea"/>
                </a:rPr>
                <a:t>含め</a:t>
              </a:r>
              <a:r>
                <a:rPr lang="ja-JP" altLang="en-US" sz="1100" dirty="0" smtClean="0">
                  <a:latin typeface="+mn-ea"/>
                  <a:ea typeface="+mn-ea"/>
                </a:rPr>
                <a:t>ソリューション</a:t>
              </a:r>
              <a:r>
                <a:rPr lang="ja-JP" altLang="en-US" sz="1100" dirty="0">
                  <a:latin typeface="+mn-ea"/>
                  <a:ea typeface="+mn-ea"/>
                </a:rPr>
                <a:t>候補を評価する</a:t>
              </a:r>
            </a:p>
          </p:txBody>
        </p:sp>
        <p:cxnSp>
          <p:nvCxnSpPr>
            <p:cNvPr id="36" name="AutoShape 34"/>
            <p:cNvCxnSpPr>
              <a:cxnSpLocks noChangeShapeType="1"/>
              <a:stCxn id="33" idx="3"/>
              <a:endCxn id="17" idx="1"/>
            </p:cNvCxnSpPr>
            <p:nvPr/>
          </p:nvCxnSpPr>
          <p:spPr bwMode="auto">
            <a:xfrm flipV="1">
              <a:off x="4003644" y="2372865"/>
              <a:ext cx="271625" cy="44403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5384914" y="1995040"/>
              <a:ext cx="691787" cy="755650"/>
            </a:xfrm>
            <a:prstGeom prst="rect">
              <a:avLst/>
            </a:prstGeom>
            <a:solidFill>
              <a:srgbClr val="CCECFF"/>
            </a:solidFill>
            <a:ln w="12700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altLang="ja-JP" sz="1100" dirty="0" smtClean="0">
                  <a:solidFill>
                    <a:srgbClr val="000000"/>
                  </a:solidFill>
                  <a:latin typeface="+mn-ea"/>
                  <a:ea typeface="+mn-ea"/>
                </a:rPr>
                <a:t>B4</a:t>
              </a:r>
              <a:endParaRPr lang="en-US" altLang="ja-JP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5000"/>
                </a:lnSpc>
                <a:defRPr/>
              </a:pPr>
              <a:r>
                <a:rPr lang="ja-JP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移行を</a:t>
              </a:r>
            </a:p>
            <a:p>
              <a:pPr algn="ctr">
                <a:lnSpc>
                  <a:spcPct val="95000"/>
                </a:lnSpc>
                <a:defRPr/>
              </a:pPr>
              <a:r>
                <a:rPr lang="ja-JP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検討する</a:t>
              </a:r>
            </a:p>
            <a:p>
              <a:pPr algn="ctr">
                <a:lnSpc>
                  <a:spcPct val="95000"/>
                </a:lnSpc>
                <a:defRPr/>
              </a:pPr>
              <a:endParaRPr lang="en-US" altLang="ja-JP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38" name="AutoShape 36"/>
            <p:cNvCxnSpPr>
              <a:cxnSpLocks noChangeShapeType="1"/>
              <a:stCxn id="37" idx="3"/>
              <a:endCxn id="18" idx="1"/>
            </p:cNvCxnSpPr>
            <p:nvPr/>
          </p:nvCxnSpPr>
          <p:spPr bwMode="auto">
            <a:xfrm flipV="1">
              <a:off x="6076701" y="2371278"/>
              <a:ext cx="305534" cy="1587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矢印コネクタ 38"/>
            <p:cNvCxnSpPr>
              <a:stCxn id="10" idx="2"/>
              <a:endCxn id="35" idx="0"/>
            </p:cNvCxnSpPr>
            <p:nvPr/>
          </p:nvCxnSpPr>
          <p:spPr bwMode="auto">
            <a:xfrm>
              <a:off x="4518176" y="3193194"/>
              <a:ext cx="0" cy="163797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utoShape 49"/>
            <p:cNvSpPr>
              <a:spLocks noChangeArrowheads="1"/>
            </p:cNvSpPr>
            <p:nvPr/>
          </p:nvSpPr>
          <p:spPr bwMode="auto">
            <a:xfrm>
              <a:off x="7544008" y="2690611"/>
              <a:ext cx="664836" cy="522365"/>
            </a:xfrm>
            <a:prstGeom prst="flowChartMultidocument">
              <a:avLst/>
            </a:prstGeom>
            <a:solidFill>
              <a:srgbClr val="F8F8F8"/>
            </a:solidFill>
            <a:ln w="9525">
              <a:solidFill>
                <a:schemeClr val="bg2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18000" anchor="ctr"/>
            <a:lstStyle/>
            <a:p>
              <a:pPr algn="ctr">
                <a:defRPr/>
              </a:pPr>
              <a:r>
                <a:rPr lang="ja-JP" altLang="en-US" sz="1100" dirty="0" smtClean="0"/>
                <a:t>システム</a:t>
              </a:r>
              <a:endParaRPr lang="en-US" altLang="ja-JP" sz="1100" dirty="0" smtClean="0"/>
            </a:p>
            <a:p>
              <a:pPr algn="ctr">
                <a:defRPr/>
              </a:pPr>
              <a:r>
                <a:rPr lang="ja-JP" altLang="en-US" sz="1100" dirty="0" smtClean="0"/>
                <a:t>企画書</a:t>
              </a:r>
              <a:endParaRPr lang="ja-JP" altLang="en-US" sz="1100" dirty="0"/>
            </a:p>
          </p:txBody>
        </p:sp>
        <p:sp>
          <p:nvSpPr>
            <p:cNvPr id="41" name="AutoShape 49"/>
            <p:cNvSpPr>
              <a:spLocks noChangeArrowheads="1"/>
            </p:cNvSpPr>
            <p:nvPr/>
          </p:nvSpPr>
          <p:spPr bwMode="auto">
            <a:xfrm>
              <a:off x="8388424" y="2708920"/>
              <a:ext cx="755576" cy="504056"/>
            </a:xfrm>
            <a:prstGeom prst="flowChartMultidocument">
              <a:avLst/>
            </a:prstGeom>
            <a:solidFill>
              <a:srgbClr val="F8F8F8"/>
            </a:solidFill>
            <a:ln w="9525">
              <a:solidFill>
                <a:schemeClr val="bg2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18000" anchor="ctr"/>
            <a:lstStyle/>
            <a:p>
              <a:pPr algn="ctr">
                <a:defRPr/>
              </a:pPr>
              <a:r>
                <a:rPr lang="ja-JP" altLang="en-US" sz="1100" dirty="0" smtClean="0"/>
                <a:t>稟議書</a:t>
              </a:r>
              <a:endParaRPr lang="en-US" altLang="ja-JP" sz="1100" dirty="0" smtClean="0"/>
            </a:p>
            <a:p>
              <a:pPr>
                <a:defRPr/>
              </a:pPr>
              <a:r>
                <a:rPr lang="ja-JP" altLang="en-US" sz="1000" dirty="0" smtClean="0"/>
                <a:t>（方針稟議）</a:t>
              </a:r>
              <a:endParaRPr lang="en-US" altLang="ja-JP" sz="1100" dirty="0" smtClean="0"/>
            </a:p>
            <a:p>
              <a:pPr algn="ctr">
                <a:defRPr/>
              </a:pPr>
              <a:endParaRPr lang="ja-JP" altLang="en-US" sz="1100" dirty="0"/>
            </a:p>
          </p:txBody>
        </p:sp>
        <p:sp>
          <p:nvSpPr>
            <p:cNvPr id="42" name="AutoShape 2"/>
            <p:cNvSpPr>
              <a:spLocks noChangeArrowheads="1"/>
            </p:cNvSpPr>
            <p:nvPr/>
          </p:nvSpPr>
          <p:spPr bwMode="auto">
            <a:xfrm>
              <a:off x="179512" y="3933056"/>
              <a:ext cx="2592000" cy="273647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72000" rIns="72000" bIns="72000"/>
            <a:lstStyle/>
            <a:p>
              <a:pPr marL="354013" indent="-354013"/>
              <a:r>
                <a:rPr lang="ja-JP" altLang="en-US" sz="1050" b="1" u="sng" dirty="0" smtClean="0">
                  <a:solidFill>
                    <a:srgbClr val="000000"/>
                  </a:solidFill>
                </a:rPr>
                <a:t>◆</a:t>
              </a:r>
              <a:r>
                <a:rPr lang="en-US" altLang="ja-JP" sz="1050" b="1" u="sng" dirty="0" smtClean="0">
                  <a:solidFill>
                    <a:srgbClr val="000000"/>
                  </a:solidFill>
                </a:rPr>
                <a:t>Why</a:t>
              </a:r>
              <a:r>
                <a:rPr lang="ja-JP" altLang="en-US" sz="1050" b="1" u="sng" dirty="0">
                  <a:solidFill>
                    <a:srgbClr val="000000"/>
                  </a:solidFill>
                </a:rPr>
                <a:t>検討</a:t>
              </a:r>
              <a:r>
                <a:rPr lang="ja-JP" altLang="en-US" sz="1050" b="1" u="sng" dirty="0" smtClean="0">
                  <a:solidFill>
                    <a:srgbClr val="000000"/>
                  </a:solidFill>
                </a:rPr>
                <a:t>内容のまとめ</a:t>
              </a:r>
              <a:endParaRPr lang="en-US" altLang="ja-JP" sz="1050" u="sng" dirty="0" smtClean="0">
                <a:solidFill>
                  <a:srgbClr val="000000"/>
                </a:solidFill>
              </a:endParaRPr>
            </a:p>
            <a:p>
              <a:pPr marL="354013" indent="-354013"/>
              <a:r>
                <a:rPr lang="en-US" altLang="ja-JP" sz="1050" dirty="0" smtClean="0">
                  <a:solidFill>
                    <a:srgbClr val="000000"/>
                  </a:solidFill>
                </a:rPr>
                <a:t>1.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方向性</a:t>
              </a:r>
              <a:r>
                <a:rPr lang="ja-JP" altLang="en-US" sz="1050" dirty="0">
                  <a:solidFill>
                    <a:srgbClr val="000000"/>
                  </a:solidFill>
                </a:rPr>
                <a:t>の確認</a:t>
              </a:r>
            </a:p>
            <a:p>
              <a:pPr marL="354013" indent="-35401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1.1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背景</a:t>
              </a:r>
              <a:r>
                <a:rPr lang="ja-JP" altLang="en-US" sz="1050" dirty="0">
                  <a:solidFill>
                    <a:srgbClr val="000000"/>
                  </a:solidFill>
                </a:rPr>
                <a:t>と目的</a:t>
              </a:r>
            </a:p>
            <a:p>
              <a:pPr marL="354013" indent="-35401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1.2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ビジネス上</a:t>
              </a:r>
              <a:r>
                <a:rPr lang="ja-JP" altLang="en-US" sz="1050" dirty="0">
                  <a:solidFill>
                    <a:srgbClr val="000000"/>
                  </a:solidFill>
                </a:rPr>
                <a:t>の課題</a:t>
              </a:r>
            </a:p>
            <a:p>
              <a:pPr marL="354013" indent="-35401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1.3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前提・制約事項</a:t>
              </a:r>
              <a:endParaRPr lang="ja-JP" altLang="en-US" sz="1050" dirty="0">
                <a:solidFill>
                  <a:srgbClr val="000000"/>
                </a:solidFill>
              </a:endParaRPr>
            </a:p>
            <a:p>
              <a:pPr marL="354013" indent="-354013"/>
              <a:r>
                <a:rPr lang="en-US" altLang="ja-JP" sz="1050" dirty="0">
                  <a:solidFill>
                    <a:srgbClr val="000000"/>
                  </a:solidFill>
                </a:rPr>
                <a:t>2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.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業務</a:t>
              </a:r>
              <a:r>
                <a:rPr lang="ja-JP" altLang="en-US" sz="1050" dirty="0">
                  <a:solidFill>
                    <a:srgbClr val="000000"/>
                  </a:solidFill>
                </a:rPr>
                <a:t>・システムの現状</a:t>
              </a:r>
            </a:p>
            <a:p>
              <a:pPr marL="354013" indent="-35401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2.1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現行</a:t>
              </a:r>
              <a:r>
                <a:rPr lang="ja-JP" altLang="en-US" sz="1050" dirty="0">
                  <a:solidFill>
                    <a:srgbClr val="000000"/>
                  </a:solidFill>
                </a:rPr>
                <a:t>業務の主な機能と流れ</a:t>
              </a:r>
            </a:p>
            <a:p>
              <a:pPr marL="354013" indent="-35401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2.2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現行</a:t>
              </a:r>
              <a:r>
                <a:rPr lang="ja-JP" altLang="en-US" sz="1050" dirty="0">
                  <a:solidFill>
                    <a:srgbClr val="000000"/>
                  </a:solidFill>
                </a:rPr>
                <a:t>業務の主なデータ</a:t>
              </a:r>
            </a:p>
            <a:p>
              <a:pPr marL="354013" indent="-35401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2.3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現行</a:t>
              </a:r>
              <a:r>
                <a:rPr lang="ja-JP" altLang="en-US" sz="1050" dirty="0">
                  <a:solidFill>
                    <a:srgbClr val="000000"/>
                  </a:solidFill>
                </a:rPr>
                <a:t>システムの構成と資産</a:t>
              </a:r>
            </a:p>
            <a:p>
              <a:pPr marL="354013" indent="-35401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2.4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現行</a:t>
              </a:r>
              <a:r>
                <a:rPr lang="ja-JP" altLang="en-US" sz="1050" dirty="0">
                  <a:solidFill>
                    <a:srgbClr val="000000"/>
                  </a:solidFill>
                </a:rPr>
                <a:t>業務およびシステムの問題点</a:t>
              </a:r>
            </a:p>
            <a:p>
              <a:pPr marL="354013" indent="-354013"/>
              <a:r>
                <a:rPr lang="en-US" altLang="ja-JP" sz="1050" dirty="0">
                  <a:solidFill>
                    <a:srgbClr val="000000"/>
                  </a:solidFill>
                </a:rPr>
                <a:t>3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.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改善</a:t>
              </a:r>
              <a:r>
                <a:rPr lang="ja-JP" altLang="en-US" sz="1050" dirty="0">
                  <a:solidFill>
                    <a:srgbClr val="000000"/>
                  </a:solidFill>
                </a:rPr>
                <a:t>案の検討</a:t>
              </a:r>
            </a:p>
            <a:p>
              <a:pPr marL="354013" indent="-35401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3.1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要求とソリューションの候補</a:t>
              </a:r>
              <a:endParaRPr lang="ja-JP" altLang="en-US" sz="1050" dirty="0">
                <a:solidFill>
                  <a:srgbClr val="000000"/>
                </a:solidFill>
              </a:endParaRPr>
            </a:p>
            <a:p>
              <a:pPr marL="354013" indent="-35401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3.2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ソリューションの評価基準と目標値</a:t>
              </a:r>
              <a:endParaRPr lang="en-US" altLang="ja-JP" sz="1050" dirty="0" smtClean="0">
                <a:solidFill>
                  <a:srgbClr val="000000"/>
                </a:solidFill>
              </a:endParaRPr>
            </a:p>
            <a:p>
              <a:pPr marL="354013" indent="-35401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3.3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ソリューションの評価と選定</a:t>
              </a:r>
              <a:endParaRPr lang="ja-JP" alt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43" name="AutoShape 40"/>
            <p:cNvSpPr>
              <a:spLocks noChangeArrowheads="1"/>
            </p:cNvSpPr>
            <p:nvPr/>
          </p:nvSpPr>
          <p:spPr bwMode="auto">
            <a:xfrm>
              <a:off x="2842074" y="3933056"/>
              <a:ext cx="3384000" cy="273647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72000" rIns="72000" bIns="72000"/>
            <a:lstStyle/>
            <a:p>
              <a:pPr marL="360363" indent="-360363"/>
              <a:r>
                <a:rPr lang="ja-JP" altLang="en-US" sz="1050" b="1" u="sng" dirty="0" smtClean="0">
                  <a:solidFill>
                    <a:srgbClr val="000000"/>
                  </a:solidFill>
                </a:rPr>
                <a:t>◆</a:t>
              </a:r>
              <a:r>
                <a:rPr lang="en-US" altLang="ja-JP" sz="1050" b="1" u="sng" dirty="0" smtClean="0">
                  <a:solidFill>
                    <a:srgbClr val="000000"/>
                  </a:solidFill>
                </a:rPr>
                <a:t>What</a:t>
              </a:r>
              <a:r>
                <a:rPr lang="ja-JP" altLang="en-US" sz="1050" b="1" u="sng" dirty="0" smtClean="0">
                  <a:solidFill>
                    <a:srgbClr val="000000"/>
                  </a:solidFill>
                </a:rPr>
                <a:t>検討</a:t>
              </a:r>
              <a:r>
                <a:rPr lang="ja-JP" altLang="en-US" sz="1050" b="1" u="sng" dirty="0">
                  <a:solidFill>
                    <a:srgbClr val="000000"/>
                  </a:solidFill>
                </a:rPr>
                <a:t>内容の</a:t>
              </a:r>
              <a:r>
                <a:rPr lang="ja-JP" altLang="en-US" sz="1050" b="1" u="sng" dirty="0" smtClean="0">
                  <a:solidFill>
                    <a:srgbClr val="000000"/>
                  </a:solidFill>
                </a:rPr>
                <a:t>まとめ</a:t>
              </a:r>
              <a:endParaRPr lang="en-US" altLang="ja-JP" sz="1050" u="sng" dirty="0" smtClean="0">
                <a:solidFill>
                  <a:srgbClr val="000000"/>
                </a:solidFill>
              </a:endParaRPr>
            </a:p>
            <a:p>
              <a:pPr marL="360363" indent="-360363"/>
              <a:r>
                <a:rPr lang="en-US" altLang="ja-JP" sz="1050" dirty="0" smtClean="0">
                  <a:solidFill>
                    <a:srgbClr val="000000"/>
                  </a:solidFill>
                </a:rPr>
                <a:t>4.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新業務</a:t>
              </a:r>
              <a:r>
                <a:rPr lang="ja-JP" altLang="en-US" sz="1050" dirty="0">
                  <a:solidFill>
                    <a:srgbClr val="000000"/>
                  </a:solidFill>
                </a:rPr>
                <a:t>・システムの概要</a:t>
              </a: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4.1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主要</a:t>
              </a:r>
              <a:r>
                <a:rPr lang="ja-JP" altLang="en-US" sz="1050" dirty="0">
                  <a:solidFill>
                    <a:srgbClr val="000000"/>
                  </a:solidFill>
                </a:rPr>
                <a:t>な業務プロセス</a:t>
              </a: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4.2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主要</a:t>
              </a:r>
              <a:r>
                <a:rPr lang="ja-JP" altLang="en-US" sz="1050" dirty="0">
                  <a:solidFill>
                    <a:srgbClr val="000000"/>
                  </a:solidFill>
                </a:rPr>
                <a:t>なエンティティ</a:t>
              </a: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4.3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システム化</a:t>
              </a:r>
              <a:r>
                <a:rPr lang="ja-JP" altLang="en-US" sz="1050" dirty="0">
                  <a:solidFill>
                    <a:srgbClr val="000000"/>
                  </a:solidFill>
                </a:rPr>
                <a:t>の領域</a:t>
              </a: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4.4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新業務</a:t>
              </a:r>
              <a:r>
                <a:rPr lang="ja-JP" altLang="en-US" sz="1050" dirty="0">
                  <a:solidFill>
                    <a:srgbClr val="000000"/>
                  </a:solidFill>
                </a:rPr>
                <a:t>・システムにおける役割</a:t>
              </a: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4.5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サービスレベル</a:t>
              </a:r>
              <a:r>
                <a:rPr lang="ja-JP" altLang="en-US" sz="1050" dirty="0">
                  <a:solidFill>
                    <a:srgbClr val="000000"/>
                  </a:solidFill>
                </a:rPr>
                <a:t>の定義</a:t>
              </a: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4.6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新システム</a:t>
              </a:r>
              <a:r>
                <a:rPr lang="ja-JP" altLang="en-US" sz="1050" dirty="0">
                  <a:solidFill>
                    <a:srgbClr val="000000"/>
                  </a:solidFill>
                </a:rPr>
                <a:t>のアーキテクチャ構成</a:t>
              </a: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4.7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業務</a:t>
              </a:r>
              <a:r>
                <a:rPr lang="ja-JP" altLang="en-US" sz="1050" dirty="0">
                  <a:solidFill>
                    <a:srgbClr val="000000"/>
                  </a:solidFill>
                </a:rPr>
                <a:t>への影響と対応策     </a:t>
              </a: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4.8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他</a:t>
              </a:r>
              <a:r>
                <a:rPr lang="ja-JP" altLang="en-US" sz="1050" dirty="0">
                  <a:solidFill>
                    <a:srgbClr val="000000"/>
                  </a:solidFill>
                </a:rPr>
                <a:t>システムへの影響と対応策</a:t>
              </a:r>
            </a:p>
          </p:txBody>
        </p:sp>
        <p:sp>
          <p:nvSpPr>
            <p:cNvPr id="44" name="AutoShape 41"/>
            <p:cNvSpPr>
              <a:spLocks noChangeArrowheads="1"/>
            </p:cNvSpPr>
            <p:nvPr/>
          </p:nvSpPr>
          <p:spPr bwMode="auto">
            <a:xfrm>
              <a:off x="6286839" y="3933056"/>
              <a:ext cx="2105105" cy="273647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72000" rIns="72000" bIns="72000"/>
            <a:lstStyle/>
            <a:p>
              <a:pPr marL="360363" indent="-360363"/>
              <a:r>
                <a:rPr lang="ja-JP" altLang="en-US" sz="1050" b="1" u="sng" dirty="0" smtClean="0">
                  <a:solidFill>
                    <a:srgbClr val="000000"/>
                  </a:solidFill>
                </a:rPr>
                <a:t>◆</a:t>
              </a:r>
              <a:r>
                <a:rPr lang="en-US" altLang="ja-JP" sz="1050" b="1" u="sng" dirty="0" smtClean="0">
                  <a:solidFill>
                    <a:srgbClr val="000000"/>
                  </a:solidFill>
                </a:rPr>
                <a:t>How</a:t>
              </a:r>
              <a:r>
                <a:rPr lang="ja-JP" altLang="en-US" sz="1050" b="1" u="sng" dirty="0" smtClean="0">
                  <a:solidFill>
                    <a:srgbClr val="000000"/>
                  </a:solidFill>
                </a:rPr>
                <a:t>検討内容</a:t>
              </a:r>
              <a:r>
                <a:rPr lang="ja-JP" altLang="en-US" sz="1050" b="1" u="sng" dirty="0">
                  <a:solidFill>
                    <a:srgbClr val="000000"/>
                  </a:solidFill>
                </a:rPr>
                <a:t>の</a:t>
              </a:r>
              <a:r>
                <a:rPr lang="ja-JP" altLang="en-US" sz="1050" b="1" u="sng" dirty="0" smtClean="0">
                  <a:solidFill>
                    <a:srgbClr val="000000"/>
                  </a:solidFill>
                </a:rPr>
                <a:t>まとめ</a:t>
              </a:r>
              <a:endParaRPr lang="en-US" altLang="ja-JP" sz="1050" b="1" u="sng" dirty="0">
                <a:solidFill>
                  <a:srgbClr val="000000"/>
                </a:solidFill>
              </a:endParaRPr>
            </a:p>
            <a:p>
              <a:pPr marL="360363" indent="-360363"/>
              <a:r>
                <a:rPr lang="en-US" altLang="ja-JP" sz="1050" dirty="0" smtClean="0">
                  <a:solidFill>
                    <a:srgbClr val="000000"/>
                  </a:solidFill>
                </a:rPr>
                <a:t>5.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実現</a:t>
              </a:r>
              <a:r>
                <a:rPr lang="ja-JP" altLang="en-US" sz="1050" dirty="0">
                  <a:solidFill>
                    <a:srgbClr val="000000"/>
                  </a:solidFill>
                </a:rPr>
                <a:t>のシナリオ</a:t>
              </a: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5.1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開発</a:t>
              </a:r>
              <a:r>
                <a:rPr lang="ja-JP" altLang="en-US" sz="1050" dirty="0">
                  <a:solidFill>
                    <a:srgbClr val="000000"/>
                  </a:solidFill>
                </a:rPr>
                <a:t>プロジェクトの定義</a:t>
              </a: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5.2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開発</a:t>
              </a:r>
              <a:r>
                <a:rPr lang="ja-JP" altLang="en-US" sz="1050" dirty="0">
                  <a:solidFill>
                    <a:srgbClr val="000000"/>
                  </a:solidFill>
                </a:rPr>
                <a:t>優先順位</a:t>
              </a: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5.3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マスタスケジュール</a:t>
              </a:r>
              <a:endParaRPr lang="en-US" altLang="ja-JP" sz="1050" dirty="0" smtClean="0">
                <a:solidFill>
                  <a:srgbClr val="000000"/>
                </a:solidFill>
              </a:endParaRP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5.4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推進体制</a:t>
              </a:r>
              <a:endParaRPr lang="ja-JP" altLang="en-US" sz="1050" dirty="0">
                <a:solidFill>
                  <a:srgbClr val="000000"/>
                </a:solidFill>
              </a:endParaRPr>
            </a:p>
            <a:p>
              <a:pPr marL="360363" indent="-360363"/>
              <a:r>
                <a:rPr lang="en-US" altLang="ja-JP" sz="1050" dirty="0">
                  <a:solidFill>
                    <a:srgbClr val="000000"/>
                  </a:solidFill>
                </a:rPr>
                <a:t>6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.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基本</a:t>
              </a:r>
              <a:r>
                <a:rPr lang="ja-JP" altLang="en-US" sz="1050" dirty="0">
                  <a:solidFill>
                    <a:srgbClr val="000000"/>
                  </a:solidFill>
                </a:rPr>
                <a:t>方針</a:t>
              </a: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6.1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開発</a:t>
              </a:r>
              <a:r>
                <a:rPr lang="ja-JP" altLang="en-US" sz="1050" dirty="0">
                  <a:solidFill>
                    <a:srgbClr val="000000"/>
                  </a:solidFill>
                </a:rPr>
                <a:t>方針</a:t>
              </a: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6.2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調達方針</a:t>
              </a:r>
              <a:endParaRPr lang="ja-JP" altLang="en-US" sz="1050" dirty="0">
                <a:solidFill>
                  <a:srgbClr val="000000"/>
                </a:solidFill>
              </a:endParaRP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6.3</a:t>
              </a:r>
              <a:r>
                <a:rPr lang="ja-JP" altLang="en-US" sz="1050" dirty="0">
                  <a:solidFill>
                    <a:srgbClr val="000000"/>
                  </a:solidFill>
                </a:rPr>
                <a:t>　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移行方針</a:t>
              </a:r>
              <a:endParaRPr lang="ja-JP" altLang="en-US" sz="1050" dirty="0">
                <a:solidFill>
                  <a:srgbClr val="000000"/>
                </a:solidFill>
              </a:endParaRP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6.4</a:t>
              </a:r>
              <a:r>
                <a:rPr lang="ja-JP" altLang="en-US" sz="1050" dirty="0">
                  <a:solidFill>
                    <a:srgbClr val="000000"/>
                  </a:solidFill>
                </a:rPr>
                <a:t>　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運用方針</a:t>
              </a:r>
              <a:endParaRPr lang="ja-JP" altLang="en-US" sz="1050" dirty="0">
                <a:solidFill>
                  <a:srgbClr val="000000"/>
                </a:solidFill>
              </a:endParaRPr>
            </a:p>
            <a:p>
              <a:pPr marL="360363" indent="-360363"/>
              <a:r>
                <a:rPr lang="en-US" altLang="ja-JP" sz="1050" dirty="0" smtClean="0">
                  <a:solidFill>
                    <a:srgbClr val="000000"/>
                  </a:solidFill>
                </a:rPr>
                <a:t>7.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リスク</a:t>
              </a:r>
              <a:r>
                <a:rPr lang="ja-JP" altLang="en-US" sz="1050" dirty="0">
                  <a:solidFill>
                    <a:srgbClr val="000000"/>
                  </a:solidFill>
                </a:rPr>
                <a:t>評価と対策</a:t>
              </a:r>
            </a:p>
            <a:p>
              <a:pPr marL="360363" indent="-360363"/>
              <a:r>
                <a:rPr lang="en-US" altLang="ja-JP" sz="1050" dirty="0">
                  <a:solidFill>
                    <a:srgbClr val="000000"/>
                  </a:solidFill>
                </a:rPr>
                <a:t>8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.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費用対</a:t>
              </a:r>
              <a:r>
                <a:rPr lang="ja-JP" altLang="en-US" sz="1050" dirty="0">
                  <a:solidFill>
                    <a:srgbClr val="000000"/>
                  </a:solidFill>
                </a:rPr>
                <a:t>効果</a:t>
              </a: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8.1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開発</a:t>
              </a:r>
              <a:r>
                <a:rPr lang="ja-JP" altLang="en-US" sz="1050" dirty="0">
                  <a:solidFill>
                    <a:srgbClr val="000000"/>
                  </a:solidFill>
                </a:rPr>
                <a:t>費用</a:t>
              </a: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8.2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運用</a:t>
              </a:r>
              <a:r>
                <a:rPr lang="ja-JP" altLang="en-US" sz="1050" dirty="0">
                  <a:solidFill>
                    <a:srgbClr val="000000"/>
                  </a:solidFill>
                </a:rPr>
                <a:t>費用</a:t>
              </a:r>
            </a:p>
            <a:p>
              <a:pPr marL="360363" indent="-360363"/>
              <a:r>
                <a:rPr lang="ja-JP" altLang="en-US" sz="1050" dirty="0" smtClean="0">
                  <a:solidFill>
                    <a:srgbClr val="000000"/>
                  </a:solidFill>
                </a:rPr>
                <a:t>　</a:t>
              </a:r>
              <a:r>
                <a:rPr lang="en-US" altLang="ja-JP" sz="1050" dirty="0" smtClean="0">
                  <a:solidFill>
                    <a:srgbClr val="000000"/>
                  </a:solidFill>
                </a:rPr>
                <a:t>8.3</a:t>
              </a:r>
              <a:r>
                <a:rPr lang="ja-JP" altLang="en-US" sz="1050" dirty="0" smtClean="0">
                  <a:solidFill>
                    <a:srgbClr val="000000"/>
                  </a:solidFill>
                </a:rPr>
                <a:t>　費用対</a:t>
              </a:r>
              <a:r>
                <a:rPr lang="ja-JP" altLang="en-US" sz="1050" dirty="0">
                  <a:solidFill>
                    <a:srgbClr val="000000"/>
                  </a:solidFill>
                </a:rPr>
                <a:t>効果</a:t>
              </a: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2627783" y="5733256"/>
              <a:ext cx="3744000" cy="792088"/>
            </a:xfrm>
            <a:prstGeom prst="ellipse">
              <a:avLst/>
            </a:prstGeom>
            <a:solidFill>
              <a:srgbClr val="FFFF00">
                <a:alpha val="43137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square" lIns="90000" tIns="46800" rIns="90000" bIns="46800" anchor="ctr"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rgbClr val="FF0000"/>
                  </a:solidFill>
                </a:rPr>
                <a:t>システム</a:t>
              </a:r>
              <a:r>
                <a:rPr lang="ja-JP" altLang="en-US" sz="1400" b="1" dirty="0" smtClean="0">
                  <a:solidFill>
                    <a:srgbClr val="FF0000"/>
                  </a:solidFill>
                </a:rPr>
                <a:t>企画書</a:t>
              </a:r>
              <a:endParaRPr lang="en-US" altLang="ja-JP" sz="14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ja-JP" altLang="en-US" sz="1400" b="1" dirty="0" smtClean="0">
                  <a:solidFill>
                    <a:srgbClr val="FF0000"/>
                  </a:solidFill>
                </a:rPr>
                <a:t>（</a:t>
              </a:r>
              <a:r>
                <a:rPr lang="ja-JP" altLang="en-US" sz="1400" b="1" dirty="0">
                  <a:solidFill>
                    <a:srgbClr val="FF0000"/>
                  </a:solidFill>
                </a:rPr>
                <a:t>稟議書の添付資料</a:t>
              </a:r>
              <a:r>
                <a:rPr lang="ja-JP" altLang="en-US" sz="1400" b="1" dirty="0" smtClean="0">
                  <a:solidFill>
                    <a:srgbClr val="FF0000"/>
                  </a:solidFill>
                </a:rPr>
                <a:t>）</a:t>
              </a:r>
              <a:endParaRPr lang="en-US" altLang="ja-JP" sz="14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ja-JP" altLang="en-US" sz="1400" b="1" dirty="0">
                  <a:solidFill>
                    <a:srgbClr val="FF0000"/>
                  </a:solidFill>
                </a:rPr>
                <a:t>の</a:t>
              </a:r>
              <a:r>
                <a:rPr lang="ja-JP" altLang="en-US" sz="1400" b="1" dirty="0" smtClean="0">
                  <a:solidFill>
                    <a:srgbClr val="FF0000"/>
                  </a:solidFill>
                </a:rPr>
                <a:t>項目例</a:t>
              </a:r>
              <a:endParaRPr lang="ja-JP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カギ線コネクタ 45"/>
            <p:cNvCxnSpPr>
              <a:stCxn id="44" idx="3"/>
              <a:endCxn id="40" idx="2"/>
            </p:cNvCxnSpPr>
            <p:nvPr/>
          </p:nvCxnSpPr>
          <p:spPr bwMode="auto">
            <a:xfrm flipH="1" flipV="1">
              <a:off x="7830195" y="3193194"/>
              <a:ext cx="561749" cy="2108101"/>
            </a:xfrm>
            <a:prstGeom prst="bentConnector4">
              <a:avLst>
                <a:gd name="adj1" fmla="val -40694"/>
                <a:gd name="adj2" fmla="val 81983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カギ線コネクタ 46"/>
            <p:cNvCxnSpPr>
              <a:stCxn id="43" idx="2"/>
              <a:endCxn id="44" idx="3"/>
            </p:cNvCxnSpPr>
            <p:nvPr/>
          </p:nvCxnSpPr>
          <p:spPr bwMode="auto">
            <a:xfrm rot="5400000" flipH="1" flipV="1">
              <a:off x="5778889" y="4056480"/>
              <a:ext cx="1368239" cy="3857870"/>
            </a:xfrm>
            <a:prstGeom prst="bentConnector4">
              <a:avLst>
                <a:gd name="adj1" fmla="val -16708"/>
                <a:gd name="adj2" fmla="val 10592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カギ線コネクタ 47"/>
            <p:cNvCxnSpPr>
              <a:stCxn id="43" idx="2"/>
              <a:endCxn id="42" idx="2"/>
            </p:cNvCxnSpPr>
            <p:nvPr/>
          </p:nvCxnSpPr>
          <p:spPr bwMode="auto">
            <a:xfrm rot="5400000">
              <a:off x="3004793" y="5140253"/>
              <a:ext cx="12700" cy="3058562"/>
            </a:xfrm>
            <a:prstGeom prst="bentConnector3">
              <a:avLst>
                <a:gd name="adj1" fmla="val 1800000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線矢印コネクタ 48"/>
            <p:cNvCxnSpPr/>
            <p:nvPr/>
          </p:nvCxnSpPr>
          <p:spPr bwMode="auto">
            <a:xfrm>
              <a:off x="7380312" y="3713062"/>
              <a:ext cx="0" cy="21999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線矢印コネクタ 49"/>
            <p:cNvCxnSpPr/>
            <p:nvPr/>
          </p:nvCxnSpPr>
          <p:spPr bwMode="auto">
            <a:xfrm>
              <a:off x="4427984" y="3717032"/>
              <a:ext cx="0" cy="21999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線矢印コネクタ 50"/>
            <p:cNvCxnSpPr/>
            <p:nvPr/>
          </p:nvCxnSpPr>
          <p:spPr bwMode="auto">
            <a:xfrm>
              <a:off x="1331640" y="3717032"/>
              <a:ext cx="0" cy="21999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カギ線コネクタ 51"/>
            <p:cNvCxnSpPr>
              <a:stCxn id="40" idx="3"/>
              <a:endCxn id="41" idx="1"/>
            </p:cNvCxnSpPr>
            <p:nvPr/>
          </p:nvCxnSpPr>
          <p:spPr bwMode="auto">
            <a:xfrm>
              <a:off x="8208844" y="2951794"/>
              <a:ext cx="179580" cy="915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角丸四角形吹き出し 52"/>
            <p:cNvSpPr/>
            <p:nvPr/>
          </p:nvSpPr>
          <p:spPr bwMode="auto">
            <a:xfrm>
              <a:off x="6372200" y="3032956"/>
              <a:ext cx="1027792" cy="396044"/>
            </a:xfrm>
            <a:prstGeom prst="wedgeRoundRectCallout">
              <a:avLst>
                <a:gd name="adj1" fmla="val 61038"/>
                <a:gd name="adj2" fmla="val -41910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rPr>
                <a:t>とりまとめ後</a:t>
              </a:r>
              <a:endPara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50" charset="-128"/>
                </a:rPr>
                <a:t>稟議書に添付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5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/>
              <a:t>図表</a:t>
            </a:r>
            <a:r>
              <a:rPr lang="en-US" altLang="ja-JP" dirty="0" smtClean="0"/>
              <a:t>2-18</a:t>
            </a:r>
            <a:r>
              <a:rPr lang="ja-JP" altLang="en-US" dirty="0"/>
              <a:t>　</a:t>
            </a:r>
            <a:r>
              <a:rPr lang="ja-JP" altLang="en-US" dirty="0" smtClean="0"/>
              <a:t>情報システム構想・企画の</a:t>
            </a:r>
            <a:r>
              <a:rPr lang="ja-JP" altLang="en-US" dirty="0"/>
              <a:t>役割分担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 bwMode="auto">
          <a:xfrm>
            <a:off x="3291272" y="5229200"/>
            <a:ext cx="5074949" cy="1368426"/>
          </a:xfrm>
          <a:prstGeom prst="roundRect">
            <a:avLst>
              <a:gd name="adj" fmla="val 1267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5496" y="908720"/>
            <a:ext cx="8715138" cy="4192171"/>
          </a:xfrm>
          <a:prstGeom prst="homePlate">
            <a:avLst>
              <a:gd name="adj" fmla="val 9115"/>
            </a:avLst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" tIns="0" rIns="18000" anchor="ctr"/>
          <a:lstStyle/>
          <a:p>
            <a:pPr algn="ctr" eaLnBrk="0" hangingPunct="0">
              <a:defRPr/>
            </a:pPr>
            <a:r>
              <a:rPr lang="ja-JP" altLang="en-US" b="1" dirty="0" smtClean="0">
                <a:solidFill>
                  <a:srgbClr val="000000"/>
                </a:solidFill>
                <a:latin typeface="ＭＳ Ｐゴシック" charset="-128"/>
              </a:rPr>
              <a:t>情報システム構想・企画</a:t>
            </a:r>
            <a:endParaRPr lang="en-US" altLang="ja-JP" b="1" dirty="0" smtClean="0">
              <a:solidFill>
                <a:srgbClr val="000000"/>
              </a:solidFill>
              <a:latin typeface="ＭＳ Ｐゴシック" charset="-128"/>
            </a:endParaRPr>
          </a:p>
          <a:p>
            <a:pPr eaLnBrk="0" hangingPunct="0">
              <a:defRPr/>
            </a:pPr>
            <a:endParaRPr lang="en-US" altLang="ja-JP" dirty="0">
              <a:solidFill>
                <a:srgbClr val="000000"/>
              </a:solidFill>
              <a:latin typeface="ＭＳ Ｐゴシック" charset="-128"/>
            </a:endParaRPr>
          </a:p>
          <a:p>
            <a:pPr eaLnBrk="0" hangingPunct="0">
              <a:defRPr/>
            </a:pPr>
            <a:endParaRPr lang="en-US" altLang="ja-JP" dirty="0" smtClean="0">
              <a:solidFill>
                <a:srgbClr val="000000"/>
              </a:solidFill>
              <a:latin typeface="ＭＳ Ｐゴシック" charset="-128"/>
            </a:endParaRPr>
          </a:p>
          <a:p>
            <a:pPr eaLnBrk="0" hangingPunct="0">
              <a:defRPr/>
            </a:pPr>
            <a:endParaRPr lang="en-US" altLang="ja-JP" dirty="0">
              <a:solidFill>
                <a:srgbClr val="000000"/>
              </a:solidFill>
              <a:latin typeface="ＭＳ Ｐゴシック" charset="-128"/>
            </a:endParaRPr>
          </a:p>
          <a:p>
            <a:pPr eaLnBrk="0" hangingPunct="0">
              <a:defRPr/>
            </a:pPr>
            <a:endParaRPr lang="en-US" altLang="ja-JP" dirty="0" smtClean="0">
              <a:solidFill>
                <a:srgbClr val="000000"/>
              </a:solidFill>
              <a:latin typeface="ＭＳ Ｐゴシック" charset="-128"/>
            </a:endParaRPr>
          </a:p>
          <a:p>
            <a:pPr eaLnBrk="0" hangingPunct="0">
              <a:defRPr/>
            </a:pPr>
            <a:endParaRPr lang="en-US" altLang="ja-JP" dirty="0">
              <a:solidFill>
                <a:srgbClr val="000000"/>
              </a:solidFill>
              <a:latin typeface="ＭＳ Ｐゴシック" charset="-128"/>
            </a:endParaRPr>
          </a:p>
          <a:p>
            <a:pPr eaLnBrk="0" hangingPunct="0">
              <a:defRPr/>
            </a:pPr>
            <a:endParaRPr lang="en-US" altLang="ja-JP" dirty="0" smtClean="0">
              <a:solidFill>
                <a:srgbClr val="000000"/>
              </a:solidFill>
              <a:latin typeface="ＭＳ Ｐゴシック" charset="-128"/>
            </a:endParaRPr>
          </a:p>
          <a:p>
            <a:pPr eaLnBrk="0" hangingPunct="0">
              <a:defRPr/>
            </a:pPr>
            <a:endParaRPr lang="en-US" altLang="ja-JP" dirty="0">
              <a:solidFill>
                <a:srgbClr val="000000"/>
              </a:solidFill>
              <a:latin typeface="ＭＳ Ｐゴシック" charset="-128"/>
            </a:endParaRPr>
          </a:p>
          <a:p>
            <a:pPr eaLnBrk="0" hangingPunct="0">
              <a:defRPr/>
            </a:pPr>
            <a:endParaRPr lang="en-US" altLang="ja-JP" dirty="0" smtClean="0">
              <a:solidFill>
                <a:srgbClr val="000000"/>
              </a:solidFill>
              <a:latin typeface="ＭＳ Ｐゴシック" charset="-128"/>
            </a:endParaRPr>
          </a:p>
          <a:p>
            <a:pPr eaLnBrk="0" hangingPunct="0">
              <a:defRPr/>
            </a:pPr>
            <a:endParaRPr lang="en-US" altLang="ja-JP" dirty="0">
              <a:solidFill>
                <a:srgbClr val="000000"/>
              </a:solidFill>
              <a:latin typeface="ＭＳ Ｐゴシック" charset="-128"/>
            </a:endParaRPr>
          </a:p>
          <a:p>
            <a:pPr eaLnBrk="0" hangingPunct="0">
              <a:defRPr/>
            </a:pPr>
            <a:endParaRPr lang="en-US" altLang="ja-JP" dirty="0" smtClean="0">
              <a:solidFill>
                <a:srgbClr val="000000"/>
              </a:solidFill>
              <a:latin typeface="ＭＳ Ｐゴシック" charset="-128"/>
            </a:endParaRPr>
          </a:p>
          <a:p>
            <a:pPr eaLnBrk="0" hangingPunct="0">
              <a:defRPr/>
            </a:pPr>
            <a:endParaRPr lang="en-US" altLang="ja-JP" dirty="0">
              <a:solidFill>
                <a:srgbClr val="000000"/>
              </a:solidFill>
              <a:latin typeface="ＭＳ Ｐゴシック" charset="-128"/>
            </a:endParaRPr>
          </a:p>
          <a:p>
            <a:pPr eaLnBrk="0" hangingPunct="0">
              <a:defRPr/>
            </a:pPr>
            <a:endParaRPr lang="ja-JP" altLang="ja-JP" dirty="0">
              <a:solidFill>
                <a:srgbClr val="000000"/>
              </a:solidFill>
              <a:latin typeface="ＭＳ Ｐゴシック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71533" y="1999032"/>
            <a:ext cx="3585710" cy="2870128"/>
          </a:xfrm>
          <a:prstGeom prst="rect">
            <a:avLst/>
          </a:prstGeom>
          <a:solidFill>
            <a:srgbClr val="F8F8F8"/>
          </a:solidFill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ja-JP" altLang="en-US" sz="2000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2615996" y="2061937"/>
            <a:ext cx="3384550" cy="209053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 sz="200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085680" y="1999032"/>
            <a:ext cx="2163760" cy="2870128"/>
          </a:xfrm>
          <a:prstGeom prst="rect">
            <a:avLst/>
          </a:prstGeom>
          <a:solidFill>
            <a:srgbClr val="F8F8F8"/>
          </a:solidFill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ja-JP" altLang="en-US" sz="200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9909" y="1999032"/>
            <a:ext cx="2340591" cy="2870128"/>
          </a:xfrm>
          <a:prstGeom prst="rect">
            <a:avLst/>
          </a:prstGeom>
          <a:solidFill>
            <a:srgbClr val="F8F8F8"/>
          </a:solidFill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ja-JP" altLang="en-US" sz="2000"/>
          </a:p>
        </p:txBody>
      </p:sp>
      <p:cxnSp>
        <p:nvCxnSpPr>
          <p:cNvPr id="10" name="AutoShape 18"/>
          <p:cNvCxnSpPr>
            <a:cxnSpLocks noChangeShapeType="1"/>
            <a:stCxn id="33" idx="3"/>
            <a:endCxn id="27" idx="1"/>
          </p:cNvCxnSpPr>
          <p:nvPr/>
        </p:nvCxnSpPr>
        <p:spPr bwMode="auto">
          <a:xfrm>
            <a:off x="1123745" y="2544452"/>
            <a:ext cx="281415" cy="61446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00FF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9"/>
          <p:cNvCxnSpPr>
            <a:cxnSpLocks noChangeShapeType="1"/>
            <a:stCxn id="34" idx="3"/>
            <a:endCxn id="27" idx="1"/>
          </p:cNvCxnSpPr>
          <p:nvPr/>
        </p:nvCxnSpPr>
        <p:spPr bwMode="auto">
          <a:xfrm flipV="1">
            <a:off x="1139250" y="3158919"/>
            <a:ext cx="265910" cy="66632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00FF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20"/>
          <p:cNvCxnSpPr>
            <a:cxnSpLocks noChangeShapeType="1"/>
            <a:endCxn id="28" idx="1"/>
          </p:cNvCxnSpPr>
          <p:nvPr/>
        </p:nvCxnSpPr>
        <p:spPr bwMode="auto">
          <a:xfrm rot="5400000" flipH="1" flipV="1">
            <a:off x="2164278" y="2615826"/>
            <a:ext cx="547965" cy="482024"/>
          </a:xfrm>
          <a:prstGeom prst="bentConnector2">
            <a:avLst/>
          </a:prstGeom>
          <a:noFill/>
          <a:ln w="28575">
            <a:solidFill>
              <a:srgbClr val="0000FF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21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3629098" y="2582855"/>
            <a:ext cx="290773" cy="3701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00FF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22"/>
          <p:cNvCxnSpPr>
            <a:cxnSpLocks noChangeShapeType="1"/>
            <a:stCxn id="29" idx="3"/>
            <a:endCxn id="30" idx="1"/>
          </p:cNvCxnSpPr>
          <p:nvPr/>
        </p:nvCxnSpPr>
        <p:spPr bwMode="auto">
          <a:xfrm>
            <a:off x="4869697" y="2953043"/>
            <a:ext cx="122141" cy="10149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6073483" y="1628801"/>
            <a:ext cx="2175957" cy="288000"/>
          </a:xfrm>
          <a:prstGeom prst="homePlate">
            <a:avLst>
              <a:gd name="adj" fmla="val 31715"/>
            </a:avLst>
          </a:prstGeom>
          <a:solidFill>
            <a:srgbClr val="0000FF"/>
          </a:solidFill>
          <a:ln w="12700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altLang="ja-JP" sz="1400" dirty="0" smtClean="0">
                <a:solidFill>
                  <a:schemeClr val="bg1"/>
                </a:solidFill>
                <a:latin typeface="ＭＳ Ｐゴシック" charset="-128"/>
              </a:rPr>
              <a:t>C. </a:t>
            </a:r>
            <a:r>
              <a:rPr lang="ja-JP" altLang="en-US" sz="1400" dirty="0">
                <a:solidFill>
                  <a:schemeClr val="bg1"/>
                </a:solidFill>
                <a:latin typeface="ＭＳ Ｐゴシック" charset="-128"/>
              </a:rPr>
              <a:t>実現シナリオの策定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2462881" y="1628799"/>
            <a:ext cx="3594362" cy="288000"/>
          </a:xfrm>
          <a:prstGeom prst="homePlate">
            <a:avLst>
              <a:gd name="adj" fmla="val 56454"/>
            </a:avLst>
          </a:prstGeom>
          <a:solidFill>
            <a:srgbClr val="0000FF"/>
          </a:solidFill>
          <a:ln w="12700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altLang="ja-JP" sz="1400" dirty="0" smtClean="0">
                <a:solidFill>
                  <a:schemeClr val="bg1"/>
                </a:solidFill>
                <a:latin typeface="ＭＳ Ｐゴシック" charset="-128"/>
              </a:rPr>
              <a:t>B.</a:t>
            </a:r>
            <a:r>
              <a:rPr lang="ja-JP" altLang="en-US" sz="1400" dirty="0">
                <a:solidFill>
                  <a:schemeClr val="bg1"/>
                </a:solidFill>
                <a:latin typeface="ＭＳ Ｐゴシック" charset="-128"/>
              </a:rPr>
              <a:t>業務・システムの概要定義</a:t>
            </a: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auto">
          <a:xfrm>
            <a:off x="108322" y="1628801"/>
            <a:ext cx="2354560" cy="288000"/>
          </a:xfrm>
          <a:prstGeom prst="homePlate">
            <a:avLst>
              <a:gd name="adj" fmla="val 54445"/>
            </a:avLst>
          </a:prstGeom>
          <a:solidFill>
            <a:srgbClr val="0000FF"/>
          </a:solidFill>
          <a:ln w="12700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defRPr/>
            </a:pPr>
            <a:r>
              <a:rPr lang="en-US" altLang="ja-JP" sz="1400" dirty="0" smtClean="0">
                <a:solidFill>
                  <a:schemeClr val="bg1"/>
                </a:solidFill>
                <a:latin typeface="ＭＳ Ｐゴシック" charset="-128"/>
              </a:rPr>
              <a:t>A. </a:t>
            </a:r>
            <a:r>
              <a:rPr lang="ja-JP" altLang="en-US" sz="1400" dirty="0">
                <a:solidFill>
                  <a:schemeClr val="bg1"/>
                </a:solidFill>
                <a:latin typeface="ＭＳ Ｐゴシック" charset="-128"/>
              </a:rPr>
              <a:t>要求の取りまとめ</a:t>
            </a: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2679272" y="3226048"/>
            <a:ext cx="938992" cy="900000"/>
          </a:xfrm>
          <a:prstGeom prst="rect">
            <a:avLst/>
          </a:prstGeom>
          <a:solidFill>
            <a:srgbClr val="FFCC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tIns="18000" rIns="36000" bIns="18000" anchor="ctr" anchorCtr="0"/>
          <a:lstStyle/>
          <a:p>
            <a:pPr algn="ctr" eaLnBrk="0" hangingPunct="0">
              <a:lnSpc>
                <a:spcPct val="95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+mn-ea"/>
                <a:ea typeface="+mn-ea"/>
              </a:rPr>
              <a:t>B2</a:t>
            </a:r>
          </a:p>
          <a:p>
            <a:pPr algn="ctr" eaLnBrk="0" hangingPunct="0">
              <a:lnSpc>
                <a:spcPct val="95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  <a:ea typeface="+mn-ea"/>
              </a:rPr>
              <a:t>業務運用の</a:t>
            </a:r>
          </a:p>
          <a:p>
            <a:pPr algn="ctr" eaLnBrk="0" hangingPunct="0">
              <a:lnSpc>
                <a:spcPct val="95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  <a:ea typeface="+mn-ea"/>
              </a:rPr>
              <a:t>体制を定義</a:t>
            </a:r>
          </a:p>
          <a:p>
            <a:pPr algn="ctr" eaLnBrk="0" hangingPunct="0">
              <a:lnSpc>
                <a:spcPct val="95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  <a:ea typeface="+mn-ea"/>
              </a:rPr>
              <a:t>する</a:t>
            </a:r>
          </a:p>
        </p:txBody>
      </p:sp>
      <p:cxnSp>
        <p:nvCxnSpPr>
          <p:cNvPr id="19" name="AutoShape 32"/>
          <p:cNvCxnSpPr>
            <a:cxnSpLocks noChangeShapeType="1"/>
            <a:stCxn id="28" idx="2"/>
            <a:endCxn id="18" idx="0"/>
          </p:cNvCxnSpPr>
          <p:nvPr/>
        </p:nvCxnSpPr>
        <p:spPr bwMode="auto">
          <a:xfrm rot="5400000">
            <a:off x="3054881" y="3126743"/>
            <a:ext cx="193193" cy="541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2615995" y="4346794"/>
            <a:ext cx="3384551" cy="396000"/>
          </a:xfrm>
          <a:prstGeom prst="rect">
            <a:avLst/>
          </a:prstGeom>
          <a:gradFill flip="none" rotWithShape="1">
            <a:gsLst>
              <a:gs pos="0">
                <a:srgbClr val="FFCCCC"/>
              </a:gs>
              <a:gs pos="75000">
                <a:srgbClr val="FFCCCC"/>
              </a:gs>
              <a:gs pos="95000">
                <a:schemeClr val="accent2"/>
              </a:gs>
            </a:gsLst>
            <a:lin ang="2700000" scaled="1"/>
            <a:tileRect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 anchor="ctr"/>
          <a:lstStyle/>
          <a:p>
            <a:pPr algn="ctr">
              <a:lnSpc>
                <a:spcPct val="95000"/>
              </a:lnSpc>
            </a:pPr>
            <a:r>
              <a:rPr lang="en-US" altLang="ja-JP" sz="1200" dirty="0" smtClean="0">
                <a:solidFill>
                  <a:srgbClr val="000000"/>
                </a:solidFill>
                <a:latin typeface="+mn-ea"/>
                <a:ea typeface="+mn-ea"/>
              </a:rPr>
              <a:t>B5</a:t>
            </a:r>
            <a:r>
              <a:rPr lang="ja-JP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 自社</a:t>
            </a:r>
            <a:r>
              <a:rPr lang="ja-JP" altLang="ja-JP" sz="1200" dirty="0">
                <a:solidFill>
                  <a:srgbClr val="000000"/>
                </a:solidFill>
                <a:latin typeface="+mn-ea"/>
                <a:ea typeface="+mn-ea"/>
              </a:rPr>
              <a:t>基盤の活用を</a:t>
            </a:r>
            <a:r>
              <a:rPr lang="ja-JP" altLang="ja-JP" sz="1200" dirty="0" smtClean="0">
                <a:solidFill>
                  <a:srgbClr val="000000"/>
                </a:solidFill>
                <a:latin typeface="+mn-ea"/>
                <a:ea typeface="+mn-ea"/>
              </a:rPr>
              <a:t>含め</a:t>
            </a:r>
            <a:endParaRPr lang="en-US" altLang="ja-JP" sz="12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lnSpc>
                <a:spcPct val="95000"/>
              </a:lnSpc>
            </a:pPr>
            <a:r>
              <a:rPr lang="ja-JP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ソリューション</a:t>
            </a:r>
            <a:r>
              <a:rPr lang="ja-JP" altLang="en-US" sz="1200" dirty="0">
                <a:solidFill>
                  <a:srgbClr val="000000"/>
                </a:solidFill>
                <a:latin typeface="+mn-ea"/>
                <a:ea typeface="+mn-ea"/>
              </a:rPr>
              <a:t>候補を評価する</a:t>
            </a:r>
          </a:p>
        </p:txBody>
      </p:sp>
      <p:cxnSp>
        <p:nvCxnSpPr>
          <p:cNvPr id="21" name="AutoShape 34"/>
          <p:cNvCxnSpPr>
            <a:cxnSpLocks noChangeShapeType="1"/>
            <a:stCxn id="18" idx="3"/>
            <a:endCxn id="29" idx="1"/>
          </p:cNvCxnSpPr>
          <p:nvPr/>
        </p:nvCxnSpPr>
        <p:spPr bwMode="auto">
          <a:xfrm flipV="1">
            <a:off x="3618264" y="2953043"/>
            <a:ext cx="301607" cy="72300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00FF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36"/>
          <p:cNvCxnSpPr>
            <a:cxnSpLocks noChangeShapeType="1"/>
            <a:stCxn id="30" idx="3"/>
            <a:endCxn id="31" idx="1"/>
          </p:cNvCxnSpPr>
          <p:nvPr/>
        </p:nvCxnSpPr>
        <p:spPr bwMode="auto">
          <a:xfrm flipV="1">
            <a:off x="5941664" y="2963191"/>
            <a:ext cx="216024" cy="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00FF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矢印コネクタ 22"/>
          <p:cNvCxnSpPr>
            <a:stCxn id="6" idx="2"/>
            <a:endCxn id="20" idx="0"/>
          </p:cNvCxnSpPr>
          <p:nvPr/>
        </p:nvCxnSpPr>
        <p:spPr bwMode="auto">
          <a:xfrm>
            <a:off x="4308271" y="4152467"/>
            <a:ext cx="0" cy="194327"/>
          </a:xfrm>
          <a:prstGeom prst="straightConnector1">
            <a:avLst/>
          </a:prstGeom>
          <a:ln w="28575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9"/>
          <p:cNvSpPr>
            <a:spLocks noChangeArrowheads="1"/>
          </p:cNvSpPr>
          <p:nvPr/>
        </p:nvSpPr>
        <p:spPr bwMode="auto">
          <a:xfrm>
            <a:off x="7381210" y="3501008"/>
            <a:ext cx="720000" cy="612000"/>
          </a:xfrm>
          <a:prstGeom prst="flowChartMultidocument">
            <a:avLst/>
          </a:prstGeom>
          <a:solidFill>
            <a:srgbClr val="F8F8F8"/>
          </a:solidFill>
          <a:ln w="9525">
            <a:solidFill>
              <a:schemeClr val="bg2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54000" rIns="18000" anchor="ctr"/>
          <a:lstStyle/>
          <a:p>
            <a:pPr algn="ctr">
              <a:defRPr/>
            </a:pPr>
            <a:r>
              <a:rPr lang="ja-JP" altLang="en-US" sz="1200" dirty="0" smtClean="0"/>
              <a:t>システム</a:t>
            </a:r>
            <a:endParaRPr lang="en-US" altLang="ja-JP" sz="1200" dirty="0" smtClean="0"/>
          </a:p>
          <a:p>
            <a:pPr algn="ctr">
              <a:defRPr/>
            </a:pPr>
            <a:r>
              <a:rPr lang="ja-JP" altLang="en-US" sz="1200" dirty="0" smtClean="0"/>
              <a:t>企画書</a:t>
            </a:r>
            <a:endParaRPr lang="ja-JP" altLang="en-US" sz="1200" dirty="0"/>
          </a:p>
        </p:txBody>
      </p:sp>
      <p:sp>
        <p:nvSpPr>
          <p:cNvPr id="25" name="AutoShape 49"/>
          <p:cNvSpPr>
            <a:spLocks noChangeArrowheads="1"/>
          </p:cNvSpPr>
          <p:nvPr/>
        </p:nvSpPr>
        <p:spPr bwMode="auto">
          <a:xfrm>
            <a:off x="8317314" y="3501008"/>
            <a:ext cx="720000" cy="612000"/>
          </a:xfrm>
          <a:prstGeom prst="flowChartMultidocument">
            <a:avLst/>
          </a:prstGeom>
          <a:solidFill>
            <a:srgbClr val="F8F8F8"/>
          </a:solidFill>
          <a:ln w="9525">
            <a:solidFill>
              <a:schemeClr val="bg2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54000" tIns="0" rIns="18000" bIns="36000" anchor="ctr"/>
          <a:lstStyle/>
          <a:p>
            <a:pPr algn="ctr">
              <a:defRPr/>
            </a:pPr>
            <a:r>
              <a:rPr lang="ja-JP" altLang="en-US" sz="1200" dirty="0" smtClean="0"/>
              <a:t>稟議書</a:t>
            </a:r>
            <a:endParaRPr lang="en-US" altLang="ja-JP" sz="1200" dirty="0" smtClean="0"/>
          </a:p>
          <a:p>
            <a:pPr algn="ctr">
              <a:defRPr/>
            </a:pPr>
            <a:r>
              <a:rPr lang="ja-JP" altLang="en-US" sz="1000" dirty="0" smtClean="0"/>
              <a:t>（方針稟議）</a:t>
            </a:r>
            <a:endParaRPr lang="ja-JP" altLang="en-US" sz="1200" dirty="0"/>
          </a:p>
        </p:txBody>
      </p:sp>
      <p:cxnSp>
        <p:nvCxnSpPr>
          <p:cNvPr id="26" name="カギ線コネクタ 25"/>
          <p:cNvCxnSpPr>
            <a:stCxn id="24" idx="3"/>
            <a:endCxn id="25" idx="1"/>
          </p:cNvCxnSpPr>
          <p:nvPr/>
        </p:nvCxnSpPr>
        <p:spPr bwMode="auto">
          <a:xfrm>
            <a:off x="8101210" y="3807008"/>
            <a:ext cx="216104" cy="127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55"/>
          <p:cNvSpPr txBox="1">
            <a:spLocks noChangeArrowheads="1"/>
          </p:cNvSpPr>
          <p:nvPr/>
        </p:nvSpPr>
        <p:spPr bwMode="auto">
          <a:xfrm>
            <a:off x="1405160" y="2708919"/>
            <a:ext cx="949826" cy="900000"/>
          </a:xfrm>
          <a:prstGeom prst="rect">
            <a:avLst/>
          </a:prstGeom>
          <a:gradFill flip="none" rotWithShape="1">
            <a:gsLst>
              <a:gs pos="0">
                <a:srgbClr val="FFCCCC"/>
              </a:gs>
              <a:gs pos="75000">
                <a:srgbClr val="FFCCCC"/>
              </a:gs>
              <a:gs pos="95000">
                <a:schemeClr val="accent2"/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lIns="36000" tIns="18000" rIns="36000" bIns="18000" anchor="ctr" anchorCtr="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5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ＭＳ Ｐゴシック"/>
              </a:rPr>
              <a:t>A3</a:t>
            </a:r>
          </a:p>
          <a:p>
            <a:pPr lvl="0" algn="ctr">
              <a:lnSpc>
                <a:spcPct val="95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ＭＳ Ｐゴシック"/>
              </a:rPr>
              <a:t>業務・システムの要求を概括する</a:t>
            </a:r>
          </a:p>
        </p:txBody>
      </p:sp>
      <p:sp>
        <p:nvSpPr>
          <p:cNvPr id="28" name="Text Box 55"/>
          <p:cNvSpPr txBox="1">
            <a:spLocks noChangeArrowheads="1"/>
          </p:cNvSpPr>
          <p:nvPr/>
        </p:nvSpPr>
        <p:spPr bwMode="auto">
          <a:xfrm>
            <a:off x="2679272" y="2132855"/>
            <a:ext cx="949826" cy="900000"/>
          </a:xfrm>
          <a:prstGeom prst="rect">
            <a:avLst/>
          </a:prstGeom>
          <a:gradFill flip="none" rotWithShape="1">
            <a:gsLst>
              <a:gs pos="0">
                <a:srgbClr val="FFCCCC"/>
              </a:gs>
              <a:gs pos="75000">
                <a:srgbClr val="FFCCCC"/>
              </a:gs>
              <a:gs pos="95000">
                <a:schemeClr val="accent2"/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lIns="36000" tIns="18000" rIns="36000" bIns="18000" anchor="ctr" anchorCtr="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B1</a:t>
            </a:r>
          </a:p>
          <a:p>
            <a:pPr algn="ctr">
              <a:lnSpc>
                <a:spcPct val="95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新業務・システムの概要を定義する</a:t>
            </a:r>
            <a:endParaRPr lang="en-US" altLang="ja-JP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Text Box 55"/>
          <p:cNvSpPr txBox="1">
            <a:spLocks noChangeArrowheads="1"/>
          </p:cNvSpPr>
          <p:nvPr/>
        </p:nvSpPr>
        <p:spPr bwMode="auto">
          <a:xfrm>
            <a:off x="3919871" y="2503043"/>
            <a:ext cx="949826" cy="900000"/>
          </a:xfrm>
          <a:prstGeom prst="rect">
            <a:avLst/>
          </a:prstGeom>
          <a:gradFill flip="none" rotWithShape="1">
            <a:gsLst>
              <a:gs pos="0">
                <a:srgbClr val="FFCCCC"/>
              </a:gs>
              <a:gs pos="75000">
                <a:srgbClr val="FFCCCC"/>
              </a:gs>
              <a:gs pos="95000">
                <a:schemeClr val="accent2"/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lIns="36000" tIns="18000" rIns="36000" bIns="18000" anchor="ctr" anchorCtr="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B3</a:t>
            </a:r>
          </a:p>
          <a:p>
            <a:pPr algn="ctr">
              <a:lnSpc>
                <a:spcPct val="95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技術的な</a:t>
            </a:r>
          </a:p>
          <a:p>
            <a:pPr algn="ctr">
              <a:lnSpc>
                <a:spcPct val="95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アーキテクチャ</a:t>
            </a:r>
            <a:r>
              <a:rPr lang="ja-JP" altLang="en-US" sz="1200" dirty="0" smtClean="0">
                <a:solidFill>
                  <a:srgbClr val="000000"/>
                </a:solidFill>
                <a:latin typeface="+mn-ea"/>
              </a:rPr>
              <a:t>を定義</a:t>
            </a:r>
            <a:endParaRPr lang="en-US" altLang="ja-JP" sz="1200" dirty="0" smtClean="0">
              <a:solidFill>
                <a:srgbClr val="000000"/>
              </a:solidFill>
              <a:latin typeface="+mn-ea"/>
            </a:endParaRPr>
          </a:p>
          <a:p>
            <a:pPr algn="ctr">
              <a:lnSpc>
                <a:spcPct val="95000"/>
              </a:lnSpc>
            </a:pPr>
            <a:r>
              <a:rPr lang="ja-JP" altLang="en-US" sz="1200" dirty="0" smtClean="0">
                <a:solidFill>
                  <a:srgbClr val="000000"/>
                </a:solidFill>
                <a:latin typeface="+mn-ea"/>
              </a:rPr>
              <a:t>する</a:t>
            </a:r>
            <a:endParaRPr lang="ja-JP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4991838" y="2513192"/>
            <a:ext cx="949826" cy="900000"/>
          </a:xfrm>
          <a:prstGeom prst="rect">
            <a:avLst/>
          </a:prstGeom>
          <a:gradFill flip="none" rotWithShape="1">
            <a:gsLst>
              <a:gs pos="0">
                <a:srgbClr val="FFCCCC"/>
              </a:gs>
              <a:gs pos="75000">
                <a:srgbClr val="FFCCCC"/>
              </a:gs>
              <a:gs pos="95000">
                <a:schemeClr val="accent2"/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lIns="36000" tIns="18000" rIns="36000" bIns="18000" anchor="ctr" anchorCtr="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ja-JP" sz="1200" dirty="0" smtClean="0">
                <a:solidFill>
                  <a:srgbClr val="000000"/>
                </a:solidFill>
                <a:latin typeface="+mn-ea"/>
              </a:rPr>
              <a:t>B4</a:t>
            </a:r>
            <a:endParaRPr lang="en-US" altLang="ja-JP" sz="1200" dirty="0">
              <a:solidFill>
                <a:srgbClr val="000000"/>
              </a:solidFill>
              <a:latin typeface="+mn-ea"/>
            </a:endParaRPr>
          </a:p>
          <a:p>
            <a:pPr algn="ctr">
              <a:lnSpc>
                <a:spcPct val="95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移行を</a:t>
            </a:r>
          </a:p>
          <a:p>
            <a:pPr algn="ctr">
              <a:lnSpc>
                <a:spcPct val="95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検討する</a:t>
            </a:r>
            <a:endParaRPr lang="en-US" altLang="ja-JP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1" name="Text Box 55"/>
          <p:cNvSpPr txBox="1">
            <a:spLocks noChangeArrowheads="1"/>
          </p:cNvSpPr>
          <p:nvPr/>
        </p:nvSpPr>
        <p:spPr bwMode="auto">
          <a:xfrm>
            <a:off x="6157688" y="2513191"/>
            <a:ext cx="949826" cy="900000"/>
          </a:xfrm>
          <a:prstGeom prst="rect">
            <a:avLst/>
          </a:prstGeom>
          <a:gradFill flip="none" rotWithShape="1">
            <a:gsLst>
              <a:gs pos="0">
                <a:srgbClr val="FFCCCC"/>
              </a:gs>
              <a:gs pos="75000">
                <a:srgbClr val="FFCCCC"/>
              </a:gs>
              <a:gs pos="95000">
                <a:schemeClr val="accent2"/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lIns="36000" tIns="18000" rIns="36000" bIns="18000" anchor="ctr" anchorCtr="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ja-JP" sz="1200" dirty="0" smtClean="0">
                <a:solidFill>
                  <a:srgbClr val="000000"/>
                </a:solidFill>
                <a:latin typeface="+mn-ea"/>
              </a:rPr>
              <a:t>C1</a:t>
            </a:r>
            <a:endParaRPr lang="en-US" altLang="ja-JP" sz="1200" dirty="0">
              <a:solidFill>
                <a:srgbClr val="000000"/>
              </a:solidFill>
              <a:latin typeface="+mn-ea"/>
            </a:endParaRPr>
          </a:p>
          <a:p>
            <a:pPr algn="ctr">
              <a:lnSpc>
                <a:spcPct val="95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実現シナリオ</a:t>
            </a:r>
          </a:p>
          <a:p>
            <a:pPr algn="ctr">
              <a:lnSpc>
                <a:spcPct val="95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を策定する</a:t>
            </a:r>
          </a:p>
        </p:txBody>
      </p:sp>
      <p:sp>
        <p:nvSpPr>
          <p:cNvPr id="32" name="Text Box 55"/>
          <p:cNvSpPr txBox="1">
            <a:spLocks noChangeArrowheads="1"/>
          </p:cNvSpPr>
          <p:nvPr/>
        </p:nvSpPr>
        <p:spPr bwMode="auto">
          <a:xfrm>
            <a:off x="7237808" y="2513191"/>
            <a:ext cx="949826" cy="900000"/>
          </a:xfrm>
          <a:prstGeom prst="rect">
            <a:avLst/>
          </a:prstGeom>
          <a:solidFill>
            <a:srgbClr val="FFCC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tIns="18000" rIns="36000" bIns="18000" anchor="ctr" anchorCtr="0"/>
          <a:lstStyle>
            <a:defPPr>
              <a:defRPr lang="ja-JP"/>
            </a:defPPr>
            <a:lvl1pPr algn="ctr" eaLnBrk="0" hangingPunct="0">
              <a:lnSpc>
                <a:spcPct val="95000"/>
              </a:lnSpc>
              <a:defRPr sz="120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r>
              <a:rPr lang="en-US" altLang="ja-JP" dirty="0" smtClean="0"/>
              <a:t>C2</a:t>
            </a:r>
            <a:endParaRPr lang="en-US" altLang="ja-JP" dirty="0"/>
          </a:p>
          <a:p>
            <a:r>
              <a:rPr lang="ja-JP" altLang="en-US" dirty="0"/>
              <a:t>企画の承認</a:t>
            </a:r>
          </a:p>
          <a:p>
            <a:r>
              <a:rPr lang="ja-JP" altLang="en-US" dirty="0"/>
              <a:t>を得る</a:t>
            </a:r>
          </a:p>
        </p:txBody>
      </p:sp>
      <p:sp>
        <p:nvSpPr>
          <p:cNvPr id="33" name="Text Box 55"/>
          <p:cNvSpPr txBox="1">
            <a:spLocks noChangeArrowheads="1"/>
          </p:cNvSpPr>
          <p:nvPr/>
        </p:nvSpPr>
        <p:spPr bwMode="auto">
          <a:xfrm>
            <a:off x="173919" y="2094452"/>
            <a:ext cx="949826" cy="900000"/>
          </a:xfrm>
          <a:prstGeom prst="rect">
            <a:avLst/>
          </a:prstGeom>
          <a:solidFill>
            <a:srgbClr val="FFCC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tIns="18000" rIns="36000" bIns="18000" anchor="ctr" anchorCtr="0"/>
          <a:lstStyle>
            <a:defPPr>
              <a:defRPr lang="ja-JP"/>
            </a:defPPr>
            <a:lvl1pPr algn="ctr" eaLnBrk="0" hangingPunct="0">
              <a:lnSpc>
                <a:spcPct val="95000"/>
              </a:lnSpc>
              <a:defRPr sz="120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ja-JP" dirty="0"/>
              <a:t>A1</a:t>
            </a:r>
          </a:p>
          <a:p>
            <a:pPr>
              <a:defRPr/>
            </a:pPr>
            <a:r>
              <a:rPr lang="ja-JP" altLang="en-US" dirty="0"/>
              <a:t>ビジネスを取り巻く環境を把握し、課題を明確にする</a:t>
            </a:r>
          </a:p>
        </p:txBody>
      </p:sp>
      <p:sp>
        <p:nvSpPr>
          <p:cNvPr id="34" name="Text Box 55"/>
          <p:cNvSpPr txBox="1">
            <a:spLocks noChangeArrowheads="1"/>
          </p:cNvSpPr>
          <p:nvPr/>
        </p:nvSpPr>
        <p:spPr bwMode="auto">
          <a:xfrm>
            <a:off x="189424" y="3375240"/>
            <a:ext cx="949826" cy="900000"/>
          </a:xfrm>
          <a:prstGeom prst="rect">
            <a:avLst/>
          </a:prstGeom>
          <a:gradFill flip="none" rotWithShape="1">
            <a:gsLst>
              <a:gs pos="0">
                <a:srgbClr val="FFCCCC"/>
              </a:gs>
              <a:gs pos="75000">
                <a:srgbClr val="FFCCCC"/>
              </a:gs>
              <a:gs pos="95000">
                <a:srgbClr val="CC0000"/>
              </a:gs>
            </a:gsLst>
            <a:lin ang="81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lIns="36000" tIns="18000" rIns="36000" bIns="18000" anchor="ctr" anchorCtr="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>
              <a:lnSpc>
                <a:spcPct val="95000"/>
              </a:lnSpc>
              <a:defRPr/>
            </a:pPr>
            <a:r>
              <a:rPr lang="en-US" altLang="ja-JP" sz="1200" dirty="0">
                <a:solidFill>
                  <a:srgbClr val="000000"/>
                </a:solidFill>
                <a:latin typeface="ＭＳ Ｐゴシック"/>
                <a:ea typeface="ＭＳ Ｐゴシック" pitchFamily="50" charset="-128"/>
              </a:rPr>
              <a:t>A2</a:t>
            </a:r>
          </a:p>
          <a:p>
            <a:pPr lvl="0" algn="ctr" eaLnBrk="0" hangingPunct="0">
              <a:lnSpc>
                <a:spcPct val="95000"/>
              </a:lnSpc>
              <a:defRPr/>
            </a:pPr>
            <a:r>
              <a:rPr lang="ja-JP" altLang="en-US" sz="1200" dirty="0">
                <a:solidFill>
                  <a:srgbClr val="000000"/>
                </a:solidFill>
                <a:latin typeface="ＭＳ Ｐゴシック"/>
                <a:ea typeface="ＭＳ Ｐゴシック" pitchFamily="50" charset="-128"/>
              </a:rPr>
              <a:t>現行業務・システムを把握し課題を明確にする</a:t>
            </a:r>
          </a:p>
        </p:txBody>
      </p:sp>
      <p:cxnSp>
        <p:nvCxnSpPr>
          <p:cNvPr id="35" name="AutoShape 36"/>
          <p:cNvCxnSpPr>
            <a:cxnSpLocks noChangeShapeType="1"/>
            <a:stCxn id="31" idx="3"/>
            <a:endCxn id="32" idx="1"/>
          </p:cNvCxnSpPr>
          <p:nvPr/>
        </p:nvCxnSpPr>
        <p:spPr bwMode="auto">
          <a:xfrm>
            <a:off x="7107514" y="2963191"/>
            <a:ext cx="130294" cy="127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00FF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 Box 57"/>
          <p:cNvSpPr txBox="1">
            <a:spLocks noChangeArrowheads="1"/>
          </p:cNvSpPr>
          <p:nvPr/>
        </p:nvSpPr>
        <p:spPr bwMode="auto">
          <a:xfrm>
            <a:off x="3458131" y="5289382"/>
            <a:ext cx="537805" cy="31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432" tIns="18288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ja-JP" altLang="en-US" sz="1200" b="0" i="0" u="none" strike="noStrike" baseline="0" dirty="0" smtClean="0">
                <a:solidFill>
                  <a:srgbClr val="000000"/>
                </a:solidFill>
                <a:latin typeface="+mn-ea"/>
                <a:ea typeface="+mn-ea"/>
              </a:rPr>
              <a:t>【凡例】</a:t>
            </a:r>
            <a:endParaRPr lang="ja-JP" altLang="en-US" sz="1050" dirty="0">
              <a:latin typeface="+mn-ea"/>
              <a:ea typeface="+mn-ea"/>
            </a:endParaRPr>
          </a:p>
        </p:txBody>
      </p:sp>
      <p:sp>
        <p:nvSpPr>
          <p:cNvPr id="37" name="Text Box 55"/>
          <p:cNvSpPr txBox="1">
            <a:spLocks noChangeArrowheads="1"/>
          </p:cNvSpPr>
          <p:nvPr/>
        </p:nvSpPr>
        <p:spPr bwMode="auto">
          <a:xfrm>
            <a:off x="4162308" y="5739456"/>
            <a:ext cx="306365" cy="288032"/>
          </a:xfrm>
          <a:prstGeom prst="rect">
            <a:avLst/>
          </a:prstGeom>
          <a:gradFill flip="none" rotWithShape="1">
            <a:gsLst>
              <a:gs pos="0">
                <a:srgbClr val="FFCCCC"/>
              </a:gs>
              <a:gs pos="75000">
                <a:srgbClr val="FFCCCC"/>
              </a:gs>
              <a:gs pos="95000">
                <a:schemeClr val="accent2"/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lIns="36000" tIns="18000" rIns="36000" bIns="180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endParaRPr lang="en-US" altLang="ja-JP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8" name="Text Box 55"/>
          <p:cNvSpPr txBox="1">
            <a:spLocks noChangeArrowheads="1"/>
          </p:cNvSpPr>
          <p:nvPr/>
        </p:nvSpPr>
        <p:spPr bwMode="auto">
          <a:xfrm>
            <a:off x="4162308" y="5311902"/>
            <a:ext cx="306365" cy="288032"/>
          </a:xfrm>
          <a:prstGeom prst="rect">
            <a:avLst/>
          </a:prstGeom>
          <a:solidFill>
            <a:srgbClr val="FFCC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tIns="46800" rIns="18000" bIns="46800" anchor="ctr"/>
          <a:lstStyle>
            <a:defPPr>
              <a:defRPr lang="ja-JP"/>
            </a:defPPr>
            <a:lvl1pPr algn="ctr" eaLnBrk="0" hangingPunct="0">
              <a:lnSpc>
                <a:spcPct val="95000"/>
              </a:lnSpc>
              <a:defRPr sz="120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endParaRPr lang="ja-JP" altLang="en-US" sz="1000" dirty="0"/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4162308" y="6167010"/>
            <a:ext cx="306365" cy="288032"/>
          </a:xfrm>
          <a:prstGeom prst="rect">
            <a:avLst/>
          </a:prstGeom>
          <a:gradFill flip="none" rotWithShape="1">
            <a:gsLst>
              <a:gs pos="0">
                <a:srgbClr val="FFCCCC"/>
              </a:gs>
              <a:gs pos="75000">
                <a:srgbClr val="FFCCCC"/>
              </a:gs>
              <a:gs pos="95000">
                <a:srgbClr val="CC0000"/>
              </a:gs>
            </a:gsLst>
            <a:lin ang="81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lIns="36000" tIns="18000" rIns="36000" bIns="180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endParaRPr lang="en-US" altLang="ja-JP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608513" y="5327630"/>
            <a:ext cx="2704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b="1" dirty="0">
                <a:latin typeface="ＭＳ Ｐゴシック" pitchFamily="50" charset="-128"/>
              </a:rPr>
              <a:t>IT</a:t>
            </a:r>
            <a:r>
              <a:rPr lang="ja-JP" altLang="en-US" sz="1100" b="1" dirty="0" smtClean="0">
                <a:latin typeface="ＭＳ Ｐゴシック" pitchFamily="50" charset="-128"/>
              </a:rPr>
              <a:t>を導入する組織</a:t>
            </a:r>
            <a:r>
              <a:rPr lang="ja-JP" altLang="en-US" sz="1100" dirty="0" smtClean="0">
                <a:latin typeface="ＭＳ Ｐゴシック" pitchFamily="50" charset="-128"/>
              </a:rPr>
              <a:t>が</a:t>
            </a:r>
            <a:r>
              <a:rPr lang="ja-JP" altLang="en-US" sz="1100" dirty="0">
                <a:latin typeface="ＭＳ Ｐゴシック" pitchFamily="50" charset="-128"/>
              </a:rPr>
              <a:t>担う作業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4608513" y="5662954"/>
            <a:ext cx="35195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/>
              <a:t>ＩＴ</a:t>
            </a:r>
            <a:r>
              <a:rPr lang="ja-JP" altLang="en-US" sz="1100" dirty="0" smtClean="0"/>
              <a:t>を導入する組織が</a:t>
            </a:r>
            <a:r>
              <a:rPr lang="ja-JP" altLang="en-US" sz="1100" dirty="0"/>
              <a:t>主導で</a:t>
            </a:r>
            <a:r>
              <a:rPr lang="ja-JP" altLang="en-US" sz="1100" dirty="0" smtClean="0"/>
              <a:t>、</a:t>
            </a:r>
            <a:endParaRPr lang="en-US" altLang="ja-JP" sz="1100" dirty="0" smtClean="0"/>
          </a:p>
          <a:p>
            <a:r>
              <a:rPr lang="ja-JP" altLang="en-US" sz="1100" b="1" dirty="0" smtClean="0"/>
              <a:t>ＩＴ</a:t>
            </a:r>
            <a:r>
              <a:rPr lang="ja-JP" altLang="en-US" sz="1100" b="1" dirty="0"/>
              <a:t>支援組織の支援を受けながら</a:t>
            </a:r>
            <a:r>
              <a:rPr lang="ja-JP" altLang="en-US" sz="1100" dirty="0"/>
              <a:t>担う作業</a:t>
            </a:r>
            <a:endParaRPr lang="en-US" altLang="ja-JP" sz="1100" dirty="0"/>
          </a:p>
        </p:txBody>
      </p:sp>
      <p:sp>
        <p:nvSpPr>
          <p:cNvPr id="42" name="正方形/長方形 41"/>
          <p:cNvSpPr/>
          <p:nvPr/>
        </p:nvSpPr>
        <p:spPr>
          <a:xfrm>
            <a:off x="4608513" y="6095002"/>
            <a:ext cx="36575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000"/>
            </a:pPr>
            <a:r>
              <a:rPr lang="ja-JP" altLang="en-US" sz="1100" dirty="0">
                <a:solidFill>
                  <a:srgbClr val="000000"/>
                </a:solidFill>
                <a:latin typeface="+mn-ea"/>
              </a:rPr>
              <a:t>ＩＴを</a:t>
            </a:r>
            <a:r>
              <a:rPr lang="ja-JP" altLang="en-US" sz="1100" dirty="0" smtClean="0">
                <a:solidFill>
                  <a:srgbClr val="000000"/>
                </a:solidFill>
                <a:latin typeface="+mn-ea"/>
              </a:rPr>
              <a:t>導入する組織が</a:t>
            </a:r>
            <a:r>
              <a:rPr lang="ja-JP" altLang="en-US" sz="1100" dirty="0">
                <a:solidFill>
                  <a:srgbClr val="000000"/>
                </a:solidFill>
                <a:latin typeface="+mn-ea"/>
              </a:rPr>
              <a:t>主導で</a:t>
            </a:r>
            <a:r>
              <a:rPr lang="ja-JP" altLang="en-US" sz="1100" dirty="0" smtClean="0">
                <a:solidFill>
                  <a:srgbClr val="000000"/>
                </a:solidFill>
                <a:latin typeface="+mn-ea"/>
              </a:rPr>
              <a:t>、</a:t>
            </a:r>
            <a:endParaRPr lang="en-US" altLang="ja-JP" sz="1100" dirty="0" smtClean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ja-JP" altLang="en-US" sz="1100" b="1" dirty="0" smtClean="0">
                <a:latin typeface="+mn-ea"/>
              </a:rPr>
              <a:t>現行</a:t>
            </a:r>
            <a:r>
              <a:rPr lang="ja-JP" altLang="en-US" sz="1100" b="1" dirty="0">
                <a:latin typeface="+mn-ea"/>
              </a:rPr>
              <a:t>システムの運用担当の支援を受けながら</a:t>
            </a:r>
            <a:r>
              <a:rPr lang="ja-JP" altLang="en-US" sz="1100" dirty="0">
                <a:solidFill>
                  <a:srgbClr val="000000"/>
                </a:solidFill>
                <a:latin typeface="+mn-ea"/>
              </a:rPr>
              <a:t>担う作業</a:t>
            </a:r>
            <a:endParaRPr lang="en-US" altLang="ja-JP" sz="11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33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/>
              <a:t>図表</a:t>
            </a:r>
            <a:r>
              <a:rPr lang="en-US" altLang="ja-JP" dirty="0"/>
              <a:t>2-1</a:t>
            </a:r>
            <a:r>
              <a:rPr lang="ja-JP" altLang="en-US" dirty="0"/>
              <a:t>　情報システムとは</a:t>
            </a:r>
            <a:endParaRPr kumimoji="1" lang="ja-JP" altLang="en-US" dirty="0"/>
          </a:p>
        </p:txBody>
      </p:sp>
      <p:sp>
        <p:nvSpPr>
          <p:cNvPr id="168" name="正方形/長方形 167"/>
          <p:cNvSpPr/>
          <p:nvPr/>
        </p:nvSpPr>
        <p:spPr bwMode="auto">
          <a:xfrm>
            <a:off x="4311258" y="4001814"/>
            <a:ext cx="4725238" cy="25235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69" name="Rectangle 5"/>
          <p:cNvSpPr>
            <a:spLocks noChangeArrowheads="1"/>
          </p:cNvSpPr>
          <p:nvPr/>
        </p:nvSpPr>
        <p:spPr bwMode="gray">
          <a:xfrm>
            <a:off x="4455758" y="5835490"/>
            <a:ext cx="1237903" cy="216000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tIns="0" bIns="0" anchor="ctr"/>
          <a:lstStyle/>
          <a:p>
            <a:pPr eaLnBrk="1" hangingPunct="1"/>
            <a:r>
              <a:rPr kumimoji="1" lang="ja-JP" altLang="en-US" sz="1050" b="1" dirty="0">
                <a:solidFill>
                  <a:schemeClr val="bg1"/>
                </a:solidFill>
                <a:latin typeface="ＭＳ Ｐゴシック" pitchFamily="50" charset="-128"/>
                <a:cs typeface="メイリオ" pitchFamily="50" charset="-128"/>
              </a:rPr>
              <a:t>オペレーション</a:t>
            </a:r>
          </a:p>
        </p:txBody>
      </p:sp>
      <p:sp>
        <p:nvSpPr>
          <p:cNvPr id="170" name="Rectangle 21"/>
          <p:cNvSpPr>
            <a:spLocks noChangeArrowheads="1"/>
          </p:cNvSpPr>
          <p:nvPr/>
        </p:nvSpPr>
        <p:spPr bwMode="gray">
          <a:xfrm>
            <a:off x="5736721" y="4702729"/>
            <a:ext cx="423886" cy="5264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71" name="Rectangle 22"/>
          <p:cNvSpPr>
            <a:spLocks noChangeArrowheads="1"/>
          </p:cNvSpPr>
          <p:nvPr/>
        </p:nvSpPr>
        <p:spPr bwMode="gray">
          <a:xfrm>
            <a:off x="6196086" y="4702729"/>
            <a:ext cx="424819" cy="5264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72" name="Rectangle 23"/>
          <p:cNvSpPr>
            <a:spLocks noChangeArrowheads="1"/>
          </p:cNvSpPr>
          <p:nvPr/>
        </p:nvSpPr>
        <p:spPr bwMode="gray">
          <a:xfrm>
            <a:off x="6656386" y="4702729"/>
            <a:ext cx="423886" cy="5264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73" name="Rectangle 24"/>
          <p:cNvSpPr>
            <a:spLocks noChangeArrowheads="1"/>
          </p:cNvSpPr>
          <p:nvPr/>
        </p:nvSpPr>
        <p:spPr bwMode="gray">
          <a:xfrm>
            <a:off x="7115751" y="4702729"/>
            <a:ext cx="424819" cy="5264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74" name="Rectangle 26"/>
          <p:cNvSpPr>
            <a:spLocks noChangeArrowheads="1"/>
          </p:cNvSpPr>
          <p:nvPr/>
        </p:nvSpPr>
        <p:spPr bwMode="gray">
          <a:xfrm>
            <a:off x="7569364" y="4702729"/>
            <a:ext cx="423886" cy="5264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75" name="Rectangle 27"/>
          <p:cNvSpPr>
            <a:spLocks noChangeArrowheads="1"/>
          </p:cNvSpPr>
          <p:nvPr/>
        </p:nvSpPr>
        <p:spPr bwMode="gray">
          <a:xfrm>
            <a:off x="8028730" y="4702729"/>
            <a:ext cx="424819" cy="5264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gray">
          <a:xfrm>
            <a:off x="8488096" y="4702729"/>
            <a:ext cx="424819" cy="5264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gray">
          <a:xfrm>
            <a:off x="5736721" y="5263580"/>
            <a:ext cx="423886" cy="5359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78" name="Rectangle 30"/>
          <p:cNvSpPr>
            <a:spLocks noChangeArrowheads="1"/>
          </p:cNvSpPr>
          <p:nvPr/>
        </p:nvSpPr>
        <p:spPr bwMode="gray">
          <a:xfrm>
            <a:off x="6196086" y="5263580"/>
            <a:ext cx="424819" cy="5359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79" name="Rectangle 31"/>
          <p:cNvSpPr>
            <a:spLocks noChangeArrowheads="1"/>
          </p:cNvSpPr>
          <p:nvPr/>
        </p:nvSpPr>
        <p:spPr bwMode="gray">
          <a:xfrm>
            <a:off x="6656386" y="5263580"/>
            <a:ext cx="423886" cy="5359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80" name="Rectangle 32"/>
          <p:cNvSpPr>
            <a:spLocks noChangeArrowheads="1"/>
          </p:cNvSpPr>
          <p:nvPr/>
        </p:nvSpPr>
        <p:spPr bwMode="gray">
          <a:xfrm>
            <a:off x="7115751" y="5263580"/>
            <a:ext cx="424819" cy="5359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81" name="Rectangle 34"/>
          <p:cNvSpPr>
            <a:spLocks noChangeArrowheads="1"/>
          </p:cNvSpPr>
          <p:nvPr/>
        </p:nvSpPr>
        <p:spPr bwMode="gray">
          <a:xfrm>
            <a:off x="7569364" y="5263580"/>
            <a:ext cx="423886" cy="5359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82" name="Rectangle 35"/>
          <p:cNvSpPr>
            <a:spLocks noChangeArrowheads="1"/>
          </p:cNvSpPr>
          <p:nvPr/>
        </p:nvSpPr>
        <p:spPr bwMode="gray">
          <a:xfrm>
            <a:off x="8028730" y="5263580"/>
            <a:ext cx="424819" cy="5359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83" name="Rectangle 36"/>
          <p:cNvSpPr>
            <a:spLocks noChangeArrowheads="1"/>
          </p:cNvSpPr>
          <p:nvPr/>
        </p:nvSpPr>
        <p:spPr bwMode="gray">
          <a:xfrm>
            <a:off x="8488096" y="5263580"/>
            <a:ext cx="424819" cy="5359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84" name="Rectangle 37"/>
          <p:cNvSpPr>
            <a:spLocks noChangeArrowheads="1"/>
          </p:cNvSpPr>
          <p:nvPr/>
        </p:nvSpPr>
        <p:spPr bwMode="gray">
          <a:xfrm>
            <a:off x="5736721" y="5835491"/>
            <a:ext cx="423886" cy="545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85" name="Rectangle 38"/>
          <p:cNvSpPr>
            <a:spLocks noChangeArrowheads="1"/>
          </p:cNvSpPr>
          <p:nvPr/>
        </p:nvSpPr>
        <p:spPr bwMode="gray">
          <a:xfrm>
            <a:off x="6196086" y="5835491"/>
            <a:ext cx="424819" cy="545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86" name="Rectangle 39"/>
          <p:cNvSpPr>
            <a:spLocks noChangeArrowheads="1"/>
          </p:cNvSpPr>
          <p:nvPr/>
        </p:nvSpPr>
        <p:spPr bwMode="gray">
          <a:xfrm>
            <a:off x="6656386" y="5835491"/>
            <a:ext cx="423886" cy="545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87" name="Rectangle 40"/>
          <p:cNvSpPr>
            <a:spLocks noChangeArrowheads="1"/>
          </p:cNvSpPr>
          <p:nvPr/>
        </p:nvSpPr>
        <p:spPr bwMode="gray">
          <a:xfrm>
            <a:off x="7115751" y="5835491"/>
            <a:ext cx="424819" cy="545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88" name="Rectangle 42"/>
          <p:cNvSpPr>
            <a:spLocks noChangeArrowheads="1"/>
          </p:cNvSpPr>
          <p:nvPr/>
        </p:nvSpPr>
        <p:spPr bwMode="gray">
          <a:xfrm>
            <a:off x="7569364" y="5835491"/>
            <a:ext cx="423886" cy="545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89" name="Rectangle 43"/>
          <p:cNvSpPr>
            <a:spLocks noChangeArrowheads="1"/>
          </p:cNvSpPr>
          <p:nvPr/>
        </p:nvSpPr>
        <p:spPr bwMode="gray">
          <a:xfrm>
            <a:off x="8028730" y="5835491"/>
            <a:ext cx="424819" cy="545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90" name="Rectangle 44"/>
          <p:cNvSpPr>
            <a:spLocks noChangeArrowheads="1"/>
          </p:cNvSpPr>
          <p:nvPr/>
        </p:nvSpPr>
        <p:spPr bwMode="gray">
          <a:xfrm>
            <a:off x="8488096" y="5835491"/>
            <a:ext cx="424819" cy="545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1" lang="ja-JP" altLang="en-US" sz="110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91" name="Rectangle 47"/>
          <p:cNvSpPr>
            <a:spLocks noChangeArrowheads="1"/>
          </p:cNvSpPr>
          <p:nvPr/>
        </p:nvSpPr>
        <p:spPr bwMode="gray">
          <a:xfrm>
            <a:off x="5736710" y="5373216"/>
            <a:ext cx="3176206" cy="23054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/>
            <a:r>
              <a:rPr kumimoji="1" lang="ja-JP" altLang="en-US" sz="1100" dirty="0">
                <a:latin typeface="ＭＳ Ｐゴシック" pitchFamily="50" charset="-128"/>
                <a:cs typeface="メイリオ" pitchFamily="50" charset="-128"/>
              </a:rPr>
              <a:t>リスク管理、機会把握の源泉</a:t>
            </a:r>
          </a:p>
        </p:txBody>
      </p:sp>
      <p:sp>
        <p:nvSpPr>
          <p:cNvPr id="192" name="Rectangle 48"/>
          <p:cNvSpPr>
            <a:spLocks noChangeArrowheads="1"/>
          </p:cNvSpPr>
          <p:nvPr/>
        </p:nvSpPr>
        <p:spPr bwMode="gray">
          <a:xfrm>
            <a:off x="5736722" y="5949280"/>
            <a:ext cx="3175292" cy="23054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/>
            <a:r>
              <a:rPr kumimoji="1" lang="ja-JP" altLang="en-US" sz="1100" dirty="0">
                <a:latin typeface="ＭＳ Ｐゴシック" pitchFamily="50" charset="-128"/>
                <a:cs typeface="メイリオ" pitchFamily="50" charset="-128"/>
              </a:rPr>
              <a:t>サービス向上、コスト低減の源泉</a:t>
            </a:r>
          </a:p>
        </p:txBody>
      </p:sp>
      <p:sp>
        <p:nvSpPr>
          <p:cNvPr id="193" name="Rectangle 52"/>
          <p:cNvSpPr>
            <a:spLocks noChangeArrowheads="1"/>
          </p:cNvSpPr>
          <p:nvPr/>
        </p:nvSpPr>
        <p:spPr bwMode="gray">
          <a:xfrm>
            <a:off x="4455758" y="6021328"/>
            <a:ext cx="123790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lIns="36000" tIns="36000" rIns="36000" bIns="0" anchor="t"/>
          <a:lstStyle/>
          <a:p>
            <a:pPr eaLnBrk="1" hangingPunct="1"/>
            <a:r>
              <a:rPr kumimoji="1" lang="ja-JP" altLang="en-US" sz="900" dirty="0" smtClean="0">
                <a:latin typeface="ＭＳ Ｐゴシック" pitchFamily="50" charset="-128"/>
                <a:cs typeface="メイリオ" pitchFamily="50" charset="-128"/>
              </a:rPr>
              <a:t>作業精度</a:t>
            </a:r>
            <a:endParaRPr kumimoji="1" lang="en-US" altLang="ja-JP" sz="900" dirty="0" smtClean="0">
              <a:latin typeface="ＭＳ Ｐゴシック" pitchFamily="50" charset="-128"/>
              <a:cs typeface="メイリオ" pitchFamily="50" charset="-128"/>
            </a:endParaRPr>
          </a:p>
          <a:p>
            <a:pPr eaLnBrk="1" hangingPunct="1"/>
            <a:r>
              <a:rPr kumimoji="1" lang="ja-JP" altLang="en-US" sz="900" dirty="0" smtClean="0">
                <a:latin typeface="ＭＳ Ｐゴシック" pitchFamily="50" charset="-128"/>
                <a:cs typeface="メイリオ" pitchFamily="50" charset="-128"/>
              </a:rPr>
              <a:t>作業</a:t>
            </a:r>
            <a:r>
              <a:rPr kumimoji="1" lang="ja-JP" altLang="en-US" sz="900" dirty="0">
                <a:latin typeface="ＭＳ Ｐゴシック" pitchFamily="50" charset="-128"/>
                <a:cs typeface="メイリオ" pitchFamily="50" charset="-128"/>
              </a:rPr>
              <a:t>効率</a:t>
            </a:r>
          </a:p>
        </p:txBody>
      </p:sp>
      <p:sp>
        <p:nvSpPr>
          <p:cNvPr id="194" name="Rectangle 53"/>
          <p:cNvSpPr>
            <a:spLocks noChangeArrowheads="1"/>
          </p:cNvSpPr>
          <p:nvPr/>
        </p:nvSpPr>
        <p:spPr bwMode="gray">
          <a:xfrm>
            <a:off x="4455758" y="5259426"/>
            <a:ext cx="1237903" cy="216000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tIns="0" bIns="0" anchor="ctr"/>
          <a:lstStyle/>
          <a:p>
            <a:pPr eaLnBrk="1" hangingPunct="1"/>
            <a:r>
              <a:rPr kumimoji="1" lang="ja-JP" altLang="en-US" sz="1050" b="1" dirty="0">
                <a:solidFill>
                  <a:schemeClr val="bg1"/>
                </a:solidFill>
                <a:latin typeface="ＭＳ Ｐゴシック" pitchFamily="50" charset="-128"/>
                <a:cs typeface="メイリオ" pitchFamily="50" charset="-128"/>
              </a:rPr>
              <a:t>コントロール</a:t>
            </a:r>
          </a:p>
        </p:txBody>
      </p:sp>
      <p:sp>
        <p:nvSpPr>
          <p:cNvPr id="195" name="Rectangle 54"/>
          <p:cNvSpPr>
            <a:spLocks noChangeArrowheads="1"/>
          </p:cNvSpPr>
          <p:nvPr/>
        </p:nvSpPr>
        <p:spPr bwMode="gray">
          <a:xfrm>
            <a:off x="4455758" y="5439490"/>
            <a:ext cx="123790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lIns="36000" tIns="36000" rIns="36000" bIns="0" anchor="t"/>
          <a:lstStyle/>
          <a:p>
            <a:r>
              <a:rPr lang="ja-JP" altLang="en-US" sz="900" dirty="0" smtClean="0">
                <a:latin typeface="ＭＳ Ｐゴシック" pitchFamily="50" charset="-128"/>
                <a:cs typeface="メイリオ" pitchFamily="50" charset="-128"/>
              </a:rPr>
              <a:t>業務状況</a:t>
            </a:r>
            <a:r>
              <a:rPr lang="ja-JP" altLang="en-US" sz="900" dirty="0">
                <a:latin typeface="ＭＳ Ｐゴシック" pitchFamily="50" charset="-128"/>
                <a:cs typeface="メイリオ" pitchFamily="50" charset="-128"/>
              </a:rPr>
              <a:t>の</a:t>
            </a:r>
            <a:r>
              <a:rPr kumimoji="1" lang="ja-JP" altLang="en-US" sz="900" dirty="0" smtClean="0">
                <a:latin typeface="ＭＳ Ｐゴシック" pitchFamily="50" charset="-128"/>
                <a:cs typeface="メイリオ" pitchFamily="50" charset="-128"/>
              </a:rPr>
              <a:t>モニター</a:t>
            </a:r>
            <a:endParaRPr kumimoji="1" lang="ja-JP" altLang="en-US" sz="900" dirty="0">
              <a:latin typeface="ＭＳ Ｐゴシック" pitchFamily="50" charset="-128"/>
              <a:cs typeface="メイリオ" pitchFamily="50" charset="-128"/>
            </a:endParaRPr>
          </a:p>
          <a:p>
            <a:r>
              <a:rPr kumimoji="1" lang="ja-JP" altLang="en-US" sz="900" dirty="0" smtClean="0">
                <a:latin typeface="ＭＳ Ｐゴシック" pitchFamily="50" charset="-128"/>
                <a:cs typeface="メイリオ" pitchFamily="50" charset="-128"/>
              </a:rPr>
              <a:t>迅速な課題発見</a:t>
            </a:r>
            <a:endParaRPr kumimoji="1" lang="ja-JP" altLang="en-US" sz="900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96" name="Rectangle 56"/>
          <p:cNvSpPr>
            <a:spLocks noChangeArrowheads="1"/>
          </p:cNvSpPr>
          <p:nvPr/>
        </p:nvSpPr>
        <p:spPr bwMode="gray">
          <a:xfrm>
            <a:off x="4455758" y="4698347"/>
            <a:ext cx="1237903" cy="216000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tIns="0" bIns="0" anchor="ctr"/>
          <a:lstStyle/>
          <a:p>
            <a:pPr eaLnBrk="1" hangingPunct="1"/>
            <a:r>
              <a:rPr kumimoji="1" lang="ja-JP" altLang="en-US" sz="1050" b="1" dirty="0">
                <a:solidFill>
                  <a:schemeClr val="bg1"/>
                </a:solidFill>
                <a:latin typeface="ＭＳ Ｐゴシック" pitchFamily="50" charset="-128"/>
                <a:cs typeface="メイリオ" pitchFamily="50" charset="-128"/>
              </a:rPr>
              <a:t>マネジメント</a:t>
            </a:r>
          </a:p>
        </p:txBody>
      </p:sp>
      <p:sp>
        <p:nvSpPr>
          <p:cNvPr id="197" name="ホームベース 196"/>
          <p:cNvSpPr/>
          <p:nvPr/>
        </p:nvSpPr>
        <p:spPr bwMode="auto">
          <a:xfrm>
            <a:off x="8505123" y="4289846"/>
            <a:ext cx="459365" cy="360040"/>
          </a:xfrm>
          <a:prstGeom prst="homePlate">
            <a:avLst>
              <a:gd name="adj" fmla="val 25308"/>
            </a:avLst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i="0" u="none" strike="noStrike" cap="none" normalizeH="0" baseline="0" dirty="0" smtClean="0">
                <a:ln>
                  <a:noFill/>
                </a:ln>
                <a:effectLst/>
                <a:latin typeface="ＭＳ Ｐゴシック" pitchFamily="50" charset="-128"/>
                <a:cs typeface="メイリオ" pitchFamily="50" charset="-128"/>
              </a:rPr>
              <a:t>人事</a:t>
            </a:r>
          </a:p>
        </p:txBody>
      </p:sp>
      <p:sp>
        <p:nvSpPr>
          <p:cNvPr id="198" name="ホームベース 197"/>
          <p:cNvSpPr/>
          <p:nvPr/>
        </p:nvSpPr>
        <p:spPr bwMode="auto">
          <a:xfrm>
            <a:off x="8028730" y="4280606"/>
            <a:ext cx="459365" cy="360040"/>
          </a:xfrm>
          <a:prstGeom prst="homePlate">
            <a:avLst>
              <a:gd name="adj" fmla="val 25308"/>
            </a:avLst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i="0" u="none" strike="noStrike" cap="none" normalizeH="0" baseline="0" dirty="0" smtClean="0">
                <a:ln>
                  <a:noFill/>
                </a:ln>
                <a:effectLst/>
                <a:latin typeface="ＭＳ Ｐゴシック" pitchFamily="50" charset="-128"/>
                <a:cs typeface="メイリオ" pitchFamily="50" charset="-128"/>
              </a:rPr>
              <a:t>会計</a:t>
            </a:r>
          </a:p>
        </p:txBody>
      </p:sp>
      <p:sp>
        <p:nvSpPr>
          <p:cNvPr id="199" name="ホームベース 198"/>
          <p:cNvSpPr/>
          <p:nvPr/>
        </p:nvSpPr>
        <p:spPr bwMode="auto">
          <a:xfrm>
            <a:off x="7569364" y="4280606"/>
            <a:ext cx="459365" cy="360040"/>
          </a:xfrm>
          <a:prstGeom prst="homePlate">
            <a:avLst>
              <a:gd name="adj" fmla="val 25308"/>
            </a:avLst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i="0" u="none" strike="noStrike" cap="none" normalizeH="0" baseline="0" dirty="0" smtClean="0">
                <a:ln>
                  <a:noFill/>
                </a:ln>
                <a:effectLst/>
                <a:latin typeface="ＭＳ Ｐゴシック" pitchFamily="50" charset="-128"/>
                <a:cs typeface="メイリオ" pitchFamily="50" charset="-128"/>
              </a:rPr>
              <a:t>販売</a:t>
            </a:r>
          </a:p>
        </p:txBody>
      </p:sp>
      <p:sp>
        <p:nvSpPr>
          <p:cNvPr id="200" name="ホームベース 199"/>
          <p:cNvSpPr/>
          <p:nvPr/>
        </p:nvSpPr>
        <p:spPr bwMode="auto">
          <a:xfrm>
            <a:off x="7115751" y="4280606"/>
            <a:ext cx="459365" cy="360040"/>
          </a:xfrm>
          <a:prstGeom prst="homePlate">
            <a:avLst>
              <a:gd name="adj" fmla="val 25308"/>
            </a:avLst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i="0" u="none" strike="noStrike" cap="none" normalizeH="0" baseline="0" dirty="0" smtClean="0">
                <a:ln>
                  <a:noFill/>
                </a:ln>
                <a:effectLst/>
                <a:latin typeface="ＭＳ Ｐゴシック" pitchFamily="50" charset="-128"/>
                <a:cs typeface="メイリオ" pitchFamily="50" charset="-128"/>
              </a:rPr>
              <a:t>流通</a:t>
            </a:r>
          </a:p>
        </p:txBody>
      </p:sp>
      <p:sp>
        <p:nvSpPr>
          <p:cNvPr id="201" name="ホームベース 200"/>
          <p:cNvSpPr/>
          <p:nvPr/>
        </p:nvSpPr>
        <p:spPr bwMode="auto">
          <a:xfrm>
            <a:off x="6656386" y="4280606"/>
            <a:ext cx="459365" cy="360040"/>
          </a:xfrm>
          <a:prstGeom prst="homePlate">
            <a:avLst>
              <a:gd name="adj" fmla="val 25308"/>
            </a:avLst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i="0" u="none" strike="noStrike" cap="none" normalizeH="0" baseline="0" dirty="0" smtClean="0">
                <a:ln>
                  <a:noFill/>
                </a:ln>
                <a:effectLst/>
                <a:latin typeface="ＭＳ Ｐゴシック" pitchFamily="50" charset="-128"/>
                <a:cs typeface="メイリオ" pitchFamily="50" charset="-128"/>
              </a:rPr>
              <a:t>仕入</a:t>
            </a:r>
          </a:p>
        </p:txBody>
      </p:sp>
      <p:sp>
        <p:nvSpPr>
          <p:cNvPr id="202" name="ホームベース 201"/>
          <p:cNvSpPr/>
          <p:nvPr/>
        </p:nvSpPr>
        <p:spPr bwMode="auto">
          <a:xfrm>
            <a:off x="6196086" y="4280606"/>
            <a:ext cx="459365" cy="360040"/>
          </a:xfrm>
          <a:prstGeom prst="homePlate">
            <a:avLst>
              <a:gd name="adj" fmla="val 25308"/>
            </a:avLst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 smtClean="0">
                <a:latin typeface="ＭＳ Ｐゴシック" pitchFamily="50" charset="-128"/>
                <a:cs typeface="メイリオ" pitchFamily="50" charset="-128"/>
              </a:rPr>
              <a:t>SCM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開発</a:t>
            </a:r>
            <a:endParaRPr kumimoji="1" lang="ja-JP" altLang="en-US" sz="1100" i="0" u="none" strike="noStrike" cap="none" normalizeH="0" baseline="0" dirty="0" smtClean="0">
              <a:ln>
                <a:noFill/>
              </a:ln>
              <a:effectLst/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203" name="ホームベース 202"/>
          <p:cNvSpPr/>
          <p:nvPr/>
        </p:nvSpPr>
        <p:spPr bwMode="auto">
          <a:xfrm>
            <a:off x="5736721" y="4280606"/>
            <a:ext cx="459365" cy="360040"/>
          </a:xfrm>
          <a:prstGeom prst="homePlate">
            <a:avLst>
              <a:gd name="adj" fmla="val 25308"/>
            </a:avLst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i="0" u="none" strike="noStrike" cap="none" normalizeH="0" baseline="0" dirty="0" smtClean="0">
                <a:ln>
                  <a:noFill/>
                </a:ln>
                <a:effectLst/>
                <a:latin typeface="ＭＳ Ｐゴシック" pitchFamily="50" charset="-128"/>
                <a:cs typeface="メイリオ" pitchFamily="50" charset="-128"/>
              </a:rPr>
              <a:t>商品企画</a:t>
            </a:r>
          </a:p>
        </p:txBody>
      </p:sp>
      <p:sp>
        <p:nvSpPr>
          <p:cNvPr id="204" name="正方形/長方形 203"/>
          <p:cNvSpPr/>
          <p:nvPr/>
        </p:nvSpPr>
        <p:spPr>
          <a:xfrm>
            <a:off x="5508104" y="4001814"/>
            <a:ext cx="3704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ＭＳ Ｐゴシック" pitchFamily="50" charset="-128"/>
                <a:cs typeface="メイリオ" pitchFamily="50" charset="-128"/>
              </a:rPr>
              <a:t>業務プロセス（＆組織・役割分担）の流れ</a:t>
            </a:r>
            <a:endParaRPr lang="en-US" altLang="ja-JP" sz="1400" b="1" dirty="0">
              <a:solidFill>
                <a:srgbClr val="FF0000"/>
              </a:solidFill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205" name="正方形/長方形 204"/>
          <p:cNvSpPr/>
          <p:nvPr/>
        </p:nvSpPr>
        <p:spPr bwMode="auto">
          <a:xfrm>
            <a:off x="179512" y="1517208"/>
            <a:ext cx="6900760" cy="23438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wrap="none" lIns="72000" tIns="0" rIns="72000" bIns="0" rtlCol="0" anchor="ctr" anchorCtr="0"/>
          <a:lstStyle/>
          <a:p>
            <a:pPr algn="ctr">
              <a:spcBef>
                <a:spcPct val="50000"/>
              </a:spcBef>
            </a:pPr>
            <a:endParaRPr kumimoji="1" lang="ja-JP" altLang="en-US" sz="1000" dirty="0" smtClean="0">
              <a:solidFill>
                <a:srgbClr val="FFFFFF"/>
              </a:solidFill>
              <a:latin typeface="ＭＳ Ｐゴシック" pitchFamily="50" charset="-128"/>
              <a:cs typeface="メイリオ" pitchFamily="50" charset="-128"/>
            </a:endParaRPr>
          </a:p>
        </p:txBody>
      </p:sp>
      <p:pic>
        <p:nvPicPr>
          <p:cNvPr id="206" name="Picture 60" descr="j04242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475968">
            <a:off x="4415579" y="2592503"/>
            <a:ext cx="1253799" cy="11920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7" name="Picture 60" descr="j04242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03208" y="2605744"/>
            <a:ext cx="860729" cy="7979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8" name="Picture 2" descr="C:\Documents and Settings\hamaguchik\Local Settings\Temporary Internet Files\Content.IE5\KPVLFXOE\MC90032066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77" y="2000284"/>
            <a:ext cx="1114130" cy="94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雲形吹き出し 208"/>
          <p:cNvSpPr/>
          <p:nvPr/>
        </p:nvSpPr>
        <p:spPr bwMode="auto">
          <a:xfrm>
            <a:off x="342968" y="1608827"/>
            <a:ext cx="2524222" cy="864504"/>
          </a:xfrm>
          <a:prstGeom prst="cloudCallout">
            <a:avLst>
              <a:gd name="adj1" fmla="val 51457"/>
              <a:gd name="adj2" fmla="val 5893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cs typeface="メイリオ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cs typeface="メイリオ" pitchFamily="50" charset="-128"/>
              </a:rPr>
              <a:t>事業目的</a:t>
            </a:r>
            <a:endParaRPr kumimoji="1" lang="en-US" altLang="ja-JP" sz="1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cs typeface="メイリオ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cs typeface="メイリオ" pitchFamily="50" charset="-128"/>
              </a:rPr>
              <a:t>ビジョン・戦略の実現</a:t>
            </a:r>
            <a:endParaRPr lang="en-US" altLang="ja-JP" sz="1100" dirty="0">
              <a:latin typeface="ＭＳ Ｐゴシック" pitchFamily="50" charset="-128"/>
              <a:cs typeface="メイリオ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cs typeface="メイリオ" pitchFamily="50" charset="-128"/>
              </a:rPr>
              <a:t>顧客への価値提供</a:t>
            </a:r>
            <a:endParaRPr kumimoji="1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cs typeface="メイリオ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4455274" y="1803042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ＭＳ Ｐゴシック" pitchFamily="50" charset="-128"/>
                <a:cs typeface="メイリオ" pitchFamily="50" charset="-128"/>
              </a:rPr>
              <a:t>密接に連携したしくみ</a:t>
            </a:r>
            <a:endParaRPr kumimoji="1" lang="ja-JP" altLang="en-US" b="1" dirty="0">
              <a:solidFill>
                <a:srgbClr val="FF0000"/>
              </a:solidFill>
              <a:latin typeface="ＭＳ Ｐゴシック" pitchFamily="50" charset="-128"/>
              <a:cs typeface="メイリオ" pitchFamily="50" charset="-128"/>
            </a:endParaRPr>
          </a:p>
        </p:txBody>
      </p:sp>
      <p:cxnSp>
        <p:nvCxnSpPr>
          <p:cNvPr id="211" name="直線コネクタ 210"/>
          <p:cNvCxnSpPr>
            <a:endCxn id="210" idx="1"/>
          </p:cNvCxnSpPr>
          <p:nvPr/>
        </p:nvCxnSpPr>
        <p:spPr bwMode="auto">
          <a:xfrm flipV="1">
            <a:off x="3984500" y="1987708"/>
            <a:ext cx="470774" cy="29233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直線コネクタ 211"/>
          <p:cNvCxnSpPr>
            <a:stCxn id="207" idx="0"/>
            <a:endCxn id="210" idx="1"/>
          </p:cNvCxnSpPr>
          <p:nvPr/>
        </p:nvCxnSpPr>
        <p:spPr bwMode="auto">
          <a:xfrm flipV="1">
            <a:off x="4133573" y="1987708"/>
            <a:ext cx="321701" cy="61803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直線コネクタ 212"/>
          <p:cNvCxnSpPr>
            <a:stCxn id="209" idx="2"/>
            <a:endCxn id="210" idx="1"/>
          </p:cNvCxnSpPr>
          <p:nvPr/>
        </p:nvCxnSpPr>
        <p:spPr bwMode="auto">
          <a:xfrm flipV="1">
            <a:off x="2865086" y="1987708"/>
            <a:ext cx="1590188" cy="5337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直線コネクタ 213"/>
          <p:cNvCxnSpPr>
            <a:stCxn id="206" idx="0"/>
            <a:endCxn id="210" idx="1"/>
          </p:cNvCxnSpPr>
          <p:nvPr/>
        </p:nvCxnSpPr>
        <p:spPr bwMode="auto">
          <a:xfrm flipH="1" flipV="1">
            <a:off x="4455274" y="1987708"/>
            <a:ext cx="669466" cy="61049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" name="テキスト ボックス 214"/>
          <p:cNvSpPr txBox="1"/>
          <p:nvPr/>
        </p:nvSpPr>
        <p:spPr>
          <a:xfrm>
            <a:off x="2288078" y="26536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u="sng" dirty="0" smtClean="0">
                <a:latin typeface="ＭＳ Ｐゴシック" pitchFamily="50" charset="-128"/>
                <a:cs typeface="メイリオ" pitchFamily="50" charset="-128"/>
              </a:rPr>
              <a:t>組織・</a:t>
            </a:r>
            <a:endParaRPr lang="en-US" altLang="ja-JP" sz="1400" b="1" u="sng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400" b="1" u="sng" dirty="0" smtClean="0">
                <a:latin typeface="ＭＳ Ｐゴシック" pitchFamily="50" charset="-128"/>
                <a:cs typeface="メイリオ" pitchFamily="50" charset="-128"/>
              </a:rPr>
              <a:t>役割分担</a:t>
            </a:r>
            <a:endParaRPr kumimoji="1" lang="ja-JP" altLang="en-US" sz="1400" b="1" u="sng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216" name="テキスト ボックス 215"/>
          <p:cNvSpPr txBox="1"/>
          <p:nvPr/>
        </p:nvSpPr>
        <p:spPr>
          <a:xfrm>
            <a:off x="2817756" y="3284984"/>
            <a:ext cx="1625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u="sng" dirty="0" smtClean="0">
                <a:solidFill>
                  <a:srgbClr val="FF0000"/>
                </a:solidFill>
                <a:latin typeface="ＭＳ Ｐゴシック" pitchFamily="50" charset="-128"/>
                <a:cs typeface="メイリオ" pitchFamily="50" charset="-128"/>
              </a:rPr>
              <a:t>情報システム</a:t>
            </a:r>
            <a:endParaRPr kumimoji="1" lang="en-US" altLang="ja-JP" sz="1600" b="1" u="sng" dirty="0" smtClean="0">
              <a:solidFill>
                <a:srgbClr val="FF0000"/>
              </a:solidFill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5542364" y="3481263"/>
            <a:ext cx="1186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u="sng" dirty="0">
                <a:latin typeface="ＭＳ Ｐゴシック" pitchFamily="50" charset="-128"/>
                <a:cs typeface="メイリオ" pitchFamily="50" charset="-128"/>
              </a:rPr>
              <a:t>業務プロセス</a:t>
            </a:r>
            <a:endParaRPr lang="en-US" altLang="ja-JP" sz="1400" b="1" u="sng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218" name="角丸四角形吹き出し 217"/>
          <p:cNvSpPr/>
          <p:nvPr/>
        </p:nvSpPr>
        <p:spPr bwMode="auto">
          <a:xfrm>
            <a:off x="342967" y="4018812"/>
            <a:ext cx="3790605" cy="1600678"/>
          </a:xfrm>
          <a:prstGeom prst="wedgeRoundRectCallout">
            <a:avLst>
              <a:gd name="adj1" fmla="val 32360"/>
              <a:gd name="adj2" fmla="val -71732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/>
        </p:spPr>
        <p:txBody>
          <a:bodyPr wrap="square" lIns="72000" tIns="36000" rIns="72000" bIns="36000" rtlCol="0" anchor="ctr" anchorCtr="0"/>
          <a:lstStyle/>
          <a:p>
            <a:r>
              <a:rPr lang="ja-JP" altLang="en-US" sz="1400" dirty="0" smtClean="0">
                <a:latin typeface="ＭＳ Ｐゴシック" pitchFamily="50" charset="-128"/>
                <a:cs typeface="メイリオ" pitchFamily="50" charset="-128"/>
              </a:rPr>
              <a:t>情報システムは、「組織・役割分担」「業務プロセス」を支援するしくみである一方で、しくみを固定し</a:t>
            </a:r>
            <a:r>
              <a:rPr lang="ja-JP" altLang="en-US" sz="1400" dirty="0">
                <a:latin typeface="ＭＳ Ｐゴシック" pitchFamily="50" charset="-128"/>
                <a:cs typeface="メイリオ" pitchFamily="50" charset="-128"/>
              </a:rPr>
              <a:t>、</a:t>
            </a:r>
            <a:r>
              <a:rPr lang="ja-JP" altLang="en-US" sz="1400" dirty="0" smtClean="0">
                <a:latin typeface="ＭＳ Ｐゴシック" pitchFamily="50" charset="-128"/>
                <a:cs typeface="メイリオ" pitchFamily="50" charset="-128"/>
              </a:rPr>
              <a:t>「組織・役割分担」「業務プロセス」自体の運用を規定する一面も持っている。つまり、</a:t>
            </a:r>
            <a:r>
              <a:rPr lang="ja-JP" altLang="en-US" sz="1400" b="1" u="sng" dirty="0" smtClean="0">
                <a:latin typeface="ＭＳ Ｐゴシック" pitchFamily="50" charset="-128"/>
                <a:cs typeface="メイリオ" pitchFamily="50" charset="-128"/>
              </a:rPr>
              <a:t>情報システムのしくみが合わない場合、業務がうまく回らず、事業目的も果たせなくなる。</a:t>
            </a:r>
            <a:endParaRPr lang="en-US" altLang="ja-JP" sz="1400" b="1" u="sng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219" name="Rectangle 46"/>
          <p:cNvSpPr>
            <a:spLocks noChangeArrowheads="1"/>
          </p:cNvSpPr>
          <p:nvPr/>
        </p:nvSpPr>
        <p:spPr bwMode="gray">
          <a:xfrm>
            <a:off x="5736710" y="4811715"/>
            <a:ext cx="3176206" cy="23054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eaLnBrk="1" hangingPunct="1"/>
            <a:r>
              <a:rPr kumimoji="1" lang="ja-JP" altLang="en-US" sz="1100" dirty="0">
                <a:latin typeface="ＭＳ Ｐゴシック" pitchFamily="50" charset="-128"/>
                <a:cs typeface="メイリオ" pitchFamily="50" charset="-128"/>
              </a:rPr>
              <a:t>ビジネス拡大の源泉</a:t>
            </a:r>
          </a:p>
        </p:txBody>
      </p:sp>
      <p:sp>
        <p:nvSpPr>
          <p:cNvPr id="220" name="Rectangle 57"/>
          <p:cNvSpPr>
            <a:spLocks noChangeArrowheads="1"/>
          </p:cNvSpPr>
          <p:nvPr/>
        </p:nvSpPr>
        <p:spPr bwMode="gray">
          <a:xfrm>
            <a:off x="4455758" y="4869160"/>
            <a:ext cx="123790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lIns="36000" tIns="36000" rIns="36000" bIns="0" anchor="t"/>
          <a:lstStyle/>
          <a:p>
            <a:r>
              <a:rPr kumimoji="1" lang="ja-JP" altLang="en-US" sz="900" dirty="0" smtClean="0">
                <a:latin typeface="ＭＳ Ｐゴシック" pitchFamily="50" charset="-128"/>
                <a:cs typeface="メイリオ" pitchFamily="50" charset="-128"/>
              </a:rPr>
              <a:t>ビジョン・戦略実現</a:t>
            </a:r>
            <a:endParaRPr kumimoji="1" lang="en-US" altLang="ja-JP" sz="900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kumimoji="1" lang="ja-JP" altLang="en-US" sz="900" dirty="0" smtClean="0">
                <a:latin typeface="ＭＳ Ｐゴシック" pitchFamily="50" charset="-128"/>
                <a:cs typeface="メイリオ" pitchFamily="50" charset="-128"/>
              </a:rPr>
              <a:t>課題解決</a:t>
            </a:r>
            <a:endParaRPr kumimoji="1" lang="ja-JP" altLang="en-US" sz="900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222" name="角丸四角形吹き出し 221"/>
          <p:cNvSpPr/>
          <p:nvPr/>
        </p:nvSpPr>
        <p:spPr bwMode="auto">
          <a:xfrm>
            <a:off x="342968" y="5835490"/>
            <a:ext cx="3790604" cy="617845"/>
          </a:xfrm>
          <a:prstGeom prst="wedgeRoundRectCallout">
            <a:avLst>
              <a:gd name="adj1" fmla="val 57154"/>
              <a:gd name="adj2" fmla="val -53159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/>
        </p:spPr>
        <p:txBody>
          <a:bodyPr wrap="square" lIns="72000" tIns="36000" rIns="72000" bIns="36000" rtlCol="0" anchor="ctr" anchorCtr="0"/>
          <a:lstStyle/>
          <a:p>
            <a:r>
              <a:rPr lang="ja-JP" altLang="en-US" sz="1400" dirty="0">
                <a:latin typeface="ＭＳ Ｐゴシック" pitchFamily="50" charset="-128"/>
                <a:cs typeface="メイリオ" pitchFamily="50" charset="-128"/>
              </a:rPr>
              <a:t>情報システムは、マネジメント、コントロール、オペレーションの全領域共通で必要不可欠な存在。</a:t>
            </a:r>
          </a:p>
        </p:txBody>
      </p:sp>
    </p:spTree>
    <p:extLst>
      <p:ext uri="{BB962C8B-B14F-4D97-AF65-F5344CB8AC3E}">
        <p14:creationId xmlns:p14="http://schemas.microsoft.com/office/powerpoint/2010/main" val="9716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 smtClean="0"/>
              <a:t>図表</a:t>
            </a:r>
            <a:r>
              <a:rPr lang="en-US" altLang="ja-JP" dirty="0" smtClean="0"/>
              <a:t>2-2</a:t>
            </a:r>
            <a:r>
              <a:rPr lang="ja-JP" altLang="en-US" dirty="0" smtClean="0"/>
              <a:t>　一般的</a:t>
            </a:r>
            <a:r>
              <a:rPr lang="ja-JP" altLang="en-US" dirty="0"/>
              <a:t>に失敗プロジェクトに多い状況の</a:t>
            </a:r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3" name="正方形/長方形 1"/>
          <p:cNvSpPr>
            <a:spLocks noChangeArrowheads="1"/>
          </p:cNvSpPr>
          <p:nvPr/>
        </p:nvSpPr>
        <p:spPr bwMode="auto">
          <a:xfrm>
            <a:off x="250825" y="980728"/>
            <a:ext cx="8569325" cy="1285991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ja-JP" altLang="en-US" sz="1400" b="1" dirty="0"/>
              <a:t>新情報システム構築が必要となるきっかけの例</a:t>
            </a:r>
            <a:endParaRPr lang="en-US" altLang="ja-JP" sz="1400" b="1" dirty="0"/>
          </a:p>
          <a:p>
            <a:endParaRPr lang="en-US" altLang="ja-JP" sz="1400" b="1" dirty="0"/>
          </a:p>
          <a:p>
            <a:endParaRPr lang="en-US" altLang="ja-JP" sz="1400" b="1" dirty="0"/>
          </a:p>
          <a:p>
            <a:endParaRPr lang="en-US" altLang="ja-JP" sz="1400" b="1" dirty="0"/>
          </a:p>
          <a:p>
            <a:endParaRPr lang="ja-JP" altLang="en-US" sz="1400" b="1" dirty="0"/>
          </a:p>
        </p:txBody>
      </p:sp>
      <p:sp>
        <p:nvSpPr>
          <p:cNvPr id="4" name="角丸四角形 2"/>
          <p:cNvSpPr>
            <a:spLocks noChangeArrowheads="1"/>
          </p:cNvSpPr>
          <p:nvPr/>
        </p:nvSpPr>
        <p:spPr bwMode="auto">
          <a:xfrm>
            <a:off x="385763" y="1340768"/>
            <a:ext cx="3968750" cy="86219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ja-JP" altLang="en-US" sz="1200" b="1" u="sng" dirty="0"/>
              <a:t>新ビジネスモデルへの対応：</a:t>
            </a:r>
            <a:endParaRPr lang="en-US" altLang="ja-JP" sz="1200" b="1" u="sng" dirty="0"/>
          </a:p>
          <a:p>
            <a:r>
              <a:rPr lang="ja-JP" altLang="en-US" sz="1200" dirty="0"/>
              <a:t>　・新事業構想があり最新の</a:t>
            </a:r>
            <a:r>
              <a:rPr lang="en-US" altLang="ja-JP" sz="1200" dirty="0"/>
              <a:t>IT</a:t>
            </a:r>
            <a:r>
              <a:rPr lang="ja-JP" altLang="en-US" sz="1200" dirty="0"/>
              <a:t>技術を利活用したい　</a:t>
            </a:r>
          </a:p>
          <a:p>
            <a:r>
              <a:rPr lang="ja-JP" altLang="en-US" sz="1200" dirty="0"/>
              <a:t>　・</a:t>
            </a:r>
            <a:r>
              <a:rPr lang="en-US" altLang="ja-JP" sz="1200" dirty="0"/>
              <a:t>M&amp;A</a:t>
            </a:r>
            <a:r>
              <a:rPr lang="ja-JP" altLang="en-US" sz="1200" dirty="0"/>
              <a:t>や組織変更により新システムが必要となった</a:t>
            </a:r>
            <a:endParaRPr lang="en-US" altLang="ja-JP" sz="1200" dirty="0"/>
          </a:p>
          <a:p>
            <a:endParaRPr lang="en-US" altLang="ja-JP" sz="1200" dirty="0"/>
          </a:p>
        </p:txBody>
      </p:sp>
      <p:sp>
        <p:nvSpPr>
          <p:cNvPr id="5" name="角丸四角形 5"/>
          <p:cNvSpPr>
            <a:spLocks noChangeArrowheads="1"/>
          </p:cNvSpPr>
          <p:nvPr/>
        </p:nvSpPr>
        <p:spPr bwMode="auto">
          <a:xfrm>
            <a:off x="4643438" y="1340768"/>
            <a:ext cx="4032250" cy="86219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ja-JP" altLang="en-US" sz="1200" b="1" u="sng" dirty="0"/>
              <a:t>既存ビジネスモデルの強化：</a:t>
            </a:r>
          </a:p>
          <a:p>
            <a:r>
              <a:rPr lang="ja-JP" altLang="en-US" sz="1200" dirty="0"/>
              <a:t>　・事業戦略上、重要な機能を強化したい</a:t>
            </a:r>
            <a:endParaRPr lang="en-US" altLang="ja-JP" sz="1200" dirty="0"/>
          </a:p>
          <a:p>
            <a:r>
              <a:rPr lang="ja-JP" altLang="en-US" sz="1200" dirty="0"/>
              <a:t>　・新たな情報解析が必要となった</a:t>
            </a:r>
          </a:p>
          <a:p>
            <a:r>
              <a:rPr lang="ja-JP" altLang="en-US" sz="1200" dirty="0"/>
              <a:t>　・システムの老朽化（業務と合わない・保守が切れる</a:t>
            </a:r>
            <a:r>
              <a:rPr lang="ja-JP" altLang="en-US" sz="1300" dirty="0"/>
              <a:t>）</a:t>
            </a:r>
          </a:p>
        </p:txBody>
      </p:sp>
      <p:sp>
        <p:nvSpPr>
          <p:cNvPr id="6" name="下矢印 5"/>
          <p:cNvSpPr/>
          <p:nvPr/>
        </p:nvSpPr>
        <p:spPr bwMode="auto">
          <a:xfrm>
            <a:off x="611188" y="2314972"/>
            <a:ext cx="7519987" cy="576064"/>
          </a:xfrm>
          <a:prstGeom prst="downArrow">
            <a:avLst>
              <a:gd name="adj1" fmla="val 50000"/>
              <a:gd name="adj2" fmla="val 47394"/>
            </a:avLst>
          </a:prstGeom>
          <a:solidFill>
            <a:srgbClr val="FFFF00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lIns="90000" tIns="46800" rIns="90000" bIns="46800" anchor="t" anchorCtr="0"/>
          <a:lstStyle/>
          <a:p>
            <a:pPr marL="354013" indent="-354013" algn="ctr"/>
            <a:r>
              <a:rPr lang="ja-JP" altLang="en-US" sz="1300" b="1" dirty="0" smtClean="0">
                <a:solidFill>
                  <a:srgbClr val="FF0000"/>
                </a:solidFill>
              </a:rPr>
              <a:t>ベンダー</a:t>
            </a:r>
            <a:r>
              <a:rPr lang="ja-JP" altLang="en-US" sz="1300" b="1" dirty="0">
                <a:solidFill>
                  <a:srgbClr val="FF0000"/>
                </a:solidFill>
              </a:rPr>
              <a:t>まかせでそのまま構築を</a:t>
            </a:r>
            <a:r>
              <a:rPr lang="ja-JP" altLang="en-US" sz="1300" b="1" dirty="0" smtClean="0">
                <a:solidFill>
                  <a:srgbClr val="FF0000"/>
                </a:solidFill>
              </a:rPr>
              <a:t>はじめると</a:t>
            </a:r>
            <a:endParaRPr lang="en-US" altLang="ja-JP" sz="1300" b="1" dirty="0" smtClean="0">
              <a:solidFill>
                <a:srgbClr val="FF0000"/>
              </a:solidFill>
            </a:endParaRPr>
          </a:p>
          <a:p>
            <a:pPr marL="354013" indent="-354013" algn="ctr"/>
            <a:r>
              <a:rPr lang="ja-JP" altLang="en-US" sz="1300" b="1" dirty="0" smtClean="0">
                <a:solidFill>
                  <a:srgbClr val="FF0000"/>
                </a:solidFill>
              </a:rPr>
              <a:t>失敗するケースが多い</a:t>
            </a:r>
            <a:endParaRPr lang="en-US" altLang="ja-JP" sz="13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55"/>
          <p:cNvSpPr>
            <a:spLocks noChangeArrowheads="1"/>
          </p:cNvSpPr>
          <p:nvPr/>
        </p:nvSpPr>
        <p:spPr bwMode="auto">
          <a:xfrm>
            <a:off x="323850" y="2950344"/>
            <a:ext cx="8351838" cy="355639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354013" indent="-354013" algn="ctr"/>
            <a:endParaRPr lang="ja-JP" altLang="en-US" sz="1200">
              <a:solidFill>
                <a:srgbClr val="000000"/>
              </a:solidFill>
            </a:endParaRPr>
          </a:p>
        </p:txBody>
      </p:sp>
      <p:sp>
        <p:nvSpPr>
          <p:cNvPr id="8" name="テキスト 52"/>
          <p:cNvSpPr txBox="1">
            <a:spLocks noChangeArrowheads="1"/>
          </p:cNvSpPr>
          <p:nvPr/>
        </p:nvSpPr>
        <p:spPr bwMode="auto">
          <a:xfrm>
            <a:off x="885825" y="3826276"/>
            <a:ext cx="7513638" cy="108105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eaLnBrk="1" hangingPunct="1"/>
            <a:endParaRPr kumimoji="0" lang="ja-JP" altLang="ja-JP" sz="1100" b="1">
              <a:solidFill>
                <a:srgbClr val="000099"/>
              </a:solidFill>
            </a:endParaRP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506413" y="3833206"/>
            <a:ext cx="379412" cy="1074126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vert="eaVert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1400" b="1" dirty="0" smtClean="0">
                <a:solidFill>
                  <a:srgbClr val="000000"/>
                </a:solidFill>
              </a:rPr>
              <a:t>導入側</a:t>
            </a:r>
            <a:endParaRPr lang="ja-JP" altLang="en-US" sz="1400" b="1" dirty="0">
              <a:solidFill>
                <a:srgbClr val="000000"/>
              </a:solidFill>
            </a:endParaRPr>
          </a:p>
        </p:txBody>
      </p:sp>
      <p:sp>
        <p:nvSpPr>
          <p:cNvPr id="11" name="テキスト 52"/>
          <p:cNvSpPr txBox="1">
            <a:spLocks noChangeArrowheads="1"/>
          </p:cNvSpPr>
          <p:nvPr/>
        </p:nvSpPr>
        <p:spPr bwMode="auto">
          <a:xfrm>
            <a:off x="885825" y="4904559"/>
            <a:ext cx="7513638" cy="1079669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eaLnBrk="1" hangingPunct="1"/>
            <a:endParaRPr kumimoji="0" lang="ja-JP" altLang="ja-JP" sz="1100" b="1">
              <a:solidFill>
                <a:srgbClr val="000099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06413" y="4904559"/>
            <a:ext cx="379412" cy="1079669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vert="eaVert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1400" b="1">
                <a:solidFill>
                  <a:srgbClr val="000000"/>
                </a:solidFill>
              </a:rPr>
              <a:t>ベンダー</a:t>
            </a:r>
          </a:p>
        </p:txBody>
      </p:sp>
      <p:sp>
        <p:nvSpPr>
          <p:cNvPr id="13" name="テキスト 203"/>
          <p:cNvSpPr>
            <a:spLocks noChangeArrowheads="1"/>
          </p:cNvSpPr>
          <p:nvPr/>
        </p:nvSpPr>
        <p:spPr bwMode="auto">
          <a:xfrm>
            <a:off x="960438" y="3886565"/>
            <a:ext cx="1076325" cy="99155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kumimoji="0" lang="ja-JP" altLang="en-US" sz="1200" b="1" dirty="0" smtClean="0">
                <a:solidFill>
                  <a:srgbClr val="000099"/>
                </a:solidFill>
              </a:rPr>
              <a:t>情報システム</a:t>
            </a:r>
            <a:endParaRPr kumimoji="0" lang="en-US" altLang="ja-JP" sz="1200" b="1" dirty="0" smtClean="0">
              <a:solidFill>
                <a:srgbClr val="000099"/>
              </a:solidFill>
            </a:endParaRPr>
          </a:p>
          <a:p>
            <a:pPr algn="ctr"/>
            <a:r>
              <a:rPr kumimoji="0" lang="ja-JP" altLang="en-US" sz="1200" b="1" dirty="0" smtClean="0">
                <a:solidFill>
                  <a:srgbClr val="000099"/>
                </a:solidFill>
              </a:rPr>
              <a:t>構想</a:t>
            </a:r>
            <a:r>
              <a:rPr kumimoji="0" lang="ja-JP" altLang="en-US" sz="1200" b="1" dirty="0">
                <a:solidFill>
                  <a:srgbClr val="000099"/>
                </a:solidFill>
              </a:rPr>
              <a:t>・企画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435225" y="3886565"/>
            <a:ext cx="496888" cy="123697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/>
            <a:r>
              <a:rPr lang="ja-JP" altLang="en-US" sz="1200" b="1" dirty="0">
                <a:solidFill>
                  <a:srgbClr val="000099"/>
                </a:solidFill>
              </a:rPr>
              <a:t>要件定義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3540125" y="5037612"/>
            <a:ext cx="1806575" cy="827422"/>
          </a:xfrm>
          <a:prstGeom prst="roundRect">
            <a:avLst>
              <a:gd name="adj" fmla="val 10384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endParaRPr lang="ja-JP" altLang="ja-JP" sz="1200" b="1">
              <a:solidFill>
                <a:srgbClr val="000099"/>
              </a:solidFill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5902325" y="3886566"/>
            <a:ext cx="495300" cy="12355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/>
            <a:r>
              <a:rPr lang="ja-JP" altLang="en-US" sz="1200" b="1" dirty="0" smtClean="0">
                <a:solidFill>
                  <a:srgbClr val="000099"/>
                </a:solidFill>
              </a:rPr>
              <a:t>ユーザー</a:t>
            </a:r>
            <a:endParaRPr lang="en-US" altLang="ja-JP" sz="1200" b="1" dirty="0" smtClean="0">
              <a:solidFill>
                <a:srgbClr val="000099"/>
              </a:solidFill>
            </a:endParaRPr>
          </a:p>
          <a:p>
            <a:pPr algn="ctr"/>
            <a:r>
              <a:rPr lang="ja-JP" altLang="en-US" sz="1200" b="1" dirty="0" smtClean="0">
                <a:solidFill>
                  <a:srgbClr val="000099"/>
                </a:solidFill>
              </a:rPr>
              <a:t>受け入れ</a:t>
            </a:r>
            <a:r>
              <a:rPr lang="ja-JP" altLang="en-US" sz="1200" b="1" dirty="0">
                <a:solidFill>
                  <a:srgbClr val="000099"/>
                </a:solidFill>
              </a:rPr>
              <a:t>テスト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7038975" y="4538664"/>
            <a:ext cx="495300" cy="106026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ctr"/>
            <a:r>
              <a:rPr lang="ja-JP" altLang="en-US" sz="1200" b="1">
                <a:solidFill>
                  <a:srgbClr val="000099"/>
                </a:solidFill>
              </a:rPr>
              <a:t>移行・切替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7880350" y="3886566"/>
            <a:ext cx="423863" cy="918203"/>
          </a:xfrm>
          <a:prstGeom prst="roundRect">
            <a:avLst>
              <a:gd name="adj" fmla="val 12699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pPr algn="r"/>
            <a:r>
              <a:rPr lang="ja-JP" altLang="en-US" sz="1200" b="1" dirty="0" smtClean="0">
                <a:solidFill>
                  <a:srgbClr val="000099"/>
                </a:solidFill>
              </a:rPr>
              <a:t>保守・</a:t>
            </a:r>
            <a:r>
              <a:rPr lang="ja-JP" altLang="en-US" sz="1200" b="1" dirty="0">
                <a:solidFill>
                  <a:srgbClr val="000099"/>
                </a:solidFill>
              </a:rPr>
              <a:t>運用</a:t>
            </a:r>
          </a:p>
        </p:txBody>
      </p:sp>
      <p:cxnSp>
        <p:nvCxnSpPr>
          <p:cNvPr id="19" name="AutoShape 13"/>
          <p:cNvCxnSpPr>
            <a:cxnSpLocks noChangeShapeType="1"/>
            <a:stCxn id="14" idx="3"/>
          </p:cNvCxnSpPr>
          <p:nvPr/>
        </p:nvCxnSpPr>
        <p:spPr bwMode="auto">
          <a:xfrm>
            <a:off x="2932113" y="4505054"/>
            <a:ext cx="608012" cy="946962"/>
          </a:xfrm>
          <a:prstGeom prst="bentConnector2">
            <a:avLst/>
          </a:prstGeom>
          <a:noFill/>
          <a:ln w="38100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" name="AutoShape 14"/>
          <p:cNvCxnSpPr>
            <a:cxnSpLocks noChangeShapeType="1"/>
          </p:cNvCxnSpPr>
          <p:nvPr/>
        </p:nvCxnSpPr>
        <p:spPr bwMode="auto">
          <a:xfrm flipV="1">
            <a:off x="5346700" y="4548365"/>
            <a:ext cx="555625" cy="90365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1" name="AutoShape 15"/>
          <p:cNvCxnSpPr>
            <a:cxnSpLocks noChangeShapeType="1"/>
          </p:cNvCxnSpPr>
          <p:nvPr/>
        </p:nvCxnSpPr>
        <p:spPr bwMode="auto">
          <a:xfrm>
            <a:off x="6397625" y="4548365"/>
            <a:ext cx="641350" cy="519738"/>
          </a:xfrm>
          <a:prstGeom prst="bentConnector3">
            <a:avLst>
              <a:gd name="adj1" fmla="val 49889"/>
            </a:avLst>
          </a:prstGeom>
          <a:noFill/>
          <a:ln w="38100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2" name="AutoShape 16"/>
          <p:cNvCxnSpPr>
            <a:cxnSpLocks noChangeShapeType="1"/>
          </p:cNvCxnSpPr>
          <p:nvPr/>
        </p:nvCxnSpPr>
        <p:spPr bwMode="auto">
          <a:xfrm flipV="1">
            <a:off x="7534275" y="4390365"/>
            <a:ext cx="346075" cy="677739"/>
          </a:xfrm>
          <a:prstGeom prst="bentConnector3">
            <a:avLst>
              <a:gd name="adj1" fmla="val 49792"/>
            </a:avLst>
          </a:prstGeom>
          <a:noFill/>
          <a:ln w="38100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504824" y="2927045"/>
            <a:ext cx="2338983" cy="89897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ja-JP" altLang="en-US" sz="1300" b="1" dirty="0">
                <a:solidFill>
                  <a:srgbClr val="FF0000"/>
                </a:solidFill>
              </a:rPr>
              <a:t>やりたいことが曖昧な企画書。</a:t>
            </a:r>
          </a:p>
          <a:p>
            <a:pPr fontAlgn="ctr">
              <a:lnSpc>
                <a:spcPct val="120000"/>
              </a:lnSpc>
            </a:pPr>
            <a:r>
              <a:rPr lang="ja-JP" altLang="en-US" sz="1300" b="1" dirty="0">
                <a:solidFill>
                  <a:srgbClr val="FF0000"/>
                </a:solidFill>
              </a:rPr>
              <a:t>どのようなビジネス価値を</a:t>
            </a:r>
            <a:endParaRPr lang="en-US" altLang="ja-JP" sz="1300" b="1" dirty="0">
              <a:solidFill>
                <a:srgbClr val="FF0000"/>
              </a:solidFill>
            </a:endParaRPr>
          </a:p>
          <a:p>
            <a:pPr fontAlgn="ctr">
              <a:lnSpc>
                <a:spcPct val="120000"/>
              </a:lnSpc>
            </a:pPr>
            <a:r>
              <a:rPr lang="ja-JP" altLang="en-US" sz="1300" b="1" dirty="0">
                <a:solidFill>
                  <a:srgbClr val="FF0000"/>
                </a:solidFill>
              </a:rPr>
              <a:t>実現するのか、“軸”がない。</a:t>
            </a: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3192463" y="3365703"/>
            <a:ext cx="2154237" cy="89897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ja-JP" altLang="en-US" sz="1300" b="1" dirty="0">
                <a:solidFill>
                  <a:srgbClr val="FF0000"/>
                </a:solidFill>
              </a:rPr>
              <a:t>ユーザーから大量の要件。</a:t>
            </a:r>
          </a:p>
          <a:p>
            <a:pPr fontAlgn="ctr">
              <a:lnSpc>
                <a:spcPct val="120000"/>
              </a:lnSpc>
            </a:pPr>
            <a:r>
              <a:rPr lang="ja-JP" altLang="en-US" sz="1300" b="1" dirty="0">
                <a:solidFill>
                  <a:srgbClr val="FF0000"/>
                </a:solidFill>
              </a:rPr>
              <a:t>“軸”がないため絞り込みも</a:t>
            </a:r>
          </a:p>
          <a:p>
            <a:pPr fontAlgn="ctr">
              <a:lnSpc>
                <a:spcPct val="120000"/>
              </a:lnSpc>
            </a:pPr>
            <a:r>
              <a:rPr lang="ja-JP" altLang="en-US" sz="1300" b="1" dirty="0">
                <a:solidFill>
                  <a:srgbClr val="FF0000"/>
                </a:solidFill>
              </a:rPr>
              <a:t>凍結も進まず。</a:t>
            </a: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2030413" y="5883052"/>
            <a:ext cx="3457575" cy="553001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ja-JP" altLang="en-US" sz="1300" b="1" dirty="0">
                <a:solidFill>
                  <a:srgbClr val="FF0000"/>
                </a:solidFill>
              </a:rPr>
              <a:t>無理やり設計進めるも、要件変更頻発。</a:t>
            </a:r>
          </a:p>
          <a:p>
            <a:pPr fontAlgn="ctr">
              <a:lnSpc>
                <a:spcPct val="120000"/>
              </a:lnSpc>
            </a:pPr>
            <a:r>
              <a:rPr lang="ja-JP" altLang="en-US" sz="1300" b="1" dirty="0">
                <a:solidFill>
                  <a:srgbClr val="FF0000"/>
                </a:solidFill>
              </a:rPr>
              <a:t>余裕のない計画の中で品質が犠牲に。</a:t>
            </a:r>
          </a:p>
        </p:txBody>
      </p: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5948363" y="3202591"/>
            <a:ext cx="2547937" cy="553001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ja-JP" altLang="en-US" sz="1300" b="1" dirty="0">
                <a:solidFill>
                  <a:srgbClr val="FF0000"/>
                </a:solidFill>
              </a:rPr>
              <a:t>運用環境や管理体制に不備。実現効果は闇の中。</a:t>
            </a: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2036763" y="4548365"/>
            <a:ext cx="401637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auto">
          <a:xfrm>
            <a:off x="3709988" y="5127700"/>
            <a:ext cx="495300" cy="55993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r>
              <a:rPr lang="ja-JP" altLang="en-US" sz="1200" b="1">
                <a:solidFill>
                  <a:srgbClr val="000099"/>
                </a:solidFill>
              </a:rPr>
              <a:t>設計</a:t>
            </a:r>
          </a:p>
        </p:txBody>
      </p: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4213225" y="5127700"/>
            <a:ext cx="495300" cy="55993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r>
              <a:rPr lang="ja-JP" altLang="en-US" sz="1200" b="1">
                <a:solidFill>
                  <a:srgbClr val="000099"/>
                </a:solidFill>
              </a:rPr>
              <a:t>構築</a:t>
            </a:r>
          </a:p>
        </p:txBody>
      </p:sp>
      <p:sp>
        <p:nvSpPr>
          <p:cNvPr id="30" name="AutoShape 14"/>
          <p:cNvSpPr>
            <a:spLocks noChangeArrowheads="1"/>
          </p:cNvSpPr>
          <p:nvPr/>
        </p:nvSpPr>
        <p:spPr bwMode="auto">
          <a:xfrm>
            <a:off x="4716463" y="5127700"/>
            <a:ext cx="495300" cy="55993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r>
              <a:rPr lang="ja-JP" altLang="en-US" sz="1200" b="1" dirty="0">
                <a:solidFill>
                  <a:srgbClr val="000099"/>
                </a:solidFill>
              </a:rPr>
              <a:t>テスト</a:t>
            </a:r>
          </a:p>
        </p:txBody>
      </p:sp>
      <p:sp>
        <p:nvSpPr>
          <p:cNvPr id="31" name="AutoShape 25"/>
          <p:cNvSpPr>
            <a:spLocks noChangeArrowheads="1"/>
          </p:cNvSpPr>
          <p:nvPr/>
        </p:nvSpPr>
        <p:spPr bwMode="auto">
          <a:xfrm>
            <a:off x="1622425" y="3640072"/>
            <a:ext cx="773113" cy="490633"/>
          </a:xfrm>
          <a:prstGeom prst="irregularSeal2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ja-JP" sz="1600">
              <a:solidFill>
                <a:schemeClr val="bg2"/>
              </a:solidFill>
            </a:endParaRPr>
          </a:p>
        </p:txBody>
      </p:sp>
      <p:sp>
        <p:nvSpPr>
          <p:cNvPr id="32" name="AutoShape 26"/>
          <p:cNvSpPr>
            <a:spLocks noChangeArrowheads="1"/>
          </p:cNvSpPr>
          <p:nvPr/>
        </p:nvSpPr>
        <p:spPr bwMode="auto">
          <a:xfrm>
            <a:off x="2533650" y="3601265"/>
            <a:ext cx="773113" cy="490633"/>
          </a:xfrm>
          <a:prstGeom prst="irregularSeal2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ja-JP" sz="1600">
              <a:solidFill>
                <a:schemeClr val="bg2"/>
              </a:solidFill>
            </a:endParaRPr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auto">
          <a:xfrm>
            <a:off x="3232150" y="5546262"/>
            <a:ext cx="773113" cy="490633"/>
          </a:xfrm>
          <a:prstGeom prst="irregularSeal2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ja-JP" sz="1600">
              <a:solidFill>
                <a:schemeClr val="bg2"/>
              </a:solidFill>
            </a:endParaRPr>
          </a:p>
        </p:txBody>
      </p:sp>
      <p:sp>
        <p:nvSpPr>
          <p:cNvPr id="34" name="AutoShape 28"/>
          <p:cNvSpPr>
            <a:spLocks noChangeArrowheads="1"/>
          </p:cNvSpPr>
          <p:nvPr/>
        </p:nvSpPr>
        <p:spPr bwMode="auto">
          <a:xfrm>
            <a:off x="7380312" y="3685311"/>
            <a:ext cx="773112" cy="492018"/>
          </a:xfrm>
          <a:prstGeom prst="irregularSeal2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ja-JP" sz="1600">
              <a:solidFill>
                <a:schemeClr val="bg2"/>
              </a:solidFill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819324" y="4888832"/>
            <a:ext cx="1714325" cy="1038701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fontAlgn="ctr"/>
            <a:r>
              <a:rPr lang="ja-JP" altLang="en-US" sz="1400" b="1" dirty="0" smtClean="0">
                <a:solidFill>
                  <a:srgbClr val="FF0000"/>
                </a:solidFill>
              </a:rPr>
              <a:t>情報</a:t>
            </a:r>
            <a:r>
              <a:rPr lang="ja-JP" altLang="en-US" sz="1400" b="1" dirty="0">
                <a:solidFill>
                  <a:srgbClr val="FF0000"/>
                </a:solidFill>
              </a:rPr>
              <a:t>システム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構想</a:t>
            </a:r>
            <a:r>
              <a:rPr lang="ja-JP" altLang="en-US" sz="1400" b="1" dirty="0">
                <a:solidFill>
                  <a:srgbClr val="FF0000"/>
                </a:solidFill>
              </a:rPr>
              <a:t>・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企画が要</a:t>
            </a:r>
            <a:endParaRPr lang="en-US" altLang="ja-JP" sz="1400" b="1" dirty="0" smtClean="0">
              <a:solidFill>
                <a:srgbClr val="FF0000"/>
              </a:solidFill>
            </a:endParaRPr>
          </a:p>
        </p:txBody>
      </p:sp>
      <p:sp>
        <p:nvSpPr>
          <p:cNvPr id="36" name="AutoShape 32"/>
          <p:cNvSpPr>
            <a:spLocks noChangeArrowheads="1"/>
          </p:cNvSpPr>
          <p:nvPr/>
        </p:nvSpPr>
        <p:spPr bwMode="auto">
          <a:xfrm>
            <a:off x="5159375" y="5216401"/>
            <a:ext cx="1630363" cy="553002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ja-JP" altLang="en-US" sz="1300" b="1" dirty="0">
                <a:solidFill>
                  <a:srgbClr val="FF0000"/>
                </a:solidFill>
              </a:rPr>
              <a:t>品質の悪さが露呈。</a:t>
            </a:r>
          </a:p>
          <a:p>
            <a:pPr fontAlgn="ctr">
              <a:lnSpc>
                <a:spcPct val="120000"/>
              </a:lnSpc>
            </a:pPr>
            <a:r>
              <a:rPr lang="ja-JP" altLang="en-US" sz="1300" b="1" dirty="0">
                <a:solidFill>
                  <a:srgbClr val="FF0000"/>
                </a:solidFill>
              </a:rPr>
              <a:t>結局大幅な延期に。</a:t>
            </a:r>
          </a:p>
        </p:txBody>
      </p:sp>
      <p:sp>
        <p:nvSpPr>
          <p:cNvPr id="37" name="AutoShape 33"/>
          <p:cNvSpPr>
            <a:spLocks noChangeArrowheads="1"/>
          </p:cNvSpPr>
          <p:nvPr/>
        </p:nvSpPr>
        <p:spPr bwMode="auto">
          <a:xfrm>
            <a:off x="5305425" y="4849120"/>
            <a:ext cx="774700" cy="490633"/>
          </a:xfrm>
          <a:prstGeom prst="irregularSeal2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ja-JP" sz="1600">
              <a:solidFill>
                <a:schemeClr val="bg2"/>
              </a:solidFill>
            </a:endParaRPr>
          </a:p>
        </p:txBody>
      </p:sp>
      <p:sp>
        <p:nvSpPr>
          <p:cNvPr id="38" name="AutoShape 34"/>
          <p:cNvSpPr>
            <a:spLocks noChangeArrowheads="1"/>
          </p:cNvSpPr>
          <p:nvPr/>
        </p:nvSpPr>
        <p:spPr bwMode="auto">
          <a:xfrm>
            <a:off x="5667375" y="5722280"/>
            <a:ext cx="2936875" cy="784458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ja-JP" altLang="en-US" sz="1300" b="1" dirty="0">
                <a:solidFill>
                  <a:srgbClr val="FF0000"/>
                </a:solidFill>
              </a:rPr>
              <a:t>新システムを利用して業務を遂行するための準備（意識改革含む）が不十分で、現場で使ってもらえない。</a:t>
            </a:r>
          </a:p>
        </p:txBody>
      </p:sp>
      <p:sp>
        <p:nvSpPr>
          <p:cNvPr id="39" name="AutoShape 35"/>
          <p:cNvSpPr>
            <a:spLocks noChangeArrowheads="1"/>
          </p:cNvSpPr>
          <p:nvPr/>
        </p:nvSpPr>
        <p:spPr bwMode="auto">
          <a:xfrm>
            <a:off x="7392988" y="5359157"/>
            <a:ext cx="773112" cy="490633"/>
          </a:xfrm>
          <a:prstGeom prst="irregularSeal2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ja-JP" sz="1600">
              <a:solidFill>
                <a:schemeClr val="bg2"/>
              </a:solidFill>
            </a:endParaRPr>
          </a:p>
        </p:txBody>
      </p:sp>
      <p:sp>
        <p:nvSpPr>
          <p:cNvPr id="40" name="右矢印 88"/>
          <p:cNvSpPr>
            <a:spLocks noChangeArrowheads="1"/>
          </p:cNvSpPr>
          <p:nvPr/>
        </p:nvSpPr>
        <p:spPr bwMode="auto">
          <a:xfrm rot="16200000">
            <a:off x="1521966" y="4583679"/>
            <a:ext cx="178790" cy="7367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354013" indent="-354013" algn="ctr"/>
            <a:endParaRPr lang="ja-JP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3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/>
              <a:t>図表</a:t>
            </a:r>
            <a:r>
              <a:rPr lang="en-US" altLang="ja-JP" dirty="0" smtClean="0"/>
              <a:t>2-3</a:t>
            </a:r>
            <a:r>
              <a:rPr lang="ja-JP" altLang="en-US" dirty="0"/>
              <a:t>　戦略、ビジネスモデル、情報システムの連携イメージ</a:t>
            </a:r>
            <a:endParaRPr kumimoji="1" lang="ja-JP" altLang="en-US" dirty="0"/>
          </a:p>
        </p:txBody>
      </p:sp>
      <p:sp>
        <p:nvSpPr>
          <p:cNvPr id="4" name="正方形/長方形 49"/>
          <p:cNvSpPr>
            <a:spLocks noChangeArrowheads="1"/>
          </p:cNvSpPr>
          <p:nvPr/>
        </p:nvSpPr>
        <p:spPr bwMode="auto">
          <a:xfrm>
            <a:off x="316230" y="1916832"/>
            <a:ext cx="8569325" cy="457736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en-US" altLang="ja-JP" sz="1400" b="1"/>
          </a:p>
          <a:p>
            <a:endParaRPr lang="en-US" altLang="ja-JP" sz="1400" b="1"/>
          </a:p>
          <a:p>
            <a:endParaRPr lang="en-US" altLang="ja-JP" sz="1400" b="1"/>
          </a:p>
          <a:p>
            <a:endParaRPr lang="ja-JP" altLang="en-US" sz="1400" b="1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40593" y="2001531"/>
            <a:ext cx="1336675" cy="130472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ja-JP" altLang="en-US" sz="1600" b="1" dirty="0">
                <a:cs typeface="Arial" charset="0"/>
              </a:rPr>
              <a:t>あるべき姿</a:t>
            </a:r>
            <a:endParaRPr kumimoji="0" lang="en-US" altLang="ja-JP" sz="1600" b="1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kumimoji="0" lang="ja-JP" altLang="en-US" sz="1200" dirty="0" smtClean="0">
                <a:cs typeface="Arial" charset="0"/>
              </a:rPr>
              <a:t>（導入側が「要求」</a:t>
            </a:r>
            <a:endParaRPr kumimoji="0" lang="en-US" altLang="ja-JP" sz="1200" dirty="0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kumimoji="0" lang="ja-JP" altLang="en-US" sz="1200" dirty="0" smtClean="0">
                <a:cs typeface="Arial" charset="0"/>
              </a:rPr>
              <a:t>をまとめてから構</a:t>
            </a:r>
            <a:endParaRPr kumimoji="0" lang="en-US" altLang="ja-JP" sz="1200" dirty="0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kumimoji="0" lang="ja-JP" altLang="en-US" sz="1200" dirty="0" smtClean="0">
                <a:cs typeface="Arial" charset="0"/>
              </a:rPr>
              <a:t>築プロジェクト開始）</a:t>
            </a:r>
            <a:endParaRPr kumimoji="0" lang="ja-JP" altLang="en-US" sz="1200" dirty="0">
              <a:cs typeface="Arial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20293" y="5935538"/>
            <a:ext cx="1588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kumimoji="0" lang="ja-JP" altLang="en-US" sz="1400" b="1" dirty="0" smtClean="0">
                <a:solidFill>
                  <a:srgbClr val="FF0000"/>
                </a:solidFill>
                <a:cs typeface="Arial" charset="0"/>
              </a:rPr>
              <a:t>経営の課題</a:t>
            </a:r>
            <a:r>
              <a:rPr kumimoji="0" lang="ja-JP" altLang="en-US" sz="1400" b="1" dirty="0">
                <a:solidFill>
                  <a:srgbClr val="FF0000"/>
                </a:solidFill>
                <a:cs typeface="Arial" charset="0"/>
              </a:rPr>
              <a:t>対応型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kumimoji="0" lang="ja-JP" altLang="en-US" sz="1400" b="1" dirty="0" smtClean="0">
                <a:solidFill>
                  <a:srgbClr val="FF0000"/>
                </a:solidFill>
                <a:cs typeface="Arial" charset="0"/>
              </a:rPr>
              <a:t>（全体最適）</a:t>
            </a:r>
            <a:endParaRPr kumimoji="0" lang="ja-JP" altLang="en-US" sz="14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565968" y="1916832"/>
            <a:ext cx="0" cy="45773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8494" y="2001531"/>
            <a:ext cx="1322387" cy="1304728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kumimoji="0" lang="ja-JP" altLang="en-US" sz="1600" b="1" dirty="0">
                <a:cs typeface="Arial" charset="0"/>
              </a:rPr>
              <a:t>よくない姿</a:t>
            </a:r>
            <a:endParaRPr kumimoji="0" lang="en-US" altLang="ja-JP" sz="1600" b="1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kumimoji="0" lang="ja-JP" altLang="en-US" sz="1200" dirty="0">
                <a:cs typeface="Arial" charset="0"/>
              </a:rPr>
              <a:t>（ベンダーまかせ）</a:t>
            </a:r>
            <a:endParaRPr kumimoji="0" lang="en-US" altLang="ja-JP" sz="1200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kumimoji="0" lang="en-US" altLang="ja-JP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kumimoji="0" lang="ja-JP" altLang="en-US" sz="1600" b="1" dirty="0">
              <a:cs typeface="Arial" charset="0"/>
            </a:endParaRPr>
          </a:p>
        </p:txBody>
      </p:sp>
      <p:sp>
        <p:nvSpPr>
          <p:cNvPr id="10" name="Freeform 7"/>
          <p:cNvSpPr>
            <a:spLocks noChangeAspect="1"/>
          </p:cNvSpPr>
          <p:nvPr/>
        </p:nvSpPr>
        <p:spPr bwMode="auto">
          <a:xfrm>
            <a:off x="683568" y="3569367"/>
            <a:ext cx="423863" cy="2223804"/>
          </a:xfrm>
          <a:custGeom>
            <a:avLst/>
            <a:gdLst>
              <a:gd name="T0" fmla="*/ 2147483647 w 385"/>
              <a:gd name="T1" fmla="*/ 0 h 2625"/>
              <a:gd name="T2" fmla="*/ 2147483647 w 385"/>
              <a:gd name="T3" fmla="*/ 2147483647 h 2625"/>
              <a:gd name="T4" fmla="*/ 2147483647 w 385"/>
              <a:gd name="T5" fmla="*/ 2147483647 h 2625"/>
              <a:gd name="T6" fmla="*/ 2147483647 w 385"/>
              <a:gd name="T7" fmla="*/ 2147483647 h 2625"/>
              <a:gd name="T8" fmla="*/ 2147483647 w 385"/>
              <a:gd name="T9" fmla="*/ 2147483647 h 2625"/>
              <a:gd name="T10" fmla="*/ 0 w 385"/>
              <a:gd name="T11" fmla="*/ 2147483647 h 2625"/>
              <a:gd name="T12" fmla="*/ 2147483647 w 385"/>
              <a:gd name="T13" fmla="*/ 2147483647 h 2625"/>
              <a:gd name="T14" fmla="*/ 2147483647 w 385"/>
              <a:gd name="T15" fmla="*/ 2147483647 h 26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5" h="2625">
                <a:moveTo>
                  <a:pt x="192" y="0"/>
                </a:moveTo>
                <a:lnTo>
                  <a:pt x="192" y="1128"/>
                </a:lnTo>
                <a:lnTo>
                  <a:pt x="320" y="1208"/>
                </a:lnTo>
                <a:lnTo>
                  <a:pt x="64" y="1320"/>
                </a:lnTo>
                <a:lnTo>
                  <a:pt x="384" y="1392"/>
                </a:lnTo>
                <a:lnTo>
                  <a:pt x="0" y="1568"/>
                </a:lnTo>
                <a:lnTo>
                  <a:pt x="280" y="1680"/>
                </a:lnTo>
                <a:lnTo>
                  <a:pt x="280" y="2624"/>
                </a:lnTo>
              </a:path>
            </a:pathLst>
          </a:custGeom>
          <a:noFill/>
          <a:ln w="101600" cap="rnd" cmpd="sng">
            <a:solidFill>
              <a:srgbClr val="009900"/>
            </a:solidFill>
            <a:prstDash val="solid"/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flipV="1">
            <a:off x="1169343" y="4830844"/>
            <a:ext cx="1995488" cy="52261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427 w 21600"/>
              <a:gd name="T13" fmla="*/ 3427 h 21600"/>
              <a:gd name="T14" fmla="*/ 18173 w 21600"/>
              <a:gd name="T15" fmla="*/ 1817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253" y="21600"/>
                </a:lnTo>
                <a:lnTo>
                  <a:pt x="18347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 flipV="1">
            <a:off x="1477144" y="5409322"/>
            <a:ext cx="2590800" cy="52441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27 w 21600"/>
              <a:gd name="T13" fmla="*/ 3027 h 21600"/>
              <a:gd name="T14" fmla="*/ 18573 w 21600"/>
              <a:gd name="T15" fmla="*/ 1857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53" y="21600"/>
                </a:lnTo>
                <a:lnTo>
                  <a:pt x="19147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161357" y="5564303"/>
            <a:ext cx="1222375" cy="20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387350">
              <a:lnSpc>
                <a:spcPct val="104000"/>
              </a:lnSpc>
              <a:buClr>
                <a:srgbClr val="FFFFFF"/>
              </a:buClr>
              <a:buSzPct val="90000"/>
              <a:buFont typeface="Monotype Sorts" pitchFamily="2" charset="2"/>
              <a:buNone/>
            </a:pPr>
            <a:r>
              <a:rPr kumimoji="0" lang="ja-JP" altLang="en-US" sz="1400" b="1" dirty="0">
                <a:cs typeface="Arial" charset="0"/>
              </a:rPr>
              <a:t>情報システム</a:t>
            </a:r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1758306" y="3572971"/>
            <a:ext cx="1344612" cy="1187591"/>
          </a:xfrm>
          <a:custGeom>
            <a:avLst/>
            <a:gdLst>
              <a:gd name="T0" fmla="*/ 0 w 942"/>
              <a:gd name="T1" fmla="*/ 2147483647 h 836"/>
              <a:gd name="T2" fmla="*/ 2147483647 w 942"/>
              <a:gd name="T3" fmla="*/ 2147483647 h 836"/>
              <a:gd name="T4" fmla="*/ 2147483647 w 942"/>
              <a:gd name="T5" fmla="*/ 0 h 836"/>
              <a:gd name="T6" fmla="*/ 0 w 942"/>
              <a:gd name="T7" fmla="*/ 2147483647 h 836"/>
              <a:gd name="T8" fmla="*/ 0 w 942"/>
              <a:gd name="T9" fmla="*/ 2147483647 h 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2" h="836">
                <a:moveTo>
                  <a:pt x="0" y="835"/>
                </a:moveTo>
                <a:lnTo>
                  <a:pt x="941" y="835"/>
                </a:lnTo>
                <a:lnTo>
                  <a:pt x="472" y="0"/>
                </a:lnTo>
                <a:lnTo>
                  <a:pt x="0" y="835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ja-JP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002781" y="4261377"/>
            <a:ext cx="849312" cy="23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387350">
              <a:lnSpc>
                <a:spcPct val="104000"/>
              </a:lnSpc>
              <a:buClr>
                <a:srgbClr val="FFFFFF"/>
              </a:buClr>
              <a:buSzPct val="90000"/>
              <a:buFont typeface="Monotype Sorts" pitchFamily="2" charset="2"/>
              <a:buNone/>
            </a:pPr>
            <a:r>
              <a:rPr kumimoji="0" lang="ja-JP" altLang="en-US" sz="1400" b="1">
                <a:cs typeface="Arial" charset="0"/>
              </a:rPr>
              <a:t>ビジネス</a:t>
            </a:r>
          </a:p>
          <a:p>
            <a:pPr algn="ctr" defTabSz="387350">
              <a:lnSpc>
                <a:spcPct val="104000"/>
              </a:lnSpc>
              <a:buClr>
                <a:srgbClr val="FFFFFF"/>
              </a:buClr>
              <a:buSzPct val="90000"/>
              <a:buFont typeface="Monotype Sorts" pitchFamily="2" charset="2"/>
              <a:buNone/>
            </a:pPr>
            <a:r>
              <a:rPr kumimoji="0" lang="ja-JP" altLang="en-US" sz="1400" b="1">
                <a:cs typeface="Arial" charset="0"/>
              </a:rPr>
              <a:t>戦略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517101" y="5933735"/>
            <a:ext cx="1588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kumimoji="0" lang="ja-JP" altLang="en-US" sz="1400" b="1" dirty="0" smtClean="0">
                <a:solidFill>
                  <a:srgbClr val="FF0000"/>
                </a:solidFill>
                <a:cs typeface="Arial" charset="0"/>
              </a:rPr>
              <a:t>現場の課題解決型</a:t>
            </a:r>
            <a:endParaRPr kumimoji="0" lang="ja-JP" altLang="en-US" sz="1400" b="1" dirty="0">
              <a:solidFill>
                <a:srgbClr val="FF0000"/>
              </a:solidFill>
              <a:cs typeface="Arial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kumimoji="0" lang="ja-JP" altLang="en-US" sz="1400" b="1" dirty="0" smtClean="0">
                <a:solidFill>
                  <a:srgbClr val="FF0000"/>
                </a:solidFill>
                <a:cs typeface="Arial" charset="0"/>
              </a:rPr>
              <a:t>（個別最適）</a:t>
            </a:r>
            <a:endParaRPr kumimoji="0" lang="ja-JP" altLang="en-US" sz="14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899593" y="4513672"/>
            <a:ext cx="1028700" cy="34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FFFFFF"/>
              </a:buClr>
              <a:buSzPct val="90000"/>
              <a:buFont typeface="Monotype Sorts" pitchFamily="2" charset="2"/>
              <a:buNone/>
            </a:pPr>
            <a:r>
              <a:rPr kumimoji="0" lang="en-US" altLang="ja-JP" sz="1200" b="1">
                <a:solidFill>
                  <a:srgbClr val="000000"/>
                </a:solidFill>
                <a:cs typeface="Arial" charset="0"/>
              </a:rPr>
              <a:t>IT</a:t>
            </a:r>
            <a:r>
              <a:rPr kumimoji="0" lang="ja-JP" altLang="en-US" sz="1200" b="1">
                <a:solidFill>
                  <a:srgbClr val="000000"/>
                </a:solidFill>
                <a:cs typeface="Arial" charset="0"/>
              </a:rPr>
              <a:t>戦略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2001193" y="2716969"/>
            <a:ext cx="1122363" cy="904659"/>
          </a:xfrm>
          <a:prstGeom prst="sun">
            <a:avLst>
              <a:gd name="adj" fmla="val 25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ja-JP" sz="1100">
              <a:solidFill>
                <a:schemeClr val="bg2"/>
              </a:solidFill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021831" y="3005307"/>
            <a:ext cx="1030287" cy="34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FFFFFF"/>
              </a:buClr>
              <a:buSzPct val="90000"/>
              <a:buFont typeface="Monotype Sorts" pitchFamily="2" charset="2"/>
              <a:buNone/>
            </a:pPr>
            <a:r>
              <a:rPr kumimoji="0" lang="ja-JP" altLang="en-US" sz="1200" b="1">
                <a:solidFill>
                  <a:srgbClr val="000000"/>
                </a:solidFill>
                <a:cs typeface="Arial" charset="0"/>
              </a:rPr>
              <a:t>ビジョン</a:t>
            </a:r>
          </a:p>
        </p:txBody>
      </p:sp>
      <p:sp>
        <p:nvSpPr>
          <p:cNvPr id="23" name="Line 25"/>
          <p:cNvSpPr>
            <a:spLocks noChangeAspect="1" noChangeShapeType="1"/>
          </p:cNvSpPr>
          <p:nvPr/>
        </p:nvSpPr>
        <p:spPr bwMode="auto">
          <a:xfrm>
            <a:off x="4781421" y="3675692"/>
            <a:ext cx="0" cy="2182355"/>
          </a:xfrm>
          <a:prstGeom prst="line">
            <a:avLst/>
          </a:prstGeom>
          <a:noFill/>
          <a:ln w="101600">
            <a:solidFill>
              <a:srgbClr val="009900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" name="Freeform 26"/>
          <p:cNvSpPr>
            <a:spLocks/>
          </p:cNvSpPr>
          <p:nvPr/>
        </p:nvSpPr>
        <p:spPr bwMode="auto">
          <a:xfrm>
            <a:off x="6283698" y="3690108"/>
            <a:ext cx="1555750" cy="1326353"/>
          </a:xfrm>
          <a:custGeom>
            <a:avLst/>
            <a:gdLst>
              <a:gd name="T0" fmla="*/ 0 w 942"/>
              <a:gd name="T1" fmla="*/ 2147483647 h 836"/>
              <a:gd name="T2" fmla="*/ 2147483647 w 942"/>
              <a:gd name="T3" fmla="*/ 2147483647 h 836"/>
              <a:gd name="T4" fmla="*/ 2147483647 w 942"/>
              <a:gd name="T5" fmla="*/ 0 h 836"/>
              <a:gd name="T6" fmla="*/ 0 w 942"/>
              <a:gd name="T7" fmla="*/ 2147483647 h 836"/>
              <a:gd name="T8" fmla="*/ 0 w 942"/>
              <a:gd name="T9" fmla="*/ 2147483647 h 8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2" h="836">
                <a:moveTo>
                  <a:pt x="0" y="835"/>
                </a:moveTo>
                <a:lnTo>
                  <a:pt x="941" y="835"/>
                </a:lnTo>
                <a:lnTo>
                  <a:pt x="472" y="0"/>
                </a:lnTo>
                <a:lnTo>
                  <a:pt x="0" y="835"/>
                </a:lnTo>
              </a:path>
            </a:pathLst>
          </a:custGeom>
          <a:solidFill>
            <a:srgbClr val="CCFF9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ja-JP" altLang="en-US"/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 flipV="1">
            <a:off x="6061448" y="4879501"/>
            <a:ext cx="1993900" cy="52080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434 w 21600"/>
              <a:gd name="T13" fmla="*/ 3405 h 21600"/>
              <a:gd name="T14" fmla="*/ 18166 w 21600"/>
              <a:gd name="T15" fmla="*/ 181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253" y="21600"/>
                </a:lnTo>
                <a:lnTo>
                  <a:pt x="18347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26" name="AutoShape 29"/>
          <p:cNvSpPr>
            <a:spLocks noChangeArrowheads="1"/>
          </p:cNvSpPr>
          <p:nvPr/>
        </p:nvSpPr>
        <p:spPr bwMode="auto">
          <a:xfrm flipV="1">
            <a:off x="5764585" y="5400311"/>
            <a:ext cx="2590800" cy="52261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28 w 21600"/>
              <a:gd name="T13" fmla="*/ 3016 h 21600"/>
              <a:gd name="T14" fmla="*/ 18572 w 21600"/>
              <a:gd name="T15" fmla="*/ 185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53" y="21600"/>
                </a:lnTo>
                <a:lnTo>
                  <a:pt x="19147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6399585" y="5573313"/>
            <a:ext cx="1320800" cy="28473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387350">
              <a:lnSpc>
                <a:spcPct val="104000"/>
              </a:lnSpc>
              <a:buClr>
                <a:srgbClr val="FFFFFF"/>
              </a:buClr>
              <a:buSzPct val="90000"/>
              <a:buFont typeface="Monotype Sorts" pitchFamily="2" charset="2"/>
              <a:buNone/>
            </a:pPr>
            <a:r>
              <a:rPr kumimoji="0" lang="ja-JP" altLang="en-US" sz="1400" b="1" dirty="0">
                <a:latin typeface="ＭＳ ゴシック" pitchFamily="49" charset="-128"/>
                <a:ea typeface="ＭＳ ゴシック" pitchFamily="49" charset="-128"/>
                <a:cs typeface="Arial" charset="0"/>
              </a:rPr>
              <a:t>情報</a:t>
            </a:r>
            <a:r>
              <a:rPr kumimoji="0" lang="ja-JP" altLang="en-US" sz="1400" b="1" dirty="0" smtClean="0">
                <a:latin typeface="ＭＳ ゴシック" pitchFamily="49" charset="-128"/>
                <a:ea typeface="ＭＳ ゴシック" pitchFamily="49" charset="-128"/>
                <a:cs typeface="Arial" charset="0"/>
              </a:rPr>
              <a:t>システム</a:t>
            </a:r>
            <a:endParaRPr kumimoji="0" lang="ja-JP" altLang="en-US" sz="1400" b="1" dirty="0">
              <a:latin typeface="ＭＳ ゴシック" pitchFamily="49" charset="-128"/>
              <a:ea typeface="ＭＳ ゴシック" pitchFamily="49" charset="-128"/>
              <a:cs typeface="Arial" charset="0"/>
            </a:endParaRP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6572623" y="4594768"/>
            <a:ext cx="1028700" cy="34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FFFFFF"/>
              </a:buClr>
              <a:buSzPct val="90000"/>
              <a:buFont typeface="Monotype Sorts" pitchFamily="2" charset="2"/>
              <a:buNone/>
            </a:pPr>
            <a:r>
              <a:rPr kumimoji="0" lang="en-US" altLang="ja-JP" sz="1200" b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  <a:cs typeface="Arial" charset="0"/>
              </a:rPr>
              <a:t>IT</a:t>
            </a:r>
            <a:r>
              <a:rPr kumimoji="0" lang="ja-JP" altLang="en-US" sz="1200" b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  <a:cs typeface="Arial" charset="0"/>
              </a:rPr>
              <a:t>戦略</a:t>
            </a: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6642473" y="4261377"/>
            <a:ext cx="849312" cy="23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387350">
              <a:lnSpc>
                <a:spcPct val="104000"/>
              </a:lnSpc>
              <a:buClr>
                <a:srgbClr val="FFFFFF"/>
              </a:buClr>
              <a:buSzPct val="90000"/>
              <a:buFont typeface="Monotype Sorts" pitchFamily="2" charset="2"/>
              <a:buNone/>
            </a:pPr>
            <a:r>
              <a:rPr kumimoji="0" lang="ja-JP" altLang="en-US" sz="1400" b="1">
                <a:latin typeface="ＭＳ ゴシック" pitchFamily="49" charset="-128"/>
                <a:ea typeface="ＭＳ ゴシック" pitchFamily="49" charset="-128"/>
                <a:cs typeface="Arial" charset="0"/>
              </a:rPr>
              <a:t>ビジネス</a:t>
            </a:r>
          </a:p>
          <a:p>
            <a:pPr algn="ctr" defTabSz="387350">
              <a:lnSpc>
                <a:spcPct val="104000"/>
              </a:lnSpc>
              <a:buClr>
                <a:srgbClr val="FFFFFF"/>
              </a:buClr>
              <a:buSzPct val="90000"/>
              <a:buFont typeface="Monotype Sorts" pitchFamily="2" charset="2"/>
              <a:buNone/>
            </a:pPr>
            <a:r>
              <a:rPr kumimoji="0" lang="ja-JP" altLang="en-US" sz="1400" b="1">
                <a:latin typeface="ＭＳ ゴシック" pitchFamily="49" charset="-128"/>
                <a:ea typeface="ＭＳ ゴシック" pitchFamily="49" charset="-128"/>
                <a:cs typeface="Arial" charset="0"/>
              </a:rPr>
              <a:t>戦略</a:t>
            </a:r>
          </a:p>
        </p:txBody>
      </p:sp>
      <p:sp>
        <p:nvSpPr>
          <p:cNvPr id="33" name="AutoShape 39"/>
          <p:cNvSpPr>
            <a:spLocks noChangeArrowheads="1"/>
          </p:cNvSpPr>
          <p:nvPr/>
        </p:nvSpPr>
        <p:spPr bwMode="auto">
          <a:xfrm>
            <a:off x="6547223" y="2734990"/>
            <a:ext cx="1033462" cy="904659"/>
          </a:xfrm>
          <a:prstGeom prst="sun">
            <a:avLst>
              <a:gd name="adj" fmla="val 25000"/>
            </a:avLst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ja-JP" sz="1600"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6572623" y="3032338"/>
            <a:ext cx="1028700" cy="34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 defTabSz="3873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defTabSz="3873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FFFFFF"/>
              </a:buClr>
              <a:buSzPct val="90000"/>
              <a:buFont typeface="Monotype Sorts" pitchFamily="2" charset="2"/>
              <a:buNone/>
            </a:pPr>
            <a:r>
              <a:rPr kumimoji="0" lang="ja-JP" altLang="en-US" sz="1200" b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  <a:cs typeface="Arial" charset="0"/>
              </a:rPr>
              <a:t>ビジョン</a:t>
            </a: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6118543" y="2082626"/>
            <a:ext cx="2622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eaLnBrk="1" hangingPunct="1"/>
            <a:r>
              <a:rPr lang="ja-JP" altLang="en-US" sz="1200" b="1" dirty="0">
                <a:solidFill>
                  <a:srgbClr val="000000"/>
                </a:solidFill>
              </a:rPr>
              <a:t>ビジョン・戦略達成に向けて一貫性があり</a:t>
            </a:r>
            <a:r>
              <a:rPr lang="ja-JP" altLang="en-US" sz="1200" b="1" dirty="0" smtClean="0">
                <a:solidFill>
                  <a:srgbClr val="000000"/>
                </a:solidFill>
              </a:rPr>
              <a:t>、整合がとれている</a:t>
            </a:r>
            <a:endParaRPr lang="ja-JP" altLang="en-US" sz="1200" b="1" dirty="0">
              <a:solidFill>
                <a:srgbClr val="000000"/>
              </a:solidFill>
            </a:endParaRP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1690881" y="2082626"/>
            <a:ext cx="2600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eaLnBrk="1" hangingPunct="1"/>
            <a:r>
              <a:rPr lang="ja-JP" altLang="en-US" sz="1200" b="1" dirty="0">
                <a:solidFill>
                  <a:srgbClr val="000000"/>
                </a:solidFill>
              </a:rPr>
              <a:t>ビジョン・戦略と業務、情報システム等のしくみがかみ合っておらず</a:t>
            </a:r>
            <a:r>
              <a:rPr lang="ja-JP" altLang="en-US" sz="1200" b="1" dirty="0" smtClean="0">
                <a:solidFill>
                  <a:srgbClr val="000000"/>
                </a:solidFill>
              </a:rPr>
              <a:t>、不整合がおきている。</a:t>
            </a:r>
            <a:endParaRPr lang="ja-JP" altLang="en-US" sz="1200" b="1" dirty="0">
              <a:solidFill>
                <a:srgbClr val="000000"/>
              </a:solidFill>
            </a:endParaRPr>
          </a:p>
        </p:txBody>
      </p:sp>
      <p:cxnSp>
        <p:nvCxnSpPr>
          <p:cNvPr id="37" name="AutoShape 72"/>
          <p:cNvCxnSpPr>
            <a:cxnSpLocks noChangeShapeType="1"/>
          </p:cNvCxnSpPr>
          <p:nvPr/>
        </p:nvCxnSpPr>
        <p:spPr bwMode="auto">
          <a:xfrm flipH="1" flipV="1">
            <a:off x="7492777" y="4198304"/>
            <a:ext cx="523875" cy="1074058"/>
          </a:xfrm>
          <a:prstGeom prst="curvedConnector3">
            <a:avLst>
              <a:gd name="adj1" fmla="val -39176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73"/>
          <p:cNvCxnSpPr>
            <a:cxnSpLocks noChangeShapeType="1"/>
          </p:cNvCxnSpPr>
          <p:nvPr/>
        </p:nvCxnSpPr>
        <p:spPr bwMode="auto">
          <a:xfrm flipH="1" flipV="1">
            <a:off x="7492777" y="4198304"/>
            <a:ext cx="866775" cy="1575044"/>
          </a:xfrm>
          <a:prstGeom prst="curvedConnector3">
            <a:avLst>
              <a:gd name="adj1" fmla="val -23676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80"/>
          <p:cNvSpPr txBox="1">
            <a:spLocks noChangeArrowheads="1"/>
          </p:cNvSpPr>
          <p:nvPr/>
        </p:nvSpPr>
        <p:spPr bwMode="auto">
          <a:xfrm>
            <a:off x="7624068" y="3761235"/>
            <a:ext cx="1268412" cy="52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eaLnBrk="1" hangingPunct="1"/>
            <a:r>
              <a:rPr lang="ja-JP" altLang="en-US" sz="1200" dirty="0"/>
              <a:t>ベクトルをビジョン・</a:t>
            </a:r>
          </a:p>
          <a:p>
            <a:pPr eaLnBrk="1" hangingPunct="1"/>
            <a:r>
              <a:rPr lang="ja-JP" altLang="en-US" sz="1200" dirty="0"/>
              <a:t>戦略に合わせる</a:t>
            </a:r>
          </a:p>
        </p:txBody>
      </p: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6313860" y="5012857"/>
            <a:ext cx="1554163" cy="33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387350">
              <a:lnSpc>
                <a:spcPct val="104000"/>
              </a:lnSpc>
              <a:buClr>
                <a:srgbClr val="FFFFFF"/>
              </a:buClr>
              <a:buSzPct val="90000"/>
              <a:buFont typeface="Monotype Sorts" pitchFamily="2" charset="2"/>
              <a:buNone/>
            </a:pPr>
            <a:r>
              <a:rPr kumimoji="0" lang="ja-JP" altLang="en-US" sz="1400" b="1">
                <a:cs typeface="Arial" charset="0"/>
              </a:rPr>
              <a:t>ビジネスモデル</a:t>
            </a:r>
            <a:endParaRPr kumimoji="0" lang="en-US" altLang="ja-JP" sz="1400" b="1">
              <a:cs typeface="Arial" charset="0"/>
            </a:endParaRPr>
          </a:p>
          <a:p>
            <a:pPr algn="ctr" defTabSz="387350">
              <a:lnSpc>
                <a:spcPct val="104000"/>
              </a:lnSpc>
              <a:buClr>
                <a:srgbClr val="FFFFFF"/>
              </a:buClr>
              <a:buSzPct val="90000"/>
              <a:buFont typeface="Monotype Sorts" pitchFamily="2" charset="2"/>
              <a:buNone/>
            </a:pPr>
            <a:r>
              <a:rPr kumimoji="0" lang="ja-JP" altLang="en-US" sz="1200" b="1">
                <a:cs typeface="Arial" charset="0"/>
              </a:rPr>
              <a:t>（組織・業務プロセス他）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1424931" y="4940773"/>
            <a:ext cx="1554162" cy="33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387350">
              <a:lnSpc>
                <a:spcPct val="104000"/>
              </a:lnSpc>
              <a:buClr>
                <a:srgbClr val="FFFFFF"/>
              </a:buClr>
              <a:buSzPct val="90000"/>
              <a:buFont typeface="Monotype Sorts" pitchFamily="2" charset="2"/>
              <a:buNone/>
            </a:pPr>
            <a:r>
              <a:rPr kumimoji="0" lang="ja-JP" altLang="en-US" sz="1400" b="1">
                <a:cs typeface="Arial" charset="0"/>
              </a:rPr>
              <a:t>ビジネスモデル</a:t>
            </a:r>
            <a:endParaRPr kumimoji="0" lang="en-US" altLang="ja-JP" sz="1400" b="1">
              <a:cs typeface="Arial" charset="0"/>
            </a:endParaRPr>
          </a:p>
          <a:p>
            <a:pPr algn="ctr" defTabSz="387350">
              <a:lnSpc>
                <a:spcPct val="104000"/>
              </a:lnSpc>
              <a:buClr>
                <a:srgbClr val="FFFFFF"/>
              </a:buClr>
              <a:buSzPct val="90000"/>
              <a:buFont typeface="Monotype Sorts" pitchFamily="2" charset="2"/>
              <a:buNone/>
            </a:pPr>
            <a:r>
              <a:rPr kumimoji="0" lang="ja-JP" altLang="en-US" sz="1200" b="1">
                <a:cs typeface="Arial" charset="0"/>
              </a:rPr>
              <a:t>（組織・業務プロセス他）</a:t>
            </a:r>
          </a:p>
        </p:txBody>
      </p:sp>
      <p:sp>
        <p:nvSpPr>
          <p:cNvPr id="42" name="角丸四角形吹き出し 52"/>
          <p:cNvSpPr>
            <a:spLocks noChangeArrowheads="1"/>
          </p:cNvSpPr>
          <p:nvPr/>
        </p:nvSpPr>
        <p:spPr bwMode="auto">
          <a:xfrm>
            <a:off x="3263826" y="4199844"/>
            <a:ext cx="1236166" cy="1115277"/>
          </a:xfrm>
          <a:prstGeom prst="wedgeRoundRectCallout">
            <a:avLst>
              <a:gd name="adj1" fmla="val -79727"/>
              <a:gd name="adj2" fmla="val -12343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ja-JP" sz="1200" b="1"/>
              <a:t>IT</a:t>
            </a:r>
            <a:r>
              <a:rPr lang="ja-JP" altLang="en-US" sz="1200" b="1"/>
              <a:t>支援組織・ベンダーは詳しく</a:t>
            </a:r>
            <a:endParaRPr lang="en-US" altLang="ja-JP" sz="1200" b="1"/>
          </a:p>
          <a:p>
            <a:r>
              <a:rPr lang="ja-JP" altLang="en-US" sz="1200" b="1"/>
              <a:t>知らない</a:t>
            </a:r>
            <a:endParaRPr lang="en-US" altLang="ja-JP" sz="1200" b="1"/>
          </a:p>
          <a:p>
            <a:r>
              <a:rPr lang="ja-JP" altLang="en-US" sz="1200" b="1"/>
              <a:t>部分</a:t>
            </a:r>
            <a:endParaRPr lang="en-US" altLang="ja-JP" sz="1200" b="1"/>
          </a:p>
        </p:txBody>
      </p:sp>
      <p:sp>
        <p:nvSpPr>
          <p:cNvPr id="43" name="角丸四角形吹き出し 53"/>
          <p:cNvSpPr>
            <a:spLocks noChangeArrowheads="1"/>
          </p:cNvSpPr>
          <p:nvPr/>
        </p:nvSpPr>
        <p:spPr bwMode="auto">
          <a:xfrm>
            <a:off x="3263825" y="4205512"/>
            <a:ext cx="1236167" cy="1115276"/>
          </a:xfrm>
          <a:prstGeom prst="wedgeRoundRectCallout">
            <a:avLst>
              <a:gd name="adj1" fmla="val -77159"/>
              <a:gd name="adj2" fmla="val 26225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72000" bIns="46800" anchor="ctr"/>
          <a:lstStyle/>
          <a:p>
            <a:r>
              <a:rPr lang="ja-JP" altLang="en-US" sz="1200" b="1" dirty="0" smtClean="0"/>
              <a:t>導入側で</a:t>
            </a:r>
            <a:endParaRPr lang="en-US" altLang="ja-JP" sz="1200" b="1" dirty="0" smtClean="0"/>
          </a:p>
          <a:p>
            <a:r>
              <a:rPr lang="ja-JP" altLang="en-US" sz="1200" b="1" dirty="0" smtClean="0"/>
              <a:t>決めた上で</a:t>
            </a:r>
            <a:endParaRPr lang="en-US" altLang="ja-JP" sz="1200" b="1" dirty="0" smtClean="0"/>
          </a:p>
          <a:p>
            <a:r>
              <a:rPr lang="ja-JP" altLang="en-US" sz="1200" b="1" dirty="0" smtClean="0"/>
              <a:t>ベンダーに</a:t>
            </a:r>
            <a:endParaRPr lang="en-US" altLang="ja-JP" sz="1200" b="1" dirty="0" smtClean="0"/>
          </a:p>
          <a:p>
            <a:r>
              <a:rPr lang="ja-JP" altLang="en-US" sz="1200" b="1" dirty="0" smtClean="0">
                <a:solidFill>
                  <a:srgbClr val="FF0000"/>
                </a:solidFill>
              </a:rPr>
              <a:t>「要求」</a:t>
            </a:r>
            <a:endParaRPr lang="en-US" altLang="ja-JP" sz="1200" b="1" dirty="0" smtClean="0">
              <a:solidFill>
                <a:srgbClr val="FF0000"/>
              </a:solidFill>
            </a:endParaRPr>
          </a:p>
          <a:p>
            <a:r>
              <a:rPr lang="ja-JP" altLang="en-US" sz="1200" b="1" dirty="0" smtClean="0"/>
              <a:t>すべき事</a:t>
            </a:r>
            <a:endParaRPr lang="en-US" altLang="ja-JP" sz="1200" b="1" dirty="0"/>
          </a:p>
        </p:txBody>
      </p:sp>
      <p:sp>
        <p:nvSpPr>
          <p:cNvPr id="44" name="角丸四角形吹き出し 53"/>
          <p:cNvSpPr>
            <a:spLocks noChangeArrowheads="1"/>
          </p:cNvSpPr>
          <p:nvPr/>
        </p:nvSpPr>
        <p:spPr bwMode="auto">
          <a:xfrm>
            <a:off x="4983206" y="3834530"/>
            <a:ext cx="1100961" cy="1565780"/>
          </a:xfrm>
          <a:prstGeom prst="wedgeRoundRectCallout">
            <a:avLst>
              <a:gd name="adj1" fmla="val 62607"/>
              <a:gd name="adj2" fmla="val 29245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ja-JP" altLang="en-US" sz="1200" b="1">
                <a:solidFill>
                  <a:srgbClr val="FF0000"/>
                </a:solidFill>
              </a:rPr>
              <a:t>ありたい姿</a:t>
            </a:r>
            <a:endParaRPr lang="en-US" altLang="ja-JP" sz="1200" b="1">
              <a:solidFill>
                <a:srgbClr val="FF0000"/>
              </a:solidFill>
            </a:endParaRPr>
          </a:p>
          <a:p>
            <a:r>
              <a:rPr lang="ja-JP" altLang="en-US" sz="1200" b="1">
                <a:solidFill>
                  <a:srgbClr val="FF0000"/>
                </a:solidFill>
              </a:rPr>
              <a:t>なりたい姿実現に必要な「要求」をまとめる事が成功のカギ</a:t>
            </a:r>
            <a:endParaRPr lang="en-US" altLang="ja-JP" sz="1200" b="1">
              <a:solidFill>
                <a:srgbClr val="FF0000"/>
              </a:solidFill>
            </a:endParaRPr>
          </a:p>
        </p:txBody>
      </p:sp>
      <p:sp>
        <p:nvSpPr>
          <p:cNvPr id="45" name="角丸四角形吹き出し 53"/>
          <p:cNvSpPr>
            <a:spLocks noChangeArrowheads="1"/>
          </p:cNvSpPr>
          <p:nvPr/>
        </p:nvSpPr>
        <p:spPr bwMode="auto">
          <a:xfrm>
            <a:off x="4951070" y="3823464"/>
            <a:ext cx="1133098" cy="1585858"/>
          </a:xfrm>
          <a:prstGeom prst="wedgeRoundRectCallout">
            <a:avLst>
              <a:gd name="adj1" fmla="val 90590"/>
              <a:gd name="adj2" fmla="val -774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72000" tIns="46800" rIns="72000" bIns="46800" anchor="ctr"/>
          <a:lstStyle/>
          <a:p>
            <a:r>
              <a:rPr lang="ja-JP" altLang="en-US" sz="1200" b="1" dirty="0" smtClean="0"/>
              <a:t>なりたい</a:t>
            </a:r>
            <a:r>
              <a:rPr lang="ja-JP" altLang="en-US" sz="1200" b="1" dirty="0"/>
              <a:t>姿</a:t>
            </a:r>
            <a:endParaRPr lang="en-US" altLang="ja-JP" sz="1200" b="1" dirty="0"/>
          </a:p>
          <a:p>
            <a:r>
              <a:rPr lang="ja-JP" altLang="en-US" sz="1200" b="1" dirty="0" smtClean="0"/>
              <a:t>ありたい姿、およびその実現</a:t>
            </a:r>
            <a:r>
              <a:rPr lang="ja-JP" altLang="en-US" sz="1200" b="1" dirty="0"/>
              <a:t>に必要</a:t>
            </a:r>
            <a:r>
              <a:rPr lang="ja-JP" altLang="en-US" sz="1200" b="1" dirty="0" smtClean="0"/>
              <a:t>な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「</a:t>
            </a:r>
            <a:r>
              <a:rPr lang="ja-JP" altLang="en-US" sz="1200" b="1" dirty="0">
                <a:solidFill>
                  <a:srgbClr val="FF0000"/>
                </a:solidFill>
              </a:rPr>
              <a:t>要求」</a:t>
            </a:r>
            <a:r>
              <a:rPr lang="ja-JP" altLang="en-US" sz="1200" b="1" dirty="0" smtClean="0"/>
              <a:t>を</a:t>
            </a:r>
            <a:endParaRPr lang="en-US" altLang="ja-JP" sz="1200" b="1" dirty="0" smtClean="0"/>
          </a:p>
          <a:p>
            <a:r>
              <a:rPr lang="ja-JP" altLang="en-US" sz="1200" b="1" dirty="0">
                <a:solidFill>
                  <a:srgbClr val="FF0000"/>
                </a:solidFill>
              </a:rPr>
              <a:t>情報システム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構想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・企画</a:t>
            </a:r>
            <a:r>
              <a:rPr lang="ja-JP" altLang="en-US" sz="1200" b="1" dirty="0" smtClean="0"/>
              <a:t>で明確にする</a:t>
            </a:r>
            <a:endParaRPr lang="en-US" altLang="ja-JP" sz="1200" b="1" dirty="0"/>
          </a:p>
        </p:txBody>
      </p:sp>
      <p:sp>
        <p:nvSpPr>
          <p:cNvPr id="46" name="ホームベース 45"/>
          <p:cNvSpPr/>
          <p:nvPr/>
        </p:nvSpPr>
        <p:spPr bwMode="auto">
          <a:xfrm rot="5400000">
            <a:off x="4213261" y="-2834395"/>
            <a:ext cx="792088" cy="8566350"/>
          </a:xfrm>
          <a:prstGeom prst="homePlate">
            <a:avLst>
              <a:gd name="adj" fmla="val 36067"/>
            </a:avLst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228692" y="1052736"/>
            <a:ext cx="660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 smtClean="0">
                <a:solidFill>
                  <a:schemeClr val="tx2"/>
                </a:solidFill>
              </a:rPr>
              <a:t>事業としてのなりたい姿、ありたい姿の実現に必要となる</a:t>
            </a:r>
            <a:r>
              <a:rPr kumimoji="1" lang="ja-JP" altLang="en-US" b="1" u="sng" dirty="0" smtClean="0">
                <a:solidFill>
                  <a:srgbClr val="FF0000"/>
                </a:solidFill>
              </a:rPr>
              <a:t>「要求」は</a:t>
            </a:r>
            <a:endParaRPr kumimoji="1" lang="en-US" altLang="ja-JP" b="1" u="sng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b="1" u="sng" dirty="0">
                <a:solidFill>
                  <a:srgbClr val="FF0000"/>
                </a:solidFill>
              </a:rPr>
              <a:t>三井</a:t>
            </a:r>
            <a:r>
              <a:rPr lang="ja-JP" altLang="en-US" b="1" u="sng" dirty="0" smtClean="0">
                <a:solidFill>
                  <a:srgbClr val="FF0000"/>
                </a:solidFill>
              </a:rPr>
              <a:t>物産（導入側）にしか定義ができない。</a:t>
            </a:r>
            <a:endParaRPr kumimoji="1" lang="ja-JP" altLang="en-US" b="1" u="sng" dirty="0">
              <a:solidFill>
                <a:srgbClr val="FF0000"/>
              </a:solidFill>
            </a:endParaRPr>
          </a:p>
        </p:txBody>
      </p:sp>
      <p:sp>
        <p:nvSpPr>
          <p:cNvPr id="54" name="角丸四角形吹き出し 53"/>
          <p:cNvSpPr>
            <a:spLocks noChangeArrowheads="1"/>
          </p:cNvSpPr>
          <p:nvPr/>
        </p:nvSpPr>
        <p:spPr bwMode="auto">
          <a:xfrm>
            <a:off x="3131840" y="3347295"/>
            <a:ext cx="1224000" cy="657769"/>
          </a:xfrm>
          <a:prstGeom prst="wedgeRoundRectCallout">
            <a:avLst>
              <a:gd name="adj1" fmla="val -75268"/>
              <a:gd name="adj2" fmla="val -42711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ja-JP" altLang="en-US" sz="1100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55" name="角丸四角形吹き出し 53"/>
          <p:cNvSpPr>
            <a:spLocks noChangeArrowheads="1"/>
          </p:cNvSpPr>
          <p:nvPr/>
        </p:nvSpPr>
        <p:spPr bwMode="auto">
          <a:xfrm>
            <a:off x="3131840" y="3347295"/>
            <a:ext cx="1224000" cy="657769"/>
          </a:xfrm>
          <a:prstGeom prst="wedgeRoundRectCallout">
            <a:avLst>
              <a:gd name="adj1" fmla="val -89763"/>
              <a:gd name="adj2" fmla="val 38208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何のための</a:t>
            </a:r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システム化？と</a:t>
            </a: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いう目的が不明確</a:t>
            </a:r>
          </a:p>
        </p:txBody>
      </p:sp>
    </p:spTree>
    <p:extLst>
      <p:ext uri="{BB962C8B-B14F-4D97-AF65-F5344CB8AC3E}">
        <p14:creationId xmlns:p14="http://schemas.microsoft.com/office/powerpoint/2010/main" val="7533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/>
              <a:t>図表</a:t>
            </a:r>
            <a:r>
              <a:rPr lang="en-US" altLang="ja-JP" dirty="0"/>
              <a:t>2-4</a:t>
            </a:r>
            <a:r>
              <a:rPr lang="ja-JP" altLang="en-US" dirty="0"/>
              <a:t>　</a:t>
            </a:r>
            <a:r>
              <a:rPr lang="ja-JP" altLang="en-US" dirty="0" smtClean="0"/>
              <a:t>情報システム構想・企画の</a:t>
            </a:r>
            <a:r>
              <a:rPr lang="ja-JP" altLang="en-US" dirty="0"/>
              <a:t>位置づけと実施概要</a:t>
            </a:r>
          </a:p>
        </p:txBody>
      </p:sp>
      <p:sp>
        <p:nvSpPr>
          <p:cNvPr id="4" name="正方形/長方形 2"/>
          <p:cNvSpPr>
            <a:spLocks noChangeArrowheads="1"/>
          </p:cNvSpPr>
          <p:nvPr/>
        </p:nvSpPr>
        <p:spPr bwMode="auto">
          <a:xfrm>
            <a:off x="252288" y="692696"/>
            <a:ext cx="8640763" cy="292590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36000" rIns="90000" bIns="36000" anchor="t"/>
          <a:lstStyle/>
          <a:p>
            <a:pPr algn="ctr"/>
            <a:r>
              <a:rPr lang="ja-JP" altLang="en-US" sz="1600" b="1" dirty="0">
                <a:latin typeface="Arial" charset="0"/>
                <a:ea typeface="ＭＳ Ｐゴシック" charset="-128"/>
              </a:rPr>
              <a:t>ＩＴシステムライフサイクル関連の全体</a:t>
            </a:r>
            <a:r>
              <a:rPr lang="ja-JP" altLang="en-US" sz="1600" b="1" dirty="0" smtClean="0">
                <a:latin typeface="Arial" charset="0"/>
                <a:ea typeface="ＭＳ Ｐゴシック" charset="-128"/>
              </a:rPr>
              <a:t>プロセス</a:t>
            </a:r>
            <a:endParaRPr lang="en-US" altLang="ja-JP" sz="1600" b="1" dirty="0">
              <a:latin typeface="Arial" charset="0"/>
              <a:ea typeface="ＭＳ Ｐゴシック" charset="-128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566988" y="1052041"/>
            <a:ext cx="4318001" cy="2259365"/>
          </a:xfrm>
          <a:prstGeom prst="homePlate">
            <a:avLst>
              <a:gd name="adj" fmla="val 14957"/>
            </a:avLst>
          </a:prstGeom>
          <a:solidFill>
            <a:schemeClr val="accent1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anchor="t"/>
          <a:lstStyle/>
          <a:p>
            <a:pPr algn="ctr">
              <a:defRPr/>
            </a:pPr>
            <a:r>
              <a:rPr lang="ja-JP" altLang="en-US" sz="1400" b="1" dirty="0">
                <a:latin typeface="ＭＳ Ｐゴシック" pitchFamily="50" charset="-128"/>
                <a:ea typeface="ＭＳ Ｐゴシック" pitchFamily="50" charset="-128"/>
              </a:rPr>
              <a:t>情報システム　構築</a:t>
            </a:r>
            <a:r>
              <a:rPr lang="ja-JP" altLang="en-US" sz="1400" b="1" dirty="0" smtClean="0">
                <a:latin typeface="ＭＳ Ｐゴシック" pitchFamily="50" charset="-128"/>
                <a:ea typeface="ＭＳ Ｐゴシック" pitchFamily="50" charset="-128"/>
              </a:rPr>
              <a:t>プロジェクト</a:t>
            </a:r>
            <a:endParaRPr lang="en-US" altLang="ja-JP" sz="1400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" name="四角形吹き出し 3"/>
          <p:cNvSpPr>
            <a:spLocks noChangeArrowheads="1"/>
          </p:cNvSpPr>
          <p:nvPr/>
        </p:nvSpPr>
        <p:spPr bwMode="auto">
          <a:xfrm>
            <a:off x="179263" y="3717032"/>
            <a:ext cx="8785225" cy="3024336"/>
          </a:xfrm>
          <a:prstGeom prst="wedgeRectCallout">
            <a:avLst>
              <a:gd name="adj1" fmla="val -20406"/>
              <a:gd name="adj2" fmla="val -61416"/>
            </a:avLst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anchor="t"/>
          <a:lstStyle/>
          <a:p>
            <a:pPr algn="ctr">
              <a:spcBef>
                <a:spcPts val="600"/>
              </a:spcBef>
              <a:defRPr/>
            </a:pPr>
            <a:r>
              <a:rPr lang="ja-JP" altLang="en-US" sz="1600" b="1" dirty="0" smtClean="0">
                <a:solidFill>
                  <a:srgbClr val="FF0000"/>
                </a:solidFill>
                <a:latin typeface="ＭＳ Ｐゴシック" pitchFamily="50" charset="-128"/>
              </a:rPr>
              <a:t>情報システム構想・企画</a:t>
            </a:r>
            <a:r>
              <a:rPr lang="ja-JP" altLang="en-US" sz="1600" b="1" dirty="0" smtClean="0">
                <a:solidFill>
                  <a:srgbClr val="FF0000"/>
                </a:solidFill>
                <a:latin typeface="ＭＳ Ｐゴシック" pitchFamily="50" charset="-128"/>
              </a:rPr>
              <a:t>　実施概要</a:t>
            </a:r>
            <a:endParaRPr lang="en-US" altLang="ja-JP" sz="1600" b="1" dirty="0">
              <a:solidFill>
                <a:srgbClr val="FF0000"/>
              </a:solidFill>
              <a:latin typeface="ＭＳ Ｐゴシック" pitchFamily="50" charset="-128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90413" y="1052041"/>
            <a:ext cx="914400" cy="2259365"/>
          </a:xfrm>
          <a:prstGeom prst="homePlat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経営戦略</a:t>
            </a:r>
            <a:endParaRPr lang="en-US" altLang="ja-JP" sz="1200" dirty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・</a:t>
            </a:r>
            <a:endParaRPr lang="en-US" altLang="ja-JP" sz="1200" dirty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事業戦略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404813" y="2060475"/>
            <a:ext cx="792163" cy="1250931"/>
          </a:xfrm>
          <a:prstGeom prst="homePlat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情報戦略</a:t>
            </a:r>
            <a:endParaRPr lang="en-US" altLang="ja-JP" sz="1200" dirty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・</a:t>
            </a:r>
            <a:endParaRPr lang="en-US" altLang="ja-JP" sz="1200" dirty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ＩＴ戦略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404813" y="1052041"/>
            <a:ext cx="2159000" cy="906391"/>
          </a:xfrm>
          <a:prstGeom prst="homePlate">
            <a:avLst>
              <a:gd name="adj" fmla="val 33762"/>
            </a:avLst>
          </a:prstGeom>
          <a:solidFill>
            <a:srgbClr val="FFFFCC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ビジネス構想</a:t>
            </a:r>
            <a:endParaRPr lang="en-US" altLang="ja-JP" sz="1200" dirty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（新規事業創出・機能先鋭化）</a:t>
            </a:r>
            <a:endParaRPr lang="en-US" altLang="ja-JP" sz="1200" dirty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（業務改革・改善）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6970588" y="1329649"/>
            <a:ext cx="768350" cy="1883326"/>
          </a:xfrm>
          <a:prstGeom prst="homePlat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ユーザ</a:t>
            </a:r>
            <a:endParaRPr lang="en-US" altLang="ja-JP" sz="1200" dirty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受入れ</a:t>
            </a:r>
            <a:endParaRPr lang="en-US" altLang="ja-JP" sz="1200" dirty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テスト</a:t>
            </a:r>
            <a:endParaRPr lang="en-US" altLang="ja-JP" sz="1200" dirty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・</a:t>
            </a:r>
          </a:p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移行</a:t>
            </a:r>
          </a:p>
        </p:txBody>
      </p:sp>
      <p:sp>
        <p:nvSpPr>
          <p:cNvPr id="12" name="AutoShape 19"/>
          <p:cNvSpPr>
            <a:spLocks noChangeArrowheads="1"/>
          </p:cNvSpPr>
          <p:nvPr/>
        </p:nvSpPr>
        <p:spPr bwMode="auto">
          <a:xfrm>
            <a:off x="3715530" y="1330193"/>
            <a:ext cx="504000" cy="1882781"/>
          </a:xfrm>
          <a:prstGeom prst="homePlate">
            <a:avLst>
              <a:gd name="adj" fmla="val 29653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wordArtVertRtl" wrap="none" anchor="ctr"/>
          <a:lstStyle/>
          <a:p>
            <a:pPr algn="ctr">
              <a:defRPr/>
            </a:pPr>
            <a:r>
              <a:rPr lang="ja-JP" altLang="en-US" sz="1200" dirty="0" smtClean="0">
                <a:latin typeface="ＭＳ Ｐゴシック" pitchFamily="50" charset="-128"/>
                <a:ea typeface="ＭＳ Ｐゴシック" pitchFamily="50" charset="-128"/>
              </a:rPr>
              <a:t>プロジェクト計画</a:t>
            </a:r>
            <a:endParaRPr lang="ja-JP" altLang="en-US" sz="12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4285305" y="1330193"/>
            <a:ext cx="503931" cy="1882781"/>
          </a:xfrm>
          <a:prstGeom prst="homePlat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wordArtVertRtl" wrap="none" anchor="ctr"/>
          <a:lstStyle/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要件定義</a:t>
            </a: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4800101" y="1958432"/>
            <a:ext cx="540000" cy="1254543"/>
          </a:xfrm>
          <a:prstGeom prst="homePlate">
            <a:avLst>
              <a:gd name="adj" fmla="val 18384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wordArtVertRtl" wrap="none" anchor="ctr"/>
          <a:lstStyle/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基本設計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5883388" y="1958432"/>
            <a:ext cx="540000" cy="1254543"/>
          </a:xfrm>
          <a:prstGeom prst="homePlate">
            <a:avLst>
              <a:gd name="adj" fmla="val 18384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wordArtVertRtl" wrap="none" anchor="ctr"/>
          <a:lstStyle/>
          <a:p>
            <a:pPr algn="ctr">
              <a:defRPr/>
            </a:pPr>
            <a:r>
              <a:rPr lang="ja-JP" altLang="en-US" sz="1050" dirty="0">
                <a:latin typeface="ＭＳ Ｐゴシック" pitchFamily="50" charset="-128"/>
                <a:ea typeface="ＭＳ Ｐゴシック" pitchFamily="50" charset="-128"/>
              </a:rPr>
              <a:t>プログラミング</a:t>
            </a:r>
            <a:endParaRPr lang="en-US" altLang="ja-JP" sz="105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4789363" y="1329649"/>
            <a:ext cx="2170113" cy="563563"/>
          </a:xfrm>
          <a:prstGeom prst="homePlate">
            <a:avLst>
              <a:gd name="adj" fmla="val 14449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業務プロセス変更実施</a:t>
            </a:r>
          </a:p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（組織、設備、プロセス・・）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7884988" y="1052041"/>
            <a:ext cx="792163" cy="2259365"/>
          </a:xfrm>
          <a:prstGeom prst="homePlat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保守</a:t>
            </a:r>
            <a:endParaRPr lang="en-US" altLang="ja-JP" sz="1200" dirty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・</a:t>
            </a:r>
            <a:endParaRPr lang="en-US" altLang="ja-JP" sz="1200" dirty="0"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運用</a:t>
            </a: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5336313" y="1958432"/>
            <a:ext cx="540000" cy="1254543"/>
          </a:xfrm>
          <a:prstGeom prst="homePlate">
            <a:avLst>
              <a:gd name="adj" fmla="val 18384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wordArtVertRtl" wrap="none" anchor="ctr"/>
          <a:lstStyle/>
          <a:p>
            <a:pPr algn="ctr">
              <a:defRPr/>
            </a:pPr>
            <a:r>
              <a:rPr lang="ja-JP" altLang="en-US" sz="1200" dirty="0">
                <a:latin typeface="ＭＳ Ｐゴシック" pitchFamily="50" charset="-128"/>
                <a:ea typeface="ＭＳ Ｐゴシック" pitchFamily="50" charset="-128"/>
              </a:rPr>
              <a:t>詳細設計</a:t>
            </a: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6430463" y="1958432"/>
            <a:ext cx="540000" cy="1254543"/>
          </a:xfrm>
          <a:prstGeom prst="homePlate">
            <a:avLst>
              <a:gd name="adj" fmla="val 18384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wordArtVertRtl" wrap="none" anchor="ctr"/>
          <a:lstStyle/>
          <a:p>
            <a:pPr algn="ctr">
              <a:defRPr/>
            </a:pPr>
            <a:r>
              <a:rPr lang="ja-JP" altLang="en-US" sz="1050" dirty="0">
                <a:latin typeface="ＭＳ Ｐゴシック" pitchFamily="50" charset="-128"/>
                <a:ea typeface="ＭＳ Ｐゴシック" pitchFamily="50" charset="-128"/>
              </a:rPr>
              <a:t>システムテスト</a:t>
            </a:r>
          </a:p>
        </p:txBody>
      </p:sp>
      <p:sp>
        <p:nvSpPr>
          <p:cNvPr id="20" name="フローチャート : 複数書類 19"/>
          <p:cNvSpPr/>
          <p:nvPr/>
        </p:nvSpPr>
        <p:spPr bwMode="auto">
          <a:xfrm>
            <a:off x="7813552" y="5013176"/>
            <a:ext cx="1078928" cy="626666"/>
          </a:xfrm>
          <a:prstGeom prst="flowChartMultidocument">
            <a:avLst/>
          </a:prstGeom>
          <a:solidFill>
            <a:schemeClr val="bg1"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00" dirty="0">
                <a:solidFill>
                  <a:schemeClr val="tx1"/>
                </a:solidFill>
              </a:rPr>
              <a:t>システム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ja-JP" altLang="en-US" sz="1100" dirty="0" smtClean="0">
                <a:solidFill>
                  <a:schemeClr val="tx1"/>
                </a:solidFill>
              </a:rPr>
              <a:t>企画書</a:t>
            </a:r>
            <a:endParaRPr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2270001" y="2060475"/>
            <a:ext cx="1296987" cy="1250931"/>
          </a:xfrm>
          <a:prstGeom prst="homePlate">
            <a:avLst>
              <a:gd name="adj" fmla="val 22345"/>
            </a:avLst>
          </a:prstGeom>
          <a:solidFill>
            <a:srgbClr val="FFFFCC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ja-JP" altLang="en-US" sz="1600" b="1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情報システム</a:t>
            </a:r>
            <a:endParaRPr lang="en-US" altLang="ja-JP" sz="1600" b="1" dirty="0" smtClean="0">
              <a:solidFill>
                <a:srgbClr val="FF000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algn="ctr">
              <a:defRPr/>
            </a:pPr>
            <a:r>
              <a:rPr lang="ja-JP" altLang="en-US" sz="1600" b="1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構想・企画</a:t>
            </a:r>
            <a:endParaRPr lang="ja-JP" altLang="en-US" sz="1600" b="1" dirty="0">
              <a:solidFill>
                <a:srgbClr val="FF00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2" name="円/楕円 1"/>
          <p:cNvSpPr>
            <a:spLocks noChangeArrowheads="1"/>
          </p:cNvSpPr>
          <p:nvPr/>
        </p:nvSpPr>
        <p:spPr bwMode="auto">
          <a:xfrm>
            <a:off x="2052513" y="1844824"/>
            <a:ext cx="1584325" cy="1440160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/>
          <a:p>
            <a:pPr marL="354013" indent="-354013" algn="ctr"/>
            <a:endParaRPr lang="ja-JP" altLang="en-US" sz="1200">
              <a:solidFill>
                <a:srgbClr val="000000"/>
              </a:solidFill>
            </a:endParaRPr>
          </a:p>
        </p:txBody>
      </p:sp>
      <p:sp>
        <p:nvSpPr>
          <p:cNvPr id="23" name="角丸四角形 2"/>
          <p:cNvSpPr>
            <a:spLocks noChangeArrowheads="1"/>
          </p:cNvSpPr>
          <p:nvPr/>
        </p:nvSpPr>
        <p:spPr bwMode="auto">
          <a:xfrm>
            <a:off x="2738313" y="5868697"/>
            <a:ext cx="2336800" cy="792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354013" indent="-354013" algn="ctr"/>
            <a:endParaRPr lang="ja-JP" altLang="en-US" sz="1200">
              <a:solidFill>
                <a:srgbClr val="000000"/>
              </a:solidFill>
            </a:endParaRPr>
          </a:p>
        </p:txBody>
      </p:sp>
      <p:sp>
        <p:nvSpPr>
          <p:cNvPr id="24" name="フローチャート : 書類 3"/>
          <p:cNvSpPr>
            <a:spLocks noChangeArrowheads="1"/>
          </p:cNvSpPr>
          <p:nvPr/>
        </p:nvSpPr>
        <p:spPr bwMode="auto">
          <a:xfrm>
            <a:off x="3060576" y="5950322"/>
            <a:ext cx="830262" cy="432000"/>
          </a:xfrm>
          <a:prstGeom prst="flowChartDocumen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ja-JP" sz="1050" dirty="0">
                <a:solidFill>
                  <a:srgbClr val="000000"/>
                </a:solidFill>
              </a:rPr>
              <a:t>RFI</a:t>
            </a:r>
          </a:p>
          <a:p>
            <a:pPr algn="ctr"/>
            <a:r>
              <a:rPr lang="en-US" altLang="ja-JP" sz="1050" dirty="0">
                <a:solidFill>
                  <a:srgbClr val="000000"/>
                </a:solidFill>
              </a:rPr>
              <a:t>(</a:t>
            </a:r>
            <a:r>
              <a:rPr lang="ja-JP" altLang="en-US" sz="1050" dirty="0">
                <a:solidFill>
                  <a:srgbClr val="000000"/>
                </a:solidFill>
              </a:rPr>
              <a:t>情報依頼</a:t>
            </a:r>
            <a:r>
              <a:rPr lang="en-US" altLang="ja-JP" sz="1050" dirty="0">
                <a:solidFill>
                  <a:srgbClr val="000000"/>
                </a:solidFill>
              </a:rPr>
              <a:t>)</a:t>
            </a:r>
            <a:endParaRPr lang="ja-JP" altLang="en-US" sz="1050" dirty="0">
              <a:solidFill>
                <a:srgbClr val="000000"/>
              </a:solidFill>
            </a:endParaRPr>
          </a:p>
        </p:txBody>
      </p:sp>
      <p:sp>
        <p:nvSpPr>
          <p:cNvPr id="25" name="フローチャート : 書類 42"/>
          <p:cNvSpPr>
            <a:spLocks noChangeArrowheads="1"/>
          </p:cNvSpPr>
          <p:nvPr/>
        </p:nvSpPr>
        <p:spPr bwMode="auto">
          <a:xfrm>
            <a:off x="4068638" y="5950322"/>
            <a:ext cx="863600" cy="432000"/>
          </a:xfrm>
          <a:prstGeom prst="flowChartDocumen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ja-JP" altLang="en-US" sz="1050">
                <a:solidFill>
                  <a:srgbClr val="000000"/>
                </a:solidFill>
              </a:rPr>
              <a:t>最新技術</a:t>
            </a:r>
            <a:endParaRPr lang="en-US" altLang="ja-JP" sz="1050">
              <a:solidFill>
                <a:srgbClr val="000000"/>
              </a:solidFill>
            </a:endParaRPr>
          </a:p>
          <a:p>
            <a:pPr algn="ctr"/>
            <a:r>
              <a:rPr lang="ja-JP" altLang="en-US" sz="1050">
                <a:solidFill>
                  <a:srgbClr val="000000"/>
                </a:solidFill>
              </a:rPr>
              <a:t>情報</a:t>
            </a:r>
          </a:p>
        </p:txBody>
      </p:sp>
      <p:sp>
        <p:nvSpPr>
          <p:cNvPr id="26" name="正方形/長方形 17"/>
          <p:cNvSpPr>
            <a:spLocks noChangeArrowheads="1"/>
          </p:cNvSpPr>
          <p:nvPr/>
        </p:nvSpPr>
        <p:spPr bwMode="auto">
          <a:xfrm>
            <a:off x="2976951" y="6376665"/>
            <a:ext cx="68159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050" dirty="0" smtClean="0">
                <a:solidFill>
                  <a:srgbClr val="000000"/>
                </a:solidFill>
              </a:rPr>
              <a:t>ベンダー</a:t>
            </a:r>
            <a:endParaRPr lang="en-US" altLang="ja-JP" sz="1050" dirty="0">
              <a:solidFill>
                <a:srgbClr val="000000"/>
              </a:solidFill>
            </a:endParaRPr>
          </a:p>
        </p:txBody>
      </p:sp>
      <p:sp>
        <p:nvSpPr>
          <p:cNvPr id="27" name="角丸四角形 52"/>
          <p:cNvSpPr>
            <a:spLocks noChangeArrowheads="1"/>
          </p:cNvSpPr>
          <p:nvPr/>
        </p:nvSpPr>
        <p:spPr bwMode="auto">
          <a:xfrm>
            <a:off x="5314255" y="5868697"/>
            <a:ext cx="2338388" cy="792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354013" indent="-354013" algn="ctr"/>
            <a:endParaRPr lang="ja-JP" altLang="en-US" sz="1200">
              <a:solidFill>
                <a:srgbClr val="000000"/>
              </a:solidFill>
            </a:endParaRPr>
          </a:p>
        </p:txBody>
      </p:sp>
      <p:sp>
        <p:nvSpPr>
          <p:cNvPr id="28" name="フローチャート : 書類 37"/>
          <p:cNvSpPr>
            <a:spLocks noChangeArrowheads="1"/>
          </p:cNvSpPr>
          <p:nvPr/>
        </p:nvSpPr>
        <p:spPr bwMode="auto">
          <a:xfrm>
            <a:off x="5507930" y="5950322"/>
            <a:ext cx="831850" cy="432000"/>
          </a:xfrm>
          <a:prstGeom prst="flowChartDocumen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ja-JP" sz="1050">
                <a:solidFill>
                  <a:srgbClr val="000000"/>
                </a:solidFill>
              </a:rPr>
              <a:t>RFP</a:t>
            </a:r>
          </a:p>
          <a:p>
            <a:pPr algn="ctr"/>
            <a:r>
              <a:rPr lang="en-US" altLang="ja-JP" sz="1050">
                <a:solidFill>
                  <a:srgbClr val="000000"/>
                </a:solidFill>
              </a:rPr>
              <a:t>(</a:t>
            </a:r>
            <a:r>
              <a:rPr lang="ja-JP" altLang="en-US" sz="1050">
                <a:solidFill>
                  <a:srgbClr val="000000"/>
                </a:solidFill>
              </a:rPr>
              <a:t>提案依頼</a:t>
            </a:r>
            <a:r>
              <a:rPr lang="en-US" altLang="ja-JP" sz="1050">
                <a:solidFill>
                  <a:srgbClr val="000000"/>
                </a:solidFill>
              </a:rPr>
              <a:t>)</a:t>
            </a:r>
            <a:endParaRPr lang="ja-JP" altLang="en-US" sz="1050">
              <a:solidFill>
                <a:srgbClr val="000000"/>
              </a:solidFill>
            </a:endParaRPr>
          </a:p>
        </p:txBody>
      </p:sp>
      <p:sp>
        <p:nvSpPr>
          <p:cNvPr id="29" name="フローチャート : 書類 43"/>
          <p:cNvSpPr>
            <a:spLocks noChangeArrowheads="1"/>
          </p:cNvSpPr>
          <p:nvPr/>
        </p:nvSpPr>
        <p:spPr bwMode="auto">
          <a:xfrm>
            <a:off x="6628705" y="5950322"/>
            <a:ext cx="895350" cy="432000"/>
          </a:xfrm>
          <a:prstGeom prst="flowChartDocumen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ja-JP" altLang="en-US" sz="1050">
                <a:solidFill>
                  <a:srgbClr val="000000"/>
                </a:solidFill>
              </a:rPr>
              <a:t>提案・見積</a:t>
            </a:r>
            <a:endParaRPr lang="en-US" altLang="ja-JP" sz="1050">
              <a:solidFill>
                <a:srgbClr val="000000"/>
              </a:solidFill>
            </a:endParaRPr>
          </a:p>
          <a:p>
            <a:pPr algn="ctr"/>
            <a:r>
              <a:rPr lang="ja-JP" altLang="en-US" sz="1050">
                <a:solidFill>
                  <a:srgbClr val="000000"/>
                </a:solidFill>
              </a:rPr>
              <a:t>（規模感）</a:t>
            </a:r>
          </a:p>
        </p:txBody>
      </p:sp>
      <p:grpSp>
        <p:nvGrpSpPr>
          <p:cNvPr id="30" name="Group 174"/>
          <p:cNvGrpSpPr>
            <a:grpSpLocks/>
          </p:cNvGrpSpPr>
          <p:nvPr/>
        </p:nvGrpSpPr>
        <p:grpSpPr bwMode="auto">
          <a:xfrm>
            <a:off x="3636838" y="6309320"/>
            <a:ext cx="647700" cy="354013"/>
            <a:chOff x="903" y="3550"/>
            <a:chExt cx="1070" cy="523"/>
          </a:xfrm>
        </p:grpSpPr>
        <p:sp>
          <p:nvSpPr>
            <p:cNvPr id="147" name="Freeform 175"/>
            <p:cNvSpPr>
              <a:spLocks/>
            </p:cNvSpPr>
            <p:nvPr/>
          </p:nvSpPr>
          <p:spPr bwMode="auto">
            <a:xfrm>
              <a:off x="1368" y="3699"/>
              <a:ext cx="124" cy="202"/>
            </a:xfrm>
            <a:custGeom>
              <a:avLst/>
              <a:gdLst>
                <a:gd name="T0" fmla="*/ 39 w 124"/>
                <a:gd name="T1" fmla="*/ 0 h 202"/>
                <a:gd name="T2" fmla="*/ 73 w 124"/>
                <a:gd name="T3" fmla="*/ 26 h 202"/>
                <a:gd name="T4" fmla="*/ 101 w 124"/>
                <a:gd name="T5" fmla="*/ 4 h 202"/>
                <a:gd name="T6" fmla="*/ 108 w 124"/>
                <a:gd name="T7" fmla="*/ 101 h 202"/>
                <a:gd name="T8" fmla="*/ 116 w 124"/>
                <a:gd name="T9" fmla="*/ 158 h 202"/>
                <a:gd name="T10" fmla="*/ 124 w 124"/>
                <a:gd name="T11" fmla="*/ 202 h 202"/>
                <a:gd name="T12" fmla="*/ 0 w 124"/>
                <a:gd name="T13" fmla="*/ 202 h 202"/>
                <a:gd name="T14" fmla="*/ 18 w 124"/>
                <a:gd name="T15" fmla="*/ 147 h 202"/>
                <a:gd name="T16" fmla="*/ 29 w 124"/>
                <a:gd name="T17" fmla="*/ 78 h 202"/>
                <a:gd name="T18" fmla="*/ 39 w 124"/>
                <a:gd name="T19" fmla="*/ 0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4" h="202">
                  <a:moveTo>
                    <a:pt x="39" y="0"/>
                  </a:moveTo>
                  <a:lnTo>
                    <a:pt x="73" y="26"/>
                  </a:lnTo>
                  <a:lnTo>
                    <a:pt x="101" y="4"/>
                  </a:lnTo>
                  <a:lnTo>
                    <a:pt x="108" y="101"/>
                  </a:lnTo>
                  <a:lnTo>
                    <a:pt x="116" y="158"/>
                  </a:lnTo>
                  <a:lnTo>
                    <a:pt x="124" y="202"/>
                  </a:lnTo>
                  <a:lnTo>
                    <a:pt x="0" y="202"/>
                  </a:lnTo>
                  <a:lnTo>
                    <a:pt x="18" y="147"/>
                  </a:lnTo>
                  <a:lnTo>
                    <a:pt x="29" y="7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8" name="Freeform 176"/>
            <p:cNvSpPr>
              <a:spLocks/>
            </p:cNvSpPr>
            <p:nvPr/>
          </p:nvSpPr>
          <p:spPr bwMode="auto">
            <a:xfrm>
              <a:off x="1445" y="3714"/>
              <a:ext cx="30" cy="37"/>
            </a:xfrm>
            <a:custGeom>
              <a:avLst/>
              <a:gdLst>
                <a:gd name="T0" fmla="*/ 0 w 30"/>
                <a:gd name="T1" fmla="*/ 14 h 37"/>
                <a:gd name="T2" fmla="*/ 4 w 30"/>
                <a:gd name="T3" fmla="*/ 18 h 37"/>
                <a:gd name="T4" fmla="*/ 7 w 30"/>
                <a:gd name="T5" fmla="*/ 21 h 37"/>
                <a:gd name="T6" fmla="*/ 8 w 30"/>
                <a:gd name="T7" fmla="*/ 24 h 37"/>
                <a:gd name="T8" fmla="*/ 9 w 30"/>
                <a:gd name="T9" fmla="*/ 29 h 37"/>
                <a:gd name="T10" fmla="*/ 10 w 30"/>
                <a:gd name="T11" fmla="*/ 35 h 37"/>
                <a:gd name="T12" fmla="*/ 13 w 30"/>
                <a:gd name="T13" fmla="*/ 37 h 37"/>
                <a:gd name="T14" fmla="*/ 30 w 30"/>
                <a:gd name="T15" fmla="*/ 16 h 37"/>
                <a:gd name="T16" fmla="*/ 22 w 30"/>
                <a:gd name="T17" fmla="*/ 0 h 37"/>
                <a:gd name="T18" fmla="*/ 0 w 30"/>
                <a:gd name="T19" fmla="*/ 14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37">
                  <a:moveTo>
                    <a:pt x="0" y="14"/>
                  </a:moveTo>
                  <a:lnTo>
                    <a:pt x="4" y="18"/>
                  </a:lnTo>
                  <a:lnTo>
                    <a:pt x="7" y="21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10" y="35"/>
                  </a:lnTo>
                  <a:lnTo>
                    <a:pt x="13" y="37"/>
                  </a:lnTo>
                  <a:lnTo>
                    <a:pt x="30" y="16"/>
                  </a:lnTo>
                  <a:lnTo>
                    <a:pt x="2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9" name="Freeform 177"/>
            <p:cNvSpPr>
              <a:spLocks/>
            </p:cNvSpPr>
            <p:nvPr/>
          </p:nvSpPr>
          <p:spPr bwMode="auto">
            <a:xfrm>
              <a:off x="1402" y="3701"/>
              <a:ext cx="26" cy="51"/>
            </a:xfrm>
            <a:custGeom>
              <a:avLst/>
              <a:gdLst>
                <a:gd name="T0" fmla="*/ 26 w 26"/>
                <a:gd name="T1" fmla="*/ 24 h 51"/>
                <a:gd name="T2" fmla="*/ 24 w 26"/>
                <a:gd name="T3" fmla="*/ 27 h 51"/>
                <a:gd name="T4" fmla="*/ 21 w 26"/>
                <a:gd name="T5" fmla="*/ 34 h 51"/>
                <a:gd name="T6" fmla="*/ 18 w 26"/>
                <a:gd name="T7" fmla="*/ 42 h 51"/>
                <a:gd name="T8" fmla="*/ 14 w 26"/>
                <a:gd name="T9" fmla="*/ 51 h 51"/>
                <a:gd name="T10" fmla="*/ 7 w 26"/>
                <a:gd name="T11" fmla="*/ 36 h 51"/>
                <a:gd name="T12" fmla="*/ 2 w 26"/>
                <a:gd name="T13" fmla="*/ 20 h 51"/>
                <a:gd name="T14" fmla="*/ 0 w 26"/>
                <a:gd name="T15" fmla="*/ 5 h 51"/>
                <a:gd name="T16" fmla="*/ 0 w 26"/>
                <a:gd name="T17" fmla="*/ 0 h 51"/>
                <a:gd name="T18" fmla="*/ 7 w 26"/>
                <a:gd name="T19" fmla="*/ 0 h 51"/>
                <a:gd name="T20" fmla="*/ 26 w 26"/>
                <a:gd name="T21" fmla="*/ 24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" h="51">
                  <a:moveTo>
                    <a:pt x="26" y="24"/>
                  </a:moveTo>
                  <a:lnTo>
                    <a:pt x="24" y="27"/>
                  </a:lnTo>
                  <a:lnTo>
                    <a:pt x="21" y="34"/>
                  </a:lnTo>
                  <a:lnTo>
                    <a:pt x="18" y="42"/>
                  </a:lnTo>
                  <a:lnTo>
                    <a:pt x="14" y="51"/>
                  </a:lnTo>
                  <a:lnTo>
                    <a:pt x="7" y="36"/>
                  </a:lnTo>
                  <a:lnTo>
                    <a:pt x="2" y="20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0"/>
                  </a:lnTo>
                  <a:lnTo>
                    <a:pt x="2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0" name="Freeform 178"/>
            <p:cNvSpPr>
              <a:spLocks/>
            </p:cNvSpPr>
            <p:nvPr/>
          </p:nvSpPr>
          <p:spPr bwMode="auto">
            <a:xfrm>
              <a:off x="1403" y="3784"/>
              <a:ext cx="61" cy="59"/>
            </a:xfrm>
            <a:custGeom>
              <a:avLst/>
              <a:gdLst>
                <a:gd name="T0" fmla="*/ 61 w 61"/>
                <a:gd name="T1" fmla="*/ 0 h 59"/>
                <a:gd name="T2" fmla="*/ 53 w 61"/>
                <a:gd name="T3" fmla="*/ 1 h 59"/>
                <a:gd name="T4" fmla="*/ 46 w 61"/>
                <a:gd name="T5" fmla="*/ 3 h 59"/>
                <a:gd name="T6" fmla="*/ 33 w 61"/>
                <a:gd name="T7" fmla="*/ 9 h 59"/>
                <a:gd name="T8" fmla="*/ 20 w 61"/>
                <a:gd name="T9" fmla="*/ 20 h 59"/>
                <a:gd name="T10" fmla="*/ 14 w 61"/>
                <a:gd name="T11" fmla="*/ 25 h 59"/>
                <a:gd name="T12" fmla="*/ 10 w 61"/>
                <a:gd name="T13" fmla="*/ 32 h 59"/>
                <a:gd name="T14" fmla="*/ 6 w 61"/>
                <a:gd name="T15" fmla="*/ 39 h 59"/>
                <a:gd name="T16" fmla="*/ 3 w 61"/>
                <a:gd name="T17" fmla="*/ 43 h 59"/>
                <a:gd name="T18" fmla="*/ 1 w 61"/>
                <a:gd name="T19" fmla="*/ 51 h 59"/>
                <a:gd name="T20" fmla="*/ 0 w 61"/>
                <a:gd name="T21" fmla="*/ 56 h 59"/>
                <a:gd name="T22" fmla="*/ 1 w 61"/>
                <a:gd name="T23" fmla="*/ 59 h 59"/>
                <a:gd name="T24" fmla="*/ 3 w 61"/>
                <a:gd name="T25" fmla="*/ 59 h 59"/>
                <a:gd name="T26" fmla="*/ 5 w 61"/>
                <a:gd name="T27" fmla="*/ 56 h 59"/>
                <a:gd name="T28" fmla="*/ 10 w 61"/>
                <a:gd name="T29" fmla="*/ 50 h 59"/>
                <a:gd name="T30" fmla="*/ 13 w 61"/>
                <a:gd name="T31" fmla="*/ 40 h 59"/>
                <a:gd name="T32" fmla="*/ 16 w 61"/>
                <a:gd name="T33" fmla="*/ 35 h 59"/>
                <a:gd name="T34" fmla="*/ 21 w 61"/>
                <a:gd name="T35" fmla="*/ 27 h 59"/>
                <a:gd name="T36" fmla="*/ 28 w 61"/>
                <a:gd name="T37" fmla="*/ 17 h 59"/>
                <a:gd name="T38" fmla="*/ 42 w 61"/>
                <a:gd name="T39" fmla="*/ 8 h 59"/>
                <a:gd name="T40" fmla="*/ 50 w 61"/>
                <a:gd name="T41" fmla="*/ 4 h 59"/>
                <a:gd name="T42" fmla="*/ 61 w 61"/>
                <a:gd name="T43" fmla="*/ 0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" h="59">
                  <a:moveTo>
                    <a:pt x="61" y="0"/>
                  </a:moveTo>
                  <a:lnTo>
                    <a:pt x="53" y="1"/>
                  </a:lnTo>
                  <a:lnTo>
                    <a:pt x="46" y="3"/>
                  </a:lnTo>
                  <a:lnTo>
                    <a:pt x="33" y="9"/>
                  </a:lnTo>
                  <a:lnTo>
                    <a:pt x="20" y="20"/>
                  </a:lnTo>
                  <a:lnTo>
                    <a:pt x="14" y="25"/>
                  </a:lnTo>
                  <a:lnTo>
                    <a:pt x="10" y="32"/>
                  </a:lnTo>
                  <a:lnTo>
                    <a:pt x="6" y="39"/>
                  </a:lnTo>
                  <a:lnTo>
                    <a:pt x="3" y="43"/>
                  </a:lnTo>
                  <a:lnTo>
                    <a:pt x="1" y="51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59"/>
                  </a:lnTo>
                  <a:lnTo>
                    <a:pt x="5" y="56"/>
                  </a:lnTo>
                  <a:lnTo>
                    <a:pt x="10" y="50"/>
                  </a:lnTo>
                  <a:lnTo>
                    <a:pt x="13" y="40"/>
                  </a:lnTo>
                  <a:lnTo>
                    <a:pt x="16" y="35"/>
                  </a:lnTo>
                  <a:lnTo>
                    <a:pt x="21" y="27"/>
                  </a:lnTo>
                  <a:lnTo>
                    <a:pt x="28" y="17"/>
                  </a:lnTo>
                  <a:lnTo>
                    <a:pt x="42" y="8"/>
                  </a:lnTo>
                  <a:lnTo>
                    <a:pt x="50" y="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1" name="Freeform 179"/>
            <p:cNvSpPr>
              <a:spLocks/>
            </p:cNvSpPr>
            <p:nvPr/>
          </p:nvSpPr>
          <p:spPr bwMode="auto">
            <a:xfrm>
              <a:off x="1394" y="3812"/>
              <a:ext cx="81" cy="78"/>
            </a:xfrm>
            <a:custGeom>
              <a:avLst/>
              <a:gdLst>
                <a:gd name="T0" fmla="*/ 81 w 81"/>
                <a:gd name="T1" fmla="*/ 0 h 78"/>
                <a:gd name="T2" fmla="*/ 70 w 81"/>
                <a:gd name="T3" fmla="*/ 11 h 78"/>
                <a:gd name="T4" fmla="*/ 64 w 81"/>
                <a:gd name="T5" fmla="*/ 14 h 78"/>
                <a:gd name="T6" fmla="*/ 58 w 81"/>
                <a:gd name="T7" fmla="*/ 16 h 78"/>
                <a:gd name="T8" fmla="*/ 52 w 81"/>
                <a:gd name="T9" fmla="*/ 21 h 78"/>
                <a:gd name="T10" fmla="*/ 28 w 81"/>
                <a:gd name="T11" fmla="*/ 36 h 78"/>
                <a:gd name="T12" fmla="*/ 23 w 81"/>
                <a:gd name="T13" fmla="*/ 41 h 78"/>
                <a:gd name="T14" fmla="*/ 16 w 81"/>
                <a:gd name="T15" fmla="*/ 46 h 78"/>
                <a:gd name="T16" fmla="*/ 11 w 81"/>
                <a:gd name="T17" fmla="*/ 50 h 78"/>
                <a:gd name="T18" fmla="*/ 5 w 81"/>
                <a:gd name="T19" fmla="*/ 53 h 78"/>
                <a:gd name="T20" fmla="*/ 1 w 81"/>
                <a:gd name="T21" fmla="*/ 57 h 78"/>
                <a:gd name="T22" fmla="*/ 0 w 81"/>
                <a:gd name="T23" fmla="*/ 59 h 78"/>
                <a:gd name="T24" fmla="*/ 1 w 81"/>
                <a:gd name="T25" fmla="*/ 62 h 78"/>
                <a:gd name="T26" fmla="*/ 3 w 81"/>
                <a:gd name="T27" fmla="*/ 62 h 78"/>
                <a:gd name="T28" fmla="*/ 8 w 81"/>
                <a:gd name="T29" fmla="*/ 59 h 78"/>
                <a:gd name="T30" fmla="*/ 12 w 81"/>
                <a:gd name="T31" fmla="*/ 56 h 78"/>
                <a:gd name="T32" fmla="*/ 17 w 81"/>
                <a:gd name="T33" fmla="*/ 53 h 78"/>
                <a:gd name="T34" fmla="*/ 16 w 81"/>
                <a:gd name="T35" fmla="*/ 58 h 78"/>
                <a:gd name="T36" fmla="*/ 13 w 81"/>
                <a:gd name="T37" fmla="*/ 63 h 78"/>
                <a:gd name="T38" fmla="*/ 10 w 81"/>
                <a:gd name="T39" fmla="*/ 65 h 78"/>
                <a:gd name="T40" fmla="*/ 9 w 81"/>
                <a:gd name="T41" fmla="*/ 67 h 78"/>
                <a:gd name="T42" fmla="*/ 5 w 81"/>
                <a:gd name="T43" fmla="*/ 70 h 78"/>
                <a:gd name="T44" fmla="*/ 2 w 81"/>
                <a:gd name="T45" fmla="*/ 75 h 78"/>
                <a:gd name="T46" fmla="*/ 3 w 81"/>
                <a:gd name="T47" fmla="*/ 78 h 78"/>
                <a:gd name="T48" fmla="*/ 12 w 81"/>
                <a:gd name="T49" fmla="*/ 77 h 78"/>
                <a:gd name="T50" fmla="*/ 15 w 81"/>
                <a:gd name="T51" fmla="*/ 71 h 78"/>
                <a:gd name="T52" fmla="*/ 21 w 81"/>
                <a:gd name="T53" fmla="*/ 65 h 78"/>
                <a:gd name="T54" fmla="*/ 20 w 81"/>
                <a:gd name="T55" fmla="*/ 61 h 78"/>
                <a:gd name="T56" fmla="*/ 28 w 81"/>
                <a:gd name="T57" fmla="*/ 55 h 78"/>
                <a:gd name="T58" fmla="*/ 71 w 81"/>
                <a:gd name="T59" fmla="*/ 26 h 78"/>
                <a:gd name="T60" fmla="*/ 64 w 81"/>
                <a:gd name="T61" fmla="*/ 25 h 78"/>
                <a:gd name="T62" fmla="*/ 61 w 81"/>
                <a:gd name="T63" fmla="*/ 19 h 78"/>
                <a:gd name="T64" fmla="*/ 68 w 81"/>
                <a:gd name="T65" fmla="*/ 17 h 78"/>
                <a:gd name="T66" fmla="*/ 70 w 81"/>
                <a:gd name="T67" fmla="*/ 15 h 78"/>
                <a:gd name="T68" fmla="*/ 72 w 81"/>
                <a:gd name="T69" fmla="*/ 15 h 78"/>
                <a:gd name="T70" fmla="*/ 81 w 81"/>
                <a:gd name="T71" fmla="*/ 3 h 78"/>
                <a:gd name="T72" fmla="*/ 81 w 81"/>
                <a:gd name="T73" fmla="*/ 0 h 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1" h="78">
                  <a:moveTo>
                    <a:pt x="81" y="0"/>
                  </a:moveTo>
                  <a:lnTo>
                    <a:pt x="70" y="11"/>
                  </a:lnTo>
                  <a:lnTo>
                    <a:pt x="64" y="14"/>
                  </a:lnTo>
                  <a:lnTo>
                    <a:pt x="58" y="16"/>
                  </a:lnTo>
                  <a:lnTo>
                    <a:pt x="52" y="21"/>
                  </a:lnTo>
                  <a:lnTo>
                    <a:pt x="28" y="36"/>
                  </a:lnTo>
                  <a:lnTo>
                    <a:pt x="23" y="41"/>
                  </a:lnTo>
                  <a:lnTo>
                    <a:pt x="16" y="46"/>
                  </a:lnTo>
                  <a:lnTo>
                    <a:pt x="11" y="50"/>
                  </a:lnTo>
                  <a:lnTo>
                    <a:pt x="5" y="53"/>
                  </a:lnTo>
                  <a:lnTo>
                    <a:pt x="1" y="57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3" y="62"/>
                  </a:lnTo>
                  <a:lnTo>
                    <a:pt x="8" y="59"/>
                  </a:lnTo>
                  <a:lnTo>
                    <a:pt x="12" y="56"/>
                  </a:lnTo>
                  <a:lnTo>
                    <a:pt x="17" y="53"/>
                  </a:lnTo>
                  <a:lnTo>
                    <a:pt x="16" y="58"/>
                  </a:lnTo>
                  <a:lnTo>
                    <a:pt x="13" y="63"/>
                  </a:lnTo>
                  <a:lnTo>
                    <a:pt x="10" y="65"/>
                  </a:lnTo>
                  <a:lnTo>
                    <a:pt x="9" y="67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3" y="78"/>
                  </a:lnTo>
                  <a:lnTo>
                    <a:pt x="12" y="77"/>
                  </a:lnTo>
                  <a:lnTo>
                    <a:pt x="15" y="71"/>
                  </a:lnTo>
                  <a:lnTo>
                    <a:pt x="21" y="65"/>
                  </a:lnTo>
                  <a:lnTo>
                    <a:pt x="20" y="61"/>
                  </a:lnTo>
                  <a:lnTo>
                    <a:pt x="28" y="55"/>
                  </a:lnTo>
                  <a:lnTo>
                    <a:pt x="71" y="26"/>
                  </a:lnTo>
                  <a:lnTo>
                    <a:pt x="64" y="25"/>
                  </a:lnTo>
                  <a:lnTo>
                    <a:pt x="61" y="19"/>
                  </a:lnTo>
                  <a:lnTo>
                    <a:pt x="68" y="17"/>
                  </a:lnTo>
                  <a:lnTo>
                    <a:pt x="70" y="15"/>
                  </a:lnTo>
                  <a:lnTo>
                    <a:pt x="72" y="15"/>
                  </a:lnTo>
                  <a:lnTo>
                    <a:pt x="81" y="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2" name="Freeform 180"/>
            <p:cNvSpPr>
              <a:spLocks/>
            </p:cNvSpPr>
            <p:nvPr/>
          </p:nvSpPr>
          <p:spPr bwMode="auto">
            <a:xfrm>
              <a:off x="1421" y="3725"/>
              <a:ext cx="37" cy="165"/>
            </a:xfrm>
            <a:custGeom>
              <a:avLst/>
              <a:gdLst>
                <a:gd name="T0" fmla="*/ 7 w 37"/>
                <a:gd name="T1" fmla="*/ 0 h 165"/>
                <a:gd name="T2" fmla="*/ 11 w 37"/>
                <a:gd name="T3" fmla="*/ 5 h 165"/>
                <a:gd name="T4" fmla="*/ 15 w 37"/>
                <a:gd name="T5" fmla="*/ 7 h 165"/>
                <a:gd name="T6" fmla="*/ 21 w 37"/>
                <a:gd name="T7" fmla="*/ 6 h 165"/>
                <a:gd name="T8" fmla="*/ 25 w 37"/>
                <a:gd name="T9" fmla="*/ 4 h 165"/>
                <a:gd name="T10" fmla="*/ 27 w 37"/>
                <a:gd name="T11" fmla="*/ 8 h 165"/>
                <a:gd name="T12" fmla="*/ 27 w 37"/>
                <a:gd name="T13" fmla="*/ 12 h 165"/>
                <a:gd name="T14" fmla="*/ 26 w 37"/>
                <a:gd name="T15" fmla="*/ 15 h 165"/>
                <a:gd name="T16" fmla="*/ 24 w 37"/>
                <a:gd name="T17" fmla="*/ 17 h 165"/>
                <a:gd name="T18" fmla="*/ 20 w 37"/>
                <a:gd name="T19" fmla="*/ 20 h 165"/>
                <a:gd name="T20" fmla="*/ 27 w 37"/>
                <a:gd name="T21" fmla="*/ 29 h 165"/>
                <a:gd name="T22" fmla="*/ 30 w 37"/>
                <a:gd name="T23" fmla="*/ 35 h 165"/>
                <a:gd name="T24" fmla="*/ 32 w 37"/>
                <a:gd name="T25" fmla="*/ 40 h 165"/>
                <a:gd name="T26" fmla="*/ 33 w 37"/>
                <a:gd name="T27" fmla="*/ 53 h 165"/>
                <a:gd name="T28" fmla="*/ 36 w 37"/>
                <a:gd name="T29" fmla="*/ 82 h 165"/>
                <a:gd name="T30" fmla="*/ 37 w 37"/>
                <a:gd name="T31" fmla="*/ 98 h 165"/>
                <a:gd name="T32" fmla="*/ 37 w 37"/>
                <a:gd name="T33" fmla="*/ 118 h 165"/>
                <a:gd name="T34" fmla="*/ 37 w 37"/>
                <a:gd name="T35" fmla="*/ 140 h 165"/>
                <a:gd name="T36" fmla="*/ 36 w 37"/>
                <a:gd name="T37" fmla="*/ 165 h 165"/>
                <a:gd name="T38" fmla="*/ 1 w 37"/>
                <a:gd name="T39" fmla="*/ 165 h 165"/>
                <a:gd name="T40" fmla="*/ 0 w 37"/>
                <a:gd name="T41" fmla="*/ 140 h 165"/>
                <a:gd name="T42" fmla="*/ 1 w 37"/>
                <a:gd name="T43" fmla="*/ 125 h 165"/>
                <a:gd name="T44" fmla="*/ 2 w 37"/>
                <a:gd name="T45" fmla="*/ 107 h 165"/>
                <a:gd name="T46" fmla="*/ 2 w 37"/>
                <a:gd name="T47" fmla="*/ 76 h 165"/>
                <a:gd name="T48" fmla="*/ 2 w 37"/>
                <a:gd name="T49" fmla="*/ 66 h 165"/>
                <a:gd name="T50" fmla="*/ 3 w 37"/>
                <a:gd name="T51" fmla="*/ 42 h 165"/>
                <a:gd name="T52" fmla="*/ 5 w 37"/>
                <a:gd name="T53" fmla="*/ 34 h 165"/>
                <a:gd name="T54" fmla="*/ 9 w 37"/>
                <a:gd name="T55" fmla="*/ 21 h 165"/>
                <a:gd name="T56" fmla="*/ 4 w 37"/>
                <a:gd name="T57" fmla="*/ 15 h 165"/>
                <a:gd name="T58" fmla="*/ 2 w 37"/>
                <a:gd name="T59" fmla="*/ 11 h 165"/>
                <a:gd name="T60" fmla="*/ 7 w 37"/>
                <a:gd name="T61" fmla="*/ 0 h 16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7" h="165">
                  <a:moveTo>
                    <a:pt x="7" y="0"/>
                  </a:moveTo>
                  <a:lnTo>
                    <a:pt x="11" y="5"/>
                  </a:lnTo>
                  <a:lnTo>
                    <a:pt x="15" y="7"/>
                  </a:lnTo>
                  <a:lnTo>
                    <a:pt x="21" y="6"/>
                  </a:lnTo>
                  <a:lnTo>
                    <a:pt x="25" y="4"/>
                  </a:lnTo>
                  <a:lnTo>
                    <a:pt x="27" y="8"/>
                  </a:lnTo>
                  <a:lnTo>
                    <a:pt x="27" y="12"/>
                  </a:lnTo>
                  <a:lnTo>
                    <a:pt x="26" y="15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27" y="29"/>
                  </a:lnTo>
                  <a:lnTo>
                    <a:pt x="30" y="35"/>
                  </a:lnTo>
                  <a:lnTo>
                    <a:pt x="32" y="40"/>
                  </a:lnTo>
                  <a:lnTo>
                    <a:pt x="33" y="53"/>
                  </a:lnTo>
                  <a:lnTo>
                    <a:pt x="36" y="82"/>
                  </a:lnTo>
                  <a:lnTo>
                    <a:pt x="37" y="98"/>
                  </a:lnTo>
                  <a:lnTo>
                    <a:pt x="37" y="118"/>
                  </a:lnTo>
                  <a:lnTo>
                    <a:pt x="37" y="140"/>
                  </a:lnTo>
                  <a:lnTo>
                    <a:pt x="36" y="165"/>
                  </a:lnTo>
                  <a:lnTo>
                    <a:pt x="1" y="165"/>
                  </a:lnTo>
                  <a:lnTo>
                    <a:pt x="0" y="140"/>
                  </a:lnTo>
                  <a:lnTo>
                    <a:pt x="1" y="125"/>
                  </a:lnTo>
                  <a:lnTo>
                    <a:pt x="2" y="107"/>
                  </a:lnTo>
                  <a:lnTo>
                    <a:pt x="2" y="76"/>
                  </a:lnTo>
                  <a:lnTo>
                    <a:pt x="2" y="66"/>
                  </a:lnTo>
                  <a:lnTo>
                    <a:pt x="3" y="42"/>
                  </a:lnTo>
                  <a:lnTo>
                    <a:pt x="5" y="34"/>
                  </a:lnTo>
                  <a:lnTo>
                    <a:pt x="9" y="21"/>
                  </a:lnTo>
                  <a:lnTo>
                    <a:pt x="4" y="15"/>
                  </a:lnTo>
                  <a:lnTo>
                    <a:pt x="2" y="1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" name="Freeform 181"/>
            <p:cNvSpPr>
              <a:spLocks/>
            </p:cNvSpPr>
            <p:nvPr/>
          </p:nvSpPr>
          <p:spPr bwMode="auto">
            <a:xfrm>
              <a:off x="1274" y="3697"/>
              <a:ext cx="136" cy="209"/>
            </a:xfrm>
            <a:custGeom>
              <a:avLst/>
              <a:gdLst>
                <a:gd name="T0" fmla="*/ 121 w 136"/>
                <a:gd name="T1" fmla="*/ 0 h 209"/>
                <a:gd name="T2" fmla="*/ 116 w 136"/>
                <a:gd name="T3" fmla="*/ 7 h 209"/>
                <a:gd name="T4" fmla="*/ 103 w 136"/>
                <a:gd name="T5" fmla="*/ 11 h 209"/>
                <a:gd name="T6" fmla="*/ 92 w 136"/>
                <a:gd name="T7" fmla="*/ 14 h 209"/>
                <a:gd name="T8" fmla="*/ 83 w 136"/>
                <a:gd name="T9" fmla="*/ 15 h 209"/>
                <a:gd name="T10" fmla="*/ 66 w 136"/>
                <a:gd name="T11" fmla="*/ 18 h 209"/>
                <a:gd name="T12" fmla="*/ 60 w 136"/>
                <a:gd name="T13" fmla="*/ 20 h 209"/>
                <a:gd name="T14" fmla="*/ 58 w 136"/>
                <a:gd name="T15" fmla="*/ 21 h 209"/>
                <a:gd name="T16" fmla="*/ 57 w 136"/>
                <a:gd name="T17" fmla="*/ 23 h 209"/>
                <a:gd name="T18" fmla="*/ 52 w 136"/>
                <a:gd name="T19" fmla="*/ 43 h 209"/>
                <a:gd name="T20" fmla="*/ 49 w 136"/>
                <a:gd name="T21" fmla="*/ 54 h 209"/>
                <a:gd name="T22" fmla="*/ 46 w 136"/>
                <a:gd name="T23" fmla="*/ 66 h 209"/>
                <a:gd name="T24" fmla="*/ 44 w 136"/>
                <a:gd name="T25" fmla="*/ 72 h 209"/>
                <a:gd name="T26" fmla="*/ 43 w 136"/>
                <a:gd name="T27" fmla="*/ 72 h 209"/>
                <a:gd name="T28" fmla="*/ 39 w 136"/>
                <a:gd name="T29" fmla="*/ 74 h 209"/>
                <a:gd name="T30" fmla="*/ 38 w 136"/>
                <a:gd name="T31" fmla="*/ 77 h 209"/>
                <a:gd name="T32" fmla="*/ 36 w 136"/>
                <a:gd name="T33" fmla="*/ 82 h 209"/>
                <a:gd name="T34" fmla="*/ 28 w 136"/>
                <a:gd name="T35" fmla="*/ 102 h 209"/>
                <a:gd name="T36" fmla="*/ 27 w 136"/>
                <a:gd name="T37" fmla="*/ 110 h 209"/>
                <a:gd name="T38" fmla="*/ 25 w 136"/>
                <a:gd name="T39" fmla="*/ 115 h 209"/>
                <a:gd name="T40" fmla="*/ 15 w 136"/>
                <a:gd name="T41" fmla="*/ 125 h 209"/>
                <a:gd name="T42" fmla="*/ 13 w 136"/>
                <a:gd name="T43" fmla="*/ 130 h 209"/>
                <a:gd name="T44" fmla="*/ 11 w 136"/>
                <a:gd name="T45" fmla="*/ 134 h 209"/>
                <a:gd name="T46" fmla="*/ 9 w 136"/>
                <a:gd name="T47" fmla="*/ 138 h 209"/>
                <a:gd name="T48" fmla="*/ 7 w 136"/>
                <a:gd name="T49" fmla="*/ 142 h 209"/>
                <a:gd name="T50" fmla="*/ 4 w 136"/>
                <a:gd name="T51" fmla="*/ 150 h 209"/>
                <a:gd name="T52" fmla="*/ 1 w 136"/>
                <a:gd name="T53" fmla="*/ 157 h 209"/>
                <a:gd name="T54" fmla="*/ 0 w 136"/>
                <a:gd name="T55" fmla="*/ 161 h 209"/>
                <a:gd name="T56" fmla="*/ 0 w 136"/>
                <a:gd name="T57" fmla="*/ 167 h 209"/>
                <a:gd name="T58" fmla="*/ 0 w 136"/>
                <a:gd name="T59" fmla="*/ 171 h 209"/>
                <a:gd name="T60" fmla="*/ 2 w 136"/>
                <a:gd name="T61" fmla="*/ 177 h 209"/>
                <a:gd name="T62" fmla="*/ 4 w 136"/>
                <a:gd name="T63" fmla="*/ 181 h 209"/>
                <a:gd name="T64" fmla="*/ 6 w 136"/>
                <a:gd name="T65" fmla="*/ 186 h 209"/>
                <a:gd name="T66" fmla="*/ 11 w 136"/>
                <a:gd name="T67" fmla="*/ 190 h 209"/>
                <a:gd name="T68" fmla="*/ 55 w 136"/>
                <a:gd name="T69" fmla="*/ 191 h 209"/>
                <a:gd name="T70" fmla="*/ 65 w 136"/>
                <a:gd name="T71" fmla="*/ 165 h 209"/>
                <a:gd name="T72" fmla="*/ 73 w 136"/>
                <a:gd name="T73" fmla="*/ 152 h 209"/>
                <a:gd name="T74" fmla="*/ 78 w 136"/>
                <a:gd name="T75" fmla="*/ 134 h 209"/>
                <a:gd name="T76" fmla="*/ 70 w 136"/>
                <a:gd name="T77" fmla="*/ 170 h 209"/>
                <a:gd name="T78" fmla="*/ 67 w 136"/>
                <a:gd name="T79" fmla="*/ 182 h 209"/>
                <a:gd name="T80" fmla="*/ 65 w 136"/>
                <a:gd name="T81" fmla="*/ 196 h 209"/>
                <a:gd name="T82" fmla="*/ 60 w 136"/>
                <a:gd name="T83" fmla="*/ 209 h 209"/>
                <a:gd name="T84" fmla="*/ 94 w 136"/>
                <a:gd name="T85" fmla="*/ 209 h 209"/>
                <a:gd name="T86" fmla="*/ 105 w 136"/>
                <a:gd name="T87" fmla="*/ 189 h 209"/>
                <a:gd name="T88" fmla="*/ 112 w 136"/>
                <a:gd name="T89" fmla="*/ 179 h 209"/>
                <a:gd name="T90" fmla="*/ 117 w 136"/>
                <a:gd name="T91" fmla="*/ 167 h 209"/>
                <a:gd name="T92" fmla="*/ 123 w 136"/>
                <a:gd name="T93" fmla="*/ 152 h 209"/>
                <a:gd name="T94" fmla="*/ 126 w 136"/>
                <a:gd name="T95" fmla="*/ 138 h 209"/>
                <a:gd name="T96" fmla="*/ 129 w 136"/>
                <a:gd name="T97" fmla="*/ 125 h 209"/>
                <a:gd name="T98" fmla="*/ 132 w 136"/>
                <a:gd name="T99" fmla="*/ 111 h 209"/>
                <a:gd name="T100" fmla="*/ 134 w 136"/>
                <a:gd name="T101" fmla="*/ 97 h 209"/>
                <a:gd name="T102" fmla="*/ 136 w 136"/>
                <a:gd name="T103" fmla="*/ 81 h 209"/>
                <a:gd name="T104" fmla="*/ 136 w 136"/>
                <a:gd name="T105" fmla="*/ 70 h 209"/>
                <a:gd name="T106" fmla="*/ 136 w 136"/>
                <a:gd name="T107" fmla="*/ 60 h 209"/>
                <a:gd name="T108" fmla="*/ 136 w 136"/>
                <a:gd name="T109" fmla="*/ 45 h 209"/>
                <a:gd name="T110" fmla="*/ 136 w 136"/>
                <a:gd name="T111" fmla="*/ 35 h 209"/>
                <a:gd name="T112" fmla="*/ 132 w 136"/>
                <a:gd name="T113" fmla="*/ 4 h 209"/>
                <a:gd name="T114" fmla="*/ 121 w 136"/>
                <a:gd name="T115" fmla="*/ 0 h 20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6" h="209">
                  <a:moveTo>
                    <a:pt x="121" y="0"/>
                  </a:moveTo>
                  <a:lnTo>
                    <a:pt x="116" y="7"/>
                  </a:lnTo>
                  <a:lnTo>
                    <a:pt x="103" y="11"/>
                  </a:lnTo>
                  <a:lnTo>
                    <a:pt x="92" y="14"/>
                  </a:lnTo>
                  <a:lnTo>
                    <a:pt x="83" y="15"/>
                  </a:lnTo>
                  <a:lnTo>
                    <a:pt x="66" y="18"/>
                  </a:lnTo>
                  <a:lnTo>
                    <a:pt x="60" y="20"/>
                  </a:lnTo>
                  <a:lnTo>
                    <a:pt x="58" y="21"/>
                  </a:lnTo>
                  <a:lnTo>
                    <a:pt x="57" y="23"/>
                  </a:lnTo>
                  <a:lnTo>
                    <a:pt x="52" y="43"/>
                  </a:lnTo>
                  <a:lnTo>
                    <a:pt x="49" y="54"/>
                  </a:lnTo>
                  <a:lnTo>
                    <a:pt x="46" y="66"/>
                  </a:lnTo>
                  <a:lnTo>
                    <a:pt x="44" y="72"/>
                  </a:lnTo>
                  <a:lnTo>
                    <a:pt x="43" y="72"/>
                  </a:lnTo>
                  <a:lnTo>
                    <a:pt x="39" y="74"/>
                  </a:lnTo>
                  <a:lnTo>
                    <a:pt x="38" y="77"/>
                  </a:lnTo>
                  <a:lnTo>
                    <a:pt x="36" y="82"/>
                  </a:lnTo>
                  <a:lnTo>
                    <a:pt x="28" y="102"/>
                  </a:lnTo>
                  <a:lnTo>
                    <a:pt x="27" y="110"/>
                  </a:lnTo>
                  <a:lnTo>
                    <a:pt x="25" y="115"/>
                  </a:lnTo>
                  <a:lnTo>
                    <a:pt x="15" y="125"/>
                  </a:lnTo>
                  <a:lnTo>
                    <a:pt x="13" y="130"/>
                  </a:lnTo>
                  <a:lnTo>
                    <a:pt x="11" y="134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4" y="150"/>
                  </a:lnTo>
                  <a:lnTo>
                    <a:pt x="1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0" y="171"/>
                  </a:lnTo>
                  <a:lnTo>
                    <a:pt x="2" y="177"/>
                  </a:lnTo>
                  <a:lnTo>
                    <a:pt x="4" y="181"/>
                  </a:lnTo>
                  <a:lnTo>
                    <a:pt x="6" y="186"/>
                  </a:lnTo>
                  <a:lnTo>
                    <a:pt x="11" y="190"/>
                  </a:lnTo>
                  <a:lnTo>
                    <a:pt x="55" y="191"/>
                  </a:lnTo>
                  <a:lnTo>
                    <a:pt x="65" y="165"/>
                  </a:lnTo>
                  <a:lnTo>
                    <a:pt x="73" y="152"/>
                  </a:lnTo>
                  <a:lnTo>
                    <a:pt x="78" y="134"/>
                  </a:lnTo>
                  <a:lnTo>
                    <a:pt x="70" y="170"/>
                  </a:lnTo>
                  <a:lnTo>
                    <a:pt x="67" y="182"/>
                  </a:lnTo>
                  <a:lnTo>
                    <a:pt x="65" y="196"/>
                  </a:lnTo>
                  <a:lnTo>
                    <a:pt x="60" y="209"/>
                  </a:lnTo>
                  <a:lnTo>
                    <a:pt x="94" y="209"/>
                  </a:lnTo>
                  <a:lnTo>
                    <a:pt x="105" y="189"/>
                  </a:lnTo>
                  <a:lnTo>
                    <a:pt x="112" y="179"/>
                  </a:lnTo>
                  <a:lnTo>
                    <a:pt x="117" y="167"/>
                  </a:lnTo>
                  <a:lnTo>
                    <a:pt x="123" y="152"/>
                  </a:lnTo>
                  <a:lnTo>
                    <a:pt x="126" y="138"/>
                  </a:lnTo>
                  <a:lnTo>
                    <a:pt x="129" y="125"/>
                  </a:lnTo>
                  <a:lnTo>
                    <a:pt x="132" y="111"/>
                  </a:lnTo>
                  <a:lnTo>
                    <a:pt x="134" y="97"/>
                  </a:lnTo>
                  <a:lnTo>
                    <a:pt x="136" y="81"/>
                  </a:lnTo>
                  <a:lnTo>
                    <a:pt x="136" y="70"/>
                  </a:lnTo>
                  <a:lnTo>
                    <a:pt x="136" y="60"/>
                  </a:lnTo>
                  <a:lnTo>
                    <a:pt x="136" y="45"/>
                  </a:lnTo>
                  <a:lnTo>
                    <a:pt x="136" y="35"/>
                  </a:lnTo>
                  <a:lnTo>
                    <a:pt x="132" y="4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4" name="Freeform 182"/>
            <p:cNvSpPr>
              <a:spLocks/>
            </p:cNvSpPr>
            <p:nvPr/>
          </p:nvSpPr>
          <p:spPr bwMode="auto">
            <a:xfrm>
              <a:off x="1308" y="3795"/>
              <a:ext cx="58" cy="50"/>
            </a:xfrm>
            <a:custGeom>
              <a:avLst/>
              <a:gdLst>
                <a:gd name="T0" fmla="*/ 19 w 58"/>
                <a:gd name="T1" fmla="*/ 0 h 50"/>
                <a:gd name="T2" fmla="*/ 25 w 58"/>
                <a:gd name="T3" fmla="*/ 2 h 50"/>
                <a:gd name="T4" fmla="*/ 30 w 58"/>
                <a:gd name="T5" fmla="*/ 3 h 50"/>
                <a:gd name="T6" fmla="*/ 32 w 58"/>
                <a:gd name="T7" fmla="*/ 5 h 50"/>
                <a:gd name="T8" fmla="*/ 36 w 58"/>
                <a:gd name="T9" fmla="*/ 7 h 50"/>
                <a:gd name="T10" fmla="*/ 38 w 58"/>
                <a:gd name="T11" fmla="*/ 9 h 50"/>
                <a:gd name="T12" fmla="*/ 41 w 58"/>
                <a:gd name="T13" fmla="*/ 11 h 50"/>
                <a:gd name="T14" fmla="*/ 45 w 58"/>
                <a:gd name="T15" fmla="*/ 5 h 50"/>
                <a:gd name="T16" fmla="*/ 46 w 58"/>
                <a:gd name="T17" fmla="*/ 13 h 50"/>
                <a:gd name="T18" fmla="*/ 47 w 58"/>
                <a:gd name="T19" fmla="*/ 18 h 50"/>
                <a:gd name="T20" fmla="*/ 52 w 58"/>
                <a:gd name="T21" fmla="*/ 13 h 50"/>
                <a:gd name="T22" fmla="*/ 55 w 58"/>
                <a:gd name="T23" fmla="*/ 9 h 50"/>
                <a:gd name="T24" fmla="*/ 58 w 58"/>
                <a:gd name="T25" fmla="*/ 6 h 50"/>
                <a:gd name="T26" fmla="*/ 58 w 58"/>
                <a:gd name="T27" fmla="*/ 12 h 50"/>
                <a:gd name="T28" fmla="*/ 55 w 58"/>
                <a:gd name="T29" fmla="*/ 19 h 50"/>
                <a:gd name="T30" fmla="*/ 53 w 58"/>
                <a:gd name="T31" fmla="*/ 25 h 50"/>
                <a:gd name="T32" fmla="*/ 49 w 58"/>
                <a:gd name="T33" fmla="*/ 29 h 50"/>
                <a:gd name="T34" fmla="*/ 46 w 58"/>
                <a:gd name="T35" fmla="*/ 32 h 50"/>
                <a:gd name="T36" fmla="*/ 43 w 58"/>
                <a:gd name="T37" fmla="*/ 32 h 50"/>
                <a:gd name="T38" fmla="*/ 38 w 58"/>
                <a:gd name="T39" fmla="*/ 49 h 50"/>
                <a:gd name="T40" fmla="*/ 32 w 58"/>
                <a:gd name="T41" fmla="*/ 50 h 50"/>
                <a:gd name="T42" fmla="*/ 27 w 58"/>
                <a:gd name="T43" fmla="*/ 48 h 50"/>
                <a:gd name="T44" fmla="*/ 23 w 58"/>
                <a:gd name="T45" fmla="*/ 46 h 50"/>
                <a:gd name="T46" fmla="*/ 28 w 58"/>
                <a:gd name="T47" fmla="*/ 43 h 50"/>
                <a:gd name="T48" fmla="*/ 30 w 58"/>
                <a:gd name="T49" fmla="*/ 43 h 50"/>
                <a:gd name="T50" fmla="*/ 18 w 58"/>
                <a:gd name="T51" fmla="*/ 32 h 50"/>
                <a:gd name="T52" fmla="*/ 12 w 58"/>
                <a:gd name="T53" fmla="*/ 30 h 50"/>
                <a:gd name="T54" fmla="*/ 4 w 58"/>
                <a:gd name="T55" fmla="*/ 31 h 50"/>
                <a:gd name="T56" fmla="*/ 2 w 58"/>
                <a:gd name="T57" fmla="*/ 31 h 50"/>
                <a:gd name="T58" fmla="*/ 0 w 58"/>
                <a:gd name="T59" fmla="*/ 29 h 50"/>
                <a:gd name="T60" fmla="*/ 0 w 58"/>
                <a:gd name="T61" fmla="*/ 25 h 50"/>
                <a:gd name="T62" fmla="*/ 11 w 58"/>
                <a:gd name="T63" fmla="*/ 25 h 50"/>
                <a:gd name="T64" fmla="*/ 15 w 58"/>
                <a:gd name="T65" fmla="*/ 26 h 50"/>
                <a:gd name="T66" fmla="*/ 14 w 58"/>
                <a:gd name="T67" fmla="*/ 26 h 50"/>
                <a:gd name="T68" fmla="*/ 19 w 58"/>
                <a:gd name="T69" fmla="*/ 30 h 50"/>
                <a:gd name="T70" fmla="*/ 25 w 58"/>
                <a:gd name="T71" fmla="*/ 35 h 50"/>
                <a:gd name="T72" fmla="*/ 30 w 58"/>
                <a:gd name="T73" fmla="*/ 39 h 50"/>
                <a:gd name="T74" fmla="*/ 34 w 58"/>
                <a:gd name="T75" fmla="*/ 31 h 50"/>
                <a:gd name="T76" fmla="*/ 34 w 58"/>
                <a:gd name="T77" fmla="*/ 28 h 50"/>
                <a:gd name="T78" fmla="*/ 33 w 58"/>
                <a:gd name="T79" fmla="*/ 21 h 50"/>
                <a:gd name="T80" fmla="*/ 38 w 58"/>
                <a:gd name="T81" fmla="*/ 23 h 50"/>
                <a:gd name="T82" fmla="*/ 40 w 58"/>
                <a:gd name="T83" fmla="*/ 20 h 50"/>
                <a:gd name="T84" fmla="*/ 37 w 58"/>
                <a:gd name="T85" fmla="*/ 17 h 50"/>
                <a:gd name="T86" fmla="*/ 33 w 58"/>
                <a:gd name="T87" fmla="*/ 13 h 50"/>
                <a:gd name="T88" fmla="*/ 27 w 58"/>
                <a:gd name="T89" fmla="*/ 9 h 50"/>
                <a:gd name="T90" fmla="*/ 24 w 58"/>
                <a:gd name="T91" fmla="*/ 5 h 50"/>
                <a:gd name="T92" fmla="*/ 19 w 58"/>
                <a:gd name="T93" fmla="*/ 0 h 5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8" h="50">
                  <a:moveTo>
                    <a:pt x="19" y="0"/>
                  </a:moveTo>
                  <a:lnTo>
                    <a:pt x="25" y="2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6" y="7"/>
                  </a:lnTo>
                  <a:lnTo>
                    <a:pt x="38" y="9"/>
                  </a:lnTo>
                  <a:lnTo>
                    <a:pt x="41" y="11"/>
                  </a:lnTo>
                  <a:lnTo>
                    <a:pt x="45" y="5"/>
                  </a:lnTo>
                  <a:lnTo>
                    <a:pt x="46" y="13"/>
                  </a:lnTo>
                  <a:lnTo>
                    <a:pt x="47" y="18"/>
                  </a:lnTo>
                  <a:lnTo>
                    <a:pt x="52" y="13"/>
                  </a:lnTo>
                  <a:lnTo>
                    <a:pt x="55" y="9"/>
                  </a:lnTo>
                  <a:lnTo>
                    <a:pt x="58" y="6"/>
                  </a:lnTo>
                  <a:lnTo>
                    <a:pt x="58" y="12"/>
                  </a:lnTo>
                  <a:lnTo>
                    <a:pt x="55" y="19"/>
                  </a:lnTo>
                  <a:lnTo>
                    <a:pt x="53" y="25"/>
                  </a:lnTo>
                  <a:lnTo>
                    <a:pt x="49" y="29"/>
                  </a:lnTo>
                  <a:lnTo>
                    <a:pt x="46" y="32"/>
                  </a:lnTo>
                  <a:lnTo>
                    <a:pt x="43" y="32"/>
                  </a:lnTo>
                  <a:lnTo>
                    <a:pt x="38" y="49"/>
                  </a:lnTo>
                  <a:lnTo>
                    <a:pt x="32" y="50"/>
                  </a:lnTo>
                  <a:lnTo>
                    <a:pt x="27" y="48"/>
                  </a:lnTo>
                  <a:lnTo>
                    <a:pt x="23" y="46"/>
                  </a:lnTo>
                  <a:lnTo>
                    <a:pt x="28" y="43"/>
                  </a:lnTo>
                  <a:lnTo>
                    <a:pt x="30" y="43"/>
                  </a:lnTo>
                  <a:lnTo>
                    <a:pt x="18" y="32"/>
                  </a:lnTo>
                  <a:lnTo>
                    <a:pt x="12" y="30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1" y="25"/>
                  </a:lnTo>
                  <a:lnTo>
                    <a:pt x="15" y="26"/>
                  </a:lnTo>
                  <a:lnTo>
                    <a:pt x="14" y="26"/>
                  </a:lnTo>
                  <a:lnTo>
                    <a:pt x="19" y="30"/>
                  </a:lnTo>
                  <a:lnTo>
                    <a:pt x="25" y="35"/>
                  </a:lnTo>
                  <a:lnTo>
                    <a:pt x="30" y="39"/>
                  </a:lnTo>
                  <a:lnTo>
                    <a:pt x="34" y="31"/>
                  </a:lnTo>
                  <a:lnTo>
                    <a:pt x="34" y="28"/>
                  </a:lnTo>
                  <a:lnTo>
                    <a:pt x="33" y="21"/>
                  </a:lnTo>
                  <a:lnTo>
                    <a:pt x="38" y="23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33" y="13"/>
                  </a:lnTo>
                  <a:lnTo>
                    <a:pt x="27" y="9"/>
                  </a:lnTo>
                  <a:lnTo>
                    <a:pt x="24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5" name="Freeform 183"/>
            <p:cNvSpPr>
              <a:spLocks/>
            </p:cNvSpPr>
            <p:nvPr/>
          </p:nvSpPr>
          <p:spPr bwMode="auto">
            <a:xfrm>
              <a:off x="1327" y="3726"/>
              <a:ext cx="26" cy="66"/>
            </a:xfrm>
            <a:custGeom>
              <a:avLst/>
              <a:gdLst>
                <a:gd name="T0" fmla="*/ 9 w 26"/>
                <a:gd name="T1" fmla="*/ 0 h 66"/>
                <a:gd name="T2" fmla="*/ 20 w 26"/>
                <a:gd name="T3" fmla="*/ 20 h 66"/>
                <a:gd name="T4" fmla="*/ 23 w 26"/>
                <a:gd name="T5" fmla="*/ 31 h 66"/>
                <a:gd name="T6" fmla="*/ 25 w 26"/>
                <a:gd name="T7" fmla="*/ 41 h 66"/>
                <a:gd name="T8" fmla="*/ 26 w 26"/>
                <a:gd name="T9" fmla="*/ 50 h 66"/>
                <a:gd name="T10" fmla="*/ 26 w 26"/>
                <a:gd name="T11" fmla="*/ 66 h 66"/>
                <a:gd name="T12" fmla="*/ 25 w 26"/>
                <a:gd name="T13" fmla="*/ 61 h 66"/>
                <a:gd name="T14" fmla="*/ 15 w 26"/>
                <a:gd name="T15" fmla="*/ 56 h 66"/>
                <a:gd name="T16" fmla="*/ 11 w 26"/>
                <a:gd name="T17" fmla="*/ 55 h 66"/>
                <a:gd name="T18" fmla="*/ 3 w 26"/>
                <a:gd name="T19" fmla="*/ 49 h 66"/>
                <a:gd name="T20" fmla="*/ 0 w 26"/>
                <a:gd name="T21" fmla="*/ 41 h 66"/>
                <a:gd name="T22" fmla="*/ 3 w 26"/>
                <a:gd name="T23" fmla="*/ 38 h 66"/>
                <a:gd name="T24" fmla="*/ 10 w 26"/>
                <a:gd name="T25" fmla="*/ 48 h 66"/>
                <a:gd name="T26" fmla="*/ 13 w 26"/>
                <a:gd name="T27" fmla="*/ 52 h 66"/>
                <a:gd name="T28" fmla="*/ 20 w 26"/>
                <a:gd name="T29" fmla="*/ 56 h 66"/>
                <a:gd name="T30" fmla="*/ 22 w 26"/>
                <a:gd name="T31" fmla="*/ 56 h 66"/>
                <a:gd name="T32" fmla="*/ 25 w 26"/>
                <a:gd name="T33" fmla="*/ 58 h 66"/>
                <a:gd name="T34" fmla="*/ 23 w 26"/>
                <a:gd name="T35" fmla="*/ 38 h 66"/>
                <a:gd name="T36" fmla="*/ 17 w 26"/>
                <a:gd name="T37" fmla="*/ 22 h 66"/>
                <a:gd name="T38" fmla="*/ 13 w 26"/>
                <a:gd name="T39" fmla="*/ 14 h 66"/>
                <a:gd name="T40" fmla="*/ 9 w 26"/>
                <a:gd name="T41" fmla="*/ 0 h 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6" h="66">
                  <a:moveTo>
                    <a:pt x="9" y="0"/>
                  </a:moveTo>
                  <a:lnTo>
                    <a:pt x="20" y="20"/>
                  </a:lnTo>
                  <a:lnTo>
                    <a:pt x="23" y="31"/>
                  </a:lnTo>
                  <a:lnTo>
                    <a:pt x="25" y="41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5" y="61"/>
                  </a:lnTo>
                  <a:lnTo>
                    <a:pt x="15" y="56"/>
                  </a:lnTo>
                  <a:lnTo>
                    <a:pt x="11" y="55"/>
                  </a:lnTo>
                  <a:lnTo>
                    <a:pt x="3" y="49"/>
                  </a:lnTo>
                  <a:lnTo>
                    <a:pt x="0" y="41"/>
                  </a:lnTo>
                  <a:lnTo>
                    <a:pt x="3" y="38"/>
                  </a:lnTo>
                  <a:lnTo>
                    <a:pt x="10" y="48"/>
                  </a:lnTo>
                  <a:lnTo>
                    <a:pt x="13" y="52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5" y="58"/>
                  </a:lnTo>
                  <a:lnTo>
                    <a:pt x="23" y="38"/>
                  </a:lnTo>
                  <a:lnTo>
                    <a:pt x="17" y="22"/>
                  </a:lnTo>
                  <a:lnTo>
                    <a:pt x="13" y="1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6" name="Freeform 184"/>
            <p:cNvSpPr>
              <a:spLocks/>
            </p:cNvSpPr>
            <p:nvPr/>
          </p:nvSpPr>
          <p:spPr bwMode="auto">
            <a:xfrm>
              <a:off x="1351" y="3697"/>
              <a:ext cx="59" cy="209"/>
            </a:xfrm>
            <a:custGeom>
              <a:avLst/>
              <a:gdLst>
                <a:gd name="T0" fmla="*/ 44 w 59"/>
                <a:gd name="T1" fmla="*/ 0 h 209"/>
                <a:gd name="T2" fmla="*/ 39 w 59"/>
                <a:gd name="T3" fmla="*/ 7 h 209"/>
                <a:gd name="T4" fmla="*/ 33 w 59"/>
                <a:gd name="T5" fmla="*/ 15 h 209"/>
                <a:gd name="T6" fmla="*/ 23 w 59"/>
                <a:gd name="T7" fmla="*/ 27 h 209"/>
                <a:gd name="T8" fmla="*/ 16 w 59"/>
                <a:gd name="T9" fmla="*/ 36 h 209"/>
                <a:gd name="T10" fmla="*/ 35 w 59"/>
                <a:gd name="T11" fmla="*/ 46 h 209"/>
                <a:gd name="T12" fmla="*/ 15 w 59"/>
                <a:gd name="T13" fmla="*/ 53 h 209"/>
                <a:gd name="T14" fmla="*/ 16 w 59"/>
                <a:gd name="T15" fmla="*/ 64 h 209"/>
                <a:gd name="T16" fmla="*/ 16 w 59"/>
                <a:gd name="T17" fmla="*/ 71 h 209"/>
                <a:gd name="T18" fmla="*/ 17 w 59"/>
                <a:gd name="T19" fmla="*/ 78 h 209"/>
                <a:gd name="T20" fmla="*/ 19 w 59"/>
                <a:gd name="T21" fmla="*/ 87 h 209"/>
                <a:gd name="T22" fmla="*/ 22 w 59"/>
                <a:gd name="T23" fmla="*/ 97 h 209"/>
                <a:gd name="T24" fmla="*/ 24 w 59"/>
                <a:gd name="T25" fmla="*/ 105 h 209"/>
                <a:gd name="T26" fmla="*/ 27 w 59"/>
                <a:gd name="T27" fmla="*/ 114 h 209"/>
                <a:gd name="T28" fmla="*/ 28 w 59"/>
                <a:gd name="T29" fmla="*/ 120 h 209"/>
                <a:gd name="T30" fmla="*/ 29 w 59"/>
                <a:gd name="T31" fmla="*/ 128 h 209"/>
                <a:gd name="T32" fmla="*/ 29 w 59"/>
                <a:gd name="T33" fmla="*/ 136 h 209"/>
                <a:gd name="T34" fmla="*/ 28 w 59"/>
                <a:gd name="T35" fmla="*/ 145 h 209"/>
                <a:gd name="T36" fmla="*/ 27 w 59"/>
                <a:gd name="T37" fmla="*/ 152 h 209"/>
                <a:gd name="T38" fmla="*/ 24 w 59"/>
                <a:gd name="T39" fmla="*/ 160 h 209"/>
                <a:gd name="T40" fmla="*/ 20 w 59"/>
                <a:gd name="T41" fmla="*/ 170 h 209"/>
                <a:gd name="T42" fmla="*/ 16 w 59"/>
                <a:gd name="T43" fmla="*/ 180 h 209"/>
                <a:gd name="T44" fmla="*/ 10 w 59"/>
                <a:gd name="T45" fmla="*/ 190 h 209"/>
                <a:gd name="T46" fmla="*/ 0 w 59"/>
                <a:gd name="T47" fmla="*/ 209 h 209"/>
                <a:gd name="T48" fmla="*/ 17 w 59"/>
                <a:gd name="T49" fmla="*/ 209 h 209"/>
                <a:gd name="T50" fmla="*/ 28 w 59"/>
                <a:gd name="T51" fmla="*/ 189 h 209"/>
                <a:gd name="T52" fmla="*/ 35 w 59"/>
                <a:gd name="T53" fmla="*/ 179 h 209"/>
                <a:gd name="T54" fmla="*/ 40 w 59"/>
                <a:gd name="T55" fmla="*/ 167 h 209"/>
                <a:gd name="T56" fmla="*/ 46 w 59"/>
                <a:gd name="T57" fmla="*/ 152 h 209"/>
                <a:gd name="T58" fmla="*/ 49 w 59"/>
                <a:gd name="T59" fmla="*/ 138 h 209"/>
                <a:gd name="T60" fmla="*/ 52 w 59"/>
                <a:gd name="T61" fmla="*/ 125 h 209"/>
                <a:gd name="T62" fmla="*/ 55 w 59"/>
                <a:gd name="T63" fmla="*/ 111 h 209"/>
                <a:gd name="T64" fmla="*/ 57 w 59"/>
                <a:gd name="T65" fmla="*/ 97 h 209"/>
                <a:gd name="T66" fmla="*/ 59 w 59"/>
                <a:gd name="T67" fmla="*/ 81 h 209"/>
                <a:gd name="T68" fmla="*/ 59 w 59"/>
                <a:gd name="T69" fmla="*/ 70 h 209"/>
                <a:gd name="T70" fmla="*/ 59 w 59"/>
                <a:gd name="T71" fmla="*/ 60 h 209"/>
                <a:gd name="T72" fmla="*/ 59 w 59"/>
                <a:gd name="T73" fmla="*/ 45 h 209"/>
                <a:gd name="T74" fmla="*/ 59 w 59"/>
                <a:gd name="T75" fmla="*/ 35 h 209"/>
                <a:gd name="T76" fmla="*/ 55 w 59"/>
                <a:gd name="T77" fmla="*/ 4 h 209"/>
                <a:gd name="T78" fmla="*/ 44 w 59"/>
                <a:gd name="T79" fmla="*/ 0 h 20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209">
                  <a:moveTo>
                    <a:pt x="44" y="0"/>
                  </a:moveTo>
                  <a:lnTo>
                    <a:pt x="39" y="7"/>
                  </a:lnTo>
                  <a:lnTo>
                    <a:pt x="33" y="15"/>
                  </a:lnTo>
                  <a:lnTo>
                    <a:pt x="23" y="27"/>
                  </a:lnTo>
                  <a:lnTo>
                    <a:pt x="16" y="36"/>
                  </a:lnTo>
                  <a:lnTo>
                    <a:pt x="35" y="46"/>
                  </a:lnTo>
                  <a:lnTo>
                    <a:pt x="15" y="53"/>
                  </a:lnTo>
                  <a:lnTo>
                    <a:pt x="16" y="64"/>
                  </a:lnTo>
                  <a:lnTo>
                    <a:pt x="16" y="71"/>
                  </a:lnTo>
                  <a:lnTo>
                    <a:pt x="17" y="78"/>
                  </a:lnTo>
                  <a:lnTo>
                    <a:pt x="19" y="87"/>
                  </a:lnTo>
                  <a:lnTo>
                    <a:pt x="22" y="97"/>
                  </a:lnTo>
                  <a:lnTo>
                    <a:pt x="24" y="105"/>
                  </a:lnTo>
                  <a:lnTo>
                    <a:pt x="27" y="114"/>
                  </a:lnTo>
                  <a:lnTo>
                    <a:pt x="28" y="120"/>
                  </a:lnTo>
                  <a:lnTo>
                    <a:pt x="29" y="128"/>
                  </a:lnTo>
                  <a:lnTo>
                    <a:pt x="29" y="136"/>
                  </a:lnTo>
                  <a:lnTo>
                    <a:pt x="28" y="145"/>
                  </a:lnTo>
                  <a:lnTo>
                    <a:pt x="27" y="152"/>
                  </a:lnTo>
                  <a:lnTo>
                    <a:pt x="24" y="160"/>
                  </a:lnTo>
                  <a:lnTo>
                    <a:pt x="20" y="170"/>
                  </a:lnTo>
                  <a:lnTo>
                    <a:pt x="16" y="180"/>
                  </a:lnTo>
                  <a:lnTo>
                    <a:pt x="10" y="190"/>
                  </a:lnTo>
                  <a:lnTo>
                    <a:pt x="0" y="209"/>
                  </a:lnTo>
                  <a:lnTo>
                    <a:pt x="17" y="209"/>
                  </a:lnTo>
                  <a:lnTo>
                    <a:pt x="28" y="189"/>
                  </a:lnTo>
                  <a:lnTo>
                    <a:pt x="35" y="179"/>
                  </a:lnTo>
                  <a:lnTo>
                    <a:pt x="40" y="167"/>
                  </a:lnTo>
                  <a:lnTo>
                    <a:pt x="46" y="152"/>
                  </a:lnTo>
                  <a:lnTo>
                    <a:pt x="49" y="138"/>
                  </a:lnTo>
                  <a:lnTo>
                    <a:pt x="52" y="125"/>
                  </a:lnTo>
                  <a:lnTo>
                    <a:pt x="55" y="111"/>
                  </a:lnTo>
                  <a:lnTo>
                    <a:pt x="57" y="97"/>
                  </a:lnTo>
                  <a:lnTo>
                    <a:pt x="59" y="81"/>
                  </a:lnTo>
                  <a:lnTo>
                    <a:pt x="59" y="70"/>
                  </a:lnTo>
                  <a:lnTo>
                    <a:pt x="59" y="60"/>
                  </a:lnTo>
                  <a:lnTo>
                    <a:pt x="59" y="45"/>
                  </a:lnTo>
                  <a:lnTo>
                    <a:pt x="59" y="35"/>
                  </a:lnTo>
                  <a:lnTo>
                    <a:pt x="55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7" name="Freeform 185"/>
            <p:cNvSpPr>
              <a:spLocks/>
            </p:cNvSpPr>
            <p:nvPr/>
          </p:nvSpPr>
          <p:spPr bwMode="auto">
            <a:xfrm>
              <a:off x="1353" y="3695"/>
              <a:ext cx="59" cy="208"/>
            </a:xfrm>
            <a:custGeom>
              <a:avLst/>
              <a:gdLst>
                <a:gd name="T0" fmla="*/ 44 w 59"/>
                <a:gd name="T1" fmla="*/ 0 h 208"/>
                <a:gd name="T2" fmla="*/ 39 w 59"/>
                <a:gd name="T3" fmla="*/ 6 h 208"/>
                <a:gd name="T4" fmla="*/ 32 w 59"/>
                <a:gd name="T5" fmla="*/ 15 h 208"/>
                <a:gd name="T6" fmla="*/ 23 w 59"/>
                <a:gd name="T7" fmla="*/ 26 h 208"/>
                <a:gd name="T8" fmla="*/ 16 w 59"/>
                <a:gd name="T9" fmla="*/ 36 h 208"/>
                <a:gd name="T10" fmla="*/ 34 w 59"/>
                <a:gd name="T11" fmla="*/ 45 h 208"/>
                <a:gd name="T12" fmla="*/ 15 w 59"/>
                <a:gd name="T13" fmla="*/ 53 h 208"/>
                <a:gd name="T14" fmla="*/ 16 w 59"/>
                <a:gd name="T15" fmla="*/ 63 h 208"/>
                <a:gd name="T16" fmla="*/ 16 w 59"/>
                <a:gd name="T17" fmla="*/ 71 h 208"/>
                <a:gd name="T18" fmla="*/ 17 w 59"/>
                <a:gd name="T19" fmla="*/ 78 h 208"/>
                <a:gd name="T20" fmla="*/ 19 w 59"/>
                <a:gd name="T21" fmla="*/ 86 h 208"/>
                <a:gd name="T22" fmla="*/ 21 w 59"/>
                <a:gd name="T23" fmla="*/ 96 h 208"/>
                <a:gd name="T24" fmla="*/ 24 w 59"/>
                <a:gd name="T25" fmla="*/ 104 h 208"/>
                <a:gd name="T26" fmla="*/ 26 w 59"/>
                <a:gd name="T27" fmla="*/ 113 h 208"/>
                <a:gd name="T28" fmla="*/ 28 w 59"/>
                <a:gd name="T29" fmla="*/ 119 h 208"/>
                <a:gd name="T30" fmla="*/ 29 w 59"/>
                <a:gd name="T31" fmla="*/ 128 h 208"/>
                <a:gd name="T32" fmla="*/ 29 w 59"/>
                <a:gd name="T33" fmla="*/ 135 h 208"/>
                <a:gd name="T34" fmla="*/ 28 w 59"/>
                <a:gd name="T35" fmla="*/ 144 h 208"/>
                <a:gd name="T36" fmla="*/ 26 w 59"/>
                <a:gd name="T37" fmla="*/ 152 h 208"/>
                <a:gd name="T38" fmla="*/ 24 w 59"/>
                <a:gd name="T39" fmla="*/ 159 h 208"/>
                <a:gd name="T40" fmla="*/ 20 w 59"/>
                <a:gd name="T41" fmla="*/ 169 h 208"/>
                <a:gd name="T42" fmla="*/ 16 w 59"/>
                <a:gd name="T43" fmla="*/ 180 h 208"/>
                <a:gd name="T44" fmla="*/ 10 w 59"/>
                <a:gd name="T45" fmla="*/ 190 h 208"/>
                <a:gd name="T46" fmla="*/ 0 w 59"/>
                <a:gd name="T47" fmla="*/ 208 h 208"/>
                <a:gd name="T48" fmla="*/ 17 w 59"/>
                <a:gd name="T49" fmla="*/ 208 h 208"/>
                <a:gd name="T50" fmla="*/ 28 w 59"/>
                <a:gd name="T51" fmla="*/ 188 h 208"/>
                <a:gd name="T52" fmla="*/ 34 w 59"/>
                <a:gd name="T53" fmla="*/ 178 h 208"/>
                <a:gd name="T54" fmla="*/ 40 w 59"/>
                <a:gd name="T55" fmla="*/ 167 h 208"/>
                <a:gd name="T56" fmla="*/ 46 w 59"/>
                <a:gd name="T57" fmla="*/ 152 h 208"/>
                <a:gd name="T58" fmla="*/ 49 w 59"/>
                <a:gd name="T59" fmla="*/ 137 h 208"/>
                <a:gd name="T60" fmla="*/ 51 w 59"/>
                <a:gd name="T61" fmla="*/ 125 h 208"/>
                <a:gd name="T62" fmla="*/ 55 w 59"/>
                <a:gd name="T63" fmla="*/ 110 h 208"/>
                <a:gd name="T64" fmla="*/ 57 w 59"/>
                <a:gd name="T65" fmla="*/ 96 h 208"/>
                <a:gd name="T66" fmla="*/ 59 w 59"/>
                <a:gd name="T67" fmla="*/ 80 h 208"/>
                <a:gd name="T68" fmla="*/ 59 w 59"/>
                <a:gd name="T69" fmla="*/ 69 h 208"/>
                <a:gd name="T70" fmla="*/ 59 w 59"/>
                <a:gd name="T71" fmla="*/ 59 h 208"/>
                <a:gd name="T72" fmla="*/ 59 w 59"/>
                <a:gd name="T73" fmla="*/ 44 h 208"/>
                <a:gd name="T74" fmla="*/ 59 w 59"/>
                <a:gd name="T75" fmla="*/ 35 h 208"/>
                <a:gd name="T76" fmla="*/ 54 w 59"/>
                <a:gd name="T77" fmla="*/ 3 h 208"/>
                <a:gd name="T78" fmla="*/ 44 w 59"/>
                <a:gd name="T79" fmla="*/ 0 h 20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208">
                  <a:moveTo>
                    <a:pt x="44" y="0"/>
                  </a:moveTo>
                  <a:lnTo>
                    <a:pt x="39" y="6"/>
                  </a:lnTo>
                  <a:lnTo>
                    <a:pt x="32" y="15"/>
                  </a:lnTo>
                  <a:lnTo>
                    <a:pt x="23" y="26"/>
                  </a:lnTo>
                  <a:lnTo>
                    <a:pt x="16" y="36"/>
                  </a:lnTo>
                  <a:lnTo>
                    <a:pt x="34" y="45"/>
                  </a:lnTo>
                  <a:lnTo>
                    <a:pt x="15" y="53"/>
                  </a:lnTo>
                  <a:lnTo>
                    <a:pt x="16" y="63"/>
                  </a:lnTo>
                  <a:lnTo>
                    <a:pt x="16" y="71"/>
                  </a:lnTo>
                  <a:lnTo>
                    <a:pt x="17" y="78"/>
                  </a:lnTo>
                  <a:lnTo>
                    <a:pt x="19" y="86"/>
                  </a:lnTo>
                  <a:lnTo>
                    <a:pt x="21" y="96"/>
                  </a:lnTo>
                  <a:lnTo>
                    <a:pt x="24" y="104"/>
                  </a:lnTo>
                  <a:lnTo>
                    <a:pt x="26" y="113"/>
                  </a:lnTo>
                  <a:lnTo>
                    <a:pt x="28" y="119"/>
                  </a:lnTo>
                  <a:lnTo>
                    <a:pt x="29" y="128"/>
                  </a:lnTo>
                  <a:lnTo>
                    <a:pt x="29" y="135"/>
                  </a:lnTo>
                  <a:lnTo>
                    <a:pt x="28" y="144"/>
                  </a:lnTo>
                  <a:lnTo>
                    <a:pt x="26" y="152"/>
                  </a:lnTo>
                  <a:lnTo>
                    <a:pt x="24" y="159"/>
                  </a:lnTo>
                  <a:lnTo>
                    <a:pt x="20" y="169"/>
                  </a:lnTo>
                  <a:lnTo>
                    <a:pt x="16" y="180"/>
                  </a:lnTo>
                  <a:lnTo>
                    <a:pt x="10" y="190"/>
                  </a:lnTo>
                  <a:lnTo>
                    <a:pt x="0" y="208"/>
                  </a:lnTo>
                  <a:lnTo>
                    <a:pt x="17" y="208"/>
                  </a:lnTo>
                  <a:lnTo>
                    <a:pt x="28" y="188"/>
                  </a:lnTo>
                  <a:lnTo>
                    <a:pt x="34" y="178"/>
                  </a:lnTo>
                  <a:lnTo>
                    <a:pt x="40" y="167"/>
                  </a:lnTo>
                  <a:lnTo>
                    <a:pt x="46" y="152"/>
                  </a:lnTo>
                  <a:lnTo>
                    <a:pt x="49" y="137"/>
                  </a:lnTo>
                  <a:lnTo>
                    <a:pt x="51" y="125"/>
                  </a:lnTo>
                  <a:lnTo>
                    <a:pt x="55" y="110"/>
                  </a:lnTo>
                  <a:lnTo>
                    <a:pt x="57" y="96"/>
                  </a:lnTo>
                  <a:lnTo>
                    <a:pt x="59" y="80"/>
                  </a:lnTo>
                  <a:lnTo>
                    <a:pt x="59" y="69"/>
                  </a:lnTo>
                  <a:lnTo>
                    <a:pt x="59" y="59"/>
                  </a:lnTo>
                  <a:lnTo>
                    <a:pt x="59" y="44"/>
                  </a:lnTo>
                  <a:lnTo>
                    <a:pt x="59" y="35"/>
                  </a:lnTo>
                  <a:lnTo>
                    <a:pt x="54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8" name="Freeform 186"/>
            <p:cNvSpPr>
              <a:spLocks/>
            </p:cNvSpPr>
            <p:nvPr/>
          </p:nvSpPr>
          <p:spPr bwMode="auto">
            <a:xfrm>
              <a:off x="1462" y="3692"/>
              <a:ext cx="138" cy="205"/>
            </a:xfrm>
            <a:custGeom>
              <a:avLst/>
              <a:gdLst>
                <a:gd name="T0" fmla="*/ 20 w 138"/>
                <a:gd name="T1" fmla="*/ 3 h 205"/>
                <a:gd name="T2" fmla="*/ 5 w 138"/>
                <a:gd name="T3" fmla="*/ 0 h 205"/>
                <a:gd name="T4" fmla="*/ 2 w 138"/>
                <a:gd name="T5" fmla="*/ 9 h 205"/>
                <a:gd name="T6" fmla="*/ 0 w 138"/>
                <a:gd name="T7" fmla="*/ 25 h 205"/>
                <a:gd name="T8" fmla="*/ 1 w 138"/>
                <a:gd name="T9" fmla="*/ 51 h 205"/>
                <a:gd name="T10" fmla="*/ 3 w 138"/>
                <a:gd name="T11" fmla="*/ 60 h 205"/>
                <a:gd name="T12" fmla="*/ 7 w 138"/>
                <a:gd name="T13" fmla="*/ 76 h 205"/>
                <a:gd name="T14" fmla="*/ 7 w 138"/>
                <a:gd name="T15" fmla="*/ 94 h 205"/>
                <a:gd name="T16" fmla="*/ 8 w 138"/>
                <a:gd name="T17" fmla="*/ 116 h 205"/>
                <a:gd name="T18" fmla="*/ 10 w 138"/>
                <a:gd name="T19" fmla="*/ 138 h 205"/>
                <a:gd name="T20" fmla="*/ 11 w 138"/>
                <a:gd name="T21" fmla="*/ 149 h 205"/>
                <a:gd name="T22" fmla="*/ 16 w 138"/>
                <a:gd name="T23" fmla="*/ 166 h 205"/>
                <a:gd name="T24" fmla="*/ 20 w 138"/>
                <a:gd name="T25" fmla="*/ 180 h 205"/>
                <a:gd name="T26" fmla="*/ 25 w 138"/>
                <a:gd name="T27" fmla="*/ 198 h 205"/>
                <a:gd name="T28" fmla="*/ 28 w 138"/>
                <a:gd name="T29" fmla="*/ 205 h 205"/>
                <a:gd name="T30" fmla="*/ 128 w 138"/>
                <a:gd name="T31" fmla="*/ 205 h 205"/>
                <a:gd name="T32" fmla="*/ 138 w 138"/>
                <a:gd name="T33" fmla="*/ 200 h 205"/>
                <a:gd name="T34" fmla="*/ 132 w 138"/>
                <a:gd name="T35" fmla="*/ 156 h 205"/>
                <a:gd name="T36" fmla="*/ 127 w 138"/>
                <a:gd name="T37" fmla="*/ 140 h 205"/>
                <a:gd name="T38" fmla="*/ 127 w 138"/>
                <a:gd name="T39" fmla="*/ 129 h 205"/>
                <a:gd name="T40" fmla="*/ 126 w 138"/>
                <a:gd name="T41" fmla="*/ 125 h 205"/>
                <a:gd name="T42" fmla="*/ 125 w 138"/>
                <a:gd name="T43" fmla="*/ 121 h 205"/>
                <a:gd name="T44" fmla="*/ 123 w 138"/>
                <a:gd name="T45" fmla="*/ 119 h 205"/>
                <a:gd name="T46" fmla="*/ 119 w 138"/>
                <a:gd name="T47" fmla="*/ 114 h 205"/>
                <a:gd name="T48" fmla="*/ 117 w 138"/>
                <a:gd name="T49" fmla="*/ 109 h 205"/>
                <a:gd name="T50" fmla="*/ 115 w 138"/>
                <a:gd name="T51" fmla="*/ 102 h 205"/>
                <a:gd name="T52" fmla="*/ 114 w 138"/>
                <a:gd name="T53" fmla="*/ 96 h 205"/>
                <a:gd name="T54" fmla="*/ 110 w 138"/>
                <a:gd name="T55" fmla="*/ 89 h 205"/>
                <a:gd name="T56" fmla="*/ 104 w 138"/>
                <a:gd name="T57" fmla="*/ 68 h 205"/>
                <a:gd name="T58" fmla="*/ 101 w 138"/>
                <a:gd name="T59" fmla="*/ 63 h 205"/>
                <a:gd name="T60" fmla="*/ 98 w 138"/>
                <a:gd name="T61" fmla="*/ 61 h 205"/>
                <a:gd name="T62" fmla="*/ 94 w 138"/>
                <a:gd name="T63" fmla="*/ 59 h 205"/>
                <a:gd name="T64" fmla="*/ 96 w 138"/>
                <a:gd name="T65" fmla="*/ 53 h 205"/>
                <a:gd name="T66" fmla="*/ 95 w 138"/>
                <a:gd name="T67" fmla="*/ 51 h 205"/>
                <a:gd name="T68" fmla="*/ 90 w 138"/>
                <a:gd name="T69" fmla="*/ 43 h 205"/>
                <a:gd name="T70" fmla="*/ 92 w 138"/>
                <a:gd name="T71" fmla="*/ 39 h 205"/>
                <a:gd name="T72" fmla="*/ 93 w 138"/>
                <a:gd name="T73" fmla="*/ 36 h 205"/>
                <a:gd name="T74" fmla="*/ 92 w 138"/>
                <a:gd name="T75" fmla="*/ 32 h 205"/>
                <a:gd name="T76" fmla="*/ 91 w 138"/>
                <a:gd name="T77" fmla="*/ 29 h 205"/>
                <a:gd name="T78" fmla="*/ 89 w 138"/>
                <a:gd name="T79" fmla="*/ 24 h 205"/>
                <a:gd name="T80" fmla="*/ 88 w 138"/>
                <a:gd name="T81" fmla="*/ 21 h 205"/>
                <a:gd name="T82" fmla="*/ 86 w 138"/>
                <a:gd name="T83" fmla="*/ 19 h 205"/>
                <a:gd name="T84" fmla="*/ 84 w 138"/>
                <a:gd name="T85" fmla="*/ 18 h 205"/>
                <a:gd name="T86" fmla="*/ 80 w 138"/>
                <a:gd name="T87" fmla="*/ 17 h 205"/>
                <a:gd name="T88" fmla="*/ 69 w 138"/>
                <a:gd name="T89" fmla="*/ 17 h 205"/>
                <a:gd name="T90" fmla="*/ 57 w 138"/>
                <a:gd name="T91" fmla="*/ 15 h 205"/>
                <a:gd name="T92" fmla="*/ 44 w 138"/>
                <a:gd name="T93" fmla="*/ 12 h 205"/>
                <a:gd name="T94" fmla="*/ 32 w 138"/>
                <a:gd name="T95" fmla="*/ 9 h 205"/>
                <a:gd name="T96" fmla="*/ 20 w 138"/>
                <a:gd name="T97" fmla="*/ 3 h 20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38" h="205">
                  <a:moveTo>
                    <a:pt x="20" y="3"/>
                  </a:moveTo>
                  <a:lnTo>
                    <a:pt x="5" y="0"/>
                  </a:lnTo>
                  <a:lnTo>
                    <a:pt x="2" y="9"/>
                  </a:lnTo>
                  <a:lnTo>
                    <a:pt x="0" y="25"/>
                  </a:lnTo>
                  <a:lnTo>
                    <a:pt x="1" y="51"/>
                  </a:lnTo>
                  <a:lnTo>
                    <a:pt x="3" y="60"/>
                  </a:lnTo>
                  <a:lnTo>
                    <a:pt x="7" y="76"/>
                  </a:lnTo>
                  <a:lnTo>
                    <a:pt x="7" y="94"/>
                  </a:lnTo>
                  <a:lnTo>
                    <a:pt x="8" y="116"/>
                  </a:lnTo>
                  <a:lnTo>
                    <a:pt x="10" y="138"/>
                  </a:lnTo>
                  <a:lnTo>
                    <a:pt x="11" y="149"/>
                  </a:lnTo>
                  <a:lnTo>
                    <a:pt x="16" y="166"/>
                  </a:lnTo>
                  <a:lnTo>
                    <a:pt x="20" y="180"/>
                  </a:lnTo>
                  <a:lnTo>
                    <a:pt x="25" y="198"/>
                  </a:lnTo>
                  <a:lnTo>
                    <a:pt x="28" y="205"/>
                  </a:lnTo>
                  <a:lnTo>
                    <a:pt x="128" y="205"/>
                  </a:lnTo>
                  <a:lnTo>
                    <a:pt x="138" y="200"/>
                  </a:lnTo>
                  <a:lnTo>
                    <a:pt x="132" y="156"/>
                  </a:lnTo>
                  <a:lnTo>
                    <a:pt x="127" y="140"/>
                  </a:lnTo>
                  <a:lnTo>
                    <a:pt x="127" y="129"/>
                  </a:lnTo>
                  <a:lnTo>
                    <a:pt x="126" y="125"/>
                  </a:lnTo>
                  <a:lnTo>
                    <a:pt x="125" y="121"/>
                  </a:lnTo>
                  <a:lnTo>
                    <a:pt x="123" y="119"/>
                  </a:lnTo>
                  <a:lnTo>
                    <a:pt x="119" y="114"/>
                  </a:lnTo>
                  <a:lnTo>
                    <a:pt x="117" y="109"/>
                  </a:lnTo>
                  <a:lnTo>
                    <a:pt x="115" y="102"/>
                  </a:lnTo>
                  <a:lnTo>
                    <a:pt x="114" y="96"/>
                  </a:lnTo>
                  <a:lnTo>
                    <a:pt x="110" y="89"/>
                  </a:lnTo>
                  <a:lnTo>
                    <a:pt x="104" y="68"/>
                  </a:lnTo>
                  <a:lnTo>
                    <a:pt x="101" y="63"/>
                  </a:lnTo>
                  <a:lnTo>
                    <a:pt x="98" y="61"/>
                  </a:lnTo>
                  <a:lnTo>
                    <a:pt x="94" y="59"/>
                  </a:lnTo>
                  <a:lnTo>
                    <a:pt x="96" y="53"/>
                  </a:lnTo>
                  <a:lnTo>
                    <a:pt x="95" y="51"/>
                  </a:lnTo>
                  <a:lnTo>
                    <a:pt x="90" y="43"/>
                  </a:lnTo>
                  <a:lnTo>
                    <a:pt x="92" y="39"/>
                  </a:lnTo>
                  <a:lnTo>
                    <a:pt x="93" y="36"/>
                  </a:lnTo>
                  <a:lnTo>
                    <a:pt x="92" y="32"/>
                  </a:lnTo>
                  <a:lnTo>
                    <a:pt x="91" y="29"/>
                  </a:lnTo>
                  <a:lnTo>
                    <a:pt x="89" y="24"/>
                  </a:lnTo>
                  <a:lnTo>
                    <a:pt x="88" y="21"/>
                  </a:lnTo>
                  <a:lnTo>
                    <a:pt x="86" y="19"/>
                  </a:lnTo>
                  <a:lnTo>
                    <a:pt x="84" y="18"/>
                  </a:lnTo>
                  <a:lnTo>
                    <a:pt x="80" y="17"/>
                  </a:lnTo>
                  <a:lnTo>
                    <a:pt x="69" y="17"/>
                  </a:lnTo>
                  <a:lnTo>
                    <a:pt x="57" y="15"/>
                  </a:lnTo>
                  <a:lnTo>
                    <a:pt x="44" y="12"/>
                  </a:lnTo>
                  <a:lnTo>
                    <a:pt x="32" y="9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9" name="Freeform 187"/>
            <p:cNvSpPr>
              <a:spLocks/>
            </p:cNvSpPr>
            <p:nvPr/>
          </p:nvSpPr>
          <p:spPr bwMode="auto">
            <a:xfrm>
              <a:off x="1513" y="3715"/>
              <a:ext cx="67" cy="142"/>
            </a:xfrm>
            <a:custGeom>
              <a:avLst/>
              <a:gdLst>
                <a:gd name="T0" fmla="*/ 31 w 67"/>
                <a:gd name="T1" fmla="*/ 5 h 142"/>
                <a:gd name="T2" fmla="*/ 25 w 67"/>
                <a:gd name="T3" fmla="*/ 16 h 142"/>
                <a:gd name="T4" fmla="*/ 22 w 67"/>
                <a:gd name="T5" fmla="*/ 33 h 142"/>
                <a:gd name="T6" fmla="*/ 33 w 67"/>
                <a:gd name="T7" fmla="*/ 29 h 142"/>
                <a:gd name="T8" fmla="*/ 26 w 67"/>
                <a:gd name="T9" fmla="*/ 40 h 142"/>
                <a:gd name="T10" fmla="*/ 22 w 67"/>
                <a:gd name="T11" fmla="*/ 57 h 142"/>
                <a:gd name="T12" fmla="*/ 33 w 67"/>
                <a:gd name="T13" fmla="*/ 50 h 142"/>
                <a:gd name="T14" fmla="*/ 44 w 67"/>
                <a:gd name="T15" fmla="*/ 46 h 142"/>
                <a:gd name="T16" fmla="*/ 44 w 67"/>
                <a:gd name="T17" fmla="*/ 50 h 142"/>
                <a:gd name="T18" fmla="*/ 36 w 67"/>
                <a:gd name="T19" fmla="*/ 58 h 142"/>
                <a:gd name="T20" fmla="*/ 27 w 67"/>
                <a:gd name="T21" fmla="*/ 62 h 142"/>
                <a:gd name="T22" fmla="*/ 22 w 67"/>
                <a:gd name="T23" fmla="*/ 75 h 142"/>
                <a:gd name="T24" fmla="*/ 21 w 67"/>
                <a:gd name="T25" fmla="*/ 88 h 142"/>
                <a:gd name="T26" fmla="*/ 23 w 67"/>
                <a:gd name="T27" fmla="*/ 94 h 142"/>
                <a:gd name="T28" fmla="*/ 24 w 67"/>
                <a:gd name="T29" fmla="*/ 100 h 142"/>
                <a:gd name="T30" fmla="*/ 20 w 67"/>
                <a:gd name="T31" fmla="*/ 108 h 142"/>
                <a:gd name="T32" fmla="*/ 23 w 67"/>
                <a:gd name="T33" fmla="*/ 122 h 142"/>
                <a:gd name="T34" fmla="*/ 39 w 67"/>
                <a:gd name="T35" fmla="*/ 127 h 142"/>
                <a:gd name="T36" fmla="*/ 56 w 67"/>
                <a:gd name="T37" fmla="*/ 125 h 142"/>
                <a:gd name="T38" fmla="*/ 64 w 67"/>
                <a:gd name="T39" fmla="*/ 128 h 142"/>
                <a:gd name="T40" fmla="*/ 59 w 67"/>
                <a:gd name="T41" fmla="*/ 130 h 142"/>
                <a:gd name="T42" fmla="*/ 44 w 67"/>
                <a:gd name="T43" fmla="*/ 130 h 142"/>
                <a:gd name="T44" fmla="*/ 35 w 67"/>
                <a:gd name="T45" fmla="*/ 135 h 142"/>
                <a:gd name="T46" fmla="*/ 27 w 67"/>
                <a:gd name="T47" fmla="*/ 141 h 142"/>
                <a:gd name="T48" fmla="*/ 22 w 67"/>
                <a:gd name="T49" fmla="*/ 135 h 142"/>
                <a:gd name="T50" fmla="*/ 16 w 67"/>
                <a:gd name="T51" fmla="*/ 120 h 142"/>
                <a:gd name="T52" fmla="*/ 17 w 67"/>
                <a:gd name="T53" fmla="*/ 94 h 142"/>
                <a:gd name="T54" fmla="*/ 16 w 67"/>
                <a:gd name="T55" fmla="*/ 86 h 142"/>
                <a:gd name="T56" fmla="*/ 5 w 67"/>
                <a:gd name="T57" fmla="*/ 81 h 142"/>
                <a:gd name="T58" fmla="*/ 19 w 67"/>
                <a:gd name="T59" fmla="*/ 75 h 142"/>
                <a:gd name="T60" fmla="*/ 19 w 67"/>
                <a:gd name="T61" fmla="*/ 64 h 142"/>
                <a:gd name="T62" fmla="*/ 21 w 67"/>
                <a:gd name="T63" fmla="*/ 27 h 142"/>
                <a:gd name="T64" fmla="*/ 25 w 67"/>
                <a:gd name="T65" fmla="*/ 0 h 1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7" h="142">
                  <a:moveTo>
                    <a:pt x="25" y="0"/>
                  </a:moveTo>
                  <a:lnTo>
                    <a:pt x="31" y="5"/>
                  </a:lnTo>
                  <a:lnTo>
                    <a:pt x="27" y="10"/>
                  </a:lnTo>
                  <a:lnTo>
                    <a:pt x="25" y="16"/>
                  </a:lnTo>
                  <a:lnTo>
                    <a:pt x="24" y="23"/>
                  </a:lnTo>
                  <a:lnTo>
                    <a:pt x="22" y="33"/>
                  </a:lnTo>
                  <a:lnTo>
                    <a:pt x="28" y="31"/>
                  </a:lnTo>
                  <a:lnTo>
                    <a:pt x="33" y="29"/>
                  </a:lnTo>
                  <a:lnTo>
                    <a:pt x="36" y="31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22" y="57"/>
                  </a:lnTo>
                  <a:lnTo>
                    <a:pt x="24" y="58"/>
                  </a:lnTo>
                  <a:lnTo>
                    <a:pt x="33" y="50"/>
                  </a:lnTo>
                  <a:lnTo>
                    <a:pt x="38" y="48"/>
                  </a:lnTo>
                  <a:lnTo>
                    <a:pt x="44" y="46"/>
                  </a:lnTo>
                  <a:lnTo>
                    <a:pt x="47" y="46"/>
                  </a:lnTo>
                  <a:lnTo>
                    <a:pt x="44" y="50"/>
                  </a:lnTo>
                  <a:lnTo>
                    <a:pt x="41" y="55"/>
                  </a:lnTo>
                  <a:lnTo>
                    <a:pt x="36" y="58"/>
                  </a:lnTo>
                  <a:lnTo>
                    <a:pt x="31" y="60"/>
                  </a:lnTo>
                  <a:lnTo>
                    <a:pt x="27" y="62"/>
                  </a:lnTo>
                  <a:lnTo>
                    <a:pt x="23" y="66"/>
                  </a:lnTo>
                  <a:lnTo>
                    <a:pt x="22" y="75"/>
                  </a:lnTo>
                  <a:lnTo>
                    <a:pt x="20" y="80"/>
                  </a:lnTo>
                  <a:lnTo>
                    <a:pt x="21" y="88"/>
                  </a:lnTo>
                  <a:lnTo>
                    <a:pt x="20" y="96"/>
                  </a:lnTo>
                  <a:lnTo>
                    <a:pt x="23" y="94"/>
                  </a:lnTo>
                  <a:lnTo>
                    <a:pt x="26" y="94"/>
                  </a:lnTo>
                  <a:lnTo>
                    <a:pt x="24" y="100"/>
                  </a:lnTo>
                  <a:lnTo>
                    <a:pt x="19" y="105"/>
                  </a:lnTo>
                  <a:lnTo>
                    <a:pt x="20" y="108"/>
                  </a:lnTo>
                  <a:lnTo>
                    <a:pt x="22" y="116"/>
                  </a:lnTo>
                  <a:lnTo>
                    <a:pt x="23" y="122"/>
                  </a:lnTo>
                  <a:lnTo>
                    <a:pt x="31" y="129"/>
                  </a:lnTo>
                  <a:lnTo>
                    <a:pt x="39" y="127"/>
                  </a:lnTo>
                  <a:lnTo>
                    <a:pt x="50" y="126"/>
                  </a:lnTo>
                  <a:lnTo>
                    <a:pt x="56" y="125"/>
                  </a:lnTo>
                  <a:lnTo>
                    <a:pt x="61" y="126"/>
                  </a:lnTo>
                  <a:lnTo>
                    <a:pt x="64" y="128"/>
                  </a:lnTo>
                  <a:lnTo>
                    <a:pt x="67" y="131"/>
                  </a:lnTo>
                  <a:lnTo>
                    <a:pt x="59" y="130"/>
                  </a:lnTo>
                  <a:lnTo>
                    <a:pt x="51" y="130"/>
                  </a:lnTo>
                  <a:lnTo>
                    <a:pt x="44" y="130"/>
                  </a:lnTo>
                  <a:lnTo>
                    <a:pt x="39" y="130"/>
                  </a:lnTo>
                  <a:lnTo>
                    <a:pt x="35" y="135"/>
                  </a:lnTo>
                  <a:lnTo>
                    <a:pt x="48" y="138"/>
                  </a:lnTo>
                  <a:lnTo>
                    <a:pt x="27" y="141"/>
                  </a:lnTo>
                  <a:lnTo>
                    <a:pt x="14" y="142"/>
                  </a:lnTo>
                  <a:lnTo>
                    <a:pt x="22" y="135"/>
                  </a:lnTo>
                  <a:lnTo>
                    <a:pt x="22" y="130"/>
                  </a:lnTo>
                  <a:lnTo>
                    <a:pt x="16" y="120"/>
                  </a:lnTo>
                  <a:lnTo>
                    <a:pt x="15" y="107"/>
                  </a:lnTo>
                  <a:lnTo>
                    <a:pt x="17" y="94"/>
                  </a:lnTo>
                  <a:lnTo>
                    <a:pt x="14" y="92"/>
                  </a:lnTo>
                  <a:lnTo>
                    <a:pt x="16" y="86"/>
                  </a:lnTo>
                  <a:lnTo>
                    <a:pt x="0" y="85"/>
                  </a:lnTo>
                  <a:lnTo>
                    <a:pt x="5" y="81"/>
                  </a:lnTo>
                  <a:lnTo>
                    <a:pt x="13" y="81"/>
                  </a:lnTo>
                  <a:lnTo>
                    <a:pt x="19" y="75"/>
                  </a:lnTo>
                  <a:lnTo>
                    <a:pt x="17" y="71"/>
                  </a:lnTo>
                  <a:lnTo>
                    <a:pt x="19" y="64"/>
                  </a:lnTo>
                  <a:lnTo>
                    <a:pt x="20" y="41"/>
                  </a:lnTo>
                  <a:lnTo>
                    <a:pt x="21" y="27"/>
                  </a:lnTo>
                  <a:lnTo>
                    <a:pt x="25" y="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0" name="Freeform 188"/>
            <p:cNvSpPr>
              <a:spLocks/>
            </p:cNvSpPr>
            <p:nvPr/>
          </p:nvSpPr>
          <p:spPr bwMode="auto">
            <a:xfrm>
              <a:off x="1498" y="3784"/>
              <a:ext cx="28" cy="5"/>
            </a:xfrm>
            <a:custGeom>
              <a:avLst/>
              <a:gdLst>
                <a:gd name="T0" fmla="*/ 28 w 28"/>
                <a:gd name="T1" fmla="*/ 0 h 5"/>
                <a:gd name="T2" fmla="*/ 0 w 28"/>
                <a:gd name="T3" fmla="*/ 4 h 5"/>
                <a:gd name="T4" fmla="*/ 15 w 28"/>
                <a:gd name="T5" fmla="*/ 5 h 5"/>
                <a:gd name="T6" fmla="*/ 28 w 28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">
                  <a:moveTo>
                    <a:pt x="28" y="0"/>
                  </a:moveTo>
                  <a:lnTo>
                    <a:pt x="0" y="4"/>
                  </a:lnTo>
                  <a:lnTo>
                    <a:pt x="15" y="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1" name="Freeform 189"/>
            <p:cNvSpPr>
              <a:spLocks/>
            </p:cNvSpPr>
            <p:nvPr/>
          </p:nvSpPr>
          <p:spPr bwMode="auto">
            <a:xfrm>
              <a:off x="1462" y="3692"/>
              <a:ext cx="48" cy="205"/>
            </a:xfrm>
            <a:custGeom>
              <a:avLst/>
              <a:gdLst>
                <a:gd name="T0" fmla="*/ 20 w 48"/>
                <a:gd name="T1" fmla="*/ 3 h 205"/>
                <a:gd name="T2" fmla="*/ 5 w 48"/>
                <a:gd name="T3" fmla="*/ 0 h 205"/>
                <a:gd name="T4" fmla="*/ 2 w 48"/>
                <a:gd name="T5" fmla="*/ 9 h 205"/>
                <a:gd name="T6" fmla="*/ 0 w 48"/>
                <a:gd name="T7" fmla="*/ 25 h 205"/>
                <a:gd name="T8" fmla="*/ 1 w 48"/>
                <a:gd name="T9" fmla="*/ 51 h 205"/>
                <a:gd name="T10" fmla="*/ 3 w 48"/>
                <a:gd name="T11" fmla="*/ 60 h 205"/>
                <a:gd name="T12" fmla="*/ 7 w 48"/>
                <a:gd name="T13" fmla="*/ 76 h 205"/>
                <a:gd name="T14" fmla="*/ 7 w 48"/>
                <a:gd name="T15" fmla="*/ 94 h 205"/>
                <a:gd name="T16" fmla="*/ 8 w 48"/>
                <a:gd name="T17" fmla="*/ 116 h 205"/>
                <a:gd name="T18" fmla="*/ 10 w 48"/>
                <a:gd name="T19" fmla="*/ 138 h 205"/>
                <a:gd name="T20" fmla="*/ 11 w 48"/>
                <a:gd name="T21" fmla="*/ 149 h 205"/>
                <a:gd name="T22" fmla="*/ 16 w 48"/>
                <a:gd name="T23" fmla="*/ 166 h 205"/>
                <a:gd name="T24" fmla="*/ 20 w 48"/>
                <a:gd name="T25" fmla="*/ 180 h 205"/>
                <a:gd name="T26" fmla="*/ 25 w 48"/>
                <a:gd name="T27" fmla="*/ 198 h 205"/>
                <a:gd name="T28" fmla="*/ 28 w 48"/>
                <a:gd name="T29" fmla="*/ 205 h 205"/>
                <a:gd name="T30" fmla="*/ 42 w 48"/>
                <a:gd name="T31" fmla="*/ 205 h 205"/>
                <a:gd name="T32" fmla="*/ 40 w 48"/>
                <a:gd name="T33" fmla="*/ 200 h 205"/>
                <a:gd name="T34" fmla="*/ 35 w 48"/>
                <a:gd name="T35" fmla="*/ 186 h 205"/>
                <a:gd name="T36" fmla="*/ 32 w 48"/>
                <a:gd name="T37" fmla="*/ 177 h 205"/>
                <a:gd name="T38" fmla="*/ 29 w 48"/>
                <a:gd name="T39" fmla="*/ 166 h 205"/>
                <a:gd name="T40" fmla="*/ 27 w 48"/>
                <a:gd name="T41" fmla="*/ 155 h 205"/>
                <a:gd name="T42" fmla="*/ 27 w 48"/>
                <a:gd name="T43" fmla="*/ 144 h 205"/>
                <a:gd name="T44" fmla="*/ 28 w 48"/>
                <a:gd name="T45" fmla="*/ 134 h 205"/>
                <a:gd name="T46" fmla="*/ 31 w 48"/>
                <a:gd name="T47" fmla="*/ 117 h 205"/>
                <a:gd name="T48" fmla="*/ 34 w 48"/>
                <a:gd name="T49" fmla="*/ 106 h 205"/>
                <a:gd name="T50" fmla="*/ 38 w 48"/>
                <a:gd name="T51" fmla="*/ 94 h 205"/>
                <a:gd name="T52" fmla="*/ 43 w 48"/>
                <a:gd name="T53" fmla="*/ 79 h 205"/>
                <a:gd name="T54" fmla="*/ 44 w 48"/>
                <a:gd name="T55" fmla="*/ 71 h 205"/>
                <a:gd name="T56" fmla="*/ 46 w 48"/>
                <a:gd name="T57" fmla="*/ 61 h 205"/>
                <a:gd name="T58" fmla="*/ 46 w 48"/>
                <a:gd name="T59" fmla="*/ 55 h 205"/>
                <a:gd name="T60" fmla="*/ 25 w 48"/>
                <a:gd name="T61" fmla="*/ 50 h 205"/>
                <a:gd name="T62" fmla="*/ 48 w 48"/>
                <a:gd name="T63" fmla="*/ 38 h 205"/>
                <a:gd name="T64" fmla="*/ 39 w 48"/>
                <a:gd name="T65" fmla="*/ 31 h 205"/>
                <a:gd name="T66" fmla="*/ 34 w 48"/>
                <a:gd name="T67" fmla="*/ 24 h 205"/>
                <a:gd name="T68" fmla="*/ 27 w 48"/>
                <a:gd name="T69" fmla="*/ 14 h 205"/>
                <a:gd name="T70" fmla="*/ 20 w 48"/>
                <a:gd name="T71" fmla="*/ 3 h 2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8" h="205">
                  <a:moveTo>
                    <a:pt x="20" y="3"/>
                  </a:moveTo>
                  <a:lnTo>
                    <a:pt x="5" y="0"/>
                  </a:lnTo>
                  <a:lnTo>
                    <a:pt x="2" y="9"/>
                  </a:lnTo>
                  <a:lnTo>
                    <a:pt x="0" y="25"/>
                  </a:lnTo>
                  <a:lnTo>
                    <a:pt x="1" y="51"/>
                  </a:lnTo>
                  <a:lnTo>
                    <a:pt x="3" y="60"/>
                  </a:lnTo>
                  <a:lnTo>
                    <a:pt x="7" y="76"/>
                  </a:lnTo>
                  <a:lnTo>
                    <a:pt x="7" y="94"/>
                  </a:lnTo>
                  <a:lnTo>
                    <a:pt x="8" y="116"/>
                  </a:lnTo>
                  <a:lnTo>
                    <a:pt x="10" y="138"/>
                  </a:lnTo>
                  <a:lnTo>
                    <a:pt x="11" y="149"/>
                  </a:lnTo>
                  <a:lnTo>
                    <a:pt x="16" y="166"/>
                  </a:lnTo>
                  <a:lnTo>
                    <a:pt x="20" y="180"/>
                  </a:lnTo>
                  <a:lnTo>
                    <a:pt x="25" y="198"/>
                  </a:lnTo>
                  <a:lnTo>
                    <a:pt x="28" y="205"/>
                  </a:lnTo>
                  <a:lnTo>
                    <a:pt x="42" y="205"/>
                  </a:lnTo>
                  <a:lnTo>
                    <a:pt x="40" y="200"/>
                  </a:lnTo>
                  <a:lnTo>
                    <a:pt x="35" y="186"/>
                  </a:lnTo>
                  <a:lnTo>
                    <a:pt x="32" y="177"/>
                  </a:lnTo>
                  <a:lnTo>
                    <a:pt x="29" y="166"/>
                  </a:lnTo>
                  <a:lnTo>
                    <a:pt x="27" y="155"/>
                  </a:lnTo>
                  <a:lnTo>
                    <a:pt x="27" y="144"/>
                  </a:lnTo>
                  <a:lnTo>
                    <a:pt x="28" y="134"/>
                  </a:lnTo>
                  <a:lnTo>
                    <a:pt x="31" y="117"/>
                  </a:lnTo>
                  <a:lnTo>
                    <a:pt x="34" y="106"/>
                  </a:lnTo>
                  <a:lnTo>
                    <a:pt x="38" y="94"/>
                  </a:lnTo>
                  <a:lnTo>
                    <a:pt x="43" y="79"/>
                  </a:lnTo>
                  <a:lnTo>
                    <a:pt x="44" y="71"/>
                  </a:lnTo>
                  <a:lnTo>
                    <a:pt x="46" y="61"/>
                  </a:lnTo>
                  <a:lnTo>
                    <a:pt x="46" y="55"/>
                  </a:lnTo>
                  <a:lnTo>
                    <a:pt x="25" y="50"/>
                  </a:lnTo>
                  <a:lnTo>
                    <a:pt x="48" y="38"/>
                  </a:lnTo>
                  <a:lnTo>
                    <a:pt x="39" y="31"/>
                  </a:lnTo>
                  <a:lnTo>
                    <a:pt x="34" y="24"/>
                  </a:lnTo>
                  <a:lnTo>
                    <a:pt x="27" y="14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2" name="Freeform 190"/>
            <p:cNvSpPr>
              <a:spLocks/>
            </p:cNvSpPr>
            <p:nvPr/>
          </p:nvSpPr>
          <p:spPr bwMode="auto">
            <a:xfrm>
              <a:off x="1460" y="3689"/>
              <a:ext cx="48" cy="205"/>
            </a:xfrm>
            <a:custGeom>
              <a:avLst/>
              <a:gdLst>
                <a:gd name="T0" fmla="*/ 20 w 48"/>
                <a:gd name="T1" fmla="*/ 3 h 205"/>
                <a:gd name="T2" fmla="*/ 5 w 48"/>
                <a:gd name="T3" fmla="*/ 0 h 205"/>
                <a:gd name="T4" fmla="*/ 2 w 48"/>
                <a:gd name="T5" fmla="*/ 9 h 205"/>
                <a:gd name="T6" fmla="*/ 0 w 48"/>
                <a:gd name="T7" fmla="*/ 25 h 205"/>
                <a:gd name="T8" fmla="*/ 2 w 48"/>
                <a:gd name="T9" fmla="*/ 51 h 205"/>
                <a:gd name="T10" fmla="*/ 3 w 48"/>
                <a:gd name="T11" fmla="*/ 61 h 205"/>
                <a:gd name="T12" fmla="*/ 8 w 48"/>
                <a:gd name="T13" fmla="*/ 76 h 205"/>
                <a:gd name="T14" fmla="*/ 8 w 48"/>
                <a:gd name="T15" fmla="*/ 94 h 205"/>
                <a:gd name="T16" fmla="*/ 8 w 48"/>
                <a:gd name="T17" fmla="*/ 116 h 205"/>
                <a:gd name="T18" fmla="*/ 10 w 48"/>
                <a:gd name="T19" fmla="*/ 138 h 205"/>
                <a:gd name="T20" fmla="*/ 11 w 48"/>
                <a:gd name="T21" fmla="*/ 149 h 205"/>
                <a:gd name="T22" fmla="*/ 17 w 48"/>
                <a:gd name="T23" fmla="*/ 167 h 205"/>
                <a:gd name="T24" fmla="*/ 20 w 48"/>
                <a:gd name="T25" fmla="*/ 180 h 205"/>
                <a:gd name="T26" fmla="*/ 25 w 48"/>
                <a:gd name="T27" fmla="*/ 199 h 205"/>
                <a:gd name="T28" fmla="*/ 28 w 48"/>
                <a:gd name="T29" fmla="*/ 205 h 205"/>
                <a:gd name="T30" fmla="*/ 42 w 48"/>
                <a:gd name="T31" fmla="*/ 205 h 205"/>
                <a:gd name="T32" fmla="*/ 40 w 48"/>
                <a:gd name="T33" fmla="*/ 200 h 205"/>
                <a:gd name="T34" fmla="*/ 35 w 48"/>
                <a:gd name="T35" fmla="*/ 187 h 205"/>
                <a:gd name="T36" fmla="*/ 32 w 48"/>
                <a:gd name="T37" fmla="*/ 177 h 205"/>
                <a:gd name="T38" fmla="*/ 29 w 48"/>
                <a:gd name="T39" fmla="*/ 167 h 205"/>
                <a:gd name="T40" fmla="*/ 28 w 48"/>
                <a:gd name="T41" fmla="*/ 156 h 205"/>
                <a:gd name="T42" fmla="*/ 28 w 48"/>
                <a:gd name="T43" fmla="*/ 145 h 205"/>
                <a:gd name="T44" fmla="*/ 28 w 48"/>
                <a:gd name="T45" fmla="*/ 134 h 205"/>
                <a:gd name="T46" fmla="*/ 31 w 48"/>
                <a:gd name="T47" fmla="*/ 118 h 205"/>
                <a:gd name="T48" fmla="*/ 34 w 48"/>
                <a:gd name="T49" fmla="*/ 107 h 205"/>
                <a:gd name="T50" fmla="*/ 38 w 48"/>
                <a:gd name="T51" fmla="*/ 94 h 205"/>
                <a:gd name="T52" fmla="*/ 43 w 48"/>
                <a:gd name="T53" fmla="*/ 80 h 205"/>
                <a:gd name="T54" fmla="*/ 44 w 48"/>
                <a:gd name="T55" fmla="*/ 71 h 205"/>
                <a:gd name="T56" fmla="*/ 46 w 48"/>
                <a:gd name="T57" fmla="*/ 62 h 205"/>
                <a:gd name="T58" fmla="*/ 46 w 48"/>
                <a:gd name="T59" fmla="*/ 55 h 205"/>
                <a:gd name="T60" fmla="*/ 25 w 48"/>
                <a:gd name="T61" fmla="*/ 51 h 205"/>
                <a:gd name="T62" fmla="*/ 48 w 48"/>
                <a:gd name="T63" fmla="*/ 38 h 205"/>
                <a:gd name="T64" fmla="*/ 40 w 48"/>
                <a:gd name="T65" fmla="*/ 31 h 205"/>
                <a:gd name="T66" fmla="*/ 34 w 48"/>
                <a:gd name="T67" fmla="*/ 24 h 205"/>
                <a:gd name="T68" fmla="*/ 27 w 48"/>
                <a:gd name="T69" fmla="*/ 14 h 205"/>
                <a:gd name="T70" fmla="*/ 20 w 48"/>
                <a:gd name="T71" fmla="*/ 3 h 2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8" h="205">
                  <a:moveTo>
                    <a:pt x="20" y="3"/>
                  </a:moveTo>
                  <a:lnTo>
                    <a:pt x="5" y="0"/>
                  </a:lnTo>
                  <a:lnTo>
                    <a:pt x="2" y="9"/>
                  </a:lnTo>
                  <a:lnTo>
                    <a:pt x="0" y="25"/>
                  </a:lnTo>
                  <a:lnTo>
                    <a:pt x="2" y="51"/>
                  </a:lnTo>
                  <a:lnTo>
                    <a:pt x="3" y="61"/>
                  </a:lnTo>
                  <a:lnTo>
                    <a:pt x="8" y="76"/>
                  </a:lnTo>
                  <a:lnTo>
                    <a:pt x="8" y="94"/>
                  </a:lnTo>
                  <a:lnTo>
                    <a:pt x="8" y="116"/>
                  </a:lnTo>
                  <a:lnTo>
                    <a:pt x="10" y="138"/>
                  </a:lnTo>
                  <a:lnTo>
                    <a:pt x="11" y="149"/>
                  </a:lnTo>
                  <a:lnTo>
                    <a:pt x="17" y="167"/>
                  </a:lnTo>
                  <a:lnTo>
                    <a:pt x="20" y="180"/>
                  </a:lnTo>
                  <a:lnTo>
                    <a:pt x="25" y="199"/>
                  </a:lnTo>
                  <a:lnTo>
                    <a:pt x="28" y="205"/>
                  </a:lnTo>
                  <a:lnTo>
                    <a:pt x="42" y="205"/>
                  </a:lnTo>
                  <a:lnTo>
                    <a:pt x="40" y="200"/>
                  </a:lnTo>
                  <a:lnTo>
                    <a:pt x="35" y="187"/>
                  </a:lnTo>
                  <a:lnTo>
                    <a:pt x="32" y="177"/>
                  </a:lnTo>
                  <a:lnTo>
                    <a:pt x="29" y="167"/>
                  </a:lnTo>
                  <a:lnTo>
                    <a:pt x="28" y="156"/>
                  </a:lnTo>
                  <a:lnTo>
                    <a:pt x="28" y="145"/>
                  </a:lnTo>
                  <a:lnTo>
                    <a:pt x="28" y="134"/>
                  </a:lnTo>
                  <a:lnTo>
                    <a:pt x="31" y="118"/>
                  </a:lnTo>
                  <a:lnTo>
                    <a:pt x="34" y="107"/>
                  </a:lnTo>
                  <a:lnTo>
                    <a:pt x="38" y="94"/>
                  </a:lnTo>
                  <a:lnTo>
                    <a:pt x="43" y="80"/>
                  </a:lnTo>
                  <a:lnTo>
                    <a:pt x="44" y="71"/>
                  </a:lnTo>
                  <a:lnTo>
                    <a:pt x="46" y="62"/>
                  </a:lnTo>
                  <a:lnTo>
                    <a:pt x="46" y="55"/>
                  </a:lnTo>
                  <a:lnTo>
                    <a:pt x="25" y="51"/>
                  </a:lnTo>
                  <a:lnTo>
                    <a:pt x="48" y="38"/>
                  </a:lnTo>
                  <a:lnTo>
                    <a:pt x="40" y="31"/>
                  </a:lnTo>
                  <a:lnTo>
                    <a:pt x="34" y="24"/>
                  </a:lnTo>
                  <a:lnTo>
                    <a:pt x="27" y="14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3" name="Freeform 191"/>
            <p:cNvSpPr>
              <a:spLocks/>
            </p:cNvSpPr>
            <p:nvPr/>
          </p:nvSpPr>
          <p:spPr bwMode="auto">
            <a:xfrm>
              <a:off x="1377" y="3599"/>
              <a:ext cx="106" cy="133"/>
            </a:xfrm>
            <a:custGeom>
              <a:avLst/>
              <a:gdLst>
                <a:gd name="T0" fmla="*/ 1 w 106"/>
                <a:gd name="T1" fmla="*/ 68 h 133"/>
                <a:gd name="T2" fmla="*/ 1 w 106"/>
                <a:gd name="T3" fmla="*/ 77 h 133"/>
                <a:gd name="T4" fmla="*/ 6 w 106"/>
                <a:gd name="T5" fmla="*/ 90 h 133"/>
                <a:gd name="T6" fmla="*/ 17 w 106"/>
                <a:gd name="T7" fmla="*/ 99 h 133"/>
                <a:gd name="T8" fmla="*/ 26 w 106"/>
                <a:gd name="T9" fmla="*/ 103 h 133"/>
                <a:gd name="T10" fmla="*/ 30 w 106"/>
                <a:gd name="T11" fmla="*/ 103 h 133"/>
                <a:gd name="T12" fmla="*/ 32 w 106"/>
                <a:gd name="T13" fmla="*/ 110 h 133"/>
                <a:gd name="T14" fmla="*/ 36 w 106"/>
                <a:gd name="T15" fmla="*/ 115 h 133"/>
                <a:gd name="T16" fmla="*/ 42 w 106"/>
                <a:gd name="T17" fmla="*/ 120 h 133"/>
                <a:gd name="T18" fmla="*/ 53 w 106"/>
                <a:gd name="T19" fmla="*/ 129 h 133"/>
                <a:gd name="T20" fmla="*/ 58 w 106"/>
                <a:gd name="T21" fmla="*/ 132 h 133"/>
                <a:gd name="T22" fmla="*/ 66 w 106"/>
                <a:gd name="T23" fmla="*/ 132 h 133"/>
                <a:gd name="T24" fmla="*/ 73 w 106"/>
                <a:gd name="T25" fmla="*/ 130 h 133"/>
                <a:gd name="T26" fmla="*/ 80 w 106"/>
                <a:gd name="T27" fmla="*/ 126 h 133"/>
                <a:gd name="T28" fmla="*/ 89 w 106"/>
                <a:gd name="T29" fmla="*/ 123 h 133"/>
                <a:gd name="T30" fmla="*/ 98 w 106"/>
                <a:gd name="T31" fmla="*/ 112 h 133"/>
                <a:gd name="T32" fmla="*/ 104 w 106"/>
                <a:gd name="T33" fmla="*/ 103 h 133"/>
                <a:gd name="T34" fmla="*/ 106 w 106"/>
                <a:gd name="T35" fmla="*/ 88 h 133"/>
                <a:gd name="T36" fmla="*/ 103 w 106"/>
                <a:gd name="T37" fmla="*/ 76 h 133"/>
                <a:gd name="T38" fmla="*/ 101 w 106"/>
                <a:gd name="T39" fmla="*/ 63 h 133"/>
                <a:gd name="T40" fmla="*/ 96 w 106"/>
                <a:gd name="T41" fmla="*/ 46 h 133"/>
                <a:gd name="T42" fmla="*/ 92 w 106"/>
                <a:gd name="T43" fmla="*/ 37 h 133"/>
                <a:gd name="T44" fmla="*/ 84 w 106"/>
                <a:gd name="T45" fmla="*/ 21 h 133"/>
                <a:gd name="T46" fmla="*/ 73 w 106"/>
                <a:gd name="T47" fmla="*/ 9 h 133"/>
                <a:gd name="T48" fmla="*/ 59 w 106"/>
                <a:gd name="T49" fmla="*/ 1 h 133"/>
                <a:gd name="T50" fmla="*/ 46 w 106"/>
                <a:gd name="T51" fmla="*/ 0 h 133"/>
                <a:gd name="T52" fmla="*/ 36 w 106"/>
                <a:gd name="T53" fmla="*/ 2 h 133"/>
                <a:gd name="T54" fmla="*/ 21 w 106"/>
                <a:gd name="T55" fmla="*/ 8 h 133"/>
                <a:gd name="T56" fmla="*/ 9 w 106"/>
                <a:gd name="T57" fmla="*/ 16 h 133"/>
                <a:gd name="T58" fmla="*/ 3 w 106"/>
                <a:gd name="T59" fmla="*/ 27 h 133"/>
                <a:gd name="T60" fmla="*/ 1 w 106"/>
                <a:gd name="T61" fmla="*/ 46 h 133"/>
                <a:gd name="T62" fmla="*/ 4 w 106"/>
                <a:gd name="T63" fmla="*/ 67 h 1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33">
                  <a:moveTo>
                    <a:pt x="4" y="67"/>
                  </a:moveTo>
                  <a:lnTo>
                    <a:pt x="1" y="68"/>
                  </a:lnTo>
                  <a:lnTo>
                    <a:pt x="0" y="71"/>
                  </a:lnTo>
                  <a:lnTo>
                    <a:pt x="1" y="77"/>
                  </a:lnTo>
                  <a:lnTo>
                    <a:pt x="3" y="85"/>
                  </a:lnTo>
                  <a:lnTo>
                    <a:pt x="6" y="90"/>
                  </a:lnTo>
                  <a:lnTo>
                    <a:pt x="11" y="94"/>
                  </a:lnTo>
                  <a:lnTo>
                    <a:pt x="17" y="99"/>
                  </a:lnTo>
                  <a:lnTo>
                    <a:pt x="21" y="101"/>
                  </a:lnTo>
                  <a:lnTo>
                    <a:pt x="26" y="103"/>
                  </a:lnTo>
                  <a:lnTo>
                    <a:pt x="28" y="102"/>
                  </a:lnTo>
                  <a:lnTo>
                    <a:pt x="30" y="103"/>
                  </a:lnTo>
                  <a:lnTo>
                    <a:pt x="31" y="106"/>
                  </a:lnTo>
                  <a:lnTo>
                    <a:pt x="32" y="110"/>
                  </a:lnTo>
                  <a:lnTo>
                    <a:pt x="34" y="113"/>
                  </a:lnTo>
                  <a:lnTo>
                    <a:pt x="36" y="115"/>
                  </a:lnTo>
                  <a:lnTo>
                    <a:pt x="38" y="117"/>
                  </a:lnTo>
                  <a:lnTo>
                    <a:pt x="42" y="120"/>
                  </a:lnTo>
                  <a:lnTo>
                    <a:pt x="46" y="123"/>
                  </a:lnTo>
                  <a:lnTo>
                    <a:pt x="53" y="129"/>
                  </a:lnTo>
                  <a:lnTo>
                    <a:pt x="56" y="131"/>
                  </a:lnTo>
                  <a:lnTo>
                    <a:pt x="58" y="132"/>
                  </a:lnTo>
                  <a:lnTo>
                    <a:pt x="63" y="133"/>
                  </a:lnTo>
                  <a:lnTo>
                    <a:pt x="66" y="132"/>
                  </a:lnTo>
                  <a:lnTo>
                    <a:pt x="70" y="131"/>
                  </a:lnTo>
                  <a:lnTo>
                    <a:pt x="73" y="130"/>
                  </a:lnTo>
                  <a:lnTo>
                    <a:pt x="77" y="128"/>
                  </a:lnTo>
                  <a:lnTo>
                    <a:pt x="80" y="126"/>
                  </a:lnTo>
                  <a:lnTo>
                    <a:pt x="84" y="123"/>
                  </a:lnTo>
                  <a:lnTo>
                    <a:pt x="89" y="123"/>
                  </a:lnTo>
                  <a:lnTo>
                    <a:pt x="93" y="120"/>
                  </a:lnTo>
                  <a:lnTo>
                    <a:pt x="98" y="112"/>
                  </a:lnTo>
                  <a:lnTo>
                    <a:pt x="101" y="108"/>
                  </a:lnTo>
                  <a:lnTo>
                    <a:pt x="104" y="103"/>
                  </a:lnTo>
                  <a:lnTo>
                    <a:pt x="105" y="95"/>
                  </a:lnTo>
                  <a:lnTo>
                    <a:pt x="106" y="88"/>
                  </a:lnTo>
                  <a:lnTo>
                    <a:pt x="105" y="81"/>
                  </a:lnTo>
                  <a:lnTo>
                    <a:pt x="103" y="76"/>
                  </a:lnTo>
                  <a:lnTo>
                    <a:pt x="102" y="70"/>
                  </a:lnTo>
                  <a:lnTo>
                    <a:pt x="101" y="63"/>
                  </a:lnTo>
                  <a:lnTo>
                    <a:pt x="99" y="54"/>
                  </a:lnTo>
                  <a:lnTo>
                    <a:pt x="96" y="46"/>
                  </a:lnTo>
                  <a:lnTo>
                    <a:pt x="93" y="42"/>
                  </a:lnTo>
                  <a:lnTo>
                    <a:pt x="92" y="37"/>
                  </a:lnTo>
                  <a:lnTo>
                    <a:pt x="88" y="29"/>
                  </a:lnTo>
                  <a:lnTo>
                    <a:pt x="84" y="21"/>
                  </a:lnTo>
                  <a:lnTo>
                    <a:pt x="78" y="14"/>
                  </a:lnTo>
                  <a:lnTo>
                    <a:pt x="73" y="9"/>
                  </a:lnTo>
                  <a:lnTo>
                    <a:pt x="66" y="4"/>
                  </a:lnTo>
                  <a:lnTo>
                    <a:pt x="59" y="1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6" y="1"/>
                  </a:lnTo>
                  <a:lnTo>
                    <a:pt x="36" y="2"/>
                  </a:lnTo>
                  <a:lnTo>
                    <a:pt x="29" y="4"/>
                  </a:lnTo>
                  <a:lnTo>
                    <a:pt x="21" y="8"/>
                  </a:lnTo>
                  <a:lnTo>
                    <a:pt x="13" y="12"/>
                  </a:lnTo>
                  <a:lnTo>
                    <a:pt x="9" y="16"/>
                  </a:lnTo>
                  <a:lnTo>
                    <a:pt x="6" y="21"/>
                  </a:lnTo>
                  <a:lnTo>
                    <a:pt x="3" y="27"/>
                  </a:lnTo>
                  <a:lnTo>
                    <a:pt x="1" y="37"/>
                  </a:lnTo>
                  <a:lnTo>
                    <a:pt x="1" y="46"/>
                  </a:lnTo>
                  <a:lnTo>
                    <a:pt x="2" y="56"/>
                  </a:lnTo>
                  <a:lnTo>
                    <a:pt x="4" y="67"/>
                  </a:lnTo>
                  <a:close/>
                </a:path>
              </a:pathLst>
            </a:custGeom>
            <a:solidFill>
              <a:srgbClr val="F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4" name="Freeform 192"/>
            <p:cNvSpPr>
              <a:spLocks/>
            </p:cNvSpPr>
            <p:nvPr/>
          </p:nvSpPr>
          <p:spPr bwMode="auto">
            <a:xfrm>
              <a:off x="1447" y="3640"/>
              <a:ext cx="23" cy="38"/>
            </a:xfrm>
            <a:custGeom>
              <a:avLst/>
              <a:gdLst>
                <a:gd name="T0" fmla="*/ 15 w 23"/>
                <a:gd name="T1" fmla="*/ 0 h 38"/>
                <a:gd name="T2" fmla="*/ 15 w 23"/>
                <a:gd name="T3" fmla="*/ 3 h 38"/>
                <a:gd name="T4" fmla="*/ 15 w 23"/>
                <a:gd name="T5" fmla="*/ 5 h 38"/>
                <a:gd name="T6" fmla="*/ 13 w 23"/>
                <a:gd name="T7" fmla="*/ 6 h 38"/>
                <a:gd name="T8" fmla="*/ 10 w 23"/>
                <a:gd name="T9" fmla="*/ 9 h 38"/>
                <a:gd name="T10" fmla="*/ 7 w 23"/>
                <a:gd name="T11" fmla="*/ 12 h 38"/>
                <a:gd name="T12" fmla="*/ 21 w 23"/>
                <a:gd name="T13" fmla="*/ 9 h 38"/>
                <a:gd name="T14" fmla="*/ 23 w 23"/>
                <a:gd name="T15" fmla="*/ 10 h 38"/>
                <a:gd name="T16" fmla="*/ 20 w 23"/>
                <a:gd name="T17" fmla="*/ 11 h 38"/>
                <a:gd name="T18" fmla="*/ 18 w 23"/>
                <a:gd name="T19" fmla="*/ 13 h 38"/>
                <a:gd name="T20" fmla="*/ 16 w 23"/>
                <a:gd name="T21" fmla="*/ 15 h 38"/>
                <a:gd name="T22" fmla="*/ 14 w 23"/>
                <a:gd name="T23" fmla="*/ 16 h 38"/>
                <a:gd name="T24" fmla="*/ 11 w 23"/>
                <a:gd name="T25" fmla="*/ 16 h 38"/>
                <a:gd name="T26" fmla="*/ 7 w 23"/>
                <a:gd name="T27" fmla="*/ 16 h 38"/>
                <a:gd name="T28" fmla="*/ 12 w 23"/>
                <a:gd name="T29" fmla="*/ 17 h 38"/>
                <a:gd name="T30" fmla="*/ 13 w 23"/>
                <a:gd name="T31" fmla="*/ 18 h 38"/>
                <a:gd name="T32" fmla="*/ 16 w 23"/>
                <a:gd name="T33" fmla="*/ 18 h 38"/>
                <a:gd name="T34" fmla="*/ 18 w 23"/>
                <a:gd name="T35" fmla="*/ 17 h 38"/>
                <a:gd name="T36" fmla="*/ 21 w 23"/>
                <a:gd name="T37" fmla="*/ 15 h 38"/>
                <a:gd name="T38" fmla="*/ 23 w 23"/>
                <a:gd name="T39" fmla="*/ 13 h 38"/>
                <a:gd name="T40" fmla="*/ 18 w 23"/>
                <a:gd name="T41" fmla="*/ 18 h 38"/>
                <a:gd name="T42" fmla="*/ 16 w 23"/>
                <a:gd name="T43" fmla="*/ 19 h 38"/>
                <a:gd name="T44" fmla="*/ 13 w 23"/>
                <a:gd name="T45" fmla="*/ 19 h 38"/>
                <a:gd name="T46" fmla="*/ 11 w 23"/>
                <a:gd name="T47" fmla="*/ 18 h 38"/>
                <a:gd name="T48" fmla="*/ 9 w 23"/>
                <a:gd name="T49" fmla="*/ 18 h 38"/>
                <a:gd name="T50" fmla="*/ 8 w 23"/>
                <a:gd name="T51" fmla="*/ 18 h 38"/>
                <a:gd name="T52" fmla="*/ 6 w 23"/>
                <a:gd name="T53" fmla="*/ 18 h 38"/>
                <a:gd name="T54" fmla="*/ 7 w 23"/>
                <a:gd name="T55" fmla="*/ 23 h 38"/>
                <a:gd name="T56" fmla="*/ 9 w 23"/>
                <a:gd name="T57" fmla="*/ 26 h 38"/>
                <a:gd name="T58" fmla="*/ 11 w 23"/>
                <a:gd name="T59" fmla="*/ 28 h 38"/>
                <a:gd name="T60" fmla="*/ 13 w 23"/>
                <a:gd name="T61" fmla="*/ 29 h 38"/>
                <a:gd name="T62" fmla="*/ 14 w 23"/>
                <a:gd name="T63" fmla="*/ 31 h 38"/>
                <a:gd name="T64" fmla="*/ 15 w 23"/>
                <a:gd name="T65" fmla="*/ 33 h 38"/>
                <a:gd name="T66" fmla="*/ 15 w 23"/>
                <a:gd name="T67" fmla="*/ 36 h 38"/>
                <a:gd name="T68" fmla="*/ 14 w 23"/>
                <a:gd name="T69" fmla="*/ 38 h 38"/>
                <a:gd name="T70" fmla="*/ 14 w 23"/>
                <a:gd name="T71" fmla="*/ 34 h 38"/>
                <a:gd name="T72" fmla="*/ 13 w 23"/>
                <a:gd name="T73" fmla="*/ 31 h 38"/>
                <a:gd name="T74" fmla="*/ 11 w 23"/>
                <a:gd name="T75" fmla="*/ 31 h 38"/>
                <a:gd name="T76" fmla="*/ 8 w 23"/>
                <a:gd name="T77" fmla="*/ 29 h 38"/>
                <a:gd name="T78" fmla="*/ 7 w 23"/>
                <a:gd name="T79" fmla="*/ 29 h 38"/>
                <a:gd name="T80" fmla="*/ 5 w 23"/>
                <a:gd name="T81" fmla="*/ 27 h 38"/>
                <a:gd name="T82" fmla="*/ 3 w 23"/>
                <a:gd name="T83" fmla="*/ 25 h 38"/>
                <a:gd name="T84" fmla="*/ 1 w 23"/>
                <a:gd name="T85" fmla="*/ 23 h 38"/>
                <a:gd name="T86" fmla="*/ 0 w 23"/>
                <a:gd name="T87" fmla="*/ 20 h 38"/>
                <a:gd name="T88" fmla="*/ 0 w 23"/>
                <a:gd name="T89" fmla="*/ 17 h 38"/>
                <a:gd name="T90" fmla="*/ 0 w 23"/>
                <a:gd name="T91" fmla="*/ 14 h 38"/>
                <a:gd name="T92" fmla="*/ 1 w 23"/>
                <a:gd name="T93" fmla="*/ 11 h 38"/>
                <a:gd name="T94" fmla="*/ 15 w 23"/>
                <a:gd name="T95" fmla="*/ 0 h 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" h="38">
                  <a:moveTo>
                    <a:pt x="15" y="0"/>
                  </a:moveTo>
                  <a:lnTo>
                    <a:pt x="15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10" y="9"/>
                  </a:lnTo>
                  <a:lnTo>
                    <a:pt x="7" y="12"/>
                  </a:lnTo>
                  <a:lnTo>
                    <a:pt x="21" y="9"/>
                  </a:lnTo>
                  <a:lnTo>
                    <a:pt x="23" y="10"/>
                  </a:lnTo>
                  <a:lnTo>
                    <a:pt x="20" y="11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6"/>
                  </a:lnTo>
                  <a:lnTo>
                    <a:pt x="11" y="16"/>
                  </a:lnTo>
                  <a:lnTo>
                    <a:pt x="7" y="16"/>
                  </a:lnTo>
                  <a:lnTo>
                    <a:pt x="12" y="17"/>
                  </a:lnTo>
                  <a:lnTo>
                    <a:pt x="13" y="18"/>
                  </a:lnTo>
                  <a:lnTo>
                    <a:pt x="16" y="18"/>
                  </a:lnTo>
                  <a:lnTo>
                    <a:pt x="18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18" y="18"/>
                  </a:lnTo>
                  <a:lnTo>
                    <a:pt x="16" y="19"/>
                  </a:lnTo>
                  <a:lnTo>
                    <a:pt x="13" y="19"/>
                  </a:lnTo>
                  <a:lnTo>
                    <a:pt x="11" y="18"/>
                  </a:lnTo>
                  <a:lnTo>
                    <a:pt x="9" y="18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7" y="23"/>
                  </a:lnTo>
                  <a:lnTo>
                    <a:pt x="9" y="26"/>
                  </a:lnTo>
                  <a:lnTo>
                    <a:pt x="11" y="28"/>
                  </a:lnTo>
                  <a:lnTo>
                    <a:pt x="13" y="29"/>
                  </a:lnTo>
                  <a:lnTo>
                    <a:pt x="14" y="31"/>
                  </a:lnTo>
                  <a:lnTo>
                    <a:pt x="15" y="33"/>
                  </a:lnTo>
                  <a:lnTo>
                    <a:pt x="15" y="36"/>
                  </a:lnTo>
                  <a:lnTo>
                    <a:pt x="14" y="38"/>
                  </a:lnTo>
                  <a:lnTo>
                    <a:pt x="14" y="34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8" y="29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5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5" name="Freeform 193"/>
            <p:cNvSpPr>
              <a:spLocks/>
            </p:cNvSpPr>
            <p:nvPr/>
          </p:nvSpPr>
          <p:spPr bwMode="auto">
            <a:xfrm>
              <a:off x="1393" y="3665"/>
              <a:ext cx="68" cy="56"/>
            </a:xfrm>
            <a:custGeom>
              <a:avLst/>
              <a:gdLst>
                <a:gd name="T0" fmla="*/ 3 w 68"/>
                <a:gd name="T1" fmla="*/ 0 h 56"/>
                <a:gd name="T2" fmla="*/ 4 w 68"/>
                <a:gd name="T3" fmla="*/ 6 h 56"/>
                <a:gd name="T4" fmla="*/ 6 w 68"/>
                <a:gd name="T5" fmla="*/ 11 h 56"/>
                <a:gd name="T6" fmla="*/ 10 w 68"/>
                <a:gd name="T7" fmla="*/ 16 h 56"/>
                <a:gd name="T8" fmla="*/ 13 w 68"/>
                <a:gd name="T9" fmla="*/ 19 h 56"/>
                <a:gd name="T10" fmla="*/ 16 w 68"/>
                <a:gd name="T11" fmla="*/ 21 h 56"/>
                <a:gd name="T12" fmla="*/ 20 w 68"/>
                <a:gd name="T13" fmla="*/ 21 h 56"/>
                <a:gd name="T14" fmla="*/ 27 w 68"/>
                <a:gd name="T15" fmla="*/ 20 h 56"/>
                <a:gd name="T16" fmla="*/ 32 w 68"/>
                <a:gd name="T17" fmla="*/ 20 h 56"/>
                <a:gd name="T18" fmla="*/ 36 w 68"/>
                <a:gd name="T19" fmla="*/ 19 h 56"/>
                <a:gd name="T20" fmla="*/ 39 w 68"/>
                <a:gd name="T21" fmla="*/ 19 h 56"/>
                <a:gd name="T22" fmla="*/ 38 w 68"/>
                <a:gd name="T23" fmla="*/ 23 h 56"/>
                <a:gd name="T24" fmla="*/ 39 w 68"/>
                <a:gd name="T25" fmla="*/ 27 h 56"/>
                <a:gd name="T26" fmla="*/ 36 w 68"/>
                <a:gd name="T27" fmla="*/ 27 h 56"/>
                <a:gd name="T28" fmla="*/ 33 w 68"/>
                <a:gd name="T29" fmla="*/ 27 h 56"/>
                <a:gd name="T30" fmla="*/ 32 w 68"/>
                <a:gd name="T31" fmla="*/ 30 h 56"/>
                <a:gd name="T32" fmla="*/ 33 w 68"/>
                <a:gd name="T33" fmla="*/ 34 h 56"/>
                <a:gd name="T34" fmla="*/ 34 w 68"/>
                <a:gd name="T35" fmla="*/ 38 h 56"/>
                <a:gd name="T36" fmla="*/ 37 w 68"/>
                <a:gd name="T37" fmla="*/ 40 h 56"/>
                <a:gd name="T38" fmla="*/ 41 w 68"/>
                <a:gd name="T39" fmla="*/ 42 h 56"/>
                <a:gd name="T40" fmla="*/ 46 w 68"/>
                <a:gd name="T41" fmla="*/ 41 h 56"/>
                <a:gd name="T42" fmla="*/ 48 w 68"/>
                <a:gd name="T43" fmla="*/ 41 h 56"/>
                <a:gd name="T44" fmla="*/ 51 w 68"/>
                <a:gd name="T45" fmla="*/ 44 h 56"/>
                <a:gd name="T46" fmla="*/ 54 w 68"/>
                <a:gd name="T47" fmla="*/ 46 h 56"/>
                <a:gd name="T48" fmla="*/ 58 w 68"/>
                <a:gd name="T49" fmla="*/ 48 h 56"/>
                <a:gd name="T50" fmla="*/ 62 w 68"/>
                <a:gd name="T51" fmla="*/ 48 h 56"/>
                <a:gd name="T52" fmla="*/ 64 w 68"/>
                <a:gd name="T53" fmla="*/ 48 h 56"/>
                <a:gd name="T54" fmla="*/ 66 w 68"/>
                <a:gd name="T55" fmla="*/ 51 h 56"/>
                <a:gd name="T56" fmla="*/ 68 w 68"/>
                <a:gd name="T57" fmla="*/ 53 h 56"/>
                <a:gd name="T58" fmla="*/ 65 w 68"/>
                <a:gd name="T59" fmla="*/ 55 h 56"/>
                <a:gd name="T60" fmla="*/ 61 w 68"/>
                <a:gd name="T61" fmla="*/ 56 h 56"/>
                <a:gd name="T62" fmla="*/ 56 w 68"/>
                <a:gd name="T63" fmla="*/ 56 h 56"/>
                <a:gd name="T64" fmla="*/ 52 w 68"/>
                <a:gd name="T65" fmla="*/ 56 h 56"/>
                <a:gd name="T66" fmla="*/ 51 w 68"/>
                <a:gd name="T67" fmla="*/ 56 h 56"/>
                <a:gd name="T68" fmla="*/ 43 w 68"/>
                <a:gd name="T69" fmla="*/ 55 h 56"/>
                <a:gd name="T70" fmla="*/ 39 w 68"/>
                <a:gd name="T71" fmla="*/ 54 h 56"/>
                <a:gd name="T72" fmla="*/ 33 w 68"/>
                <a:gd name="T73" fmla="*/ 50 h 56"/>
                <a:gd name="T74" fmla="*/ 26 w 68"/>
                <a:gd name="T75" fmla="*/ 44 h 56"/>
                <a:gd name="T76" fmla="*/ 16 w 68"/>
                <a:gd name="T77" fmla="*/ 35 h 56"/>
                <a:gd name="T78" fmla="*/ 7 w 68"/>
                <a:gd name="T79" fmla="*/ 26 h 56"/>
                <a:gd name="T80" fmla="*/ 3 w 68"/>
                <a:gd name="T81" fmla="*/ 21 h 56"/>
                <a:gd name="T82" fmla="*/ 0 w 68"/>
                <a:gd name="T83" fmla="*/ 15 h 56"/>
                <a:gd name="T84" fmla="*/ 0 w 68"/>
                <a:gd name="T85" fmla="*/ 11 h 56"/>
                <a:gd name="T86" fmla="*/ 3 w 68"/>
                <a:gd name="T87" fmla="*/ 0 h 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8" h="56">
                  <a:moveTo>
                    <a:pt x="3" y="0"/>
                  </a:moveTo>
                  <a:lnTo>
                    <a:pt x="4" y="6"/>
                  </a:lnTo>
                  <a:lnTo>
                    <a:pt x="6" y="11"/>
                  </a:lnTo>
                  <a:lnTo>
                    <a:pt x="10" y="16"/>
                  </a:lnTo>
                  <a:lnTo>
                    <a:pt x="13" y="19"/>
                  </a:lnTo>
                  <a:lnTo>
                    <a:pt x="16" y="21"/>
                  </a:lnTo>
                  <a:lnTo>
                    <a:pt x="20" y="21"/>
                  </a:lnTo>
                  <a:lnTo>
                    <a:pt x="27" y="20"/>
                  </a:lnTo>
                  <a:lnTo>
                    <a:pt x="32" y="20"/>
                  </a:lnTo>
                  <a:lnTo>
                    <a:pt x="36" y="19"/>
                  </a:lnTo>
                  <a:lnTo>
                    <a:pt x="39" y="19"/>
                  </a:lnTo>
                  <a:lnTo>
                    <a:pt x="38" y="23"/>
                  </a:lnTo>
                  <a:lnTo>
                    <a:pt x="39" y="27"/>
                  </a:lnTo>
                  <a:lnTo>
                    <a:pt x="36" y="27"/>
                  </a:lnTo>
                  <a:lnTo>
                    <a:pt x="33" y="27"/>
                  </a:lnTo>
                  <a:lnTo>
                    <a:pt x="32" y="30"/>
                  </a:lnTo>
                  <a:lnTo>
                    <a:pt x="33" y="34"/>
                  </a:lnTo>
                  <a:lnTo>
                    <a:pt x="34" y="38"/>
                  </a:lnTo>
                  <a:lnTo>
                    <a:pt x="37" y="40"/>
                  </a:lnTo>
                  <a:lnTo>
                    <a:pt x="41" y="42"/>
                  </a:lnTo>
                  <a:lnTo>
                    <a:pt x="46" y="41"/>
                  </a:lnTo>
                  <a:lnTo>
                    <a:pt x="48" y="41"/>
                  </a:lnTo>
                  <a:lnTo>
                    <a:pt x="51" y="44"/>
                  </a:lnTo>
                  <a:lnTo>
                    <a:pt x="54" y="46"/>
                  </a:lnTo>
                  <a:lnTo>
                    <a:pt x="58" y="48"/>
                  </a:lnTo>
                  <a:lnTo>
                    <a:pt x="62" y="48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8" y="53"/>
                  </a:lnTo>
                  <a:lnTo>
                    <a:pt x="65" y="55"/>
                  </a:lnTo>
                  <a:lnTo>
                    <a:pt x="61" y="56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51" y="56"/>
                  </a:lnTo>
                  <a:lnTo>
                    <a:pt x="43" y="55"/>
                  </a:lnTo>
                  <a:lnTo>
                    <a:pt x="39" y="54"/>
                  </a:lnTo>
                  <a:lnTo>
                    <a:pt x="33" y="50"/>
                  </a:lnTo>
                  <a:lnTo>
                    <a:pt x="26" y="44"/>
                  </a:lnTo>
                  <a:lnTo>
                    <a:pt x="16" y="35"/>
                  </a:lnTo>
                  <a:lnTo>
                    <a:pt x="7" y="26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6" name="Freeform 194"/>
            <p:cNvSpPr>
              <a:spLocks/>
            </p:cNvSpPr>
            <p:nvPr/>
          </p:nvSpPr>
          <p:spPr bwMode="auto">
            <a:xfrm>
              <a:off x="1436" y="3675"/>
              <a:ext cx="12" cy="30"/>
            </a:xfrm>
            <a:custGeom>
              <a:avLst/>
              <a:gdLst>
                <a:gd name="T0" fmla="*/ 12 w 12"/>
                <a:gd name="T1" fmla="*/ 1 h 30"/>
                <a:gd name="T2" fmla="*/ 9 w 12"/>
                <a:gd name="T3" fmla="*/ 0 h 30"/>
                <a:gd name="T4" fmla="*/ 7 w 12"/>
                <a:gd name="T5" fmla="*/ 0 h 30"/>
                <a:gd name="T6" fmla="*/ 5 w 12"/>
                <a:gd name="T7" fmla="*/ 2 h 30"/>
                <a:gd name="T8" fmla="*/ 4 w 12"/>
                <a:gd name="T9" fmla="*/ 3 h 30"/>
                <a:gd name="T10" fmla="*/ 3 w 12"/>
                <a:gd name="T11" fmla="*/ 6 h 30"/>
                <a:gd name="T12" fmla="*/ 3 w 12"/>
                <a:gd name="T13" fmla="*/ 9 h 30"/>
                <a:gd name="T14" fmla="*/ 2 w 12"/>
                <a:gd name="T15" fmla="*/ 15 h 30"/>
                <a:gd name="T16" fmla="*/ 0 w 12"/>
                <a:gd name="T17" fmla="*/ 21 h 30"/>
                <a:gd name="T18" fmla="*/ 2 w 12"/>
                <a:gd name="T19" fmla="*/ 23 h 30"/>
                <a:gd name="T20" fmla="*/ 3 w 12"/>
                <a:gd name="T21" fmla="*/ 30 h 30"/>
                <a:gd name="T22" fmla="*/ 3 w 12"/>
                <a:gd name="T23" fmla="*/ 21 h 30"/>
                <a:gd name="T24" fmla="*/ 3 w 12"/>
                <a:gd name="T25" fmla="*/ 17 h 30"/>
                <a:gd name="T26" fmla="*/ 3 w 12"/>
                <a:gd name="T27" fmla="*/ 12 h 30"/>
                <a:gd name="T28" fmla="*/ 4 w 12"/>
                <a:gd name="T29" fmla="*/ 10 h 30"/>
                <a:gd name="T30" fmla="*/ 5 w 12"/>
                <a:gd name="T31" fmla="*/ 9 h 30"/>
                <a:gd name="T32" fmla="*/ 7 w 12"/>
                <a:gd name="T33" fmla="*/ 10 h 30"/>
                <a:gd name="T34" fmla="*/ 8 w 12"/>
                <a:gd name="T35" fmla="*/ 10 h 30"/>
                <a:gd name="T36" fmla="*/ 6 w 12"/>
                <a:gd name="T37" fmla="*/ 8 h 30"/>
                <a:gd name="T38" fmla="*/ 6 w 12"/>
                <a:gd name="T39" fmla="*/ 7 h 30"/>
                <a:gd name="T40" fmla="*/ 5 w 12"/>
                <a:gd name="T41" fmla="*/ 5 h 30"/>
                <a:gd name="T42" fmla="*/ 6 w 12"/>
                <a:gd name="T43" fmla="*/ 3 h 30"/>
                <a:gd name="T44" fmla="*/ 9 w 12"/>
                <a:gd name="T45" fmla="*/ 1 h 30"/>
                <a:gd name="T46" fmla="*/ 12 w 12"/>
                <a:gd name="T47" fmla="*/ 1 h 3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2" h="30">
                  <a:moveTo>
                    <a:pt x="12" y="1"/>
                  </a:move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6"/>
                  </a:lnTo>
                  <a:lnTo>
                    <a:pt x="3" y="9"/>
                  </a:lnTo>
                  <a:lnTo>
                    <a:pt x="2" y="15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3" y="30"/>
                  </a:lnTo>
                  <a:lnTo>
                    <a:pt x="3" y="21"/>
                  </a:lnTo>
                  <a:lnTo>
                    <a:pt x="3" y="17"/>
                  </a:lnTo>
                  <a:lnTo>
                    <a:pt x="3" y="12"/>
                  </a:lnTo>
                  <a:lnTo>
                    <a:pt x="4" y="10"/>
                  </a:lnTo>
                  <a:lnTo>
                    <a:pt x="5" y="9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6" y="8"/>
                  </a:lnTo>
                  <a:lnTo>
                    <a:pt x="6" y="7"/>
                  </a:lnTo>
                  <a:lnTo>
                    <a:pt x="5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7" name="Freeform 195"/>
            <p:cNvSpPr>
              <a:spLocks/>
            </p:cNvSpPr>
            <p:nvPr/>
          </p:nvSpPr>
          <p:spPr bwMode="auto">
            <a:xfrm>
              <a:off x="1445" y="3678"/>
              <a:ext cx="8" cy="6"/>
            </a:xfrm>
            <a:custGeom>
              <a:avLst/>
              <a:gdLst>
                <a:gd name="T0" fmla="*/ 0 w 8"/>
                <a:gd name="T1" fmla="*/ 6 h 6"/>
                <a:gd name="T2" fmla="*/ 2 w 8"/>
                <a:gd name="T3" fmla="*/ 4 h 6"/>
                <a:gd name="T4" fmla="*/ 3 w 8"/>
                <a:gd name="T5" fmla="*/ 2 h 6"/>
                <a:gd name="T6" fmla="*/ 4 w 8"/>
                <a:gd name="T7" fmla="*/ 0 h 6"/>
                <a:gd name="T8" fmla="*/ 4 w 8"/>
                <a:gd name="T9" fmla="*/ 3 h 6"/>
                <a:gd name="T10" fmla="*/ 5 w 8"/>
                <a:gd name="T11" fmla="*/ 5 h 6"/>
                <a:gd name="T12" fmla="*/ 8 w 8"/>
                <a:gd name="T13" fmla="*/ 6 h 6"/>
                <a:gd name="T14" fmla="*/ 4 w 8"/>
                <a:gd name="T15" fmla="*/ 6 h 6"/>
                <a:gd name="T16" fmla="*/ 0 w 8"/>
                <a:gd name="T17" fmla="*/ 6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lnTo>
                    <a:pt x="2" y="4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3"/>
                  </a:lnTo>
                  <a:lnTo>
                    <a:pt x="5" y="5"/>
                  </a:lnTo>
                  <a:lnTo>
                    <a:pt x="8" y="6"/>
                  </a:lnTo>
                  <a:lnTo>
                    <a:pt x="4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8" name="Freeform 196"/>
            <p:cNvSpPr>
              <a:spLocks/>
            </p:cNvSpPr>
            <p:nvPr/>
          </p:nvSpPr>
          <p:spPr bwMode="auto">
            <a:xfrm>
              <a:off x="1452" y="3680"/>
              <a:ext cx="9" cy="4"/>
            </a:xfrm>
            <a:custGeom>
              <a:avLst/>
              <a:gdLst>
                <a:gd name="T0" fmla="*/ 0 w 9"/>
                <a:gd name="T1" fmla="*/ 4 h 4"/>
                <a:gd name="T2" fmla="*/ 5 w 9"/>
                <a:gd name="T3" fmla="*/ 3 h 4"/>
                <a:gd name="T4" fmla="*/ 7 w 9"/>
                <a:gd name="T5" fmla="*/ 2 h 4"/>
                <a:gd name="T6" fmla="*/ 9 w 9"/>
                <a:gd name="T7" fmla="*/ 0 h 4"/>
                <a:gd name="T8" fmla="*/ 8 w 9"/>
                <a:gd name="T9" fmla="*/ 3 h 4"/>
                <a:gd name="T10" fmla="*/ 6 w 9"/>
                <a:gd name="T11" fmla="*/ 4 h 4"/>
                <a:gd name="T12" fmla="*/ 0 w 9"/>
                <a:gd name="T13" fmla="*/ 4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lnTo>
                    <a:pt x="5" y="3"/>
                  </a:lnTo>
                  <a:lnTo>
                    <a:pt x="7" y="2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9" name="Freeform 197"/>
            <p:cNvSpPr>
              <a:spLocks/>
            </p:cNvSpPr>
            <p:nvPr/>
          </p:nvSpPr>
          <p:spPr bwMode="auto">
            <a:xfrm>
              <a:off x="1461" y="3680"/>
              <a:ext cx="15" cy="11"/>
            </a:xfrm>
            <a:custGeom>
              <a:avLst/>
              <a:gdLst>
                <a:gd name="T0" fmla="*/ 0 w 15"/>
                <a:gd name="T1" fmla="*/ 1 h 11"/>
                <a:gd name="T2" fmla="*/ 4 w 15"/>
                <a:gd name="T3" fmla="*/ 2 h 11"/>
                <a:gd name="T4" fmla="*/ 6 w 15"/>
                <a:gd name="T5" fmla="*/ 3 h 11"/>
                <a:gd name="T6" fmla="*/ 9 w 15"/>
                <a:gd name="T7" fmla="*/ 5 h 11"/>
                <a:gd name="T8" fmla="*/ 12 w 15"/>
                <a:gd name="T9" fmla="*/ 8 h 11"/>
                <a:gd name="T10" fmla="*/ 15 w 15"/>
                <a:gd name="T11" fmla="*/ 11 h 11"/>
                <a:gd name="T12" fmla="*/ 14 w 15"/>
                <a:gd name="T13" fmla="*/ 7 h 11"/>
                <a:gd name="T14" fmla="*/ 11 w 15"/>
                <a:gd name="T15" fmla="*/ 5 h 11"/>
                <a:gd name="T16" fmla="*/ 9 w 15"/>
                <a:gd name="T17" fmla="*/ 3 h 11"/>
                <a:gd name="T18" fmla="*/ 7 w 15"/>
                <a:gd name="T19" fmla="*/ 2 h 11"/>
                <a:gd name="T20" fmla="*/ 4 w 15"/>
                <a:gd name="T21" fmla="*/ 0 h 11"/>
                <a:gd name="T22" fmla="*/ 0 w 15"/>
                <a:gd name="T23" fmla="*/ 1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" h="11">
                  <a:moveTo>
                    <a:pt x="0" y="1"/>
                  </a:moveTo>
                  <a:lnTo>
                    <a:pt x="4" y="2"/>
                  </a:lnTo>
                  <a:lnTo>
                    <a:pt x="6" y="3"/>
                  </a:lnTo>
                  <a:lnTo>
                    <a:pt x="9" y="5"/>
                  </a:lnTo>
                  <a:lnTo>
                    <a:pt x="12" y="8"/>
                  </a:lnTo>
                  <a:lnTo>
                    <a:pt x="15" y="11"/>
                  </a:lnTo>
                  <a:lnTo>
                    <a:pt x="14" y="7"/>
                  </a:lnTo>
                  <a:lnTo>
                    <a:pt x="11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0" name="Freeform 198"/>
            <p:cNvSpPr>
              <a:spLocks/>
            </p:cNvSpPr>
            <p:nvPr/>
          </p:nvSpPr>
          <p:spPr bwMode="auto">
            <a:xfrm>
              <a:off x="1456" y="3686"/>
              <a:ext cx="2" cy="6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3 h 6"/>
                <a:gd name="T4" fmla="*/ 2 w 2"/>
                <a:gd name="T5" fmla="*/ 6 h 6"/>
                <a:gd name="T6" fmla="*/ 0 w 2"/>
                <a:gd name="T7" fmla="*/ 3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3"/>
                  </a:lnTo>
                  <a:lnTo>
                    <a:pt x="2" y="6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1" name="Freeform 199"/>
            <p:cNvSpPr>
              <a:spLocks/>
            </p:cNvSpPr>
            <p:nvPr/>
          </p:nvSpPr>
          <p:spPr bwMode="auto">
            <a:xfrm>
              <a:off x="1444" y="3689"/>
              <a:ext cx="26" cy="10"/>
            </a:xfrm>
            <a:custGeom>
              <a:avLst/>
              <a:gdLst>
                <a:gd name="T0" fmla="*/ 0 w 26"/>
                <a:gd name="T1" fmla="*/ 10 h 10"/>
                <a:gd name="T2" fmla="*/ 3 w 26"/>
                <a:gd name="T3" fmla="*/ 9 h 10"/>
                <a:gd name="T4" fmla="*/ 6 w 26"/>
                <a:gd name="T5" fmla="*/ 8 h 10"/>
                <a:gd name="T6" fmla="*/ 10 w 26"/>
                <a:gd name="T7" fmla="*/ 6 h 10"/>
                <a:gd name="T8" fmla="*/ 12 w 26"/>
                <a:gd name="T9" fmla="*/ 4 h 10"/>
                <a:gd name="T10" fmla="*/ 16 w 26"/>
                <a:gd name="T11" fmla="*/ 4 h 10"/>
                <a:gd name="T12" fmla="*/ 17 w 26"/>
                <a:gd name="T13" fmla="*/ 2 h 10"/>
                <a:gd name="T14" fmla="*/ 19 w 26"/>
                <a:gd name="T15" fmla="*/ 1 h 10"/>
                <a:gd name="T16" fmla="*/ 22 w 26"/>
                <a:gd name="T17" fmla="*/ 1 h 10"/>
                <a:gd name="T18" fmla="*/ 25 w 26"/>
                <a:gd name="T19" fmla="*/ 1 h 10"/>
                <a:gd name="T20" fmla="*/ 26 w 26"/>
                <a:gd name="T21" fmla="*/ 0 h 10"/>
                <a:gd name="T22" fmla="*/ 22 w 26"/>
                <a:gd name="T23" fmla="*/ 2 h 10"/>
                <a:gd name="T24" fmla="*/ 20 w 26"/>
                <a:gd name="T25" fmla="*/ 3 h 10"/>
                <a:gd name="T26" fmla="*/ 17 w 26"/>
                <a:gd name="T27" fmla="*/ 5 h 10"/>
                <a:gd name="T28" fmla="*/ 16 w 26"/>
                <a:gd name="T29" fmla="*/ 7 h 10"/>
                <a:gd name="T30" fmla="*/ 13 w 26"/>
                <a:gd name="T31" fmla="*/ 7 h 10"/>
                <a:gd name="T32" fmla="*/ 10 w 26"/>
                <a:gd name="T33" fmla="*/ 8 h 10"/>
                <a:gd name="T34" fmla="*/ 7 w 26"/>
                <a:gd name="T35" fmla="*/ 9 h 10"/>
                <a:gd name="T36" fmla="*/ 5 w 26"/>
                <a:gd name="T37" fmla="*/ 10 h 10"/>
                <a:gd name="T38" fmla="*/ 0 w 26"/>
                <a:gd name="T39" fmla="*/ 10 h 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" h="10">
                  <a:moveTo>
                    <a:pt x="0" y="10"/>
                  </a:moveTo>
                  <a:lnTo>
                    <a:pt x="3" y="9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17" y="2"/>
                  </a:lnTo>
                  <a:lnTo>
                    <a:pt x="19" y="1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0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2" name="Freeform 200"/>
            <p:cNvSpPr>
              <a:spLocks/>
            </p:cNvSpPr>
            <p:nvPr/>
          </p:nvSpPr>
          <p:spPr bwMode="auto">
            <a:xfrm>
              <a:off x="1446" y="3696"/>
              <a:ext cx="23" cy="7"/>
            </a:xfrm>
            <a:custGeom>
              <a:avLst/>
              <a:gdLst>
                <a:gd name="T0" fmla="*/ 0 w 23"/>
                <a:gd name="T1" fmla="*/ 5 h 7"/>
                <a:gd name="T2" fmla="*/ 6 w 23"/>
                <a:gd name="T3" fmla="*/ 6 h 7"/>
                <a:gd name="T4" fmla="*/ 11 w 23"/>
                <a:gd name="T5" fmla="*/ 5 h 7"/>
                <a:gd name="T6" fmla="*/ 13 w 23"/>
                <a:gd name="T7" fmla="*/ 4 h 7"/>
                <a:gd name="T8" fmla="*/ 15 w 23"/>
                <a:gd name="T9" fmla="*/ 2 h 7"/>
                <a:gd name="T10" fmla="*/ 17 w 23"/>
                <a:gd name="T11" fmla="*/ 1 h 7"/>
                <a:gd name="T12" fmla="*/ 20 w 23"/>
                <a:gd name="T13" fmla="*/ 1 h 7"/>
                <a:gd name="T14" fmla="*/ 23 w 23"/>
                <a:gd name="T15" fmla="*/ 0 h 7"/>
                <a:gd name="T16" fmla="*/ 20 w 23"/>
                <a:gd name="T17" fmla="*/ 2 h 7"/>
                <a:gd name="T18" fmla="*/ 17 w 23"/>
                <a:gd name="T19" fmla="*/ 2 h 7"/>
                <a:gd name="T20" fmla="*/ 15 w 23"/>
                <a:gd name="T21" fmla="*/ 4 h 7"/>
                <a:gd name="T22" fmla="*/ 13 w 23"/>
                <a:gd name="T23" fmla="*/ 6 h 7"/>
                <a:gd name="T24" fmla="*/ 11 w 23"/>
                <a:gd name="T25" fmla="*/ 7 h 7"/>
                <a:gd name="T26" fmla="*/ 8 w 23"/>
                <a:gd name="T27" fmla="*/ 7 h 7"/>
                <a:gd name="T28" fmla="*/ 4 w 23"/>
                <a:gd name="T29" fmla="*/ 6 h 7"/>
                <a:gd name="T30" fmla="*/ 0 w 23"/>
                <a:gd name="T31" fmla="*/ 5 h 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" h="7">
                  <a:moveTo>
                    <a:pt x="0" y="5"/>
                  </a:moveTo>
                  <a:lnTo>
                    <a:pt x="6" y="6"/>
                  </a:lnTo>
                  <a:lnTo>
                    <a:pt x="11" y="5"/>
                  </a:lnTo>
                  <a:lnTo>
                    <a:pt x="13" y="4"/>
                  </a:lnTo>
                  <a:lnTo>
                    <a:pt x="15" y="2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3" y="0"/>
                  </a:lnTo>
                  <a:lnTo>
                    <a:pt x="20" y="2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11" y="7"/>
                  </a:lnTo>
                  <a:lnTo>
                    <a:pt x="8" y="7"/>
                  </a:lnTo>
                  <a:lnTo>
                    <a:pt x="4" y="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3" name="Freeform 201"/>
            <p:cNvSpPr>
              <a:spLocks/>
            </p:cNvSpPr>
            <p:nvPr/>
          </p:nvSpPr>
          <p:spPr bwMode="auto">
            <a:xfrm>
              <a:off x="1414" y="3665"/>
              <a:ext cx="18" cy="13"/>
            </a:xfrm>
            <a:custGeom>
              <a:avLst/>
              <a:gdLst>
                <a:gd name="T0" fmla="*/ 18 w 18"/>
                <a:gd name="T1" fmla="*/ 0 h 13"/>
                <a:gd name="T2" fmla="*/ 18 w 18"/>
                <a:gd name="T3" fmla="*/ 5 h 13"/>
                <a:gd name="T4" fmla="*/ 17 w 18"/>
                <a:gd name="T5" fmla="*/ 8 h 13"/>
                <a:gd name="T6" fmla="*/ 16 w 18"/>
                <a:gd name="T7" fmla="*/ 11 h 13"/>
                <a:gd name="T8" fmla="*/ 12 w 18"/>
                <a:gd name="T9" fmla="*/ 13 h 13"/>
                <a:gd name="T10" fmla="*/ 8 w 18"/>
                <a:gd name="T11" fmla="*/ 13 h 13"/>
                <a:gd name="T12" fmla="*/ 5 w 18"/>
                <a:gd name="T13" fmla="*/ 13 h 13"/>
                <a:gd name="T14" fmla="*/ 3 w 18"/>
                <a:gd name="T15" fmla="*/ 12 h 13"/>
                <a:gd name="T16" fmla="*/ 1 w 18"/>
                <a:gd name="T17" fmla="*/ 11 h 13"/>
                <a:gd name="T18" fmla="*/ 0 w 18"/>
                <a:gd name="T19" fmla="*/ 9 h 13"/>
                <a:gd name="T20" fmla="*/ 1 w 18"/>
                <a:gd name="T21" fmla="*/ 8 h 13"/>
                <a:gd name="T22" fmla="*/ 3 w 18"/>
                <a:gd name="T23" fmla="*/ 11 h 13"/>
                <a:gd name="T24" fmla="*/ 5 w 18"/>
                <a:gd name="T25" fmla="*/ 12 h 13"/>
                <a:gd name="T26" fmla="*/ 9 w 18"/>
                <a:gd name="T27" fmla="*/ 13 h 13"/>
                <a:gd name="T28" fmla="*/ 12 w 18"/>
                <a:gd name="T29" fmla="*/ 12 h 13"/>
                <a:gd name="T30" fmla="*/ 14 w 18"/>
                <a:gd name="T31" fmla="*/ 10 h 13"/>
                <a:gd name="T32" fmla="*/ 16 w 18"/>
                <a:gd name="T33" fmla="*/ 7 h 13"/>
                <a:gd name="T34" fmla="*/ 17 w 18"/>
                <a:gd name="T35" fmla="*/ 5 h 13"/>
                <a:gd name="T36" fmla="*/ 17 w 18"/>
                <a:gd name="T37" fmla="*/ 3 h 13"/>
                <a:gd name="T38" fmla="*/ 15 w 18"/>
                <a:gd name="T39" fmla="*/ 5 h 13"/>
                <a:gd name="T40" fmla="*/ 12 w 18"/>
                <a:gd name="T41" fmla="*/ 6 h 13"/>
                <a:gd name="T42" fmla="*/ 9 w 18"/>
                <a:gd name="T43" fmla="*/ 6 h 13"/>
                <a:gd name="T44" fmla="*/ 6 w 18"/>
                <a:gd name="T45" fmla="*/ 6 h 13"/>
                <a:gd name="T46" fmla="*/ 15 w 18"/>
                <a:gd name="T47" fmla="*/ 3 h 13"/>
                <a:gd name="T48" fmla="*/ 18 w 18"/>
                <a:gd name="T49" fmla="*/ 0 h 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8" h="13">
                  <a:moveTo>
                    <a:pt x="18" y="0"/>
                  </a:moveTo>
                  <a:lnTo>
                    <a:pt x="18" y="5"/>
                  </a:lnTo>
                  <a:lnTo>
                    <a:pt x="17" y="8"/>
                  </a:lnTo>
                  <a:lnTo>
                    <a:pt x="16" y="11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5" y="13"/>
                  </a:lnTo>
                  <a:lnTo>
                    <a:pt x="3" y="12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9" y="13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5" y="5"/>
                  </a:lnTo>
                  <a:lnTo>
                    <a:pt x="12" y="6"/>
                  </a:lnTo>
                  <a:lnTo>
                    <a:pt x="9" y="6"/>
                  </a:lnTo>
                  <a:lnTo>
                    <a:pt x="6" y="6"/>
                  </a:lnTo>
                  <a:lnTo>
                    <a:pt x="15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" name="Freeform 202"/>
            <p:cNvSpPr>
              <a:spLocks/>
            </p:cNvSpPr>
            <p:nvPr/>
          </p:nvSpPr>
          <p:spPr bwMode="auto">
            <a:xfrm>
              <a:off x="1453" y="3649"/>
              <a:ext cx="16" cy="6"/>
            </a:xfrm>
            <a:custGeom>
              <a:avLst/>
              <a:gdLst>
                <a:gd name="T0" fmla="*/ 0 w 16"/>
                <a:gd name="T1" fmla="*/ 6 h 6"/>
                <a:gd name="T2" fmla="*/ 1 w 16"/>
                <a:gd name="T3" fmla="*/ 4 h 6"/>
                <a:gd name="T4" fmla="*/ 3 w 16"/>
                <a:gd name="T5" fmla="*/ 2 h 6"/>
                <a:gd name="T6" fmla="*/ 5 w 16"/>
                <a:gd name="T7" fmla="*/ 1 h 6"/>
                <a:gd name="T8" fmla="*/ 8 w 16"/>
                <a:gd name="T9" fmla="*/ 0 h 6"/>
                <a:gd name="T10" fmla="*/ 10 w 16"/>
                <a:gd name="T11" fmla="*/ 0 h 6"/>
                <a:gd name="T12" fmla="*/ 13 w 16"/>
                <a:gd name="T13" fmla="*/ 0 h 6"/>
                <a:gd name="T14" fmla="*/ 16 w 16"/>
                <a:gd name="T15" fmla="*/ 1 h 6"/>
                <a:gd name="T16" fmla="*/ 12 w 16"/>
                <a:gd name="T17" fmla="*/ 2 h 6"/>
                <a:gd name="T18" fmla="*/ 10 w 16"/>
                <a:gd name="T19" fmla="*/ 4 h 6"/>
                <a:gd name="T20" fmla="*/ 9 w 16"/>
                <a:gd name="T21" fmla="*/ 5 h 6"/>
                <a:gd name="T22" fmla="*/ 7 w 16"/>
                <a:gd name="T23" fmla="*/ 6 h 6"/>
                <a:gd name="T24" fmla="*/ 5 w 16"/>
                <a:gd name="T25" fmla="*/ 6 h 6"/>
                <a:gd name="T26" fmla="*/ 0 w 16"/>
                <a:gd name="T27" fmla="*/ 6 h 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" h="6">
                  <a:moveTo>
                    <a:pt x="0" y="6"/>
                  </a:moveTo>
                  <a:lnTo>
                    <a:pt x="1" y="4"/>
                  </a:lnTo>
                  <a:lnTo>
                    <a:pt x="3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6" y="1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9" y="5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5" name="Freeform 203"/>
            <p:cNvSpPr>
              <a:spLocks/>
            </p:cNvSpPr>
            <p:nvPr/>
          </p:nvSpPr>
          <p:spPr bwMode="auto">
            <a:xfrm>
              <a:off x="1452" y="3648"/>
              <a:ext cx="17" cy="7"/>
            </a:xfrm>
            <a:custGeom>
              <a:avLst/>
              <a:gdLst>
                <a:gd name="T0" fmla="*/ 0 w 17"/>
                <a:gd name="T1" fmla="*/ 7 h 7"/>
                <a:gd name="T2" fmla="*/ 2 w 17"/>
                <a:gd name="T3" fmla="*/ 4 h 7"/>
                <a:gd name="T4" fmla="*/ 4 w 17"/>
                <a:gd name="T5" fmla="*/ 3 h 7"/>
                <a:gd name="T6" fmla="*/ 6 w 17"/>
                <a:gd name="T7" fmla="*/ 1 h 7"/>
                <a:gd name="T8" fmla="*/ 8 w 17"/>
                <a:gd name="T9" fmla="*/ 1 h 7"/>
                <a:gd name="T10" fmla="*/ 11 w 17"/>
                <a:gd name="T11" fmla="*/ 0 h 7"/>
                <a:gd name="T12" fmla="*/ 13 w 17"/>
                <a:gd name="T13" fmla="*/ 1 h 7"/>
                <a:gd name="T14" fmla="*/ 17 w 17"/>
                <a:gd name="T15" fmla="*/ 2 h 7"/>
                <a:gd name="T16" fmla="*/ 12 w 17"/>
                <a:gd name="T17" fmla="*/ 1 h 7"/>
                <a:gd name="T18" fmla="*/ 12 w 17"/>
                <a:gd name="T19" fmla="*/ 3 h 7"/>
                <a:gd name="T20" fmla="*/ 11 w 17"/>
                <a:gd name="T21" fmla="*/ 5 h 7"/>
                <a:gd name="T22" fmla="*/ 9 w 17"/>
                <a:gd name="T23" fmla="*/ 7 h 7"/>
                <a:gd name="T24" fmla="*/ 7 w 17"/>
                <a:gd name="T25" fmla="*/ 7 h 7"/>
                <a:gd name="T26" fmla="*/ 5 w 17"/>
                <a:gd name="T27" fmla="*/ 6 h 7"/>
                <a:gd name="T28" fmla="*/ 4 w 17"/>
                <a:gd name="T29" fmla="*/ 5 h 7"/>
                <a:gd name="T30" fmla="*/ 4 w 17"/>
                <a:gd name="T31" fmla="*/ 3 h 7"/>
                <a:gd name="T32" fmla="*/ 0 w 1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" h="7">
                  <a:moveTo>
                    <a:pt x="0" y="7"/>
                  </a:moveTo>
                  <a:lnTo>
                    <a:pt x="2" y="4"/>
                  </a:lnTo>
                  <a:lnTo>
                    <a:pt x="4" y="3"/>
                  </a:lnTo>
                  <a:lnTo>
                    <a:pt x="6" y="1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7" y="2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5" y="6"/>
                  </a:lnTo>
                  <a:lnTo>
                    <a:pt x="4" y="5"/>
                  </a:lnTo>
                  <a:lnTo>
                    <a:pt x="4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7F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6" name="Freeform 204"/>
            <p:cNvSpPr>
              <a:spLocks/>
            </p:cNvSpPr>
            <p:nvPr/>
          </p:nvSpPr>
          <p:spPr bwMode="auto">
            <a:xfrm>
              <a:off x="1413" y="3663"/>
              <a:ext cx="19" cy="8"/>
            </a:xfrm>
            <a:custGeom>
              <a:avLst/>
              <a:gdLst>
                <a:gd name="T0" fmla="*/ 0 w 19"/>
                <a:gd name="T1" fmla="*/ 8 h 8"/>
                <a:gd name="T2" fmla="*/ 5 w 19"/>
                <a:gd name="T3" fmla="*/ 6 h 8"/>
                <a:gd name="T4" fmla="*/ 9 w 19"/>
                <a:gd name="T5" fmla="*/ 4 h 8"/>
                <a:gd name="T6" fmla="*/ 13 w 19"/>
                <a:gd name="T7" fmla="*/ 2 h 8"/>
                <a:gd name="T8" fmla="*/ 16 w 19"/>
                <a:gd name="T9" fmla="*/ 0 h 8"/>
                <a:gd name="T10" fmla="*/ 17 w 19"/>
                <a:gd name="T11" fmla="*/ 0 h 8"/>
                <a:gd name="T12" fmla="*/ 19 w 19"/>
                <a:gd name="T13" fmla="*/ 1 h 8"/>
                <a:gd name="T14" fmla="*/ 19 w 19"/>
                <a:gd name="T15" fmla="*/ 3 h 8"/>
                <a:gd name="T16" fmla="*/ 17 w 19"/>
                <a:gd name="T17" fmla="*/ 6 h 8"/>
                <a:gd name="T18" fmla="*/ 17 w 19"/>
                <a:gd name="T19" fmla="*/ 6 h 8"/>
                <a:gd name="T20" fmla="*/ 15 w 19"/>
                <a:gd name="T21" fmla="*/ 7 h 8"/>
                <a:gd name="T22" fmla="*/ 15 w 19"/>
                <a:gd name="T23" fmla="*/ 7 h 8"/>
                <a:gd name="T24" fmla="*/ 10 w 19"/>
                <a:gd name="T25" fmla="*/ 8 h 8"/>
                <a:gd name="T26" fmla="*/ 3 w 19"/>
                <a:gd name="T27" fmla="*/ 8 h 8"/>
                <a:gd name="T28" fmla="*/ 0 w 19"/>
                <a:gd name="T29" fmla="*/ 8 h 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8">
                  <a:moveTo>
                    <a:pt x="0" y="8"/>
                  </a:moveTo>
                  <a:lnTo>
                    <a:pt x="5" y="6"/>
                  </a:lnTo>
                  <a:lnTo>
                    <a:pt x="9" y="4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7" y="6"/>
                  </a:lnTo>
                  <a:lnTo>
                    <a:pt x="15" y="7"/>
                  </a:lnTo>
                  <a:lnTo>
                    <a:pt x="10" y="8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7" name="Freeform 205"/>
            <p:cNvSpPr>
              <a:spLocks/>
            </p:cNvSpPr>
            <p:nvPr/>
          </p:nvSpPr>
          <p:spPr bwMode="auto">
            <a:xfrm>
              <a:off x="1412" y="3663"/>
              <a:ext cx="20" cy="8"/>
            </a:xfrm>
            <a:custGeom>
              <a:avLst/>
              <a:gdLst>
                <a:gd name="T0" fmla="*/ 0 w 20"/>
                <a:gd name="T1" fmla="*/ 8 h 8"/>
                <a:gd name="T2" fmla="*/ 6 w 20"/>
                <a:gd name="T3" fmla="*/ 6 h 8"/>
                <a:gd name="T4" fmla="*/ 10 w 20"/>
                <a:gd name="T5" fmla="*/ 4 h 8"/>
                <a:gd name="T6" fmla="*/ 14 w 20"/>
                <a:gd name="T7" fmla="*/ 2 h 8"/>
                <a:gd name="T8" fmla="*/ 17 w 20"/>
                <a:gd name="T9" fmla="*/ 0 h 8"/>
                <a:gd name="T10" fmla="*/ 18 w 20"/>
                <a:gd name="T11" fmla="*/ 0 h 8"/>
                <a:gd name="T12" fmla="*/ 20 w 20"/>
                <a:gd name="T13" fmla="*/ 0 h 8"/>
                <a:gd name="T14" fmla="*/ 17 w 20"/>
                <a:gd name="T15" fmla="*/ 1 h 8"/>
                <a:gd name="T16" fmla="*/ 18 w 20"/>
                <a:gd name="T17" fmla="*/ 2 h 8"/>
                <a:gd name="T18" fmla="*/ 19 w 20"/>
                <a:gd name="T19" fmla="*/ 4 h 8"/>
                <a:gd name="T20" fmla="*/ 18 w 20"/>
                <a:gd name="T21" fmla="*/ 7 h 8"/>
                <a:gd name="T22" fmla="*/ 15 w 20"/>
                <a:gd name="T23" fmla="*/ 8 h 8"/>
                <a:gd name="T24" fmla="*/ 12 w 20"/>
                <a:gd name="T25" fmla="*/ 8 h 8"/>
                <a:gd name="T26" fmla="*/ 10 w 20"/>
                <a:gd name="T27" fmla="*/ 7 h 8"/>
                <a:gd name="T28" fmla="*/ 8 w 20"/>
                <a:gd name="T29" fmla="*/ 6 h 8"/>
                <a:gd name="T30" fmla="*/ 5 w 20"/>
                <a:gd name="T31" fmla="*/ 7 h 8"/>
                <a:gd name="T32" fmla="*/ 0 w 20"/>
                <a:gd name="T33" fmla="*/ 8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8">
                  <a:moveTo>
                    <a:pt x="0" y="8"/>
                  </a:moveTo>
                  <a:lnTo>
                    <a:pt x="6" y="6"/>
                  </a:lnTo>
                  <a:lnTo>
                    <a:pt x="10" y="4"/>
                  </a:lnTo>
                  <a:lnTo>
                    <a:pt x="14" y="2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17" y="1"/>
                  </a:lnTo>
                  <a:lnTo>
                    <a:pt x="18" y="2"/>
                  </a:lnTo>
                  <a:lnTo>
                    <a:pt x="19" y="4"/>
                  </a:lnTo>
                  <a:lnTo>
                    <a:pt x="18" y="7"/>
                  </a:lnTo>
                  <a:lnTo>
                    <a:pt x="15" y="8"/>
                  </a:lnTo>
                  <a:lnTo>
                    <a:pt x="12" y="8"/>
                  </a:lnTo>
                  <a:lnTo>
                    <a:pt x="10" y="7"/>
                  </a:lnTo>
                  <a:lnTo>
                    <a:pt x="8" y="6"/>
                  </a:lnTo>
                  <a:lnTo>
                    <a:pt x="5" y="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F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8" name="Freeform 206"/>
            <p:cNvSpPr>
              <a:spLocks/>
            </p:cNvSpPr>
            <p:nvPr/>
          </p:nvSpPr>
          <p:spPr bwMode="auto">
            <a:xfrm>
              <a:off x="1407" y="3656"/>
              <a:ext cx="27" cy="12"/>
            </a:xfrm>
            <a:custGeom>
              <a:avLst/>
              <a:gdLst>
                <a:gd name="T0" fmla="*/ 27 w 27"/>
                <a:gd name="T1" fmla="*/ 1 h 12"/>
                <a:gd name="T2" fmla="*/ 25 w 27"/>
                <a:gd name="T3" fmla="*/ 1 h 12"/>
                <a:gd name="T4" fmla="*/ 23 w 27"/>
                <a:gd name="T5" fmla="*/ 0 h 12"/>
                <a:gd name="T6" fmla="*/ 20 w 27"/>
                <a:gd name="T7" fmla="*/ 1 h 12"/>
                <a:gd name="T8" fmla="*/ 16 w 27"/>
                <a:gd name="T9" fmla="*/ 1 h 12"/>
                <a:gd name="T10" fmla="*/ 12 w 27"/>
                <a:gd name="T11" fmla="*/ 1 h 12"/>
                <a:gd name="T12" fmla="*/ 8 w 27"/>
                <a:gd name="T13" fmla="*/ 1 h 12"/>
                <a:gd name="T14" fmla="*/ 6 w 27"/>
                <a:gd name="T15" fmla="*/ 0 h 12"/>
                <a:gd name="T16" fmla="*/ 4 w 27"/>
                <a:gd name="T17" fmla="*/ 0 h 12"/>
                <a:gd name="T18" fmla="*/ 3 w 27"/>
                <a:gd name="T19" fmla="*/ 1 h 12"/>
                <a:gd name="T20" fmla="*/ 3 w 27"/>
                <a:gd name="T21" fmla="*/ 3 h 12"/>
                <a:gd name="T22" fmla="*/ 2 w 27"/>
                <a:gd name="T23" fmla="*/ 5 h 12"/>
                <a:gd name="T24" fmla="*/ 1 w 27"/>
                <a:gd name="T25" fmla="*/ 8 h 12"/>
                <a:gd name="T26" fmla="*/ 0 w 27"/>
                <a:gd name="T27" fmla="*/ 9 h 12"/>
                <a:gd name="T28" fmla="*/ 1 w 27"/>
                <a:gd name="T29" fmla="*/ 11 h 12"/>
                <a:gd name="T30" fmla="*/ 2 w 27"/>
                <a:gd name="T31" fmla="*/ 12 h 12"/>
                <a:gd name="T32" fmla="*/ 3 w 27"/>
                <a:gd name="T33" fmla="*/ 10 h 12"/>
                <a:gd name="T34" fmla="*/ 6 w 27"/>
                <a:gd name="T35" fmla="*/ 8 h 12"/>
                <a:gd name="T36" fmla="*/ 7 w 27"/>
                <a:gd name="T37" fmla="*/ 6 h 12"/>
                <a:gd name="T38" fmla="*/ 9 w 27"/>
                <a:gd name="T39" fmla="*/ 5 h 12"/>
                <a:gd name="T40" fmla="*/ 12 w 27"/>
                <a:gd name="T41" fmla="*/ 5 h 12"/>
                <a:gd name="T42" fmla="*/ 15 w 27"/>
                <a:gd name="T43" fmla="*/ 4 h 12"/>
                <a:gd name="T44" fmla="*/ 18 w 27"/>
                <a:gd name="T45" fmla="*/ 4 h 12"/>
                <a:gd name="T46" fmla="*/ 21 w 27"/>
                <a:gd name="T47" fmla="*/ 4 h 12"/>
                <a:gd name="T48" fmla="*/ 23 w 27"/>
                <a:gd name="T49" fmla="*/ 4 h 12"/>
                <a:gd name="T50" fmla="*/ 24 w 27"/>
                <a:gd name="T51" fmla="*/ 3 h 12"/>
                <a:gd name="T52" fmla="*/ 27 w 27"/>
                <a:gd name="T53" fmla="*/ 1 h 1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25" y="1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2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5"/>
                  </a:lnTo>
                  <a:lnTo>
                    <a:pt x="1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0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5" y="4"/>
                  </a:lnTo>
                  <a:lnTo>
                    <a:pt x="18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4" y="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9" name="Freeform 207"/>
            <p:cNvSpPr>
              <a:spLocks/>
            </p:cNvSpPr>
            <p:nvPr/>
          </p:nvSpPr>
          <p:spPr bwMode="auto">
            <a:xfrm>
              <a:off x="1446" y="3635"/>
              <a:ext cx="18" cy="21"/>
            </a:xfrm>
            <a:custGeom>
              <a:avLst/>
              <a:gdLst>
                <a:gd name="T0" fmla="*/ 0 w 18"/>
                <a:gd name="T1" fmla="*/ 21 h 21"/>
                <a:gd name="T2" fmla="*/ 4 w 18"/>
                <a:gd name="T3" fmla="*/ 15 h 21"/>
                <a:gd name="T4" fmla="*/ 8 w 18"/>
                <a:gd name="T5" fmla="*/ 12 h 21"/>
                <a:gd name="T6" fmla="*/ 11 w 18"/>
                <a:gd name="T7" fmla="*/ 11 h 21"/>
                <a:gd name="T8" fmla="*/ 14 w 18"/>
                <a:gd name="T9" fmla="*/ 8 h 21"/>
                <a:gd name="T10" fmla="*/ 16 w 18"/>
                <a:gd name="T11" fmla="*/ 6 h 21"/>
                <a:gd name="T12" fmla="*/ 17 w 18"/>
                <a:gd name="T13" fmla="*/ 5 h 21"/>
                <a:gd name="T14" fmla="*/ 17 w 18"/>
                <a:gd name="T15" fmla="*/ 5 h 21"/>
                <a:gd name="T16" fmla="*/ 18 w 18"/>
                <a:gd name="T17" fmla="*/ 2 h 21"/>
                <a:gd name="T18" fmla="*/ 17 w 18"/>
                <a:gd name="T19" fmla="*/ 1 h 21"/>
                <a:gd name="T20" fmla="*/ 16 w 18"/>
                <a:gd name="T21" fmla="*/ 0 h 21"/>
                <a:gd name="T22" fmla="*/ 16 w 18"/>
                <a:gd name="T23" fmla="*/ 0 h 21"/>
                <a:gd name="T24" fmla="*/ 14 w 18"/>
                <a:gd name="T25" fmla="*/ 1 h 21"/>
                <a:gd name="T26" fmla="*/ 13 w 18"/>
                <a:gd name="T27" fmla="*/ 3 h 21"/>
                <a:gd name="T28" fmla="*/ 12 w 18"/>
                <a:gd name="T29" fmla="*/ 5 h 21"/>
                <a:gd name="T30" fmla="*/ 10 w 18"/>
                <a:gd name="T31" fmla="*/ 6 h 21"/>
                <a:gd name="T32" fmla="*/ 7 w 18"/>
                <a:gd name="T33" fmla="*/ 8 h 21"/>
                <a:gd name="T34" fmla="*/ 5 w 18"/>
                <a:gd name="T35" fmla="*/ 12 h 21"/>
                <a:gd name="T36" fmla="*/ 3 w 18"/>
                <a:gd name="T37" fmla="*/ 15 h 21"/>
                <a:gd name="T38" fmla="*/ 1 w 18"/>
                <a:gd name="T39" fmla="*/ 18 h 21"/>
                <a:gd name="T40" fmla="*/ 0 w 18"/>
                <a:gd name="T41" fmla="*/ 21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8" h="21">
                  <a:moveTo>
                    <a:pt x="0" y="21"/>
                  </a:moveTo>
                  <a:lnTo>
                    <a:pt x="4" y="15"/>
                  </a:lnTo>
                  <a:lnTo>
                    <a:pt x="8" y="12"/>
                  </a:lnTo>
                  <a:lnTo>
                    <a:pt x="11" y="11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7" y="5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0" y="6"/>
                  </a:lnTo>
                  <a:lnTo>
                    <a:pt x="7" y="8"/>
                  </a:lnTo>
                  <a:lnTo>
                    <a:pt x="5" y="12"/>
                  </a:lnTo>
                  <a:lnTo>
                    <a:pt x="3" y="15"/>
                  </a:lnTo>
                  <a:lnTo>
                    <a:pt x="1" y="1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0" name="Freeform 208"/>
            <p:cNvSpPr>
              <a:spLocks/>
            </p:cNvSpPr>
            <p:nvPr/>
          </p:nvSpPr>
          <p:spPr bwMode="auto">
            <a:xfrm>
              <a:off x="1373" y="3594"/>
              <a:ext cx="100" cy="86"/>
            </a:xfrm>
            <a:custGeom>
              <a:avLst/>
              <a:gdLst>
                <a:gd name="T0" fmla="*/ 6 w 100"/>
                <a:gd name="T1" fmla="*/ 73 h 86"/>
                <a:gd name="T2" fmla="*/ 10 w 100"/>
                <a:gd name="T3" fmla="*/ 77 h 86"/>
                <a:gd name="T4" fmla="*/ 14 w 100"/>
                <a:gd name="T5" fmla="*/ 81 h 86"/>
                <a:gd name="T6" fmla="*/ 19 w 100"/>
                <a:gd name="T7" fmla="*/ 84 h 86"/>
                <a:gd name="T8" fmla="*/ 21 w 100"/>
                <a:gd name="T9" fmla="*/ 86 h 86"/>
                <a:gd name="T10" fmla="*/ 22 w 100"/>
                <a:gd name="T11" fmla="*/ 78 h 86"/>
                <a:gd name="T12" fmla="*/ 24 w 100"/>
                <a:gd name="T13" fmla="*/ 70 h 86"/>
                <a:gd name="T14" fmla="*/ 25 w 100"/>
                <a:gd name="T15" fmla="*/ 64 h 86"/>
                <a:gd name="T16" fmla="*/ 26 w 100"/>
                <a:gd name="T17" fmla="*/ 59 h 86"/>
                <a:gd name="T18" fmla="*/ 25 w 100"/>
                <a:gd name="T19" fmla="*/ 52 h 86"/>
                <a:gd name="T20" fmla="*/ 23 w 100"/>
                <a:gd name="T21" fmla="*/ 48 h 86"/>
                <a:gd name="T22" fmla="*/ 21 w 100"/>
                <a:gd name="T23" fmla="*/ 46 h 86"/>
                <a:gd name="T24" fmla="*/ 27 w 100"/>
                <a:gd name="T25" fmla="*/ 47 h 86"/>
                <a:gd name="T26" fmla="*/ 35 w 100"/>
                <a:gd name="T27" fmla="*/ 45 h 86"/>
                <a:gd name="T28" fmla="*/ 39 w 100"/>
                <a:gd name="T29" fmla="*/ 43 h 86"/>
                <a:gd name="T30" fmla="*/ 45 w 100"/>
                <a:gd name="T31" fmla="*/ 41 h 86"/>
                <a:gd name="T32" fmla="*/ 50 w 100"/>
                <a:gd name="T33" fmla="*/ 38 h 86"/>
                <a:gd name="T34" fmla="*/ 56 w 100"/>
                <a:gd name="T35" fmla="*/ 36 h 86"/>
                <a:gd name="T36" fmla="*/ 59 w 100"/>
                <a:gd name="T37" fmla="*/ 34 h 86"/>
                <a:gd name="T38" fmla="*/ 65 w 100"/>
                <a:gd name="T39" fmla="*/ 29 h 86"/>
                <a:gd name="T40" fmla="*/ 65 w 100"/>
                <a:gd name="T41" fmla="*/ 29 h 86"/>
                <a:gd name="T42" fmla="*/ 68 w 100"/>
                <a:gd name="T43" fmla="*/ 23 h 86"/>
                <a:gd name="T44" fmla="*/ 70 w 100"/>
                <a:gd name="T45" fmla="*/ 19 h 86"/>
                <a:gd name="T46" fmla="*/ 75 w 100"/>
                <a:gd name="T47" fmla="*/ 20 h 86"/>
                <a:gd name="T48" fmla="*/ 81 w 100"/>
                <a:gd name="T49" fmla="*/ 23 h 86"/>
                <a:gd name="T50" fmla="*/ 86 w 100"/>
                <a:gd name="T51" fmla="*/ 27 h 86"/>
                <a:gd name="T52" fmla="*/ 90 w 100"/>
                <a:gd name="T53" fmla="*/ 32 h 86"/>
                <a:gd name="T54" fmla="*/ 93 w 100"/>
                <a:gd name="T55" fmla="*/ 37 h 86"/>
                <a:gd name="T56" fmla="*/ 95 w 100"/>
                <a:gd name="T57" fmla="*/ 42 h 86"/>
                <a:gd name="T58" fmla="*/ 97 w 100"/>
                <a:gd name="T59" fmla="*/ 47 h 86"/>
                <a:gd name="T60" fmla="*/ 100 w 100"/>
                <a:gd name="T61" fmla="*/ 51 h 86"/>
                <a:gd name="T62" fmla="*/ 99 w 100"/>
                <a:gd name="T63" fmla="*/ 42 h 86"/>
                <a:gd name="T64" fmla="*/ 97 w 100"/>
                <a:gd name="T65" fmla="*/ 37 h 86"/>
                <a:gd name="T66" fmla="*/ 95 w 100"/>
                <a:gd name="T67" fmla="*/ 32 h 86"/>
                <a:gd name="T68" fmla="*/ 94 w 100"/>
                <a:gd name="T69" fmla="*/ 25 h 86"/>
                <a:gd name="T70" fmla="*/ 89 w 100"/>
                <a:gd name="T71" fmla="*/ 19 h 86"/>
                <a:gd name="T72" fmla="*/ 82 w 100"/>
                <a:gd name="T73" fmla="*/ 11 h 86"/>
                <a:gd name="T74" fmla="*/ 77 w 100"/>
                <a:gd name="T75" fmla="*/ 7 h 86"/>
                <a:gd name="T76" fmla="*/ 74 w 100"/>
                <a:gd name="T77" fmla="*/ 4 h 86"/>
                <a:gd name="T78" fmla="*/ 70 w 100"/>
                <a:gd name="T79" fmla="*/ 2 h 86"/>
                <a:gd name="T80" fmla="*/ 66 w 100"/>
                <a:gd name="T81" fmla="*/ 1 h 86"/>
                <a:gd name="T82" fmla="*/ 61 w 100"/>
                <a:gd name="T83" fmla="*/ 1 h 86"/>
                <a:gd name="T84" fmla="*/ 59 w 100"/>
                <a:gd name="T85" fmla="*/ 1 h 86"/>
                <a:gd name="T86" fmla="*/ 52 w 100"/>
                <a:gd name="T87" fmla="*/ 0 h 86"/>
                <a:gd name="T88" fmla="*/ 43 w 100"/>
                <a:gd name="T89" fmla="*/ 0 h 86"/>
                <a:gd name="T90" fmla="*/ 35 w 100"/>
                <a:gd name="T91" fmla="*/ 3 h 86"/>
                <a:gd name="T92" fmla="*/ 28 w 100"/>
                <a:gd name="T93" fmla="*/ 5 h 86"/>
                <a:gd name="T94" fmla="*/ 22 w 100"/>
                <a:gd name="T95" fmla="*/ 7 h 86"/>
                <a:gd name="T96" fmla="*/ 17 w 100"/>
                <a:gd name="T97" fmla="*/ 10 h 86"/>
                <a:gd name="T98" fmla="*/ 13 w 100"/>
                <a:gd name="T99" fmla="*/ 12 h 86"/>
                <a:gd name="T100" fmla="*/ 10 w 100"/>
                <a:gd name="T101" fmla="*/ 15 h 86"/>
                <a:gd name="T102" fmla="*/ 7 w 100"/>
                <a:gd name="T103" fmla="*/ 18 h 86"/>
                <a:gd name="T104" fmla="*/ 4 w 100"/>
                <a:gd name="T105" fmla="*/ 23 h 86"/>
                <a:gd name="T106" fmla="*/ 2 w 100"/>
                <a:gd name="T107" fmla="*/ 26 h 86"/>
                <a:gd name="T108" fmla="*/ 0 w 100"/>
                <a:gd name="T109" fmla="*/ 31 h 86"/>
                <a:gd name="T110" fmla="*/ 0 w 100"/>
                <a:gd name="T111" fmla="*/ 37 h 86"/>
                <a:gd name="T112" fmla="*/ 0 w 100"/>
                <a:gd name="T113" fmla="*/ 43 h 86"/>
                <a:gd name="T114" fmla="*/ 1 w 100"/>
                <a:gd name="T115" fmla="*/ 49 h 86"/>
                <a:gd name="T116" fmla="*/ 1 w 100"/>
                <a:gd name="T117" fmla="*/ 57 h 86"/>
                <a:gd name="T118" fmla="*/ 2 w 100"/>
                <a:gd name="T119" fmla="*/ 62 h 86"/>
                <a:gd name="T120" fmla="*/ 3 w 100"/>
                <a:gd name="T121" fmla="*/ 66 h 86"/>
                <a:gd name="T122" fmla="*/ 6 w 100"/>
                <a:gd name="T123" fmla="*/ 73 h 8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0" h="86">
                  <a:moveTo>
                    <a:pt x="6" y="73"/>
                  </a:moveTo>
                  <a:lnTo>
                    <a:pt x="10" y="77"/>
                  </a:lnTo>
                  <a:lnTo>
                    <a:pt x="14" y="81"/>
                  </a:lnTo>
                  <a:lnTo>
                    <a:pt x="19" y="84"/>
                  </a:lnTo>
                  <a:lnTo>
                    <a:pt x="21" y="86"/>
                  </a:lnTo>
                  <a:lnTo>
                    <a:pt x="22" y="78"/>
                  </a:lnTo>
                  <a:lnTo>
                    <a:pt x="24" y="70"/>
                  </a:lnTo>
                  <a:lnTo>
                    <a:pt x="25" y="64"/>
                  </a:lnTo>
                  <a:lnTo>
                    <a:pt x="26" y="59"/>
                  </a:lnTo>
                  <a:lnTo>
                    <a:pt x="25" y="52"/>
                  </a:lnTo>
                  <a:lnTo>
                    <a:pt x="23" y="48"/>
                  </a:lnTo>
                  <a:lnTo>
                    <a:pt x="21" y="46"/>
                  </a:lnTo>
                  <a:lnTo>
                    <a:pt x="27" y="47"/>
                  </a:lnTo>
                  <a:lnTo>
                    <a:pt x="35" y="45"/>
                  </a:lnTo>
                  <a:lnTo>
                    <a:pt x="39" y="43"/>
                  </a:lnTo>
                  <a:lnTo>
                    <a:pt x="45" y="41"/>
                  </a:lnTo>
                  <a:lnTo>
                    <a:pt x="50" y="38"/>
                  </a:lnTo>
                  <a:lnTo>
                    <a:pt x="56" y="36"/>
                  </a:lnTo>
                  <a:lnTo>
                    <a:pt x="59" y="34"/>
                  </a:lnTo>
                  <a:lnTo>
                    <a:pt x="65" y="29"/>
                  </a:lnTo>
                  <a:lnTo>
                    <a:pt x="68" y="23"/>
                  </a:lnTo>
                  <a:lnTo>
                    <a:pt x="70" y="19"/>
                  </a:lnTo>
                  <a:lnTo>
                    <a:pt x="75" y="20"/>
                  </a:lnTo>
                  <a:lnTo>
                    <a:pt x="81" y="23"/>
                  </a:lnTo>
                  <a:lnTo>
                    <a:pt x="86" y="27"/>
                  </a:lnTo>
                  <a:lnTo>
                    <a:pt x="90" y="32"/>
                  </a:lnTo>
                  <a:lnTo>
                    <a:pt x="93" y="37"/>
                  </a:lnTo>
                  <a:lnTo>
                    <a:pt x="95" y="42"/>
                  </a:lnTo>
                  <a:lnTo>
                    <a:pt x="97" y="47"/>
                  </a:lnTo>
                  <a:lnTo>
                    <a:pt x="100" y="51"/>
                  </a:lnTo>
                  <a:lnTo>
                    <a:pt x="99" y="42"/>
                  </a:lnTo>
                  <a:lnTo>
                    <a:pt x="97" y="37"/>
                  </a:lnTo>
                  <a:lnTo>
                    <a:pt x="95" y="32"/>
                  </a:lnTo>
                  <a:lnTo>
                    <a:pt x="94" y="25"/>
                  </a:lnTo>
                  <a:lnTo>
                    <a:pt x="89" y="19"/>
                  </a:lnTo>
                  <a:lnTo>
                    <a:pt x="82" y="11"/>
                  </a:lnTo>
                  <a:lnTo>
                    <a:pt x="77" y="7"/>
                  </a:lnTo>
                  <a:lnTo>
                    <a:pt x="74" y="4"/>
                  </a:lnTo>
                  <a:lnTo>
                    <a:pt x="70" y="2"/>
                  </a:lnTo>
                  <a:lnTo>
                    <a:pt x="66" y="1"/>
                  </a:lnTo>
                  <a:lnTo>
                    <a:pt x="61" y="1"/>
                  </a:lnTo>
                  <a:lnTo>
                    <a:pt x="59" y="1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5" y="3"/>
                  </a:lnTo>
                  <a:lnTo>
                    <a:pt x="28" y="5"/>
                  </a:lnTo>
                  <a:lnTo>
                    <a:pt x="22" y="7"/>
                  </a:lnTo>
                  <a:lnTo>
                    <a:pt x="17" y="10"/>
                  </a:lnTo>
                  <a:lnTo>
                    <a:pt x="13" y="12"/>
                  </a:lnTo>
                  <a:lnTo>
                    <a:pt x="10" y="15"/>
                  </a:lnTo>
                  <a:lnTo>
                    <a:pt x="7" y="18"/>
                  </a:lnTo>
                  <a:lnTo>
                    <a:pt x="4" y="23"/>
                  </a:lnTo>
                  <a:lnTo>
                    <a:pt x="2" y="26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3"/>
                  </a:lnTo>
                  <a:lnTo>
                    <a:pt x="1" y="49"/>
                  </a:lnTo>
                  <a:lnTo>
                    <a:pt x="1" y="57"/>
                  </a:lnTo>
                  <a:lnTo>
                    <a:pt x="2" y="62"/>
                  </a:lnTo>
                  <a:lnTo>
                    <a:pt x="3" y="66"/>
                  </a:lnTo>
                  <a:lnTo>
                    <a:pt x="6" y="73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1" name="Freeform 209"/>
            <p:cNvSpPr>
              <a:spLocks/>
            </p:cNvSpPr>
            <p:nvPr/>
          </p:nvSpPr>
          <p:spPr bwMode="auto">
            <a:xfrm>
              <a:off x="1378" y="3597"/>
              <a:ext cx="61" cy="75"/>
            </a:xfrm>
            <a:custGeom>
              <a:avLst/>
              <a:gdLst>
                <a:gd name="T0" fmla="*/ 41 w 61"/>
                <a:gd name="T1" fmla="*/ 0 h 75"/>
                <a:gd name="T2" fmla="*/ 48 w 61"/>
                <a:gd name="T3" fmla="*/ 0 h 75"/>
                <a:gd name="T4" fmla="*/ 55 w 61"/>
                <a:gd name="T5" fmla="*/ 1 h 75"/>
                <a:gd name="T6" fmla="*/ 59 w 61"/>
                <a:gd name="T7" fmla="*/ 8 h 75"/>
                <a:gd name="T8" fmla="*/ 61 w 61"/>
                <a:gd name="T9" fmla="*/ 13 h 75"/>
                <a:gd name="T10" fmla="*/ 58 w 61"/>
                <a:gd name="T11" fmla="*/ 20 h 75"/>
                <a:gd name="T12" fmla="*/ 52 w 61"/>
                <a:gd name="T13" fmla="*/ 27 h 75"/>
                <a:gd name="T14" fmla="*/ 46 w 61"/>
                <a:gd name="T15" fmla="*/ 31 h 75"/>
                <a:gd name="T16" fmla="*/ 38 w 61"/>
                <a:gd name="T17" fmla="*/ 34 h 75"/>
                <a:gd name="T18" fmla="*/ 31 w 61"/>
                <a:gd name="T19" fmla="*/ 37 h 75"/>
                <a:gd name="T20" fmla="*/ 26 w 61"/>
                <a:gd name="T21" fmla="*/ 37 h 75"/>
                <a:gd name="T22" fmla="*/ 29 w 61"/>
                <a:gd name="T23" fmla="*/ 38 h 75"/>
                <a:gd name="T24" fmla="*/ 23 w 61"/>
                <a:gd name="T25" fmla="*/ 41 h 75"/>
                <a:gd name="T26" fmla="*/ 15 w 61"/>
                <a:gd name="T27" fmla="*/ 41 h 75"/>
                <a:gd name="T28" fmla="*/ 16 w 61"/>
                <a:gd name="T29" fmla="*/ 47 h 75"/>
                <a:gd name="T30" fmla="*/ 17 w 61"/>
                <a:gd name="T31" fmla="*/ 56 h 75"/>
                <a:gd name="T32" fmla="*/ 18 w 61"/>
                <a:gd name="T33" fmla="*/ 65 h 75"/>
                <a:gd name="T34" fmla="*/ 15 w 61"/>
                <a:gd name="T35" fmla="*/ 75 h 75"/>
                <a:gd name="T36" fmla="*/ 12 w 61"/>
                <a:gd name="T37" fmla="*/ 73 h 75"/>
                <a:gd name="T38" fmla="*/ 2 w 61"/>
                <a:gd name="T39" fmla="*/ 65 h 75"/>
                <a:gd name="T40" fmla="*/ 5 w 61"/>
                <a:gd name="T41" fmla="*/ 60 h 75"/>
                <a:gd name="T42" fmla="*/ 4 w 61"/>
                <a:gd name="T43" fmla="*/ 53 h 75"/>
                <a:gd name="T44" fmla="*/ 5 w 61"/>
                <a:gd name="T45" fmla="*/ 52 h 75"/>
                <a:gd name="T46" fmla="*/ 6 w 61"/>
                <a:gd name="T47" fmla="*/ 47 h 75"/>
                <a:gd name="T48" fmla="*/ 0 w 61"/>
                <a:gd name="T49" fmla="*/ 35 h 75"/>
                <a:gd name="T50" fmla="*/ 1 w 61"/>
                <a:gd name="T51" fmla="*/ 33 h 75"/>
                <a:gd name="T52" fmla="*/ 9 w 61"/>
                <a:gd name="T53" fmla="*/ 32 h 75"/>
                <a:gd name="T54" fmla="*/ 11 w 61"/>
                <a:gd name="T55" fmla="*/ 28 h 75"/>
                <a:gd name="T56" fmla="*/ 3 w 61"/>
                <a:gd name="T57" fmla="*/ 23 h 75"/>
                <a:gd name="T58" fmla="*/ 15 w 61"/>
                <a:gd name="T59" fmla="*/ 27 h 75"/>
                <a:gd name="T60" fmla="*/ 24 w 61"/>
                <a:gd name="T61" fmla="*/ 27 h 75"/>
                <a:gd name="T62" fmla="*/ 31 w 61"/>
                <a:gd name="T63" fmla="*/ 26 h 75"/>
                <a:gd name="T64" fmla="*/ 35 w 61"/>
                <a:gd name="T65" fmla="*/ 23 h 75"/>
                <a:gd name="T66" fmla="*/ 26 w 61"/>
                <a:gd name="T67" fmla="*/ 22 h 75"/>
                <a:gd name="T68" fmla="*/ 15 w 61"/>
                <a:gd name="T69" fmla="*/ 22 h 75"/>
                <a:gd name="T70" fmla="*/ 14 w 61"/>
                <a:gd name="T71" fmla="*/ 20 h 75"/>
                <a:gd name="T72" fmla="*/ 7 w 61"/>
                <a:gd name="T73" fmla="*/ 19 h 75"/>
                <a:gd name="T74" fmla="*/ 9 w 61"/>
                <a:gd name="T75" fmla="*/ 18 h 75"/>
                <a:gd name="T76" fmla="*/ 16 w 61"/>
                <a:gd name="T77" fmla="*/ 16 h 75"/>
                <a:gd name="T78" fmla="*/ 14 w 61"/>
                <a:gd name="T79" fmla="*/ 15 h 75"/>
                <a:gd name="T80" fmla="*/ 17 w 61"/>
                <a:gd name="T81" fmla="*/ 11 h 75"/>
                <a:gd name="T82" fmla="*/ 19 w 61"/>
                <a:gd name="T83" fmla="*/ 10 h 75"/>
                <a:gd name="T84" fmla="*/ 28 w 61"/>
                <a:gd name="T85" fmla="*/ 12 h 75"/>
                <a:gd name="T86" fmla="*/ 35 w 61"/>
                <a:gd name="T87" fmla="*/ 12 h 75"/>
                <a:gd name="T88" fmla="*/ 41 w 61"/>
                <a:gd name="T89" fmla="*/ 11 h 75"/>
                <a:gd name="T90" fmla="*/ 45 w 61"/>
                <a:gd name="T91" fmla="*/ 9 h 75"/>
                <a:gd name="T92" fmla="*/ 37 w 61"/>
                <a:gd name="T93" fmla="*/ 8 h 75"/>
                <a:gd name="T94" fmla="*/ 39 w 61"/>
                <a:gd name="T95" fmla="*/ 7 h 75"/>
                <a:gd name="T96" fmla="*/ 46 w 61"/>
                <a:gd name="T97" fmla="*/ 6 h 75"/>
                <a:gd name="T98" fmla="*/ 45 w 61"/>
                <a:gd name="T99" fmla="*/ 5 h 75"/>
                <a:gd name="T100" fmla="*/ 48 w 61"/>
                <a:gd name="T101" fmla="*/ 2 h 75"/>
                <a:gd name="T102" fmla="*/ 40 w 61"/>
                <a:gd name="T103" fmla="*/ 2 h 7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1" h="75">
                  <a:moveTo>
                    <a:pt x="38" y="2"/>
                  </a:moveTo>
                  <a:lnTo>
                    <a:pt x="41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1"/>
                  </a:lnTo>
                  <a:lnTo>
                    <a:pt x="57" y="4"/>
                  </a:lnTo>
                  <a:lnTo>
                    <a:pt x="59" y="8"/>
                  </a:lnTo>
                  <a:lnTo>
                    <a:pt x="61" y="10"/>
                  </a:lnTo>
                  <a:lnTo>
                    <a:pt x="61" y="13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5" y="24"/>
                  </a:lnTo>
                  <a:lnTo>
                    <a:pt x="52" y="27"/>
                  </a:lnTo>
                  <a:lnTo>
                    <a:pt x="49" y="29"/>
                  </a:lnTo>
                  <a:lnTo>
                    <a:pt x="46" y="31"/>
                  </a:lnTo>
                  <a:lnTo>
                    <a:pt x="42" y="32"/>
                  </a:lnTo>
                  <a:lnTo>
                    <a:pt x="38" y="34"/>
                  </a:lnTo>
                  <a:lnTo>
                    <a:pt x="34" y="35"/>
                  </a:lnTo>
                  <a:lnTo>
                    <a:pt x="31" y="37"/>
                  </a:lnTo>
                  <a:lnTo>
                    <a:pt x="28" y="37"/>
                  </a:lnTo>
                  <a:lnTo>
                    <a:pt x="26" y="37"/>
                  </a:lnTo>
                  <a:lnTo>
                    <a:pt x="25" y="38"/>
                  </a:lnTo>
                  <a:lnTo>
                    <a:pt x="29" y="38"/>
                  </a:lnTo>
                  <a:lnTo>
                    <a:pt x="27" y="40"/>
                  </a:lnTo>
                  <a:lnTo>
                    <a:pt x="23" y="41"/>
                  </a:lnTo>
                  <a:lnTo>
                    <a:pt x="18" y="41"/>
                  </a:lnTo>
                  <a:lnTo>
                    <a:pt x="15" y="41"/>
                  </a:lnTo>
                  <a:lnTo>
                    <a:pt x="14" y="42"/>
                  </a:lnTo>
                  <a:lnTo>
                    <a:pt x="16" y="47"/>
                  </a:lnTo>
                  <a:lnTo>
                    <a:pt x="17" y="52"/>
                  </a:lnTo>
                  <a:lnTo>
                    <a:pt x="17" y="56"/>
                  </a:lnTo>
                  <a:lnTo>
                    <a:pt x="17" y="61"/>
                  </a:lnTo>
                  <a:lnTo>
                    <a:pt x="18" y="65"/>
                  </a:lnTo>
                  <a:lnTo>
                    <a:pt x="17" y="69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2" y="73"/>
                  </a:lnTo>
                  <a:lnTo>
                    <a:pt x="7" y="68"/>
                  </a:lnTo>
                  <a:lnTo>
                    <a:pt x="2" y="65"/>
                  </a:lnTo>
                  <a:lnTo>
                    <a:pt x="7" y="65"/>
                  </a:lnTo>
                  <a:lnTo>
                    <a:pt x="5" y="60"/>
                  </a:lnTo>
                  <a:lnTo>
                    <a:pt x="2" y="57"/>
                  </a:lnTo>
                  <a:lnTo>
                    <a:pt x="4" y="53"/>
                  </a:lnTo>
                  <a:lnTo>
                    <a:pt x="3" y="51"/>
                  </a:lnTo>
                  <a:lnTo>
                    <a:pt x="5" y="52"/>
                  </a:lnTo>
                  <a:lnTo>
                    <a:pt x="2" y="47"/>
                  </a:lnTo>
                  <a:lnTo>
                    <a:pt x="6" y="47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2" y="37"/>
                  </a:lnTo>
                  <a:lnTo>
                    <a:pt x="1" y="33"/>
                  </a:lnTo>
                  <a:lnTo>
                    <a:pt x="7" y="33"/>
                  </a:lnTo>
                  <a:lnTo>
                    <a:pt x="9" y="32"/>
                  </a:lnTo>
                  <a:lnTo>
                    <a:pt x="7" y="29"/>
                  </a:lnTo>
                  <a:lnTo>
                    <a:pt x="11" y="28"/>
                  </a:lnTo>
                  <a:lnTo>
                    <a:pt x="7" y="26"/>
                  </a:lnTo>
                  <a:lnTo>
                    <a:pt x="3" y="23"/>
                  </a:lnTo>
                  <a:lnTo>
                    <a:pt x="10" y="25"/>
                  </a:lnTo>
                  <a:lnTo>
                    <a:pt x="15" y="27"/>
                  </a:lnTo>
                  <a:lnTo>
                    <a:pt x="19" y="27"/>
                  </a:lnTo>
                  <a:lnTo>
                    <a:pt x="24" y="27"/>
                  </a:lnTo>
                  <a:lnTo>
                    <a:pt x="29" y="27"/>
                  </a:lnTo>
                  <a:lnTo>
                    <a:pt x="31" y="26"/>
                  </a:lnTo>
                  <a:lnTo>
                    <a:pt x="30" y="24"/>
                  </a:lnTo>
                  <a:lnTo>
                    <a:pt x="35" y="23"/>
                  </a:lnTo>
                  <a:lnTo>
                    <a:pt x="31" y="22"/>
                  </a:lnTo>
                  <a:lnTo>
                    <a:pt x="26" y="22"/>
                  </a:lnTo>
                  <a:lnTo>
                    <a:pt x="21" y="22"/>
                  </a:lnTo>
                  <a:lnTo>
                    <a:pt x="15" y="22"/>
                  </a:lnTo>
                  <a:lnTo>
                    <a:pt x="19" y="19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9" y="18"/>
                  </a:lnTo>
                  <a:lnTo>
                    <a:pt x="13" y="17"/>
                  </a:lnTo>
                  <a:lnTo>
                    <a:pt x="16" y="16"/>
                  </a:lnTo>
                  <a:lnTo>
                    <a:pt x="17" y="15"/>
                  </a:lnTo>
                  <a:lnTo>
                    <a:pt x="14" y="15"/>
                  </a:lnTo>
                  <a:lnTo>
                    <a:pt x="20" y="12"/>
                  </a:lnTo>
                  <a:lnTo>
                    <a:pt x="17" y="11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5" y="11"/>
                  </a:lnTo>
                  <a:lnTo>
                    <a:pt x="28" y="12"/>
                  </a:lnTo>
                  <a:lnTo>
                    <a:pt x="32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1" y="11"/>
                  </a:lnTo>
                  <a:lnTo>
                    <a:pt x="43" y="10"/>
                  </a:lnTo>
                  <a:lnTo>
                    <a:pt x="45" y="9"/>
                  </a:lnTo>
                  <a:lnTo>
                    <a:pt x="41" y="9"/>
                  </a:lnTo>
                  <a:lnTo>
                    <a:pt x="37" y="8"/>
                  </a:lnTo>
                  <a:lnTo>
                    <a:pt x="31" y="8"/>
                  </a:lnTo>
                  <a:lnTo>
                    <a:pt x="39" y="7"/>
                  </a:lnTo>
                  <a:lnTo>
                    <a:pt x="43" y="6"/>
                  </a:lnTo>
                  <a:lnTo>
                    <a:pt x="46" y="6"/>
                  </a:lnTo>
                  <a:lnTo>
                    <a:pt x="48" y="4"/>
                  </a:lnTo>
                  <a:lnTo>
                    <a:pt x="45" y="5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0" y="2"/>
                  </a:lnTo>
                  <a:lnTo>
                    <a:pt x="38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2" name="Freeform 210"/>
            <p:cNvSpPr>
              <a:spLocks/>
            </p:cNvSpPr>
            <p:nvPr/>
          </p:nvSpPr>
          <p:spPr bwMode="auto">
            <a:xfrm>
              <a:off x="1439" y="3596"/>
              <a:ext cx="17" cy="19"/>
            </a:xfrm>
            <a:custGeom>
              <a:avLst/>
              <a:gdLst>
                <a:gd name="T0" fmla="*/ 0 w 17"/>
                <a:gd name="T1" fmla="*/ 0 h 19"/>
                <a:gd name="T2" fmla="*/ 4 w 17"/>
                <a:gd name="T3" fmla="*/ 4 h 19"/>
                <a:gd name="T4" fmla="*/ 6 w 17"/>
                <a:gd name="T5" fmla="*/ 5 h 19"/>
                <a:gd name="T6" fmla="*/ 8 w 17"/>
                <a:gd name="T7" fmla="*/ 7 h 19"/>
                <a:gd name="T8" fmla="*/ 11 w 17"/>
                <a:gd name="T9" fmla="*/ 9 h 19"/>
                <a:gd name="T10" fmla="*/ 14 w 17"/>
                <a:gd name="T11" fmla="*/ 10 h 19"/>
                <a:gd name="T12" fmla="*/ 10 w 17"/>
                <a:gd name="T13" fmla="*/ 9 h 19"/>
                <a:gd name="T14" fmla="*/ 7 w 17"/>
                <a:gd name="T15" fmla="*/ 8 h 19"/>
                <a:gd name="T16" fmla="*/ 6 w 17"/>
                <a:gd name="T17" fmla="*/ 9 h 19"/>
                <a:gd name="T18" fmla="*/ 8 w 17"/>
                <a:gd name="T19" fmla="*/ 11 h 19"/>
                <a:gd name="T20" fmla="*/ 10 w 17"/>
                <a:gd name="T21" fmla="*/ 14 h 19"/>
                <a:gd name="T22" fmla="*/ 13 w 17"/>
                <a:gd name="T23" fmla="*/ 16 h 19"/>
                <a:gd name="T24" fmla="*/ 17 w 17"/>
                <a:gd name="T25" fmla="*/ 19 h 19"/>
                <a:gd name="T26" fmla="*/ 12 w 17"/>
                <a:gd name="T27" fmla="*/ 17 h 19"/>
                <a:gd name="T28" fmla="*/ 8 w 17"/>
                <a:gd name="T29" fmla="*/ 15 h 19"/>
                <a:gd name="T30" fmla="*/ 5 w 17"/>
                <a:gd name="T31" fmla="*/ 14 h 19"/>
                <a:gd name="T32" fmla="*/ 3 w 17"/>
                <a:gd name="T33" fmla="*/ 11 h 19"/>
                <a:gd name="T34" fmla="*/ 3 w 17"/>
                <a:gd name="T35" fmla="*/ 8 h 19"/>
                <a:gd name="T36" fmla="*/ 1 w 17"/>
                <a:gd name="T37" fmla="*/ 5 h 19"/>
                <a:gd name="T38" fmla="*/ 0 w 17"/>
                <a:gd name="T39" fmla="*/ 0 h 1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" h="19">
                  <a:moveTo>
                    <a:pt x="0" y="0"/>
                  </a:moveTo>
                  <a:lnTo>
                    <a:pt x="4" y="4"/>
                  </a:lnTo>
                  <a:lnTo>
                    <a:pt x="6" y="5"/>
                  </a:lnTo>
                  <a:lnTo>
                    <a:pt x="8" y="7"/>
                  </a:lnTo>
                  <a:lnTo>
                    <a:pt x="11" y="9"/>
                  </a:lnTo>
                  <a:lnTo>
                    <a:pt x="14" y="10"/>
                  </a:lnTo>
                  <a:lnTo>
                    <a:pt x="10" y="9"/>
                  </a:lnTo>
                  <a:lnTo>
                    <a:pt x="7" y="8"/>
                  </a:lnTo>
                  <a:lnTo>
                    <a:pt x="6" y="9"/>
                  </a:lnTo>
                  <a:lnTo>
                    <a:pt x="8" y="11"/>
                  </a:lnTo>
                  <a:lnTo>
                    <a:pt x="10" y="14"/>
                  </a:lnTo>
                  <a:lnTo>
                    <a:pt x="13" y="16"/>
                  </a:lnTo>
                  <a:lnTo>
                    <a:pt x="17" y="19"/>
                  </a:lnTo>
                  <a:lnTo>
                    <a:pt x="12" y="17"/>
                  </a:lnTo>
                  <a:lnTo>
                    <a:pt x="8" y="15"/>
                  </a:lnTo>
                  <a:lnTo>
                    <a:pt x="5" y="14"/>
                  </a:lnTo>
                  <a:lnTo>
                    <a:pt x="3" y="11"/>
                  </a:lnTo>
                  <a:lnTo>
                    <a:pt x="3" y="8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3" name="Freeform 211"/>
            <p:cNvSpPr>
              <a:spLocks/>
            </p:cNvSpPr>
            <p:nvPr/>
          </p:nvSpPr>
          <p:spPr bwMode="auto">
            <a:xfrm>
              <a:off x="903" y="3885"/>
              <a:ext cx="1070" cy="188"/>
            </a:xfrm>
            <a:custGeom>
              <a:avLst/>
              <a:gdLst>
                <a:gd name="T0" fmla="*/ 135 w 1070"/>
                <a:gd name="T1" fmla="*/ 0 h 188"/>
                <a:gd name="T2" fmla="*/ 0 w 1070"/>
                <a:gd name="T3" fmla="*/ 188 h 188"/>
                <a:gd name="T4" fmla="*/ 1070 w 1070"/>
                <a:gd name="T5" fmla="*/ 188 h 188"/>
                <a:gd name="T6" fmla="*/ 973 w 1070"/>
                <a:gd name="T7" fmla="*/ 0 h 188"/>
                <a:gd name="T8" fmla="*/ 135 w 1070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0" h="188">
                  <a:moveTo>
                    <a:pt x="135" y="0"/>
                  </a:moveTo>
                  <a:lnTo>
                    <a:pt x="0" y="188"/>
                  </a:lnTo>
                  <a:lnTo>
                    <a:pt x="1070" y="188"/>
                  </a:lnTo>
                  <a:lnTo>
                    <a:pt x="973" y="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3F1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" name="Freeform 212"/>
            <p:cNvSpPr>
              <a:spLocks/>
            </p:cNvSpPr>
            <p:nvPr/>
          </p:nvSpPr>
          <p:spPr bwMode="auto">
            <a:xfrm>
              <a:off x="1278" y="3840"/>
              <a:ext cx="51" cy="52"/>
            </a:xfrm>
            <a:custGeom>
              <a:avLst/>
              <a:gdLst>
                <a:gd name="T0" fmla="*/ 8 w 51"/>
                <a:gd name="T1" fmla="*/ 8 h 52"/>
                <a:gd name="T2" fmla="*/ 16 w 51"/>
                <a:gd name="T3" fmla="*/ 1 h 52"/>
                <a:gd name="T4" fmla="*/ 20 w 51"/>
                <a:gd name="T5" fmla="*/ 0 h 52"/>
                <a:gd name="T6" fmla="*/ 29 w 51"/>
                <a:gd name="T7" fmla="*/ 1 h 52"/>
                <a:gd name="T8" fmla="*/ 39 w 51"/>
                <a:gd name="T9" fmla="*/ 3 h 52"/>
                <a:gd name="T10" fmla="*/ 45 w 51"/>
                <a:gd name="T11" fmla="*/ 4 h 52"/>
                <a:gd name="T12" fmla="*/ 47 w 51"/>
                <a:gd name="T13" fmla="*/ 6 h 52"/>
                <a:gd name="T14" fmla="*/ 48 w 51"/>
                <a:gd name="T15" fmla="*/ 9 h 52"/>
                <a:gd name="T16" fmla="*/ 48 w 51"/>
                <a:gd name="T17" fmla="*/ 11 h 52"/>
                <a:gd name="T18" fmla="*/ 47 w 51"/>
                <a:gd name="T19" fmla="*/ 13 h 52"/>
                <a:gd name="T20" fmla="*/ 49 w 51"/>
                <a:gd name="T21" fmla="*/ 15 h 52"/>
                <a:gd name="T22" fmla="*/ 50 w 51"/>
                <a:gd name="T23" fmla="*/ 18 h 52"/>
                <a:gd name="T24" fmla="*/ 49 w 51"/>
                <a:gd name="T25" fmla="*/ 19 h 52"/>
                <a:gd name="T26" fmla="*/ 50 w 51"/>
                <a:gd name="T27" fmla="*/ 21 h 52"/>
                <a:gd name="T28" fmla="*/ 51 w 51"/>
                <a:gd name="T29" fmla="*/ 24 h 52"/>
                <a:gd name="T30" fmla="*/ 51 w 51"/>
                <a:gd name="T31" fmla="*/ 26 h 52"/>
                <a:gd name="T32" fmla="*/ 49 w 51"/>
                <a:gd name="T33" fmla="*/ 29 h 52"/>
                <a:gd name="T34" fmla="*/ 50 w 51"/>
                <a:gd name="T35" fmla="*/ 32 h 52"/>
                <a:gd name="T36" fmla="*/ 51 w 51"/>
                <a:gd name="T37" fmla="*/ 35 h 52"/>
                <a:gd name="T38" fmla="*/ 50 w 51"/>
                <a:gd name="T39" fmla="*/ 39 h 52"/>
                <a:gd name="T40" fmla="*/ 48 w 51"/>
                <a:gd name="T41" fmla="*/ 41 h 52"/>
                <a:gd name="T42" fmla="*/ 48 w 51"/>
                <a:gd name="T43" fmla="*/ 46 h 52"/>
                <a:gd name="T44" fmla="*/ 46 w 51"/>
                <a:gd name="T45" fmla="*/ 50 h 52"/>
                <a:gd name="T46" fmla="*/ 42 w 51"/>
                <a:gd name="T47" fmla="*/ 51 h 52"/>
                <a:gd name="T48" fmla="*/ 23 w 51"/>
                <a:gd name="T49" fmla="*/ 52 h 52"/>
                <a:gd name="T50" fmla="*/ 13 w 51"/>
                <a:gd name="T51" fmla="*/ 49 h 52"/>
                <a:gd name="T52" fmla="*/ 2 w 51"/>
                <a:gd name="T53" fmla="*/ 36 h 52"/>
                <a:gd name="T54" fmla="*/ 0 w 51"/>
                <a:gd name="T55" fmla="*/ 31 h 52"/>
                <a:gd name="T56" fmla="*/ 0 w 51"/>
                <a:gd name="T57" fmla="*/ 27 h 52"/>
                <a:gd name="T58" fmla="*/ 1 w 51"/>
                <a:gd name="T59" fmla="*/ 23 h 52"/>
                <a:gd name="T60" fmla="*/ 2 w 51"/>
                <a:gd name="T61" fmla="*/ 16 h 52"/>
                <a:gd name="T62" fmla="*/ 4 w 51"/>
                <a:gd name="T63" fmla="*/ 13 h 52"/>
                <a:gd name="T64" fmla="*/ 8 w 51"/>
                <a:gd name="T65" fmla="*/ 8 h 5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1" h="52">
                  <a:moveTo>
                    <a:pt x="8" y="8"/>
                  </a:moveTo>
                  <a:lnTo>
                    <a:pt x="16" y="1"/>
                  </a:lnTo>
                  <a:lnTo>
                    <a:pt x="20" y="0"/>
                  </a:lnTo>
                  <a:lnTo>
                    <a:pt x="29" y="1"/>
                  </a:lnTo>
                  <a:lnTo>
                    <a:pt x="39" y="3"/>
                  </a:lnTo>
                  <a:lnTo>
                    <a:pt x="45" y="4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47" y="13"/>
                  </a:lnTo>
                  <a:lnTo>
                    <a:pt x="49" y="15"/>
                  </a:lnTo>
                  <a:lnTo>
                    <a:pt x="50" y="18"/>
                  </a:lnTo>
                  <a:lnTo>
                    <a:pt x="49" y="19"/>
                  </a:lnTo>
                  <a:lnTo>
                    <a:pt x="50" y="21"/>
                  </a:lnTo>
                  <a:lnTo>
                    <a:pt x="51" y="24"/>
                  </a:lnTo>
                  <a:lnTo>
                    <a:pt x="51" y="26"/>
                  </a:lnTo>
                  <a:lnTo>
                    <a:pt x="49" y="29"/>
                  </a:lnTo>
                  <a:lnTo>
                    <a:pt x="50" y="32"/>
                  </a:lnTo>
                  <a:lnTo>
                    <a:pt x="51" y="35"/>
                  </a:lnTo>
                  <a:lnTo>
                    <a:pt x="50" y="39"/>
                  </a:lnTo>
                  <a:lnTo>
                    <a:pt x="48" y="41"/>
                  </a:lnTo>
                  <a:lnTo>
                    <a:pt x="48" y="46"/>
                  </a:lnTo>
                  <a:lnTo>
                    <a:pt x="46" y="50"/>
                  </a:lnTo>
                  <a:lnTo>
                    <a:pt x="42" y="51"/>
                  </a:lnTo>
                  <a:lnTo>
                    <a:pt x="23" y="52"/>
                  </a:lnTo>
                  <a:lnTo>
                    <a:pt x="13" y="49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1" y="23"/>
                  </a:lnTo>
                  <a:lnTo>
                    <a:pt x="2" y="16"/>
                  </a:lnTo>
                  <a:lnTo>
                    <a:pt x="4" y="13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5" name="Freeform 213"/>
            <p:cNvSpPr>
              <a:spLocks/>
            </p:cNvSpPr>
            <p:nvPr/>
          </p:nvSpPr>
          <p:spPr bwMode="auto">
            <a:xfrm>
              <a:off x="1291" y="3857"/>
              <a:ext cx="39" cy="35"/>
            </a:xfrm>
            <a:custGeom>
              <a:avLst/>
              <a:gdLst>
                <a:gd name="T0" fmla="*/ 16 w 39"/>
                <a:gd name="T1" fmla="*/ 6 h 35"/>
                <a:gd name="T2" fmla="*/ 19 w 39"/>
                <a:gd name="T3" fmla="*/ 0 h 35"/>
                <a:gd name="T4" fmla="*/ 22 w 39"/>
                <a:gd name="T5" fmla="*/ 5 h 35"/>
                <a:gd name="T6" fmla="*/ 28 w 39"/>
                <a:gd name="T7" fmla="*/ 5 h 35"/>
                <a:gd name="T8" fmla="*/ 34 w 39"/>
                <a:gd name="T9" fmla="*/ 2 h 35"/>
                <a:gd name="T10" fmla="*/ 37 w 39"/>
                <a:gd name="T11" fmla="*/ 1 h 35"/>
                <a:gd name="T12" fmla="*/ 38 w 39"/>
                <a:gd name="T13" fmla="*/ 4 h 35"/>
                <a:gd name="T14" fmla="*/ 38 w 39"/>
                <a:gd name="T15" fmla="*/ 9 h 35"/>
                <a:gd name="T16" fmla="*/ 38 w 39"/>
                <a:gd name="T17" fmla="*/ 15 h 35"/>
                <a:gd name="T18" fmla="*/ 37 w 39"/>
                <a:gd name="T19" fmla="*/ 22 h 35"/>
                <a:gd name="T20" fmla="*/ 35 w 39"/>
                <a:gd name="T21" fmla="*/ 29 h 35"/>
                <a:gd name="T22" fmla="*/ 29 w 39"/>
                <a:gd name="T23" fmla="*/ 34 h 35"/>
                <a:gd name="T24" fmla="*/ 1 w 39"/>
                <a:gd name="T25" fmla="*/ 32 h 35"/>
                <a:gd name="T26" fmla="*/ 11 w 39"/>
                <a:gd name="T27" fmla="*/ 35 h 35"/>
                <a:gd name="T28" fmla="*/ 18 w 39"/>
                <a:gd name="T29" fmla="*/ 33 h 35"/>
                <a:gd name="T30" fmla="*/ 19 w 39"/>
                <a:gd name="T31" fmla="*/ 34 h 35"/>
                <a:gd name="T32" fmla="*/ 29 w 39"/>
                <a:gd name="T33" fmla="*/ 33 h 35"/>
                <a:gd name="T34" fmla="*/ 33 w 39"/>
                <a:gd name="T35" fmla="*/ 30 h 35"/>
                <a:gd name="T36" fmla="*/ 35 w 39"/>
                <a:gd name="T37" fmla="*/ 25 h 35"/>
                <a:gd name="T38" fmla="*/ 28 w 39"/>
                <a:gd name="T39" fmla="*/ 26 h 35"/>
                <a:gd name="T40" fmla="*/ 20 w 39"/>
                <a:gd name="T41" fmla="*/ 27 h 35"/>
                <a:gd name="T42" fmla="*/ 13 w 39"/>
                <a:gd name="T43" fmla="*/ 26 h 35"/>
                <a:gd name="T44" fmla="*/ 5 w 39"/>
                <a:gd name="T45" fmla="*/ 24 h 35"/>
                <a:gd name="T46" fmla="*/ 6 w 39"/>
                <a:gd name="T47" fmla="*/ 23 h 35"/>
                <a:gd name="T48" fmla="*/ 12 w 39"/>
                <a:gd name="T49" fmla="*/ 24 h 35"/>
                <a:gd name="T50" fmla="*/ 20 w 39"/>
                <a:gd name="T51" fmla="*/ 25 h 35"/>
                <a:gd name="T52" fmla="*/ 25 w 39"/>
                <a:gd name="T53" fmla="*/ 22 h 35"/>
                <a:gd name="T54" fmla="*/ 28 w 39"/>
                <a:gd name="T55" fmla="*/ 24 h 35"/>
                <a:gd name="T56" fmla="*/ 33 w 39"/>
                <a:gd name="T57" fmla="*/ 24 h 35"/>
                <a:gd name="T58" fmla="*/ 35 w 39"/>
                <a:gd name="T59" fmla="*/ 22 h 35"/>
                <a:gd name="T60" fmla="*/ 37 w 39"/>
                <a:gd name="T61" fmla="*/ 18 h 35"/>
                <a:gd name="T62" fmla="*/ 36 w 39"/>
                <a:gd name="T63" fmla="*/ 15 h 35"/>
                <a:gd name="T64" fmla="*/ 30 w 39"/>
                <a:gd name="T65" fmla="*/ 16 h 35"/>
                <a:gd name="T66" fmla="*/ 23 w 39"/>
                <a:gd name="T67" fmla="*/ 18 h 35"/>
                <a:gd name="T68" fmla="*/ 15 w 39"/>
                <a:gd name="T69" fmla="*/ 18 h 35"/>
                <a:gd name="T70" fmla="*/ 7 w 39"/>
                <a:gd name="T71" fmla="*/ 17 h 35"/>
                <a:gd name="T72" fmla="*/ 0 w 39"/>
                <a:gd name="T73" fmla="*/ 14 h 35"/>
                <a:gd name="T74" fmla="*/ 9 w 39"/>
                <a:gd name="T75" fmla="*/ 16 h 35"/>
                <a:gd name="T76" fmla="*/ 16 w 39"/>
                <a:gd name="T77" fmla="*/ 17 h 35"/>
                <a:gd name="T78" fmla="*/ 21 w 39"/>
                <a:gd name="T79" fmla="*/ 16 h 35"/>
                <a:gd name="T80" fmla="*/ 25 w 39"/>
                <a:gd name="T81" fmla="*/ 12 h 35"/>
                <a:gd name="T82" fmla="*/ 25 w 39"/>
                <a:gd name="T83" fmla="*/ 16 h 35"/>
                <a:gd name="T84" fmla="*/ 29 w 39"/>
                <a:gd name="T85" fmla="*/ 15 h 35"/>
                <a:gd name="T86" fmla="*/ 35 w 39"/>
                <a:gd name="T87" fmla="*/ 12 h 35"/>
                <a:gd name="T88" fmla="*/ 37 w 39"/>
                <a:gd name="T89" fmla="*/ 8 h 35"/>
                <a:gd name="T90" fmla="*/ 37 w 39"/>
                <a:gd name="T91" fmla="*/ 3 h 35"/>
                <a:gd name="T92" fmla="*/ 30 w 39"/>
                <a:gd name="T93" fmla="*/ 6 h 35"/>
                <a:gd name="T94" fmla="*/ 20 w 39"/>
                <a:gd name="T95" fmla="*/ 7 h 35"/>
                <a:gd name="T96" fmla="*/ 9 w 39"/>
                <a:gd name="T97" fmla="*/ 6 h 35"/>
                <a:gd name="T98" fmla="*/ 11 w 39"/>
                <a:gd name="T99" fmla="*/ 5 h 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9" h="35">
                  <a:moveTo>
                    <a:pt x="11" y="5"/>
                  </a:moveTo>
                  <a:lnTo>
                    <a:pt x="16" y="6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8" y="5"/>
                  </a:lnTo>
                  <a:lnTo>
                    <a:pt x="31" y="4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7"/>
                  </a:lnTo>
                  <a:lnTo>
                    <a:pt x="38" y="9"/>
                  </a:lnTo>
                  <a:lnTo>
                    <a:pt x="36" y="12"/>
                  </a:lnTo>
                  <a:lnTo>
                    <a:pt x="38" y="15"/>
                  </a:lnTo>
                  <a:lnTo>
                    <a:pt x="39" y="18"/>
                  </a:lnTo>
                  <a:lnTo>
                    <a:pt x="37" y="22"/>
                  </a:lnTo>
                  <a:lnTo>
                    <a:pt x="35" y="24"/>
                  </a:lnTo>
                  <a:lnTo>
                    <a:pt x="35" y="29"/>
                  </a:lnTo>
                  <a:lnTo>
                    <a:pt x="33" y="33"/>
                  </a:lnTo>
                  <a:lnTo>
                    <a:pt x="29" y="34"/>
                  </a:lnTo>
                  <a:lnTo>
                    <a:pt x="10" y="35"/>
                  </a:lnTo>
                  <a:lnTo>
                    <a:pt x="1" y="32"/>
                  </a:lnTo>
                  <a:lnTo>
                    <a:pt x="6" y="34"/>
                  </a:lnTo>
                  <a:lnTo>
                    <a:pt x="11" y="35"/>
                  </a:lnTo>
                  <a:lnTo>
                    <a:pt x="15" y="34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34"/>
                  </a:lnTo>
                  <a:lnTo>
                    <a:pt x="23" y="34"/>
                  </a:lnTo>
                  <a:lnTo>
                    <a:pt x="29" y="33"/>
                  </a:lnTo>
                  <a:lnTo>
                    <a:pt x="32" y="32"/>
                  </a:lnTo>
                  <a:lnTo>
                    <a:pt x="33" y="30"/>
                  </a:lnTo>
                  <a:lnTo>
                    <a:pt x="35" y="27"/>
                  </a:lnTo>
                  <a:lnTo>
                    <a:pt x="35" y="25"/>
                  </a:lnTo>
                  <a:lnTo>
                    <a:pt x="32" y="25"/>
                  </a:lnTo>
                  <a:lnTo>
                    <a:pt x="28" y="26"/>
                  </a:lnTo>
                  <a:lnTo>
                    <a:pt x="24" y="26"/>
                  </a:lnTo>
                  <a:lnTo>
                    <a:pt x="20" y="27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9" y="25"/>
                  </a:lnTo>
                  <a:lnTo>
                    <a:pt x="5" y="24"/>
                  </a:lnTo>
                  <a:lnTo>
                    <a:pt x="2" y="21"/>
                  </a:lnTo>
                  <a:lnTo>
                    <a:pt x="6" y="23"/>
                  </a:lnTo>
                  <a:lnTo>
                    <a:pt x="9" y="24"/>
                  </a:lnTo>
                  <a:lnTo>
                    <a:pt x="12" y="24"/>
                  </a:lnTo>
                  <a:lnTo>
                    <a:pt x="16" y="25"/>
                  </a:lnTo>
                  <a:lnTo>
                    <a:pt x="20" y="25"/>
                  </a:lnTo>
                  <a:lnTo>
                    <a:pt x="23" y="24"/>
                  </a:lnTo>
                  <a:lnTo>
                    <a:pt x="25" y="22"/>
                  </a:lnTo>
                  <a:lnTo>
                    <a:pt x="26" y="25"/>
                  </a:lnTo>
                  <a:lnTo>
                    <a:pt x="28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35" y="23"/>
                  </a:lnTo>
                  <a:lnTo>
                    <a:pt x="35" y="22"/>
                  </a:lnTo>
                  <a:lnTo>
                    <a:pt x="36" y="20"/>
                  </a:lnTo>
                  <a:lnTo>
                    <a:pt x="37" y="18"/>
                  </a:lnTo>
                  <a:lnTo>
                    <a:pt x="37" y="17"/>
                  </a:lnTo>
                  <a:lnTo>
                    <a:pt x="36" y="15"/>
                  </a:lnTo>
                  <a:lnTo>
                    <a:pt x="34" y="15"/>
                  </a:lnTo>
                  <a:lnTo>
                    <a:pt x="30" y="16"/>
                  </a:lnTo>
                  <a:lnTo>
                    <a:pt x="27" y="17"/>
                  </a:lnTo>
                  <a:lnTo>
                    <a:pt x="23" y="18"/>
                  </a:lnTo>
                  <a:lnTo>
                    <a:pt x="19" y="18"/>
                  </a:lnTo>
                  <a:lnTo>
                    <a:pt x="15" y="18"/>
                  </a:lnTo>
                  <a:lnTo>
                    <a:pt x="11" y="18"/>
                  </a:lnTo>
                  <a:lnTo>
                    <a:pt x="7" y="17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2" y="17"/>
                  </a:lnTo>
                  <a:lnTo>
                    <a:pt x="16" y="17"/>
                  </a:lnTo>
                  <a:lnTo>
                    <a:pt x="18" y="17"/>
                  </a:lnTo>
                  <a:lnTo>
                    <a:pt x="21" y="16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4" y="15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9" y="15"/>
                  </a:lnTo>
                  <a:lnTo>
                    <a:pt x="32" y="14"/>
                  </a:lnTo>
                  <a:lnTo>
                    <a:pt x="35" y="12"/>
                  </a:lnTo>
                  <a:lnTo>
                    <a:pt x="37" y="10"/>
                  </a:lnTo>
                  <a:lnTo>
                    <a:pt x="37" y="8"/>
                  </a:lnTo>
                  <a:lnTo>
                    <a:pt x="37" y="6"/>
                  </a:lnTo>
                  <a:lnTo>
                    <a:pt x="37" y="3"/>
                  </a:lnTo>
                  <a:lnTo>
                    <a:pt x="34" y="4"/>
                  </a:lnTo>
                  <a:lnTo>
                    <a:pt x="30" y="6"/>
                  </a:lnTo>
                  <a:lnTo>
                    <a:pt x="26" y="7"/>
                  </a:lnTo>
                  <a:lnTo>
                    <a:pt x="20" y="7"/>
                  </a:lnTo>
                  <a:lnTo>
                    <a:pt x="14" y="7"/>
                  </a:lnTo>
                  <a:lnTo>
                    <a:pt x="9" y="6"/>
                  </a:lnTo>
                  <a:lnTo>
                    <a:pt x="5" y="4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6" name="Freeform 214"/>
            <p:cNvSpPr>
              <a:spLocks/>
            </p:cNvSpPr>
            <p:nvPr/>
          </p:nvSpPr>
          <p:spPr bwMode="auto">
            <a:xfrm>
              <a:off x="1292" y="3847"/>
              <a:ext cx="26" cy="4"/>
            </a:xfrm>
            <a:custGeom>
              <a:avLst/>
              <a:gdLst>
                <a:gd name="T0" fmla="*/ 26 w 26"/>
                <a:gd name="T1" fmla="*/ 0 h 4"/>
                <a:gd name="T2" fmla="*/ 24 w 26"/>
                <a:gd name="T3" fmla="*/ 1 h 4"/>
                <a:gd name="T4" fmla="*/ 22 w 26"/>
                <a:gd name="T5" fmla="*/ 4 h 4"/>
                <a:gd name="T6" fmla="*/ 19 w 26"/>
                <a:gd name="T7" fmla="*/ 3 h 4"/>
                <a:gd name="T8" fmla="*/ 16 w 26"/>
                <a:gd name="T9" fmla="*/ 2 h 4"/>
                <a:gd name="T10" fmla="*/ 14 w 26"/>
                <a:gd name="T11" fmla="*/ 2 h 4"/>
                <a:gd name="T12" fmla="*/ 9 w 26"/>
                <a:gd name="T13" fmla="*/ 3 h 4"/>
                <a:gd name="T14" fmla="*/ 6 w 26"/>
                <a:gd name="T15" fmla="*/ 4 h 4"/>
                <a:gd name="T16" fmla="*/ 8 w 26"/>
                <a:gd name="T17" fmla="*/ 2 h 4"/>
                <a:gd name="T18" fmla="*/ 4 w 26"/>
                <a:gd name="T19" fmla="*/ 2 h 4"/>
                <a:gd name="T20" fmla="*/ 0 w 26"/>
                <a:gd name="T21" fmla="*/ 1 h 4"/>
                <a:gd name="T22" fmla="*/ 5 w 26"/>
                <a:gd name="T23" fmla="*/ 1 h 4"/>
                <a:gd name="T24" fmla="*/ 9 w 26"/>
                <a:gd name="T25" fmla="*/ 1 h 4"/>
                <a:gd name="T26" fmla="*/ 13 w 26"/>
                <a:gd name="T27" fmla="*/ 1 h 4"/>
                <a:gd name="T28" fmla="*/ 15 w 26"/>
                <a:gd name="T29" fmla="*/ 1 h 4"/>
                <a:gd name="T30" fmla="*/ 17 w 26"/>
                <a:gd name="T31" fmla="*/ 1 h 4"/>
                <a:gd name="T32" fmla="*/ 19 w 26"/>
                <a:gd name="T33" fmla="*/ 2 h 4"/>
                <a:gd name="T34" fmla="*/ 22 w 26"/>
                <a:gd name="T35" fmla="*/ 3 h 4"/>
                <a:gd name="T36" fmla="*/ 26 w 26"/>
                <a:gd name="T37" fmla="*/ 0 h 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6" h="4">
                  <a:moveTo>
                    <a:pt x="26" y="0"/>
                  </a:moveTo>
                  <a:lnTo>
                    <a:pt x="24" y="1"/>
                  </a:lnTo>
                  <a:lnTo>
                    <a:pt x="22" y="4"/>
                  </a:lnTo>
                  <a:lnTo>
                    <a:pt x="19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3"/>
                  </a:lnTo>
                  <a:lnTo>
                    <a:pt x="6" y="4"/>
                  </a:lnTo>
                  <a:lnTo>
                    <a:pt x="8" y="2"/>
                  </a:lnTo>
                  <a:lnTo>
                    <a:pt x="4" y="2"/>
                  </a:lnTo>
                  <a:lnTo>
                    <a:pt x="0" y="1"/>
                  </a:lnTo>
                  <a:lnTo>
                    <a:pt x="5" y="1"/>
                  </a:lnTo>
                  <a:lnTo>
                    <a:pt x="9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7" y="1"/>
                  </a:lnTo>
                  <a:lnTo>
                    <a:pt x="19" y="2"/>
                  </a:lnTo>
                  <a:lnTo>
                    <a:pt x="22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7" name="Freeform 215"/>
            <p:cNvSpPr>
              <a:spLocks/>
            </p:cNvSpPr>
            <p:nvPr/>
          </p:nvSpPr>
          <p:spPr bwMode="auto">
            <a:xfrm>
              <a:off x="1315" y="3893"/>
              <a:ext cx="127" cy="108"/>
            </a:xfrm>
            <a:custGeom>
              <a:avLst/>
              <a:gdLst>
                <a:gd name="T0" fmla="*/ 27 w 127"/>
                <a:gd name="T1" fmla="*/ 0 h 108"/>
                <a:gd name="T2" fmla="*/ 0 w 127"/>
                <a:gd name="T3" fmla="*/ 96 h 108"/>
                <a:gd name="T4" fmla="*/ 103 w 127"/>
                <a:gd name="T5" fmla="*/ 108 h 108"/>
                <a:gd name="T6" fmla="*/ 127 w 127"/>
                <a:gd name="T7" fmla="*/ 7 h 108"/>
                <a:gd name="T8" fmla="*/ 27 w 12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108">
                  <a:moveTo>
                    <a:pt x="27" y="0"/>
                  </a:moveTo>
                  <a:lnTo>
                    <a:pt x="0" y="96"/>
                  </a:lnTo>
                  <a:lnTo>
                    <a:pt x="103" y="108"/>
                  </a:lnTo>
                  <a:lnTo>
                    <a:pt x="127" y="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8" name="Freeform 216"/>
            <p:cNvSpPr>
              <a:spLocks/>
            </p:cNvSpPr>
            <p:nvPr/>
          </p:nvSpPr>
          <p:spPr bwMode="auto">
            <a:xfrm>
              <a:off x="1370" y="3888"/>
              <a:ext cx="152" cy="83"/>
            </a:xfrm>
            <a:custGeom>
              <a:avLst/>
              <a:gdLst>
                <a:gd name="T0" fmla="*/ 0 w 152"/>
                <a:gd name="T1" fmla="*/ 18 h 83"/>
                <a:gd name="T2" fmla="*/ 48 w 152"/>
                <a:gd name="T3" fmla="*/ 83 h 83"/>
                <a:gd name="T4" fmla="*/ 152 w 152"/>
                <a:gd name="T5" fmla="*/ 52 h 83"/>
                <a:gd name="T6" fmla="*/ 100 w 152"/>
                <a:gd name="T7" fmla="*/ 0 h 83"/>
                <a:gd name="T8" fmla="*/ 0 w 152"/>
                <a:gd name="T9" fmla="*/ 18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83">
                  <a:moveTo>
                    <a:pt x="0" y="18"/>
                  </a:moveTo>
                  <a:lnTo>
                    <a:pt x="48" y="83"/>
                  </a:lnTo>
                  <a:lnTo>
                    <a:pt x="152" y="52"/>
                  </a:lnTo>
                  <a:lnTo>
                    <a:pt x="10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9" name="Freeform 217"/>
            <p:cNvSpPr>
              <a:spLocks/>
            </p:cNvSpPr>
            <p:nvPr/>
          </p:nvSpPr>
          <p:spPr bwMode="auto">
            <a:xfrm>
              <a:off x="1476" y="3892"/>
              <a:ext cx="181" cy="71"/>
            </a:xfrm>
            <a:custGeom>
              <a:avLst/>
              <a:gdLst>
                <a:gd name="T0" fmla="*/ 0 w 181"/>
                <a:gd name="T1" fmla="*/ 8 h 71"/>
                <a:gd name="T2" fmla="*/ 126 w 181"/>
                <a:gd name="T3" fmla="*/ 0 h 71"/>
                <a:gd name="T4" fmla="*/ 181 w 181"/>
                <a:gd name="T5" fmla="*/ 50 h 71"/>
                <a:gd name="T6" fmla="*/ 36 w 181"/>
                <a:gd name="T7" fmla="*/ 71 h 71"/>
                <a:gd name="T8" fmla="*/ 0 w 181"/>
                <a:gd name="T9" fmla="*/ 8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71">
                  <a:moveTo>
                    <a:pt x="0" y="8"/>
                  </a:moveTo>
                  <a:lnTo>
                    <a:pt x="126" y="0"/>
                  </a:lnTo>
                  <a:lnTo>
                    <a:pt x="181" y="50"/>
                  </a:lnTo>
                  <a:lnTo>
                    <a:pt x="36" y="7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0" name="Freeform 218"/>
            <p:cNvSpPr>
              <a:spLocks/>
            </p:cNvSpPr>
            <p:nvPr/>
          </p:nvSpPr>
          <p:spPr bwMode="auto">
            <a:xfrm>
              <a:off x="1562" y="3679"/>
              <a:ext cx="309" cy="215"/>
            </a:xfrm>
            <a:custGeom>
              <a:avLst/>
              <a:gdLst>
                <a:gd name="T0" fmla="*/ 183 w 309"/>
                <a:gd name="T1" fmla="*/ 2 h 215"/>
                <a:gd name="T2" fmla="*/ 199 w 309"/>
                <a:gd name="T3" fmla="*/ 0 h 215"/>
                <a:gd name="T4" fmla="*/ 215 w 309"/>
                <a:gd name="T5" fmla="*/ 2 h 215"/>
                <a:gd name="T6" fmla="*/ 223 w 309"/>
                <a:gd name="T7" fmla="*/ 5 h 215"/>
                <a:gd name="T8" fmla="*/ 241 w 309"/>
                <a:gd name="T9" fmla="*/ 19 h 215"/>
                <a:gd name="T10" fmla="*/ 253 w 309"/>
                <a:gd name="T11" fmla="*/ 30 h 215"/>
                <a:gd name="T12" fmla="*/ 265 w 309"/>
                <a:gd name="T13" fmla="*/ 46 h 215"/>
                <a:gd name="T14" fmla="*/ 275 w 309"/>
                <a:gd name="T15" fmla="*/ 63 h 215"/>
                <a:gd name="T16" fmla="*/ 283 w 309"/>
                <a:gd name="T17" fmla="*/ 76 h 215"/>
                <a:gd name="T18" fmla="*/ 287 w 309"/>
                <a:gd name="T19" fmla="*/ 83 h 215"/>
                <a:gd name="T20" fmla="*/ 292 w 309"/>
                <a:gd name="T21" fmla="*/ 103 h 215"/>
                <a:gd name="T22" fmla="*/ 299 w 309"/>
                <a:gd name="T23" fmla="*/ 135 h 215"/>
                <a:gd name="T24" fmla="*/ 303 w 309"/>
                <a:gd name="T25" fmla="*/ 158 h 215"/>
                <a:gd name="T26" fmla="*/ 306 w 309"/>
                <a:gd name="T27" fmla="*/ 187 h 215"/>
                <a:gd name="T28" fmla="*/ 309 w 309"/>
                <a:gd name="T29" fmla="*/ 211 h 215"/>
                <a:gd name="T30" fmla="*/ 243 w 309"/>
                <a:gd name="T31" fmla="*/ 212 h 215"/>
                <a:gd name="T32" fmla="*/ 203 w 309"/>
                <a:gd name="T33" fmla="*/ 215 h 215"/>
                <a:gd name="T34" fmla="*/ 171 w 309"/>
                <a:gd name="T35" fmla="*/ 215 h 215"/>
                <a:gd name="T36" fmla="*/ 82 w 309"/>
                <a:gd name="T37" fmla="*/ 211 h 215"/>
                <a:gd name="T38" fmla="*/ 47 w 309"/>
                <a:gd name="T39" fmla="*/ 209 h 215"/>
                <a:gd name="T40" fmla="*/ 18 w 309"/>
                <a:gd name="T41" fmla="*/ 208 h 215"/>
                <a:gd name="T42" fmla="*/ 19 w 309"/>
                <a:gd name="T43" fmla="*/ 198 h 215"/>
                <a:gd name="T44" fmla="*/ 16 w 309"/>
                <a:gd name="T45" fmla="*/ 188 h 215"/>
                <a:gd name="T46" fmla="*/ 7 w 309"/>
                <a:gd name="T47" fmla="*/ 181 h 215"/>
                <a:gd name="T48" fmla="*/ 0 w 309"/>
                <a:gd name="T49" fmla="*/ 177 h 215"/>
                <a:gd name="T50" fmla="*/ 37 w 309"/>
                <a:gd name="T51" fmla="*/ 164 h 215"/>
                <a:gd name="T52" fmla="*/ 67 w 309"/>
                <a:gd name="T53" fmla="*/ 152 h 215"/>
                <a:gd name="T54" fmla="*/ 80 w 309"/>
                <a:gd name="T55" fmla="*/ 146 h 215"/>
                <a:gd name="T56" fmla="*/ 92 w 309"/>
                <a:gd name="T57" fmla="*/ 140 h 215"/>
                <a:gd name="T58" fmla="*/ 100 w 309"/>
                <a:gd name="T59" fmla="*/ 129 h 215"/>
                <a:gd name="T60" fmla="*/ 102 w 309"/>
                <a:gd name="T61" fmla="*/ 125 h 215"/>
                <a:gd name="T62" fmla="*/ 102 w 309"/>
                <a:gd name="T63" fmla="*/ 115 h 215"/>
                <a:gd name="T64" fmla="*/ 103 w 309"/>
                <a:gd name="T65" fmla="*/ 109 h 215"/>
                <a:gd name="T66" fmla="*/ 107 w 309"/>
                <a:gd name="T67" fmla="*/ 98 h 215"/>
                <a:gd name="T68" fmla="*/ 109 w 309"/>
                <a:gd name="T69" fmla="*/ 93 h 215"/>
                <a:gd name="T70" fmla="*/ 109 w 309"/>
                <a:gd name="T71" fmla="*/ 84 h 215"/>
                <a:gd name="T72" fmla="*/ 111 w 309"/>
                <a:gd name="T73" fmla="*/ 71 h 215"/>
                <a:gd name="T74" fmla="*/ 116 w 309"/>
                <a:gd name="T75" fmla="*/ 64 h 215"/>
                <a:gd name="T76" fmla="*/ 116 w 309"/>
                <a:gd name="T77" fmla="*/ 55 h 215"/>
                <a:gd name="T78" fmla="*/ 137 w 309"/>
                <a:gd name="T79" fmla="*/ 30 h 215"/>
                <a:gd name="T80" fmla="*/ 142 w 309"/>
                <a:gd name="T81" fmla="*/ 34 h 215"/>
                <a:gd name="T82" fmla="*/ 183 w 309"/>
                <a:gd name="T83" fmla="*/ 2 h 21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09" h="215">
                  <a:moveTo>
                    <a:pt x="183" y="2"/>
                  </a:moveTo>
                  <a:lnTo>
                    <a:pt x="199" y="0"/>
                  </a:lnTo>
                  <a:lnTo>
                    <a:pt x="215" y="2"/>
                  </a:lnTo>
                  <a:lnTo>
                    <a:pt x="223" y="5"/>
                  </a:lnTo>
                  <a:lnTo>
                    <a:pt x="241" y="19"/>
                  </a:lnTo>
                  <a:lnTo>
                    <a:pt x="253" y="30"/>
                  </a:lnTo>
                  <a:lnTo>
                    <a:pt x="265" y="46"/>
                  </a:lnTo>
                  <a:lnTo>
                    <a:pt x="275" y="63"/>
                  </a:lnTo>
                  <a:lnTo>
                    <a:pt x="283" y="76"/>
                  </a:lnTo>
                  <a:lnTo>
                    <a:pt x="287" y="83"/>
                  </a:lnTo>
                  <a:lnTo>
                    <a:pt x="292" y="103"/>
                  </a:lnTo>
                  <a:lnTo>
                    <a:pt x="299" y="135"/>
                  </a:lnTo>
                  <a:lnTo>
                    <a:pt x="303" y="158"/>
                  </a:lnTo>
                  <a:lnTo>
                    <a:pt x="306" y="187"/>
                  </a:lnTo>
                  <a:lnTo>
                    <a:pt x="309" y="211"/>
                  </a:lnTo>
                  <a:lnTo>
                    <a:pt x="243" y="212"/>
                  </a:lnTo>
                  <a:lnTo>
                    <a:pt x="203" y="215"/>
                  </a:lnTo>
                  <a:lnTo>
                    <a:pt x="171" y="215"/>
                  </a:lnTo>
                  <a:lnTo>
                    <a:pt x="82" y="211"/>
                  </a:lnTo>
                  <a:lnTo>
                    <a:pt x="47" y="209"/>
                  </a:lnTo>
                  <a:lnTo>
                    <a:pt x="18" y="208"/>
                  </a:lnTo>
                  <a:lnTo>
                    <a:pt x="19" y="198"/>
                  </a:lnTo>
                  <a:lnTo>
                    <a:pt x="16" y="188"/>
                  </a:lnTo>
                  <a:lnTo>
                    <a:pt x="7" y="181"/>
                  </a:lnTo>
                  <a:lnTo>
                    <a:pt x="0" y="177"/>
                  </a:lnTo>
                  <a:lnTo>
                    <a:pt x="37" y="164"/>
                  </a:lnTo>
                  <a:lnTo>
                    <a:pt x="67" y="152"/>
                  </a:lnTo>
                  <a:lnTo>
                    <a:pt x="80" y="146"/>
                  </a:lnTo>
                  <a:lnTo>
                    <a:pt x="92" y="140"/>
                  </a:lnTo>
                  <a:lnTo>
                    <a:pt x="100" y="129"/>
                  </a:lnTo>
                  <a:lnTo>
                    <a:pt x="102" y="125"/>
                  </a:lnTo>
                  <a:lnTo>
                    <a:pt x="102" y="115"/>
                  </a:lnTo>
                  <a:lnTo>
                    <a:pt x="103" y="109"/>
                  </a:lnTo>
                  <a:lnTo>
                    <a:pt x="107" y="98"/>
                  </a:lnTo>
                  <a:lnTo>
                    <a:pt x="109" y="93"/>
                  </a:lnTo>
                  <a:lnTo>
                    <a:pt x="109" y="84"/>
                  </a:lnTo>
                  <a:lnTo>
                    <a:pt x="111" y="71"/>
                  </a:lnTo>
                  <a:lnTo>
                    <a:pt x="116" y="64"/>
                  </a:lnTo>
                  <a:lnTo>
                    <a:pt x="116" y="55"/>
                  </a:lnTo>
                  <a:lnTo>
                    <a:pt x="137" y="30"/>
                  </a:lnTo>
                  <a:lnTo>
                    <a:pt x="142" y="34"/>
                  </a:lnTo>
                  <a:lnTo>
                    <a:pt x="183" y="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1" name="Freeform 219"/>
            <p:cNvSpPr>
              <a:spLocks/>
            </p:cNvSpPr>
            <p:nvPr/>
          </p:nvSpPr>
          <p:spPr bwMode="auto">
            <a:xfrm>
              <a:off x="1766" y="3730"/>
              <a:ext cx="61" cy="164"/>
            </a:xfrm>
            <a:custGeom>
              <a:avLst/>
              <a:gdLst>
                <a:gd name="T0" fmla="*/ 48 w 61"/>
                <a:gd name="T1" fmla="*/ 0 h 164"/>
                <a:gd name="T2" fmla="*/ 54 w 61"/>
                <a:gd name="T3" fmla="*/ 6 h 164"/>
                <a:gd name="T4" fmla="*/ 56 w 61"/>
                <a:gd name="T5" fmla="*/ 20 h 164"/>
                <a:gd name="T6" fmla="*/ 56 w 61"/>
                <a:gd name="T7" fmla="*/ 34 h 164"/>
                <a:gd name="T8" fmla="*/ 56 w 61"/>
                <a:gd name="T9" fmla="*/ 44 h 164"/>
                <a:gd name="T10" fmla="*/ 61 w 61"/>
                <a:gd name="T11" fmla="*/ 49 h 164"/>
                <a:gd name="T12" fmla="*/ 56 w 61"/>
                <a:gd name="T13" fmla="*/ 52 h 164"/>
                <a:gd name="T14" fmla="*/ 56 w 61"/>
                <a:gd name="T15" fmla="*/ 61 h 164"/>
                <a:gd name="T16" fmla="*/ 53 w 61"/>
                <a:gd name="T17" fmla="*/ 66 h 164"/>
                <a:gd name="T18" fmla="*/ 51 w 61"/>
                <a:gd name="T19" fmla="*/ 74 h 164"/>
                <a:gd name="T20" fmla="*/ 49 w 61"/>
                <a:gd name="T21" fmla="*/ 77 h 164"/>
                <a:gd name="T22" fmla="*/ 49 w 61"/>
                <a:gd name="T23" fmla="*/ 86 h 164"/>
                <a:gd name="T24" fmla="*/ 45 w 61"/>
                <a:gd name="T25" fmla="*/ 95 h 164"/>
                <a:gd name="T26" fmla="*/ 44 w 61"/>
                <a:gd name="T27" fmla="*/ 109 h 164"/>
                <a:gd name="T28" fmla="*/ 42 w 61"/>
                <a:gd name="T29" fmla="*/ 124 h 164"/>
                <a:gd name="T30" fmla="*/ 40 w 61"/>
                <a:gd name="T31" fmla="*/ 127 h 164"/>
                <a:gd name="T32" fmla="*/ 40 w 61"/>
                <a:gd name="T33" fmla="*/ 133 h 164"/>
                <a:gd name="T34" fmla="*/ 35 w 61"/>
                <a:gd name="T35" fmla="*/ 133 h 164"/>
                <a:gd name="T36" fmla="*/ 35 w 61"/>
                <a:gd name="T37" fmla="*/ 137 h 164"/>
                <a:gd name="T38" fmla="*/ 34 w 61"/>
                <a:gd name="T39" fmla="*/ 142 h 164"/>
                <a:gd name="T40" fmla="*/ 28 w 61"/>
                <a:gd name="T41" fmla="*/ 148 h 164"/>
                <a:gd name="T42" fmla="*/ 23 w 61"/>
                <a:gd name="T43" fmla="*/ 155 h 164"/>
                <a:gd name="T44" fmla="*/ 20 w 61"/>
                <a:gd name="T45" fmla="*/ 164 h 164"/>
                <a:gd name="T46" fmla="*/ 5 w 61"/>
                <a:gd name="T47" fmla="*/ 164 h 164"/>
                <a:gd name="T48" fmla="*/ 28 w 61"/>
                <a:gd name="T49" fmla="*/ 143 h 164"/>
                <a:gd name="T50" fmla="*/ 33 w 61"/>
                <a:gd name="T51" fmla="*/ 134 h 164"/>
                <a:gd name="T52" fmla="*/ 31 w 61"/>
                <a:gd name="T53" fmla="*/ 126 h 164"/>
                <a:gd name="T54" fmla="*/ 36 w 61"/>
                <a:gd name="T55" fmla="*/ 121 h 164"/>
                <a:gd name="T56" fmla="*/ 36 w 61"/>
                <a:gd name="T57" fmla="*/ 95 h 164"/>
                <a:gd name="T58" fmla="*/ 20 w 61"/>
                <a:gd name="T59" fmla="*/ 92 h 164"/>
                <a:gd name="T60" fmla="*/ 11 w 61"/>
                <a:gd name="T61" fmla="*/ 89 h 164"/>
                <a:gd name="T62" fmla="*/ 0 w 61"/>
                <a:gd name="T63" fmla="*/ 86 h 164"/>
                <a:gd name="T64" fmla="*/ 34 w 61"/>
                <a:gd name="T65" fmla="*/ 85 h 164"/>
                <a:gd name="T66" fmla="*/ 39 w 61"/>
                <a:gd name="T67" fmla="*/ 83 h 164"/>
                <a:gd name="T68" fmla="*/ 38 w 61"/>
                <a:gd name="T69" fmla="*/ 77 h 164"/>
                <a:gd name="T70" fmla="*/ 28 w 61"/>
                <a:gd name="T71" fmla="*/ 76 h 164"/>
                <a:gd name="T72" fmla="*/ 18 w 61"/>
                <a:gd name="T73" fmla="*/ 75 h 164"/>
                <a:gd name="T74" fmla="*/ 32 w 61"/>
                <a:gd name="T75" fmla="*/ 71 h 164"/>
                <a:gd name="T76" fmla="*/ 35 w 61"/>
                <a:gd name="T77" fmla="*/ 69 h 164"/>
                <a:gd name="T78" fmla="*/ 23 w 61"/>
                <a:gd name="T79" fmla="*/ 57 h 164"/>
                <a:gd name="T80" fmla="*/ 12 w 61"/>
                <a:gd name="T81" fmla="*/ 51 h 164"/>
                <a:gd name="T82" fmla="*/ 5 w 61"/>
                <a:gd name="T83" fmla="*/ 43 h 164"/>
                <a:gd name="T84" fmla="*/ 2 w 61"/>
                <a:gd name="T85" fmla="*/ 41 h 164"/>
                <a:gd name="T86" fmla="*/ 10 w 61"/>
                <a:gd name="T87" fmla="*/ 40 h 164"/>
                <a:gd name="T88" fmla="*/ 20 w 61"/>
                <a:gd name="T89" fmla="*/ 45 h 164"/>
                <a:gd name="T90" fmla="*/ 32 w 61"/>
                <a:gd name="T91" fmla="*/ 52 h 164"/>
                <a:gd name="T92" fmla="*/ 42 w 61"/>
                <a:gd name="T93" fmla="*/ 56 h 164"/>
                <a:gd name="T94" fmla="*/ 49 w 61"/>
                <a:gd name="T95" fmla="*/ 54 h 164"/>
                <a:gd name="T96" fmla="*/ 52 w 61"/>
                <a:gd name="T97" fmla="*/ 47 h 164"/>
                <a:gd name="T98" fmla="*/ 52 w 61"/>
                <a:gd name="T99" fmla="*/ 33 h 164"/>
                <a:gd name="T100" fmla="*/ 48 w 61"/>
                <a:gd name="T101" fmla="*/ 0 h 16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1" h="164">
                  <a:moveTo>
                    <a:pt x="48" y="0"/>
                  </a:moveTo>
                  <a:lnTo>
                    <a:pt x="54" y="6"/>
                  </a:lnTo>
                  <a:lnTo>
                    <a:pt x="56" y="20"/>
                  </a:lnTo>
                  <a:lnTo>
                    <a:pt x="56" y="34"/>
                  </a:lnTo>
                  <a:lnTo>
                    <a:pt x="56" y="44"/>
                  </a:lnTo>
                  <a:lnTo>
                    <a:pt x="61" y="49"/>
                  </a:lnTo>
                  <a:lnTo>
                    <a:pt x="56" y="52"/>
                  </a:lnTo>
                  <a:lnTo>
                    <a:pt x="56" y="61"/>
                  </a:lnTo>
                  <a:lnTo>
                    <a:pt x="53" y="66"/>
                  </a:lnTo>
                  <a:lnTo>
                    <a:pt x="51" y="74"/>
                  </a:lnTo>
                  <a:lnTo>
                    <a:pt x="49" y="77"/>
                  </a:lnTo>
                  <a:lnTo>
                    <a:pt x="49" y="86"/>
                  </a:lnTo>
                  <a:lnTo>
                    <a:pt x="45" y="95"/>
                  </a:lnTo>
                  <a:lnTo>
                    <a:pt x="44" y="109"/>
                  </a:lnTo>
                  <a:lnTo>
                    <a:pt x="42" y="124"/>
                  </a:lnTo>
                  <a:lnTo>
                    <a:pt x="40" y="127"/>
                  </a:lnTo>
                  <a:lnTo>
                    <a:pt x="40" y="133"/>
                  </a:lnTo>
                  <a:lnTo>
                    <a:pt x="35" y="133"/>
                  </a:lnTo>
                  <a:lnTo>
                    <a:pt x="35" y="137"/>
                  </a:lnTo>
                  <a:lnTo>
                    <a:pt x="34" y="142"/>
                  </a:lnTo>
                  <a:lnTo>
                    <a:pt x="28" y="148"/>
                  </a:lnTo>
                  <a:lnTo>
                    <a:pt x="23" y="155"/>
                  </a:lnTo>
                  <a:lnTo>
                    <a:pt x="20" y="164"/>
                  </a:lnTo>
                  <a:lnTo>
                    <a:pt x="5" y="164"/>
                  </a:lnTo>
                  <a:lnTo>
                    <a:pt x="28" y="143"/>
                  </a:lnTo>
                  <a:lnTo>
                    <a:pt x="33" y="134"/>
                  </a:lnTo>
                  <a:lnTo>
                    <a:pt x="31" y="126"/>
                  </a:lnTo>
                  <a:lnTo>
                    <a:pt x="36" y="121"/>
                  </a:lnTo>
                  <a:lnTo>
                    <a:pt x="36" y="95"/>
                  </a:lnTo>
                  <a:lnTo>
                    <a:pt x="20" y="92"/>
                  </a:lnTo>
                  <a:lnTo>
                    <a:pt x="11" y="89"/>
                  </a:lnTo>
                  <a:lnTo>
                    <a:pt x="0" y="86"/>
                  </a:lnTo>
                  <a:lnTo>
                    <a:pt x="34" y="85"/>
                  </a:lnTo>
                  <a:lnTo>
                    <a:pt x="39" y="83"/>
                  </a:lnTo>
                  <a:lnTo>
                    <a:pt x="38" y="77"/>
                  </a:lnTo>
                  <a:lnTo>
                    <a:pt x="28" y="76"/>
                  </a:lnTo>
                  <a:lnTo>
                    <a:pt x="18" y="75"/>
                  </a:lnTo>
                  <a:lnTo>
                    <a:pt x="32" y="71"/>
                  </a:lnTo>
                  <a:lnTo>
                    <a:pt x="35" y="69"/>
                  </a:lnTo>
                  <a:lnTo>
                    <a:pt x="23" y="57"/>
                  </a:lnTo>
                  <a:lnTo>
                    <a:pt x="12" y="51"/>
                  </a:lnTo>
                  <a:lnTo>
                    <a:pt x="5" y="43"/>
                  </a:lnTo>
                  <a:lnTo>
                    <a:pt x="2" y="41"/>
                  </a:lnTo>
                  <a:lnTo>
                    <a:pt x="10" y="40"/>
                  </a:lnTo>
                  <a:lnTo>
                    <a:pt x="20" y="45"/>
                  </a:lnTo>
                  <a:lnTo>
                    <a:pt x="32" y="52"/>
                  </a:lnTo>
                  <a:lnTo>
                    <a:pt x="42" y="56"/>
                  </a:lnTo>
                  <a:lnTo>
                    <a:pt x="49" y="54"/>
                  </a:lnTo>
                  <a:lnTo>
                    <a:pt x="52" y="47"/>
                  </a:lnTo>
                  <a:lnTo>
                    <a:pt x="52" y="3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2" name="Freeform 220"/>
            <p:cNvSpPr>
              <a:spLocks/>
            </p:cNvSpPr>
            <p:nvPr/>
          </p:nvSpPr>
          <p:spPr bwMode="auto">
            <a:xfrm>
              <a:off x="1597" y="3773"/>
              <a:ext cx="120" cy="113"/>
            </a:xfrm>
            <a:custGeom>
              <a:avLst/>
              <a:gdLst>
                <a:gd name="T0" fmla="*/ 0 w 120"/>
                <a:gd name="T1" fmla="*/ 113 h 113"/>
                <a:gd name="T2" fmla="*/ 75 w 120"/>
                <a:gd name="T3" fmla="*/ 87 h 113"/>
                <a:gd name="T4" fmla="*/ 81 w 120"/>
                <a:gd name="T5" fmla="*/ 82 h 113"/>
                <a:gd name="T6" fmla="*/ 88 w 120"/>
                <a:gd name="T7" fmla="*/ 73 h 113"/>
                <a:gd name="T8" fmla="*/ 88 w 120"/>
                <a:gd name="T9" fmla="*/ 65 h 113"/>
                <a:gd name="T10" fmla="*/ 89 w 120"/>
                <a:gd name="T11" fmla="*/ 40 h 113"/>
                <a:gd name="T12" fmla="*/ 92 w 120"/>
                <a:gd name="T13" fmla="*/ 57 h 113"/>
                <a:gd name="T14" fmla="*/ 97 w 120"/>
                <a:gd name="T15" fmla="*/ 61 h 113"/>
                <a:gd name="T16" fmla="*/ 101 w 120"/>
                <a:gd name="T17" fmla="*/ 47 h 113"/>
                <a:gd name="T18" fmla="*/ 104 w 120"/>
                <a:gd name="T19" fmla="*/ 34 h 113"/>
                <a:gd name="T20" fmla="*/ 117 w 120"/>
                <a:gd name="T21" fmla="*/ 0 h 113"/>
                <a:gd name="T22" fmla="*/ 109 w 120"/>
                <a:gd name="T23" fmla="*/ 29 h 113"/>
                <a:gd name="T24" fmla="*/ 104 w 120"/>
                <a:gd name="T25" fmla="*/ 47 h 113"/>
                <a:gd name="T26" fmla="*/ 102 w 120"/>
                <a:gd name="T27" fmla="*/ 61 h 113"/>
                <a:gd name="T28" fmla="*/ 97 w 120"/>
                <a:gd name="T29" fmla="*/ 70 h 113"/>
                <a:gd name="T30" fmla="*/ 92 w 120"/>
                <a:gd name="T31" fmla="*/ 77 h 113"/>
                <a:gd name="T32" fmla="*/ 98 w 120"/>
                <a:gd name="T33" fmla="*/ 82 h 113"/>
                <a:gd name="T34" fmla="*/ 106 w 120"/>
                <a:gd name="T35" fmla="*/ 81 h 113"/>
                <a:gd name="T36" fmla="*/ 120 w 120"/>
                <a:gd name="T37" fmla="*/ 69 h 113"/>
                <a:gd name="T38" fmla="*/ 102 w 120"/>
                <a:gd name="T39" fmla="*/ 90 h 113"/>
                <a:gd name="T40" fmla="*/ 82 w 120"/>
                <a:gd name="T41" fmla="*/ 95 h 113"/>
                <a:gd name="T42" fmla="*/ 60 w 120"/>
                <a:gd name="T43" fmla="*/ 99 h 113"/>
                <a:gd name="T44" fmla="*/ 39 w 120"/>
                <a:gd name="T45" fmla="*/ 103 h 113"/>
                <a:gd name="T46" fmla="*/ 16 w 120"/>
                <a:gd name="T47" fmla="*/ 108 h 113"/>
                <a:gd name="T48" fmla="*/ 0 w 120"/>
                <a:gd name="T49" fmla="*/ 113 h 1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0" h="113">
                  <a:moveTo>
                    <a:pt x="0" y="113"/>
                  </a:moveTo>
                  <a:lnTo>
                    <a:pt x="75" y="87"/>
                  </a:lnTo>
                  <a:lnTo>
                    <a:pt x="81" y="82"/>
                  </a:lnTo>
                  <a:lnTo>
                    <a:pt x="88" y="73"/>
                  </a:lnTo>
                  <a:lnTo>
                    <a:pt x="88" y="65"/>
                  </a:lnTo>
                  <a:lnTo>
                    <a:pt x="89" y="40"/>
                  </a:lnTo>
                  <a:lnTo>
                    <a:pt x="92" y="57"/>
                  </a:lnTo>
                  <a:lnTo>
                    <a:pt x="97" y="61"/>
                  </a:lnTo>
                  <a:lnTo>
                    <a:pt x="101" y="47"/>
                  </a:lnTo>
                  <a:lnTo>
                    <a:pt x="104" y="34"/>
                  </a:lnTo>
                  <a:lnTo>
                    <a:pt x="117" y="0"/>
                  </a:lnTo>
                  <a:lnTo>
                    <a:pt x="109" y="29"/>
                  </a:lnTo>
                  <a:lnTo>
                    <a:pt x="104" y="47"/>
                  </a:lnTo>
                  <a:lnTo>
                    <a:pt x="102" y="61"/>
                  </a:lnTo>
                  <a:lnTo>
                    <a:pt x="97" y="70"/>
                  </a:lnTo>
                  <a:lnTo>
                    <a:pt x="92" y="77"/>
                  </a:lnTo>
                  <a:lnTo>
                    <a:pt x="98" y="82"/>
                  </a:lnTo>
                  <a:lnTo>
                    <a:pt x="106" y="81"/>
                  </a:lnTo>
                  <a:lnTo>
                    <a:pt x="120" y="69"/>
                  </a:lnTo>
                  <a:lnTo>
                    <a:pt x="102" y="90"/>
                  </a:lnTo>
                  <a:lnTo>
                    <a:pt x="82" y="95"/>
                  </a:lnTo>
                  <a:lnTo>
                    <a:pt x="60" y="99"/>
                  </a:lnTo>
                  <a:lnTo>
                    <a:pt x="39" y="103"/>
                  </a:lnTo>
                  <a:lnTo>
                    <a:pt x="16" y="108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3" name="Freeform 221"/>
            <p:cNvSpPr>
              <a:spLocks/>
            </p:cNvSpPr>
            <p:nvPr/>
          </p:nvSpPr>
          <p:spPr bwMode="auto">
            <a:xfrm>
              <a:off x="1704" y="3695"/>
              <a:ext cx="94" cy="188"/>
            </a:xfrm>
            <a:custGeom>
              <a:avLst/>
              <a:gdLst>
                <a:gd name="T0" fmla="*/ 94 w 94"/>
                <a:gd name="T1" fmla="*/ 2 h 188"/>
                <a:gd name="T2" fmla="*/ 75 w 94"/>
                <a:gd name="T3" fmla="*/ 0 h 188"/>
                <a:gd name="T4" fmla="*/ 64 w 94"/>
                <a:gd name="T5" fmla="*/ 2 h 188"/>
                <a:gd name="T6" fmla="*/ 47 w 94"/>
                <a:gd name="T7" fmla="*/ 19 h 188"/>
                <a:gd name="T8" fmla="*/ 30 w 94"/>
                <a:gd name="T9" fmla="*/ 40 h 188"/>
                <a:gd name="T10" fmla="*/ 20 w 94"/>
                <a:gd name="T11" fmla="*/ 80 h 188"/>
                <a:gd name="T12" fmla="*/ 17 w 94"/>
                <a:gd name="T13" fmla="*/ 92 h 188"/>
                <a:gd name="T14" fmla="*/ 13 w 94"/>
                <a:gd name="T15" fmla="*/ 124 h 188"/>
                <a:gd name="T16" fmla="*/ 12 w 94"/>
                <a:gd name="T17" fmla="*/ 148 h 188"/>
                <a:gd name="T18" fmla="*/ 0 w 94"/>
                <a:gd name="T19" fmla="*/ 162 h 188"/>
                <a:gd name="T20" fmla="*/ 26 w 94"/>
                <a:gd name="T21" fmla="*/ 188 h 188"/>
                <a:gd name="T22" fmla="*/ 13 w 94"/>
                <a:gd name="T23" fmla="*/ 169 h 188"/>
                <a:gd name="T24" fmla="*/ 16 w 94"/>
                <a:gd name="T25" fmla="*/ 168 h 188"/>
                <a:gd name="T26" fmla="*/ 33 w 94"/>
                <a:gd name="T27" fmla="*/ 177 h 188"/>
                <a:gd name="T28" fmla="*/ 54 w 94"/>
                <a:gd name="T29" fmla="*/ 182 h 188"/>
                <a:gd name="T30" fmla="*/ 26 w 94"/>
                <a:gd name="T31" fmla="*/ 171 h 188"/>
                <a:gd name="T32" fmla="*/ 16 w 94"/>
                <a:gd name="T33" fmla="*/ 161 h 188"/>
                <a:gd name="T34" fmla="*/ 16 w 94"/>
                <a:gd name="T35" fmla="*/ 152 h 188"/>
                <a:gd name="T36" fmla="*/ 33 w 94"/>
                <a:gd name="T37" fmla="*/ 151 h 188"/>
                <a:gd name="T38" fmla="*/ 15 w 94"/>
                <a:gd name="T39" fmla="*/ 147 h 188"/>
                <a:gd name="T40" fmla="*/ 17 w 94"/>
                <a:gd name="T41" fmla="*/ 124 h 188"/>
                <a:gd name="T42" fmla="*/ 21 w 94"/>
                <a:gd name="T43" fmla="*/ 87 h 188"/>
                <a:gd name="T44" fmla="*/ 35 w 94"/>
                <a:gd name="T45" fmla="*/ 41 h 188"/>
                <a:gd name="T46" fmla="*/ 45 w 94"/>
                <a:gd name="T47" fmla="*/ 26 h 188"/>
                <a:gd name="T48" fmla="*/ 64 w 94"/>
                <a:gd name="T49" fmla="*/ 7 h 188"/>
                <a:gd name="T50" fmla="*/ 75 w 94"/>
                <a:gd name="T51" fmla="*/ 5 h 188"/>
                <a:gd name="T52" fmla="*/ 94 w 94"/>
                <a:gd name="T53" fmla="*/ 2 h 1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4" h="188">
                  <a:moveTo>
                    <a:pt x="94" y="2"/>
                  </a:moveTo>
                  <a:lnTo>
                    <a:pt x="75" y="0"/>
                  </a:lnTo>
                  <a:lnTo>
                    <a:pt x="64" y="2"/>
                  </a:lnTo>
                  <a:lnTo>
                    <a:pt x="47" y="19"/>
                  </a:lnTo>
                  <a:lnTo>
                    <a:pt x="30" y="40"/>
                  </a:lnTo>
                  <a:lnTo>
                    <a:pt x="20" y="80"/>
                  </a:lnTo>
                  <a:lnTo>
                    <a:pt x="17" y="92"/>
                  </a:lnTo>
                  <a:lnTo>
                    <a:pt x="13" y="124"/>
                  </a:lnTo>
                  <a:lnTo>
                    <a:pt x="12" y="148"/>
                  </a:lnTo>
                  <a:lnTo>
                    <a:pt x="0" y="162"/>
                  </a:lnTo>
                  <a:lnTo>
                    <a:pt x="26" y="188"/>
                  </a:lnTo>
                  <a:lnTo>
                    <a:pt x="13" y="169"/>
                  </a:lnTo>
                  <a:lnTo>
                    <a:pt x="16" y="168"/>
                  </a:lnTo>
                  <a:lnTo>
                    <a:pt x="33" y="177"/>
                  </a:lnTo>
                  <a:lnTo>
                    <a:pt x="54" y="182"/>
                  </a:lnTo>
                  <a:lnTo>
                    <a:pt x="26" y="171"/>
                  </a:lnTo>
                  <a:lnTo>
                    <a:pt x="16" y="161"/>
                  </a:lnTo>
                  <a:lnTo>
                    <a:pt x="16" y="152"/>
                  </a:lnTo>
                  <a:lnTo>
                    <a:pt x="33" y="151"/>
                  </a:lnTo>
                  <a:lnTo>
                    <a:pt x="15" y="147"/>
                  </a:lnTo>
                  <a:lnTo>
                    <a:pt x="17" y="124"/>
                  </a:lnTo>
                  <a:lnTo>
                    <a:pt x="21" y="87"/>
                  </a:lnTo>
                  <a:lnTo>
                    <a:pt x="35" y="41"/>
                  </a:lnTo>
                  <a:lnTo>
                    <a:pt x="45" y="26"/>
                  </a:lnTo>
                  <a:lnTo>
                    <a:pt x="64" y="7"/>
                  </a:lnTo>
                  <a:lnTo>
                    <a:pt x="75" y="5"/>
                  </a:lnTo>
                  <a:lnTo>
                    <a:pt x="94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" name="Freeform 222"/>
            <p:cNvSpPr>
              <a:spLocks/>
            </p:cNvSpPr>
            <p:nvPr/>
          </p:nvSpPr>
          <p:spPr bwMode="auto">
            <a:xfrm>
              <a:off x="1691" y="3678"/>
              <a:ext cx="55" cy="56"/>
            </a:xfrm>
            <a:custGeom>
              <a:avLst/>
              <a:gdLst>
                <a:gd name="T0" fmla="*/ 48 w 55"/>
                <a:gd name="T1" fmla="*/ 0 h 56"/>
                <a:gd name="T2" fmla="*/ 10 w 55"/>
                <a:gd name="T3" fmla="*/ 33 h 56"/>
                <a:gd name="T4" fmla="*/ 8 w 55"/>
                <a:gd name="T5" fmla="*/ 28 h 56"/>
                <a:gd name="T6" fmla="*/ 2 w 55"/>
                <a:gd name="T7" fmla="*/ 42 h 56"/>
                <a:gd name="T8" fmla="*/ 0 w 55"/>
                <a:gd name="T9" fmla="*/ 50 h 56"/>
                <a:gd name="T10" fmla="*/ 4 w 55"/>
                <a:gd name="T11" fmla="*/ 45 h 56"/>
                <a:gd name="T12" fmla="*/ 8 w 55"/>
                <a:gd name="T13" fmla="*/ 36 h 56"/>
                <a:gd name="T14" fmla="*/ 17 w 55"/>
                <a:gd name="T15" fmla="*/ 56 h 56"/>
                <a:gd name="T16" fmla="*/ 29 w 55"/>
                <a:gd name="T17" fmla="*/ 41 h 56"/>
                <a:gd name="T18" fmla="*/ 43 w 55"/>
                <a:gd name="T19" fmla="*/ 18 h 56"/>
                <a:gd name="T20" fmla="*/ 55 w 55"/>
                <a:gd name="T21" fmla="*/ 3 h 56"/>
                <a:gd name="T22" fmla="*/ 48 w 55"/>
                <a:gd name="T23" fmla="*/ 0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5" h="56">
                  <a:moveTo>
                    <a:pt x="48" y="0"/>
                  </a:moveTo>
                  <a:lnTo>
                    <a:pt x="10" y="33"/>
                  </a:lnTo>
                  <a:lnTo>
                    <a:pt x="8" y="28"/>
                  </a:lnTo>
                  <a:lnTo>
                    <a:pt x="2" y="42"/>
                  </a:lnTo>
                  <a:lnTo>
                    <a:pt x="0" y="50"/>
                  </a:lnTo>
                  <a:lnTo>
                    <a:pt x="4" y="45"/>
                  </a:lnTo>
                  <a:lnTo>
                    <a:pt x="8" y="36"/>
                  </a:lnTo>
                  <a:lnTo>
                    <a:pt x="17" y="56"/>
                  </a:lnTo>
                  <a:lnTo>
                    <a:pt x="29" y="41"/>
                  </a:lnTo>
                  <a:lnTo>
                    <a:pt x="43" y="18"/>
                  </a:lnTo>
                  <a:lnTo>
                    <a:pt x="55" y="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5" name="Freeform 223"/>
            <p:cNvSpPr>
              <a:spLocks/>
            </p:cNvSpPr>
            <p:nvPr/>
          </p:nvSpPr>
          <p:spPr bwMode="auto">
            <a:xfrm>
              <a:off x="1690" y="3714"/>
              <a:ext cx="16" cy="70"/>
            </a:xfrm>
            <a:custGeom>
              <a:avLst/>
              <a:gdLst>
                <a:gd name="T0" fmla="*/ 9 w 16"/>
                <a:gd name="T1" fmla="*/ 0 h 70"/>
                <a:gd name="T2" fmla="*/ 7 w 16"/>
                <a:gd name="T3" fmla="*/ 3 h 70"/>
                <a:gd name="T4" fmla="*/ 5 w 16"/>
                <a:gd name="T5" fmla="*/ 6 h 70"/>
                <a:gd name="T6" fmla="*/ 3 w 16"/>
                <a:gd name="T7" fmla="*/ 9 h 70"/>
                <a:gd name="T8" fmla="*/ 2 w 16"/>
                <a:gd name="T9" fmla="*/ 15 h 70"/>
                <a:gd name="T10" fmla="*/ 1 w 16"/>
                <a:gd name="T11" fmla="*/ 21 h 70"/>
                <a:gd name="T12" fmla="*/ 2 w 16"/>
                <a:gd name="T13" fmla="*/ 26 h 70"/>
                <a:gd name="T14" fmla="*/ 3 w 16"/>
                <a:gd name="T15" fmla="*/ 32 h 70"/>
                <a:gd name="T16" fmla="*/ 4 w 16"/>
                <a:gd name="T17" fmla="*/ 35 h 70"/>
                <a:gd name="T18" fmla="*/ 1 w 16"/>
                <a:gd name="T19" fmla="*/ 48 h 70"/>
                <a:gd name="T20" fmla="*/ 0 w 16"/>
                <a:gd name="T21" fmla="*/ 54 h 70"/>
                <a:gd name="T22" fmla="*/ 0 w 16"/>
                <a:gd name="T23" fmla="*/ 61 h 70"/>
                <a:gd name="T24" fmla="*/ 1 w 16"/>
                <a:gd name="T25" fmla="*/ 70 h 70"/>
                <a:gd name="T26" fmla="*/ 6 w 16"/>
                <a:gd name="T27" fmla="*/ 49 h 70"/>
                <a:gd name="T28" fmla="*/ 9 w 16"/>
                <a:gd name="T29" fmla="*/ 34 h 70"/>
                <a:gd name="T30" fmla="*/ 16 w 16"/>
                <a:gd name="T31" fmla="*/ 16 h 70"/>
                <a:gd name="T32" fmla="*/ 9 w 16"/>
                <a:gd name="T33" fmla="*/ 0 h 7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" h="70">
                  <a:moveTo>
                    <a:pt x="9" y="0"/>
                  </a:moveTo>
                  <a:lnTo>
                    <a:pt x="7" y="3"/>
                  </a:lnTo>
                  <a:lnTo>
                    <a:pt x="5" y="6"/>
                  </a:lnTo>
                  <a:lnTo>
                    <a:pt x="3" y="9"/>
                  </a:lnTo>
                  <a:lnTo>
                    <a:pt x="2" y="15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32"/>
                  </a:lnTo>
                  <a:lnTo>
                    <a:pt x="4" y="35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1"/>
                  </a:lnTo>
                  <a:lnTo>
                    <a:pt x="1" y="70"/>
                  </a:lnTo>
                  <a:lnTo>
                    <a:pt x="6" y="49"/>
                  </a:lnTo>
                  <a:lnTo>
                    <a:pt x="9" y="34"/>
                  </a:lnTo>
                  <a:lnTo>
                    <a:pt x="16" y="1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6" name="Freeform 224"/>
            <p:cNvSpPr>
              <a:spLocks/>
            </p:cNvSpPr>
            <p:nvPr/>
          </p:nvSpPr>
          <p:spPr bwMode="auto">
            <a:xfrm>
              <a:off x="1691" y="3715"/>
              <a:ext cx="15" cy="37"/>
            </a:xfrm>
            <a:custGeom>
              <a:avLst/>
              <a:gdLst>
                <a:gd name="T0" fmla="*/ 8 w 15"/>
                <a:gd name="T1" fmla="*/ 0 h 37"/>
                <a:gd name="T2" fmla="*/ 5 w 15"/>
                <a:gd name="T3" fmla="*/ 3 h 37"/>
                <a:gd name="T4" fmla="*/ 3 w 15"/>
                <a:gd name="T5" fmla="*/ 5 h 37"/>
                <a:gd name="T6" fmla="*/ 2 w 15"/>
                <a:gd name="T7" fmla="*/ 9 h 37"/>
                <a:gd name="T8" fmla="*/ 1 w 15"/>
                <a:gd name="T9" fmla="*/ 14 h 37"/>
                <a:gd name="T10" fmla="*/ 0 w 15"/>
                <a:gd name="T11" fmla="*/ 20 h 37"/>
                <a:gd name="T12" fmla="*/ 1 w 15"/>
                <a:gd name="T13" fmla="*/ 25 h 37"/>
                <a:gd name="T14" fmla="*/ 1 w 15"/>
                <a:gd name="T15" fmla="*/ 31 h 37"/>
                <a:gd name="T16" fmla="*/ 2 w 15"/>
                <a:gd name="T17" fmla="*/ 34 h 37"/>
                <a:gd name="T18" fmla="*/ 6 w 15"/>
                <a:gd name="T19" fmla="*/ 37 h 37"/>
                <a:gd name="T20" fmla="*/ 8 w 15"/>
                <a:gd name="T21" fmla="*/ 33 h 37"/>
                <a:gd name="T22" fmla="*/ 15 w 15"/>
                <a:gd name="T23" fmla="*/ 16 h 37"/>
                <a:gd name="T24" fmla="*/ 8 w 15"/>
                <a:gd name="T25" fmla="*/ 0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" h="37">
                  <a:moveTo>
                    <a:pt x="8" y="0"/>
                  </a:moveTo>
                  <a:lnTo>
                    <a:pt x="5" y="3"/>
                  </a:lnTo>
                  <a:lnTo>
                    <a:pt x="3" y="5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1" y="25"/>
                  </a:lnTo>
                  <a:lnTo>
                    <a:pt x="1" y="31"/>
                  </a:lnTo>
                  <a:lnTo>
                    <a:pt x="2" y="34"/>
                  </a:lnTo>
                  <a:lnTo>
                    <a:pt x="6" y="37"/>
                  </a:lnTo>
                  <a:lnTo>
                    <a:pt x="8" y="33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7" name="Freeform 225"/>
            <p:cNvSpPr>
              <a:spLocks/>
            </p:cNvSpPr>
            <p:nvPr/>
          </p:nvSpPr>
          <p:spPr bwMode="auto">
            <a:xfrm>
              <a:off x="1642" y="3568"/>
              <a:ext cx="114" cy="146"/>
            </a:xfrm>
            <a:custGeom>
              <a:avLst/>
              <a:gdLst>
                <a:gd name="T0" fmla="*/ 35 w 114"/>
                <a:gd name="T1" fmla="*/ 4 h 146"/>
                <a:gd name="T2" fmla="*/ 27 w 114"/>
                <a:gd name="T3" fmla="*/ 9 h 146"/>
                <a:gd name="T4" fmla="*/ 19 w 114"/>
                <a:gd name="T5" fmla="*/ 14 h 146"/>
                <a:gd name="T6" fmla="*/ 14 w 114"/>
                <a:gd name="T7" fmla="*/ 18 h 146"/>
                <a:gd name="T8" fmla="*/ 9 w 114"/>
                <a:gd name="T9" fmla="*/ 23 h 146"/>
                <a:gd name="T10" fmla="*/ 5 w 114"/>
                <a:gd name="T11" fmla="*/ 28 h 146"/>
                <a:gd name="T12" fmla="*/ 2 w 114"/>
                <a:gd name="T13" fmla="*/ 34 h 146"/>
                <a:gd name="T14" fmla="*/ 1 w 114"/>
                <a:gd name="T15" fmla="*/ 39 h 146"/>
                <a:gd name="T16" fmla="*/ 0 w 114"/>
                <a:gd name="T17" fmla="*/ 46 h 146"/>
                <a:gd name="T18" fmla="*/ 0 w 114"/>
                <a:gd name="T19" fmla="*/ 53 h 146"/>
                <a:gd name="T20" fmla="*/ 1 w 114"/>
                <a:gd name="T21" fmla="*/ 60 h 146"/>
                <a:gd name="T22" fmla="*/ 0 w 114"/>
                <a:gd name="T23" fmla="*/ 70 h 146"/>
                <a:gd name="T24" fmla="*/ 4 w 114"/>
                <a:gd name="T25" fmla="*/ 72 h 146"/>
                <a:gd name="T26" fmla="*/ 7 w 114"/>
                <a:gd name="T27" fmla="*/ 75 h 146"/>
                <a:gd name="T28" fmla="*/ 7 w 114"/>
                <a:gd name="T29" fmla="*/ 77 h 146"/>
                <a:gd name="T30" fmla="*/ 7 w 114"/>
                <a:gd name="T31" fmla="*/ 81 h 146"/>
                <a:gd name="T32" fmla="*/ 6 w 114"/>
                <a:gd name="T33" fmla="*/ 85 h 146"/>
                <a:gd name="T34" fmla="*/ 3 w 114"/>
                <a:gd name="T35" fmla="*/ 97 h 146"/>
                <a:gd name="T36" fmla="*/ 3 w 114"/>
                <a:gd name="T37" fmla="*/ 102 h 146"/>
                <a:gd name="T38" fmla="*/ 5 w 114"/>
                <a:gd name="T39" fmla="*/ 103 h 146"/>
                <a:gd name="T40" fmla="*/ 10 w 114"/>
                <a:gd name="T41" fmla="*/ 103 h 146"/>
                <a:gd name="T42" fmla="*/ 13 w 114"/>
                <a:gd name="T43" fmla="*/ 103 h 146"/>
                <a:gd name="T44" fmla="*/ 18 w 114"/>
                <a:gd name="T45" fmla="*/ 118 h 146"/>
                <a:gd name="T46" fmla="*/ 19 w 114"/>
                <a:gd name="T47" fmla="*/ 123 h 146"/>
                <a:gd name="T48" fmla="*/ 20 w 114"/>
                <a:gd name="T49" fmla="*/ 125 h 146"/>
                <a:gd name="T50" fmla="*/ 23 w 114"/>
                <a:gd name="T51" fmla="*/ 126 h 146"/>
                <a:gd name="T52" fmla="*/ 23 w 114"/>
                <a:gd name="T53" fmla="*/ 129 h 146"/>
                <a:gd name="T54" fmla="*/ 23 w 114"/>
                <a:gd name="T55" fmla="*/ 133 h 146"/>
                <a:gd name="T56" fmla="*/ 25 w 114"/>
                <a:gd name="T57" fmla="*/ 139 h 146"/>
                <a:gd name="T58" fmla="*/ 27 w 114"/>
                <a:gd name="T59" fmla="*/ 143 h 146"/>
                <a:gd name="T60" fmla="*/ 30 w 114"/>
                <a:gd name="T61" fmla="*/ 145 h 146"/>
                <a:gd name="T62" fmla="*/ 36 w 114"/>
                <a:gd name="T63" fmla="*/ 146 h 146"/>
                <a:gd name="T64" fmla="*/ 41 w 114"/>
                <a:gd name="T65" fmla="*/ 146 h 146"/>
                <a:gd name="T66" fmla="*/ 48 w 114"/>
                <a:gd name="T67" fmla="*/ 143 h 146"/>
                <a:gd name="T68" fmla="*/ 56 w 114"/>
                <a:gd name="T69" fmla="*/ 138 h 146"/>
                <a:gd name="T70" fmla="*/ 60 w 114"/>
                <a:gd name="T71" fmla="*/ 142 h 146"/>
                <a:gd name="T72" fmla="*/ 109 w 114"/>
                <a:gd name="T73" fmla="*/ 103 h 146"/>
                <a:gd name="T74" fmla="*/ 106 w 114"/>
                <a:gd name="T75" fmla="*/ 97 h 146"/>
                <a:gd name="T76" fmla="*/ 109 w 114"/>
                <a:gd name="T77" fmla="*/ 88 h 146"/>
                <a:gd name="T78" fmla="*/ 112 w 114"/>
                <a:gd name="T79" fmla="*/ 76 h 146"/>
                <a:gd name="T80" fmla="*/ 114 w 114"/>
                <a:gd name="T81" fmla="*/ 61 h 146"/>
                <a:gd name="T82" fmla="*/ 113 w 114"/>
                <a:gd name="T83" fmla="*/ 50 h 146"/>
                <a:gd name="T84" fmla="*/ 110 w 114"/>
                <a:gd name="T85" fmla="*/ 31 h 146"/>
                <a:gd name="T86" fmla="*/ 105 w 114"/>
                <a:gd name="T87" fmla="*/ 14 h 146"/>
                <a:gd name="T88" fmla="*/ 100 w 114"/>
                <a:gd name="T89" fmla="*/ 2 h 146"/>
                <a:gd name="T90" fmla="*/ 80 w 114"/>
                <a:gd name="T91" fmla="*/ 0 h 146"/>
                <a:gd name="T92" fmla="*/ 50 w 114"/>
                <a:gd name="T93" fmla="*/ 0 h 146"/>
                <a:gd name="T94" fmla="*/ 35 w 114"/>
                <a:gd name="T95" fmla="*/ 4 h 1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14" h="146">
                  <a:moveTo>
                    <a:pt x="35" y="4"/>
                  </a:moveTo>
                  <a:lnTo>
                    <a:pt x="27" y="9"/>
                  </a:lnTo>
                  <a:lnTo>
                    <a:pt x="19" y="14"/>
                  </a:lnTo>
                  <a:lnTo>
                    <a:pt x="14" y="18"/>
                  </a:lnTo>
                  <a:lnTo>
                    <a:pt x="9" y="23"/>
                  </a:lnTo>
                  <a:lnTo>
                    <a:pt x="5" y="28"/>
                  </a:lnTo>
                  <a:lnTo>
                    <a:pt x="2" y="34"/>
                  </a:lnTo>
                  <a:lnTo>
                    <a:pt x="1" y="39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1" y="60"/>
                  </a:lnTo>
                  <a:lnTo>
                    <a:pt x="0" y="70"/>
                  </a:lnTo>
                  <a:lnTo>
                    <a:pt x="4" y="72"/>
                  </a:lnTo>
                  <a:lnTo>
                    <a:pt x="7" y="75"/>
                  </a:lnTo>
                  <a:lnTo>
                    <a:pt x="7" y="77"/>
                  </a:lnTo>
                  <a:lnTo>
                    <a:pt x="7" y="81"/>
                  </a:lnTo>
                  <a:lnTo>
                    <a:pt x="6" y="85"/>
                  </a:lnTo>
                  <a:lnTo>
                    <a:pt x="3" y="97"/>
                  </a:lnTo>
                  <a:lnTo>
                    <a:pt x="3" y="102"/>
                  </a:lnTo>
                  <a:lnTo>
                    <a:pt x="5" y="103"/>
                  </a:lnTo>
                  <a:lnTo>
                    <a:pt x="10" y="103"/>
                  </a:lnTo>
                  <a:lnTo>
                    <a:pt x="13" y="103"/>
                  </a:lnTo>
                  <a:lnTo>
                    <a:pt x="18" y="118"/>
                  </a:lnTo>
                  <a:lnTo>
                    <a:pt x="19" y="123"/>
                  </a:lnTo>
                  <a:lnTo>
                    <a:pt x="20" y="125"/>
                  </a:lnTo>
                  <a:lnTo>
                    <a:pt x="23" y="126"/>
                  </a:lnTo>
                  <a:lnTo>
                    <a:pt x="23" y="129"/>
                  </a:lnTo>
                  <a:lnTo>
                    <a:pt x="23" y="133"/>
                  </a:lnTo>
                  <a:lnTo>
                    <a:pt x="25" y="139"/>
                  </a:lnTo>
                  <a:lnTo>
                    <a:pt x="27" y="143"/>
                  </a:lnTo>
                  <a:lnTo>
                    <a:pt x="30" y="145"/>
                  </a:lnTo>
                  <a:lnTo>
                    <a:pt x="36" y="146"/>
                  </a:lnTo>
                  <a:lnTo>
                    <a:pt x="41" y="146"/>
                  </a:lnTo>
                  <a:lnTo>
                    <a:pt x="48" y="143"/>
                  </a:lnTo>
                  <a:lnTo>
                    <a:pt x="56" y="138"/>
                  </a:lnTo>
                  <a:lnTo>
                    <a:pt x="60" y="142"/>
                  </a:lnTo>
                  <a:lnTo>
                    <a:pt x="109" y="103"/>
                  </a:lnTo>
                  <a:lnTo>
                    <a:pt x="106" y="97"/>
                  </a:lnTo>
                  <a:lnTo>
                    <a:pt x="109" y="88"/>
                  </a:lnTo>
                  <a:lnTo>
                    <a:pt x="112" y="76"/>
                  </a:lnTo>
                  <a:lnTo>
                    <a:pt x="114" y="61"/>
                  </a:lnTo>
                  <a:lnTo>
                    <a:pt x="113" y="50"/>
                  </a:lnTo>
                  <a:lnTo>
                    <a:pt x="110" y="31"/>
                  </a:lnTo>
                  <a:lnTo>
                    <a:pt x="105" y="14"/>
                  </a:lnTo>
                  <a:lnTo>
                    <a:pt x="100" y="2"/>
                  </a:lnTo>
                  <a:lnTo>
                    <a:pt x="80" y="0"/>
                  </a:lnTo>
                  <a:lnTo>
                    <a:pt x="50" y="0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rgbClr val="F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8" name="Freeform 226"/>
            <p:cNvSpPr>
              <a:spLocks/>
            </p:cNvSpPr>
            <p:nvPr/>
          </p:nvSpPr>
          <p:spPr bwMode="auto">
            <a:xfrm>
              <a:off x="1687" y="3642"/>
              <a:ext cx="15" cy="21"/>
            </a:xfrm>
            <a:custGeom>
              <a:avLst/>
              <a:gdLst>
                <a:gd name="T0" fmla="*/ 0 w 15"/>
                <a:gd name="T1" fmla="*/ 9 h 21"/>
                <a:gd name="T2" fmla="*/ 2 w 15"/>
                <a:gd name="T3" fmla="*/ 4 h 21"/>
                <a:gd name="T4" fmla="*/ 3 w 15"/>
                <a:gd name="T5" fmla="*/ 1 h 21"/>
                <a:gd name="T6" fmla="*/ 4 w 15"/>
                <a:gd name="T7" fmla="*/ 0 h 21"/>
                <a:gd name="T8" fmla="*/ 6 w 15"/>
                <a:gd name="T9" fmla="*/ 0 h 21"/>
                <a:gd name="T10" fmla="*/ 8 w 15"/>
                <a:gd name="T11" fmla="*/ 0 h 21"/>
                <a:gd name="T12" fmla="*/ 11 w 15"/>
                <a:gd name="T13" fmla="*/ 0 h 21"/>
                <a:gd name="T14" fmla="*/ 12 w 15"/>
                <a:gd name="T15" fmla="*/ 1 h 21"/>
                <a:gd name="T16" fmla="*/ 14 w 15"/>
                <a:gd name="T17" fmla="*/ 4 h 21"/>
                <a:gd name="T18" fmla="*/ 14 w 15"/>
                <a:gd name="T19" fmla="*/ 7 h 21"/>
                <a:gd name="T20" fmla="*/ 15 w 15"/>
                <a:gd name="T21" fmla="*/ 11 h 21"/>
                <a:gd name="T22" fmla="*/ 14 w 15"/>
                <a:gd name="T23" fmla="*/ 15 h 21"/>
                <a:gd name="T24" fmla="*/ 13 w 15"/>
                <a:gd name="T25" fmla="*/ 19 h 21"/>
                <a:gd name="T26" fmla="*/ 12 w 15"/>
                <a:gd name="T27" fmla="*/ 21 h 21"/>
                <a:gd name="T28" fmla="*/ 11 w 15"/>
                <a:gd name="T29" fmla="*/ 18 h 21"/>
                <a:gd name="T30" fmla="*/ 12 w 15"/>
                <a:gd name="T31" fmla="*/ 15 h 21"/>
                <a:gd name="T32" fmla="*/ 11 w 15"/>
                <a:gd name="T33" fmla="*/ 12 h 21"/>
                <a:gd name="T34" fmla="*/ 10 w 15"/>
                <a:gd name="T35" fmla="*/ 13 h 21"/>
                <a:gd name="T36" fmla="*/ 7 w 15"/>
                <a:gd name="T37" fmla="*/ 15 h 21"/>
                <a:gd name="T38" fmla="*/ 5 w 15"/>
                <a:gd name="T39" fmla="*/ 11 h 21"/>
                <a:gd name="T40" fmla="*/ 8 w 15"/>
                <a:gd name="T41" fmla="*/ 10 h 21"/>
                <a:gd name="T42" fmla="*/ 11 w 15"/>
                <a:gd name="T43" fmla="*/ 10 h 21"/>
                <a:gd name="T44" fmla="*/ 11 w 15"/>
                <a:gd name="T45" fmla="*/ 8 h 21"/>
                <a:gd name="T46" fmla="*/ 10 w 15"/>
                <a:gd name="T47" fmla="*/ 5 h 21"/>
                <a:gd name="T48" fmla="*/ 12 w 15"/>
                <a:gd name="T49" fmla="*/ 5 h 21"/>
                <a:gd name="T50" fmla="*/ 12 w 15"/>
                <a:gd name="T51" fmla="*/ 2 h 21"/>
                <a:gd name="T52" fmla="*/ 11 w 15"/>
                <a:gd name="T53" fmla="*/ 1 h 21"/>
                <a:gd name="T54" fmla="*/ 9 w 15"/>
                <a:gd name="T55" fmla="*/ 1 h 21"/>
                <a:gd name="T56" fmla="*/ 5 w 15"/>
                <a:gd name="T57" fmla="*/ 1 h 21"/>
                <a:gd name="T58" fmla="*/ 3 w 15"/>
                <a:gd name="T59" fmla="*/ 4 h 21"/>
                <a:gd name="T60" fmla="*/ 0 w 15"/>
                <a:gd name="T61" fmla="*/ 9 h 2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5" h="21">
                  <a:moveTo>
                    <a:pt x="0" y="9"/>
                  </a:moveTo>
                  <a:lnTo>
                    <a:pt x="2" y="4"/>
                  </a:lnTo>
                  <a:lnTo>
                    <a:pt x="3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5" y="11"/>
                  </a:lnTo>
                  <a:lnTo>
                    <a:pt x="14" y="15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11" y="18"/>
                  </a:lnTo>
                  <a:lnTo>
                    <a:pt x="12" y="15"/>
                  </a:lnTo>
                  <a:lnTo>
                    <a:pt x="11" y="12"/>
                  </a:lnTo>
                  <a:lnTo>
                    <a:pt x="10" y="13"/>
                  </a:lnTo>
                  <a:lnTo>
                    <a:pt x="7" y="15"/>
                  </a:lnTo>
                  <a:lnTo>
                    <a:pt x="5" y="11"/>
                  </a:lnTo>
                  <a:lnTo>
                    <a:pt x="8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1"/>
                  </a:lnTo>
                  <a:lnTo>
                    <a:pt x="5" y="1"/>
                  </a:lnTo>
                  <a:lnTo>
                    <a:pt x="3" y="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9" name="Freeform 227"/>
            <p:cNvSpPr>
              <a:spLocks/>
            </p:cNvSpPr>
            <p:nvPr/>
          </p:nvSpPr>
          <p:spPr bwMode="auto">
            <a:xfrm>
              <a:off x="1693" y="3664"/>
              <a:ext cx="13" cy="12"/>
            </a:xfrm>
            <a:custGeom>
              <a:avLst/>
              <a:gdLst>
                <a:gd name="T0" fmla="*/ 10 w 13"/>
                <a:gd name="T1" fmla="*/ 0 h 12"/>
                <a:gd name="T2" fmla="*/ 8 w 13"/>
                <a:gd name="T3" fmla="*/ 4 h 12"/>
                <a:gd name="T4" fmla="*/ 7 w 13"/>
                <a:gd name="T5" fmla="*/ 6 h 12"/>
                <a:gd name="T6" fmla="*/ 6 w 13"/>
                <a:gd name="T7" fmla="*/ 7 h 12"/>
                <a:gd name="T8" fmla="*/ 3 w 13"/>
                <a:gd name="T9" fmla="*/ 8 h 12"/>
                <a:gd name="T10" fmla="*/ 0 w 13"/>
                <a:gd name="T11" fmla="*/ 8 h 12"/>
                <a:gd name="T12" fmla="*/ 7 w 13"/>
                <a:gd name="T13" fmla="*/ 9 h 12"/>
                <a:gd name="T14" fmla="*/ 11 w 13"/>
                <a:gd name="T15" fmla="*/ 10 h 12"/>
                <a:gd name="T16" fmla="*/ 13 w 13"/>
                <a:gd name="T17" fmla="*/ 12 h 12"/>
                <a:gd name="T18" fmla="*/ 11 w 13"/>
                <a:gd name="T19" fmla="*/ 8 h 12"/>
                <a:gd name="T20" fmla="*/ 10 w 13"/>
                <a:gd name="T21" fmla="*/ 4 h 12"/>
                <a:gd name="T22" fmla="*/ 10 w 13"/>
                <a:gd name="T23" fmla="*/ 0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" h="12">
                  <a:moveTo>
                    <a:pt x="10" y="0"/>
                  </a:moveTo>
                  <a:lnTo>
                    <a:pt x="8" y="4"/>
                  </a:lnTo>
                  <a:lnTo>
                    <a:pt x="7" y="6"/>
                  </a:lnTo>
                  <a:lnTo>
                    <a:pt x="6" y="7"/>
                  </a:lnTo>
                  <a:lnTo>
                    <a:pt x="3" y="8"/>
                  </a:lnTo>
                  <a:lnTo>
                    <a:pt x="0" y="8"/>
                  </a:lnTo>
                  <a:lnTo>
                    <a:pt x="7" y="9"/>
                  </a:lnTo>
                  <a:lnTo>
                    <a:pt x="11" y="10"/>
                  </a:lnTo>
                  <a:lnTo>
                    <a:pt x="13" y="12"/>
                  </a:lnTo>
                  <a:lnTo>
                    <a:pt x="11" y="8"/>
                  </a:lnTo>
                  <a:lnTo>
                    <a:pt x="1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0" name="Freeform 228"/>
            <p:cNvSpPr>
              <a:spLocks/>
            </p:cNvSpPr>
            <p:nvPr/>
          </p:nvSpPr>
          <p:spPr bwMode="auto">
            <a:xfrm>
              <a:off x="1661" y="3662"/>
              <a:ext cx="11" cy="16"/>
            </a:xfrm>
            <a:custGeom>
              <a:avLst/>
              <a:gdLst>
                <a:gd name="T0" fmla="*/ 2 w 11"/>
                <a:gd name="T1" fmla="*/ 0 h 16"/>
                <a:gd name="T2" fmla="*/ 3 w 11"/>
                <a:gd name="T3" fmla="*/ 1 h 16"/>
                <a:gd name="T4" fmla="*/ 3 w 11"/>
                <a:gd name="T5" fmla="*/ 3 h 16"/>
                <a:gd name="T6" fmla="*/ 3 w 11"/>
                <a:gd name="T7" fmla="*/ 5 h 16"/>
                <a:gd name="T8" fmla="*/ 2 w 11"/>
                <a:gd name="T9" fmla="*/ 6 h 16"/>
                <a:gd name="T10" fmla="*/ 0 w 11"/>
                <a:gd name="T11" fmla="*/ 7 h 16"/>
                <a:gd name="T12" fmla="*/ 1 w 11"/>
                <a:gd name="T13" fmla="*/ 9 h 16"/>
                <a:gd name="T14" fmla="*/ 4 w 11"/>
                <a:gd name="T15" fmla="*/ 9 h 16"/>
                <a:gd name="T16" fmla="*/ 6 w 11"/>
                <a:gd name="T17" fmla="*/ 11 h 16"/>
                <a:gd name="T18" fmla="*/ 11 w 11"/>
                <a:gd name="T19" fmla="*/ 16 h 16"/>
                <a:gd name="T20" fmla="*/ 5 w 11"/>
                <a:gd name="T21" fmla="*/ 7 h 16"/>
                <a:gd name="T22" fmla="*/ 4 w 11"/>
                <a:gd name="T23" fmla="*/ 5 h 16"/>
                <a:gd name="T24" fmla="*/ 4 w 11"/>
                <a:gd name="T25" fmla="*/ 3 h 16"/>
                <a:gd name="T26" fmla="*/ 5 w 11"/>
                <a:gd name="T27" fmla="*/ 2 h 16"/>
                <a:gd name="T28" fmla="*/ 2 w 1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" h="16">
                  <a:moveTo>
                    <a:pt x="2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5"/>
                  </a:lnTo>
                  <a:lnTo>
                    <a:pt x="2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4" y="9"/>
                  </a:lnTo>
                  <a:lnTo>
                    <a:pt x="6" y="11"/>
                  </a:lnTo>
                  <a:lnTo>
                    <a:pt x="11" y="16"/>
                  </a:lnTo>
                  <a:lnTo>
                    <a:pt x="5" y="7"/>
                  </a:lnTo>
                  <a:lnTo>
                    <a:pt x="4" y="5"/>
                  </a:lnTo>
                  <a:lnTo>
                    <a:pt x="4" y="3"/>
                  </a:lnTo>
                  <a:lnTo>
                    <a:pt x="5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1" name="Freeform 229"/>
            <p:cNvSpPr>
              <a:spLocks/>
            </p:cNvSpPr>
            <p:nvPr/>
          </p:nvSpPr>
          <p:spPr bwMode="auto">
            <a:xfrm>
              <a:off x="1626" y="3550"/>
              <a:ext cx="153" cy="164"/>
            </a:xfrm>
            <a:custGeom>
              <a:avLst/>
              <a:gdLst>
                <a:gd name="T0" fmla="*/ 66 w 153"/>
                <a:gd name="T1" fmla="*/ 0 h 164"/>
                <a:gd name="T2" fmla="*/ 55 w 153"/>
                <a:gd name="T3" fmla="*/ 2 h 164"/>
                <a:gd name="T4" fmla="*/ 43 w 153"/>
                <a:gd name="T5" fmla="*/ 7 h 164"/>
                <a:gd name="T6" fmla="*/ 31 w 153"/>
                <a:gd name="T7" fmla="*/ 18 h 164"/>
                <a:gd name="T8" fmla="*/ 13 w 153"/>
                <a:gd name="T9" fmla="*/ 32 h 164"/>
                <a:gd name="T10" fmla="*/ 5 w 153"/>
                <a:gd name="T11" fmla="*/ 38 h 164"/>
                <a:gd name="T12" fmla="*/ 1 w 153"/>
                <a:gd name="T13" fmla="*/ 44 h 164"/>
                <a:gd name="T14" fmla="*/ 0 w 153"/>
                <a:gd name="T15" fmla="*/ 51 h 164"/>
                <a:gd name="T16" fmla="*/ 0 w 153"/>
                <a:gd name="T17" fmla="*/ 59 h 164"/>
                <a:gd name="T18" fmla="*/ 5 w 153"/>
                <a:gd name="T19" fmla="*/ 67 h 164"/>
                <a:gd name="T20" fmla="*/ 11 w 153"/>
                <a:gd name="T21" fmla="*/ 70 h 164"/>
                <a:gd name="T22" fmla="*/ 21 w 153"/>
                <a:gd name="T23" fmla="*/ 72 h 164"/>
                <a:gd name="T24" fmla="*/ 16 w 153"/>
                <a:gd name="T25" fmla="*/ 63 h 164"/>
                <a:gd name="T26" fmla="*/ 18 w 153"/>
                <a:gd name="T27" fmla="*/ 53 h 164"/>
                <a:gd name="T28" fmla="*/ 22 w 153"/>
                <a:gd name="T29" fmla="*/ 46 h 164"/>
                <a:gd name="T30" fmla="*/ 28 w 153"/>
                <a:gd name="T31" fmla="*/ 40 h 164"/>
                <a:gd name="T32" fmla="*/ 47 w 153"/>
                <a:gd name="T33" fmla="*/ 34 h 164"/>
                <a:gd name="T34" fmla="*/ 42 w 153"/>
                <a:gd name="T35" fmla="*/ 38 h 164"/>
                <a:gd name="T36" fmla="*/ 35 w 153"/>
                <a:gd name="T37" fmla="*/ 41 h 164"/>
                <a:gd name="T38" fmla="*/ 29 w 153"/>
                <a:gd name="T39" fmla="*/ 44 h 164"/>
                <a:gd name="T40" fmla="*/ 26 w 153"/>
                <a:gd name="T41" fmla="*/ 49 h 164"/>
                <a:gd name="T42" fmla="*/ 26 w 153"/>
                <a:gd name="T43" fmla="*/ 55 h 164"/>
                <a:gd name="T44" fmla="*/ 28 w 153"/>
                <a:gd name="T45" fmla="*/ 64 h 164"/>
                <a:gd name="T46" fmla="*/ 33 w 153"/>
                <a:gd name="T47" fmla="*/ 76 h 164"/>
                <a:gd name="T48" fmla="*/ 44 w 153"/>
                <a:gd name="T49" fmla="*/ 99 h 164"/>
                <a:gd name="T50" fmla="*/ 50 w 153"/>
                <a:gd name="T51" fmla="*/ 108 h 164"/>
                <a:gd name="T52" fmla="*/ 52 w 153"/>
                <a:gd name="T53" fmla="*/ 131 h 164"/>
                <a:gd name="T54" fmla="*/ 52 w 153"/>
                <a:gd name="T55" fmla="*/ 138 h 164"/>
                <a:gd name="T56" fmla="*/ 47 w 153"/>
                <a:gd name="T57" fmla="*/ 143 h 164"/>
                <a:gd name="T58" fmla="*/ 39 w 153"/>
                <a:gd name="T59" fmla="*/ 148 h 164"/>
                <a:gd name="T60" fmla="*/ 39 w 153"/>
                <a:gd name="T61" fmla="*/ 153 h 164"/>
                <a:gd name="T62" fmla="*/ 40 w 153"/>
                <a:gd name="T63" fmla="*/ 156 h 164"/>
                <a:gd name="T64" fmla="*/ 43 w 153"/>
                <a:gd name="T65" fmla="*/ 161 h 164"/>
                <a:gd name="T66" fmla="*/ 47 w 153"/>
                <a:gd name="T67" fmla="*/ 163 h 164"/>
                <a:gd name="T68" fmla="*/ 54 w 153"/>
                <a:gd name="T69" fmla="*/ 164 h 164"/>
                <a:gd name="T70" fmla="*/ 59 w 153"/>
                <a:gd name="T71" fmla="*/ 163 h 164"/>
                <a:gd name="T72" fmla="*/ 65 w 153"/>
                <a:gd name="T73" fmla="*/ 161 h 164"/>
                <a:gd name="T74" fmla="*/ 71 w 153"/>
                <a:gd name="T75" fmla="*/ 157 h 164"/>
                <a:gd name="T76" fmla="*/ 68 w 153"/>
                <a:gd name="T77" fmla="*/ 126 h 164"/>
                <a:gd name="T78" fmla="*/ 58 w 153"/>
                <a:gd name="T79" fmla="*/ 106 h 164"/>
                <a:gd name="T80" fmla="*/ 59 w 153"/>
                <a:gd name="T81" fmla="*/ 97 h 164"/>
                <a:gd name="T82" fmla="*/ 63 w 153"/>
                <a:gd name="T83" fmla="*/ 91 h 164"/>
                <a:gd name="T84" fmla="*/ 69 w 153"/>
                <a:gd name="T85" fmla="*/ 90 h 164"/>
                <a:gd name="T86" fmla="*/ 77 w 153"/>
                <a:gd name="T87" fmla="*/ 94 h 164"/>
                <a:gd name="T88" fmla="*/ 80 w 153"/>
                <a:gd name="T89" fmla="*/ 101 h 164"/>
                <a:gd name="T90" fmla="*/ 79 w 153"/>
                <a:gd name="T91" fmla="*/ 109 h 164"/>
                <a:gd name="T92" fmla="*/ 78 w 153"/>
                <a:gd name="T93" fmla="*/ 115 h 164"/>
                <a:gd name="T94" fmla="*/ 108 w 153"/>
                <a:gd name="T95" fmla="*/ 136 h 164"/>
                <a:gd name="T96" fmla="*/ 132 w 153"/>
                <a:gd name="T97" fmla="*/ 134 h 164"/>
                <a:gd name="T98" fmla="*/ 148 w 153"/>
                <a:gd name="T99" fmla="*/ 127 h 164"/>
                <a:gd name="T100" fmla="*/ 151 w 153"/>
                <a:gd name="T101" fmla="*/ 120 h 164"/>
                <a:gd name="T102" fmla="*/ 153 w 153"/>
                <a:gd name="T103" fmla="*/ 107 h 164"/>
                <a:gd name="T104" fmla="*/ 149 w 153"/>
                <a:gd name="T105" fmla="*/ 88 h 164"/>
                <a:gd name="T106" fmla="*/ 141 w 153"/>
                <a:gd name="T107" fmla="*/ 54 h 164"/>
                <a:gd name="T108" fmla="*/ 128 w 153"/>
                <a:gd name="T109" fmla="*/ 27 h 164"/>
                <a:gd name="T110" fmla="*/ 120 w 153"/>
                <a:gd name="T111" fmla="*/ 14 h 164"/>
                <a:gd name="T112" fmla="*/ 106 w 153"/>
                <a:gd name="T113" fmla="*/ 6 h 164"/>
                <a:gd name="T114" fmla="*/ 90 w 153"/>
                <a:gd name="T115" fmla="*/ 0 h 164"/>
                <a:gd name="T116" fmla="*/ 73 w 153"/>
                <a:gd name="T117" fmla="*/ 0 h 1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53" h="164">
                  <a:moveTo>
                    <a:pt x="73" y="0"/>
                  </a:moveTo>
                  <a:lnTo>
                    <a:pt x="66" y="0"/>
                  </a:lnTo>
                  <a:lnTo>
                    <a:pt x="61" y="1"/>
                  </a:lnTo>
                  <a:lnTo>
                    <a:pt x="55" y="2"/>
                  </a:lnTo>
                  <a:lnTo>
                    <a:pt x="48" y="5"/>
                  </a:lnTo>
                  <a:lnTo>
                    <a:pt x="43" y="7"/>
                  </a:lnTo>
                  <a:lnTo>
                    <a:pt x="36" y="12"/>
                  </a:lnTo>
                  <a:lnTo>
                    <a:pt x="31" y="18"/>
                  </a:lnTo>
                  <a:lnTo>
                    <a:pt x="25" y="24"/>
                  </a:lnTo>
                  <a:lnTo>
                    <a:pt x="13" y="32"/>
                  </a:lnTo>
                  <a:lnTo>
                    <a:pt x="8" y="34"/>
                  </a:lnTo>
                  <a:lnTo>
                    <a:pt x="5" y="38"/>
                  </a:lnTo>
                  <a:lnTo>
                    <a:pt x="3" y="40"/>
                  </a:lnTo>
                  <a:lnTo>
                    <a:pt x="1" y="44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3" y="64"/>
                  </a:lnTo>
                  <a:lnTo>
                    <a:pt x="5" y="67"/>
                  </a:lnTo>
                  <a:lnTo>
                    <a:pt x="7" y="69"/>
                  </a:lnTo>
                  <a:lnTo>
                    <a:pt x="11" y="70"/>
                  </a:lnTo>
                  <a:lnTo>
                    <a:pt x="15" y="71"/>
                  </a:lnTo>
                  <a:lnTo>
                    <a:pt x="21" y="72"/>
                  </a:lnTo>
                  <a:lnTo>
                    <a:pt x="18" y="67"/>
                  </a:lnTo>
                  <a:lnTo>
                    <a:pt x="16" y="63"/>
                  </a:lnTo>
                  <a:lnTo>
                    <a:pt x="17" y="58"/>
                  </a:lnTo>
                  <a:lnTo>
                    <a:pt x="18" y="53"/>
                  </a:lnTo>
                  <a:lnTo>
                    <a:pt x="20" y="49"/>
                  </a:lnTo>
                  <a:lnTo>
                    <a:pt x="22" y="46"/>
                  </a:lnTo>
                  <a:lnTo>
                    <a:pt x="25" y="43"/>
                  </a:lnTo>
                  <a:lnTo>
                    <a:pt x="28" y="40"/>
                  </a:lnTo>
                  <a:lnTo>
                    <a:pt x="33" y="38"/>
                  </a:lnTo>
                  <a:lnTo>
                    <a:pt x="47" y="34"/>
                  </a:lnTo>
                  <a:lnTo>
                    <a:pt x="44" y="37"/>
                  </a:lnTo>
                  <a:lnTo>
                    <a:pt x="42" y="38"/>
                  </a:lnTo>
                  <a:lnTo>
                    <a:pt x="39" y="40"/>
                  </a:lnTo>
                  <a:lnTo>
                    <a:pt x="35" y="41"/>
                  </a:lnTo>
                  <a:lnTo>
                    <a:pt x="32" y="42"/>
                  </a:lnTo>
                  <a:lnTo>
                    <a:pt x="29" y="44"/>
                  </a:lnTo>
                  <a:lnTo>
                    <a:pt x="27" y="47"/>
                  </a:lnTo>
                  <a:lnTo>
                    <a:pt x="26" y="49"/>
                  </a:lnTo>
                  <a:lnTo>
                    <a:pt x="26" y="52"/>
                  </a:lnTo>
                  <a:lnTo>
                    <a:pt x="26" y="55"/>
                  </a:lnTo>
                  <a:lnTo>
                    <a:pt x="27" y="59"/>
                  </a:lnTo>
                  <a:lnTo>
                    <a:pt x="28" y="64"/>
                  </a:lnTo>
                  <a:lnTo>
                    <a:pt x="30" y="68"/>
                  </a:lnTo>
                  <a:lnTo>
                    <a:pt x="33" y="76"/>
                  </a:lnTo>
                  <a:lnTo>
                    <a:pt x="40" y="90"/>
                  </a:lnTo>
                  <a:lnTo>
                    <a:pt x="44" y="99"/>
                  </a:lnTo>
                  <a:lnTo>
                    <a:pt x="49" y="101"/>
                  </a:lnTo>
                  <a:lnTo>
                    <a:pt x="50" y="108"/>
                  </a:lnTo>
                  <a:lnTo>
                    <a:pt x="51" y="126"/>
                  </a:lnTo>
                  <a:lnTo>
                    <a:pt x="52" y="131"/>
                  </a:lnTo>
                  <a:lnTo>
                    <a:pt x="52" y="135"/>
                  </a:lnTo>
                  <a:lnTo>
                    <a:pt x="52" y="138"/>
                  </a:lnTo>
                  <a:lnTo>
                    <a:pt x="50" y="141"/>
                  </a:lnTo>
                  <a:lnTo>
                    <a:pt x="47" y="143"/>
                  </a:lnTo>
                  <a:lnTo>
                    <a:pt x="42" y="146"/>
                  </a:lnTo>
                  <a:lnTo>
                    <a:pt x="39" y="148"/>
                  </a:lnTo>
                  <a:lnTo>
                    <a:pt x="39" y="150"/>
                  </a:lnTo>
                  <a:lnTo>
                    <a:pt x="39" y="153"/>
                  </a:lnTo>
                  <a:lnTo>
                    <a:pt x="39" y="155"/>
                  </a:lnTo>
                  <a:lnTo>
                    <a:pt x="40" y="156"/>
                  </a:lnTo>
                  <a:lnTo>
                    <a:pt x="41" y="159"/>
                  </a:lnTo>
                  <a:lnTo>
                    <a:pt x="43" y="161"/>
                  </a:lnTo>
                  <a:lnTo>
                    <a:pt x="45" y="163"/>
                  </a:lnTo>
                  <a:lnTo>
                    <a:pt x="47" y="163"/>
                  </a:lnTo>
                  <a:lnTo>
                    <a:pt x="50" y="164"/>
                  </a:lnTo>
                  <a:lnTo>
                    <a:pt x="54" y="164"/>
                  </a:lnTo>
                  <a:lnTo>
                    <a:pt x="56" y="164"/>
                  </a:lnTo>
                  <a:lnTo>
                    <a:pt x="59" y="163"/>
                  </a:lnTo>
                  <a:lnTo>
                    <a:pt x="62" y="162"/>
                  </a:lnTo>
                  <a:lnTo>
                    <a:pt x="65" y="161"/>
                  </a:lnTo>
                  <a:lnTo>
                    <a:pt x="68" y="158"/>
                  </a:lnTo>
                  <a:lnTo>
                    <a:pt x="71" y="157"/>
                  </a:lnTo>
                  <a:lnTo>
                    <a:pt x="70" y="150"/>
                  </a:lnTo>
                  <a:lnTo>
                    <a:pt x="68" y="126"/>
                  </a:lnTo>
                  <a:lnTo>
                    <a:pt x="60" y="112"/>
                  </a:lnTo>
                  <a:lnTo>
                    <a:pt x="58" y="106"/>
                  </a:lnTo>
                  <a:lnTo>
                    <a:pt x="57" y="100"/>
                  </a:lnTo>
                  <a:lnTo>
                    <a:pt x="59" y="97"/>
                  </a:lnTo>
                  <a:lnTo>
                    <a:pt x="60" y="93"/>
                  </a:lnTo>
                  <a:lnTo>
                    <a:pt x="63" y="91"/>
                  </a:lnTo>
                  <a:lnTo>
                    <a:pt x="66" y="90"/>
                  </a:lnTo>
                  <a:lnTo>
                    <a:pt x="69" y="90"/>
                  </a:lnTo>
                  <a:lnTo>
                    <a:pt x="73" y="91"/>
                  </a:lnTo>
                  <a:lnTo>
                    <a:pt x="77" y="94"/>
                  </a:lnTo>
                  <a:lnTo>
                    <a:pt x="78" y="96"/>
                  </a:lnTo>
                  <a:lnTo>
                    <a:pt x="80" y="101"/>
                  </a:lnTo>
                  <a:lnTo>
                    <a:pt x="80" y="105"/>
                  </a:lnTo>
                  <a:lnTo>
                    <a:pt x="79" y="109"/>
                  </a:lnTo>
                  <a:lnTo>
                    <a:pt x="78" y="112"/>
                  </a:lnTo>
                  <a:lnTo>
                    <a:pt x="78" y="115"/>
                  </a:lnTo>
                  <a:lnTo>
                    <a:pt x="80" y="117"/>
                  </a:lnTo>
                  <a:lnTo>
                    <a:pt x="108" y="136"/>
                  </a:lnTo>
                  <a:lnTo>
                    <a:pt x="119" y="135"/>
                  </a:lnTo>
                  <a:lnTo>
                    <a:pt x="132" y="134"/>
                  </a:lnTo>
                  <a:lnTo>
                    <a:pt x="143" y="132"/>
                  </a:lnTo>
                  <a:lnTo>
                    <a:pt x="148" y="127"/>
                  </a:lnTo>
                  <a:lnTo>
                    <a:pt x="150" y="124"/>
                  </a:lnTo>
                  <a:lnTo>
                    <a:pt x="151" y="120"/>
                  </a:lnTo>
                  <a:lnTo>
                    <a:pt x="152" y="115"/>
                  </a:lnTo>
                  <a:lnTo>
                    <a:pt x="153" y="107"/>
                  </a:lnTo>
                  <a:lnTo>
                    <a:pt x="151" y="101"/>
                  </a:lnTo>
                  <a:lnTo>
                    <a:pt x="149" y="88"/>
                  </a:lnTo>
                  <a:lnTo>
                    <a:pt x="145" y="69"/>
                  </a:lnTo>
                  <a:lnTo>
                    <a:pt x="141" y="54"/>
                  </a:lnTo>
                  <a:lnTo>
                    <a:pt x="134" y="40"/>
                  </a:lnTo>
                  <a:lnTo>
                    <a:pt x="128" y="27"/>
                  </a:lnTo>
                  <a:lnTo>
                    <a:pt x="125" y="21"/>
                  </a:lnTo>
                  <a:lnTo>
                    <a:pt x="120" y="14"/>
                  </a:lnTo>
                  <a:lnTo>
                    <a:pt x="115" y="10"/>
                  </a:lnTo>
                  <a:lnTo>
                    <a:pt x="106" y="6"/>
                  </a:lnTo>
                  <a:lnTo>
                    <a:pt x="98" y="2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F3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2" name="Freeform 230"/>
            <p:cNvSpPr>
              <a:spLocks/>
            </p:cNvSpPr>
            <p:nvPr/>
          </p:nvSpPr>
          <p:spPr bwMode="auto">
            <a:xfrm>
              <a:off x="1641" y="3633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 w 13"/>
                <a:gd name="T3" fmla="*/ 2 h 9"/>
                <a:gd name="T4" fmla="*/ 0 w 13"/>
                <a:gd name="T5" fmla="*/ 5 h 9"/>
                <a:gd name="T6" fmla="*/ 1 w 13"/>
                <a:gd name="T7" fmla="*/ 6 h 9"/>
                <a:gd name="T8" fmla="*/ 3 w 13"/>
                <a:gd name="T9" fmla="*/ 7 h 9"/>
                <a:gd name="T10" fmla="*/ 6 w 13"/>
                <a:gd name="T11" fmla="*/ 8 h 9"/>
                <a:gd name="T12" fmla="*/ 9 w 13"/>
                <a:gd name="T13" fmla="*/ 8 h 9"/>
                <a:gd name="T14" fmla="*/ 12 w 13"/>
                <a:gd name="T15" fmla="*/ 9 h 9"/>
                <a:gd name="T16" fmla="*/ 13 w 13"/>
                <a:gd name="T17" fmla="*/ 9 h 9"/>
                <a:gd name="T18" fmla="*/ 13 w 13"/>
                <a:gd name="T19" fmla="*/ 7 h 9"/>
                <a:gd name="T20" fmla="*/ 11 w 13"/>
                <a:gd name="T21" fmla="*/ 5 h 9"/>
                <a:gd name="T22" fmla="*/ 8 w 13"/>
                <a:gd name="T23" fmla="*/ 3 h 9"/>
                <a:gd name="T24" fmla="*/ 5 w 13"/>
                <a:gd name="T25" fmla="*/ 2 h 9"/>
                <a:gd name="T26" fmla="*/ 4 w 13"/>
                <a:gd name="T27" fmla="*/ 1 h 9"/>
                <a:gd name="T28" fmla="*/ 1 w 13"/>
                <a:gd name="T29" fmla="*/ 0 h 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" h="9">
                  <a:moveTo>
                    <a:pt x="1" y="0"/>
                  </a:moveTo>
                  <a:lnTo>
                    <a:pt x="1" y="2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8"/>
                  </a:lnTo>
                  <a:lnTo>
                    <a:pt x="9" y="8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1" y="5"/>
                  </a:lnTo>
                  <a:lnTo>
                    <a:pt x="8" y="3"/>
                  </a:lnTo>
                  <a:lnTo>
                    <a:pt x="5" y="2"/>
                  </a:lnTo>
                  <a:lnTo>
                    <a:pt x="4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3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3" name="Freeform 231"/>
            <p:cNvSpPr>
              <a:spLocks/>
            </p:cNvSpPr>
            <p:nvPr/>
          </p:nvSpPr>
          <p:spPr bwMode="auto">
            <a:xfrm>
              <a:off x="1646" y="3644"/>
              <a:ext cx="8" cy="3"/>
            </a:xfrm>
            <a:custGeom>
              <a:avLst/>
              <a:gdLst>
                <a:gd name="T0" fmla="*/ 5 w 8"/>
                <a:gd name="T1" fmla="*/ 0 h 3"/>
                <a:gd name="T2" fmla="*/ 4 w 8"/>
                <a:gd name="T3" fmla="*/ 1 h 3"/>
                <a:gd name="T4" fmla="*/ 2 w 8"/>
                <a:gd name="T5" fmla="*/ 2 h 3"/>
                <a:gd name="T6" fmla="*/ 0 w 8"/>
                <a:gd name="T7" fmla="*/ 2 h 3"/>
                <a:gd name="T8" fmla="*/ 3 w 8"/>
                <a:gd name="T9" fmla="*/ 3 h 3"/>
                <a:gd name="T10" fmla="*/ 6 w 8"/>
                <a:gd name="T11" fmla="*/ 3 h 3"/>
                <a:gd name="T12" fmla="*/ 8 w 8"/>
                <a:gd name="T13" fmla="*/ 3 h 3"/>
                <a:gd name="T14" fmla="*/ 5 w 8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" h="3">
                  <a:moveTo>
                    <a:pt x="5" y="0"/>
                  </a:move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5F3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4" name="Freeform 232"/>
            <p:cNvSpPr>
              <a:spLocks/>
            </p:cNvSpPr>
            <p:nvPr/>
          </p:nvSpPr>
          <p:spPr bwMode="auto">
            <a:xfrm>
              <a:off x="1653" y="3670"/>
              <a:ext cx="15" cy="17"/>
            </a:xfrm>
            <a:custGeom>
              <a:avLst/>
              <a:gdLst>
                <a:gd name="T0" fmla="*/ 2 w 15"/>
                <a:gd name="T1" fmla="*/ 0 h 17"/>
                <a:gd name="T2" fmla="*/ 1 w 15"/>
                <a:gd name="T3" fmla="*/ 3 h 17"/>
                <a:gd name="T4" fmla="*/ 0 w 15"/>
                <a:gd name="T5" fmla="*/ 4 h 17"/>
                <a:gd name="T6" fmla="*/ 0 w 15"/>
                <a:gd name="T7" fmla="*/ 6 h 17"/>
                <a:gd name="T8" fmla="*/ 0 w 15"/>
                <a:gd name="T9" fmla="*/ 8 h 17"/>
                <a:gd name="T10" fmla="*/ 1 w 15"/>
                <a:gd name="T11" fmla="*/ 11 h 17"/>
                <a:gd name="T12" fmla="*/ 1 w 15"/>
                <a:gd name="T13" fmla="*/ 13 h 17"/>
                <a:gd name="T14" fmla="*/ 2 w 15"/>
                <a:gd name="T15" fmla="*/ 14 h 17"/>
                <a:gd name="T16" fmla="*/ 4 w 15"/>
                <a:gd name="T17" fmla="*/ 15 h 17"/>
                <a:gd name="T18" fmla="*/ 5 w 15"/>
                <a:gd name="T19" fmla="*/ 15 h 17"/>
                <a:gd name="T20" fmla="*/ 7 w 15"/>
                <a:gd name="T21" fmla="*/ 15 h 17"/>
                <a:gd name="T22" fmla="*/ 11 w 15"/>
                <a:gd name="T23" fmla="*/ 16 h 17"/>
                <a:gd name="T24" fmla="*/ 15 w 15"/>
                <a:gd name="T25" fmla="*/ 17 h 17"/>
                <a:gd name="T26" fmla="*/ 15 w 15"/>
                <a:gd name="T27" fmla="*/ 15 h 17"/>
                <a:gd name="T28" fmla="*/ 13 w 15"/>
                <a:gd name="T29" fmla="*/ 12 h 17"/>
                <a:gd name="T30" fmla="*/ 13 w 15"/>
                <a:gd name="T31" fmla="*/ 10 h 17"/>
                <a:gd name="T32" fmla="*/ 11 w 15"/>
                <a:gd name="T33" fmla="*/ 7 h 17"/>
                <a:gd name="T34" fmla="*/ 10 w 15"/>
                <a:gd name="T35" fmla="*/ 6 h 17"/>
                <a:gd name="T36" fmla="*/ 8 w 15"/>
                <a:gd name="T37" fmla="*/ 4 h 17"/>
                <a:gd name="T38" fmla="*/ 7 w 15"/>
                <a:gd name="T39" fmla="*/ 2 h 17"/>
                <a:gd name="T40" fmla="*/ 6 w 15"/>
                <a:gd name="T41" fmla="*/ 1 h 17"/>
                <a:gd name="T42" fmla="*/ 5 w 15"/>
                <a:gd name="T43" fmla="*/ 0 h 17"/>
                <a:gd name="T44" fmla="*/ 2 w 15"/>
                <a:gd name="T45" fmla="*/ 0 h 1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5" h="17">
                  <a:moveTo>
                    <a:pt x="2" y="0"/>
                  </a:move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6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1" y="7"/>
                  </a:lnTo>
                  <a:lnTo>
                    <a:pt x="10" y="6"/>
                  </a:lnTo>
                  <a:lnTo>
                    <a:pt x="8" y="4"/>
                  </a:lnTo>
                  <a:lnTo>
                    <a:pt x="7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F3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5" name="Freeform 233"/>
            <p:cNvSpPr>
              <a:spLocks/>
            </p:cNvSpPr>
            <p:nvPr/>
          </p:nvSpPr>
          <p:spPr bwMode="auto">
            <a:xfrm>
              <a:off x="1628" y="3578"/>
              <a:ext cx="36" cy="36"/>
            </a:xfrm>
            <a:custGeom>
              <a:avLst/>
              <a:gdLst>
                <a:gd name="T0" fmla="*/ 36 w 36"/>
                <a:gd name="T1" fmla="*/ 0 h 36"/>
                <a:gd name="T2" fmla="*/ 29 w 36"/>
                <a:gd name="T3" fmla="*/ 3 h 36"/>
                <a:gd name="T4" fmla="*/ 24 w 36"/>
                <a:gd name="T5" fmla="*/ 4 h 36"/>
                <a:gd name="T6" fmla="*/ 19 w 36"/>
                <a:gd name="T7" fmla="*/ 5 h 36"/>
                <a:gd name="T8" fmla="*/ 15 w 36"/>
                <a:gd name="T9" fmla="*/ 7 h 36"/>
                <a:gd name="T10" fmla="*/ 11 w 36"/>
                <a:gd name="T11" fmla="*/ 9 h 36"/>
                <a:gd name="T12" fmla="*/ 7 w 36"/>
                <a:gd name="T13" fmla="*/ 12 h 36"/>
                <a:gd name="T14" fmla="*/ 5 w 36"/>
                <a:gd name="T15" fmla="*/ 15 h 36"/>
                <a:gd name="T16" fmla="*/ 3 w 36"/>
                <a:gd name="T17" fmla="*/ 17 h 36"/>
                <a:gd name="T18" fmla="*/ 2 w 36"/>
                <a:gd name="T19" fmla="*/ 20 h 36"/>
                <a:gd name="T20" fmla="*/ 0 w 36"/>
                <a:gd name="T21" fmla="*/ 23 h 36"/>
                <a:gd name="T22" fmla="*/ 2 w 36"/>
                <a:gd name="T23" fmla="*/ 21 h 36"/>
                <a:gd name="T24" fmla="*/ 2 w 36"/>
                <a:gd name="T25" fmla="*/ 24 h 36"/>
                <a:gd name="T26" fmla="*/ 2 w 36"/>
                <a:gd name="T27" fmla="*/ 29 h 36"/>
                <a:gd name="T28" fmla="*/ 3 w 36"/>
                <a:gd name="T29" fmla="*/ 32 h 36"/>
                <a:gd name="T30" fmla="*/ 5 w 36"/>
                <a:gd name="T31" fmla="*/ 36 h 36"/>
                <a:gd name="T32" fmla="*/ 7 w 36"/>
                <a:gd name="T33" fmla="*/ 30 h 36"/>
                <a:gd name="T34" fmla="*/ 8 w 36"/>
                <a:gd name="T35" fmla="*/ 24 h 36"/>
                <a:gd name="T36" fmla="*/ 11 w 36"/>
                <a:gd name="T37" fmla="*/ 18 h 36"/>
                <a:gd name="T38" fmla="*/ 14 w 36"/>
                <a:gd name="T39" fmla="*/ 13 h 36"/>
                <a:gd name="T40" fmla="*/ 17 w 36"/>
                <a:gd name="T41" fmla="*/ 10 h 36"/>
                <a:gd name="T42" fmla="*/ 20 w 36"/>
                <a:gd name="T43" fmla="*/ 8 h 36"/>
                <a:gd name="T44" fmla="*/ 25 w 36"/>
                <a:gd name="T45" fmla="*/ 6 h 36"/>
                <a:gd name="T46" fmla="*/ 36 w 36"/>
                <a:gd name="T47" fmla="*/ 0 h 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6">
                  <a:moveTo>
                    <a:pt x="36" y="0"/>
                  </a:moveTo>
                  <a:lnTo>
                    <a:pt x="29" y="3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7"/>
                  </a:lnTo>
                  <a:lnTo>
                    <a:pt x="11" y="9"/>
                  </a:lnTo>
                  <a:lnTo>
                    <a:pt x="7" y="12"/>
                  </a:lnTo>
                  <a:lnTo>
                    <a:pt x="5" y="15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0" y="23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3" y="32"/>
                  </a:lnTo>
                  <a:lnTo>
                    <a:pt x="5" y="36"/>
                  </a:lnTo>
                  <a:lnTo>
                    <a:pt x="7" y="30"/>
                  </a:lnTo>
                  <a:lnTo>
                    <a:pt x="8" y="24"/>
                  </a:lnTo>
                  <a:lnTo>
                    <a:pt x="11" y="18"/>
                  </a:lnTo>
                  <a:lnTo>
                    <a:pt x="14" y="13"/>
                  </a:lnTo>
                  <a:lnTo>
                    <a:pt x="17" y="10"/>
                  </a:lnTo>
                  <a:lnTo>
                    <a:pt x="20" y="8"/>
                  </a:lnTo>
                  <a:lnTo>
                    <a:pt x="25" y="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F5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6" name="Freeform 234"/>
            <p:cNvSpPr>
              <a:spLocks/>
            </p:cNvSpPr>
            <p:nvPr/>
          </p:nvSpPr>
          <p:spPr bwMode="auto">
            <a:xfrm>
              <a:off x="1711" y="3681"/>
              <a:ext cx="44" cy="93"/>
            </a:xfrm>
            <a:custGeom>
              <a:avLst/>
              <a:gdLst>
                <a:gd name="T0" fmla="*/ 44 w 44"/>
                <a:gd name="T1" fmla="*/ 0 h 93"/>
                <a:gd name="T2" fmla="*/ 10 w 44"/>
                <a:gd name="T3" fmla="*/ 60 h 93"/>
                <a:gd name="T4" fmla="*/ 0 w 44"/>
                <a:gd name="T5" fmla="*/ 93 h 93"/>
                <a:gd name="T6" fmla="*/ 15 w 44"/>
                <a:gd name="T7" fmla="*/ 57 h 93"/>
                <a:gd name="T8" fmla="*/ 44 w 44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93">
                  <a:moveTo>
                    <a:pt x="44" y="0"/>
                  </a:moveTo>
                  <a:lnTo>
                    <a:pt x="10" y="60"/>
                  </a:lnTo>
                  <a:lnTo>
                    <a:pt x="0" y="93"/>
                  </a:lnTo>
                  <a:lnTo>
                    <a:pt x="15" y="5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7" name="Freeform 235"/>
            <p:cNvSpPr>
              <a:spLocks/>
            </p:cNvSpPr>
            <p:nvPr/>
          </p:nvSpPr>
          <p:spPr bwMode="auto">
            <a:xfrm>
              <a:off x="1667" y="3746"/>
              <a:ext cx="17" cy="41"/>
            </a:xfrm>
            <a:custGeom>
              <a:avLst/>
              <a:gdLst>
                <a:gd name="T0" fmla="*/ 9 w 17"/>
                <a:gd name="T1" fmla="*/ 0 h 41"/>
                <a:gd name="T2" fmla="*/ 9 w 17"/>
                <a:gd name="T3" fmla="*/ 31 h 41"/>
                <a:gd name="T4" fmla="*/ 17 w 17"/>
                <a:gd name="T5" fmla="*/ 41 h 41"/>
                <a:gd name="T6" fmla="*/ 6 w 17"/>
                <a:gd name="T7" fmla="*/ 32 h 41"/>
                <a:gd name="T8" fmla="*/ 0 w 17"/>
                <a:gd name="T9" fmla="*/ 37 h 41"/>
                <a:gd name="T10" fmla="*/ 4 w 17"/>
                <a:gd name="T11" fmla="*/ 25 h 41"/>
                <a:gd name="T12" fmla="*/ 6 w 17"/>
                <a:gd name="T13" fmla="*/ 6 h 41"/>
                <a:gd name="T14" fmla="*/ 9 w 17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" h="41">
                  <a:moveTo>
                    <a:pt x="9" y="0"/>
                  </a:moveTo>
                  <a:lnTo>
                    <a:pt x="9" y="31"/>
                  </a:lnTo>
                  <a:lnTo>
                    <a:pt x="17" y="41"/>
                  </a:lnTo>
                  <a:lnTo>
                    <a:pt x="6" y="32"/>
                  </a:lnTo>
                  <a:lnTo>
                    <a:pt x="0" y="37"/>
                  </a:lnTo>
                  <a:lnTo>
                    <a:pt x="4" y="25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8" name="Freeform 236"/>
            <p:cNvSpPr>
              <a:spLocks/>
            </p:cNvSpPr>
            <p:nvPr/>
          </p:nvSpPr>
          <p:spPr bwMode="auto">
            <a:xfrm>
              <a:off x="1649" y="3804"/>
              <a:ext cx="25" cy="44"/>
            </a:xfrm>
            <a:custGeom>
              <a:avLst/>
              <a:gdLst>
                <a:gd name="T0" fmla="*/ 15 w 25"/>
                <a:gd name="T1" fmla="*/ 0 h 44"/>
                <a:gd name="T2" fmla="*/ 25 w 25"/>
                <a:gd name="T3" fmla="*/ 22 h 44"/>
                <a:gd name="T4" fmla="*/ 25 w 25"/>
                <a:gd name="T5" fmla="*/ 44 h 44"/>
                <a:gd name="T6" fmla="*/ 21 w 25"/>
                <a:gd name="T7" fmla="*/ 20 h 44"/>
                <a:gd name="T8" fmla="*/ 15 w 25"/>
                <a:gd name="T9" fmla="*/ 9 h 44"/>
                <a:gd name="T10" fmla="*/ 0 w 25"/>
                <a:gd name="T11" fmla="*/ 18 h 44"/>
                <a:gd name="T12" fmla="*/ 9 w 25"/>
                <a:gd name="T13" fmla="*/ 11 h 44"/>
                <a:gd name="T14" fmla="*/ 15 w 25"/>
                <a:gd name="T15" fmla="*/ 0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" h="44">
                  <a:moveTo>
                    <a:pt x="15" y="0"/>
                  </a:moveTo>
                  <a:lnTo>
                    <a:pt x="25" y="22"/>
                  </a:lnTo>
                  <a:lnTo>
                    <a:pt x="25" y="44"/>
                  </a:lnTo>
                  <a:lnTo>
                    <a:pt x="21" y="20"/>
                  </a:lnTo>
                  <a:lnTo>
                    <a:pt x="15" y="9"/>
                  </a:lnTo>
                  <a:lnTo>
                    <a:pt x="0" y="18"/>
                  </a:lnTo>
                  <a:lnTo>
                    <a:pt x="9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9" name="Freeform 237"/>
            <p:cNvSpPr>
              <a:spLocks/>
            </p:cNvSpPr>
            <p:nvPr/>
          </p:nvSpPr>
          <p:spPr bwMode="auto">
            <a:xfrm>
              <a:off x="1517" y="3875"/>
              <a:ext cx="18" cy="29"/>
            </a:xfrm>
            <a:custGeom>
              <a:avLst/>
              <a:gdLst>
                <a:gd name="T0" fmla="*/ 13 w 18"/>
                <a:gd name="T1" fmla="*/ 0 h 29"/>
                <a:gd name="T2" fmla="*/ 1 w 18"/>
                <a:gd name="T3" fmla="*/ 24 h 29"/>
                <a:gd name="T4" fmla="*/ 0 w 18"/>
                <a:gd name="T5" fmla="*/ 29 h 29"/>
                <a:gd name="T6" fmla="*/ 5 w 18"/>
                <a:gd name="T7" fmla="*/ 25 h 29"/>
                <a:gd name="T8" fmla="*/ 18 w 18"/>
                <a:gd name="T9" fmla="*/ 1 h 29"/>
                <a:gd name="T10" fmla="*/ 16 w 18"/>
                <a:gd name="T11" fmla="*/ 1 h 29"/>
                <a:gd name="T12" fmla="*/ 14 w 18"/>
                <a:gd name="T13" fmla="*/ 0 h 29"/>
                <a:gd name="T14" fmla="*/ 13 w 18"/>
                <a:gd name="T15" fmla="*/ 0 h 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" h="29">
                  <a:moveTo>
                    <a:pt x="13" y="0"/>
                  </a:moveTo>
                  <a:lnTo>
                    <a:pt x="1" y="24"/>
                  </a:lnTo>
                  <a:lnTo>
                    <a:pt x="0" y="29"/>
                  </a:lnTo>
                  <a:lnTo>
                    <a:pt x="5" y="25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0" name="Freeform 238"/>
            <p:cNvSpPr>
              <a:spLocks/>
            </p:cNvSpPr>
            <p:nvPr/>
          </p:nvSpPr>
          <p:spPr bwMode="auto">
            <a:xfrm>
              <a:off x="1516" y="3851"/>
              <a:ext cx="64" cy="51"/>
            </a:xfrm>
            <a:custGeom>
              <a:avLst/>
              <a:gdLst>
                <a:gd name="T0" fmla="*/ 47 w 64"/>
                <a:gd name="T1" fmla="*/ 7 h 51"/>
                <a:gd name="T2" fmla="*/ 44 w 64"/>
                <a:gd name="T3" fmla="*/ 7 h 51"/>
                <a:gd name="T4" fmla="*/ 40 w 64"/>
                <a:gd name="T5" fmla="*/ 6 h 51"/>
                <a:gd name="T6" fmla="*/ 36 w 64"/>
                <a:gd name="T7" fmla="*/ 4 h 51"/>
                <a:gd name="T8" fmla="*/ 32 w 64"/>
                <a:gd name="T9" fmla="*/ 2 h 51"/>
                <a:gd name="T10" fmla="*/ 26 w 64"/>
                <a:gd name="T11" fmla="*/ 1 h 51"/>
                <a:gd name="T12" fmla="*/ 22 w 64"/>
                <a:gd name="T13" fmla="*/ 0 h 51"/>
                <a:gd name="T14" fmla="*/ 10 w 64"/>
                <a:gd name="T15" fmla="*/ 3 h 51"/>
                <a:gd name="T16" fmla="*/ 8 w 64"/>
                <a:gd name="T17" fmla="*/ 4 h 51"/>
                <a:gd name="T18" fmla="*/ 6 w 64"/>
                <a:gd name="T19" fmla="*/ 5 h 51"/>
                <a:gd name="T20" fmla="*/ 5 w 64"/>
                <a:gd name="T21" fmla="*/ 7 h 51"/>
                <a:gd name="T22" fmla="*/ 4 w 64"/>
                <a:gd name="T23" fmla="*/ 10 h 51"/>
                <a:gd name="T24" fmla="*/ 2 w 64"/>
                <a:gd name="T25" fmla="*/ 15 h 51"/>
                <a:gd name="T26" fmla="*/ 1 w 64"/>
                <a:gd name="T27" fmla="*/ 22 h 51"/>
                <a:gd name="T28" fmla="*/ 1 w 64"/>
                <a:gd name="T29" fmla="*/ 27 h 51"/>
                <a:gd name="T30" fmla="*/ 0 w 64"/>
                <a:gd name="T31" fmla="*/ 31 h 51"/>
                <a:gd name="T32" fmla="*/ 0 w 64"/>
                <a:gd name="T33" fmla="*/ 34 h 51"/>
                <a:gd name="T34" fmla="*/ 1 w 64"/>
                <a:gd name="T35" fmla="*/ 36 h 51"/>
                <a:gd name="T36" fmla="*/ 1 w 64"/>
                <a:gd name="T37" fmla="*/ 38 h 51"/>
                <a:gd name="T38" fmla="*/ 3 w 64"/>
                <a:gd name="T39" fmla="*/ 40 h 51"/>
                <a:gd name="T40" fmla="*/ 8 w 64"/>
                <a:gd name="T41" fmla="*/ 46 h 51"/>
                <a:gd name="T42" fmla="*/ 11 w 64"/>
                <a:gd name="T43" fmla="*/ 47 h 51"/>
                <a:gd name="T44" fmla="*/ 15 w 64"/>
                <a:gd name="T45" fmla="*/ 49 h 51"/>
                <a:gd name="T46" fmla="*/ 18 w 64"/>
                <a:gd name="T47" fmla="*/ 51 h 51"/>
                <a:gd name="T48" fmla="*/ 21 w 64"/>
                <a:gd name="T49" fmla="*/ 50 h 51"/>
                <a:gd name="T50" fmla="*/ 21 w 64"/>
                <a:gd name="T51" fmla="*/ 48 h 51"/>
                <a:gd name="T52" fmla="*/ 24 w 64"/>
                <a:gd name="T53" fmla="*/ 48 h 51"/>
                <a:gd name="T54" fmla="*/ 27 w 64"/>
                <a:gd name="T55" fmla="*/ 48 h 51"/>
                <a:gd name="T56" fmla="*/ 30 w 64"/>
                <a:gd name="T57" fmla="*/ 49 h 51"/>
                <a:gd name="T58" fmla="*/ 32 w 64"/>
                <a:gd name="T59" fmla="*/ 49 h 51"/>
                <a:gd name="T60" fmla="*/ 33 w 64"/>
                <a:gd name="T61" fmla="*/ 47 h 51"/>
                <a:gd name="T62" fmla="*/ 34 w 64"/>
                <a:gd name="T63" fmla="*/ 46 h 51"/>
                <a:gd name="T64" fmla="*/ 36 w 64"/>
                <a:gd name="T65" fmla="*/ 46 h 51"/>
                <a:gd name="T66" fmla="*/ 38 w 64"/>
                <a:gd name="T67" fmla="*/ 46 h 51"/>
                <a:gd name="T68" fmla="*/ 39 w 64"/>
                <a:gd name="T69" fmla="*/ 45 h 51"/>
                <a:gd name="T70" fmla="*/ 40 w 64"/>
                <a:gd name="T71" fmla="*/ 43 h 51"/>
                <a:gd name="T72" fmla="*/ 40 w 64"/>
                <a:gd name="T73" fmla="*/ 41 h 51"/>
                <a:gd name="T74" fmla="*/ 44 w 64"/>
                <a:gd name="T75" fmla="*/ 41 h 51"/>
                <a:gd name="T76" fmla="*/ 48 w 64"/>
                <a:gd name="T77" fmla="*/ 41 h 51"/>
                <a:gd name="T78" fmla="*/ 50 w 64"/>
                <a:gd name="T79" fmla="*/ 40 h 51"/>
                <a:gd name="T80" fmla="*/ 52 w 64"/>
                <a:gd name="T81" fmla="*/ 39 h 51"/>
                <a:gd name="T82" fmla="*/ 54 w 64"/>
                <a:gd name="T83" fmla="*/ 37 h 51"/>
                <a:gd name="T84" fmla="*/ 56 w 64"/>
                <a:gd name="T85" fmla="*/ 35 h 51"/>
                <a:gd name="T86" fmla="*/ 63 w 64"/>
                <a:gd name="T87" fmla="*/ 34 h 51"/>
                <a:gd name="T88" fmla="*/ 64 w 64"/>
                <a:gd name="T89" fmla="*/ 26 h 51"/>
                <a:gd name="T90" fmla="*/ 64 w 64"/>
                <a:gd name="T91" fmla="*/ 21 h 51"/>
                <a:gd name="T92" fmla="*/ 62 w 64"/>
                <a:gd name="T93" fmla="*/ 15 h 51"/>
                <a:gd name="T94" fmla="*/ 60 w 64"/>
                <a:gd name="T95" fmla="*/ 11 h 51"/>
                <a:gd name="T96" fmla="*/ 58 w 64"/>
                <a:gd name="T97" fmla="*/ 9 h 51"/>
                <a:gd name="T98" fmla="*/ 54 w 64"/>
                <a:gd name="T99" fmla="*/ 7 h 51"/>
                <a:gd name="T100" fmla="*/ 50 w 64"/>
                <a:gd name="T101" fmla="*/ 6 h 51"/>
                <a:gd name="T102" fmla="*/ 47 w 64"/>
                <a:gd name="T103" fmla="*/ 7 h 5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4" h="51">
                  <a:moveTo>
                    <a:pt x="47" y="7"/>
                  </a:moveTo>
                  <a:lnTo>
                    <a:pt x="44" y="7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2" y="2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8" y="4"/>
                  </a:lnTo>
                  <a:lnTo>
                    <a:pt x="6" y="5"/>
                  </a:lnTo>
                  <a:lnTo>
                    <a:pt x="5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22"/>
                  </a:lnTo>
                  <a:lnTo>
                    <a:pt x="1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1" y="36"/>
                  </a:lnTo>
                  <a:lnTo>
                    <a:pt x="1" y="38"/>
                  </a:lnTo>
                  <a:lnTo>
                    <a:pt x="3" y="40"/>
                  </a:lnTo>
                  <a:lnTo>
                    <a:pt x="8" y="46"/>
                  </a:lnTo>
                  <a:lnTo>
                    <a:pt x="11" y="47"/>
                  </a:lnTo>
                  <a:lnTo>
                    <a:pt x="15" y="49"/>
                  </a:lnTo>
                  <a:lnTo>
                    <a:pt x="18" y="51"/>
                  </a:lnTo>
                  <a:lnTo>
                    <a:pt x="21" y="50"/>
                  </a:lnTo>
                  <a:lnTo>
                    <a:pt x="21" y="48"/>
                  </a:lnTo>
                  <a:lnTo>
                    <a:pt x="24" y="48"/>
                  </a:lnTo>
                  <a:lnTo>
                    <a:pt x="27" y="48"/>
                  </a:lnTo>
                  <a:lnTo>
                    <a:pt x="30" y="49"/>
                  </a:lnTo>
                  <a:lnTo>
                    <a:pt x="32" y="49"/>
                  </a:lnTo>
                  <a:lnTo>
                    <a:pt x="33" y="47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9" y="45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44" y="41"/>
                  </a:lnTo>
                  <a:lnTo>
                    <a:pt x="48" y="41"/>
                  </a:lnTo>
                  <a:lnTo>
                    <a:pt x="50" y="40"/>
                  </a:lnTo>
                  <a:lnTo>
                    <a:pt x="52" y="39"/>
                  </a:lnTo>
                  <a:lnTo>
                    <a:pt x="54" y="37"/>
                  </a:lnTo>
                  <a:lnTo>
                    <a:pt x="56" y="35"/>
                  </a:lnTo>
                  <a:lnTo>
                    <a:pt x="63" y="34"/>
                  </a:lnTo>
                  <a:lnTo>
                    <a:pt x="64" y="26"/>
                  </a:lnTo>
                  <a:lnTo>
                    <a:pt x="64" y="21"/>
                  </a:lnTo>
                  <a:lnTo>
                    <a:pt x="62" y="15"/>
                  </a:lnTo>
                  <a:lnTo>
                    <a:pt x="60" y="11"/>
                  </a:lnTo>
                  <a:lnTo>
                    <a:pt x="58" y="9"/>
                  </a:lnTo>
                  <a:lnTo>
                    <a:pt x="54" y="7"/>
                  </a:lnTo>
                  <a:lnTo>
                    <a:pt x="50" y="6"/>
                  </a:lnTo>
                  <a:lnTo>
                    <a:pt x="47" y="7"/>
                  </a:lnTo>
                  <a:close/>
                </a:path>
              </a:pathLst>
            </a:custGeom>
            <a:solidFill>
              <a:srgbClr val="F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1" name="Freeform 239"/>
            <p:cNvSpPr>
              <a:spLocks/>
            </p:cNvSpPr>
            <p:nvPr/>
          </p:nvSpPr>
          <p:spPr bwMode="auto">
            <a:xfrm>
              <a:off x="1521" y="3861"/>
              <a:ext cx="43" cy="37"/>
            </a:xfrm>
            <a:custGeom>
              <a:avLst/>
              <a:gdLst>
                <a:gd name="T0" fmla="*/ 40 w 43"/>
                <a:gd name="T1" fmla="*/ 15 h 37"/>
                <a:gd name="T2" fmla="*/ 34 w 43"/>
                <a:gd name="T3" fmla="*/ 14 h 37"/>
                <a:gd name="T4" fmla="*/ 30 w 43"/>
                <a:gd name="T5" fmla="*/ 12 h 37"/>
                <a:gd name="T6" fmla="*/ 26 w 43"/>
                <a:gd name="T7" fmla="*/ 13 h 37"/>
                <a:gd name="T8" fmla="*/ 19 w 43"/>
                <a:gd name="T9" fmla="*/ 15 h 37"/>
                <a:gd name="T10" fmla="*/ 14 w 43"/>
                <a:gd name="T11" fmla="*/ 15 h 37"/>
                <a:gd name="T12" fmla="*/ 9 w 43"/>
                <a:gd name="T13" fmla="*/ 14 h 37"/>
                <a:gd name="T14" fmla="*/ 8 w 43"/>
                <a:gd name="T15" fmla="*/ 10 h 37"/>
                <a:gd name="T16" fmla="*/ 9 w 43"/>
                <a:gd name="T17" fmla="*/ 7 h 37"/>
                <a:gd name="T18" fmla="*/ 13 w 43"/>
                <a:gd name="T19" fmla="*/ 6 h 37"/>
                <a:gd name="T20" fmla="*/ 20 w 43"/>
                <a:gd name="T21" fmla="*/ 5 h 37"/>
                <a:gd name="T22" fmla="*/ 25 w 43"/>
                <a:gd name="T23" fmla="*/ 2 h 37"/>
                <a:gd name="T24" fmla="*/ 19 w 43"/>
                <a:gd name="T25" fmla="*/ 0 h 37"/>
                <a:gd name="T26" fmla="*/ 13 w 43"/>
                <a:gd name="T27" fmla="*/ 1 h 37"/>
                <a:gd name="T28" fmla="*/ 9 w 43"/>
                <a:gd name="T29" fmla="*/ 4 h 37"/>
                <a:gd name="T30" fmla="*/ 7 w 43"/>
                <a:gd name="T31" fmla="*/ 3 h 37"/>
                <a:gd name="T32" fmla="*/ 5 w 43"/>
                <a:gd name="T33" fmla="*/ 5 h 37"/>
                <a:gd name="T34" fmla="*/ 6 w 43"/>
                <a:gd name="T35" fmla="*/ 14 h 37"/>
                <a:gd name="T36" fmla="*/ 3 w 43"/>
                <a:gd name="T37" fmla="*/ 17 h 37"/>
                <a:gd name="T38" fmla="*/ 2 w 43"/>
                <a:gd name="T39" fmla="*/ 18 h 37"/>
                <a:gd name="T40" fmla="*/ 1 w 43"/>
                <a:gd name="T41" fmla="*/ 25 h 37"/>
                <a:gd name="T42" fmla="*/ 6 w 43"/>
                <a:gd name="T43" fmla="*/ 23 h 37"/>
                <a:gd name="T44" fmla="*/ 9 w 43"/>
                <a:gd name="T45" fmla="*/ 27 h 37"/>
                <a:gd name="T46" fmla="*/ 10 w 43"/>
                <a:gd name="T47" fmla="*/ 29 h 37"/>
                <a:gd name="T48" fmla="*/ 13 w 43"/>
                <a:gd name="T49" fmla="*/ 30 h 37"/>
                <a:gd name="T50" fmla="*/ 16 w 43"/>
                <a:gd name="T51" fmla="*/ 35 h 37"/>
                <a:gd name="T52" fmla="*/ 17 w 43"/>
                <a:gd name="T53" fmla="*/ 34 h 37"/>
                <a:gd name="T54" fmla="*/ 14 w 43"/>
                <a:gd name="T55" fmla="*/ 29 h 37"/>
                <a:gd name="T56" fmla="*/ 17 w 43"/>
                <a:gd name="T57" fmla="*/ 27 h 37"/>
                <a:gd name="T58" fmla="*/ 23 w 43"/>
                <a:gd name="T59" fmla="*/ 28 h 37"/>
                <a:gd name="T60" fmla="*/ 29 w 43"/>
                <a:gd name="T61" fmla="*/ 25 h 37"/>
                <a:gd name="T62" fmla="*/ 33 w 43"/>
                <a:gd name="T63" fmla="*/ 24 h 37"/>
                <a:gd name="T64" fmla="*/ 36 w 43"/>
                <a:gd name="T65" fmla="*/ 25 h 37"/>
                <a:gd name="T66" fmla="*/ 41 w 43"/>
                <a:gd name="T67" fmla="*/ 26 h 37"/>
                <a:gd name="T68" fmla="*/ 35 w 43"/>
                <a:gd name="T69" fmla="*/ 20 h 37"/>
                <a:gd name="T70" fmla="*/ 38 w 43"/>
                <a:gd name="T71" fmla="*/ 16 h 37"/>
                <a:gd name="T72" fmla="*/ 43 w 43"/>
                <a:gd name="T73" fmla="*/ 12 h 3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3" h="37">
                  <a:moveTo>
                    <a:pt x="43" y="12"/>
                  </a:moveTo>
                  <a:lnTo>
                    <a:pt x="40" y="15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0" y="12"/>
                  </a:lnTo>
                  <a:lnTo>
                    <a:pt x="29" y="12"/>
                  </a:lnTo>
                  <a:lnTo>
                    <a:pt x="26" y="13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7" y="15"/>
                  </a:lnTo>
                  <a:lnTo>
                    <a:pt x="14" y="15"/>
                  </a:lnTo>
                  <a:lnTo>
                    <a:pt x="11" y="15"/>
                  </a:lnTo>
                  <a:lnTo>
                    <a:pt x="9" y="14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10" y="6"/>
                  </a:lnTo>
                  <a:lnTo>
                    <a:pt x="13" y="6"/>
                  </a:lnTo>
                  <a:lnTo>
                    <a:pt x="17" y="5"/>
                  </a:lnTo>
                  <a:lnTo>
                    <a:pt x="20" y="5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0" y="3"/>
                  </a:lnTo>
                  <a:lnTo>
                    <a:pt x="9" y="4"/>
                  </a:lnTo>
                  <a:lnTo>
                    <a:pt x="5" y="1"/>
                  </a:lnTo>
                  <a:lnTo>
                    <a:pt x="7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7" y="5"/>
                  </a:lnTo>
                  <a:lnTo>
                    <a:pt x="6" y="14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3" y="20"/>
                  </a:lnTo>
                  <a:lnTo>
                    <a:pt x="1" y="25"/>
                  </a:lnTo>
                  <a:lnTo>
                    <a:pt x="1" y="28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6" y="35"/>
                  </a:lnTo>
                  <a:lnTo>
                    <a:pt x="17" y="37"/>
                  </a:lnTo>
                  <a:lnTo>
                    <a:pt x="17" y="34"/>
                  </a:lnTo>
                  <a:lnTo>
                    <a:pt x="16" y="31"/>
                  </a:lnTo>
                  <a:lnTo>
                    <a:pt x="14" y="29"/>
                  </a:lnTo>
                  <a:lnTo>
                    <a:pt x="15" y="28"/>
                  </a:lnTo>
                  <a:lnTo>
                    <a:pt x="17" y="27"/>
                  </a:lnTo>
                  <a:lnTo>
                    <a:pt x="20" y="27"/>
                  </a:lnTo>
                  <a:lnTo>
                    <a:pt x="23" y="28"/>
                  </a:lnTo>
                  <a:lnTo>
                    <a:pt x="25" y="26"/>
                  </a:lnTo>
                  <a:lnTo>
                    <a:pt x="29" y="25"/>
                  </a:lnTo>
                  <a:lnTo>
                    <a:pt x="31" y="25"/>
                  </a:lnTo>
                  <a:lnTo>
                    <a:pt x="33" y="24"/>
                  </a:lnTo>
                  <a:lnTo>
                    <a:pt x="34" y="23"/>
                  </a:lnTo>
                  <a:lnTo>
                    <a:pt x="36" y="25"/>
                  </a:lnTo>
                  <a:lnTo>
                    <a:pt x="35" y="22"/>
                  </a:lnTo>
                  <a:lnTo>
                    <a:pt x="41" y="26"/>
                  </a:lnTo>
                  <a:lnTo>
                    <a:pt x="40" y="23"/>
                  </a:lnTo>
                  <a:lnTo>
                    <a:pt x="35" y="20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41" y="1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2" name="Freeform 240"/>
            <p:cNvSpPr>
              <a:spLocks/>
            </p:cNvSpPr>
            <p:nvPr/>
          </p:nvSpPr>
          <p:spPr bwMode="auto">
            <a:xfrm>
              <a:off x="1535" y="3844"/>
              <a:ext cx="15" cy="23"/>
            </a:xfrm>
            <a:custGeom>
              <a:avLst/>
              <a:gdLst>
                <a:gd name="T0" fmla="*/ 13 w 15"/>
                <a:gd name="T1" fmla="*/ 0 h 23"/>
                <a:gd name="T2" fmla="*/ 10 w 15"/>
                <a:gd name="T3" fmla="*/ 1 h 23"/>
                <a:gd name="T4" fmla="*/ 10 w 15"/>
                <a:gd name="T5" fmla="*/ 3 h 23"/>
                <a:gd name="T6" fmla="*/ 0 w 15"/>
                <a:gd name="T7" fmla="*/ 23 h 23"/>
                <a:gd name="T8" fmla="*/ 5 w 15"/>
                <a:gd name="T9" fmla="*/ 22 h 23"/>
                <a:gd name="T10" fmla="*/ 15 w 15"/>
                <a:gd name="T11" fmla="*/ 4 h 23"/>
                <a:gd name="T12" fmla="*/ 15 w 15"/>
                <a:gd name="T13" fmla="*/ 2 h 23"/>
                <a:gd name="T14" fmla="*/ 13 w 15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" h="23">
                  <a:moveTo>
                    <a:pt x="13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0" y="23"/>
                  </a:lnTo>
                  <a:lnTo>
                    <a:pt x="5" y="22"/>
                  </a:lnTo>
                  <a:lnTo>
                    <a:pt x="15" y="4"/>
                  </a:lnTo>
                  <a:lnTo>
                    <a:pt x="15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3" name="Freeform 241"/>
            <p:cNvSpPr>
              <a:spLocks/>
            </p:cNvSpPr>
            <p:nvPr/>
          </p:nvSpPr>
          <p:spPr bwMode="auto">
            <a:xfrm>
              <a:off x="1565" y="3863"/>
              <a:ext cx="11" cy="20"/>
            </a:xfrm>
            <a:custGeom>
              <a:avLst/>
              <a:gdLst>
                <a:gd name="T0" fmla="*/ 0 w 11"/>
                <a:gd name="T1" fmla="*/ 0 h 20"/>
                <a:gd name="T2" fmla="*/ 2 w 11"/>
                <a:gd name="T3" fmla="*/ 3 h 20"/>
                <a:gd name="T4" fmla="*/ 3 w 11"/>
                <a:gd name="T5" fmla="*/ 6 h 20"/>
                <a:gd name="T6" fmla="*/ 4 w 11"/>
                <a:gd name="T7" fmla="*/ 9 h 20"/>
                <a:gd name="T8" fmla="*/ 4 w 11"/>
                <a:gd name="T9" fmla="*/ 12 h 20"/>
                <a:gd name="T10" fmla="*/ 4 w 11"/>
                <a:gd name="T11" fmla="*/ 15 h 20"/>
                <a:gd name="T12" fmla="*/ 3 w 11"/>
                <a:gd name="T13" fmla="*/ 20 h 20"/>
                <a:gd name="T14" fmla="*/ 7 w 11"/>
                <a:gd name="T15" fmla="*/ 11 h 20"/>
                <a:gd name="T16" fmla="*/ 9 w 11"/>
                <a:gd name="T17" fmla="*/ 8 h 20"/>
                <a:gd name="T18" fmla="*/ 11 w 11"/>
                <a:gd name="T19" fmla="*/ 6 h 20"/>
                <a:gd name="T20" fmla="*/ 8 w 11"/>
                <a:gd name="T21" fmla="*/ 4 h 20"/>
                <a:gd name="T22" fmla="*/ 5 w 11"/>
                <a:gd name="T23" fmla="*/ 2 h 20"/>
                <a:gd name="T24" fmla="*/ 3 w 11"/>
                <a:gd name="T25" fmla="*/ 1 h 20"/>
                <a:gd name="T26" fmla="*/ 0 w 11"/>
                <a:gd name="T27" fmla="*/ 0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" h="20">
                  <a:moveTo>
                    <a:pt x="0" y="0"/>
                  </a:moveTo>
                  <a:lnTo>
                    <a:pt x="2" y="3"/>
                  </a:lnTo>
                  <a:lnTo>
                    <a:pt x="3" y="6"/>
                  </a:lnTo>
                  <a:lnTo>
                    <a:pt x="4" y="9"/>
                  </a:lnTo>
                  <a:lnTo>
                    <a:pt x="4" y="12"/>
                  </a:lnTo>
                  <a:lnTo>
                    <a:pt x="4" y="15"/>
                  </a:lnTo>
                  <a:lnTo>
                    <a:pt x="3" y="20"/>
                  </a:lnTo>
                  <a:lnTo>
                    <a:pt x="7" y="11"/>
                  </a:lnTo>
                  <a:lnTo>
                    <a:pt x="9" y="8"/>
                  </a:lnTo>
                  <a:lnTo>
                    <a:pt x="11" y="6"/>
                  </a:lnTo>
                  <a:lnTo>
                    <a:pt x="8" y="4"/>
                  </a:lnTo>
                  <a:lnTo>
                    <a:pt x="5" y="2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4" name="Freeform 242"/>
            <p:cNvSpPr>
              <a:spLocks/>
            </p:cNvSpPr>
            <p:nvPr/>
          </p:nvSpPr>
          <p:spPr bwMode="auto">
            <a:xfrm>
              <a:off x="1541" y="3846"/>
              <a:ext cx="9" cy="21"/>
            </a:xfrm>
            <a:custGeom>
              <a:avLst/>
              <a:gdLst>
                <a:gd name="T0" fmla="*/ 8 w 9"/>
                <a:gd name="T1" fmla="*/ 2 h 21"/>
                <a:gd name="T2" fmla="*/ 9 w 9"/>
                <a:gd name="T3" fmla="*/ 3 h 21"/>
                <a:gd name="T4" fmla="*/ 0 w 9"/>
                <a:gd name="T5" fmla="*/ 21 h 21"/>
                <a:gd name="T6" fmla="*/ 0 w 9"/>
                <a:gd name="T7" fmla="*/ 19 h 21"/>
                <a:gd name="T8" fmla="*/ 0 w 9"/>
                <a:gd name="T9" fmla="*/ 17 h 21"/>
                <a:gd name="T10" fmla="*/ 1 w 9"/>
                <a:gd name="T11" fmla="*/ 16 h 21"/>
                <a:gd name="T12" fmla="*/ 2 w 9"/>
                <a:gd name="T13" fmla="*/ 15 h 21"/>
                <a:gd name="T14" fmla="*/ 8 w 9"/>
                <a:gd name="T15" fmla="*/ 3 h 21"/>
                <a:gd name="T16" fmla="*/ 4 w 9"/>
                <a:gd name="T17" fmla="*/ 1 h 21"/>
                <a:gd name="T18" fmla="*/ 4 w 9"/>
                <a:gd name="T19" fmla="*/ 0 h 21"/>
                <a:gd name="T20" fmla="*/ 8 w 9"/>
                <a:gd name="T21" fmla="*/ 2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21">
                  <a:moveTo>
                    <a:pt x="8" y="2"/>
                  </a:moveTo>
                  <a:lnTo>
                    <a:pt x="9" y="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5"/>
                  </a:lnTo>
                  <a:lnTo>
                    <a:pt x="8" y="3"/>
                  </a:lnTo>
                  <a:lnTo>
                    <a:pt x="4" y="1"/>
                  </a:lnTo>
                  <a:lnTo>
                    <a:pt x="4" y="0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5" name="Freeform 243"/>
            <p:cNvSpPr>
              <a:spLocks/>
            </p:cNvSpPr>
            <p:nvPr/>
          </p:nvSpPr>
          <p:spPr bwMode="auto">
            <a:xfrm>
              <a:off x="1559" y="3856"/>
              <a:ext cx="25" cy="32"/>
            </a:xfrm>
            <a:custGeom>
              <a:avLst/>
              <a:gdLst>
                <a:gd name="T0" fmla="*/ 0 w 25"/>
                <a:gd name="T1" fmla="*/ 1 h 32"/>
                <a:gd name="T2" fmla="*/ 5 w 25"/>
                <a:gd name="T3" fmla="*/ 3 h 32"/>
                <a:gd name="T4" fmla="*/ 9 w 25"/>
                <a:gd name="T5" fmla="*/ 6 h 32"/>
                <a:gd name="T6" fmla="*/ 12 w 25"/>
                <a:gd name="T7" fmla="*/ 8 h 32"/>
                <a:gd name="T8" fmla="*/ 14 w 25"/>
                <a:gd name="T9" fmla="*/ 11 h 32"/>
                <a:gd name="T10" fmla="*/ 15 w 25"/>
                <a:gd name="T11" fmla="*/ 14 h 32"/>
                <a:gd name="T12" fmla="*/ 17 w 25"/>
                <a:gd name="T13" fmla="*/ 17 h 32"/>
                <a:gd name="T14" fmla="*/ 17 w 25"/>
                <a:gd name="T15" fmla="*/ 23 h 32"/>
                <a:gd name="T16" fmla="*/ 17 w 25"/>
                <a:gd name="T17" fmla="*/ 28 h 32"/>
                <a:gd name="T18" fmla="*/ 16 w 25"/>
                <a:gd name="T19" fmla="*/ 32 h 32"/>
                <a:gd name="T20" fmla="*/ 24 w 25"/>
                <a:gd name="T21" fmla="*/ 31 h 32"/>
                <a:gd name="T22" fmla="*/ 25 w 25"/>
                <a:gd name="T23" fmla="*/ 25 h 32"/>
                <a:gd name="T24" fmla="*/ 25 w 25"/>
                <a:gd name="T25" fmla="*/ 21 h 32"/>
                <a:gd name="T26" fmla="*/ 24 w 25"/>
                <a:gd name="T27" fmla="*/ 15 h 32"/>
                <a:gd name="T28" fmla="*/ 23 w 25"/>
                <a:gd name="T29" fmla="*/ 11 h 32"/>
                <a:gd name="T30" fmla="*/ 20 w 25"/>
                <a:gd name="T31" fmla="*/ 7 h 32"/>
                <a:gd name="T32" fmla="*/ 17 w 25"/>
                <a:gd name="T33" fmla="*/ 4 h 32"/>
                <a:gd name="T34" fmla="*/ 13 w 25"/>
                <a:gd name="T35" fmla="*/ 2 h 32"/>
                <a:gd name="T36" fmla="*/ 8 w 25"/>
                <a:gd name="T37" fmla="*/ 0 h 32"/>
                <a:gd name="T38" fmla="*/ 0 w 25"/>
                <a:gd name="T39" fmla="*/ 1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" h="32">
                  <a:moveTo>
                    <a:pt x="0" y="1"/>
                  </a:moveTo>
                  <a:lnTo>
                    <a:pt x="5" y="3"/>
                  </a:lnTo>
                  <a:lnTo>
                    <a:pt x="9" y="6"/>
                  </a:lnTo>
                  <a:lnTo>
                    <a:pt x="12" y="8"/>
                  </a:lnTo>
                  <a:lnTo>
                    <a:pt x="14" y="11"/>
                  </a:lnTo>
                  <a:lnTo>
                    <a:pt x="15" y="14"/>
                  </a:lnTo>
                  <a:lnTo>
                    <a:pt x="17" y="17"/>
                  </a:lnTo>
                  <a:lnTo>
                    <a:pt x="17" y="23"/>
                  </a:lnTo>
                  <a:lnTo>
                    <a:pt x="17" y="28"/>
                  </a:lnTo>
                  <a:lnTo>
                    <a:pt x="16" y="32"/>
                  </a:lnTo>
                  <a:lnTo>
                    <a:pt x="24" y="31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4" y="15"/>
                  </a:lnTo>
                  <a:lnTo>
                    <a:pt x="23" y="11"/>
                  </a:lnTo>
                  <a:lnTo>
                    <a:pt x="20" y="7"/>
                  </a:lnTo>
                  <a:lnTo>
                    <a:pt x="17" y="4"/>
                  </a:lnTo>
                  <a:lnTo>
                    <a:pt x="13" y="2"/>
                  </a:lnTo>
                  <a:lnTo>
                    <a:pt x="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6" name="Freeform 244"/>
            <p:cNvSpPr>
              <a:spLocks/>
            </p:cNvSpPr>
            <p:nvPr/>
          </p:nvSpPr>
          <p:spPr bwMode="auto">
            <a:xfrm>
              <a:off x="1095" y="3774"/>
              <a:ext cx="66" cy="125"/>
            </a:xfrm>
            <a:custGeom>
              <a:avLst/>
              <a:gdLst>
                <a:gd name="T0" fmla="*/ 0 w 66"/>
                <a:gd name="T1" fmla="*/ 0 h 125"/>
                <a:gd name="T2" fmla="*/ 7 w 66"/>
                <a:gd name="T3" fmla="*/ 3 h 125"/>
                <a:gd name="T4" fmla="*/ 14 w 66"/>
                <a:gd name="T5" fmla="*/ 5 h 125"/>
                <a:gd name="T6" fmla="*/ 22 w 66"/>
                <a:gd name="T7" fmla="*/ 7 h 125"/>
                <a:gd name="T8" fmla="*/ 31 w 66"/>
                <a:gd name="T9" fmla="*/ 9 h 125"/>
                <a:gd name="T10" fmla="*/ 38 w 66"/>
                <a:gd name="T11" fmla="*/ 8 h 125"/>
                <a:gd name="T12" fmla="*/ 45 w 66"/>
                <a:gd name="T13" fmla="*/ 7 h 125"/>
                <a:gd name="T14" fmla="*/ 50 w 66"/>
                <a:gd name="T15" fmla="*/ 5 h 125"/>
                <a:gd name="T16" fmla="*/ 57 w 66"/>
                <a:gd name="T17" fmla="*/ 1 h 125"/>
                <a:gd name="T18" fmla="*/ 63 w 66"/>
                <a:gd name="T19" fmla="*/ 30 h 125"/>
                <a:gd name="T20" fmla="*/ 65 w 66"/>
                <a:gd name="T21" fmla="*/ 49 h 125"/>
                <a:gd name="T22" fmla="*/ 66 w 66"/>
                <a:gd name="T23" fmla="*/ 58 h 125"/>
                <a:gd name="T24" fmla="*/ 66 w 66"/>
                <a:gd name="T25" fmla="*/ 74 h 125"/>
                <a:gd name="T26" fmla="*/ 65 w 66"/>
                <a:gd name="T27" fmla="*/ 88 h 125"/>
                <a:gd name="T28" fmla="*/ 63 w 66"/>
                <a:gd name="T29" fmla="*/ 105 h 125"/>
                <a:gd name="T30" fmla="*/ 59 w 66"/>
                <a:gd name="T31" fmla="*/ 120 h 125"/>
                <a:gd name="T32" fmla="*/ 16 w 66"/>
                <a:gd name="T33" fmla="*/ 125 h 125"/>
                <a:gd name="T34" fmla="*/ 10 w 66"/>
                <a:gd name="T35" fmla="*/ 70 h 125"/>
                <a:gd name="T36" fmla="*/ 6 w 66"/>
                <a:gd name="T37" fmla="*/ 33 h 125"/>
                <a:gd name="T38" fmla="*/ 0 w 66"/>
                <a:gd name="T39" fmla="*/ 0 h 1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125">
                  <a:moveTo>
                    <a:pt x="0" y="0"/>
                  </a:moveTo>
                  <a:lnTo>
                    <a:pt x="7" y="3"/>
                  </a:lnTo>
                  <a:lnTo>
                    <a:pt x="14" y="5"/>
                  </a:lnTo>
                  <a:lnTo>
                    <a:pt x="22" y="7"/>
                  </a:lnTo>
                  <a:lnTo>
                    <a:pt x="31" y="9"/>
                  </a:lnTo>
                  <a:lnTo>
                    <a:pt x="38" y="8"/>
                  </a:lnTo>
                  <a:lnTo>
                    <a:pt x="45" y="7"/>
                  </a:lnTo>
                  <a:lnTo>
                    <a:pt x="50" y="5"/>
                  </a:lnTo>
                  <a:lnTo>
                    <a:pt x="57" y="1"/>
                  </a:lnTo>
                  <a:lnTo>
                    <a:pt x="63" y="30"/>
                  </a:lnTo>
                  <a:lnTo>
                    <a:pt x="65" y="49"/>
                  </a:lnTo>
                  <a:lnTo>
                    <a:pt x="66" y="58"/>
                  </a:lnTo>
                  <a:lnTo>
                    <a:pt x="66" y="74"/>
                  </a:lnTo>
                  <a:lnTo>
                    <a:pt x="65" y="88"/>
                  </a:lnTo>
                  <a:lnTo>
                    <a:pt x="63" y="105"/>
                  </a:lnTo>
                  <a:lnTo>
                    <a:pt x="59" y="120"/>
                  </a:lnTo>
                  <a:lnTo>
                    <a:pt x="16" y="125"/>
                  </a:lnTo>
                  <a:lnTo>
                    <a:pt x="10" y="70"/>
                  </a:lnTo>
                  <a:lnTo>
                    <a:pt x="6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7" name="Freeform 245"/>
            <p:cNvSpPr>
              <a:spLocks/>
            </p:cNvSpPr>
            <p:nvPr/>
          </p:nvSpPr>
          <p:spPr bwMode="auto">
            <a:xfrm>
              <a:off x="1104" y="3806"/>
              <a:ext cx="56" cy="95"/>
            </a:xfrm>
            <a:custGeom>
              <a:avLst/>
              <a:gdLst>
                <a:gd name="T0" fmla="*/ 0 w 56"/>
                <a:gd name="T1" fmla="*/ 6 h 95"/>
                <a:gd name="T2" fmla="*/ 24 w 56"/>
                <a:gd name="T3" fmla="*/ 6 h 95"/>
                <a:gd name="T4" fmla="*/ 36 w 56"/>
                <a:gd name="T5" fmla="*/ 5 h 95"/>
                <a:gd name="T6" fmla="*/ 47 w 56"/>
                <a:gd name="T7" fmla="*/ 3 h 95"/>
                <a:gd name="T8" fmla="*/ 55 w 56"/>
                <a:gd name="T9" fmla="*/ 0 h 95"/>
                <a:gd name="T10" fmla="*/ 56 w 56"/>
                <a:gd name="T11" fmla="*/ 80 h 95"/>
                <a:gd name="T12" fmla="*/ 16 w 56"/>
                <a:gd name="T13" fmla="*/ 95 h 95"/>
                <a:gd name="T14" fmla="*/ 0 w 56"/>
                <a:gd name="T15" fmla="*/ 6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" h="95">
                  <a:moveTo>
                    <a:pt x="0" y="6"/>
                  </a:moveTo>
                  <a:lnTo>
                    <a:pt x="24" y="6"/>
                  </a:lnTo>
                  <a:lnTo>
                    <a:pt x="36" y="5"/>
                  </a:lnTo>
                  <a:lnTo>
                    <a:pt x="47" y="3"/>
                  </a:lnTo>
                  <a:lnTo>
                    <a:pt x="55" y="0"/>
                  </a:lnTo>
                  <a:lnTo>
                    <a:pt x="56" y="80"/>
                  </a:lnTo>
                  <a:lnTo>
                    <a:pt x="16" y="9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B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8" name="Freeform 246"/>
            <p:cNvSpPr>
              <a:spLocks/>
            </p:cNvSpPr>
            <p:nvPr/>
          </p:nvSpPr>
          <p:spPr bwMode="auto">
            <a:xfrm>
              <a:off x="1135" y="3742"/>
              <a:ext cx="130" cy="157"/>
            </a:xfrm>
            <a:custGeom>
              <a:avLst/>
              <a:gdLst>
                <a:gd name="T0" fmla="*/ 5 w 130"/>
                <a:gd name="T1" fmla="*/ 0 h 157"/>
                <a:gd name="T2" fmla="*/ 13 w 130"/>
                <a:gd name="T3" fmla="*/ 3 h 157"/>
                <a:gd name="T4" fmla="*/ 21 w 130"/>
                <a:gd name="T5" fmla="*/ 13 h 157"/>
                <a:gd name="T6" fmla="*/ 53 w 130"/>
                <a:gd name="T7" fmla="*/ 24 h 157"/>
                <a:gd name="T8" fmla="*/ 62 w 130"/>
                <a:gd name="T9" fmla="*/ 29 h 157"/>
                <a:gd name="T10" fmla="*/ 72 w 130"/>
                <a:gd name="T11" fmla="*/ 46 h 157"/>
                <a:gd name="T12" fmla="*/ 72 w 130"/>
                <a:gd name="T13" fmla="*/ 57 h 157"/>
                <a:gd name="T14" fmla="*/ 73 w 130"/>
                <a:gd name="T15" fmla="*/ 66 h 157"/>
                <a:gd name="T16" fmla="*/ 79 w 130"/>
                <a:gd name="T17" fmla="*/ 81 h 157"/>
                <a:gd name="T18" fmla="*/ 94 w 130"/>
                <a:gd name="T19" fmla="*/ 106 h 157"/>
                <a:gd name="T20" fmla="*/ 104 w 130"/>
                <a:gd name="T21" fmla="*/ 123 h 157"/>
                <a:gd name="T22" fmla="*/ 116 w 130"/>
                <a:gd name="T23" fmla="*/ 137 h 157"/>
                <a:gd name="T24" fmla="*/ 130 w 130"/>
                <a:gd name="T25" fmla="*/ 155 h 157"/>
                <a:gd name="T26" fmla="*/ 7 w 130"/>
                <a:gd name="T27" fmla="*/ 157 h 157"/>
                <a:gd name="T28" fmla="*/ 14 w 130"/>
                <a:gd name="T29" fmla="*/ 141 h 157"/>
                <a:gd name="T30" fmla="*/ 18 w 130"/>
                <a:gd name="T31" fmla="*/ 129 h 157"/>
                <a:gd name="T32" fmla="*/ 20 w 130"/>
                <a:gd name="T33" fmla="*/ 107 h 157"/>
                <a:gd name="T34" fmla="*/ 19 w 130"/>
                <a:gd name="T35" fmla="*/ 71 h 157"/>
                <a:gd name="T36" fmla="*/ 15 w 130"/>
                <a:gd name="T37" fmla="*/ 44 h 157"/>
                <a:gd name="T38" fmla="*/ 10 w 130"/>
                <a:gd name="T39" fmla="*/ 25 h 157"/>
                <a:gd name="T40" fmla="*/ 0 w 130"/>
                <a:gd name="T41" fmla="*/ 8 h 157"/>
                <a:gd name="T42" fmla="*/ 5 w 130"/>
                <a:gd name="T43" fmla="*/ 0 h 1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30" h="157">
                  <a:moveTo>
                    <a:pt x="5" y="0"/>
                  </a:moveTo>
                  <a:lnTo>
                    <a:pt x="13" y="3"/>
                  </a:lnTo>
                  <a:lnTo>
                    <a:pt x="21" y="13"/>
                  </a:lnTo>
                  <a:lnTo>
                    <a:pt x="53" y="24"/>
                  </a:lnTo>
                  <a:lnTo>
                    <a:pt x="62" y="29"/>
                  </a:lnTo>
                  <a:lnTo>
                    <a:pt x="72" y="46"/>
                  </a:lnTo>
                  <a:lnTo>
                    <a:pt x="72" y="57"/>
                  </a:lnTo>
                  <a:lnTo>
                    <a:pt x="73" y="66"/>
                  </a:lnTo>
                  <a:lnTo>
                    <a:pt x="79" y="81"/>
                  </a:lnTo>
                  <a:lnTo>
                    <a:pt x="94" y="106"/>
                  </a:lnTo>
                  <a:lnTo>
                    <a:pt x="104" y="123"/>
                  </a:lnTo>
                  <a:lnTo>
                    <a:pt x="116" y="137"/>
                  </a:lnTo>
                  <a:lnTo>
                    <a:pt x="130" y="155"/>
                  </a:lnTo>
                  <a:lnTo>
                    <a:pt x="7" y="157"/>
                  </a:lnTo>
                  <a:lnTo>
                    <a:pt x="14" y="141"/>
                  </a:lnTo>
                  <a:lnTo>
                    <a:pt x="18" y="129"/>
                  </a:lnTo>
                  <a:lnTo>
                    <a:pt x="20" y="107"/>
                  </a:lnTo>
                  <a:lnTo>
                    <a:pt x="19" y="71"/>
                  </a:lnTo>
                  <a:lnTo>
                    <a:pt x="15" y="44"/>
                  </a:lnTo>
                  <a:lnTo>
                    <a:pt x="10" y="25"/>
                  </a:lnTo>
                  <a:lnTo>
                    <a:pt x="0" y="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5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9" name="Freeform 247"/>
            <p:cNvSpPr>
              <a:spLocks/>
            </p:cNvSpPr>
            <p:nvPr/>
          </p:nvSpPr>
          <p:spPr bwMode="auto">
            <a:xfrm>
              <a:off x="1168" y="3761"/>
              <a:ext cx="28" cy="83"/>
            </a:xfrm>
            <a:custGeom>
              <a:avLst/>
              <a:gdLst>
                <a:gd name="T0" fmla="*/ 0 w 28"/>
                <a:gd name="T1" fmla="*/ 0 h 83"/>
                <a:gd name="T2" fmla="*/ 10 w 28"/>
                <a:gd name="T3" fmla="*/ 8 h 83"/>
                <a:gd name="T4" fmla="*/ 16 w 28"/>
                <a:gd name="T5" fmla="*/ 17 h 83"/>
                <a:gd name="T6" fmla="*/ 19 w 28"/>
                <a:gd name="T7" fmla="*/ 25 h 83"/>
                <a:gd name="T8" fmla="*/ 22 w 28"/>
                <a:gd name="T9" fmla="*/ 35 h 83"/>
                <a:gd name="T10" fmla="*/ 26 w 28"/>
                <a:gd name="T11" fmla="*/ 46 h 83"/>
                <a:gd name="T12" fmla="*/ 28 w 28"/>
                <a:gd name="T13" fmla="*/ 58 h 83"/>
                <a:gd name="T14" fmla="*/ 28 w 28"/>
                <a:gd name="T15" fmla="*/ 74 h 83"/>
                <a:gd name="T16" fmla="*/ 26 w 28"/>
                <a:gd name="T17" fmla="*/ 83 h 83"/>
                <a:gd name="T18" fmla="*/ 23 w 28"/>
                <a:gd name="T19" fmla="*/ 65 h 83"/>
                <a:gd name="T20" fmla="*/ 21 w 28"/>
                <a:gd name="T21" fmla="*/ 54 h 83"/>
                <a:gd name="T22" fmla="*/ 17 w 28"/>
                <a:gd name="T23" fmla="*/ 48 h 83"/>
                <a:gd name="T24" fmla="*/ 12 w 28"/>
                <a:gd name="T25" fmla="*/ 45 h 83"/>
                <a:gd name="T26" fmla="*/ 15 w 28"/>
                <a:gd name="T27" fmla="*/ 38 h 83"/>
                <a:gd name="T28" fmla="*/ 16 w 28"/>
                <a:gd name="T29" fmla="*/ 28 h 83"/>
                <a:gd name="T30" fmla="*/ 12 w 28"/>
                <a:gd name="T31" fmla="*/ 19 h 83"/>
                <a:gd name="T32" fmla="*/ 7 w 28"/>
                <a:gd name="T33" fmla="*/ 10 h 83"/>
                <a:gd name="T34" fmla="*/ 0 w 28"/>
                <a:gd name="T35" fmla="*/ 0 h 8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" h="83">
                  <a:moveTo>
                    <a:pt x="0" y="0"/>
                  </a:moveTo>
                  <a:lnTo>
                    <a:pt x="10" y="8"/>
                  </a:lnTo>
                  <a:lnTo>
                    <a:pt x="16" y="17"/>
                  </a:lnTo>
                  <a:lnTo>
                    <a:pt x="19" y="25"/>
                  </a:lnTo>
                  <a:lnTo>
                    <a:pt x="22" y="35"/>
                  </a:lnTo>
                  <a:lnTo>
                    <a:pt x="26" y="46"/>
                  </a:lnTo>
                  <a:lnTo>
                    <a:pt x="28" y="58"/>
                  </a:lnTo>
                  <a:lnTo>
                    <a:pt x="28" y="74"/>
                  </a:lnTo>
                  <a:lnTo>
                    <a:pt x="26" y="83"/>
                  </a:lnTo>
                  <a:lnTo>
                    <a:pt x="23" y="65"/>
                  </a:lnTo>
                  <a:lnTo>
                    <a:pt x="21" y="54"/>
                  </a:lnTo>
                  <a:lnTo>
                    <a:pt x="17" y="48"/>
                  </a:lnTo>
                  <a:lnTo>
                    <a:pt x="12" y="45"/>
                  </a:lnTo>
                  <a:lnTo>
                    <a:pt x="15" y="38"/>
                  </a:lnTo>
                  <a:lnTo>
                    <a:pt x="16" y="28"/>
                  </a:lnTo>
                  <a:lnTo>
                    <a:pt x="12" y="19"/>
                  </a:lnTo>
                  <a:lnTo>
                    <a:pt x="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3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0" name="Freeform 248"/>
            <p:cNvSpPr>
              <a:spLocks/>
            </p:cNvSpPr>
            <p:nvPr/>
          </p:nvSpPr>
          <p:spPr bwMode="auto">
            <a:xfrm>
              <a:off x="1123" y="3877"/>
              <a:ext cx="38" cy="31"/>
            </a:xfrm>
            <a:custGeom>
              <a:avLst/>
              <a:gdLst>
                <a:gd name="T0" fmla="*/ 32 w 38"/>
                <a:gd name="T1" fmla="*/ 6 h 31"/>
                <a:gd name="T2" fmla="*/ 26 w 38"/>
                <a:gd name="T3" fmla="*/ 0 h 31"/>
                <a:gd name="T4" fmla="*/ 17 w 38"/>
                <a:gd name="T5" fmla="*/ 3 h 31"/>
                <a:gd name="T6" fmla="*/ 10 w 38"/>
                <a:gd name="T7" fmla="*/ 6 h 31"/>
                <a:gd name="T8" fmla="*/ 2 w 38"/>
                <a:gd name="T9" fmla="*/ 9 h 31"/>
                <a:gd name="T10" fmla="*/ 0 w 38"/>
                <a:gd name="T11" fmla="*/ 12 h 31"/>
                <a:gd name="T12" fmla="*/ 4 w 38"/>
                <a:gd name="T13" fmla="*/ 16 h 31"/>
                <a:gd name="T14" fmla="*/ 6 w 38"/>
                <a:gd name="T15" fmla="*/ 21 h 31"/>
                <a:gd name="T16" fmla="*/ 9 w 38"/>
                <a:gd name="T17" fmla="*/ 25 h 31"/>
                <a:gd name="T18" fmla="*/ 13 w 38"/>
                <a:gd name="T19" fmla="*/ 27 h 31"/>
                <a:gd name="T20" fmla="*/ 18 w 38"/>
                <a:gd name="T21" fmla="*/ 29 h 31"/>
                <a:gd name="T22" fmla="*/ 22 w 38"/>
                <a:gd name="T23" fmla="*/ 31 h 31"/>
                <a:gd name="T24" fmla="*/ 28 w 38"/>
                <a:gd name="T25" fmla="*/ 31 h 31"/>
                <a:gd name="T26" fmla="*/ 31 w 38"/>
                <a:gd name="T27" fmla="*/ 31 h 31"/>
                <a:gd name="T28" fmla="*/ 33 w 38"/>
                <a:gd name="T29" fmla="*/ 29 h 31"/>
                <a:gd name="T30" fmla="*/ 33 w 38"/>
                <a:gd name="T31" fmla="*/ 24 h 31"/>
                <a:gd name="T32" fmla="*/ 38 w 38"/>
                <a:gd name="T33" fmla="*/ 25 h 31"/>
                <a:gd name="T34" fmla="*/ 32 w 38"/>
                <a:gd name="T35" fmla="*/ 23 h 31"/>
                <a:gd name="T36" fmla="*/ 31 w 38"/>
                <a:gd name="T37" fmla="*/ 17 h 31"/>
                <a:gd name="T38" fmla="*/ 31 w 38"/>
                <a:gd name="T39" fmla="*/ 14 h 31"/>
                <a:gd name="T40" fmla="*/ 31 w 38"/>
                <a:gd name="T41" fmla="*/ 11 h 31"/>
                <a:gd name="T42" fmla="*/ 32 w 38"/>
                <a:gd name="T43" fmla="*/ 6 h 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8" h="31">
                  <a:moveTo>
                    <a:pt x="32" y="6"/>
                  </a:moveTo>
                  <a:lnTo>
                    <a:pt x="26" y="0"/>
                  </a:lnTo>
                  <a:lnTo>
                    <a:pt x="17" y="3"/>
                  </a:lnTo>
                  <a:lnTo>
                    <a:pt x="10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6" y="21"/>
                  </a:lnTo>
                  <a:lnTo>
                    <a:pt x="9" y="25"/>
                  </a:lnTo>
                  <a:lnTo>
                    <a:pt x="13" y="27"/>
                  </a:lnTo>
                  <a:lnTo>
                    <a:pt x="18" y="29"/>
                  </a:lnTo>
                  <a:lnTo>
                    <a:pt x="22" y="31"/>
                  </a:lnTo>
                  <a:lnTo>
                    <a:pt x="28" y="31"/>
                  </a:lnTo>
                  <a:lnTo>
                    <a:pt x="31" y="31"/>
                  </a:lnTo>
                  <a:lnTo>
                    <a:pt x="33" y="29"/>
                  </a:lnTo>
                  <a:lnTo>
                    <a:pt x="33" y="24"/>
                  </a:lnTo>
                  <a:lnTo>
                    <a:pt x="38" y="25"/>
                  </a:lnTo>
                  <a:lnTo>
                    <a:pt x="32" y="23"/>
                  </a:lnTo>
                  <a:lnTo>
                    <a:pt x="31" y="17"/>
                  </a:lnTo>
                  <a:lnTo>
                    <a:pt x="31" y="14"/>
                  </a:lnTo>
                  <a:lnTo>
                    <a:pt x="31" y="11"/>
                  </a:lnTo>
                  <a:lnTo>
                    <a:pt x="32" y="6"/>
                  </a:ln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1" name="Freeform 249"/>
            <p:cNvSpPr>
              <a:spLocks/>
            </p:cNvSpPr>
            <p:nvPr/>
          </p:nvSpPr>
          <p:spPr bwMode="auto">
            <a:xfrm>
              <a:off x="1069" y="3922"/>
              <a:ext cx="19" cy="22"/>
            </a:xfrm>
            <a:custGeom>
              <a:avLst/>
              <a:gdLst>
                <a:gd name="T0" fmla="*/ 19 w 19"/>
                <a:gd name="T1" fmla="*/ 0 h 22"/>
                <a:gd name="T2" fmla="*/ 5 w 19"/>
                <a:gd name="T3" fmla="*/ 22 h 22"/>
                <a:gd name="T4" fmla="*/ 0 w 19"/>
                <a:gd name="T5" fmla="*/ 6 h 22"/>
                <a:gd name="T6" fmla="*/ 19 w 19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5" y="22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2" name="Freeform 250"/>
            <p:cNvSpPr>
              <a:spLocks/>
            </p:cNvSpPr>
            <p:nvPr/>
          </p:nvSpPr>
          <p:spPr bwMode="auto">
            <a:xfrm>
              <a:off x="993" y="3732"/>
              <a:ext cx="132" cy="217"/>
            </a:xfrm>
            <a:custGeom>
              <a:avLst/>
              <a:gdLst>
                <a:gd name="T0" fmla="*/ 102 w 132"/>
                <a:gd name="T1" fmla="*/ 2 h 217"/>
                <a:gd name="T2" fmla="*/ 84 w 132"/>
                <a:gd name="T3" fmla="*/ 0 h 217"/>
                <a:gd name="T4" fmla="*/ 71 w 132"/>
                <a:gd name="T5" fmla="*/ 0 h 217"/>
                <a:gd name="T6" fmla="*/ 56 w 132"/>
                <a:gd name="T7" fmla="*/ 2 h 217"/>
                <a:gd name="T8" fmla="*/ 48 w 132"/>
                <a:gd name="T9" fmla="*/ 4 h 217"/>
                <a:gd name="T10" fmla="*/ 43 w 132"/>
                <a:gd name="T11" fmla="*/ 9 h 217"/>
                <a:gd name="T12" fmla="*/ 38 w 132"/>
                <a:gd name="T13" fmla="*/ 8 h 217"/>
                <a:gd name="T14" fmla="*/ 30 w 132"/>
                <a:gd name="T15" fmla="*/ 14 h 217"/>
                <a:gd name="T16" fmla="*/ 24 w 132"/>
                <a:gd name="T17" fmla="*/ 21 h 217"/>
                <a:gd name="T18" fmla="*/ 20 w 132"/>
                <a:gd name="T19" fmla="*/ 28 h 217"/>
                <a:gd name="T20" fmla="*/ 14 w 132"/>
                <a:gd name="T21" fmla="*/ 37 h 217"/>
                <a:gd name="T22" fmla="*/ 12 w 132"/>
                <a:gd name="T23" fmla="*/ 46 h 217"/>
                <a:gd name="T24" fmla="*/ 9 w 132"/>
                <a:gd name="T25" fmla="*/ 62 h 217"/>
                <a:gd name="T26" fmla="*/ 7 w 132"/>
                <a:gd name="T27" fmla="*/ 74 h 217"/>
                <a:gd name="T28" fmla="*/ 7 w 132"/>
                <a:gd name="T29" fmla="*/ 92 h 217"/>
                <a:gd name="T30" fmla="*/ 11 w 132"/>
                <a:gd name="T31" fmla="*/ 104 h 217"/>
                <a:gd name="T32" fmla="*/ 10 w 132"/>
                <a:gd name="T33" fmla="*/ 112 h 217"/>
                <a:gd name="T34" fmla="*/ 7 w 132"/>
                <a:gd name="T35" fmla="*/ 135 h 217"/>
                <a:gd name="T36" fmla="*/ 5 w 132"/>
                <a:gd name="T37" fmla="*/ 144 h 217"/>
                <a:gd name="T38" fmla="*/ 4 w 132"/>
                <a:gd name="T39" fmla="*/ 155 h 217"/>
                <a:gd name="T40" fmla="*/ 1 w 132"/>
                <a:gd name="T41" fmla="*/ 162 h 217"/>
                <a:gd name="T42" fmla="*/ 0 w 132"/>
                <a:gd name="T43" fmla="*/ 169 h 217"/>
                <a:gd name="T44" fmla="*/ 0 w 132"/>
                <a:gd name="T45" fmla="*/ 178 h 217"/>
                <a:gd name="T46" fmla="*/ 4 w 132"/>
                <a:gd name="T47" fmla="*/ 186 h 217"/>
                <a:gd name="T48" fmla="*/ 11 w 132"/>
                <a:gd name="T49" fmla="*/ 193 h 217"/>
                <a:gd name="T50" fmla="*/ 23 w 132"/>
                <a:gd name="T51" fmla="*/ 204 h 217"/>
                <a:gd name="T52" fmla="*/ 30 w 132"/>
                <a:gd name="T53" fmla="*/ 206 h 217"/>
                <a:gd name="T54" fmla="*/ 39 w 132"/>
                <a:gd name="T55" fmla="*/ 209 h 217"/>
                <a:gd name="T56" fmla="*/ 46 w 132"/>
                <a:gd name="T57" fmla="*/ 212 h 217"/>
                <a:gd name="T58" fmla="*/ 52 w 132"/>
                <a:gd name="T59" fmla="*/ 215 h 217"/>
                <a:gd name="T60" fmla="*/ 81 w 132"/>
                <a:gd name="T61" fmla="*/ 217 h 217"/>
                <a:gd name="T62" fmla="*/ 100 w 132"/>
                <a:gd name="T63" fmla="*/ 192 h 217"/>
                <a:gd name="T64" fmla="*/ 107 w 132"/>
                <a:gd name="T65" fmla="*/ 168 h 217"/>
                <a:gd name="T66" fmla="*/ 132 w 132"/>
                <a:gd name="T67" fmla="*/ 168 h 217"/>
                <a:gd name="T68" fmla="*/ 130 w 132"/>
                <a:gd name="T69" fmla="*/ 135 h 217"/>
                <a:gd name="T70" fmla="*/ 126 w 132"/>
                <a:gd name="T71" fmla="*/ 97 h 217"/>
                <a:gd name="T72" fmla="*/ 118 w 132"/>
                <a:gd name="T73" fmla="*/ 50 h 217"/>
                <a:gd name="T74" fmla="*/ 114 w 132"/>
                <a:gd name="T75" fmla="*/ 28 h 217"/>
                <a:gd name="T76" fmla="*/ 102 w 132"/>
                <a:gd name="T77" fmla="*/ 2 h 2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32" h="217">
                  <a:moveTo>
                    <a:pt x="102" y="2"/>
                  </a:moveTo>
                  <a:lnTo>
                    <a:pt x="84" y="0"/>
                  </a:lnTo>
                  <a:lnTo>
                    <a:pt x="71" y="0"/>
                  </a:lnTo>
                  <a:lnTo>
                    <a:pt x="56" y="2"/>
                  </a:lnTo>
                  <a:lnTo>
                    <a:pt x="48" y="4"/>
                  </a:lnTo>
                  <a:lnTo>
                    <a:pt x="43" y="9"/>
                  </a:lnTo>
                  <a:lnTo>
                    <a:pt x="38" y="8"/>
                  </a:lnTo>
                  <a:lnTo>
                    <a:pt x="30" y="14"/>
                  </a:lnTo>
                  <a:lnTo>
                    <a:pt x="24" y="21"/>
                  </a:lnTo>
                  <a:lnTo>
                    <a:pt x="20" y="28"/>
                  </a:lnTo>
                  <a:lnTo>
                    <a:pt x="14" y="37"/>
                  </a:lnTo>
                  <a:lnTo>
                    <a:pt x="12" y="46"/>
                  </a:lnTo>
                  <a:lnTo>
                    <a:pt x="9" y="62"/>
                  </a:lnTo>
                  <a:lnTo>
                    <a:pt x="7" y="74"/>
                  </a:lnTo>
                  <a:lnTo>
                    <a:pt x="7" y="92"/>
                  </a:lnTo>
                  <a:lnTo>
                    <a:pt x="11" y="104"/>
                  </a:lnTo>
                  <a:lnTo>
                    <a:pt x="10" y="112"/>
                  </a:lnTo>
                  <a:lnTo>
                    <a:pt x="7" y="135"/>
                  </a:lnTo>
                  <a:lnTo>
                    <a:pt x="5" y="144"/>
                  </a:lnTo>
                  <a:lnTo>
                    <a:pt x="4" y="155"/>
                  </a:lnTo>
                  <a:lnTo>
                    <a:pt x="1" y="162"/>
                  </a:lnTo>
                  <a:lnTo>
                    <a:pt x="0" y="169"/>
                  </a:lnTo>
                  <a:lnTo>
                    <a:pt x="0" y="178"/>
                  </a:lnTo>
                  <a:lnTo>
                    <a:pt x="4" y="186"/>
                  </a:lnTo>
                  <a:lnTo>
                    <a:pt x="11" y="193"/>
                  </a:lnTo>
                  <a:lnTo>
                    <a:pt x="23" y="204"/>
                  </a:lnTo>
                  <a:lnTo>
                    <a:pt x="30" y="206"/>
                  </a:lnTo>
                  <a:lnTo>
                    <a:pt x="39" y="209"/>
                  </a:lnTo>
                  <a:lnTo>
                    <a:pt x="46" y="212"/>
                  </a:lnTo>
                  <a:lnTo>
                    <a:pt x="52" y="215"/>
                  </a:lnTo>
                  <a:lnTo>
                    <a:pt x="81" y="217"/>
                  </a:lnTo>
                  <a:lnTo>
                    <a:pt x="100" y="192"/>
                  </a:lnTo>
                  <a:lnTo>
                    <a:pt x="107" y="168"/>
                  </a:lnTo>
                  <a:lnTo>
                    <a:pt x="132" y="168"/>
                  </a:lnTo>
                  <a:lnTo>
                    <a:pt x="130" y="135"/>
                  </a:lnTo>
                  <a:lnTo>
                    <a:pt x="126" y="97"/>
                  </a:lnTo>
                  <a:lnTo>
                    <a:pt x="118" y="50"/>
                  </a:lnTo>
                  <a:lnTo>
                    <a:pt x="114" y="28"/>
                  </a:lnTo>
                  <a:lnTo>
                    <a:pt x="102" y="2"/>
                  </a:lnTo>
                  <a:close/>
                </a:path>
              </a:pathLst>
            </a:custGeom>
            <a:solidFill>
              <a:srgbClr val="FF5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3" name="Freeform 251"/>
            <p:cNvSpPr>
              <a:spLocks/>
            </p:cNvSpPr>
            <p:nvPr/>
          </p:nvSpPr>
          <p:spPr bwMode="auto">
            <a:xfrm>
              <a:off x="1033" y="3878"/>
              <a:ext cx="60" cy="73"/>
            </a:xfrm>
            <a:custGeom>
              <a:avLst/>
              <a:gdLst>
                <a:gd name="T0" fmla="*/ 57 w 60"/>
                <a:gd name="T1" fmla="*/ 4 h 73"/>
                <a:gd name="T2" fmla="*/ 35 w 60"/>
                <a:gd name="T3" fmla="*/ 2 h 73"/>
                <a:gd name="T4" fmla="*/ 13 w 60"/>
                <a:gd name="T5" fmla="*/ 0 h 73"/>
                <a:gd name="T6" fmla="*/ 9 w 60"/>
                <a:gd name="T7" fmla="*/ 5 h 73"/>
                <a:gd name="T8" fmla="*/ 7 w 60"/>
                <a:gd name="T9" fmla="*/ 10 h 73"/>
                <a:gd name="T10" fmla="*/ 5 w 60"/>
                <a:gd name="T11" fmla="*/ 15 h 73"/>
                <a:gd name="T12" fmla="*/ 2 w 60"/>
                <a:gd name="T13" fmla="*/ 22 h 73"/>
                <a:gd name="T14" fmla="*/ 1 w 60"/>
                <a:gd name="T15" fmla="*/ 29 h 73"/>
                <a:gd name="T16" fmla="*/ 0 w 60"/>
                <a:gd name="T17" fmla="*/ 36 h 73"/>
                <a:gd name="T18" fmla="*/ 1 w 60"/>
                <a:gd name="T19" fmla="*/ 43 h 73"/>
                <a:gd name="T20" fmla="*/ 4 w 60"/>
                <a:gd name="T21" fmla="*/ 53 h 73"/>
                <a:gd name="T22" fmla="*/ 7 w 60"/>
                <a:gd name="T23" fmla="*/ 62 h 73"/>
                <a:gd name="T24" fmla="*/ 7 w 60"/>
                <a:gd name="T25" fmla="*/ 69 h 73"/>
                <a:gd name="T26" fmla="*/ 43 w 60"/>
                <a:gd name="T27" fmla="*/ 73 h 73"/>
                <a:gd name="T28" fmla="*/ 58 w 60"/>
                <a:gd name="T29" fmla="*/ 47 h 73"/>
                <a:gd name="T30" fmla="*/ 60 w 60"/>
                <a:gd name="T31" fmla="*/ 41 h 73"/>
                <a:gd name="T32" fmla="*/ 57 w 60"/>
                <a:gd name="T33" fmla="*/ 4 h 7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0" h="73">
                  <a:moveTo>
                    <a:pt x="57" y="4"/>
                  </a:moveTo>
                  <a:lnTo>
                    <a:pt x="35" y="2"/>
                  </a:lnTo>
                  <a:lnTo>
                    <a:pt x="13" y="0"/>
                  </a:lnTo>
                  <a:lnTo>
                    <a:pt x="9" y="5"/>
                  </a:lnTo>
                  <a:lnTo>
                    <a:pt x="7" y="10"/>
                  </a:lnTo>
                  <a:lnTo>
                    <a:pt x="5" y="15"/>
                  </a:lnTo>
                  <a:lnTo>
                    <a:pt x="2" y="22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1" y="43"/>
                  </a:lnTo>
                  <a:lnTo>
                    <a:pt x="4" y="53"/>
                  </a:lnTo>
                  <a:lnTo>
                    <a:pt x="7" y="62"/>
                  </a:lnTo>
                  <a:lnTo>
                    <a:pt x="7" y="69"/>
                  </a:lnTo>
                  <a:lnTo>
                    <a:pt x="43" y="73"/>
                  </a:lnTo>
                  <a:lnTo>
                    <a:pt x="58" y="47"/>
                  </a:lnTo>
                  <a:lnTo>
                    <a:pt x="60" y="41"/>
                  </a:lnTo>
                  <a:lnTo>
                    <a:pt x="57" y="4"/>
                  </a:lnTo>
                  <a:close/>
                </a:path>
              </a:pathLst>
            </a:custGeom>
            <a:solidFill>
              <a:srgbClr val="DF1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4" name="Freeform 252"/>
            <p:cNvSpPr>
              <a:spLocks/>
            </p:cNvSpPr>
            <p:nvPr/>
          </p:nvSpPr>
          <p:spPr bwMode="auto">
            <a:xfrm>
              <a:off x="1007" y="3746"/>
              <a:ext cx="56" cy="139"/>
            </a:xfrm>
            <a:custGeom>
              <a:avLst/>
              <a:gdLst>
                <a:gd name="T0" fmla="*/ 35 w 56"/>
                <a:gd name="T1" fmla="*/ 0 h 139"/>
                <a:gd name="T2" fmla="*/ 45 w 56"/>
                <a:gd name="T3" fmla="*/ 17 h 139"/>
                <a:gd name="T4" fmla="*/ 51 w 56"/>
                <a:gd name="T5" fmla="*/ 36 h 139"/>
                <a:gd name="T6" fmla="*/ 55 w 56"/>
                <a:gd name="T7" fmla="*/ 57 h 139"/>
                <a:gd name="T8" fmla="*/ 56 w 56"/>
                <a:gd name="T9" fmla="*/ 81 h 139"/>
                <a:gd name="T10" fmla="*/ 55 w 56"/>
                <a:gd name="T11" fmla="*/ 110 h 139"/>
                <a:gd name="T12" fmla="*/ 52 w 56"/>
                <a:gd name="T13" fmla="*/ 122 h 139"/>
                <a:gd name="T14" fmla="*/ 38 w 56"/>
                <a:gd name="T15" fmla="*/ 132 h 139"/>
                <a:gd name="T16" fmla="*/ 31 w 56"/>
                <a:gd name="T17" fmla="*/ 128 h 139"/>
                <a:gd name="T18" fmla="*/ 24 w 56"/>
                <a:gd name="T19" fmla="*/ 126 h 139"/>
                <a:gd name="T20" fmla="*/ 18 w 56"/>
                <a:gd name="T21" fmla="*/ 128 h 139"/>
                <a:gd name="T22" fmla="*/ 14 w 56"/>
                <a:gd name="T23" fmla="*/ 134 h 139"/>
                <a:gd name="T24" fmla="*/ 6 w 56"/>
                <a:gd name="T25" fmla="*/ 137 h 139"/>
                <a:gd name="T26" fmla="*/ 0 w 56"/>
                <a:gd name="T27" fmla="*/ 139 h 139"/>
                <a:gd name="T28" fmla="*/ 9 w 56"/>
                <a:gd name="T29" fmla="*/ 130 h 139"/>
                <a:gd name="T30" fmla="*/ 15 w 56"/>
                <a:gd name="T31" fmla="*/ 128 h 139"/>
                <a:gd name="T32" fmla="*/ 20 w 56"/>
                <a:gd name="T33" fmla="*/ 123 h 139"/>
                <a:gd name="T34" fmla="*/ 25 w 56"/>
                <a:gd name="T35" fmla="*/ 123 h 139"/>
                <a:gd name="T36" fmla="*/ 31 w 56"/>
                <a:gd name="T37" fmla="*/ 117 h 139"/>
                <a:gd name="T38" fmla="*/ 25 w 56"/>
                <a:gd name="T39" fmla="*/ 110 h 139"/>
                <a:gd name="T40" fmla="*/ 34 w 56"/>
                <a:gd name="T41" fmla="*/ 112 h 139"/>
                <a:gd name="T42" fmla="*/ 28 w 56"/>
                <a:gd name="T43" fmla="*/ 92 h 139"/>
                <a:gd name="T44" fmla="*/ 22 w 56"/>
                <a:gd name="T45" fmla="*/ 76 h 139"/>
                <a:gd name="T46" fmla="*/ 21 w 56"/>
                <a:gd name="T47" fmla="*/ 65 h 139"/>
                <a:gd name="T48" fmla="*/ 23 w 56"/>
                <a:gd name="T49" fmla="*/ 48 h 139"/>
                <a:gd name="T50" fmla="*/ 28 w 56"/>
                <a:gd name="T51" fmla="*/ 67 h 139"/>
                <a:gd name="T52" fmla="*/ 36 w 56"/>
                <a:gd name="T53" fmla="*/ 88 h 139"/>
                <a:gd name="T54" fmla="*/ 47 w 56"/>
                <a:gd name="T55" fmla="*/ 111 h 139"/>
                <a:gd name="T56" fmla="*/ 47 w 56"/>
                <a:gd name="T57" fmla="*/ 79 h 139"/>
                <a:gd name="T58" fmla="*/ 45 w 56"/>
                <a:gd name="T59" fmla="*/ 58 h 139"/>
                <a:gd name="T60" fmla="*/ 43 w 56"/>
                <a:gd name="T61" fmla="*/ 26 h 139"/>
                <a:gd name="T62" fmla="*/ 35 w 56"/>
                <a:gd name="T63" fmla="*/ 0 h 1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6" h="139">
                  <a:moveTo>
                    <a:pt x="35" y="0"/>
                  </a:moveTo>
                  <a:lnTo>
                    <a:pt x="45" y="17"/>
                  </a:lnTo>
                  <a:lnTo>
                    <a:pt x="51" y="36"/>
                  </a:lnTo>
                  <a:lnTo>
                    <a:pt x="55" y="57"/>
                  </a:lnTo>
                  <a:lnTo>
                    <a:pt x="56" y="81"/>
                  </a:lnTo>
                  <a:lnTo>
                    <a:pt x="55" y="110"/>
                  </a:lnTo>
                  <a:lnTo>
                    <a:pt x="52" y="122"/>
                  </a:lnTo>
                  <a:lnTo>
                    <a:pt x="38" y="132"/>
                  </a:lnTo>
                  <a:lnTo>
                    <a:pt x="31" y="128"/>
                  </a:lnTo>
                  <a:lnTo>
                    <a:pt x="24" y="126"/>
                  </a:lnTo>
                  <a:lnTo>
                    <a:pt x="18" y="128"/>
                  </a:lnTo>
                  <a:lnTo>
                    <a:pt x="14" y="134"/>
                  </a:lnTo>
                  <a:lnTo>
                    <a:pt x="6" y="137"/>
                  </a:lnTo>
                  <a:lnTo>
                    <a:pt x="0" y="139"/>
                  </a:lnTo>
                  <a:lnTo>
                    <a:pt x="9" y="130"/>
                  </a:lnTo>
                  <a:lnTo>
                    <a:pt x="15" y="128"/>
                  </a:lnTo>
                  <a:lnTo>
                    <a:pt x="20" y="123"/>
                  </a:lnTo>
                  <a:lnTo>
                    <a:pt x="25" y="123"/>
                  </a:lnTo>
                  <a:lnTo>
                    <a:pt x="31" y="117"/>
                  </a:lnTo>
                  <a:lnTo>
                    <a:pt x="25" y="110"/>
                  </a:lnTo>
                  <a:lnTo>
                    <a:pt x="34" y="112"/>
                  </a:lnTo>
                  <a:lnTo>
                    <a:pt x="28" y="92"/>
                  </a:lnTo>
                  <a:lnTo>
                    <a:pt x="22" y="76"/>
                  </a:lnTo>
                  <a:lnTo>
                    <a:pt x="21" y="65"/>
                  </a:lnTo>
                  <a:lnTo>
                    <a:pt x="23" y="48"/>
                  </a:lnTo>
                  <a:lnTo>
                    <a:pt x="28" y="67"/>
                  </a:lnTo>
                  <a:lnTo>
                    <a:pt x="36" y="88"/>
                  </a:lnTo>
                  <a:lnTo>
                    <a:pt x="47" y="111"/>
                  </a:lnTo>
                  <a:lnTo>
                    <a:pt x="47" y="79"/>
                  </a:lnTo>
                  <a:lnTo>
                    <a:pt x="45" y="58"/>
                  </a:lnTo>
                  <a:lnTo>
                    <a:pt x="43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F3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5" name="Freeform 253"/>
            <p:cNvSpPr>
              <a:spLocks/>
            </p:cNvSpPr>
            <p:nvPr/>
          </p:nvSpPr>
          <p:spPr bwMode="auto">
            <a:xfrm>
              <a:off x="1147" y="3823"/>
              <a:ext cx="164" cy="88"/>
            </a:xfrm>
            <a:custGeom>
              <a:avLst/>
              <a:gdLst>
                <a:gd name="T0" fmla="*/ 0 w 164"/>
                <a:gd name="T1" fmla="*/ 71 h 88"/>
                <a:gd name="T2" fmla="*/ 63 w 164"/>
                <a:gd name="T3" fmla="*/ 0 h 88"/>
                <a:gd name="T4" fmla="*/ 164 w 164"/>
                <a:gd name="T5" fmla="*/ 27 h 88"/>
                <a:gd name="T6" fmla="*/ 122 w 164"/>
                <a:gd name="T7" fmla="*/ 78 h 88"/>
                <a:gd name="T8" fmla="*/ 97 w 164"/>
                <a:gd name="T9" fmla="*/ 84 h 88"/>
                <a:gd name="T10" fmla="*/ 70 w 164"/>
                <a:gd name="T11" fmla="*/ 88 h 88"/>
                <a:gd name="T12" fmla="*/ 14 w 164"/>
                <a:gd name="T13" fmla="*/ 84 h 88"/>
                <a:gd name="T14" fmla="*/ 0 w 164"/>
                <a:gd name="T15" fmla="*/ 71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4" h="88">
                  <a:moveTo>
                    <a:pt x="0" y="71"/>
                  </a:moveTo>
                  <a:lnTo>
                    <a:pt x="63" y="0"/>
                  </a:lnTo>
                  <a:lnTo>
                    <a:pt x="164" y="27"/>
                  </a:lnTo>
                  <a:lnTo>
                    <a:pt x="122" y="78"/>
                  </a:lnTo>
                  <a:lnTo>
                    <a:pt x="97" y="84"/>
                  </a:lnTo>
                  <a:lnTo>
                    <a:pt x="70" y="88"/>
                  </a:lnTo>
                  <a:lnTo>
                    <a:pt x="14" y="8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6" name="Freeform 254"/>
            <p:cNvSpPr>
              <a:spLocks/>
            </p:cNvSpPr>
            <p:nvPr/>
          </p:nvSpPr>
          <p:spPr bwMode="auto">
            <a:xfrm>
              <a:off x="1067" y="3875"/>
              <a:ext cx="139" cy="57"/>
            </a:xfrm>
            <a:custGeom>
              <a:avLst/>
              <a:gdLst>
                <a:gd name="T0" fmla="*/ 7 w 139"/>
                <a:gd name="T1" fmla="*/ 14 h 57"/>
                <a:gd name="T2" fmla="*/ 59 w 139"/>
                <a:gd name="T3" fmla="*/ 7 h 57"/>
                <a:gd name="T4" fmla="*/ 70 w 139"/>
                <a:gd name="T5" fmla="*/ 2 h 57"/>
                <a:gd name="T6" fmla="*/ 76 w 139"/>
                <a:gd name="T7" fmla="*/ 0 h 57"/>
                <a:gd name="T8" fmla="*/ 82 w 139"/>
                <a:gd name="T9" fmla="*/ 0 h 57"/>
                <a:gd name="T10" fmla="*/ 90 w 139"/>
                <a:gd name="T11" fmla="*/ 1 h 57"/>
                <a:gd name="T12" fmla="*/ 99 w 139"/>
                <a:gd name="T13" fmla="*/ 2 h 57"/>
                <a:gd name="T14" fmla="*/ 105 w 139"/>
                <a:gd name="T15" fmla="*/ 3 h 57"/>
                <a:gd name="T16" fmla="*/ 117 w 139"/>
                <a:gd name="T17" fmla="*/ 5 h 57"/>
                <a:gd name="T18" fmla="*/ 124 w 139"/>
                <a:gd name="T19" fmla="*/ 5 h 57"/>
                <a:gd name="T20" fmla="*/ 129 w 139"/>
                <a:gd name="T21" fmla="*/ 6 h 57"/>
                <a:gd name="T22" fmla="*/ 134 w 139"/>
                <a:gd name="T23" fmla="*/ 7 h 57"/>
                <a:gd name="T24" fmla="*/ 138 w 139"/>
                <a:gd name="T25" fmla="*/ 8 h 57"/>
                <a:gd name="T26" fmla="*/ 139 w 139"/>
                <a:gd name="T27" fmla="*/ 11 h 57"/>
                <a:gd name="T28" fmla="*/ 137 w 139"/>
                <a:gd name="T29" fmla="*/ 13 h 57"/>
                <a:gd name="T30" fmla="*/ 129 w 139"/>
                <a:gd name="T31" fmla="*/ 13 h 57"/>
                <a:gd name="T32" fmla="*/ 125 w 139"/>
                <a:gd name="T33" fmla="*/ 14 h 57"/>
                <a:gd name="T34" fmla="*/ 125 w 139"/>
                <a:gd name="T35" fmla="*/ 20 h 57"/>
                <a:gd name="T36" fmla="*/ 122 w 139"/>
                <a:gd name="T37" fmla="*/ 22 h 57"/>
                <a:gd name="T38" fmla="*/ 121 w 139"/>
                <a:gd name="T39" fmla="*/ 22 h 57"/>
                <a:gd name="T40" fmla="*/ 120 w 139"/>
                <a:gd name="T41" fmla="*/ 26 h 57"/>
                <a:gd name="T42" fmla="*/ 117 w 139"/>
                <a:gd name="T43" fmla="*/ 29 h 57"/>
                <a:gd name="T44" fmla="*/ 114 w 139"/>
                <a:gd name="T45" fmla="*/ 31 h 57"/>
                <a:gd name="T46" fmla="*/ 112 w 139"/>
                <a:gd name="T47" fmla="*/ 33 h 57"/>
                <a:gd name="T48" fmla="*/ 109 w 139"/>
                <a:gd name="T49" fmla="*/ 34 h 57"/>
                <a:gd name="T50" fmla="*/ 101 w 139"/>
                <a:gd name="T51" fmla="*/ 39 h 57"/>
                <a:gd name="T52" fmla="*/ 97 w 139"/>
                <a:gd name="T53" fmla="*/ 40 h 57"/>
                <a:gd name="T54" fmla="*/ 84 w 139"/>
                <a:gd name="T55" fmla="*/ 41 h 57"/>
                <a:gd name="T56" fmla="*/ 74 w 139"/>
                <a:gd name="T57" fmla="*/ 40 h 57"/>
                <a:gd name="T58" fmla="*/ 69 w 139"/>
                <a:gd name="T59" fmla="*/ 38 h 57"/>
                <a:gd name="T60" fmla="*/ 66 w 139"/>
                <a:gd name="T61" fmla="*/ 37 h 57"/>
                <a:gd name="T62" fmla="*/ 61 w 139"/>
                <a:gd name="T63" fmla="*/ 38 h 57"/>
                <a:gd name="T64" fmla="*/ 53 w 139"/>
                <a:gd name="T65" fmla="*/ 38 h 57"/>
                <a:gd name="T66" fmla="*/ 46 w 139"/>
                <a:gd name="T67" fmla="*/ 40 h 57"/>
                <a:gd name="T68" fmla="*/ 16 w 139"/>
                <a:gd name="T69" fmla="*/ 50 h 57"/>
                <a:gd name="T70" fmla="*/ 4 w 139"/>
                <a:gd name="T71" fmla="*/ 57 h 57"/>
                <a:gd name="T72" fmla="*/ 0 w 139"/>
                <a:gd name="T73" fmla="*/ 45 h 57"/>
                <a:gd name="T74" fmla="*/ 0 w 139"/>
                <a:gd name="T75" fmla="*/ 38 h 57"/>
                <a:gd name="T76" fmla="*/ 0 w 139"/>
                <a:gd name="T77" fmla="*/ 32 h 57"/>
                <a:gd name="T78" fmla="*/ 2 w 139"/>
                <a:gd name="T79" fmla="*/ 24 h 57"/>
                <a:gd name="T80" fmla="*/ 7 w 139"/>
                <a:gd name="T81" fmla="*/ 14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9" h="57">
                  <a:moveTo>
                    <a:pt x="7" y="14"/>
                  </a:moveTo>
                  <a:lnTo>
                    <a:pt x="59" y="7"/>
                  </a:lnTo>
                  <a:lnTo>
                    <a:pt x="70" y="2"/>
                  </a:lnTo>
                  <a:lnTo>
                    <a:pt x="76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9" y="2"/>
                  </a:lnTo>
                  <a:lnTo>
                    <a:pt x="105" y="3"/>
                  </a:lnTo>
                  <a:lnTo>
                    <a:pt x="117" y="5"/>
                  </a:lnTo>
                  <a:lnTo>
                    <a:pt x="124" y="5"/>
                  </a:lnTo>
                  <a:lnTo>
                    <a:pt x="129" y="6"/>
                  </a:lnTo>
                  <a:lnTo>
                    <a:pt x="134" y="7"/>
                  </a:lnTo>
                  <a:lnTo>
                    <a:pt x="138" y="8"/>
                  </a:lnTo>
                  <a:lnTo>
                    <a:pt x="139" y="11"/>
                  </a:lnTo>
                  <a:lnTo>
                    <a:pt x="137" y="13"/>
                  </a:lnTo>
                  <a:lnTo>
                    <a:pt x="129" y="13"/>
                  </a:lnTo>
                  <a:lnTo>
                    <a:pt x="125" y="14"/>
                  </a:lnTo>
                  <a:lnTo>
                    <a:pt x="125" y="20"/>
                  </a:lnTo>
                  <a:lnTo>
                    <a:pt x="122" y="22"/>
                  </a:lnTo>
                  <a:lnTo>
                    <a:pt x="121" y="22"/>
                  </a:lnTo>
                  <a:lnTo>
                    <a:pt x="120" y="26"/>
                  </a:lnTo>
                  <a:lnTo>
                    <a:pt x="117" y="29"/>
                  </a:lnTo>
                  <a:lnTo>
                    <a:pt x="114" y="31"/>
                  </a:lnTo>
                  <a:lnTo>
                    <a:pt x="112" y="33"/>
                  </a:lnTo>
                  <a:lnTo>
                    <a:pt x="109" y="34"/>
                  </a:lnTo>
                  <a:lnTo>
                    <a:pt x="101" y="39"/>
                  </a:lnTo>
                  <a:lnTo>
                    <a:pt x="97" y="40"/>
                  </a:lnTo>
                  <a:lnTo>
                    <a:pt x="84" y="41"/>
                  </a:lnTo>
                  <a:lnTo>
                    <a:pt x="74" y="40"/>
                  </a:lnTo>
                  <a:lnTo>
                    <a:pt x="69" y="38"/>
                  </a:lnTo>
                  <a:lnTo>
                    <a:pt x="66" y="37"/>
                  </a:lnTo>
                  <a:lnTo>
                    <a:pt x="61" y="38"/>
                  </a:lnTo>
                  <a:lnTo>
                    <a:pt x="53" y="38"/>
                  </a:lnTo>
                  <a:lnTo>
                    <a:pt x="46" y="40"/>
                  </a:lnTo>
                  <a:lnTo>
                    <a:pt x="16" y="50"/>
                  </a:lnTo>
                  <a:lnTo>
                    <a:pt x="4" y="57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7" name="Oval 255"/>
            <p:cNvSpPr>
              <a:spLocks noChangeArrowheads="1"/>
            </p:cNvSpPr>
            <p:nvPr/>
          </p:nvSpPr>
          <p:spPr bwMode="auto">
            <a:xfrm>
              <a:off x="1178" y="3639"/>
              <a:ext cx="11" cy="34"/>
            </a:xfrm>
            <a:prstGeom prst="ellipse">
              <a:avLst/>
            </a:prstGeom>
            <a:solidFill>
              <a:srgbClr val="7F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8" name="Oval 256"/>
            <p:cNvSpPr>
              <a:spLocks noChangeArrowheads="1"/>
            </p:cNvSpPr>
            <p:nvPr/>
          </p:nvSpPr>
          <p:spPr bwMode="auto">
            <a:xfrm>
              <a:off x="1179" y="3640"/>
              <a:ext cx="10" cy="33"/>
            </a:xfrm>
            <a:prstGeom prst="ellipse">
              <a:avLst/>
            </a:prstGeom>
            <a:solidFill>
              <a:srgbClr val="FF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9" name="Freeform 257"/>
            <p:cNvSpPr>
              <a:spLocks/>
            </p:cNvSpPr>
            <p:nvPr/>
          </p:nvSpPr>
          <p:spPr bwMode="auto">
            <a:xfrm>
              <a:off x="1076" y="3597"/>
              <a:ext cx="118" cy="190"/>
            </a:xfrm>
            <a:custGeom>
              <a:avLst/>
              <a:gdLst>
                <a:gd name="T0" fmla="*/ 86 w 118"/>
                <a:gd name="T1" fmla="*/ 7 h 190"/>
                <a:gd name="T2" fmla="*/ 96 w 118"/>
                <a:gd name="T3" fmla="*/ 15 h 190"/>
                <a:gd name="T4" fmla="*/ 101 w 118"/>
                <a:gd name="T5" fmla="*/ 27 h 190"/>
                <a:gd name="T6" fmla="*/ 104 w 118"/>
                <a:gd name="T7" fmla="*/ 41 h 190"/>
                <a:gd name="T8" fmla="*/ 104 w 118"/>
                <a:gd name="T9" fmla="*/ 55 h 190"/>
                <a:gd name="T10" fmla="*/ 106 w 118"/>
                <a:gd name="T11" fmla="*/ 66 h 190"/>
                <a:gd name="T12" fmla="*/ 116 w 118"/>
                <a:gd name="T13" fmla="*/ 76 h 190"/>
                <a:gd name="T14" fmla="*/ 118 w 118"/>
                <a:gd name="T15" fmla="*/ 81 h 190"/>
                <a:gd name="T16" fmla="*/ 115 w 118"/>
                <a:gd name="T17" fmla="*/ 83 h 190"/>
                <a:gd name="T18" fmla="*/ 109 w 118"/>
                <a:gd name="T19" fmla="*/ 86 h 190"/>
                <a:gd name="T20" fmla="*/ 111 w 118"/>
                <a:gd name="T21" fmla="*/ 91 h 190"/>
                <a:gd name="T22" fmla="*/ 106 w 118"/>
                <a:gd name="T23" fmla="*/ 95 h 190"/>
                <a:gd name="T24" fmla="*/ 99 w 118"/>
                <a:gd name="T25" fmla="*/ 98 h 190"/>
                <a:gd name="T26" fmla="*/ 109 w 118"/>
                <a:gd name="T27" fmla="*/ 102 h 190"/>
                <a:gd name="T28" fmla="*/ 107 w 118"/>
                <a:gd name="T29" fmla="*/ 111 h 190"/>
                <a:gd name="T30" fmla="*/ 107 w 118"/>
                <a:gd name="T31" fmla="*/ 121 h 190"/>
                <a:gd name="T32" fmla="*/ 103 w 118"/>
                <a:gd name="T33" fmla="*/ 125 h 190"/>
                <a:gd name="T34" fmla="*/ 94 w 118"/>
                <a:gd name="T35" fmla="*/ 128 h 190"/>
                <a:gd name="T36" fmla="*/ 79 w 118"/>
                <a:gd name="T37" fmla="*/ 131 h 190"/>
                <a:gd name="T38" fmla="*/ 71 w 118"/>
                <a:gd name="T39" fmla="*/ 135 h 190"/>
                <a:gd name="T40" fmla="*/ 76 w 118"/>
                <a:gd name="T41" fmla="*/ 184 h 190"/>
                <a:gd name="T42" fmla="*/ 53 w 118"/>
                <a:gd name="T43" fmla="*/ 190 h 190"/>
                <a:gd name="T44" fmla="*/ 33 w 118"/>
                <a:gd name="T45" fmla="*/ 185 h 190"/>
                <a:gd name="T46" fmla="*/ 16 w 118"/>
                <a:gd name="T47" fmla="*/ 116 h 190"/>
                <a:gd name="T48" fmla="*/ 5 w 118"/>
                <a:gd name="T49" fmla="*/ 94 h 190"/>
                <a:gd name="T50" fmla="*/ 0 w 118"/>
                <a:gd name="T51" fmla="*/ 78 h 190"/>
                <a:gd name="T52" fmla="*/ 0 w 118"/>
                <a:gd name="T53" fmla="*/ 56 h 190"/>
                <a:gd name="T54" fmla="*/ 3 w 118"/>
                <a:gd name="T55" fmla="*/ 35 h 190"/>
                <a:gd name="T56" fmla="*/ 10 w 118"/>
                <a:gd name="T57" fmla="*/ 19 h 190"/>
                <a:gd name="T58" fmla="*/ 24 w 118"/>
                <a:gd name="T59" fmla="*/ 5 h 190"/>
                <a:gd name="T60" fmla="*/ 43 w 118"/>
                <a:gd name="T61" fmla="*/ 0 h 190"/>
                <a:gd name="T62" fmla="*/ 64 w 118"/>
                <a:gd name="T63" fmla="*/ 0 h 19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8" h="190">
                  <a:moveTo>
                    <a:pt x="76" y="3"/>
                  </a:moveTo>
                  <a:lnTo>
                    <a:pt x="86" y="7"/>
                  </a:lnTo>
                  <a:lnTo>
                    <a:pt x="92" y="10"/>
                  </a:lnTo>
                  <a:lnTo>
                    <a:pt x="96" y="15"/>
                  </a:lnTo>
                  <a:lnTo>
                    <a:pt x="99" y="21"/>
                  </a:lnTo>
                  <a:lnTo>
                    <a:pt x="101" y="27"/>
                  </a:lnTo>
                  <a:lnTo>
                    <a:pt x="102" y="33"/>
                  </a:lnTo>
                  <a:lnTo>
                    <a:pt x="104" y="41"/>
                  </a:lnTo>
                  <a:lnTo>
                    <a:pt x="105" y="50"/>
                  </a:lnTo>
                  <a:lnTo>
                    <a:pt x="104" y="55"/>
                  </a:lnTo>
                  <a:lnTo>
                    <a:pt x="103" y="60"/>
                  </a:lnTo>
                  <a:lnTo>
                    <a:pt x="106" y="66"/>
                  </a:lnTo>
                  <a:lnTo>
                    <a:pt x="113" y="74"/>
                  </a:lnTo>
                  <a:lnTo>
                    <a:pt x="116" y="76"/>
                  </a:lnTo>
                  <a:lnTo>
                    <a:pt x="117" y="79"/>
                  </a:lnTo>
                  <a:lnTo>
                    <a:pt x="118" y="81"/>
                  </a:lnTo>
                  <a:lnTo>
                    <a:pt x="117" y="82"/>
                  </a:lnTo>
                  <a:lnTo>
                    <a:pt x="115" y="83"/>
                  </a:lnTo>
                  <a:lnTo>
                    <a:pt x="111" y="85"/>
                  </a:lnTo>
                  <a:lnTo>
                    <a:pt x="109" y="86"/>
                  </a:lnTo>
                  <a:lnTo>
                    <a:pt x="111" y="89"/>
                  </a:lnTo>
                  <a:lnTo>
                    <a:pt x="111" y="91"/>
                  </a:lnTo>
                  <a:lnTo>
                    <a:pt x="109" y="93"/>
                  </a:lnTo>
                  <a:lnTo>
                    <a:pt x="106" y="95"/>
                  </a:lnTo>
                  <a:lnTo>
                    <a:pt x="101" y="97"/>
                  </a:lnTo>
                  <a:lnTo>
                    <a:pt x="99" y="98"/>
                  </a:lnTo>
                  <a:lnTo>
                    <a:pt x="108" y="100"/>
                  </a:lnTo>
                  <a:lnTo>
                    <a:pt x="109" y="102"/>
                  </a:lnTo>
                  <a:lnTo>
                    <a:pt x="107" y="106"/>
                  </a:lnTo>
                  <a:lnTo>
                    <a:pt x="107" y="111"/>
                  </a:lnTo>
                  <a:lnTo>
                    <a:pt x="107" y="118"/>
                  </a:lnTo>
                  <a:lnTo>
                    <a:pt x="107" y="121"/>
                  </a:lnTo>
                  <a:lnTo>
                    <a:pt x="106" y="123"/>
                  </a:lnTo>
                  <a:lnTo>
                    <a:pt x="103" y="125"/>
                  </a:lnTo>
                  <a:lnTo>
                    <a:pt x="99" y="126"/>
                  </a:lnTo>
                  <a:lnTo>
                    <a:pt x="94" y="128"/>
                  </a:lnTo>
                  <a:lnTo>
                    <a:pt x="85" y="129"/>
                  </a:lnTo>
                  <a:lnTo>
                    <a:pt x="79" y="131"/>
                  </a:lnTo>
                  <a:lnTo>
                    <a:pt x="74" y="133"/>
                  </a:lnTo>
                  <a:lnTo>
                    <a:pt x="71" y="135"/>
                  </a:lnTo>
                  <a:lnTo>
                    <a:pt x="60" y="150"/>
                  </a:lnTo>
                  <a:lnTo>
                    <a:pt x="76" y="184"/>
                  </a:lnTo>
                  <a:lnTo>
                    <a:pt x="67" y="187"/>
                  </a:lnTo>
                  <a:lnTo>
                    <a:pt x="53" y="190"/>
                  </a:lnTo>
                  <a:lnTo>
                    <a:pt x="40" y="189"/>
                  </a:lnTo>
                  <a:lnTo>
                    <a:pt x="33" y="185"/>
                  </a:lnTo>
                  <a:lnTo>
                    <a:pt x="16" y="133"/>
                  </a:lnTo>
                  <a:lnTo>
                    <a:pt x="16" y="116"/>
                  </a:lnTo>
                  <a:lnTo>
                    <a:pt x="11" y="106"/>
                  </a:lnTo>
                  <a:lnTo>
                    <a:pt x="5" y="94"/>
                  </a:lnTo>
                  <a:lnTo>
                    <a:pt x="2" y="87"/>
                  </a:lnTo>
                  <a:lnTo>
                    <a:pt x="0" y="78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1" y="45"/>
                  </a:lnTo>
                  <a:lnTo>
                    <a:pt x="3" y="35"/>
                  </a:lnTo>
                  <a:lnTo>
                    <a:pt x="6" y="27"/>
                  </a:lnTo>
                  <a:lnTo>
                    <a:pt x="10" y="19"/>
                  </a:lnTo>
                  <a:lnTo>
                    <a:pt x="16" y="11"/>
                  </a:lnTo>
                  <a:lnTo>
                    <a:pt x="24" y="5"/>
                  </a:lnTo>
                  <a:lnTo>
                    <a:pt x="33" y="2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3"/>
                  </a:lnTo>
                  <a:close/>
                </a:path>
              </a:pathLst>
            </a:custGeom>
            <a:solidFill>
              <a:srgbClr val="F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0" name="Freeform 258"/>
            <p:cNvSpPr>
              <a:spLocks/>
            </p:cNvSpPr>
            <p:nvPr/>
          </p:nvSpPr>
          <p:spPr bwMode="auto">
            <a:xfrm>
              <a:off x="1125" y="3707"/>
              <a:ext cx="55" cy="25"/>
            </a:xfrm>
            <a:custGeom>
              <a:avLst/>
              <a:gdLst>
                <a:gd name="T0" fmla="*/ 0 w 55"/>
                <a:gd name="T1" fmla="*/ 0 h 25"/>
                <a:gd name="T2" fmla="*/ 8 w 55"/>
                <a:gd name="T3" fmla="*/ 4 h 25"/>
                <a:gd name="T4" fmla="*/ 16 w 55"/>
                <a:gd name="T5" fmla="*/ 7 h 25"/>
                <a:gd name="T6" fmla="*/ 22 w 55"/>
                <a:gd name="T7" fmla="*/ 8 h 25"/>
                <a:gd name="T8" fmla="*/ 30 w 55"/>
                <a:gd name="T9" fmla="*/ 10 h 25"/>
                <a:gd name="T10" fmla="*/ 36 w 55"/>
                <a:gd name="T11" fmla="*/ 12 h 25"/>
                <a:gd name="T12" fmla="*/ 43 w 55"/>
                <a:gd name="T13" fmla="*/ 13 h 25"/>
                <a:gd name="T14" fmla="*/ 48 w 55"/>
                <a:gd name="T15" fmla="*/ 13 h 25"/>
                <a:gd name="T16" fmla="*/ 55 w 55"/>
                <a:gd name="T17" fmla="*/ 13 h 25"/>
                <a:gd name="T18" fmla="*/ 49 w 55"/>
                <a:gd name="T19" fmla="*/ 15 h 25"/>
                <a:gd name="T20" fmla="*/ 41 w 55"/>
                <a:gd name="T21" fmla="*/ 17 h 25"/>
                <a:gd name="T22" fmla="*/ 34 w 55"/>
                <a:gd name="T23" fmla="*/ 18 h 25"/>
                <a:gd name="T24" fmla="*/ 29 w 55"/>
                <a:gd name="T25" fmla="*/ 20 h 25"/>
                <a:gd name="T26" fmla="*/ 24 w 55"/>
                <a:gd name="T27" fmla="*/ 21 h 25"/>
                <a:gd name="T28" fmla="*/ 20 w 55"/>
                <a:gd name="T29" fmla="*/ 23 h 25"/>
                <a:gd name="T30" fmla="*/ 17 w 55"/>
                <a:gd name="T31" fmla="*/ 25 h 25"/>
                <a:gd name="T32" fmla="*/ 20 w 55"/>
                <a:gd name="T33" fmla="*/ 22 h 25"/>
                <a:gd name="T34" fmla="*/ 23 w 55"/>
                <a:gd name="T35" fmla="*/ 19 h 25"/>
                <a:gd name="T36" fmla="*/ 24 w 55"/>
                <a:gd name="T37" fmla="*/ 16 h 25"/>
                <a:gd name="T38" fmla="*/ 24 w 55"/>
                <a:gd name="T39" fmla="*/ 14 h 25"/>
                <a:gd name="T40" fmla="*/ 23 w 55"/>
                <a:gd name="T41" fmla="*/ 12 h 25"/>
                <a:gd name="T42" fmla="*/ 21 w 55"/>
                <a:gd name="T43" fmla="*/ 11 h 25"/>
                <a:gd name="T44" fmla="*/ 18 w 55"/>
                <a:gd name="T45" fmla="*/ 10 h 25"/>
                <a:gd name="T46" fmla="*/ 13 w 55"/>
                <a:gd name="T47" fmla="*/ 10 h 25"/>
                <a:gd name="T48" fmla="*/ 9 w 55"/>
                <a:gd name="T49" fmla="*/ 9 h 25"/>
                <a:gd name="T50" fmla="*/ 0 w 55"/>
                <a:gd name="T51" fmla="*/ 0 h 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5" h="25">
                  <a:moveTo>
                    <a:pt x="0" y="0"/>
                  </a:moveTo>
                  <a:lnTo>
                    <a:pt x="8" y="4"/>
                  </a:lnTo>
                  <a:lnTo>
                    <a:pt x="16" y="7"/>
                  </a:lnTo>
                  <a:lnTo>
                    <a:pt x="22" y="8"/>
                  </a:lnTo>
                  <a:lnTo>
                    <a:pt x="30" y="10"/>
                  </a:lnTo>
                  <a:lnTo>
                    <a:pt x="36" y="12"/>
                  </a:lnTo>
                  <a:lnTo>
                    <a:pt x="43" y="13"/>
                  </a:lnTo>
                  <a:lnTo>
                    <a:pt x="48" y="13"/>
                  </a:lnTo>
                  <a:lnTo>
                    <a:pt x="55" y="13"/>
                  </a:lnTo>
                  <a:lnTo>
                    <a:pt x="49" y="15"/>
                  </a:lnTo>
                  <a:lnTo>
                    <a:pt x="41" y="17"/>
                  </a:lnTo>
                  <a:lnTo>
                    <a:pt x="34" y="18"/>
                  </a:lnTo>
                  <a:lnTo>
                    <a:pt x="29" y="20"/>
                  </a:lnTo>
                  <a:lnTo>
                    <a:pt x="24" y="21"/>
                  </a:lnTo>
                  <a:lnTo>
                    <a:pt x="20" y="23"/>
                  </a:lnTo>
                  <a:lnTo>
                    <a:pt x="17" y="25"/>
                  </a:lnTo>
                  <a:lnTo>
                    <a:pt x="20" y="22"/>
                  </a:lnTo>
                  <a:lnTo>
                    <a:pt x="23" y="19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3" y="12"/>
                  </a:lnTo>
                  <a:lnTo>
                    <a:pt x="21" y="11"/>
                  </a:lnTo>
                  <a:lnTo>
                    <a:pt x="18" y="10"/>
                  </a:lnTo>
                  <a:lnTo>
                    <a:pt x="13" y="10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1" name="Freeform 259"/>
            <p:cNvSpPr>
              <a:spLocks/>
            </p:cNvSpPr>
            <p:nvPr/>
          </p:nvSpPr>
          <p:spPr bwMode="auto">
            <a:xfrm>
              <a:off x="1125" y="3743"/>
              <a:ext cx="13" cy="34"/>
            </a:xfrm>
            <a:custGeom>
              <a:avLst/>
              <a:gdLst>
                <a:gd name="T0" fmla="*/ 7 w 13"/>
                <a:gd name="T1" fmla="*/ 4 h 34"/>
                <a:gd name="T2" fmla="*/ 7 w 13"/>
                <a:gd name="T3" fmla="*/ 1 h 34"/>
                <a:gd name="T4" fmla="*/ 6 w 13"/>
                <a:gd name="T5" fmla="*/ 0 h 34"/>
                <a:gd name="T6" fmla="*/ 4 w 13"/>
                <a:gd name="T7" fmla="*/ 0 h 34"/>
                <a:gd name="T8" fmla="*/ 2 w 13"/>
                <a:gd name="T9" fmla="*/ 1 h 34"/>
                <a:gd name="T10" fmla="*/ 1 w 13"/>
                <a:gd name="T11" fmla="*/ 3 h 34"/>
                <a:gd name="T12" fmla="*/ 0 w 13"/>
                <a:gd name="T13" fmla="*/ 5 h 34"/>
                <a:gd name="T14" fmla="*/ 0 w 13"/>
                <a:gd name="T15" fmla="*/ 9 h 34"/>
                <a:gd name="T16" fmla="*/ 0 w 13"/>
                <a:gd name="T17" fmla="*/ 20 h 34"/>
                <a:gd name="T18" fmla="*/ 1 w 13"/>
                <a:gd name="T19" fmla="*/ 24 h 34"/>
                <a:gd name="T20" fmla="*/ 2 w 13"/>
                <a:gd name="T21" fmla="*/ 26 h 34"/>
                <a:gd name="T22" fmla="*/ 11 w 13"/>
                <a:gd name="T23" fmla="*/ 34 h 34"/>
                <a:gd name="T24" fmla="*/ 13 w 13"/>
                <a:gd name="T25" fmla="*/ 26 h 34"/>
                <a:gd name="T26" fmla="*/ 9 w 13"/>
                <a:gd name="T27" fmla="*/ 20 h 34"/>
                <a:gd name="T28" fmla="*/ 10 w 13"/>
                <a:gd name="T29" fmla="*/ 24 h 34"/>
                <a:gd name="T30" fmla="*/ 10 w 13"/>
                <a:gd name="T31" fmla="*/ 28 h 34"/>
                <a:gd name="T32" fmla="*/ 10 w 13"/>
                <a:gd name="T33" fmla="*/ 29 h 34"/>
                <a:gd name="T34" fmla="*/ 3 w 13"/>
                <a:gd name="T35" fmla="*/ 22 h 34"/>
                <a:gd name="T36" fmla="*/ 3 w 13"/>
                <a:gd name="T37" fmla="*/ 19 h 34"/>
                <a:gd name="T38" fmla="*/ 2 w 13"/>
                <a:gd name="T39" fmla="*/ 15 h 34"/>
                <a:gd name="T40" fmla="*/ 3 w 13"/>
                <a:gd name="T41" fmla="*/ 10 h 34"/>
                <a:gd name="T42" fmla="*/ 5 w 13"/>
                <a:gd name="T43" fmla="*/ 6 h 34"/>
                <a:gd name="T44" fmla="*/ 7 w 13"/>
                <a:gd name="T45" fmla="*/ 4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3" h="34">
                  <a:moveTo>
                    <a:pt x="7" y="4"/>
                  </a:move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0"/>
                  </a:lnTo>
                  <a:lnTo>
                    <a:pt x="1" y="24"/>
                  </a:lnTo>
                  <a:lnTo>
                    <a:pt x="2" y="26"/>
                  </a:lnTo>
                  <a:lnTo>
                    <a:pt x="11" y="34"/>
                  </a:lnTo>
                  <a:lnTo>
                    <a:pt x="13" y="26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2" y="15"/>
                  </a:lnTo>
                  <a:lnTo>
                    <a:pt x="3" y="10"/>
                  </a:lnTo>
                  <a:lnTo>
                    <a:pt x="5" y="6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2" name="Freeform 260"/>
            <p:cNvSpPr>
              <a:spLocks/>
            </p:cNvSpPr>
            <p:nvPr/>
          </p:nvSpPr>
          <p:spPr bwMode="auto">
            <a:xfrm>
              <a:off x="1158" y="3657"/>
              <a:ext cx="8" cy="7"/>
            </a:xfrm>
            <a:custGeom>
              <a:avLst/>
              <a:gdLst>
                <a:gd name="T0" fmla="*/ 7 w 8"/>
                <a:gd name="T1" fmla="*/ 0 h 7"/>
                <a:gd name="T2" fmla="*/ 4 w 8"/>
                <a:gd name="T3" fmla="*/ 1 h 7"/>
                <a:gd name="T4" fmla="*/ 0 w 8"/>
                <a:gd name="T5" fmla="*/ 4 h 7"/>
                <a:gd name="T6" fmla="*/ 3 w 8"/>
                <a:gd name="T7" fmla="*/ 6 h 7"/>
                <a:gd name="T8" fmla="*/ 7 w 8"/>
                <a:gd name="T9" fmla="*/ 7 h 7"/>
                <a:gd name="T10" fmla="*/ 8 w 8"/>
                <a:gd name="T11" fmla="*/ 7 h 7"/>
                <a:gd name="T12" fmla="*/ 7 w 8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lnTo>
                    <a:pt x="4" y="1"/>
                  </a:lnTo>
                  <a:lnTo>
                    <a:pt x="0" y="4"/>
                  </a:lnTo>
                  <a:lnTo>
                    <a:pt x="3" y="6"/>
                  </a:lnTo>
                  <a:lnTo>
                    <a:pt x="7" y="7"/>
                  </a:lnTo>
                  <a:lnTo>
                    <a:pt x="8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3" name="Freeform 261"/>
            <p:cNvSpPr>
              <a:spLocks/>
            </p:cNvSpPr>
            <p:nvPr/>
          </p:nvSpPr>
          <p:spPr bwMode="auto">
            <a:xfrm>
              <a:off x="1154" y="3642"/>
              <a:ext cx="15" cy="13"/>
            </a:xfrm>
            <a:custGeom>
              <a:avLst/>
              <a:gdLst>
                <a:gd name="T0" fmla="*/ 15 w 15"/>
                <a:gd name="T1" fmla="*/ 0 h 13"/>
                <a:gd name="T2" fmla="*/ 12 w 15"/>
                <a:gd name="T3" fmla="*/ 1 h 13"/>
                <a:gd name="T4" fmla="*/ 9 w 15"/>
                <a:gd name="T5" fmla="*/ 4 h 13"/>
                <a:gd name="T6" fmla="*/ 7 w 15"/>
                <a:gd name="T7" fmla="*/ 7 h 13"/>
                <a:gd name="T8" fmla="*/ 4 w 15"/>
                <a:gd name="T9" fmla="*/ 10 h 13"/>
                <a:gd name="T10" fmla="*/ 0 w 15"/>
                <a:gd name="T11" fmla="*/ 13 h 13"/>
                <a:gd name="T12" fmla="*/ 5 w 15"/>
                <a:gd name="T13" fmla="*/ 11 h 13"/>
                <a:gd name="T14" fmla="*/ 9 w 15"/>
                <a:gd name="T15" fmla="*/ 9 h 13"/>
                <a:gd name="T16" fmla="*/ 12 w 15"/>
                <a:gd name="T17" fmla="*/ 6 h 13"/>
                <a:gd name="T18" fmla="*/ 14 w 15"/>
                <a:gd name="T19" fmla="*/ 5 h 13"/>
                <a:gd name="T20" fmla="*/ 15 w 15"/>
                <a:gd name="T21" fmla="*/ 0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3">
                  <a:moveTo>
                    <a:pt x="15" y="0"/>
                  </a:moveTo>
                  <a:lnTo>
                    <a:pt x="12" y="1"/>
                  </a:lnTo>
                  <a:lnTo>
                    <a:pt x="9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5" y="11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F3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4" name="Oval 262"/>
            <p:cNvSpPr>
              <a:spLocks noChangeArrowheads="1"/>
            </p:cNvSpPr>
            <p:nvPr/>
          </p:nvSpPr>
          <p:spPr bwMode="auto">
            <a:xfrm>
              <a:off x="1161" y="3658"/>
              <a:ext cx="3" cy="4"/>
            </a:xfrm>
            <a:prstGeom prst="ellipse">
              <a:avLst/>
            </a:prstGeom>
            <a:solidFill>
              <a:srgbClr val="5F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5" name="Freeform 263"/>
            <p:cNvSpPr>
              <a:spLocks/>
            </p:cNvSpPr>
            <p:nvPr/>
          </p:nvSpPr>
          <p:spPr bwMode="auto">
            <a:xfrm>
              <a:off x="1157" y="3651"/>
              <a:ext cx="10" cy="14"/>
            </a:xfrm>
            <a:custGeom>
              <a:avLst/>
              <a:gdLst>
                <a:gd name="T0" fmla="*/ 9 w 10"/>
                <a:gd name="T1" fmla="*/ 3 h 14"/>
                <a:gd name="T2" fmla="*/ 6 w 10"/>
                <a:gd name="T3" fmla="*/ 6 h 14"/>
                <a:gd name="T4" fmla="*/ 7 w 10"/>
                <a:gd name="T5" fmla="*/ 0 h 14"/>
                <a:gd name="T6" fmla="*/ 4 w 10"/>
                <a:gd name="T7" fmla="*/ 6 h 14"/>
                <a:gd name="T8" fmla="*/ 3 w 10"/>
                <a:gd name="T9" fmla="*/ 8 h 14"/>
                <a:gd name="T10" fmla="*/ 0 w 10"/>
                <a:gd name="T11" fmla="*/ 10 h 14"/>
                <a:gd name="T12" fmla="*/ 3 w 10"/>
                <a:gd name="T13" fmla="*/ 13 h 14"/>
                <a:gd name="T14" fmla="*/ 4 w 10"/>
                <a:gd name="T15" fmla="*/ 13 h 14"/>
                <a:gd name="T16" fmla="*/ 6 w 10"/>
                <a:gd name="T17" fmla="*/ 14 h 14"/>
                <a:gd name="T18" fmla="*/ 9 w 10"/>
                <a:gd name="T19" fmla="*/ 14 h 14"/>
                <a:gd name="T20" fmla="*/ 9 w 10"/>
                <a:gd name="T21" fmla="*/ 12 h 14"/>
                <a:gd name="T22" fmla="*/ 6 w 10"/>
                <a:gd name="T23" fmla="*/ 12 h 14"/>
                <a:gd name="T24" fmla="*/ 3 w 10"/>
                <a:gd name="T25" fmla="*/ 11 h 14"/>
                <a:gd name="T26" fmla="*/ 1 w 10"/>
                <a:gd name="T27" fmla="*/ 10 h 14"/>
                <a:gd name="T28" fmla="*/ 3 w 10"/>
                <a:gd name="T29" fmla="*/ 9 h 14"/>
                <a:gd name="T30" fmla="*/ 7 w 10"/>
                <a:gd name="T31" fmla="*/ 8 h 14"/>
                <a:gd name="T32" fmla="*/ 10 w 10"/>
                <a:gd name="T33" fmla="*/ 6 h 14"/>
                <a:gd name="T34" fmla="*/ 9 w 10"/>
                <a:gd name="T35" fmla="*/ 3 h 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" h="14">
                  <a:moveTo>
                    <a:pt x="9" y="3"/>
                  </a:moveTo>
                  <a:lnTo>
                    <a:pt x="6" y="6"/>
                  </a:lnTo>
                  <a:lnTo>
                    <a:pt x="7" y="0"/>
                  </a:lnTo>
                  <a:lnTo>
                    <a:pt x="4" y="6"/>
                  </a:lnTo>
                  <a:lnTo>
                    <a:pt x="3" y="8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3" y="11"/>
                  </a:lnTo>
                  <a:lnTo>
                    <a:pt x="1" y="10"/>
                  </a:lnTo>
                  <a:lnTo>
                    <a:pt x="3" y="9"/>
                  </a:lnTo>
                  <a:lnTo>
                    <a:pt x="7" y="8"/>
                  </a:lnTo>
                  <a:lnTo>
                    <a:pt x="10" y="6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3F1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6" name="Freeform 264"/>
            <p:cNvSpPr>
              <a:spLocks/>
            </p:cNvSpPr>
            <p:nvPr/>
          </p:nvSpPr>
          <p:spPr bwMode="auto">
            <a:xfrm>
              <a:off x="1040" y="3584"/>
              <a:ext cx="143" cy="165"/>
            </a:xfrm>
            <a:custGeom>
              <a:avLst/>
              <a:gdLst>
                <a:gd name="T0" fmla="*/ 139 w 143"/>
                <a:gd name="T1" fmla="*/ 49 h 165"/>
                <a:gd name="T2" fmla="*/ 140 w 143"/>
                <a:gd name="T3" fmla="*/ 47 h 165"/>
                <a:gd name="T4" fmla="*/ 142 w 143"/>
                <a:gd name="T5" fmla="*/ 45 h 165"/>
                <a:gd name="T6" fmla="*/ 143 w 143"/>
                <a:gd name="T7" fmla="*/ 40 h 165"/>
                <a:gd name="T8" fmla="*/ 143 w 143"/>
                <a:gd name="T9" fmla="*/ 30 h 165"/>
                <a:gd name="T10" fmla="*/ 140 w 143"/>
                <a:gd name="T11" fmla="*/ 22 h 165"/>
                <a:gd name="T12" fmla="*/ 137 w 143"/>
                <a:gd name="T13" fmla="*/ 18 h 165"/>
                <a:gd name="T14" fmla="*/ 132 w 143"/>
                <a:gd name="T15" fmla="*/ 13 h 165"/>
                <a:gd name="T16" fmla="*/ 121 w 143"/>
                <a:gd name="T17" fmla="*/ 11 h 165"/>
                <a:gd name="T18" fmla="*/ 105 w 143"/>
                <a:gd name="T19" fmla="*/ 8 h 165"/>
                <a:gd name="T20" fmla="*/ 91 w 143"/>
                <a:gd name="T21" fmla="*/ 5 h 165"/>
                <a:gd name="T22" fmla="*/ 80 w 143"/>
                <a:gd name="T23" fmla="*/ 2 h 165"/>
                <a:gd name="T24" fmla="*/ 66 w 143"/>
                <a:gd name="T25" fmla="*/ 0 h 165"/>
                <a:gd name="T26" fmla="*/ 59 w 143"/>
                <a:gd name="T27" fmla="*/ 2 h 165"/>
                <a:gd name="T28" fmla="*/ 51 w 143"/>
                <a:gd name="T29" fmla="*/ 8 h 165"/>
                <a:gd name="T30" fmla="*/ 44 w 143"/>
                <a:gd name="T31" fmla="*/ 15 h 165"/>
                <a:gd name="T32" fmla="*/ 38 w 143"/>
                <a:gd name="T33" fmla="*/ 23 h 165"/>
                <a:gd name="T34" fmla="*/ 32 w 143"/>
                <a:gd name="T35" fmla="*/ 35 h 165"/>
                <a:gd name="T36" fmla="*/ 29 w 143"/>
                <a:gd name="T37" fmla="*/ 46 h 165"/>
                <a:gd name="T38" fmla="*/ 27 w 143"/>
                <a:gd name="T39" fmla="*/ 58 h 165"/>
                <a:gd name="T40" fmla="*/ 24 w 143"/>
                <a:gd name="T41" fmla="*/ 71 h 165"/>
                <a:gd name="T42" fmla="*/ 24 w 143"/>
                <a:gd name="T43" fmla="*/ 82 h 165"/>
                <a:gd name="T44" fmla="*/ 21 w 143"/>
                <a:gd name="T45" fmla="*/ 95 h 165"/>
                <a:gd name="T46" fmla="*/ 17 w 143"/>
                <a:gd name="T47" fmla="*/ 106 h 165"/>
                <a:gd name="T48" fmla="*/ 11 w 143"/>
                <a:gd name="T49" fmla="*/ 114 h 165"/>
                <a:gd name="T50" fmla="*/ 6 w 143"/>
                <a:gd name="T51" fmla="*/ 119 h 165"/>
                <a:gd name="T52" fmla="*/ 1 w 143"/>
                <a:gd name="T53" fmla="*/ 125 h 165"/>
                <a:gd name="T54" fmla="*/ 1 w 143"/>
                <a:gd name="T55" fmla="*/ 127 h 165"/>
                <a:gd name="T56" fmla="*/ 0 w 143"/>
                <a:gd name="T57" fmla="*/ 132 h 165"/>
                <a:gd name="T58" fmla="*/ 0 w 143"/>
                <a:gd name="T59" fmla="*/ 141 h 165"/>
                <a:gd name="T60" fmla="*/ 3 w 143"/>
                <a:gd name="T61" fmla="*/ 148 h 165"/>
                <a:gd name="T62" fmla="*/ 7 w 143"/>
                <a:gd name="T63" fmla="*/ 152 h 165"/>
                <a:gd name="T64" fmla="*/ 21 w 143"/>
                <a:gd name="T65" fmla="*/ 152 h 165"/>
                <a:gd name="T66" fmla="*/ 32 w 143"/>
                <a:gd name="T67" fmla="*/ 154 h 165"/>
                <a:gd name="T68" fmla="*/ 44 w 143"/>
                <a:gd name="T69" fmla="*/ 161 h 165"/>
                <a:gd name="T70" fmla="*/ 56 w 143"/>
                <a:gd name="T71" fmla="*/ 165 h 165"/>
                <a:gd name="T72" fmla="*/ 67 w 143"/>
                <a:gd name="T73" fmla="*/ 165 h 165"/>
                <a:gd name="T74" fmla="*/ 75 w 143"/>
                <a:gd name="T75" fmla="*/ 160 h 165"/>
                <a:gd name="T76" fmla="*/ 79 w 143"/>
                <a:gd name="T77" fmla="*/ 152 h 165"/>
                <a:gd name="T78" fmla="*/ 78 w 143"/>
                <a:gd name="T79" fmla="*/ 141 h 165"/>
                <a:gd name="T80" fmla="*/ 74 w 143"/>
                <a:gd name="T81" fmla="*/ 134 h 165"/>
                <a:gd name="T82" fmla="*/ 73 w 143"/>
                <a:gd name="T83" fmla="*/ 126 h 165"/>
                <a:gd name="T84" fmla="*/ 74 w 143"/>
                <a:gd name="T85" fmla="*/ 118 h 165"/>
                <a:gd name="T86" fmla="*/ 81 w 143"/>
                <a:gd name="T87" fmla="*/ 111 h 165"/>
                <a:gd name="T88" fmla="*/ 88 w 143"/>
                <a:gd name="T89" fmla="*/ 109 h 165"/>
                <a:gd name="T90" fmla="*/ 94 w 143"/>
                <a:gd name="T91" fmla="*/ 104 h 165"/>
                <a:gd name="T92" fmla="*/ 98 w 143"/>
                <a:gd name="T93" fmla="*/ 98 h 165"/>
                <a:gd name="T94" fmla="*/ 99 w 143"/>
                <a:gd name="T95" fmla="*/ 86 h 165"/>
                <a:gd name="T96" fmla="*/ 99 w 143"/>
                <a:gd name="T97" fmla="*/ 81 h 165"/>
                <a:gd name="T98" fmla="*/ 105 w 143"/>
                <a:gd name="T99" fmla="*/ 79 h 165"/>
                <a:gd name="T100" fmla="*/ 111 w 143"/>
                <a:gd name="T101" fmla="*/ 74 h 165"/>
                <a:gd name="T102" fmla="*/ 115 w 143"/>
                <a:gd name="T103" fmla="*/ 65 h 165"/>
                <a:gd name="T104" fmla="*/ 118 w 143"/>
                <a:gd name="T105" fmla="*/ 53 h 165"/>
                <a:gd name="T106" fmla="*/ 116 w 143"/>
                <a:gd name="T107" fmla="*/ 39 h 165"/>
                <a:gd name="T108" fmla="*/ 114 w 143"/>
                <a:gd name="T109" fmla="*/ 30 h 165"/>
                <a:gd name="T110" fmla="*/ 106 w 143"/>
                <a:gd name="T111" fmla="*/ 24 h 165"/>
                <a:gd name="T112" fmla="*/ 124 w 143"/>
                <a:gd name="T113" fmla="*/ 30 h 165"/>
                <a:gd name="T114" fmla="*/ 131 w 143"/>
                <a:gd name="T115" fmla="*/ 40 h 165"/>
                <a:gd name="T116" fmla="*/ 137 w 143"/>
                <a:gd name="T117" fmla="*/ 45 h 165"/>
                <a:gd name="T118" fmla="*/ 139 w 143"/>
                <a:gd name="T119" fmla="*/ 49 h 16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43" h="165">
                  <a:moveTo>
                    <a:pt x="139" y="49"/>
                  </a:moveTo>
                  <a:lnTo>
                    <a:pt x="140" y="47"/>
                  </a:lnTo>
                  <a:lnTo>
                    <a:pt x="142" y="45"/>
                  </a:lnTo>
                  <a:lnTo>
                    <a:pt x="143" y="40"/>
                  </a:lnTo>
                  <a:lnTo>
                    <a:pt x="143" y="30"/>
                  </a:lnTo>
                  <a:lnTo>
                    <a:pt x="140" y="22"/>
                  </a:lnTo>
                  <a:lnTo>
                    <a:pt x="137" y="18"/>
                  </a:lnTo>
                  <a:lnTo>
                    <a:pt x="132" y="13"/>
                  </a:lnTo>
                  <a:lnTo>
                    <a:pt x="121" y="11"/>
                  </a:lnTo>
                  <a:lnTo>
                    <a:pt x="105" y="8"/>
                  </a:lnTo>
                  <a:lnTo>
                    <a:pt x="91" y="5"/>
                  </a:lnTo>
                  <a:lnTo>
                    <a:pt x="80" y="2"/>
                  </a:lnTo>
                  <a:lnTo>
                    <a:pt x="66" y="0"/>
                  </a:lnTo>
                  <a:lnTo>
                    <a:pt x="59" y="2"/>
                  </a:lnTo>
                  <a:lnTo>
                    <a:pt x="51" y="8"/>
                  </a:lnTo>
                  <a:lnTo>
                    <a:pt x="44" y="15"/>
                  </a:lnTo>
                  <a:lnTo>
                    <a:pt x="38" y="23"/>
                  </a:lnTo>
                  <a:lnTo>
                    <a:pt x="32" y="35"/>
                  </a:lnTo>
                  <a:lnTo>
                    <a:pt x="29" y="46"/>
                  </a:lnTo>
                  <a:lnTo>
                    <a:pt x="27" y="58"/>
                  </a:lnTo>
                  <a:lnTo>
                    <a:pt x="24" y="71"/>
                  </a:lnTo>
                  <a:lnTo>
                    <a:pt x="24" y="82"/>
                  </a:lnTo>
                  <a:lnTo>
                    <a:pt x="21" y="95"/>
                  </a:lnTo>
                  <a:lnTo>
                    <a:pt x="17" y="106"/>
                  </a:lnTo>
                  <a:lnTo>
                    <a:pt x="11" y="114"/>
                  </a:lnTo>
                  <a:lnTo>
                    <a:pt x="6" y="119"/>
                  </a:lnTo>
                  <a:lnTo>
                    <a:pt x="1" y="125"/>
                  </a:lnTo>
                  <a:lnTo>
                    <a:pt x="1" y="127"/>
                  </a:lnTo>
                  <a:lnTo>
                    <a:pt x="0" y="132"/>
                  </a:lnTo>
                  <a:lnTo>
                    <a:pt x="0" y="141"/>
                  </a:lnTo>
                  <a:lnTo>
                    <a:pt x="3" y="148"/>
                  </a:lnTo>
                  <a:lnTo>
                    <a:pt x="7" y="152"/>
                  </a:lnTo>
                  <a:lnTo>
                    <a:pt x="21" y="152"/>
                  </a:lnTo>
                  <a:lnTo>
                    <a:pt x="32" y="154"/>
                  </a:lnTo>
                  <a:lnTo>
                    <a:pt x="44" y="161"/>
                  </a:lnTo>
                  <a:lnTo>
                    <a:pt x="56" y="165"/>
                  </a:lnTo>
                  <a:lnTo>
                    <a:pt x="67" y="165"/>
                  </a:lnTo>
                  <a:lnTo>
                    <a:pt x="75" y="160"/>
                  </a:lnTo>
                  <a:lnTo>
                    <a:pt x="79" y="152"/>
                  </a:lnTo>
                  <a:lnTo>
                    <a:pt x="78" y="141"/>
                  </a:lnTo>
                  <a:lnTo>
                    <a:pt x="74" y="134"/>
                  </a:lnTo>
                  <a:lnTo>
                    <a:pt x="73" y="126"/>
                  </a:lnTo>
                  <a:lnTo>
                    <a:pt x="74" y="118"/>
                  </a:lnTo>
                  <a:lnTo>
                    <a:pt x="81" y="111"/>
                  </a:lnTo>
                  <a:lnTo>
                    <a:pt x="88" y="109"/>
                  </a:lnTo>
                  <a:lnTo>
                    <a:pt x="94" y="104"/>
                  </a:lnTo>
                  <a:lnTo>
                    <a:pt x="98" y="98"/>
                  </a:lnTo>
                  <a:lnTo>
                    <a:pt x="99" y="86"/>
                  </a:lnTo>
                  <a:lnTo>
                    <a:pt x="99" y="81"/>
                  </a:lnTo>
                  <a:lnTo>
                    <a:pt x="105" y="79"/>
                  </a:lnTo>
                  <a:lnTo>
                    <a:pt x="111" y="74"/>
                  </a:lnTo>
                  <a:lnTo>
                    <a:pt x="115" y="65"/>
                  </a:lnTo>
                  <a:lnTo>
                    <a:pt x="118" y="53"/>
                  </a:lnTo>
                  <a:lnTo>
                    <a:pt x="116" y="39"/>
                  </a:lnTo>
                  <a:lnTo>
                    <a:pt x="114" y="30"/>
                  </a:lnTo>
                  <a:lnTo>
                    <a:pt x="106" y="24"/>
                  </a:lnTo>
                  <a:lnTo>
                    <a:pt x="124" y="30"/>
                  </a:lnTo>
                  <a:lnTo>
                    <a:pt x="131" y="40"/>
                  </a:lnTo>
                  <a:lnTo>
                    <a:pt x="137" y="45"/>
                  </a:lnTo>
                  <a:lnTo>
                    <a:pt x="139" y="49"/>
                  </a:lnTo>
                  <a:close/>
                </a:path>
              </a:pathLst>
            </a:custGeom>
            <a:solidFill>
              <a:srgbClr val="3F1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7" name="Line 265"/>
            <p:cNvSpPr>
              <a:spLocks noChangeShapeType="1"/>
            </p:cNvSpPr>
            <p:nvPr/>
          </p:nvSpPr>
          <p:spPr bwMode="auto">
            <a:xfrm>
              <a:off x="1178" y="3655"/>
              <a:ext cx="3" cy="1"/>
            </a:xfrm>
            <a:prstGeom prst="line">
              <a:avLst/>
            </a:prstGeom>
            <a:noFill/>
            <a:ln w="1588">
              <a:solidFill>
                <a:srgbClr val="7F3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8" name="Freeform 266"/>
            <p:cNvSpPr>
              <a:spLocks/>
            </p:cNvSpPr>
            <p:nvPr/>
          </p:nvSpPr>
          <p:spPr bwMode="auto">
            <a:xfrm>
              <a:off x="1144" y="3661"/>
              <a:ext cx="24" cy="14"/>
            </a:xfrm>
            <a:custGeom>
              <a:avLst/>
              <a:gdLst>
                <a:gd name="T0" fmla="*/ 3 w 24"/>
                <a:gd name="T1" fmla="*/ 0 h 14"/>
                <a:gd name="T2" fmla="*/ 7 w 24"/>
                <a:gd name="T3" fmla="*/ 4 h 14"/>
                <a:gd name="T4" fmla="*/ 11 w 24"/>
                <a:gd name="T5" fmla="*/ 6 h 14"/>
                <a:gd name="T6" fmla="*/ 14 w 24"/>
                <a:gd name="T7" fmla="*/ 8 h 14"/>
                <a:gd name="T8" fmla="*/ 17 w 24"/>
                <a:gd name="T9" fmla="*/ 9 h 14"/>
                <a:gd name="T10" fmla="*/ 20 w 24"/>
                <a:gd name="T11" fmla="*/ 10 h 14"/>
                <a:gd name="T12" fmla="*/ 23 w 24"/>
                <a:gd name="T13" fmla="*/ 9 h 14"/>
                <a:gd name="T14" fmla="*/ 24 w 24"/>
                <a:gd name="T15" fmla="*/ 14 h 14"/>
                <a:gd name="T16" fmla="*/ 20 w 24"/>
                <a:gd name="T17" fmla="*/ 14 h 14"/>
                <a:gd name="T18" fmla="*/ 17 w 24"/>
                <a:gd name="T19" fmla="*/ 14 h 14"/>
                <a:gd name="T20" fmla="*/ 13 w 24"/>
                <a:gd name="T21" fmla="*/ 12 h 14"/>
                <a:gd name="T22" fmla="*/ 10 w 24"/>
                <a:gd name="T23" fmla="*/ 9 h 14"/>
                <a:gd name="T24" fmla="*/ 7 w 24"/>
                <a:gd name="T25" fmla="*/ 7 h 14"/>
                <a:gd name="T26" fmla="*/ 0 w 24"/>
                <a:gd name="T27" fmla="*/ 1 h 14"/>
                <a:gd name="T28" fmla="*/ 3 w 24"/>
                <a:gd name="T29" fmla="*/ 0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4" h="14">
                  <a:moveTo>
                    <a:pt x="3" y="0"/>
                  </a:moveTo>
                  <a:lnTo>
                    <a:pt x="7" y="4"/>
                  </a:lnTo>
                  <a:lnTo>
                    <a:pt x="11" y="6"/>
                  </a:lnTo>
                  <a:lnTo>
                    <a:pt x="14" y="8"/>
                  </a:lnTo>
                  <a:lnTo>
                    <a:pt x="17" y="9"/>
                  </a:lnTo>
                  <a:lnTo>
                    <a:pt x="20" y="10"/>
                  </a:lnTo>
                  <a:lnTo>
                    <a:pt x="23" y="9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7" y="14"/>
                  </a:lnTo>
                  <a:lnTo>
                    <a:pt x="13" y="12"/>
                  </a:lnTo>
                  <a:lnTo>
                    <a:pt x="10" y="9"/>
                  </a:lnTo>
                  <a:lnTo>
                    <a:pt x="7" y="7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F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9" name="Oval 267"/>
            <p:cNvSpPr>
              <a:spLocks noChangeArrowheads="1"/>
            </p:cNvSpPr>
            <p:nvPr/>
          </p:nvSpPr>
          <p:spPr bwMode="auto">
            <a:xfrm>
              <a:off x="1165" y="3639"/>
              <a:ext cx="11" cy="37"/>
            </a:xfrm>
            <a:prstGeom prst="ellipse">
              <a:avLst/>
            </a:prstGeom>
            <a:solidFill>
              <a:srgbClr val="7F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0" name="Oval 268"/>
            <p:cNvSpPr>
              <a:spLocks noChangeArrowheads="1"/>
            </p:cNvSpPr>
            <p:nvPr/>
          </p:nvSpPr>
          <p:spPr bwMode="auto">
            <a:xfrm>
              <a:off x="1166" y="3640"/>
              <a:ext cx="10" cy="35"/>
            </a:xfrm>
            <a:prstGeom prst="ellipse">
              <a:avLst/>
            </a:prstGeom>
            <a:solidFill>
              <a:srgbClr val="FF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" name="正方形/長方形 17"/>
          <p:cNvSpPr>
            <a:spLocks noChangeArrowheads="1"/>
          </p:cNvSpPr>
          <p:nvPr/>
        </p:nvSpPr>
        <p:spPr bwMode="auto">
          <a:xfrm>
            <a:off x="5497332" y="6376665"/>
            <a:ext cx="68159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050" dirty="0" smtClean="0">
                <a:solidFill>
                  <a:srgbClr val="000000"/>
                </a:solidFill>
              </a:rPr>
              <a:t>ベンダー</a:t>
            </a:r>
            <a:endParaRPr lang="en-US" altLang="ja-JP" sz="1050" dirty="0">
              <a:solidFill>
                <a:srgbClr val="000000"/>
              </a:solidFill>
            </a:endParaRPr>
          </a:p>
        </p:txBody>
      </p:sp>
      <p:grpSp>
        <p:nvGrpSpPr>
          <p:cNvPr id="32" name="Group 174"/>
          <p:cNvGrpSpPr>
            <a:grpSpLocks/>
          </p:cNvGrpSpPr>
          <p:nvPr/>
        </p:nvGrpSpPr>
        <p:grpSpPr bwMode="auto">
          <a:xfrm>
            <a:off x="6157218" y="6309320"/>
            <a:ext cx="647700" cy="354013"/>
            <a:chOff x="903" y="3550"/>
            <a:chExt cx="1070" cy="523"/>
          </a:xfrm>
        </p:grpSpPr>
        <p:sp>
          <p:nvSpPr>
            <p:cNvPr id="53" name="Freeform 175"/>
            <p:cNvSpPr>
              <a:spLocks/>
            </p:cNvSpPr>
            <p:nvPr/>
          </p:nvSpPr>
          <p:spPr bwMode="auto">
            <a:xfrm>
              <a:off x="1368" y="3699"/>
              <a:ext cx="124" cy="202"/>
            </a:xfrm>
            <a:custGeom>
              <a:avLst/>
              <a:gdLst>
                <a:gd name="T0" fmla="*/ 39 w 124"/>
                <a:gd name="T1" fmla="*/ 0 h 202"/>
                <a:gd name="T2" fmla="*/ 73 w 124"/>
                <a:gd name="T3" fmla="*/ 26 h 202"/>
                <a:gd name="T4" fmla="*/ 101 w 124"/>
                <a:gd name="T5" fmla="*/ 4 h 202"/>
                <a:gd name="T6" fmla="*/ 108 w 124"/>
                <a:gd name="T7" fmla="*/ 101 h 202"/>
                <a:gd name="T8" fmla="*/ 116 w 124"/>
                <a:gd name="T9" fmla="*/ 158 h 202"/>
                <a:gd name="T10" fmla="*/ 124 w 124"/>
                <a:gd name="T11" fmla="*/ 202 h 202"/>
                <a:gd name="T12" fmla="*/ 0 w 124"/>
                <a:gd name="T13" fmla="*/ 202 h 202"/>
                <a:gd name="T14" fmla="*/ 18 w 124"/>
                <a:gd name="T15" fmla="*/ 147 h 202"/>
                <a:gd name="T16" fmla="*/ 29 w 124"/>
                <a:gd name="T17" fmla="*/ 78 h 202"/>
                <a:gd name="T18" fmla="*/ 39 w 124"/>
                <a:gd name="T19" fmla="*/ 0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4" h="202">
                  <a:moveTo>
                    <a:pt x="39" y="0"/>
                  </a:moveTo>
                  <a:lnTo>
                    <a:pt x="73" y="26"/>
                  </a:lnTo>
                  <a:lnTo>
                    <a:pt x="101" y="4"/>
                  </a:lnTo>
                  <a:lnTo>
                    <a:pt x="108" y="101"/>
                  </a:lnTo>
                  <a:lnTo>
                    <a:pt x="116" y="158"/>
                  </a:lnTo>
                  <a:lnTo>
                    <a:pt x="124" y="202"/>
                  </a:lnTo>
                  <a:lnTo>
                    <a:pt x="0" y="202"/>
                  </a:lnTo>
                  <a:lnTo>
                    <a:pt x="18" y="147"/>
                  </a:lnTo>
                  <a:lnTo>
                    <a:pt x="29" y="7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Freeform 176"/>
            <p:cNvSpPr>
              <a:spLocks/>
            </p:cNvSpPr>
            <p:nvPr/>
          </p:nvSpPr>
          <p:spPr bwMode="auto">
            <a:xfrm>
              <a:off x="1445" y="3714"/>
              <a:ext cx="30" cy="37"/>
            </a:xfrm>
            <a:custGeom>
              <a:avLst/>
              <a:gdLst>
                <a:gd name="T0" fmla="*/ 0 w 30"/>
                <a:gd name="T1" fmla="*/ 14 h 37"/>
                <a:gd name="T2" fmla="*/ 4 w 30"/>
                <a:gd name="T3" fmla="*/ 18 h 37"/>
                <a:gd name="T4" fmla="*/ 7 w 30"/>
                <a:gd name="T5" fmla="*/ 21 h 37"/>
                <a:gd name="T6" fmla="*/ 8 w 30"/>
                <a:gd name="T7" fmla="*/ 24 h 37"/>
                <a:gd name="T8" fmla="*/ 9 w 30"/>
                <a:gd name="T9" fmla="*/ 29 h 37"/>
                <a:gd name="T10" fmla="*/ 10 w 30"/>
                <a:gd name="T11" fmla="*/ 35 h 37"/>
                <a:gd name="T12" fmla="*/ 13 w 30"/>
                <a:gd name="T13" fmla="*/ 37 h 37"/>
                <a:gd name="T14" fmla="*/ 30 w 30"/>
                <a:gd name="T15" fmla="*/ 16 h 37"/>
                <a:gd name="T16" fmla="*/ 22 w 30"/>
                <a:gd name="T17" fmla="*/ 0 h 37"/>
                <a:gd name="T18" fmla="*/ 0 w 30"/>
                <a:gd name="T19" fmla="*/ 14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37">
                  <a:moveTo>
                    <a:pt x="0" y="14"/>
                  </a:moveTo>
                  <a:lnTo>
                    <a:pt x="4" y="18"/>
                  </a:lnTo>
                  <a:lnTo>
                    <a:pt x="7" y="21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10" y="35"/>
                  </a:lnTo>
                  <a:lnTo>
                    <a:pt x="13" y="37"/>
                  </a:lnTo>
                  <a:lnTo>
                    <a:pt x="30" y="16"/>
                  </a:lnTo>
                  <a:lnTo>
                    <a:pt x="2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Freeform 177"/>
            <p:cNvSpPr>
              <a:spLocks/>
            </p:cNvSpPr>
            <p:nvPr/>
          </p:nvSpPr>
          <p:spPr bwMode="auto">
            <a:xfrm>
              <a:off x="1402" y="3701"/>
              <a:ext cx="26" cy="51"/>
            </a:xfrm>
            <a:custGeom>
              <a:avLst/>
              <a:gdLst>
                <a:gd name="T0" fmla="*/ 26 w 26"/>
                <a:gd name="T1" fmla="*/ 24 h 51"/>
                <a:gd name="T2" fmla="*/ 24 w 26"/>
                <a:gd name="T3" fmla="*/ 27 h 51"/>
                <a:gd name="T4" fmla="*/ 21 w 26"/>
                <a:gd name="T5" fmla="*/ 34 h 51"/>
                <a:gd name="T6" fmla="*/ 18 w 26"/>
                <a:gd name="T7" fmla="*/ 42 h 51"/>
                <a:gd name="T8" fmla="*/ 14 w 26"/>
                <a:gd name="T9" fmla="*/ 51 h 51"/>
                <a:gd name="T10" fmla="*/ 7 w 26"/>
                <a:gd name="T11" fmla="*/ 36 h 51"/>
                <a:gd name="T12" fmla="*/ 2 w 26"/>
                <a:gd name="T13" fmla="*/ 20 h 51"/>
                <a:gd name="T14" fmla="*/ 0 w 26"/>
                <a:gd name="T15" fmla="*/ 5 h 51"/>
                <a:gd name="T16" fmla="*/ 0 w 26"/>
                <a:gd name="T17" fmla="*/ 0 h 51"/>
                <a:gd name="T18" fmla="*/ 7 w 26"/>
                <a:gd name="T19" fmla="*/ 0 h 51"/>
                <a:gd name="T20" fmla="*/ 26 w 26"/>
                <a:gd name="T21" fmla="*/ 24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" h="51">
                  <a:moveTo>
                    <a:pt x="26" y="24"/>
                  </a:moveTo>
                  <a:lnTo>
                    <a:pt x="24" y="27"/>
                  </a:lnTo>
                  <a:lnTo>
                    <a:pt x="21" y="34"/>
                  </a:lnTo>
                  <a:lnTo>
                    <a:pt x="18" y="42"/>
                  </a:lnTo>
                  <a:lnTo>
                    <a:pt x="14" y="51"/>
                  </a:lnTo>
                  <a:lnTo>
                    <a:pt x="7" y="36"/>
                  </a:lnTo>
                  <a:lnTo>
                    <a:pt x="2" y="20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0"/>
                  </a:lnTo>
                  <a:lnTo>
                    <a:pt x="2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Freeform 178"/>
            <p:cNvSpPr>
              <a:spLocks/>
            </p:cNvSpPr>
            <p:nvPr/>
          </p:nvSpPr>
          <p:spPr bwMode="auto">
            <a:xfrm>
              <a:off x="1403" y="3784"/>
              <a:ext cx="61" cy="59"/>
            </a:xfrm>
            <a:custGeom>
              <a:avLst/>
              <a:gdLst>
                <a:gd name="T0" fmla="*/ 61 w 61"/>
                <a:gd name="T1" fmla="*/ 0 h 59"/>
                <a:gd name="T2" fmla="*/ 53 w 61"/>
                <a:gd name="T3" fmla="*/ 1 h 59"/>
                <a:gd name="T4" fmla="*/ 46 w 61"/>
                <a:gd name="T5" fmla="*/ 3 h 59"/>
                <a:gd name="T6" fmla="*/ 33 w 61"/>
                <a:gd name="T7" fmla="*/ 9 h 59"/>
                <a:gd name="T8" fmla="*/ 20 w 61"/>
                <a:gd name="T9" fmla="*/ 20 h 59"/>
                <a:gd name="T10" fmla="*/ 14 w 61"/>
                <a:gd name="T11" fmla="*/ 25 h 59"/>
                <a:gd name="T12" fmla="*/ 10 w 61"/>
                <a:gd name="T13" fmla="*/ 32 h 59"/>
                <a:gd name="T14" fmla="*/ 6 w 61"/>
                <a:gd name="T15" fmla="*/ 39 h 59"/>
                <a:gd name="T16" fmla="*/ 3 w 61"/>
                <a:gd name="T17" fmla="*/ 43 h 59"/>
                <a:gd name="T18" fmla="*/ 1 w 61"/>
                <a:gd name="T19" fmla="*/ 51 h 59"/>
                <a:gd name="T20" fmla="*/ 0 w 61"/>
                <a:gd name="T21" fmla="*/ 56 h 59"/>
                <a:gd name="T22" fmla="*/ 1 w 61"/>
                <a:gd name="T23" fmla="*/ 59 h 59"/>
                <a:gd name="T24" fmla="*/ 3 w 61"/>
                <a:gd name="T25" fmla="*/ 59 h 59"/>
                <a:gd name="T26" fmla="*/ 5 w 61"/>
                <a:gd name="T27" fmla="*/ 56 h 59"/>
                <a:gd name="T28" fmla="*/ 10 w 61"/>
                <a:gd name="T29" fmla="*/ 50 h 59"/>
                <a:gd name="T30" fmla="*/ 13 w 61"/>
                <a:gd name="T31" fmla="*/ 40 h 59"/>
                <a:gd name="T32" fmla="*/ 16 w 61"/>
                <a:gd name="T33" fmla="*/ 35 h 59"/>
                <a:gd name="T34" fmla="*/ 21 w 61"/>
                <a:gd name="T35" fmla="*/ 27 h 59"/>
                <a:gd name="T36" fmla="*/ 28 w 61"/>
                <a:gd name="T37" fmla="*/ 17 h 59"/>
                <a:gd name="T38" fmla="*/ 42 w 61"/>
                <a:gd name="T39" fmla="*/ 8 h 59"/>
                <a:gd name="T40" fmla="*/ 50 w 61"/>
                <a:gd name="T41" fmla="*/ 4 h 59"/>
                <a:gd name="T42" fmla="*/ 61 w 61"/>
                <a:gd name="T43" fmla="*/ 0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" h="59">
                  <a:moveTo>
                    <a:pt x="61" y="0"/>
                  </a:moveTo>
                  <a:lnTo>
                    <a:pt x="53" y="1"/>
                  </a:lnTo>
                  <a:lnTo>
                    <a:pt x="46" y="3"/>
                  </a:lnTo>
                  <a:lnTo>
                    <a:pt x="33" y="9"/>
                  </a:lnTo>
                  <a:lnTo>
                    <a:pt x="20" y="20"/>
                  </a:lnTo>
                  <a:lnTo>
                    <a:pt x="14" y="25"/>
                  </a:lnTo>
                  <a:lnTo>
                    <a:pt x="10" y="32"/>
                  </a:lnTo>
                  <a:lnTo>
                    <a:pt x="6" y="39"/>
                  </a:lnTo>
                  <a:lnTo>
                    <a:pt x="3" y="43"/>
                  </a:lnTo>
                  <a:lnTo>
                    <a:pt x="1" y="51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59"/>
                  </a:lnTo>
                  <a:lnTo>
                    <a:pt x="5" y="56"/>
                  </a:lnTo>
                  <a:lnTo>
                    <a:pt x="10" y="50"/>
                  </a:lnTo>
                  <a:lnTo>
                    <a:pt x="13" y="40"/>
                  </a:lnTo>
                  <a:lnTo>
                    <a:pt x="16" y="35"/>
                  </a:lnTo>
                  <a:lnTo>
                    <a:pt x="21" y="27"/>
                  </a:lnTo>
                  <a:lnTo>
                    <a:pt x="28" y="17"/>
                  </a:lnTo>
                  <a:lnTo>
                    <a:pt x="42" y="8"/>
                  </a:lnTo>
                  <a:lnTo>
                    <a:pt x="50" y="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Freeform 179"/>
            <p:cNvSpPr>
              <a:spLocks/>
            </p:cNvSpPr>
            <p:nvPr/>
          </p:nvSpPr>
          <p:spPr bwMode="auto">
            <a:xfrm>
              <a:off x="1394" y="3812"/>
              <a:ext cx="81" cy="78"/>
            </a:xfrm>
            <a:custGeom>
              <a:avLst/>
              <a:gdLst>
                <a:gd name="T0" fmla="*/ 81 w 81"/>
                <a:gd name="T1" fmla="*/ 0 h 78"/>
                <a:gd name="T2" fmla="*/ 70 w 81"/>
                <a:gd name="T3" fmla="*/ 11 h 78"/>
                <a:gd name="T4" fmla="*/ 64 w 81"/>
                <a:gd name="T5" fmla="*/ 14 h 78"/>
                <a:gd name="T6" fmla="*/ 58 w 81"/>
                <a:gd name="T7" fmla="*/ 16 h 78"/>
                <a:gd name="T8" fmla="*/ 52 w 81"/>
                <a:gd name="T9" fmla="*/ 21 h 78"/>
                <a:gd name="T10" fmla="*/ 28 w 81"/>
                <a:gd name="T11" fmla="*/ 36 h 78"/>
                <a:gd name="T12" fmla="*/ 23 w 81"/>
                <a:gd name="T13" fmla="*/ 41 h 78"/>
                <a:gd name="T14" fmla="*/ 16 w 81"/>
                <a:gd name="T15" fmla="*/ 46 h 78"/>
                <a:gd name="T16" fmla="*/ 11 w 81"/>
                <a:gd name="T17" fmla="*/ 50 h 78"/>
                <a:gd name="T18" fmla="*/ 5 w 81"/>
                <a:gd name="T19" fmla="*/ 53 h 78"/>
                <a:gd name="T20" fmla="*/ 1 w 81"/>
                <a:gd name="T21" fmla="*/ 57 h 78"/>
                <a:gd name="T22" fmla="*/ 0 w 81"/>
                <a:gd name="T23" fmla="*/ 59 h 78"/>
                <a:gd name="T24" fmla="*/ 1 w 81"/>
                <a:gd name="T25" fmla="*/ 62 h 78"/>
                <a:gd name="T26" fmla="*/ 3 w 81"/>
                <a:gd name="T27" fmla="*/ 62 h 78"/>
                <a:gd name="T28" fmla="*/ 8 w 81"/>
                <a:gd name="T29" fmla="*/ 59 h 78"/>
                <a:gd name="T30" fmla="*/ 12 w 81"/>
                <a:gd name="T31" fmla="*/ 56 h 78"/>
                <a:gd name="T32" fmla="*/ 17 w 81"/>
                <a:gd name="T33" fmla="*/ 53 h 78"/>
                <a:gd name="T34" fmla="*/ 16 w 81"/>
                <a:gd name="T35" fmla="*/ 58 h 78"/>
                <a:gd name="T36" fmla="*/ 13 w 81"/>
                <a:gd name="T37" fmla="*/ 63 h 78"/>
                <a:gd name="T38" fmla="*/ 10 w 81"/>
                <a:gd name="T39" fmla="*/ 65 h 78"/>
                <a:gd name="T40" fmla="*/ 9 w 81"/>
                <a:gd name="T41" fmla="*/ 67 h 78"/>
                <a:gd name="T42" fmla="*/ 5 w 81"/>
                <a:gd name="T43" fmla="*/ 70 h 78"/>
                <a:gd name="T44" fmla="*/ 2 w 81"/>
                <a:gd name="T45" fmla="*/ 75 h 78"/>
                <a:gd name="T46" fmla="*/ 3 w 81"/>
                <a:gd name="T47" fmla="*/ 78 h 78"/>
                <a:gd name="T48" fmla="*/ 12 w 81"/>
                <a:gd name="T49" fmla="*/ 77 h 78"/>
                <a:gd name="T50" fmla="*/ 15 w 81"/>
                <a:gd name="T51" fmla="*/ 71 h 78"/>
                <a:gd name="T52" fmla="*/ 21 w 81"/>
                <a:gd name="T53" fmla="*/ 65 h 78"/>
                <a:gd name="T54" fmla="*/ 20 w 81"/>
                <a:gd name="T55" fmla="*/ 61 h 78"/>
                <a:gd name="T56" fmla="*/ 28 w 81"/>
                <a:gd name="T57" fmla="*/ 55 h 78"/>
                <a:gd name="T58" fmla="*/ 71 w 81"/>
                <a:gd name="T59" fmla="*/ 26 h 78"/>
                <a:gd name="T60" fmla="*/ 64 w 81"/>
                <a:gd name="T61" fmla="*/ 25 h 78"/>
                <a:gd name="T62" fmla="*/ 61 w 81"/>
                <a:gd name="T63" fmla="*/ 19 h 78"/>
                <a:gd name="T64" fmla="*/ 68 w 81"/>
                <a:gd name="T65" fmla="*/ 17 h 78"/>
                <a:gd name="T66" fmla="*/ 70 w 81"/>
                <a:gd name="T67" fmla="*/ 15 h 78"/>
                <a:gd name="T68" fmla="*/ 72 w 81"/>
                <a:gd name="T69" fmla="*/ 15 h 78"/>
                <a:gd name="T70" fmla="*/ 81 w 81"/>
                <a:gd name="T71" fmla="*/ 3 h 78"/>
                <a:gd name="T72" fmla="*/ 81 w 81"/>
                <a:gd name="T73" fmla="*/ 0 h 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1" h="78">
                  <a:moveTo>
                    <a:pt x="81" y="0"/>
                  </a:moveTo>
                  <a:lnTo>
                    <a:pt x="70" y="11"/>
                  </a:lnTo>
                  <a:lnTo>
                    <a:pt x="64" y="14"/>
                  </a:lnTo>
                  <a:lnTo>
                    <a:pt x="58" y="16"/>
                  </a:lnTo>
                  <a:lnTo>
                    <a:pt x="52" y="21"/>
                  </a:lnTo>
                  <a:lnTo>
                    <a:pt x="28" y="36"/>
                  </a:lnTo>
                  <a:lnTo>
                    <a:pt x="23" y="41"/>
                  </a:lnTo>
                  <a:lnTo>
                    <a:pt x="16" y="46"/>
                  </a:lnTo>
                  <a:lnTo>
                    <a:pt x="11" y="50"/>
                  </a:lnTo>
                  <a:lnTo>
                    <a:pt x="5" y="53"/>
                  </a:lnTo>
                  <a:lnTo>
                    <a:pt x="1" y="57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3" y="62"/>
                  </a:lnTo>
                  <a:lnTo>
                    <a:pt x="8" y="59"/>
                  </a:lnTo>
                  <a:lnTo>
                    <a:pt x="12" y="56"/>
                  </a:lnTo>
                  <a:lnTo>
                    <a:pt x="17" y="53"/>
                  </a:lnTo>
                  <a:lnTo>
                    <a:pt x="16" y="58"/>
                  </a:lnTo>
                  <a:lnTo>
                    <a:pt x="13" y="63"/>
                  </a:lnTo>
                  <a:lnTo>
                    <a:pt x="10" y="65"/>
                  </a:lnTo>
                  <a:lnTo>
                    <a:pt x="9" y="67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3" y="78"/>
                  </a:lnTo>
                  <a:lnTo>
                    <a:pt x="12" y="77"/>
                  </a:lnTo>
                  <a:lnTo>
                    <a:pt x="15" y="71"/>
                  </a:lnTo>
                  <a:lnTo>
                    <a:pt x="21" y="65"/>
                  </a:lnTo>
                  <a:lnTo>
                    <a:pt x="20" y="61"/>
                  </a:lnTo>
                  <a:lnTo>
                    <a:pt x="28" y="55"/>
                  </a:lnTo>
                  <a:lnTo>
                    <a:pt x="71" y="26"/>
                  </a:lnTo>
                  <a:lnTo>
                    <a:pt x="64" y="25"/>
                  </a:lnTo>
                  <a:lnTo>
                    <a:pt x="61" y="19"/>
                  </a:lnTo>
                  <a:lnTo>
                    <a:pt x="68" y="17"/>
                  </a:lnTo>
                  <a:lnTo>
                    <a:pt x="70" y="15"/>
                  </a:lnTo>
                  <a:lnTo>
                    <a:pt x="72" y="15"/>
                  </a:lnTo>
                  <a:lnTo>
                    <a:pt x="81" y="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Freeform 180"/>
            <p:cNvSpPr>
              <a:spLocks/>
            </p:cNvSpPr>
            <p:nvPr/>
          </p:nvSpPr>
          <p:spPr bwMode="auto">
            <a:xfrm>
              <a:off x="1421" y="3725"/>
              <a:ext cx="37" cy="165"/>
            </a:xfrm>
            <a:custGeom>
              <a:avLst/>
              <a:gdLst>
                <a:gd name="T0" fmla="*/ 7 w 37"/>
                <a:gd name="T1" fmla="*/ 0 h 165"/>
                <a:gd name="T2" fmla="*/ 11 w 37"/>
                <a:gd name="T3" fmla="*/ 5 h 165"/>
                <a:gd name="T4" fmla="*/ 15 w 37"/>
                <a:gd name="T5" fmla="*/ 7 h 165"/>
                <a:gd name="T6" fmla="*/ 21 w 37"/>
                <a:gd name="T7" fmla="*/ 6 h 165"/>
                <a:gd name="T8" fmla="*/ 25 w 37"/>
                <a:gd name="T9" fmla="*/ 4 h 165"/>
                <a:gd name="T10" fmla="*/ 27 w 37"/>
                <a:gd name="T11" fmla="*/ 8 h 165"/>
                <a:gd name="T12" fmla="*/ 27 w 37"/>
                <a:gd name="T13" fmla="*/ 12 h 165"/>
                <a:gd name="T14" fmla="*/ 26 w 37"/>
                <a:gd name="T15" fmla="*/ 15 h 165"/>
                <a:gd name="T16" fmla="*/ 24 w 37"/>
                <a:gd name="T17" fmla="*/ 17 h 165"/>
                <a:gd name="T18" fmla="*/ 20 w 37"/>
                <a:gd name="T19" fmla="*/ 20 h 165"/>
                <a:gd name="T20" fmla="*/ 27 w 37"/>
                <a:gd name="T21" fmla="*/ 29 h 165"/>
                <a:gd name="T22" fmla="*/ 30 w 37"/>
                <a:gd name="T23" fmla="*/ 35 h 165"/>
                <a:gd name="T24" fmla="*/ 32 w 37"/>
                <a:gd name="T25" fmla="*/ 40 h 165"/>
                <a:gd name="T26" fmla="*/ 33 w 37"/>
                <a:gd name="T27" fmla="*/ 53 h 165"/>
                <a:gd name="T28" fmla="*/ 36 w 37"/>
                <a:gd name="T29" fmla="*/ 82 h 165"/>
                <a:gd name="T30" fmla="*/ 37 w 37"/>
                <a:gd name="T31" fmla="*/ 98 h 165"/>
                <a:gd name="T32" fmla="*/ 37 w 37"/>
                <a:gd name="T33" fmla="*/ 118 h 165"/>
                <a:gd name="T34" fmla="*/ 37 w 37"/>
                <a:gd name="T35" fmla="*/ 140 h 165"/>
                <a:gd name="T36" fmla="*/ 36 w 37"/>
                <a:gd name="T37" fmla="*/ 165 h 165"/>
                <a:gd name="T38" fmla="*/ 1 w 37"/>
                <a:gd name="T39" fmla="*/ 165 h 165"/>
                <a:gd name="T40" fmla="*/ 0 w 37"/>
                <a:gd name="T41" fmla="*/ 140 h 165"/>
                <a:gd name="T42" fmla="*/ 1 w 37"/>
                <a:gd name="T43" fmla="*/ 125 h 165"/>
                <a:gd name="T44" fmla="*/ 2 w 37"/>
                <a:gd name="T45" fmla="*/ 107 h 165"/>
                <a:gd name="T46" fmla="*/ 2 w 37"/>
                <a:gd name="T47" fmla="*/ 76 h 165"/>
                <a:gd name="T48" fmla="*/ 2 w 37"/>
                <a:gd name="T49" fmla="*/ 66 h 165"/>
                <a:gd name="T50" fmla="*/ 3 w 37"/>
                <a:gd name="T51" fmla="*/ 42 h 165"/>
                <a:gd name="T52" fmla="*/ 5 w 37"/>
                <a:gd name="T53" fmla="*/ 34 h 165"/>
                <a:gd name="T54" fmla="*/ 9 w 37"/>
                <a:gd name="T55" fmla="*/ 21 h 165"/>
                <a:gd name="T56" fmla="*/ 4 w 37"/>
                <a:gd name="T57" fmla="*/ 15 h 165"/>
                <a:gd name="T58" fmla="*/ 2 w 37"/>
                <a:gd name="T59" fmla="*/ 11 h 165"/>
                <a:gd name="T60" fmla="*/ 7 w 37"/>
                <a:gd name="T61" fmla="*/ 0 h 16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7" h="165">
                  <a:moveTo>
                    <a:pt x="7" y="0"/>
                  </a:moveTo>
                  <a:lnTo>
                    <a:pt x="11" y="5"/>
                  </a:lnTo>
                  <a:lnTo>
                    <a:pt x="15" y="7"/>
                  </a:lnTo>
                  <a:lnTo>
                    <a:pt x="21" y="6"/>
                  </a:lnTo>
                  <a:lnTo>
                    <a:pt x="25" y="4"/>
                  </a:lnTo>
                  <a:lnTo>
                    <a:pt x="27" y="8"/>
                  </a:lnTo>
                  <a:lnTo>
                    <a:pt x="27" y="12"/>
                  </a:lnTo>
                  <a:lnTo>
                    <a:pt x="26" y="15"/>
                  </a:lnTo>
                  <a:lnTo>
                    <a:pt x="24" y="17"/>
                  </a:lnTo>
                  <a:lnTo>
                    <a:pt x="20" y="20"/>
                  </a:lnTo>
                  <a:lnTo>
                    <a:pt x="27" y="29"/>
                  </a:lnTo>
                  <a:lnTo>
                    <a:pt x="30" y="35"/>
                  </a:lnTo>
                  <a:lnTo>
                    <a:pt x="32" y="40"/>
                  </a:lnTo>
                  <a:lnTo>
                    <a:pt x="33" y="53"/>
                  </a:lnTo>
                  <a:lnTo>
                    <a:pt x="36" y="82"/>
                  </a:lnTo>
                  <a:lnTo>
                    <a:pt x="37" y="98"/>
                  </a:lnTo>
                  <a:lnTo>
                    <a:pt x="37" y="118"/>
                  </a:lnTo>
                  <a:lnTo>
                    <a:pt x="37" y="140"/>
                  </a:lnTo>
                  <a:lnTo>
                    <a:pt x="36" y="165"/>
                  </a:lnTo>
                  <a:lnTo>
                    <a:pt x="1" y="165"/>
                  </a:lnTo>
                  <a:lnTo>
                    <a:pt x="0" y="140"/>
                  </a:lnTo>
                  <a:lnTo>
                    <a:pt x="1" y="125"/>
                  </a:lnTo>
                  <a:lnTo>
                    <a:pt x="2" y="107"/>
                  </a:lnTo>
                  <a:lnTo>
                    <a:pt x="2" y="76"/>
                  </a:lnTo>
                  <a:lnTo>
                    <a:pt x="2" y="66"/>
                  </a:lnTo>
                  <a:lnTo>
                    <a:pt x="3" y="42"/>
                  </a:lnTo>
                  <a:lnTo>
                    <a:pt x="5" y="34"/>
                  </a:lnTo>
                  <a:lnTo>
                    <a:pt x="9" y="21"/>
                  </a:lnTo>
                  <a:lnTo>
                    <a:pt x="4" y="15"/>
                  </a:lnTo>
                  <a:lnTo>
                    <a:pt x="2" y="1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9" name="Freeform 181"/>
            <p:cNvSpPr>
              <a:spLocks/>
            </p:cNvSpPr>
            <p:nvPr/>
          </p:nvSpPr>
          <p:spPr bwMode="auto">
            <a:xfrm>
              <a:off x="1274" y="3697"/>
              <a:ext cx="136" cy="209"/>
            </a:xfrm>
            <a:custGeom>
              <a:avLst/>
              <a:gdLst>
                <a:gd name="T0" fmla="*/ 121 w 136"/>
                <a:gd name="T1" fmla="*/ 0 h 209"/>
                <a:gd name="T2" fmla="*/ 116 w 136"/>
                <a:gd name="T3" fmla="*/ 7 h 209"/>
                <a:gd name="T4" fmla="*/ 103 w 136"/>
                <a:gd name="T5" fmla="*/ 11 h 209"/>
                <a:gd name="T6" fmla="*/ 92 w 136"/>
                <a:gd name="T7" fmla="*/ 14 h 209"/>
                <a:gd name="T8" fmla="*/ 83 w 136"/>
                <a:gd name="T9" fmla="*/ 15 h 209"/>
                <a:gd name="T10" fmla="*/ 66 w 136"/>
                <a:gd name="T11" fmla="*/ 18 h 209"/>
                <a:gd name="T12" fmla="*/ 60 w 136"/>
                <a:gd name="T13" fmla="*/ 20 h 209"/>
                <a:gd name="T14" fmla="*/ 58 w 136"/>
                <a:gd name="T15" fmla="*/ 21 h 209"/>
                <a:gd name="T16" fmla="*/ 57 w 136"/>
                <a:gd name="T17" fmla="*/ 23 h 209"/>
                <a:gd name="T18" fmla="*/ 52 w 136"/>
                <a:gd name="T19" fmla="*/ 43 h 209"/>
                <a:gd name="T20" fmla="*/ 49 w 136"/>
                <a:gd name="T21" fmla="*/ 54 h 209"/>
                <a:gd name="T22" fmla="*/ 46 w 136"/>
                <a:gd name="T23" fmla="*/ 66 h 209"/>
                <a:gd name="T24" fmla="*/ 44 w 136"/>
                <a:gd name="T25" fmla="*/ 72 h 209"/>
                <a:gd name="T26" fmla="*/ 43 w 136"/>
                <a:gd name="T27" fmla="*/ 72 h 209"/>
                <a:gd name="T28" fmla="*/ 39 w 136"/>
                <a:gd name="T29" fmla="*/ 74 h 209"/>
                <a:gd name="T30" fmla="*/ 38 w 136"/>
                <a:gd name="T31" fmla="*/ 77 h 209"/>
                <a:gd name="T32" fmla="*/ 36 w 136"/>
                <a:gd name="T33" fmla="*/ 82 h 209"/>
                <a:gd name="T34" fmla="*/ 28 w 136"/>
                <a:gd name="T35" fmla="*/ 102 h 209"/>
                <a:gd name="T36" fmla="*/ 27 w 136"/>
                <a:gd name="T37" fmla="*/ 110 h 209"/>
                <a:gd name="T38" fmla="*/ 25 w 136"/>
                <a:gd name="T39" fmla="*/ 115 h 209"/>
                <a:gd name="T40" fmla="*/ 15 w 136"/>
                <a:gd name="T41" fmla="*/ 125 h 209"/>
                <a:gd name="T42" fmla="*/ 13 w 136"/>
                <a:gd name="T43" fmla="*/ 130 h 209"/>
                <a:gd name="T44" fmla="*/ 11 w 136"/>
                <a:gd name="T45" fmla="*/ 134 h 209"/>
                <a:gd name="T46" fmla="*/ 9 w 136"/>
                <a:gd name="T47" fmla="*/ 138 h 209"/>
                <a:gd name="T48" fmla="*/ 7 w 136"/>
                <a:gd name="T49" fmla="*/ 142 h 209"/>
                <a:gd name="T50" fmla="*/ 4 w 136"/>
                <a:gd name="T51" fmla="*/ 150 h 209"/>
                <a:gd name="T52" fmla="*/ 1 w 136"/>
                <a:gd name="T53" fmla="*/ 157 h 209"/>
                <a:gd name="T54" fmla="*/ 0 w 136"/>
                <a:gd name="T55" fmla="*/ 161 h 209"/>
                <a:gd name="T56" fmla="*/ 0 w 136"/>
                <a:gd name="T57" fmla="*/ 167 h 209"/>
                <a:gd name="T58" fmla="*/ 0 w 136"/>
                <a:gd name="T59" fmla="*/ 171 h 209"/>
                <a:gd name="T60" fmla="*/ 2 w 136"/>
                <a:gd name="T61" fmla="*/ 177 h 209"/>
                <a:gd name="T62" fmla="*/ 4 w 136"/>
                <a:gd name="T63" fmla="*/ 181 h 209"/>
                <a:gd name="T64" fmla="*/ 6 w 136"/>
                <a:gd name="T65" fmla="*/ 186 h 209"/>
                <a:gd name="T66" fmla="*/ 11 w 136"/>
                <a:gd name="T67" fmla="*/ 190 h 209"/>
                <a:gd name="T68" fmla="*/ 55 w 136"/>
                <a:gd name="T69" fmla="*/ 191 h 209"/>
                <a:gd name="T70" fmla="*/ 65 w 136"/>
                <a:gd name="T71" fmla="*/ 165 h 209"/>
                <a:gd name="T72" fmla="*/ 73 w 136"/>
                <a:gd name="T73" fmla="*/ 152 h 209"/>
                <a:gd name="T74" fmla="*/ 78 w 136"/>
                <a:gd name="T75" fmla="*/ 134 h 209"/>
                <a:gd name="T76" fmla="*/ 70 w 136"/>
                <a:gd name="T77" fmla="*/ 170 h 209"/>
                <a:gd name="T78" fmla="*/ 67 w 136"/>
                <a:gd name="T79" fmla="*/ 182 h 209"/>
                <a:gd name="T80" fmla="*/ 65 w 136"/>
                <a:gd name="T81" fmla="*/ 196 h 209"/>
                <a:gd name="T82" fmla="*/ 60 w 136"/>
                <a:gd name="T83" fmla="*/ 209 h 209"/>
                <a:gd name="T84" fmla="*/ 94 w 136"/>
                <a:gd name="T85" fmla="*/ 209 h 209"/>
                <a:gd name="T86" fmla="*/ 105 w 136"/>
                <a:gd name="T87" fmla="*/ 189 h 209"/>
                <a:gd name="T88" fmla="*/ 112 w 136"/>
                <a:gd name="T89" fmla="*/ 179 h 209"/>
                <a:gd name="T90" fmla="*/ 117 w 136"/>
                <a:gd name="T91" fmla="*/ 167 h 209"/>
                <a:gd name="T92" fmla="*/ 123 w 136"/>
                <a:gd name="T93" fmla="*/ 152 h 209"/>
                <a:gd name="T94" fmla="*/ 126 w 136"/>
                <a:gd name="T95" fmla="*/ 138 h 209"/>
                <a:gd name="T96" fmla="*/ 129 w 136"/>
                <a:gd name="T97" fmla="*/ 125 h 209"/>
                <a:gd name="T98" fmla="*/ 132 w 136"/>
                <a:gd name="T99" fmla="*/ 111 h 209"/>
                <a:gd name="T100" fmla="*/ 134 w 136"/>
                <a:gd name="T101" fmla="*/ 97 h 209"/>
                <a:gd name="T102" fmla="*/ 136 w 136"/>
                <a:gd name="T103" fmla="*/ 81 h 209"/>
                <a:gd name="T104" fmla="*/ 136 w 136"/>
                <a:gd name="T105" fmla="*/ 70 h 209"/>
                <a:gd name="T106" fmla="*/ 136 w 136"/>
                <a:gd name="T107" fmla="*/ 60 h 209"/>
                <a:gd name="T108" fmla="*/ 136 w 136"/>
                <a:gd name="T109" fmla="*/ 45 h 209"/>
                <a:gd name="T110" fmla="*/ 136 w 136"/>
                <a:gd name="T111" fmla="*/ 35 h 209"/>
                <a:gd name="T112" fmla="*/ 132 w 136"/>
                <a:gd name="T113" fmla="*/ 4 h 209"/>
                <a:gd name="T114" fmla="*/ 121 w 136"/>
                <a:gd name="T115" fmla="*/ 0 h 20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6" h="209">
                  <a:moveTo>
                    <a:pt x="121" y="0"/>
                  </a:moveTo>
                  <a:lnTo>
                    <a:pt x="116" y="7"/>
                  </a:lnTo>
                  <a:lnTo>
                    <a:pt x="103" y="11"/>
                  </a:lnTo>
                  <a:lnTo>
                    <a:pt x="92" y="14"/>
                  </a:lnTo>
                  <a:lnTo>
                    <a:pt x="83" y="15"/>
                  </a:lnTo>
                  <a:lnTo>
                    <a:pt x="66" y="18"/>
                  </a:lnTo>
                  <a:lnTo>
                    <a:pt x="60" y="20"/>
                  </a:lnTo>
                  <a:lnTo>
                    <a:pt x="58" y="21"/>
                  </a:lnTo>
                  <a:lnTo>
                    <a:pt x="57" y="23"/>
                  </a:lnTo>
                  <a:lnTo>
                    <a:pt x="52" y="43"/>
                  </a:lnTo>
                  <a:lnTo>
                    <a:pt x="49" y="54"/>
                  </a:lnTo>
                  <a:lnTo>
                    <a:pt x="46" y="66"/>
                  </a:lnTo>
                  <a:lnTo>
                    <a:pt x="44" y="72"/>
                  </a:lnTo>
                  <a:lnTo>
                    <a:pt x="43" y="72"/>
                  </a:lnTo>
                  <a:lnTo>
                    <a:pt x="39" y="74"/>
                  </a:lnTo>
                  <a:lnTo>
                    <a:pt x="38" y="77"/>
                  </a:lnTo>
                  <a:lnTo>
                    <a:pt x="36" y="82"/>
                  </a:lnTo>
                  <a:lnTo>
                    <a:pt x="28" y="102"/>
                  </a:lnTo>
                  <a:lnTo>
                    <a:pt x="27" y="110"/>
                  </a:lnTo>
                  <a:lnTo>
                    <a:pt x="25" y="115"/>
                  </a:lnTo>
                  <a:lnTo>
                    <a:pt x="15" y="125"/>
                  </a:lnTo>
                  <a:lnTo>
                    <a:pt x="13" y="130"/>
                  </a:lnTo>
                  <a:lnTo>
                    <a:pt x="11" y="134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4" y="150"/>
                  </a:lnTo>
                  <a:lnTo>
                    <a:pt x="1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0" y="171"/>
                  </a:lnTo>
                  <a:lnTo>
                    <a:pt x="2" y="177"/>
                  </a:lnTo>
                  <a:lnTo>
                    <a:pt x="4" y="181"/>
                  </a:lnTo>
                  <a:lnTo>
                    <a:pt x="6" y="186"/>
                  </a:lnTo>
                  <a:lnTo>
                    <a:pt x="11" y="190"/>
                  </a:lnTo>
                  <a:lnTo>
                    <a:pt x="55" y="191"/>
                  </a:lnTo>
                  <a:lnTo>
                    <a:pt x="65" y="165"/>
                  </a:lnTo>
                  <a:lnTo>
                    <a:pt x="73" y="152"/>
                  </a:lnTo>
                  <a:lnTo>
                    <a:pt x="78" y="134"/>
                  </a:lnTo>
                  <a:lnTo>
                    <a:pt x="70" y="170"/>
                  </a:lnTo>
                  <a:lnTo>
                    <a:pt x="67" y="182"/>
                  </a:lnTo>
                  <a:lnTo>
                    <a:pt x="65" y="196"/>
                  </a:lnTo>
                  <a:lnTo>
                    <a:pt x="60" y="209"/>
                  </a:lnTo>
                  <a:lnTo>
                    <a:pt x="94" y="209"/>
                  </a:lnTo>
                  <a:lnTo>
                    <a:pt x="105" y="189"/>
                  </a:lnTo>
                  <a:lnTo>
                    <a:pt x="112" y="179"/>
                  </a:lnTo>
                  <a:lnTo>
                    <a:pt x="117" y="167"/>
                  </a:lnTo>
                  <a:lnTo>
                    <a:pt x="123" y="152"/>
                  </a:lnTo>
                  <a:lnTo>
                    <a:pt x="126" y="138"/>
                  </a:lnTo>
                  <a:lnTo>
                    <a:pt x="129" y="125"/>
                  </a:lnTo>
                  <a:lnTo>
                    <a:pt x="132" y="111"/>
                  </a:lnTo>
                  <a:lnTo>
                    <a:pt x="134" y="97"/>
                  </a:lnTo>
                  <a:lnTo>
                    <a:pt x="136" y="81"/>
                  </a:lnTo>
                  <a:lnTo>
                    <a:pt x="136" y="70"/>
                  </a:lnTo>
                  <a:lnTo>
                    <a:pt x="136" y="60"/>
                  </a:lnTo>
                  <a:lnTo>
                    <a:pt x="136" y="45"/>
                  </a:lnTo>
                  <a:lnTo>
                    <a:pt x="136" y="35"/>
                  </a:lnTo>
                  <a:lnTo>
                    <a:pt x="132" y="4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0" name="Freeform 182"/>
            <p:cNvSpPr>
              <a:spLocks/>
            </p:cNvSpPr>
            <p:nvPr/>
          </p:nvSpPr>
          <p:spPr bwMode="auto">
            <a:xfrm>
              <a:off x="1308" y="3795"/>
              <a:ext cx="58" cy="50"/>
            </a:xfrm>
            <a:custGeom>
              <a:avLst/>
              <a:gdLst>
                <a:gd name="T0" fmla="*/ 19 w 58"/>
                <a:gd name="T1" fmla="*/ 0 h 50"/>
                <a:gd name="T2" fmla="*/ 25 w 58"/>
                <a:gd name="T3" fmla="*/ 2 h 50"/>
                <a:gd name="T4" fmla="*/ 30 w 58"/>
                <a:gd name="T5" fmla="*/ 3 h 50"/>
                <a:gd name="T6" fmla="*/ 32 w 58"/>
                <a:gd name="T7" fmla="*/ 5 h 50"/>
                <a:gd name="T8" fmla="*/ 36 w 58"/>
                <a:gd name="T9" fmla="*/ 7 h 50"/>
                <a:gd name="T10" fmla="*/ 38 w 58"/>
                <a:gd name="T11" fmla="*/ 9 h 50"/>
                <a:gd name="T12" fmla="*/ 41 w 58"/>
                <a:gd name="T13" fmla="*/ 11 h 50"/>
                <a:gd name="T14" fmla="*/ 45 w 58"/>
                <a:gd name="T15" fmla="*/ 5 h 50"/>
                <a:gd name="T16" fmla="*/ 46 w 58"/>
                <a:gd name="T17" fmla="*/ 13 h 50"/>
                <a:gd name="T18" fmla="*/ 47 w 58"/>
                <a:gd name="T19" fmla="*/ 18 h 50"/>
                <a:gd name="T20" fmla="*/ 52 w 58"/>
                <a:gd name="T21" fmla="*/ 13 h 50"/>
                <a:gd name="T22" fmla="*/ 55 w 58"/>
                <a:gd name="T23" fmla="*/ 9 h 50"/>
                <a:gd name="T24" fmla="*/ 58 w 58"/>
                <a:gd name="T25" fmla="*/ 6 h 50"/>
                <a:gd name="T26" fmla="*/ 58 w 58"/>
                <a:gd name="T27" fmla="*/ 12 h 50"/>
                <a:gd name="T28" fmla="*/ 55 w 58"/>
                <a:gd name="T29" fmla="*/ 19 h 50"/>
                <a:gd name="T30" fmla="*/ 53 w 58"/>
                <a:gd name="T31" fmla="*/ 25 h 50"/>
                <a:gd name="T32" fmla="*/ 49 w 58"/>
                <a:gd name="T33" fmla="*/ 29 h 50"/>
                <a:gd name="T34" fmla="*/ 46 w 58"/>
                <a:gd name="T35" fmla="*/ 32 h 50"/>
                <a:gd name="T36" fmla="*/ 43 w 58"/>
                <a:gd name="T37" fmla="*/ 32 h 50"/>
                <a:gd name="T38" fmla="*/ 38 w 58"/>
                <a:gd name="T39" fmla="*/ 49 h 50"/>
                <a:gd name="T40" fmla="*/ 32 w 58"/>
                <a:gd name="T41" fmla="*/ 50 h 50"/>
                <a:gd name="T42" fmla="*/ 27 w 58"/>
                <a:gd name="T43" fmla="*/ 48 h 50"/>
                <a:gd name="T44" fmla="*/ 23 w 58"/>
                <a:gd name="T45" fmla="*/ 46 h 50"/>
                <a:gd name="T46" fmla="*/ 28 w 58"/>
                <a:gd name="T47" fmla="*/ 43 h 50"/>
                <a:gd name="T48" fmla="*/ 30 w 58"/>
                <a:gd name="T49" fmla="*/ 43 h 50"/>
                <a:gd name="T50" fmla="*/ 18 w 58"/>
                <a:gd name="T51" fmla="*/ 32 h 50"/>
                <a:gd name="T52" fmla="*/ 12 w 58"/>
                <a:gd name="T53" fmla="*/ 30 h 50"/>
                <a:gd name="T54" fmla="*/ 4 w 58"/>
                <a:gd name="T55" fmla="*/ 31 h 50"/>
                <a:gd name="T56" fmla="*/ 2 w 58"/>
                <a:gd name="T57" fmla="*/ 31 h 50"/>
                <a:gd name="T58" fmla="*/ 0 w 58"/>
                <a:gd name="T59" fmla="*/ 29 h 50"/>
                <a:gd name="T60" fmla="*/ 0 w 58"/>
                <a:gd name="T61" fmla="*/ 25 h 50"/>
                <a:gd name="T62" fmla="*/ 11 w 58"/>
                <a:gd name="T63" fmla="*/ 25 h 50"/>
                <a:gd name="T64" fmla="*/ 15 w 58"/>
                <a:gd name="T65" fmla="*/ 26 h 50"/>
                <a:gd name="T66" fmla="*/ 14 w 58"/>
                <a:gd name="T67" fmla="*/ 26 h 50"/>
                <a:gd name="T68" fmla="*/ 19 w 58"/>
                <a:gd name="T69" fmla="*/ 30 h 50"/>
                <a:gd name="T70" fmla="*/ 25 w 58"/>
                <a:gd name="T71" fmla="*/ 35 h 50"/>
                <a:gd name="T72" fmla="*/ 30 w 58"/>
                <a:gd name="T73" fmla="*/ 39 h 50"/>
                <a:gd name="T74" fmla="*/ 34 w 58"/>
                <a:gd name="T75" fmla="*/ 31 h 50"/>
                <a:gd name="T76" fmla="*/ 34 w 58"/>
                <a:gd name="T77" fmla="*/ 28 h 50"/>
                <a:gd name="T78" fmla="*/ 33 w 58"/>
                <a:gd name="T79" fmla="*/ 21 h 50"/>
                <a:gd name="T80" fmla="*/ 38 w 58"/>
                <a:gd name="T81" fmla="*/ 23 h 50"/>
                <a:gd name="T82" fmla="*/ 40 w 58"/>
                <a:gd name="T83" fmla="*/ 20 h 50"/>
                <a:gd name="T84" fmla="*/ 37 w 58"/>
                <a:gd name="T85" fmla="*/ 17 h 50"/>
                <a:gd name="T86" fmla="*/ 33 w 58"/>
                <a:gd name="T87" fmla="*/ 13 h 50"/>
                <a:gd name="T88" fmla="*/ 27 w 58"/>
                <a:gd name="T89" fmla="*/ 9 h 50"/>
                <a:gd name="T90" fmla="*/ 24 w 58"/>
                <a:gd name="T91" fmla="*/ 5 h 50"/>
                <a:gd name="T92" fmla="*/ 19 w 58"/>
                <a:gd name="T93" fmla="*/ 0 h 5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8" h="50">
                  <a:moveTo>
                    <a:pt x="19" y="0"/>
                  </a:moveTo>
                  <a:lnTo>
                    <a:pt x="25" y="2"/>
                  </a:lnTo>
                  <a:lnTo>
                    <a:pt x="30" y="3"/>
                  </a:lnTo>
                  <a:lnTo>
                    <a:pt x="32" y="5"/>
                  </a:lnTo>
                  <a:lnTo>
                    <a:pt x="36" y="7"/>
                  </a:lnTo>
                  <a:lnTo>
                    <a:pt x="38" y="9"/>
                  </a:lnTo>
                  <a:lnTo>
                    <a:pt x="41" y="11"/>
                  </a:lnTo>
                  <a:lnTo>
                    <a:pt x="45" y="5"/>
                  </a:lnTo>
                  <a:lnTo>
                    <a:pt x="46" y="13"/>
                  </a:lnTo>
                  <a:lnTo>
                    <a:pt x="47" y="18"/>
                  </a:lnTo>
                  <a:lnTo>
                    <a:pt x="52" y="13"/>
                  </a:lnTo>
                  <a:lnTo>
                    <a:pt x="55" y="9"/>
                  </a:lnTo>
                  <a:lnTo>
                    <a:pt x="58" y="6"/>
                  </a:lnTo>
                  <a:lnTo>
                    <a:pt x="58" y="12"/>
                  </a:lnTo>
                  <a:lnTo>
                    <a:pt x="55" y="19"/>
                  </a:lnTo>
                  <a:lnTo>
                    <a:pt x="53" y="25"/>
                  </a:lnTo>
                  <a:lnTo>
                    <a:pt x="49" y="29"/>
                  </a:lnTo>
                  <a:lnTo>
                    <a:pt x="46" y="32"/>
                  </a:lnTo>
                  <a:lnTo>
                    <a:pt x="43" y="32"/>
                  </a:lnTo>
                  <a:lnTo>
                    <a:pt x="38" y="49"/>
                  </a:lnTo>
                  <a:lnTo>
                    <a:pt x="32" y="50"/>
                  </a:lnTo>
                  <a:lnTo>
                    <a:pt x="27" y="48"/>
                  </a:lnTo>
                  <a:lnTo>
                    <a:pt x="23" y="46"/>
                  </a:lnTo>
                  <a:lnTo>
                    <a:pt x="28" y="43"/>
                  </a:lnTo>
                  <a:lnTo>
                    <a:pt x="30" y="43"/>
                  </a:lnTo>
                  <a:lnTo>
                    <a:pt x="18" y="32"/>
                  </a:lnTo>
                  <a:lnTo>
                    <a:pt x="12" y="30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1" y="25"/>
                  </a:lnTo>
                  <a:lnTo>
                    <a:pt x="15" y="26"/>
                  </a:lnTo>
                  <a:lnTo>
                    <a:pt x="14" y="26"/>
                  </a:lnTo>
                  <a:lnTo>
                    <a:pt x="19" y="30"/>
                  </a:lnTo>
                  <a:lnTo>
                    <a:pt x="25" y="35"/>
                  </a:lnTo>
                  <a:lnTo>
                    <a:pt x="30" y="39"/>
                  </a:lnTo>
                  <a:lnTo>
                    <a:pt x="34" y="31"/>
                  </a:lnTo>
                  <a:lnTo>
                    <a:pt x="34" y="28"/>
                  </a:lnTo>
                  <a:lnTo>
                    <a:pt x="33" y="21"/>
                  </a:lnTo>
                  <a:lnTo>
                    <a:pt x="38" y="23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33" y="13"/>
                  </a:lnTo>
                  <a:lnTo>
                    <a:pt x="27" y="9"/>
                  </a:lnTo>
                  <a:lnTo>
                    <a:pt x="24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Freeform 183"/>
            <p:cNvSpPr>
              <a:spLocks/>
            </p:cNvSpPr>
            <p:nvPr/>
          </p:nvSpPr>
          <p:spPr bwMode="auto">
            <a:xfrm>
              <a:off x="1327" y="3726"/>
              <a:ext cx="26" cy="66"/>
            </a:xfrm>
            <a:custGeom>
              <a:avLst/>
              <a:gdLst>
                <a:gd name="T0" fmla="*/ 9 w 26"/>
                <a:gd name="T1" fmla="*/ 0 h 66"/>
                <a:gd name="T2" fmla="*/ 20 w 26"/>
                <a:gd name="T3" fmla="*/ 20 h 66"/>
                <a:gd name="T4" fmla="*/ 23 w 26"/>
                <a:gd name="T5" fmla="*/ 31 h 66"/>
                <a:gd name="T6" fmla="*/ 25 w 26"/>
                <a:gd name="T7" fmla="*/ 41 h 66"/>
                <a:gd name="T8" fmla="*/ 26 w 26"/>
                <a:gd name="T9" fmla="*/ 50 h 66"/>
                <a:gd name="T10" fmla="*/ 26 w 26"/>
                <a:gd name="T11" fmla="*/ 66 h 66"/>
                <a:gd name="T12" fmla="*/ 25 w 26"/>
                <a:gd name="T13" fmla="*/ 61 h 66"/>
                <a:gd name="T14" fmla="*/ 15 w 26"/>
                <a:gd name="T15" fmla="*/ 56 h 66"/>
                <a:gd name="T16" fmla="*/ 11 w 26"/>
                <a:gd name="T17" fmla="*/ 55 h 66"/>
                <a:gd name="T18" fmla="*/ 3 w 26"/>
                <a:gd name="T19" fmla="*/ 49 h 66"/>
                <a:gd name="T20" fmla="*/ 0 w 26"/>
                <a:gd name="T21" fmla="*/ 41 h 66"/>
                <a:gd name="T22" fmla="*/ 3 w 26"/>
                <a:gd name="T23" fmla="*/ 38 h 66"/>
                <a:gd name="T24" fmla="*/ 10 w 26"/>
                <a:gd name="T25" fmla="*/ 48 h 66"/>
                <a:gd name="T26" fmla="*/ 13 w 26"/>
                <a:gd name="T27" fmla="*/ 52 h 66"/>
                <a:gd name="T28" fmla="*/ 20 w 26"/>
                <a:gd name="T29" fmla="*/ 56 h 66"/>
                <a:gd name="T30" fmla="*/ 22 w 26"/>
                <a:gd name="T31" fmla="*/ 56 h 66"/>
                <a:gd name="T32" fmla="*/ 25 w 26"/>
                <a:gd name="T33" fmla="*/ 58 h 66"/>
                <a:gd name="T34" fmla="*/ 23 w 26"/>
                <a:gd name="T35" fmla="*/ 38 h 66"/>
                <a:gd name="T36" fmla="*/ 17 w 26"/>
                <a:gd name="T37" fmla="*/ 22 h 66"/>
                <a:gd name="T38" fmla="*/ 13 w 26"/>
                <a:gd name="T39" fmla="*/ 14 h 66"/>
                <a:gd name="T40" fmla="*/ 9 w 26"/>
                <a:gd name="T41" fmla="*/ 0 h 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6" h="66">
                  <a:moveTo>
                    <a:pt x="9" y="0"/>
                  </a:moveTo>
                  <a:lnTo>
                    <a:pt x="20" y="20"/>
                  </a:lnTo>
                  <a:lnTo>
                    <a:pt x="23" y="31"/>
                  </a:lnTo>
                  <a:lnTo>
                    <a:pt x="25" y="41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5" y="61"/>
                  </a:lnTo>
                  <a:lnTo>
                    <a:pt x="15" y="56"/>
                  </a:lnTo>
                  <a:lnTo>
                    <a:pt x="11" y="55"/>
                  </a:lnTo>
                  <a:lnTo>
                    <a:pt x="3" y="49"/>
                  </a:lnTo>
                  <a:lnTo>
                    <a:pt x="0" y="41"/>
                  </a:lnTo>
                  <a:lnTo>
                    <a:pt x="3" y="38"/>
                  </a:lnTo>
                  <a:lnTo>
                    <a:pt x="10" y="48"/>
                  </a:lnTo>
                  <a:lnTo>
                    <a:pt x="13" y="52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5" y="58"/>
                  </a:lnTo>
                  <a:lnTo>
                    <a:pt x="23" y="38"/>
                  </a:lnTo>
                  <a:lnTo>
                    <a:pt x="17" y="22"/>
                  </a:lnTo>
                  <a:lnTo>
                    <a:pt x="13" y="1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Freeform 184"/>
            <p:cNvSpPr>
              <a:spLocks/>
            </p:cNvSpPr>
            <p:nvPr/>
          </p:nvSpPr>
          <p:spPr bwMode="auto">
            <a:xfrm>
              <a:off x="1351" y="3697"/>
              <a:ext cx="59" cy="209"/>
            </a:xfrm>
            <a:custGeom>
              <a:avLst/>
              <a:gdLst>
                <a:gd name="T0" fmla="*/ 44 w 59"/>
                <a:gd name="T1" fmla="*/ 0 h 209"/>
                <a:gd name="T2" fmla="*/ 39 w 59"/>
                <a:gd name="T3" fmla="*/ 7 h 209"/>
                <a:gd name="T4" fmla="*/ 33 w 59"/>
                <a:gd name="T5" fmla="*/ 15 h 209"/>
                <a:gd name="T6" fmla="*/ 23 w 59"/>
                <a:gd name="T7" fmla="*/ 27 h 209"/>
                <a:gd name="T8" fmla="*/ 16 w 59"/>
                <a:gd name="T9" fmla="*/ 36 h 209"/>
                <a:gd name="T10" fmla="*/ 35 w 59"/>
                <a:gd name="T11" fmla="*/ 46 h 209"/>
                <a:gd name="T12" fmla="*/ 15 w 59"/>
                <a:gd name="T13" fmla="*/ 53 h 209"/>
                <a:gd name="T14" fmla="*/ 16 w 59"/>
                <a:gd name="T15" fmla="*/ 64 h 209"/>
                <a:gd name="T16" fmla="*/ 16 w 59"/>
                <a:gd name="T17" fmla="*/ 71 h 209"/>
                <a:gd name="T18" fmla="*/ 17 w 59"/>
                <a:gd name="T19" fmla="*/ 78 h 209"/>
                <a:gd name="T20" fmla="*/ 19 w 59"/>
                <a:gd name="T21" fmla="*/ 87 h 209"/>
                <a:gd name="T22" fmla="*/ 22 w 59"/>
                <a:gd name="T23" fmla="*/ 97 h 209"/>
                <a:gd name="T24" fmla="*/ 24 w 59"/>
                <a:gd name="T25" fmla="*/ 105 h 209"/>
                <a:gd name="T26" fmla="*/ 27 w 59"/>
                <a:gd name="T27" fmla="*/ 114 h 209"/>
                <a:gd name="T28" fmla="*/ 28 w 59"/>
                <a:gd name="T29" fmla="*/ 120 h 209"/>
                <a:gd name="T30" fmla="*/ 29 w 59"/>
                <a:gd name="T31" fmla="*/ 128 h 209"/>
                <a:gd name="T32" fmla="*/ 29 w 59"/>
                <a:gd name="T33" fmla="*/ 136 h 209"/>
                <a:gd name="T34" fmla="*/ 28 w 59"/>
                <a:gd name="T35" fmla="*/ 145 h 209"/>
                <a:gd name="T36" fmla="*/ 27 w 59"/>
                <a:gd name="T37" fmla="*/ 152 h 209"/>
                <a:gd name="T38" fmla="*/ 24 w 59"/>
                <a:gd name="T39" fmla="*/ 160 h 209"/>
                <a:gd name="T40" fmla="*/ 20 w 59"/>
                <a:gd name="T41" fmla="*/ 170 h 209"/>
                <a:gd name="T42" fmla="*/ 16 w 59"/>
                <a:gd name="T43" fmla="*/ 180 h 209"/>
                <a:gd name="T44" fmla="*/ 10 w 59"/>
                <a:gd name="T45" fmla="*/ 190 h 209"/>
                <a:gd name="T46" fmla="*/ 0 w 59"/>
                <a:gd name="T47" fmla="*/ 209 h 209"/>
                <a:gd name="T48" fmla="*/ 17 w 59"/>
                <a:gd name="T49" fmla="*/ 209 h 209"/>
                <a:gd name="T50" fmla="*/ 28 w 59"/>
                <a:gd name="T51" fmla="*/ 189 h 209"/>
                <a:gd name="T52" fmla="*/ 35 w 59"/>
                <a:gd name="T53" fmla="*/ 179 h 209"/>
                <a:gd name="T54" fmla="*/ 40 w 59"/>
                <a:gd name="T55" fmla="*/ 167 h 209"/>
                <a:gd name="T56" fmla="*/ 46 w 59"/>
                <a:gd name="T57" fmla="*/ 152 h 209"/>
                <a:gd name="T58" fmla="*/ 49 w 59"/>
                <a:gd name="T59" fmla="*/ 138 h 209"/>
                <a:gd name="T60" fmla="*/ 52 w 59"/>
                <a:gd name="T61" fmla="*/ 125 h 209"/>
                <a:gd name="T62" fmla="*/ 55 w 59"/>
                <a:gd name="T63" fmla="*/ 111 h 209"/>
                <a:gd name="T64" fmla="*/ 57 w 59"/>
                <a:gd name="T65" fmla="*/ 97 h 209"/>
                <a:gd name="T66" fmla="*/ 59 w 59"/>
                <a:gd name="T67" fmla="*/ 81 h 209"/>
                <a:gd name="T68" fmla="*/ 59 w 59"/>
                <a:gd name="T69" fmla="*/ 70 h 209"/>
                <a:gd name="T70" fmla="*/ 59 w 59"/>
                <a:gd name="T71" fmla="*/ 60 h 209"/>
                <a:gd name="T72" fmla="*/ 59 w 59"/>
                <a:gd name="T73" fmla="*/ 45 h 209"/>
                <a:gd name="T74" fmla="*/ 59 w 59"/>
                <a:gd name="T75" fmla="*/ 35 h 209"/>
                <a:gd name="T76" fmla="*/ 55 w 59"/>
                <a:gd name="T77" fmla="*/ 4 h 209"/>
                <a:gd name="T78" fmla="*/ 44 w 59"/>
                <a:gd name="T79" fmla="*/ 0 h 20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209">
                  <a:moveTo>
                    <a:pt x="44" y="0"/>
                  </a:moveTo>
                  <a:lnTo>
                    <a:pt x="39" y="7"/>
                  </a:lnTo>
                  <a:lnTo>
                    <a:pt x="33" y="15"/>
                  </a:lnTo>
                  <a:lnTo>
                    <a:pt x="23" y="27"/>
                  </a:lnTo>
                  <a:lnTo>
                    <a:pt x="16" y="36"/>
                  </a:lnTo>
                  <a:lnTo>
                    <a:pt x="35" y="46"/>
                  </a:lnTo>
                  <a:lnTo>
                    <a:pt x="15" y="53"/>
                  </a:lnTo>
                  <a:lnTo>
                    <a:pt x="16" y="64"/>
                  </a:lnTo>
                  <a:lnTo>
                    <a:pt x="16" y="71"/>
                  </a:lnTo>
                  <a:lnTo>
                    <a:pt x="17" y="78"/>
                  </a:lnTo>
                  <a:lnTo>
                    <a:pt x="19" y="87"/>
                  </a:lnTo>
                  <a:lnTo>
                    <a:pt x="22" y="97"/>
                  </a:lnTo>
                  <a:lnTo>
                    <a:pt x="24" y="105"/>
                  </a:lnTo>
                  <a:lnTo>
                    <a:pt x="27" y="114"/>
                  </a:lnTo>
                  <a:lnTo>
                    <a:pt x="28" y="120"/>
                  </a:lnTo>
                  <a:lnTo>
                    <a:pt x="29" y="128"/>
                  </a:lnTo>
                  <a:lnTo>
                    <a:pt x="29" y="136"/>
                  </a:lnTo>
                  <a:lnTo>
                    <a:pt x="28" y="145"/>
                  </a:lnTo>
                  <a:lnTo>
                    <a:pt x="27" y="152"/>
                  </a:lnTo>
                  <a:lnTo>
                    <a:pt x="24" y="160"/>
                  </a:lnTo>
                  <a:lnTo>
                    <a:pt x="20" y="170"/>
                  </a:lnTo>
                  <a:lnTo>
                    <a:pt x="16" y="180"/>
                  </a:lnTo>
                  <a:lnTo>
                    <a:pt x="10" y="190"/>
                  </a:lnTo>
                  <a:lnTo>
                    <a:pt x="0" y="209"/>
                  </a:lnTo>
                  <a:lnTo>
                    <a:pt x="17" y="209"/>
                  </a:lnTo>
                  <a:lnTo>
                    <a:pt x="28" y="189"/>
                  </a:lnTo>
                  <a:lnTo>
                    <a:pt x="35" y="179"/>
                  </a:lnTo>
                  <a:lnTo>
                    <a:pt x="40" y="167"/>
                  </a:lnTo>
                  <a:lnTo>
                    <a:pt x="46" y="152"/>
                  </a:lnTo>
                  <a:lnTo>
                    <a:pt x="49" y="138"/>
                  </a:lnTo>
                  <a:lnTo>
                    <a:pt x="52" y="125"/>
                  </a:lnTo>
                  <a:lnTo>
                    <a:pt x="55" y="111"/>
                  </a:lnTo>
                  <a:lnTo>
                    <a:pt x="57" y="97"/>
                  </a:lnTo>
                  <a:lnTo>
                    <a:pt x="59" y="81"/>
                  </a:lnTo>
                  <a:lnTo>
                    <a:pt x="59" y="70"/>
                  </a:lnTo>
                  <a:lnTo>
                    <a:pt x="59" y="60"/>
                  </a:lnTo>
                  <a:lnTo>
                    <a:pt x="59" y="45"/>
                  </a:lnTo>
                  <a:lnTo>
                    <a:pt x="59" y="35"/>
                  </a:lnTo>
                  <a:lnTo>
                    <a:pt x="55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Freeform 185"/>
            <p:cNvSpPr>
              <a:spLocks/>
            </p:cNvSpPr>
            <p:nvPr/>
          </p:nvSpPr>
          <p:spPr bwMode="auto">
            <a:xfrm>
              <a:off x="1353" y="3695"/>
              <a:ext cx="59" cy="208"/>
            </a:xfrm>
            <a:custGeom>
              <a:avLst/>
              <a:gdLst>
                <a:gd name="T0" fmla="*/ 44 w 59"/>
                <a:gd name="T1" fmla="*/ 0 h 208"/>
                <a:gd name="T2" fmla="*/ 39 w 59"/>
                <a:gd name="T3" fmla="*/ 6 h 208"/>
                <a:gd name="T4" fmla="*/ 32 w 59"/>
                <a:gd name="T5" fmla="*/ 15 h 208"/>
                <a:gd name="T6" fmla="*/ 23 w 59"/>
                <a:gd name="T7" fmla="*/ 26 h 208"/>
                <a:gd name="T8" fmla="*/ 16 w 59"/>
                <a:gd name="T9" fmla="*/ 36 h 208"/>
                <a:gd name="T10" fmla="*/ 34 w 59"/>
                <a:gd name="T11" fmla="*/ 45 h 208"/>
                <a:gd name="T12" fmla="*/ 15 w 59"/>
                <a:gd name="T13" fmla="*/ 53 h 208"/>
                <a:gd name="T14" fmla="*/ 16 w 59"/>
                <a:gd name="T15" fmla="*/ 63 h 208"/>
                <a:gd name="T16" fmla="*/ 16 w 59"/>
                <a:gd name="T17" fmla="*/ 71 h 208"/>
                <a:gd name="T18" fmla="*/ 17 w 59"/>
                <a:gd name="T19" fmla="*/ 78 h 208"/>
                <a:gd name="T20" fmla="*/ 19 w 59"/>
                <a:gd name="T21" fmla="*/ 86 h 208"/>
                <a:gd name="T22" fmla="*/ 21 w 59"/>
                <a:gd name="T23" fmla="*/ 96 h 208"/>
                <a:gd name="T24" fmla="*/ 24 w 59"/>
                <a:gd name="T25" fmla="*/ 104 h 208"/>
                <a:gd name="T26" fmla="*/ 26 w 59"/>
                <a:gd name="T27" fmla="*/ 113 h 208"/>
                <a:gd name="T28" fmla="*/ 28 w 59"/>
                <a:gd name="T29" fmla="*/ 119 h 208"/>
                <a:gd name="T30" fmla="*/ 29 w 59"/>
                <a:gd name="T31" fmla="*/ 128 h 208"/>
                <a:gd name="T32" fmla="*/ 29 w 59"/>
                <a:gd name="T33" fmla="*/ 135 h 208"/>
                <a:gd name="T34" fmla="*/ 28 w 59"/>
                <a:gd name="T35" fmla="*/ 144 h 208"/>
                <a:gd name="T36" fmla="*/ 26 w 59"/>
                <a:gd name="T37" fmla="*/ 152 h 208"/>
                <a:gd name="T38" fmla="*/ 24 w 59"/>
                <a:gd name="T39" fmla="*/ 159 h 208"/>
                <a:gd name="T40" fmla="*/ 20 w 59"/>
                <a:gd name="T41" fmla="*/ 169 h 208"/>
                <a:gd name="T42" fmla="*/ 16 w 59"/>
                <a:gd name="T43" fmla="*/ 180 h 208"/>
                <a:gd name="T44" fmla="*/ 10 w 59"/>
                <a:gd name="T45" fmla="*/ 190 h 208"/>
                <a:gd name="T46" fmla="*/ 0 w 59"/>
                <a:gd name="T47" fmla="*/ 208 h 208"/>
                <a:gd name="T48" fmla="*/ 17 w 59"/>
                <a:gd name="T49" fmla="*/ 208 h 208"/>
                <a:gd name="T50" fmla="*/ 28 w 59"/>
                <a:gd name="T51" fmla="*/ 188 h 208"/>
                <a:gd name="T52" fmla="*/ 34 w 59"/>
                <a:gd name="T53" fmla="*/ 178 h 208"/>
                <a:gd name="T54" fmla="*/ 40 w 59"/>
                <a:gd name="T55" fmla="*/ 167 h 208"/>
                <a:gd name="T56" fmla="*/ 46 w 59"/>
                <a:gd name="T57" fmla="*/ 152 h 208"/>
                <a:gd name="T58" fmla="*/ 49 w 59"/>
                <a:gd name="T59" fmla="*/ 137 h 208"/>
                <a:gd name="T60" fmla="*/ 51 w 59"/>
                <a:gd name="T61" fmla="*/ 125 h 208"/>
                <a:gd name="T62" fmla="*/ 55 w 59"/>
                <a:gd name="T63" fmla="*/ 110 h 208"/>
                <a:gd name="T64" fmla="*/ 57 w 59"/>
                <a:gd name="T65" fmla="*/ 96 h 208"/>
                <a:gd name="T66" fmla="*/ 59 w 59"/>
                <a:gd name="T67" fmla="*/ 80 h 208"/>
                <a:gd name="T68" fmla="*/ 59 w 59"/>
                <a:gd name="T69" fmla="*/ 69 h 208"/>
                <a:gd name="T70" fmla="*/ 59 w 59"/>
                <a:gd name="T71" fmla="*/ 59 h 208"/>
                <a:gd name="T72" fmla="*/ 59 w 59"/>
                <a:gd name="T73" fmla="*/ 44 h 208"/>
                <a:gd name="T74" fmla="*/ 59 w 59"/>
                <a:gd name="T75" fmla="*/ 35 h 208"/>
                <a:gd name="T76" fmla="*/ 54 w 59"/>
                <a:gd name="T77" fmla="*/ 3 h 208"/>
                <a:gd name="T78" fmla="*/ 44 w 59"/>
                <a:gd name="T79" fmla="*/ 0 h 20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208">
                  <a:moveTo>
                    <a:pt x="44" y="0"/>
                  </a:moveTo>
                  <a:lnTo>
                    <a:pt x="39" y="6"/>
                  </a:lnTo>
                  <a:lnTo>
                    <a:pt x="32" y="15"/>
                  </a:lnTo>
                  <a:lnTo>
                    <a:pt x="23" y="26"/>
                  </a:lnTo>
                  <a:lnTo>
                    <a:pt x="16" y="36"/>
                  </a:lnTo>
                  <a:lnTo>
                    <a:pt x="34" y="45"/>
                  </a:lnTo>
                  <a:lnTo>
                    <a:pt x="15" y="53"/>
                  </a:lnTo>
                  <a:lnTo>
                    <a:pt x="16" y="63"/>
                  </a:lnTo>
                  <a:lnTo>
                    <a:pt x="16" y="71"/>
                  </a:lnTo>
                  <a:lnTo>
                    <a:pt x="17" y="78"/>
                  </a:lnTo>
                  <a:lnTo>
                    <a:pt x="19" y="86"/>
                  </a:lnTo>
                  <a:lnTo>
                    <a:pt x="21" y="96"/>
                  </a:lnTo>
                  <a:lnTo>
                    <a:pt x="24" y="104"/>
                  </a:lnTo>
                  <a:lnTo>
                    <a:pt x="26" y="113"/>
                  </a:lnTo>
                  <a:lnTo>
                    <a:pt x="28" y="119"/>
                  </a:lnTo>
                  <a:lnTo>
                    <a:pt x="29" y="128"/>
                  </a:lnTo>
                  <a:lnTo>
                    <a:pt x="29" y="135"/>
                  </a:lnTo>
                  <a:lnTo>
                    <a:pt x="28" y="144"/>
                  </a:lnTo>
                  <a:lnTo>
                    <a:pt x="26" y="152"/>
                  </a:lnTo>
                  <a:lnTo>
                    <a:pt x="24" y="159"/>
                  </a:lnTo>
                  <a:lnTo>
                    <a:pt x="20" y="169"/>
                  </a:lnTo>
                  <a:lnTo>
                    <a:pt x="16" y="180"/>
                  </a:lnTo>
                  <a:lnTo>
                    <a:pt x="10" y="190"/>
                  </a:lnTo>
                  <a:lnTo>
                    <a:pt x="0" y="208"/>
                  </a:lnTo>
                  <a:lnTo>
                    <a:pt x="17" y="208"/>
                  </a:lnTo>
                  <a:lnTo>
                    <a:pt x="28" y="188"/>
                  </a:lnTo>
                  <a:lnTo>
                    <a:pt x="34" y="178"/>
                  </a:lnTo>
                  <a:lnTo>
                    <a:pt x="40" y="167"/>
                  </a:lnTo>
                  <a:lnTo>
                    <a:pt x="46" y="152"/>
                  </a:lnTo>
                  <a:lnTo>
                    <a:pt x="49" y="137"/>
                  </a:lnTo>
                  <a:lnTo>
                    <a:pt x="51" y="125"/>
                  </a:lnTo>
                  <a:lnTo>
                    <a:pt x="55" y="110"/>
                  </a:lnTo>
                  <a:lnTo>
                    <a:pt x="57" y="96"/>
                  </a:lnTo>
                  <a:lnTo>
                    <a:pt x="59" y="80"/>
                  </a:lnTo>
                  <a:lnTo>
                    <a:pt x="59" y="69"/>
                  </a:lnTo>
                  <a:lnTo>
                    <a:pt x="59" y="59"/>
                  </a:lnTo>
                  <a:lnTo>
                    <a:pt x="59" y="44"/>
                  </a:lnTo>
                  <a:lnTo>
                    <a:pt x="59" y="35"/>
                  </a:lnTo>
                  <a:lnTo>
                    <a:pt x="54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Freeform 186"/>
            <p:cNvSpPr>
              <a:spLocks/>
            </p:cNvSpPr>
            <p:nvPr/>
          </p:nvSpPr>
          <p:spPr bwMode="auto">
            <a:xfrm>
              <a:off x="1462" y="3692"/>
              <a:ext cx="138" cy="205"/>
            </a:xfrm>
            <a:custGeom>
              <a:avLst/>
              <a:gdLst>
                <a:gd name="T0" fmla="*/ 20 w 138"/>
                <a:gd name="T1" fmla="*/ 3 h 205"/>
                <a:gd name="T2" fmla="*/ 5 w 138"/>
                <a:gd name="T3" fmla="*/ 0 h 205"/>
                <a:gd name="T4" fmla="*/ 2 w 138"/>
                <a:gd name="T5" fmla="*/ 9 h 205"/>
                <a:gd name="T6" fmla="*/ 0 w 138"/>
                <a:gd name="T7" fmla="*/ 25 h 205"/>
                <a:gd name="T8" fmla="*/ 1 w 138"/>
                <a:gd name="T9" fmla="*/ 51 h 205"/>
                <a:gd name="T10" fmla="*/ 3 w 138"/>
                <a:gd name="T11" fmla="*/ 60 h 205"/>
                <a:gd name="T12" fmla="*/ 7 w 138"/>
                <a:gd name="T13" fmla="*/ 76 h 205"/>
                <a:gd name="T14" fmla="*/ 7 w 138"/>
                <a:gd name="T15" fmla="*/ 94 h 205"/>
                <a:gd name="T16" fmla="*/ 8 w 138"/>
                <a:gd name="T17" fmla="*/ 116 h 205"/>
                <a:gd name="T18" fmla="*/ 10 w 138"/>
                <a:gd name="T19" fmla="*/ 138 h 205"/>
                <a:gd name="T20" fmla="*/ 11 w 138"/>
                <a:gd name="T21" fmla="*/ 149 h 205"/>
                <a:gd name="T22" fmla="*/ 16 w 138"/>
                <a:gd name="T23" fmla="*/ 166 h 205"/>
                <a:gd name="T24" fmla="*/ 20 w 138"/>
                <a:gd name="T25" fmla="*/ 180 h 205"/>
                <a:gd name="T26" fmla="*/ 25 w 138"/>
                <a:gd name="T27" fmla="*/ 198 h 205"/>
                <a:gd name="T28" fmla="*/ 28 w 138"/>
                <a:gd name="T29" fmla="*/ 205 h 205"/>
                <a:gd name="T30" fmla="*/ 128 w 138"/>
                <a:gd name="T31" fmla="*/ 205 h 205"/>
                <a:gd name="T32" fmla="*/ 138 w 138"/>
                <a:gd name="T33" fmla="*/ 200 h 205"/>
                <a:gd name="T34" fmla="*/ 132 w 138"/>
                <a:gd name="T35" fmla="*/ 156 h 205"/>
                <a:gd name="T36" fmla="*/ 127 w 138"/>
                <a:gd name="T37" fmla="*/ 140 h 205"/>
                <a:gd name="T38" fmla="*/ 127 w 138"/>
                <a:gd name="T39" fmla="*/ 129 h 205"/>
                <a:gd name="T40" fmla="*/ 126 w 138"/>
                <a:gd name="T41" fmla="*/ 125 h 205"/>
                <a:gd name="T42" fmla="*/ 125 w 138"/>
                <a:gd name="T43" fmla="*/ 121 h 205"/>
                <a:gd name="T44" fmla="*/ 123 w 138"/>
                <a:gd name="T45" fmla="*/ 119 h 205"/>
                <a:gd name="T46" fmla="*/ 119 w 138"/>
                <a:gd name="T47" fmla="*/ 114 h 205"/>
                <a:gd name="T48" fmla="*/ 117 w 138"/>
                <a:gd name="T49" fmla="*/ 109 h 205"/>
                <a:gd name="T50" fmla="*/ 115 w 138"/>
                <a:gd name="T51" fmla="*/ 102 h 205"/>
                <a:gd name="T52" fmla="*/ 114 w 138"/>
                <a:gd name="T53" fmla="*/ 96 h 205"/>
                <a:gd name="T54" fmla="*/ 110 w 138"/>
                <a:gd name="T55" fmla="*/ 89 h 205"/>
                <a:gd name="T56" fmla="*/ 104 w 138"/>
                <a:gd name="T57" fmla="*/ 68 h 205"/>
                <a:gd name="T58" fmla="*/ 101 w 138"/>
                <a:gd name="T59" fmla="*/ 63 h 205"/>
                <a:gd name="T60" fmla="*/ 98 w 138"/>
                <a:gd name="T61" fmla="*/ 61 h 205"/>
                <a:gd name="T62" fmla="*/ 94 w 138"/>
                <a:gd name="T63" fmla="*/ 59 h 205"/>
                <a:gd name="T64" fmla="*/ 96 w 138"/>
                <a:gd name="T65" fmla="*/ 53 h 205"/>
                <a:gd name="T66" fmla="*/ 95 w 138"/>
                <a:gd name="T67" fmla="*/ 51 h 205"/>
                <a:gd name="T68" fmla="*/ 90 w 138"/>
                <a:gd name="T69" fmla="*/ 43 h 205"/>
                <a:gd name="T70" fmla="*/ 92 w 138"/>
                <a:gd name="T71" fmla="*/ 39 h 205"/>
                <a:gd name="T72" fmla="*/ 93 w 138"/>
                <a:gd name="T73" fmla="*/ 36 h 205"/>
                <a:gd name="T74" fmla="*/ 92 w 138"/>
                <a:gd name="T75" fmla="*/ 32 h 205"/>
                <a:gd name="T76" fmla="*/ 91 w 138"/>
                <a:gd name="T77" fmla="*/ 29 h 205"/>
                <a:gd name="T78" fmla="*/ 89 w 138"/>
                <a:gd name="T79" fmla="*/ 24 h 205"/>
                <a:gd name="T80" fmla="*/ 88 w 138"/>
                <a:gd name="T81" fmla="*/ 21 h 205"/>
                <a:gd name="T82" fmla="*/ 86 w 138"/>
                <a:gd name="T83" fmla="*/ 19 h 205"/>
                <a:gd name="T84" fmla="*/ 84 w 138"/>
                <a:gd name="T85" fmla="*/ 18 h 205"/>
                <a:gd name="T86" fmla="*/ 80 w 138"/>
                <a:gd name="T87" fmla="*/ 17 h 205"/>
                <a:gd name="T88" fmla="*/ 69 w 138"/>
                <a:gd name="T89" fmla="*/ 17 h 205"/>
                <a:gd name="T90" fmla="*/ 57 w 138"/>
                <a:gd name="T91" fmla="*/ 15 h 205"/>
                <a:gd name="T92" fmla="*/ 44 w 138"/>
                <a:gd name="T93" fmla="*/ 12 h 205"/>
                <a:gd name="T94" fmla="*/ 32 w 138"/>
                <a:gd name="T95" fmla="*/ 9 h 205"/>
                <a:gd name="T96" fmla="*/ 20 w 138"/>
                <a:gd name="T97" fmla="*/ 3 h 20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38" h="205">
                  <a:moveTo>
                    <a:pt x="20" y="3"/>
                  </a:moveTo>
                  <a:lnTo>
                    <a:pt x="5" y="0"/>
                  </a:lnTo>
                  <a:lnTo>
                    <a:pt x="2" y="9"/>
                  </a:lnTo>
                  <a:lnTo>
                    <a:pt x="0" y="25"/>
                  </a:lnTo>
                  <a:lnTo>
                    <a:pt x="1" y="51"/>
                  </a:lnTo>
                  <a:lnTo>
                    <a:pt x="3" y="60"/>
                  </a:lnTo>
                  <a:lnTo>
                    <a:pt x="7" y="76"/>
                  </a:lnTo>
                  <a:lnTo>
                    <a:pt x="7" y="94"/>
                  </a:lnTo>
                  <a:lnTo>
                    <a:pt x="8" y="116"/>
                  </a:lnTo>
                  <a:lnTo>
                    <a:pt x="10" y="138"/>
                  </a:lnTo>
                  <a:lnTo>
                    <a:pt x="11" y="149"/>
                  </a:lnTo>
                  <a:lnTo>
                    <a:pt x="16" y="166"/>
                  </a:lnTo>
                  <a:lnTo>
                    <a:pt x="20" y="180"/>
                  </a:lnTo>
                  <a:lnTo>
                    <a:pt x="25" y="198"/>
                  </a:lnTo>
                  <a:lnTo>
                    <a:pt x="28" y="205"/>
                  </a:lnTo>
                  <a:lnTo>
                    <a:pt x="128" y="205"/>
                  </a:lnTo>
                  <a:lnTo>
                    <a:pt x="138" y="200"/>
                  </a:lnTo>
                  <a:lnTo>
                    <a:pt x="132" y="156"/>
                  </a:lnTo>
                  <a:lnTo>
                    <a:pt x="127" y="140"/>
                  </a:lnTo>
                  <a:lnTo>
                    <a:pt x="127" y="129"/>
                  </a:lnTo>
                  <a:lnTo>
                    <a:pt x="126" y="125"/>
                  </a:lnTo>
                  <a:lnTo>
                    <a:pt x="125" y="121"/>
                  </a:lnTo>
                  <a:lnTo>
                    <a:pt x="123" y="119"/>
                  </a:lnTo>
                  <a:lnTo>
                    <a:pt x="119" y="114"/>
                  </a:lnTo>
                  <a:lnTo>
                    <a:pt x="117" y="109"/>
                  </a:lnTo>
                  <a:lnTo>
                    <a:pt x="115" y="102"/>
                  </a:lnTo>
                  <a:lnTo>
                    <a:pt x="114" y="96"/>
                  </a:lnTo>
                  <a:lnTo>
                    <a:pt x="110" y="89"/>
                  </a:lnTo>
                  <a:lnTo>
                    <a:pt x="104" y="68"/>
                  </a:lnTo>
                  <a:lnTo>
                    <a:pt x="101" y="63"/>
                  </a:lnTo>
                  <a:lnTo>
                    <a:pt x="98" y="61"/>
                  </a:lnTo>
                  <a:lnTo>
                    <a:pt x="94" y="59"/>
                  </a:lnTo>
                  <a:lnTo>
                    <a:pt x="96" y="53"/>
                  </a:lnTo>
                  <a:lnTo>
                    <a:pt x="95" y="51"/>
                  </a:lnTo>
                  <a:lnTo>
                    <a:pt x="90" y="43"/>
                  </a:lnTo>
                  <a:lnTo>
                    <a:pt x="92" y="39"/>
                  </a:lnTo>
                  <a:lnTo>
                    <a:pt x="93" y="36"/>
                  </a:lnTo>
                  <a:lnTo>
                    <a:pt x="92" y="32"/>
                  </a:lnTo>
                  <a:lnTo>
                    <a:pt x="91" y="29"/>
                  </a:lnTo>
                  <a:lnTo>
                    <a:pt x="89" y="24"/>
                  </a:lnTo>
                  <a:lnTo>
                    <a:pt x="88" y="21"/>
                  </a:lnTo>
                  <a:lnTo>
                    <a:pt x="86" y="19"/>
                  </a:lnTo>
                  <a:lnTo>
                    <a:pt x="84" y="18"/>
                  </a:lnTo>
                  <a:lnTo>
                    <a:pt x="80" y="17"/>
                  </a:lnTo>
                  <a:lnTo>
                    <a:pt x="69" y="17"/>
                  </a:lnTo>
                  <a:lnTo>
                    <a:pt x="57" y="15"/>
                  </a:lnTo>
                  <a:lnTo>
                    <a:pt x="44" y="12"/>
                  </a:lnTo>
                  <a:lnTo>
                    <a:pt x="32" y="9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5" name="Freeform 187"/>
            <p:cNvSpPr>
              <a:spLocks/>
            </p:cNvSpPr>
            <p:nvPr/>
          </p:nvSpPr>
          <p:spPr bwMode="auto">
            <a:xfrm>
              <a:off x="1513" y="3715"/>
              <a:ext cx="67" cy="142"/>
            </a:xfrm>
            <a:custGeom>
              <a:avLst/>
              <a:gdLst>
                <a:gd name="T0" fmla="*/ 31 w 67"/>
                <a:gd name="T1" fmla="*/ 5 h 142"/>
                <a:gd name="T2" fmla="*/ 25 w 67"/>
                <a:gd name="T3" fmla="*/ 16 h 142"/>
                <a:gd name="T4" fmla="*/ 22 w 67"/>
                <a:gd name="T5" fmla="*/ 33 h 142"/>
                <a:gd name="T6" fmla="*/ 33 w 67"/>
                <a:gd name="T7" fmla="*/ 29 h 142"/>
                <a:gd name="T8" fmla="*/ 26 w 67"/>
                <a:gd name="T9" fmla="*/ 40 h 142"/>
                <a:gd name="T10" fmla="*/ 22 w 67"/>
                <a:gd name="T11" fmla="*/ 57 h 142"/>
                <a:gd name="T12" fmla="*/ 33 w 67"/>
                <a:gd name="T13" fmla="*/ 50 h 142"/>
                <a:gd name="T14" fmla="*/ 44 w 67"/>
                <a:gd name="T15" fmla="*/ 46 h 142"/>
                <a:gd name="T16" fmla="*/ 44 w 67"/>
                <a:gd name="T17" fmla="*/ 50 h 142"/>
                <a:gd name="T18" fmla="*/ 36 w 67"/>
                <a:gd name="T19" fmla="*/ 58 h 142"/>
                <a:gd name="T20" fmla="*/ 27 w 67"/>
                <a:gd name="T21" fmla="*/ 62 h 142"/>
                <a:gd name="T22" fmla="*/ 22 w 67"/>
                <a:gd name="T23" fmla="*/ 75 h 142"/>
                <a:gd name="T24" fmla="*/ 21 w 67"/>
                <a:gd name="T25" fmla="*/ 88 h 142"/>
                <a:gd name="T26" fmla="*/ 23 w 67"/>
                <a:gd name="T27" fmla="*/ 94 h 142"/>
                <a:gd name="T28" fmla="*/ 24 w 67"/>
                <a:gd name="T29" fmla="*/ 100 h 142"/>
                <a:gd name="T30" fmla="*/ 20 w 67"/>
                <a:gd name="T31" fmla="*/ 108 h 142"/>
                <a:gd name="T32" fmla="*/ 23 w 67"/>
                <a:gd name="T33" fmla="*/ 122 h 142"/>
                <a:gd name="T34" fmla="*/ 39 w 67"/>
                <a:gd name="T35" fmla="*/ 127 h 142"/>
                <a:gd name="T36" fmla="*/ 56 w 67"/>
                <a:gd name="T37" fmla="*/ 125 h 142"/>
                <a:gd name="T38" fmla="*/ 64 w 67"/>
                <a:gd name="T39" fmla="*/ 128 h 142"/>
                <a:gd name="T40" fmla="*/ 59 w 67"/>
                <a:gd name="T41" fmla="*/ 130 h 142"/>
                <a:gd name="T42" fmla="*/ 44 w 67"/>
                <a:gd name="T43" fmla="*/ 130 h 142"/>
                <a:gd name="T44" fmla="*/ 35 w 67"/>
                <a:gd name="T45" fmla="*/ 135 h 142"/>
                <a:gd name="T46" fmla="*/ 27 w 67"/>
                <a:gd name="T47" fmla="*/ 141 h 142"/>
                <a:gd name="T48" fmla="*/ 22 w 67"/>
                <a:gd name="T49" fmla="*/ 135 h 142"/>
                <a:gd name="T50" fmla="*/ 16 w 67"/>
                <a:gd name="T51" fmla="*/ 120 h 142"/>
                <a:gd name="T52" fmla="*/ 17 w 67"/>
                <a:gd name="T53" fmla="*/ 94 h 142"/>
                <a:gd name="T54" fmla="*/ 16 w 67"/>
                <a:gd name="T55" fmla="*/ 86 h 142"/>
                <a:gd name="T56" fmla="*/ 5 w 67"/>
                <a:gd name="T57" fmla="*/ 81 h 142"/>
                <a:gd name="T58" fmla="*/ 19 w 67"/>
                <a:gd name="T59" fmla="*/ 75 h 142"/>
                <a:gd name="T60" fmla="*/ 19 w 67"/>
                <a:gd name="T61" fmla="*/ 64 h 142"/>
                <a:gd name="T62" fmla="*/ 21 w 67"/>
                <a:gd name="T63" fmla="*/ 27 h 142"/>
                <a:gd name="T64" fmla="*/ 25 w 67"/>
                <a:gd name="T65" fmla="*/ 0 h 1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7" h="142">
                  <a:moveTo>
                    <a:pt x="25" y="0"/>
                  </a:moveTo>
                  <a:lnTo>
                    <a:pt x="31" y="5"/>
                  </a:lnTo>
                  <a:lnTo>
                    <a:pt x="27" y="10"/>
                  </a:lnTo>
                  <a:lnTo>
                    <a:pt x="25" y="16"/>
                  </a:lnTo>
                  <a:lnTo>
                    <a:pt x="24" y="23"/>
                  </a:lnTo>
                  <a:lnTo>
                    <a:pt x="22" y="33"/>
                  </a:lnTo>
                  <a:lnTo>
                    <a:pt x="28" y="31"/>
                  </a:lnTo>
                  <a:lnTo>
                    <a:pt x="33" y="29"/>
                  </a:lnTo>
                  <a:lnTo>
                    <a:pt x="36" y="31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22" y="57"/>
                  </a:lnTo>
                  <a:lnTo>
                    <a:pt x="24" y="58"/>
                  </a:lnTo>
                  <a:lnTo>
                    <a:pt x="33" y="50"/>
                  </a:lnTo>
                  <a:lnTo>
                    <a:pt x="38" y="48"/>
                  </a:lnTo>
                  <a:lnTo>
                    <a:pt x="44" y="46"/>
                  </a:lnTo>
                  <a:lnTo>
                    <a:pt x="47" y="46"/>
                  </a:lnTo>
                  <a:lnTo>
                    <a:pt x="44" y="50"/>
                  </a:lnTo>
                  <a:lnTo>
                    <a:pt x="41" y="55"/>
                  </a:lnTo>
                  <a:lnTo>
                    <a:pt x="36" y="58"/>
                  </a:lnTo>
                  <a:lnTo>
                    <a:pt x="31" y="60"/>
                  </a:lnTo>
                  <a:lnTo>
                    <a:pt x="27" y="62"/>
                  </a:lnTo>
                  <a:lnTo>
                    <a:pt x="23" y="66"/>
                  </a:lnTo>
                  <a:lnTo>
                    <a:pt x="22" y="75"/>
                  </a:lnTo>
                  <a:lnTo>
                    <a:pt x="20" y="80"/>
                  </a:lnTo>
                  <a:lnTo>
                    <a:pt x="21" y="88"/>
                  </a:lnTo>
                  <a:lnTo>
                    <a:pt x="20" y="96"/>
                  </a:lnTo>
                  <a:lnTo>
                    <a:pt x="23" y="94"/>
                  </a:lnTo>
                  <a:lnTo>
                    <a:pt x="26" y="94"/>
                  </a:lnTo>
                  <a:lnTo>
                    <a:pt x="24" y="100"/>
                  </a:lnTo>
                  <a:lnTo>
                    <a:pt x="19" y="105"/>
                  </a:lnTo>
                  <a:lnTo>
                    <a:pt x="20" y="108"/>
                  </a:lnTo>
                  <a:lnTo>
                    <a:pt x="22" y="116"/>
                  </a:lnTo>
                  <a:lnTo>
                    <a:pt x="23" y="122"/>
                  </a:lnTo>
                  <a:lnTo>
                    <a:pt x="31" y="129"/>
                  </a:lnTo>
                  <a:lnTo>
                    <a:pt x="39" y="127"/>
                  </a:lnTo>
                  <a:lnTo>
                    <a:pt x="50" y="126"/>
                  </a:lnTo>
                  <a:lnTo>
                    <a:pt x="56" y="125"/>
                  </a:lnTo>
                  <a:lnTo>
                    <a:pt x="61" y="126"/>
                  </a:lnTo>
                  <a:lnTo>
                    <a:pt x="64" y="128"/>
                  </a:lnTo>
                  <a:lnTo>
                    <a:pt x="67" y="131"/>
                  </a:lnTo>
                  <a:lnTo>
                    <a:pt x="59" y="130"/>
                  </a:lnTo>
                  <a:lnTo>
                    <a:pt x="51" y="130"/>
                  </a:lnTo>
                  <a:lnTo>
                    <a:pt x="44" y="130"/>
                  </a:lnTo>
                  <a:lnTo>
                    <a:pt x="39" y="130"/>
                  </a:lnTo>
                  <a:lnTo>
                    <a:pt x="35" y="135"/>
                  </a:lnTo>
                  <a:lnTo>
                    <a:pt x="48" y="138"/>
                  </a:lnTo>
                  <a:lnTo>
                    <a:pt x="27" y="141"/>
                  </a:lnTo>
                  <a:lnTo>
                    <a:pt x="14" y="142"/>
                  </a:lnTo>
                  <a:lnTo>
                    <a:pt x="22" y="135"/>
                  </a:lnTo>
                  <a:lnTo>
                    <a:pt x="22" y="130"/>
                  </a:lnTo>
                  <a:lnTo>
                    <a:pt x="16" y="120"/>
                  </a:lnTo>
                  <a:lnTo>
                    <a:pt x="15" y="107"/>
                  </a:lnTo>
                  <a:lnTo>
                    <a:pt x="17" y="94"/>
                  </a:lnTo>
                  <a:lnTo>
                    <a:pt x="14" y="92"/>
                  </a:lnTo>
                  <a:lnTo>
                    <a:pt x="16" y="86"/>
                  </a:lnTo>
                  <a:lnTo>
                    <a:pt x="0" y="85"/>
                  </a:lnTo>
                  <a:lnTo>
                    <a:pt x="5" y="81"/>
                  </a:lnTo>
                  <a:lnTo>
                    <a:pt x="13" y="81"/>
                  </a:lnTo>
                  <a:lnTo>
                    <a:pt x="19" y="75"/>
                  </a:lnTo>
                  <a:lnTo>
                    <a:pt x="17" y="71"/>
                  </a:lnTo>
                  <a:lnTo>
                    <a:pt x="19" y="64"/>
                  </a:lnTo>
                  <a:lnTo>
                    <a:pt x="20" y="41"/>
                  </a:lnTo>
                  <a:lnTo>
                    <a:pt x="21" y="27"/>
                  </a:lnTo>
                  <a:lnTo>
                    <a:pt x="25" y="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6" name="Freeform 188"/>
            <p:cNvSpPr>
              <a:spLocks/>
            </p:cNvSpPr>
            <p:nvPr/>
          </p:nvSpPr>
          <p:spPr bwMode="auto">
            <a:xfrm>
              <a:off x="1498" y="3784"/>
              <a:ext cx="28" cy="5"/>
            </a:xfrm>
            <a:custGeom>
              <a:avLst/>
              <a:gdLst>
                <a:gd name="T0" fmla="*/ 28 w 28"/>
                <a:gd name="T1" fmla="*/ 0 h 5"/>
                <a:gd name="T2" fmla="*/ 0 w 28"/>
                <a:gd name="T3" fmla="*/ 4 h 5"/>
                <a:gd name="T4" fmla="*/ 15 w 28"/>
                <a:gd name="T5" fmla="*/ 5 h 5"/>
                <a:gd name="T6" fmla="*/ 28 w 28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">
                  <a:moveTo>
                    <a:pt x="28" y="0"/>
                  </a:moveTo>
                  <a:lnTo>
                    <a:pt x="0" y="4"/>
                  </a:lnTo>
                  <a:lnTo>
                    <a:pt x="15" y="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" name="Freeform 189"/>
            <p:cNvSpPr>
              <a:spLocks/>
            </p:cNvSpPr>
            <p:nvPr/>
          </p:nvSpPr>
          <p:spPr bwMode="auto">
            <a:xfrm>
              <a:off x="1462" y="3692"/>
              <a:ext cx="48" cy="205"/>
            </a:xfrm>
            <a:custGeom>
              <a:avLst/>
              <a:gdLst>
                <a:gd name="T0" fmla="*/ 20 w 48"/>
                <a:gd name="T1" fmla="*/ 3 h 205"/>
                <a:gd name="T2" fmla="*/ 5 w 48"/>
                <a:gd name="T3" fmla="*/ 0 h 205"/>
                <a:gd name="T4" fmla="*/ 2 w 48"/>
                <a:gd name="T5" fmla="*/ 9 h 205"/>
                <a:gd name="T6" fmla="*/ 0 w 48"/>
                <a:gd name="T7" fmla="*/ 25 h 205"/>
                <a:gd name="T8" fmla="*/ 1 w 48"/>
                <a:gd name="T9" fmla="*/ 51 h 205"/>
                <a:gd name="T10" fmla="*/ 3 w 48"/>
                <a:gd name="T11" fmla="*/ 60 h 205"/>
                <a:gd name="T12" fmla="*/ 7 w 48"/>
                <a:gd name="T13" fmla="*/ 76 h 205"/>
                <a:gd name="T14" fmla="*/ 7 w 48"/>
                <a:gd name="T15" fmla="*/ 94 h 205"/>
                <a:gd name="T16" fmla="*/ 8 w 48"/>
                <a:gd name="T17" fmla="*/ 116 h 205"/>
                <a:gd name="T18" fmla="*/ 10 w 48"/>
                <a:gd name="T19" fmla="*/ 138 h 205"/>
                <a:gd name="T20" fmla="*/ 11 w 48"/>
                <a:gd name="T21" fmla="*/ 149 h 205"/>
                <a:gd name="T22" fmla="*/ 16 w 48"/>
                <a:gd name="T23" fmla="*/ 166 h 205"/>
                <a:gd name="T24" fmla="*/ 20 w 48"/>
                <a:gd name="T25" fmla="*/ 180 h 205"/>
                <a:gd name="T26" fmla="*/ 25 w 48"/>
                <a:gd name="T27" fmla="*/ 198 h 205"/>
                <a:gd name="T28" fmla="*/ 28 w 48"/>
                <a:gd name="T29" fmla="*/ 205 h 205"/>
                <a:gd name="T30" fmla="*/ 42 w 48"/>
                <a:gd name="T31" fmla="*/ 205 h 205"/>
                <a:gd name="T32" fmla="*/ 40 w 48"/>
                <a:gd name="T33" fmla="*/ 200 h 205"/>
                <a:gd name="T34" fmla="*/ 35 w 48"/>
                <a:gd name="T35" fmla="*/ 186 h 205"/>
                <a:gd name="T36" fmla="*/ 32 w 48"/>
                <a:gd name="T37" fmla="*/ 177 h 205"/>
                <a:gd name="T38" fmla="*/ 29 w 48"/>
                <a:gd name="T39" fmla="*/ 166 h 205"/>
                <a:gd name="T40" fmla="*/ 27 w 48"/>
                <a:gd name="T41" fmla="*/ 155 h 205"/>
                <a:gd name="T42" fmla="*/ 27 w 48"/>
                <a:gd name="T43" fmla="*/ 144 h 205"/>
                <a:gd name="T44" fmla="*/ 28 w 48"/>
                <a:gd name="T45" fmla="*/ 134 h 205"/>
                <a:gd name="T46" fmla="*/ 31 w 48"/>
                <a:gd name="T47" fmla="*/ 117 h 205"/>
                <a:gd name="T48" fmla="*/ 34 w 48"/>
                <a:gd name="T49" fmla="*/ 106 h 205"/>
                <a:gd name="T50" fmla="*/ 38 w 48"/>
                <a:gd name="T51" fmla="*/ 94 h 205"/>
                <a:gd name="T52" fmla="*/ 43 w 48"/>
                <a:gd name="T53" fmla="*/ 79 h 205"/>
                <a:gd name="T54" fmla="*/ 44 w 48"/>
                <a:gd name="T55" fmla="*/ 71 h 205"/>
                <a:gd name="T56" fmla="*/ 46 w 48"/>
                <a:gd name="T57" fmla="*/ 61 h 205"/>
                <a:gd name="T58" fmla="*/ 46 w 48"/>
                <a:gd name="T59" fmla="*/ 55 h 205"/>
                <a:gd name="T60" fmla="*/ 25 w 48"/>
                <a:gd name="T61" fmla="*/ 50 h 205"/>
                <a:gd name="T62" fmla="*/ 48 w 48"/>
                <a:gd name="T63" fmla="*/ 38 h 205"/>
                <a:gd name="T64" fmla="*/ 39 w 48"/>
                <a:gd name="T65" fmla="*/ 31 h 205"/>
                <a:gd name="T66" fmla="*/ 34 w 48"/>
                <a:gd name="T67" fmla="*/ 24 h 205"/>
                <a:gd name="T68" fmla="*/ 27 w 48"/>
                <a:gd name="T69" fmla="*/ 14 h 205"/>
                <a:gd name="T70" fmla="*/ 20 w 48"/>
                <a:gd name="T71" fmla="*/ 3 h 2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8" h="205">
                  <a:moveTo>
                    <a:pt x="20" y="3"/>
                  </a:moveTo>
                  <a:lnTo>
                    <a:pt x="5" y="0"/>
                  </a:lnTo>
                  <a:lnTo>
                    <a:pt x="2" y="9"/>
                  </a:lnTo>
                  <a:lnTo>
                    <a:pt x="0" y="25"/>
                  </a:lnTo>
                  <a:lnTo>
                    <a:pt x="1" y="51"/>
                  </a:lnTo>
                  <a:lnTo>
                    <a:pt x="3" y="60"/>
                  </a:lnTo>
                  <a:lnTo>
                    <a:pt x="7" y="76"/>
                  </a:lnTo>
                  <a:lnTo>
                    <a:pt x="7" y="94"/>
                  </a:lnTo>
                  <a:lnTo>
                    <a:pt x="8" y="116"/>
                  </a:lnTo>
                  <a:lnTo>
                    <a:pt x="10" y="138"/>
                  </a:lnTo>
                  <a:lnTo>
                    <a:pt x="11" y="149"/>
                  </a:lnTo>
                  <a:lnTo>
                    <a:pt x="16" y="166"/>
                  </a:lnTo>
                  <a:lnTo>
                    <a:pt x="20" y="180"/>
                  </a:lnTo>
                  <a:lnTo>
                    <a:pt x="25" y="198"/>
                  </a:lnTo>
                  <a:lnTo>
                    <a:pt x="28" y="205"/>
                  </a:lnTo>
                  <a:lnTo>
                    <a:pt x="42" y="205"/>
                  </a:lnTo>
                  <a:lnTo>
                    <a:pt x="40" y="200"/>
                  </a:lnTo>
                  <a:lnTo>
                    <a:pt x="35" y="186"/>
                  </a:lnTo>
                  <a:lnTo>
                    <a:pt x="32" y="177"/>
                  </a:lnTo>
                  <a:lnTo>
                    <a:pt x="29" y="166"/>
                  </a:lnTo>
                  <a:lnTo>
                    <a:pt x="27" y="155"/>
                  </a:lnTo>
                  <a:lnTo>
                    <a:pt x="27" y="144"/>
                  </a:lnTo>
                  <a:lnTo>
                    <a:pt x="28" y="134"/>
                  </a:lnTo>
                  <a:lnTo>
                    <a:pt x="31" y="117"/>
                  </a:lnTo>
                  <a:lnTo>
                    <a:pt x="34" y="106"/>
                  </a:lnTo>
                  <a:lnTo>
                    <a:pt x="38" y="94"/>
                  </a:lnTo>
                  <a:lnTo>
                    <a:pt x="43" y="79"/>
                  </a:lnTo>
                  <a:lnTo>
                    <a:pt x="44" y="71"/>
                  </a:lnTo>
                  <a:lnTo>
                    <a:pt x="46" y="61"/>
                  </a:lnTo>
                  <a:lnTo>
                    <a:pt x="46" y="55"/>
                  </a:lnTo>
                  <a:lnTo>
                    <a:pt x="25" y="50"/>
                  </a:lnTo>
                  <a:lnTo>
                    <a:pt x="48" y="38"/>
                  </a:lnTo>
                  <a:lnTo>
                    <a:pt x="39" y="31"/>
                  </a:lnTo>
                  <a:lnTo>
                    <a:pt x="34" y="24"/>
                  </a:lnTo>
                  <a:lnTo>
                    <a:pt x="27" y="14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Freeform 190"/>
            <p:cNvSpPr>
              <a:spLocks/>
            </p:cNvSpPr>
            <p:nvPr/>
          </p:nvSpPr>
          <p:spPr bwMode="auto">
            <a:xfrm>
              <a:off x="1460" y="3689"/>
              <a:ext cx="48" cy="205"/>
            </a:xfrm>
            <a:custGeom>
              <a:avLst/>
              <a:gdLst>
                <a:gd name="T0" fmla="*/ 20 w 48"/>
                <a:gd name="T1" fmla="*/ 3 h 205"/>
                <a:gd name="T2" fmla="*/ 5 w 48"/>
                <a:gd name="T3" fmla="*/ 0 h 205"/>
                <a:gd name="T4" fmla="*/ 2 w 48"/>
                <a:gd name="T5" fmla="*/ 9 h 205"/>
                <a:gd name="T6" fmla="*/ 0 w 48"/>
                <a:gd name="T7" fmla="*/ 25 h 205"/>
                <a:gd name="T8" fmla="*/ 2 w 48"/>
                <a:gd name="T9" fmla="*/ 51 h 205"/>
                <a:gd name="T10" fmla="*/ 3 w 48"/>
                <a:gd name="T11" fmla="*/ 61 h 205"/>
                <a:gd name="T12" fmla="*/ 8 w 48"/>
                <a:gd name="T13" fmla="*/ 76 h 205"/>
                <a:gd name="T14" fmla="*/ 8 w 48"/>
                <a:gd name="T15" fmla="*/ 94 h 205"/>
                <a:gd name="T16" fmla="*/ 8 w 48"/>
                <a:gd name="T17" fmla="*/ 116 h 205"/>
                <a:gd name="T18" fmla="*/ 10 w 48"/>
                <a:gd name="T19" fmla="*/ 138 h 205"/>
                <a:gd name="T20" fmla="*/ 11 w 48"/>
                <a:gd name="T21" fmla="*/ 149 h 205"/>
                <a:gd name="T22" fmla="*/ 17 w 48"/>
                <a:gd name="T23" fmla="*/ 167 h 205"/>
                <a:gd name="T24" fmla="*/ 20 w 48"/>
                <a:gd name="T25" fmla="*/ 180 h 205"/>
                <a:gd name="T26" fmla="*/ 25 w 48"/>
                <a:gd name="T27" fmla="*/ 199 h 205"/>
                <a:gd name="T28" fmla="*/ 28 w 48"/>
                <a:gd name="T29" fmla="*/ 205 h 205"/>
                <a:gd name="T30" fmla="*/ 42 w 48"/>
                <a:gd name="T31" fmla="*/ 205 h 205"/>
                <a:gd name="T32" fmla="*/ 40 w 48"/>
                <a:gd name="T33" fmla="*/ 200 h 205"/>
                <a:gd name="T34" fmla="*/ 35 w 48"/>
                <a:gd name="T35" fmla="*/ 187 h 205"/>
                <a:gd name="T36" fmla="*/ 32 w 48"/>
                <a:gd name="T37" fmla="*/ 177 h 205"/>
                <a:gd name="T38" fmla="*/ 29 w 48"/>
                <a:gd name="T39" fmla="*/ 167 h 205"/>
                <a:gd name="T40" fmla="*/ 28 w 48"/>
                <a:gd name="T41" fmla="*/ 156 h 205"/>
                <a:gd name="T42" fmla="*/ 28 w 48"/>
                <a:gd name="T43" fmla="*/ 145 h 205"/>
                <a:gd name="T44" fmla="*/ 28 w 48"/>
                <a:gd name="T45" fmla="*/ 134 h 205"/>
                <a:gd name="T46" fmla="*/ 31 w 48"/>
                <a:gd name="T47" fmla="*/ 118 h 205"/>
                <a:gd name="T48" fmla="*/ 34 w 48"/>
                <a:gd name="T49" fmla="*/ 107 h 205"/>
                <a:gd name="T50" fmla="*/ 38 w 48"/>
                <a:gd name="T51" fmla="*/ 94 h 205"/>
                <a:gd name="T52" fmla="*/ 43 w 48"/>
                <a:gd name="T53" fmla="*/ 80 h 205"/>
                <a:gd name="T54" fmla="*/ 44 w 48"/>
                <a:gd name="T55" fmla="*/ 71 h 205"/>
                <a:gd name="T56" fmla="*/ 46 w 48"/>
                <a:gd name="T57" fmla="*/ 62 h 205"/>
                <a:gd name="T58" fmla="*/ 46 w 48"/>
                <a:gd name="T59" fmla="*/ 55 h 205"/>
                <a:gd name="T60" fmla="*/ 25 w 48"/>
                <a:gd name="T61" fmla="*/ 51 h 205"/>
                <a:gd name="T62" fmla="*/ 48 w 48"/>
                <a:gd name="T63" fmla="*/ 38 h 205"/>
                <a:gd name="T64" fmla="*/ 40 w 48"/>
                <a:gd name="T65" fmla="*/ 31 h 205"/>
                <a:gd name="T66" fmla="*/ 34 w 48"/>
                <a:gd name="T67" fmla="*/ 24 h 205"/>
                <a:gd name="T68" fmla="*/ 27 w 48"/>
                <a:gd name="T69" fmla="*/ 14 h 205"/>
                <a:gd name="T70" fmla="*/ 20 w 48"/>
                <a:gd name="T71" fmla="*/ 3 h 2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8" h="205">
                  <a:moveTo>
                    <a:pt x="20" y="3"/>
                  </a:moveTo>
                  <a:lnTo>
                    <a:pt x="5" y="0"/>
                  </a:lnTo>
                  <a:lnTo>
                    <a:pt x="2" y="9"/>
                  </a:lnTo>
                  <a:lnTo>
                    <a:pt x="0" y="25"/>
                  </a:lnTo>
                  <a:lnTo>
                    <a:pt x="2" y="51"/>
                  </a:lnTo>
                  <a:lnTo>
                    <a:pt x="3" y="61"/>
                  </a:lnTo>
                  <a:lnTo>
                    <a:pt x="8" y="76"/>
                  </a:lnTo>
                  <a:lnTo>
                    <a:pt x="8" y="94"/>
                  </a:lnTo>
                  <a:lnTo>
                    <a:pt x="8" y="116"/>
                  </a:lnTo>
                  <a:lnTo>
                    <a:pt x="10" y="138"/>
                  </a:lnTo>
                  <a:lnTo>
                    <a:pt x="11" y="149"/>
                  </a:lnTo>
                  <a:lnTo>
                    <a:pt x="17" y="167"/>
                  </a:lnTo>
                  <a:lnTo>
                    <a:pt x="20" y="180"/>
                  </a:lnTo>
                  <a:lnTo>
                    <a:pt x="25" y="199"/>
                  </a:lnTo>
                  <a:lnTo>
                    <a:pt x="28" y="205"/>
                  </a:lnTo>
                  <a:lnTo>
                    <a:pt x="42" y="205"/>
                  </a:lnTo>
                  <a:lnTo>
                    <a:pt x="40" y="200"/>
                  </a:lnTo>
                  <a:lnTo>
                    <a:pt x="35" y="187"/>
                  </a:lnTo>
                  <a:lnTo>
                    <a:pt x="32" y="177"/>
                  </a:lnTo>
                  <a:lnTo>
                    <a:pt x="29" y="167"/>
                  </a:lnTo>
                  <a:lnTo>
                    <a:pt x="28" y="156"/>
                  </a:lnTo>
                  <a:lnTo>
                    <a:pt x="28" y="145"/>
                  </a:lnTo>
                  <a:lnTo>
                    <a:pt x="28" y="134"/>
                  </a:lnTo>
                  <a:lnTo>
                    <a:pt x="31" y="118"/>
                  </a:lnTo>
                  <a:lnTo>
                    <a:pt x="34" y="107"/>
                  </a:lnTo>
                  <a:lnTo>
                    <a:pt x="38" y="94"/>
                  </a:lnTo>
                  <a:lnTo>
                    <a:pt x="43" y="80"/>
                  </a:lnTo>
                  <a:lnTo>
                    <a:pt x="44" y="71"/>
                  </a:lnTo>
                  <a:lnTo>
                    <a:pt x="46" y="62"/>
                  </a:lnTo>
                  <a:lnTo>
                    <a:pt x="46" y="55"/>
                  </a:lnTo>
                  <a:lnTo>
                    <a:pt x="25" y="51"/>
                  </a:lnTo>
                  <a:lnTo>
                    <a:pt x="48" y="38"/>
                  </a:lnTo>
                  <a:lnTo>
                    <a:pt x="40" y="31"/>
                  </a:lnTo>
                  <a:lnTo>
                    <a:pt x="34" y="24"/>
                  </a:lnTo>
                  <a:lnTo>
                    <a:pt x="27" y="14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Freeform 191"/>
            <p:cNvSpPr>
              <a:spLocks/>
            </p:cNvSpPr>
            <p:nvPr/>
          </p:nvSpPr>
          <p:spPr bwMode="auto">
            <a:xfrm>
              <a:off x="1377" y="3599"/>
              <a:ext cx="106" cy="133"/>
            </a:xfrm>
            <a:custGeom>
              <a:avLst/>
              <a:gdLst>
                <a:gd name="T0" fmla="*/ 1 w 106"/>
                <a:gd name="T1" fmla="*/ 68 h 133"/>
                <a:gd name="T2" fmla="*/ 1 w 106"/>
                <a:gd name="T3" fmla="*/ 77 h 133"/>
                <a:gd name="T4" fmla="*/ 6 w 106"/>
                <a:gd name="T5" fmla="*/ 90 h 133"/>
                <a:gd name="T6" fmla="*/ 17 w 106"/>
                <a:gd name="T7" fmla="*/ 99 h 133"/>
                <a:gd name="T8" fmla="*/ 26 w 106"/>
                <a:gd name="T9" fmla="*/ 103 h 133"/>
                <a:gd name="T10" fmla="*/ 30 w 106"/>
                <a:gd name="T11" fmla="*/ 103 h 133"/>
                <a:gd name="T12" fmla="*/ 32 w 106"/>
                <a:gd name="T13" fmla="*/ 110 h 133"/>
                <a:gd name="T14" fmla="*/ 36 w 106"/>
                <a:gd name="T15" fmla="*/ 115 h 133"/>
                <a:gd name="T16" fmla="*/ 42 w 106"/>
                <a:gd name="T17" fmla="*/ 120 h 133"/>
                <a:gd name="T18" fmla="*/ 53 w 106"/>
                <a:gd name="T19" fmla="*/ 129 h 133"/>
                <a:gd name="T20" fmla="*/ 58 w 106"/>
                <a:gd name="T21" fmla="*/ 132 h 133"/>
                <a:gd name="T22" fmla="*/ 66 w 106"/>
                <a:gd name="T23" fmla="*/ 132 h 133"/>
                <a:gd name="T24" fmla="*/ 73 w 106"/>
                <a:gd name="T25" fmla="*/ 130 h 133"/>
                <a:gd name="T26" fmla="*/ 80 w 106"/>
                <a:gd name="T27" fmla="*/ 126 h 133"/>
                <a:gd name="T28" fmla="*/ 89 w 106"/>
                <a:gd name="T29" fmla="*/ 123 h 133"/>
                <a:gd name="T30" fmla="*/ 98 w 106"/>
                <a:gd name="T31" fmla="*/ 112 h 133"/>
                <a:gd name="T32" fmla="*/ 104 w 106"/>
                <a:gd name="T33" fmla="*/ 103 h 133"/>
                <a:gd name="T34" fmla="*/ 106 w 106"/>
                <a:gd name="T35" fmla="*/ 88 h 133"/>
                <a:gd name="T36" fmla="*/ 103 w 106"/>
                <a:gd name="T37" fmla="*/ 76 h 133"/>
                <a:gd name="T38" fmla="*/ 101 w 106"/>
                <a:gd name="T39" fmla="*/ 63 h 133"/>
                <a:gd name="T40" fmla="*/ 96 w 106"/>
                <a:gd name="T41" fmla="*/ 46 h 133"/>
                <a:gd name="T42" fmla="*/ 92 w 106"/>
                <a:gd name="T43" fmla="*/ 37 h 133"/>
                <a:gd name="T44" fmla="*/ 84 w 106"/>
                <a:gd name="T45" fmla="*/ 21 h 133"/>
                <a:gd name="T46" fmla="*/ 73 w 106"/>
                <a:gd name="T47" fmla="*/ 9 h 133"/>
                <a:gd name="T48" fmla="*/ 59 w 106"/>
                <a:gd name="T49" fmla="*/ 1 h 133"/>
                <a:gd name="T50" fmla="*/ 46 w 106"/>
                <a:gd name="T51" fmla="*/ 0 h 133"/>
                <a:gd name="T52" fmla="*/ 36 w 106"/>
                <a:gd name="T53" fmla="*/ 2 h 133"/>
                <a:gd name="T54" fmla="*/ 21 w 106"/>
                <a:gd name="T55" fmla="*/ 8 h 133"/>
                <a:gd name="T56" fmla="*/ 9 w 106"/>
                <a:gd name="T57" fmla="*/ 16 h 133"/>
                <a:gd name="T58" fmla="*/ 3 w 106"/>
                <a:gd name="T59" fmla="*/ 27 h 133"/>
                <a:gd name="T60" fmla="*/ 1 w 106"/>
                <a:gd name="T61" fmla="*/ 46 h 133"/>
                <a:gd name="T62" fmla="*/ 4 w 106"/>
                <a:gd name="T63" fmla="*/ 67 h 1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33">
                  <a:moveTo>
                    <a:pt x="4" y="67"/>
                  </a:moveTo>
                  <a:lnTo>
                    <a:pt x="1" y="68"/>
                  </a:lnTo>
                  <a:lnTo>
                    <a:pt x="0" y="71"/>
                  </a:lnTo>
                  <a:lnTo>
                    <a:pt x="1" y="77"/>
                  </a:lnTo>
                  <a:lnTo>
                    <a:pt x="3" y="85"/>
                  </a:lnTo>
                  <a:lnTo>
                    <a:pt x="6" y="90"/>
                  </a:lnTo>
                  <a:lnTo>
                    <a:pt x="11" y="94"/>
                  </a:lnTo>
                  <a:lnTo>
                    <a:pt x="17" y="99"/>
                  </a:lnTo>
                  <a:lnTo>
                    <a:pt x="21" y="101"/>
                  </a:lnTo>
                  <a:lnTo>
                    <a:pt x="26" y="103"/>
                  </a:lnTo>
                  <a:lnTo>
                    <a:pt x="28" y="102"/>
                  </a:lnTo>
                  <a:lnTo>
                    <a:pt x="30" y="103"/>
                  </a:lnTo>
                  <a:lnTo>
                    <a:pt x="31" y="106"/>
                  </a:lnTo>
                  <a:lnTo>
                    <a:pt x="32" y="110"/>
                  </a:lnTo>
                  <a:lnTo>
                    <a:pt x="34" y="113"/>
                  </a:lnTo>
                  <a:lnTo>
                    <a:pt x="36" y="115"/>
                  </a:lnTo>
                  <a:lnTo>
                    <a:pt x="38" y="117"/>
                  </a:lnTo>
                  <a:lnTo>
                    <a:pt x="42" y="120"/>
                  </a:lnTo>
                  <a:lnTo>
                    <a:pt x="46" y="123"/>
                  </a:lnTo>
                  <a:lnTo>
                    <a:pt x="53" y="129"/>
                  </a:lnTo>
                  <a:lnTo>
                    <a:pt x="56" y="131"/>
                  </a:lnTo>
                  <a:lnTo>
                    <a:pt x="58" y="132"/>
                  </a:lnTo>
                  <a:lnTo>
                    <a:pt x="63" y="133"/>
                  </a:lnTo>
                  <a:lnTo>
                    <a:pt x="66" y="132"/>
                  </a:lnTo>
                  <a:lnTo>
                    <a:pt x="70" y="131"/>
                  </a:lnTo>
                  <a:lnTo>
                    <a:pt x="73" y="130"/>
                  </a:lnTo>
                  <a:lnTo>
                    <a:pt x="77" y="128"/>
                  </a:lnTo>
                  <a:lnTo>
                    <a:pt x="80" y="126"/>
                  </a:lnTo>
                  <a:lnTo>
                    <a:pt x="84" y="123"/>
                  </a:lnTo>
                  <a:lnTo>
                    <a:pt x="89" y="123"/>
                  </a:lnTo>
                  <a:lnTo>
                    <a:pt x="93" y="120"/>
                  </a:lnTo>
                  <a:lnTo>
                    <a:pt x="98" y="112"/>
                  </a:lnTo>
                  <a:lnTo>
                    <a:pt x="101" y="108"/>
                  </a:lnTo>
                  <a:lnTo>
                    <a:pt x="104" y="103"/>
                  </a:lnTo>
                  <a:lnTo>
                    <a:pt x="105" y="95"/>
                  </a:lnTo>
                  <a:lnTo>
                    <a:pt x="106" y="88"/>
                  </a:lnTo>
                  <a:lnTo>
                    <a:pt x="105" y="81"/>
                  </a:lnTo>
                  <a:lnTo>
                    <a:pt x="103" y="76"/>
                  </a:lnTo>
                  <a:lnTo>
                    <a:pt x="102" y="70"/>
                  </a:lnTo>
                  <a:lnTo>
                    <a:pt x="101" y="63"/>
                  </a:lnTo>
                  <a:lnTo>
                    <a:pt x="99" y="54"/>
                  </a:lnTo>
                  <a:lnTo>
                    <a:pt x="96" y="46"/>
                  </a:lnTo>
                  <a:lnTo>
                    <a:pt x="93" y="42"/>
                  </a:lnTo>
                  <a:lnTo>
                    <a:pt x="92" y="37"/>
                  </a:lnTo>
                  <a:lnTo>
                    <a:pt x="88" y="29"/>
                  </a:lnTo>
                  <a:lnTo>
                    <a:pt x="84" y="21"/>
                  </a:lnTo>
                  <a:lnTo>
                    <a:pt x="78" y="14"/>
                  </a:lnTo>
                  <a:lnTo>
                    <a:pt x="73" y="9"/>
                  </a:lnTo>
                  <a:lnTo>
                    <a:pt x="66" y="4"/>
                  </a:lnTo>
                  <a:lnTo>
                    <a:pt x="59" y="1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6" y="1"/>
                  </a:lnTo>
                  <a:lnTo>
                    <a:pt x="36" y="2"/>
                  </a:lnTo>
                  <a:lnTo>
                    <a:pt x="29" y="4"/>
                  </a:lnTo>
                  <a:lnTo>
                    <a:pt x="21" y="8"/>
                  </a:lnTo>
                  <a:lnTo>
                    <a:pt x="13" y="12"/>
                  </a:lnTo>
                  <a:lnTo>
                    <a:pt x="9" y="16"/>
                  </a:lnTo>
                  <a:lnTo>
                    <a:pt x="6" y="21"/>
                  </a:lnTo>
                  <a:lnTo>
                    <a:pt x="3" y="27"/>
                  </a:lnTo>
                  <a:lnTo>
                    <a:pt x="1" y="37"/>
                  </a:lnTo>
                  <a:lnTo>
                    <a:pt x="1" y="46"/>
                  </a:lnTo>
                  <a:lnTo>
                    <a:pt x="2" y="56"/>
                  </a:lnTo>
                  <a:lnTo>
                    <a:pt x="4" y="67"/>
                  </a:lnTo>
                  <a:close/>
                </a:path>
              </a:pathLst>
            </a:custGeom>
            <a:solidFill>
              <a:srgbClr val="F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Freeform 192"/>
            <p:cNvSpPr>
              <a:spLocks/>
            </p:cNvSpPr>
            <p:nvPr/>
          </p:nvSpPr>
          <p:spPr bwMode="auto">
            <a:xfrm>
              <a:off x="1447" y="3640"/>
              <a:ext cx="23" cy="38"/>
            </a:xfrm>
            <a:custGeom>
              <a:avLst/>
              <a:gdLst>
                <a:gd name="T0" fmla="*/ 15 w 23"/>
                <a:gd name="T1" fmla="*/ 0 h 38"/>
                <a:gd name="T2" fmla="*/ 15 w 23"/>
                <a:gd name="T3" fmla="*/ 3 h 38"/>
                <a:gd name="T4" fmla="*/ 15 w 23"/>
                <a:gd name="T5" fmla="*/ 5 h 38"/>
                <a:gd name="T6" fmla="*/ 13 w 23"/>
                <a:gd name="T7" fmla="*/ 6 h 38"/>
                <a:gd name="T8" fmla="*/ 10 w 23"/>
                <a:gd name="T9" fmla="*/ 9 h 38"/>
                <a:gd name="T10" fmla="*/ 7 w 23"/>
                <a:gd name="T11" fmla="*/ 12 h 38"/>
                <a:gd name="T12" fmla="*/ 21 w 23"/>
                <a:gd name="T13" fmla="*/ 9 h 38"/>
                <a:gd name="T14" fmla="*/ 23 w 23"/>
                <a:gd name="T15" fmla="*/ 10 h 38"/>
                <a:gd name="T16" fmla="*/ 20 w 23"/>
                <a:gd name="T17" fmla="*/ 11 h 38"/>
                <a:gd name="T18" fmla="*/ 18 w 23"/>
                <a:gd name="T19" fmla="*/ 13 h 38"/>
                <a:gd name="T20" fmla="*/ 16 w 23"/>
                <a:gd name="T21" fmla="*/ 15 h 38"/>
                <a:gd name="T22" fmla="*/ 14 w 23"/>
                <a:gd name="T23" fmla="*/ 16 h 38"/>
                <a:gd name="T24" fmla="*/ 11 w 23"/>
                <a:gd name="T25" fmla="*/ 16 h 38"/>
                <a:gd name="T26" fmla="*/ 7 w 23"/>
                <a:gd name="T27" fmla="*/ 16 h 38"/>
                <a:gd name="T28" fmla="*/ 12 w 23"/>
                <a:gd name="T29" fmla="*/ 17 h 38"/>
                <a:gd name="T30" fmla="*/ 13 w 23"/>
                <a:gd name="T31" fmla="*/ 18 h 38"/>
                <a:gd name="T32" fmla="*/ 16 w 23"/>
                <a:gd name="T33" fmla="*/ 18 h 38"/>
                <a:gd name="T34" fmla="*/ 18 w 23"/>
                <a:gd name="T35" fmla="*/ 17 h 38"/>
                <a:gd name="T36" fmla="*/ 21 w 23"/>
                <a:gd name="T37" fmla="*/ 15 h 38"/>
                <a:gd name="T38" fmla="*/ 23 w 23"/>
                <a:gd name="T39" fmla="*/ 13 h 38"/>
                <a:gd name="T40" fmla="*/ 18 w 23"/>
                <a:gd name="T41" fmla="*/ 18 h 38"/>
                <a:gd name="T42" fmla="*/ 16 w 23"/>
                <a:gd name="T43" fmla="*/ 19 h 38"/>
                <a:gd name="T44" fmla="*/ 13 w 23"/>
                <a:gd name="T45" fmla="*/ 19 h 38"/>
                <a:gd name="T46" fmla="*/ 11 w 23"/>
                <a:gd name="T47" fmla="*/ 18 h 38"/>
                <a:gd name="T48" fmla="*/ 9 w 23"/>
                <a:gd name="T49" fmla="*/ 18 h 38"/>
                <a:gd name="T50" fmla="*/ 8 w 23"/>
                <a:gd name="T51" fmla="*/ 18 h 38"/>
                <a:gd name="T52" fmla="*/ 6 w 23"/>
                <a:gd name="T53" fmla="*/ 18 h 38"/>
                <a:gd name="T54" fmla="*/ 7 w 23"/>
                <a:gd name="T55" fmla="*/ 23 h 38"/>
                <a:gd name="T56" fmla="*/ 9 w 23"/>
                <a:gd name="T57" fmla="*/ 26 h 38"/>
                <a:gd name="T58" fmla="*/ 11 w 23"/>
                <a:gd name="T59" fmla="*/ 28 h 38"/>
                <a:gd name="T60" fmla="*/ 13 w 23"/>
                <a:gd name="T61" fmla="*/ 29 h 38"/>
                <a:gd name="T62" fmla="*/ 14 w 23"/>
                <a:gd name="T63" fmla="*/ 31 h 38"/>
                <a:gd name="T64" fmla="*/ 15 w 23"/>
                <a:gd name="T65" fmla="*/ 33 h 38"/>
                <a:gd name="T66" fmla="*/ 15 w 23"/>
                <a:gd name="T67" fmla="*/ 36 h 38"/>
                <a:gd name="T68" fmla="*/ 14 w 23"/>
                <a:gd name="T69" fmla="*/ 38 h 38"/>
                <a:gd name="T70" fmla="*/ 14 w 23"/>
                <a:gd name="T71" fmla="*/ 34 h 38"/>
                <a:gd name="T72" fmla="*/ 13 w 23"/>
                <a:gd name="T73" fmla="*/ 31 h 38"/>
                <a:gd name="T74" fmla="*/ 11 w 23"/>
                <a:gd name="T75" fmla="*/ 31 h 38"/>
                <a:gd name="T76" fmla="*/ 8 w 23"/>
                <a:gd name="T77" fmla="*/ 29 h 38"/>
                <a:gd name="T78" fmla="*/ 7 w 23"/>
                <a:gd name="T79" fmla="*/ 29 h 38"/>
                <a:gd name="T80" fmla="*/ 5 w 23"/>
                <a:gd name="T81" fmla="*/ 27 h 38"/>
                <a:gd name="T82" fmla="*/ 3 w 23"/>
                <a:gd name="T83" fmla="*/ 25 h 38"/>
                <a:gd name="T84" fmla="*/ 1 w 23"/>
                <a:gd name="T85" fmla="*/ 23 h 38"/>
                <a:gd name="T86" fmla="*/ 0 w 23"/>
                <a:gd name="T87" fmla="*/ 20 h 38"/>
                <a:gd name="T88" fmla="*/ 0 w 23"/>
                <a:gd name="T89" fmla="*/ 17 h 38"/>
                <a:gd name="T90" fmla="*/ 0 w 23"/>
                <a:gd name="T91" fmla="*/ 14 h 38"/>
                <a:gd name="T92" fmla="*/ 1 w 23"/>
                <a:gd name="T93" fmla="*/ 11 h 38"/>
                <a:gd name="T94" fmla="*/ 15 w 23"/>
                <a:gd name="T95" fmla="*/ 0 h 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" h="38">
                  <a:moveTo>
                    <a:pt x="15" y="0"/>
                  </a:moveTo>
                  <a:lnTo>
                    <a:pt x="15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10" y="9"/>
                  </a:lnTo>
                  <a:lnTo>
                    <a:pt x="7" y="12"/>
                  </a:lnTo>
                  <a:lnTo>
                    <a:pt x="21" y="9"/>
                  </a:lnTo>
                  <a:lnTo>
                    <a:pt x="23" y="10"/>
                  </a:lnTo>
                  <a:lnTo>
                    <a:pt x="20" y="11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6"/>
                  </a:lnTo>
                  <a:lnTo>
                    <a:pt x="11" y="16"/>
                  </a:lnTo>
                  <a:lnTo>
                    <a:pt x="7" y="16"/>
                  </a:lnTo>
                  <a:lnTo>
                    <a:pt x="12" y="17"/>
                  </a:lnTo>
                  <a:lnTo>
                    <a:pt x="13" y="18"/>
                  </a:lnTo>
                  <a:lnTo>
                    <a:pt x="16" y="18"/>
                  </a:lnTo>
                  <a:lnTo>
                    <a:pt x="18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18" y="18"/>
                  </a:lnTo>
                  <a:lnTo>
                    <a:pt x="16" y="19"/>
                  </a:lnTo>
                  <a:lnTo>
                    <a:pt x="13" y="19"/>
                  </a:lnTo>
                  <a:lnTo>
                    <a:pt x="11" y="18"/>
                  </a:lnTo>
                  <a:lnTo>
                    <a:pt x="9" y="18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7" y="23"/>
                  </a:lnTo>
                  <a:lnTo>
                    <a:pt x="9" y="26"/>
                  </a:lnTo>
                  <a:lnTo>
                    <a:pt x="11" y="28"/>
                  </a:lnTo>
                  <a:lnTo>
                    <a:pt x="13" y="29"/>
                  </a:lnTo>
                  <a:lnTo>
                    <a:pt x="14" y="31"/>
                  </a:lnTo>
                  <a:lnTo>
                    <a:pt x="15" y="33"/>
                  </a:lnTo>
                  <a:lnTo>
                    <a:pt x="15" y="36"/>
                  </a:lnTo>
                  <a:lnTo>
                    <a:pt x="14" y="38"/>
                  </a:lnTo>
                  <a:lnTo>
                    <a:pt x="14" y="34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8" y="29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5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" name="Freeform 193"/>
            <p:cNvSpPr>
              <a:spLocks/>
            </p:cNvSpPr>
            <p:nvPr/>
          </p:nvSpPr>
          <p:spPr bwMode="auto">
            <a:xfrm>
              <a:off x="1393" y="3665"/>
              <a:ext cx="68" cy="56"/>
            </a:xfrm>
            <a:custGeom>
              <a:avLst/>
              <a:gdLst>
                <a:gd name="T0" fmla="*/ 3 w 68"/>
                <a:gd name="T1" fmla="*/ 0 h 56"/>
                <a:gd name="T2" fmla="*/ 4 w 68"/>
                <a:gd name="T3" fmla="*/ 6 h 56"/>
                <a:gd name="T4" fmla="*/ 6 w 68"/>
                <a:gd name="T5" fmla="*/ 11 h 56"/>
                <a:gd name="T6" fmla="*/ 10 w 68"/>
                <a:gd name="T7" fmla="*/ 16 h 56"/>
                <a:gd name="T8" fmla="*/ 13 w 68"/>
                <a:gd name="T9" fmla="*/ 19 h 56"/>
                <a:gd name="T10" fmla="*/ 16 w 68"/>
                <a:gd name="T11" fmla="*/ 21 h 56"/>
                <a:gd name="T12" fmla="*/ 20 w 68"/>
                <a:gd name="T13" fmla="*/ 21 h 56"/>
                <a:gd name="T14" fmla="*/ 27 w 68"/>
                <a:gd name="T15" fmla="*/ 20 h 56"/>
                <a:gd name="T16" fmla="*/ 32 w 68"/>
                <a:gd name="T17" fmla="*/ 20 h 56"/>
                <a:gd name="T18" fmla="*/ 36 w 68"/>
                <a:gd name="T19" fmla="*/ 19 h 56"/>
                <a:gd name="T20" fmla="*/ 39 w 68"/>
                <a:gd name="T21" fmla="*/ 19 h 56"/>
                <a:gd name="T22" fmla="*/ 38 w 68"/>
                <a:gd name="T23" fmla="*/ 23 h 56"/>
                <a:gd name="T24" fmla="*/ 39 w 68"/>
                <a:gd name="T25" fmla="*/ 27 h 56"/>
                <a:gd name="T26" fmla="*/ 36 w 68"/>
                <a:gd name="T27" fmla="*/ 27 h 56"/>
                <a:gd name="T28" fmla="*/ 33 w 68"/>
                <a:gd name="T29" fmla="*/ 27 h 56"/>
                <a:gd name="T30" fmla="*/ 32 w 68"/>
                <a:gd name="T31" fmla="*/ 30 h 56"/>
                <a:gd name="T32" fmla="*/ 33 w 68"/>
                <a:gd name="T33" fmla="*/ 34 h 56"/>
                <a:gd name="T34" fmla="*/ 34 w 68"/>
                <a:gd name="T35" fmla="*/ 38 h 56"/>
                <a:gd name="T36" fmla="*/ 37 w 68"/>
                <a:gd name="T37" fmla="*/ 40 h 56"/>
                <a:gd name="T38" fmla="*/ 41 w 68"/>
                <a:gd name="T39" fmla="*/ 42 h 56"/>
                <a:gd name="T40" fmla="*/ 46 w 68"/>
                <a:gd name="T41" fmla="*/ 41 h 56"/>
                <a:gd name="T42" fmla="*/ 48 w 68"/>
                <a:gd name="T43" fmla="*/ 41 h 56"/>
                <a:gd name="T44" fmla="*/ 51 w 68"/>
                <a:gd name="T45" fmla="*/ 44 h 56"/>
                <a:gd name="T46" fmla="*/ 54 w 68"/>
                <a:gd name="T47" fmla="*/ 46 h 56"/>
                <a:gd name="T48" fmla="*/ 58 w 68"/>
                <a:gd name="T49" fmla="*/ 48 h 56"/>
                <a:gd name="T50" fmla="*/ 62 w 68"/>
                <a:gd name="T51" fmla="*/ 48 h 56"/>
                <a:gd name="T52" fmla="*/ 64 w 68"/>
                <a:gd name="T53" fmla="*/ 48 h 56"/>
                <a:gd name="T54" fmla="*/ 66 w 68"/>
                <a:gd name="T55" fmla="*/ 51 h 56"/>
                <a:gd name="T56" fmla="*/ 68 w 68"/>
                <a:gd name="T57" fmla="*/ 53 h 56"/>
                <a:gd name="T58" fmla="*/ 65 w 68"/>
                <a:gd name="T59" fmla="*/ 55 h 56"/>
                <a:gd name="T60" fmla="*/ 61 w 68"/>
                <a:gd name="T61" fmla="*/ 56 h 56"/>
                <a:gd name="T62" fmla="*/ 56 w 68"/>
                <a:gd name="T63" fmla="*/ 56 h 56"/>
                <a:gd name="T64" fmla="*/ 52 w 68"/>
                <a:gd name="T65" fmla="*/ 56 h 56"/>
                <a:gd name="T66" fmla="*/ 51 w 68"/>
                <a:gd name="T67" fmla="*/ 56 h 56"/>
                <a:gd name="T68" fmla="*/ 43 w 68"/>
                <a:gd name="T69" fmla="*/ 55 h 56"/>
                <a:gd name="T70" fmla="*/ 39 w 68"/>
                <a:gd name="T71" fmla="*/ 54 h 56"/>
                <a:gd name="T72" fmla="*/ 33 w 68"/>
                <a:gd name="T73" fmla="*/ 50 h 56"/>
                <a:gd name="T74" fmla="*/ 26 w 68"/>
                <a:gd name="T75" fmla="*/ 44 h 56"/>
                <a:gd name="T76" fmla="*/ 16 w 68"/>
                <a:gd name="T77" fmla="*/ 35 h 56"/>
                <a:gd name="T78" fmla="*/ 7 w 68"/>
                <a:gd name="T79" fmla="*/ 26 h 56"/>
                <a:gd name="T80" fmla="*/ 3 w 68"/>
                <a:gd name="T81" fmla="*/ 21 h 56"/>
                <a:gd name="T82" fmla="*/ 0 w 68"/>
                <a:gd name="T83" fmla="*/ 15 h 56"/>
                <a:gd name="T84" fmla="*/ 0 w 68"/>
                <a:gd name="T85" fmla="*/ 11 h 56"/>
                <a:gd name="T86" fmla="*/ 3 w 68"/>
                <a:gd name="T87" fmla="*/ 0 h 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8" h="56">
                  <a:moveTo>
                    <a:pt x="3" y="0"/>
                  </a:moveTo>
                  <a:lnTo>
                    <a:pt x="4" y="6"/>
                  </a:lnTo>
                  <a:lnTo>
                    <a:pt x="6" y="11"/>
                  </a:lnTo>
                  <a:lnTo>
                    <a:pt x="10" y="16"/>
                  </a:lnTo>
                  <a:lnTo>
                    <a:pt x="13" y="19"/>
                  </a:lnTo>
                  <a:lnTo>
                    <a:pt x="16" y="21"/>
                  </a:lnTo>
                  <a:lnTo>
                    <a:pt x="20" y="21"/>
                  </a:lnTo>
                  <a:lnTo>
                    <a:pt x="27" y="20"/>
                  </a:lnTo>
                  <a:lnTo>
                    <a:pt x="32" y="20"/>
                  </a:lnTo>
                  <a:lnTo>
                    <a:pt x="36" y="19"/>
                  </a:lnTo>
                  <a:lnTo>
                    <a:pt x="39" y="19"/>
                  </a:lnTo>
                  <a:lnTo>
                    <a:pt x="38" y="23"/>
                  </a:lnTo>
                  <a:lnTo>
                    <a:pt x="39" y="27"/>
                  </a:lnTo>
                  <a:lnTo>
                    <a:pt x="36" y="27"/>
                  </a:lnTo>
                  <a:lnTo>
                    <a:pt x="33" y="27"/>
                  </a:lnTo>
                  <a:lnTo>
                    <a:pt x="32" y="30"/>
                  </a:lnTo>
                  <a:lnTo>
                    <a:pt x="33" y="34"/>
                  </a:lnTo>
                  <a:lnTo>
                    <a:pt x="34" y="38"/>
                  </a:lnTo>
                  <a:lnTo>
                    <a:pt x="37" y="40"/>
                  </a:lnTo>
                  <a:lnTo>
                    <a:pt x="41" y="42"/>
                  </a:lnTo>
                  <a:lnTo>
                    <a:pt x="46" y="41"/>
                  </a:lnTo>
                  <a:lnTo>
                    <a:pt x="48" y="41"/>
                  </a:lnTo>
                  <a:lnTo>
                    <a:pt x="51" y="44"/>
                  </a:lnTo>
                  <a:lnTo>
                    <a:pt x="54" y="46"/>
                  </a:lnTo>
                  <a:lnTo>
                    <a:pt x="58" y="48"/>
                  </a:lnTo>
                  <a:lnTo>
                    <a:pt x="62" y="48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8" y="53"/>
                  </a:lnTo>
                  <a:lnTo>
                    <a:pt x="65" y="55"/>
                  </a:lnTo>
                  <a:lnTo>
                    <a:pt x="61" y="56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51" y="56"/>
                  </a:lnTo>
                  <a:lnTo>
                    <a:pt x="43" y="55"/>
                  </a:lnTo>
                  <a:lnTo>
                    <a:pt x="39" y="54"/>
                  </a:lnTo>
                  <a:lnTo>
                    <a:pt x="33" y="50"/>
                  </a:lnTo>
                  <a:lnTo>
                    <a:pt x="26" y="44"/>
                  </a:lnTo>
                  <a:lnTo>
                    <a:pt x="16" y="35"/>
                  </a:lnTo>
                  <a:lnTo>
                    <a:pt x="7" y="26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" name="Freeform 194"/>
            <p:cNvSpPr>
              <a:spLocks/>
            </p:cNvSpPr>
            <p:nvPr/>
          </p:nvSpPr>
          <p:spPr bwMode="auto">
            <a:xfrm>
              <a:off x="1436" y="3675"/>
              <a:ext cx="12" cy="30"/>
            </a:xfrm>
            <a:custGeom>
              <a:avLst/>
              <a:gdLst>
                <a:gd name="T0" fmla="*/ 12 w 12"/>
                <a:gd name="T1" fmla="*/ 1 h 30"/>
                <a:gd name="T2" fmla="*/ 9 w 12"/>
                <a:gd name="T3" fmla="*/ 0 h 30"/>
                <a:gd name="T4" fmla="*/ 7 w 12"/>
                <a:gd name="T5" fmla="*/ 0 h 30"/>
                <a:gd name="T6" fmla="*/ 5 w 12"/>
                <a:gd name="T7" fmla="*/ 2 h 30"/>
                <a:gd name="T8" fmla="*/ 4 w 12"/>
                <a:gd name="T9" fmla="*/ 3 h 30"/>
                <a:gd name="T10" fmla="*/ 3 w 12"/>
                <a:gd name="T11" fmla="*/ 6 h 30"/>
                <a:gd name="T12" fmla="*/ 3 w 12"/>
                <a:gd name="T13" fmla="*/ 9 h 30"/>
                <a:gd name="T14" fmla="*/ 2 w 12"/>
                <a:gd name="T15" fmla="*/ 15 h 30"/>
                <a:gd name="T16" fmla="*/ 0 w 12"/>
                <a:gd name="T17" fmla="*/ 21 h 30"/>
                <a:gd name="T18" fmla="*/ 2 w 12"/>
                <a:gd name="T19" fmla="*/ 23 h 30"/>
                <a:gd name="T20" fmla="*/ 3 w 12"/>
                <a:gd name="T21" fmla="*/ 30 h 30"/>
                <a:gd name="T22" fmla="*/ 3 w 12"/>
                <a:gd name="T23" fmla="*/ 21 h 30"/>
                <a:gd name="T24" fmla="*/ 3 w 12"/>
                <a:gd name="T25" fmla="*/ 17 h 30"/>
                <a:gd name="T26" fmla="*/ 3 w 12"/>
                <a:gd name="T27" fmla="*/ 12 h 30"/>
                <a:gd name="T28" fmla="*/ 4 w 12"/>
                <a:gd name="T29" fmla="*/ 10 h 30"/>
                <a:gd name="T30" fmla="*/ 5 w 12"/>
                <a:gd name="T31" fmla="*/ 9 h 30"/>
                <a:gd name="T32" fmla="*/ 7 w 12"/>
                <a:gd name="T33" fmla="*/ 10 h 30"/>
                <a:gd name="T34" fmla="*/ 8 w 12"/>
                <a:gd name="T35" fmla="*/ 10 h 30"/>
                <a:gd name="T36" fmla="*/ 6 w 12"/>
                <a:gd name="T37" fmla="*/ 8 h 30"/>
                <a:gd name="T38" fmla="*/ 6 w 12"/>
                <a:gd name="T39" fmla="*/ 7 h 30"/>
                <a:gd name="T40" fmla="*/ 5 w 12"/>
                <a:gd name="T41" fmla="*/ 5 h 30"/>
                <a:gd name="T42" fmla="*/ 6 w 12"/>
                <a:gd name="T43" fmla="*/ 3 h 30"/>
                <a:gd name="T44" fmla="*/ 9 w 12"/>
                <a:gd name="T45" fmla="*/ 1 h 30"/>
                <a:gd name="T46" fmla="*/ 12 w 12"/>
                <a:gd name="T47" fmla="*/ 1 h 3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2" h="30">
                  <a:moveTo>
                    <a:pt x="12" y="1"/>
                  </a:move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6"/>
                  </a:lnTo>
                  <a:lnTo>
                    <a:pt x="3" y="9"/>
                  </a:lnTo>
                  <a:lnTo>
                    <a:pt x="2" y="15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3" y="30"/>
                  </a:lnTo>
                  <a:lnTo>
                    <a:pt x="3" y="21"/>
                  </a:lnTo>
                  <a:lnTo>
                    <a:pt x="3" y="17"/>
                  </a:lnTo>
                  <a:lnTo>
                    <a:pt x="3" y="12"/>
                  </a:lnTo>
                  <a:lnTo>
                    <a:pt x="4" y="10"/>
                  </a:lnTo>
                  <a:lnTo>
                    <a:pt x="5" y="9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6" y="8"/>
                  </a:lnTo>
                  <a:lnTo>
                    <a:pt x="6" y="7"/>
                  </a:lnTo>
                  <a:lnTo>
                    <a:pt x="5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Freeform 195"/>
            <p:cNvSpPr>
              <a:spLocks/>
            </p:cNvSpPr>
            <p:nvPr/>
          </p:nvSpPr>
          <p:spPr bwMode="auto">
            <a:xfrm>
              <a:off x="1445" y="3678"/>
              <a:ext cx="8" cy="6"/>
            </a:xfrm>
            <a:custGeom>
              <a:avLst/>
              <a:gdLst>
                <a:gd name="T0" fmla="*/ 0 w 8"/>
                <a:gd name="T1" fmla="*/ 6 h 6"/>
                <a:gd name="T2" fmla="*/ 2 w 8"/>
                <a:gd name="T3" fmla="*/ 4 h 6"/>
                <a:gd name="T4" fmla="*/ 3 w 8"/>
                <a:gd name="T5" fmla="*/ 2 h 6"/>
                <a:gd name="T6" fmla="*/ 4 w 8"/>
                <a:gd name="T7" fmla="*/ 0 h 6"/>
                <a:gd name="T8" fmla="*/ 4 w 8"/>
                <a:gd name="T9" fmla="*/ 3 h 6"/>
                <a:gd name="T10" fmla="*/ 5 w 8"/>
                <a:gd name="T11" fmla="*/ 5 h 6"/>
                <a:gd name="T12" fmla="*/ 8 w 8"/>
                <a:gd name="T13" fmla="*/ 6 h 6"/>
                <a:gd name="T14" fmla="*/ 4 w 8"/>
                <a:gd name="T15" fmla="*/ 6 h 6"/>
                <a:gd name="T16" fmla="*/ 0 w 8"/>
                <a:gd name="T17" fmla="*/ 6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lnTo>
                    <a:pt x="2" y="4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3"/>
                  </a:lnTo>
                  <a:lnTo>
                    <a:pt x="5" y="5"/>
                  </a:lnTo>
                  <a:lnTo>
                    <a:pt x="8" y="6"/>
                  </a:lnTo>
                  <a:lnTo>
                    <a:pt x="4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4" name="Freeform 196"/>
            <p:cNvSpPr>
              <a:spLocks/>
            </p:cNvSpPr>
            <p:nvPr/>
          </p:nvSpPr>
          <p:spPr bwMode="auto">
            <a:xfrm>
              <a:off x="1452" y="3680"/>
              <a:ext cx="9" cy="4"/>
            </a:xfrm>
            <a:custGeom>
              <a:avLst/>
              <a:gdLst>
                <a:gd name="T0" fmla="*/ 0 w 9"/>
                <a:gd name="T1" fmla="*/ 4 h 4"/>
                <a:gd name="T2" fmla="*/ 5 w 9"/>
                <a:gd name="T3" fmla="*/ 3 h 4"/>
                <a:gd name="T4" fmla="*/ 7 w 9"/>
                <a:gd name="T5" fmla="*/ 2 h 4"/>
                <a:gd name="T6" fmla="*/ 9 w 9"/>
                <a:gd name="T7" fmla="*/ 0 h 4"/>
                <a:gd name="T8" fmla="*/ 8 w 9"/>
                <a:gd name="T9" fmla="*/ 3 h 4"/>
                <a:gd name="T10" fmla="*/ 6 w 9"/>
                <a:gd name="T11" fmla="*/ 4 h 4"/>
                <a:gd name="T12" fmla="*/ 0 w 9"/>
                <a:gd name="T13" fmla="*/ 4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lnTo>
                    <a:pt x="5" y="3"/>
                  </a:lnTo>
                  <a:lnTo>
                    <a:pt x="7" y="2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5" name="Freeform 197"/>
            <p:cNvSpPr>
              <a:spLocks/>
            </p:cNvSpPr>
            <p:nvPr/>
          </p:nvSpPr>
          <p:spPr bwMode="auto">
            <a:xfrm>
              <a:off x="1461" y="3680"/>
              <a:ext cx="15" cy="11"/>
            </a:xfrm>
            <a:custGeom>
              <a:avLst/>
              <a:gdLst>
                <a:gd name="T0" fmla="*/ 0 w 15"/>
                <a:gd name="T1" fmla="*/ 1 h 11"/>
                <a:gd name="T2" fmla="*/ 4 w 15"/>
                <a:gd name="T3" fmla="*/ 2 h 11"/>
                <a:gd name="T4" fmla="*/ 6 w 15"/>
                <a:gd name="T5" fmla="*/ 3 h 11"/>
                <a:gd name="T6" fmla="*/ 9 w 15"/>
                <a:gd name="T7" fmla="*/ 5 h 11"/>
                <a:gd name="T8" fmla="*/ 12 w 15"/>
                <a:gd name="T9" fmla="*/ 8 h 11"/>
                <a:gd name="T10" fmla="*/ 15 w 15"/>
                <a:gd name="T11" fmla="*/ 11 h 11"/>
                <a:gd name="T12" fmla="*/ 14 w 15"/>
                <a:gd name="T13" fmla="*/ 7 h 11"/>
                <a:gd name="T14" fmla="*/ 11 w 15"/>
                <a:gd name="T15" fmla="*/ 5 h 11"/>
                <a:gd name="T16" fmla="*/ 9 w 15"/>
                <a:gd name="T17" fmla="*/ 3 h 11"/>
                <a:gd name="T18" fmla="*/ 7 w 15"/>
                <a:gd name="T19" fmla="*/ 2 h 11"/>
                <a:gd name="T20" fmla="*/ 4 w 15"/>
                <a:gd name="T21" fmla="*/ 0 h 11"/>
                <a:gd name="T22" fmla="*/ 0 w 15"/>
                <a:gd name="T23" fmla="*/ 1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" h="11">
                  <a:moveTo>
                    <a:pt x="0" y="1"/>
                  </a:moveTo>
                  <a:lnTo>
                    <a:pt x="4" y="2"/>
                  </a:lnTo>
                  <a:lnTo>
                    <a:pt x="6" y="3"/>
                  </a:lnTo>
                  <a:lnTo>
                    <a:pt x="9" y="5"/>
                  </a:lnTo>
                  <a:lnTo>
                    <a:pt x="12" y="8"/>
                  </a:lnTo>
                  <a:lnTo>
                    <a:pt x="15" y="11"/>
                  </a:lnTo>
                  <a:lnTo>
                    <a:pt x="14" y="7"/>
                  </a:lnTo>
                  <a:lnTo>
                    <a:pt x="11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6" name="Freeform 198"/>
            <p:cNvSpPr>
              <a:spLocks/>
            </p:cNvSpPr>
            <p:nvPr/>
          </p:nvSpPr>
          <p:spPr bwMode="auto">
            <a:xfrm>
              <a:off x="1456" y="3686"/>
              <a:ext cx="2" cy="6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3 h 6"/>
                <a:gd name="T4" fmla="*/ 2 w 2"/>
                <a:gd name="T5" fmla="*/ 6 h 6"/>
                <a:gd name="T6" fmla="*/ 0 w 2"/>
                <a:gd name="T7" fmla="*/ 3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3"/>
                  </a:lnTo>
                  <a:lnTo>
                    <a:pt x="2" y="6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7" name="Freeform 199"/>
            <p:cNvSpPr>
              <a:spLocks/>
            </p:cNvSpPr>
            <p:nvPr/>
          </p:nvSpPr>
          <p:spPr bwMode="auto">
            <a:xfrm>
              <a:off x="1444" y="3689"/>
              <a:ext cx="26" cy="10"/>
            </a:xfrm>
            <a:custGeom>
              <a:avLst/>
              <a:gdLst>
                <a:gd name="T0" fmla="*/ 0 w 26"/>
                <a:gd name="T1" fmla="*/ 10 h 10"/>
                <a:gd name="T2" fmla="*/ 3 w 26"/>
                <a:gd name="T3" fmla="*/ 9 h 10"/>
                <a:gd name="T4" fmla="*/ 6 w 26"/>
                <a:gd name="T5" fmla="*/ 8 h 10"/>
                <a:gd name="T6" fmla="*/ 10 w 26"/>
                <a:gd name="T7" fmla="*/ 6 h 10"/>
                <a:gd name="T8" fmla="*/ 12 w 26"/>
                <a:gd name="T9" fmla="*/ 4 h 10"/>
                <a:gd name="T10" fmla="*/ 16 w 26"/>
                <a:gd name="T11" fmla="*/ 4 h 10"/>
                <a:gd name="T12" fmla="*/ 17 w 26"/>
                <a:gd name="T13" fmla="*/ 2 h 10"/>
                <a:gd name="T14" fmla="*/ 19 w 26"/>
                <a:gd name="T15" fmla="*/ 1 h 10"/>
                <a:gd name="T16" fmla="*/ 22 w 26"/>
                <a:gd name="T17" fmla="*/ 1 h 10"/>
                <a:gd name="T18" fmla="*/ 25 w 26"/>
                <a:gd name="T19" fmla="*/ 1 h 10"/>
                <a:gd name="T20" fmla="*/ 26 w 26"/>
                <a:gd name="T21" fmla="*/ 0 h 10"/>
                <a:gd name="T22" fmla="*/ 22 w 26"/>
                <a:gd name="T23" fmla="*/ 2 h 10"/>
                <a:gd name="T24" fmla="*/ 20 w 26"/>
                <a:gd name="T25" fmla="*/ 3 h 10"/>
                <a:gd name="T26" fmla="*/ 17 w 26"/>
                <a:gd name="T27" fmla="*/ 5 h 10"/>
                <a:gd name="T28" fmla="*/ 16 w 26"/>
                <a:gd name="T29" fmla="*/ 7 h 10"/>
                <a:gd name="T30" fmla="*/ 13 w 26"/>
                <a:gd name="T31" fmla="*/ 7 h 10"/>
                <a:gd name="T32" fmla="*/ 10 w 26"/>
                <a:gd name="T33" fmla="*/ 8 h 10"/>
                <a:gd name="T34" fmla="*/ 7 w 26"/>
                <a:gd name="T35" fmla="*/ 9 h 10"/>
                <a:gd name="T36" fmla="*/ 5 w 26"/>
                <a:gd name="T37" fmla="*/ 10 h 10"/>
                <a:gd name="T38" fmla="*/ 0 w 26"/>
                <a:gd name="T39" fmla="*/ 10 h 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" h="10">
                  <a:moveTo>
                    <a:pt x="0" y="10"/>
                  </a:moveTo>
                  <a:lnTo>
                    <a:pt x="3" y="9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17" y="2"/>
                  </a:lnTo>
                  <a:lnTo>
                    <a:pt x="19" y="1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0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8" name="Freeform 200"/>
            <p:cNvSpPr>
              <a:spLocks/>
            </p:cNvSpPr>
            <p:nvPr/>
          </p:nvSpPr>
          <p:spPr bwMode="auto">
            <a:xfrm>
              <a:off x="1446" y="3696"/>
              <a:ext cx="23" cy="7"/>
            </a:xfrm>
            <a:custGeom>
              <a:avLst/>
              <a:gdLst>
                <a:gd name="T0" fmla="*/ 0 w 23"/>
                <a:gd name="T1" fmla="*/ 5 h 7"/>
                <a:gd name="T2" fmla="*/ 6 w 23"/>
                <a:gd name="T3" fmla="*/ 6 h 7"/>
                <a:gd name="T4" fmla="*/ 11 w 23"/>
                <a:gd name="T5" fmla="*/ 5 h 7"/>
                <a:gd name="T6" fmla="*/ 13 w 23"/>
                <a:gd name="T7" fmla="*/ 4 h 7"/>
                <a:gd name="T8" fmla="*/ 15 w 23"/>
                <a:gd name="T9" fmla="*/ 2 h 7"/>
                <a:gd name="T10" fmla="*/ 17 w 23"/>
                <a:gd name="T11" fmla="*/ 1 h 7"/>
                <a:gd name="T12" fmla="*/ 20 w 23"/>
                <a:gd name="T13" fmla="*/ 1 h 7"/>
                <a:gd name="T14" fmla="*/ 23 w 23"/>
                <a:gd name="T15" fmla="*/ 0 h 7"/>
                <a:gd name="T16" fmla="*/ 20 w 23"/>
                <a:gd name="T17" fmla="*/ 2 h 7"/>
                <a:gd name="T18" fmla="*/ 17 w 23"/>
                <a:gd name="T19" fmla="*/ 2 h 7"/>
                <a:gd name="T20" fmla="*/ 15 w 23"/>
                <a:gd name="T21" fmla="*/ 4 h 7"/>
                <a:gd name="T22" fmla="*/ 13 w 23"/>
                <a:gd name="T23" fmla="*/ 6 h 7"/>
                <a:gd name="T24" fmla="*/ 11 w 23"/>
                <a:gd name="T25" fmla="*/ 7 h 7"/>
                <a:gd name="T26" fmla="*/ 8 w 23"/>
                <a:gd name="T27" fmla="*/ 7 h 7"/>
                <a:gd name="T28" fmla="*/ 4 w 23"/>
                <a:gd name="T29" fmla="*/ 6 h 7"/>
                <a:gd name="T30" fmla="*/ 0 w 23"/>
                <a:gd name="T31" fmla="*/ 5 h 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" h="7">
                  <a:moveTo>
                    <a:pt x="0" y="5"/>
                  </a:moveTo>
                  <a:lnTo>
                    <a:pt x="6" y="6"/>
                  </a:lnTo>
                  <a:lnTo>
                    <a:pt x="11" y="5"/>
                  </a:lnTo>
                  <a:lnTo>
                    <a:pt x="13" y="4"/>
                  </a:lnTo>
                  <a:lnTo>
                    <a:pt x="15" y="2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3" y="0"/>
                  </a:lnTo>
                  <a:lnTo>
                    <a:pt x="20" y="2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11" y="7"/>
                  </a:lnTo>
                  <a:lnTo>
                    <a:pt x="8" y="7"/>
                  </a:lnTo>
                  <a:lnTo>
                    <a:pt x="4" y="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9" name="Freeform 201"/>
            <p:cNvSpPr>
              <a:spLocks/>
            </p:cNvSpPr>
            <p:nvPr/>
          </p:nvSpPr>
          <p:spPr bwMode="auto">
            <a:xfrm>
              <a:off x="1414" y="3665"/>
              <a:ext cx="18" cy="13"/>
            </a:xfrm>
            <a:custGeom>
              <a:avLst/>
              <a:gdLst>
                <a:gd name="T0" fmla="*/ 18 w 18"/>
                <a:gd name="T1" fmla="*/ 0 h 13"/>
                <a:gd name="T2" fmla="*/ 18 w 18"/>
                <a:gd name="T3" fmla="*/ 5 h 13"/>
                <a:gd name="T4" fmla="*/ 17 w 18"/>
                <a:gd name="T5" fmla="*/ 8 h 13"/>
                <a:gd name="T6" fmla="*/ 16 w 18"/>
                <a:gd name="T7" fmla="*/ 11 h 13"/>
                <a:gd name="T8" fmla="*/ 12 w 18"/>
                <a:gd name="T9" fmla="*/ 13 h 13"/>
                <a:gd name="T10" fmla="*/ 8 w 18"/>
                <a:gd name="T11" fmla="*/ 13 h 13"/>
                <a:gd name="T12" fmla="*/ 5 w 18"/>
                <a:gd name="T13" fmla="*/ 13 h 13"/>
                <a:gd name="T14" fmla="*/ 3 w 18"/>
                <a:gd name="T15" fmla="*/ 12 h 13"/>
                <a:gd name="T16" fmla="*/ 1 w 18"/>
                <a:gd name="T17" fmla="*/ 11 h 13"/>
                <a:gd name="T18" fmla="*/ 0 w 18"/>
                <a:gd name="T19" fmla="*/ 9 h 13"/>
                <a:gd name="T20" fmla="*/ 1 w 18"/>
                <a:gd name="T21" fmla="*/ 8 h 13"/>
                <a:gd name="T22" fmla="*/ 3 w 18"/>
                <a:gd name="T23" fmla="*/ 11 h 13"/>
                <a:gd name="T24" fmla="*/ 5 w 18"/>
                <a:gd name="T25" fmla="*/ 12 h 13"/>
                <a:gd name="T26" fmla="*/ 9 w 18"/>
                <a:gd name="T27" fmla="*/ 13 h 13"/>
                <a:gd name="T28" fmla="*/ 12 w 18"/>
                <a:gd name="T29" fmla="*/ 12 h 13"/>
                <a:gd name="T30" fmla="*/ 14 w 18"/>
                <a:gd name="T31" fmla="*/ 10 h 13"/>
                <a:gd name="T32" fmla="*/ 16 w 18"/>
                <a:gd name="T33" fmla="*/ 7 h 13"/>
                <a:gd name="T34" fmla="*/ 17 w 18"/>
                <a:gd name="T35" fmla="*/ 5 h 13"/>
                <a:gd name="T36" fmla="*/ 17 w 18"/>
                <a:gd name="T37" fmla="*/ 3 h 13"/>
                <a:gd name="T38" fmla="*/ 15 w 18"/>
                <a:gd name="T39" fmla="*/ 5 h 13"/>
                <a:gd name="T40" fmla="*/ 12 w 18"/>
                <a:gd name="T41" fmla="*/ 6 h 13"/>
                <a:gd name="T42" fmla="*/ 9 w 18"/>
                <a:gd name="T43" fmla="*/ 6 h 13"/>
                <a:gd name="T44" fmla="*/ 6 w 18"/>
                <a:gd name="T45" fmla="*/ 6 h 13"/>
                <a:gd name="T46" fmla="*/ 15 w 18"/>
                <a:gd name="T47" fmla="*/ 3 h 13"/>
                <a:gd name="T48" fmla="*/ 18 w 18"/>
                <a:gd name="T49" fmla="*/ 0 h 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8" h="13">
                  <a:moveTo>
                    <a:pt x="18" y="0"/>
                  </a:moveTo>
                  <a:lnTo>
                    <a:pt x="18" y="5"/>
                  </a:lnTo>
                  <a:lnTo>
                    <a:pt x="17" y="8"/>
                  </a:lnTo>
                  <a:lnTo>
                    <a:pt x="16" y="11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5" y="13"/>
                  </a:lnTo>
                  <a:lnTo>
                    <a:pt x="3" y="12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9" y="13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5" y="5"/>
                  </a:lnTo>
                  <a:lnTo>
                    <a:pt x="12" y="6"/>
                  </a:lnTo>
                  <a:lnTo>
                    <a:pt x="9" y="6"/>
                  </a:lnTo>
                  <a:lnTo>
                    <a:pt x="6" y="6"/>
                  </a:lnTo>
                  <a:lnTo>
                    <a:pt x="15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0" name="Freeform 202"/>
            <p:cNvSpPr>
              <a:spLocks/>
            </p:cNvSpPr>
            <p:nvPr/>
          </p:nvSpPr>
          <p:spPr bwMode="auto">
            <a:xfrm>
              <a:off x="1453" y="3649"/>
              <a:ext cx="16" cy="6"/>
            </a:xfrm>
            <a:custGeom>
              <a:avLst/>
              <a:gdLst>
                <a:gd name="T0" fmla="*/ 0 w 16"/>
                <a:gd name="T1" fmla="*/ 6 h 6"/>
                <a:gd name="T2" fmla="*/ 1 w 16"/>
                <a:gd name="T3" fmla="*/ 4 h 6"/>
                <a:gd name="T4" fmla="*/ 3 w 16"/>
                <a:gd name="T5" fmla="*/ 2 h 6"/>
                <a:gd name="T6" fmla="*/ 5 w 16"/>
                <a:gd name="T7" fmla="*/ 1 h 6"/>
                <a:gd name="T8" fmla="*/ 8 w 16"/>
                <a:gd name="T9" fmla="*/ 0 h 6"/>
                <a:gd name="T10" fmla="*/ 10 w 16"/>
                <a:gd name="T11" fmla="*/ 0 h 6"/>
                <a:gd name="T12" fmla="*/ 13 w 16"/>
                <a:gd name="T13" fmla="*/ 0 h 6"/>
                <a:gd name="T14" fmla="*/ 16 w 16"/>
                <a:gd name="T15" fmla="*/ 1 h 6"/>
                <a:gd name="T16" fmla="*/ 12 w 16"/>
                <a:gd name="T17" fmla="*/ 2 h 6"/>
                <a:gd name="T18" fmla="*/ 10 w 16"/>
                <a:gd name="T19" fmla="*/ 4 h 6"/>
                <a:gd name="T20" fmla="*/ 9 w 16"/>
                <a:gd name="T21" fmla="*/ 5 h 6"/>
                <a:gd name="T22" fmla="*/ 7 w 16"/>
                <a:gd name="T23" fmla="*/ 6 h 6"/>
                <a:gd name="T24" fmla="*/ 5 w 16"/>
                <a:gd name="T25" fmla="*/ 6 h 6"/>
                <a:gd name="T26" fmla="*/ 0 w 16"/>
                <a:gd name="T27" fmla="*/ 6 h 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" h="6">
                  <a:moveTo>
                    <a:pt x="0" y="6"/>
                  </a:moveTo>
                  <a:lnTo>
                    <a:pt x="1" y="4"/>
                  </a:lnTo>
                  <a:lnTo>
                    <a:pt x="3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6" y="1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9" y="5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1" name="Freeform 203"/>
            <p:cNvSpPr>
              <a:spLocks/>
            </p:cNvSpPr>
            <p:nvPr/>
          </p:nvSpPr>
          <p:spPr bwMode="auto">
            <a:xfrm>
              <a:off x="1452" y="3648"/>
              <a:ext cx="17" cy="7"/>
            </a:xfrm>
            <a:custGeom>
              <a:avLst/>
              <a:gdLst>
                <a:gd name="T0" fmla="*/ 0 w 17"/>
                <a:gd name="T1" fmla="*/ 7 h 7"/>
                <a:gd name="T2" fmla="*/ 2 w 17"/>
                <a:gd name="T3" fmla="*/ 4 h 7"/>
                <a:gd name="T4" fmla="*/ 4 w 17"/>
                <a:gd name="T5" fmla="*/ 3 h 7"/>
                <a:gd name="T6" fmla="*/ 6 w 17"/>
                <a:gd name="T7" fmla="*/ 1 h 7"/>
                <a:gd name="T8" fmla="*/ 8 w 17"/>
                <a:gd name="T9" fmla="*/ 1 h 7"/>
                <a:gd name="T10" fmla="*/ 11 w 17"/>
                <a:gd name="T11" fmla="*/ 0 h 7"/>
                <a:gd name="T12" fmla="*/ 13 w 17"/>
                <a:gd name="T13" fmla="*/ 1 h 7"/>
                <a:gd name="T14" fmla="*/ 17 w 17"/>
                <a:gd name="T15" fmla="*/ 2 h 7"/>
                <a:gd name="T16" fmla="*/ 12 w 17"/>
                <a:gd name="T17" fmla="*/ 1 h 7"/>
                <a:gd name="T18" fmla="*/ 12 w 17"/>
                <a:gd name="T19" fmla="*/ 3 h 7"/>
                <a:gd name="T20" fmla="*/ 11 w 17"/>
                <a:gd name="T21" fmla="*/ 5 h 7"/>
                <a:gd name="T22" fmla="*/ 9 w 17"/>
                <a:gd name="T23" fmla="*/ 7 h 7"/>
                <a:gd name="T24" fmla="*/ 7 w 17"/>
                <a:gd name="T25" fmla="*/ 7 h 7"/>
                <a:gd name="T26" fmla="*/ 5 w 17"/>
                <a:gd name="T27" fmla="*/ 6 h 7"/>
                <a:gd name="T28" fmla="*/ 4 w 17"/>
                <a:gd name="T29" fmla="*/ 5 h 7"/>
                <a:gd name="T30" fmla="*/ 4 w 17"/>
                <a:gd name="T31" fmla="*/ 3 h 7"/>
                <a:gd name="T32" fmla="*/ 0 w 1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" h="7">
                  <a:moveTo>
                    <a:pt x="0" y="7"/>
                  </a:moveTo>
                  <a:lnTo>
                    <a:pt x="2" y="4"/>
                  </a:lnTo>
                  <a:lnTo>
                    <a:pt x="4" y="3"/>
                  </a:lnTo>
                  <a:lnTo>
                    <a:pt x="6" y="1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7" y="2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5" y="6"/>
                  </a:lnTo>
                  <a:lnTo>
                    <a:pt x="4" y="5"/>
                  </a:lnTo>
                  <a:lnTo>
                    <a:pt x="4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7F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" name="Freeform 204"/>
            <p:cNvSpPr>
              <a:spLocks/>
            </p:cNvSpPr>
            <p:nvPr/>
          </p:nvSpPr>
          <p:spPr bwMode="auto">
            <a:xfrm>
              <a:off x="1413" y="3663"/>
              <a:ext cx="19" cy="8"/>
            </a:xfrm>
            <a:custGeom>
              <a:avLst/>
              <a:gdLst>
                <a:gd name="T0" fmla="*/ 0 w 19"/>
                <a:gd name="T1" fmla="*/ 8 h 8"/>
                <a:gd name="T2" fmla="*/ 5 w 19"/>
                <a:gd name="T3" fmla="*/ 6 h 8"/>
                <a:gd name="T4" fmla="*/ 9 w 19"/>
                <a:gd name="T5" fmla="*/ 4 h 8"/>
                <a:gd name="T6" fmla="*/ 13 w 19"/>
                <a:gd name="T7" fmla="*/ 2 h 8"/>
                <a:gd name="T8" fmla="*/ 16 w 19"/>
                <a:gd name="T9" fmla="*/ 0 h 8"/>
                <a:gd name="T10" fmla="*/ 17 w 19"/>
                <a:gd name="T11" fmla="*/ 0 h 8"/>
                <a:gd name="T12" fmla="*/ 19 w 19"/>
                <a:gd name="T13" fmla="*/ 1 h 8"/>
                <a:gd name="T14" fmla="*/ 19 w 19"/>
                <a:gd name="T15" fmla="*/ 3 h 8"/>
                <a:gd name="T16" fmla="*/ 17 w 19"/>
                <a:gd name="T17" fmla="*/ 6 h 8"/>
                <a:gd name="T18" fmla="*/ 17 w 19"/>
                <a:gd name="T19" fmla="*/ 6 h 8"/>
                <a:gd name="T20" fmla="*/ 15 w 19"/>
                <a:gd name="T21" fmla="*/ 7 h 8"/>
                <a:gd name="T22" fmla="*/ 15 w 19"/>
                <a:gd name="T23" fmla="*/ 7 h 8"/>
                <a:gd name="T24" fmla="*/ 10 w 19"/>
                <a:gd name="T25" fmla="*/ 8 h 8"/>
                <a:gd name="T26" fmla="*/ 3 w 19"/>
                <a:gd name="T27" fmla="*/ 8 h 8"/>
                <a:gd name="T28" fmla="*/ 0 w 19"/>
                <a:gd name="T29" fmla="*/ 8 h 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8">
                  <a:moveTo>
                    <a:pt x="0" y="8"/>
                  </a:moveTo>
                  <a:lnTo>
                    <a:pt x="5" y="6"/>
                  </a:lnTo>
                  <a:lnTo>
                    <a:pt x="9" y="4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7" y="6"/>
                  </a:lnTo>
                  <a:lnTo>
                    <a:pt x="15" y="7"/>
                  </a:lnTo>
                  <a:lnTo>
                    <a:pt x="10" y="8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3" name="Freeform 205"/>
            <p:cNvSpPr>
              <a:spLocks/>
            </p:cNvSpPr>
            <p:nvPr/>
          </p:nvSpPr>
          <p:spPr bwMode="auto">
            <a:xfrm>
              <a:off x="1412" y="3663"/>
              <a:ext cx="20" cy="8"/>
            </a:xfrm>
            <a:custGeom>
              <a:avLst/>
              <a:gdLst>
                <a:gd name="T0" fmla="*/ 0 w 20"/>
                <a:gd name="T1" fmla="*/ 8 h 8"/>
                <a:gd name="T2" fmla="*/ 6 w 20"/>
                <a:gd name="T3" fmla="*/ 6 h 8"/>
                <a:gd name="T4" fmla="*/ 10 w 20"/>
                <a:gd name="T5" fmla="*/ 4 h 8"/>
                <a:gd name="T6" fmla="*/ 14 w 20"/>
                <a:gd name="T7" fmla="*/ 2 h 8"/>
                <a:gd name="T8" fmla="*/ 17 w 20"/>
                <a:gd name="T9" fmla="*/ 0 h 8"/>
                <a:gd name="T10" fmla="*/ 18 w 20"/>
                <a:gd name="T11" fmla="*/ 0 h 8"/>
                <a:gd name="T12" fmla="*/ 20 w 20"/>
                <a:gd name="T13" fmla="*/ 0 h 8"/>
                <a:gd name="T14" fmla="*/ 17 w 20"/>
                <a:gd name="T15" fmla="*/ 1 h 8"/>
                <a:gd name="T16" fmla="*/ 18 w 20"/>
                <a:gd name="T17" fmla="*/ 2 h 8"/>
                <a:gd name="T18" fmla="*/ 19 w 20"/>
                <a:gd name="T19" fmla="*/ 4 h 8"/>
                <a:gd name="T20" fmla="*/ 18 w 20"/>
                <a:gd name="T21" fmla="*/ 7 h 8"/>
                <a:gd name="T22" fmla="*/ 15 w 20"/>
                <a:gd name="T23" fmla="*/ 8 h 8"/>
                <a:gd name="T24" fmla="*/ 12 w 20"/>
                <a:gd name="T25" fmla="*/ 8 h 8"/>
                <a:gd name="T26" fmla="*/ 10 w 20"/>
                <a:gd name="T27" fmla="*/ 7 h 8"/>
                <a:gd name="T28" fmla="*/ 8 w 20"/>
                <a:gd name="T29" fmla="*/ 6 h 8"/>
                <a:gd name="T30" fmla="*/ 5 w 20"/>
                <a:gd name="T31" fmla="*/ 7 h 8"/>
                <a:gd name="T32" fmla="*/ 0 w 20"/>
                <a:gd name="T33" fmla="*/ 8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8">
                  <a:moveTo>
                    <a:pt x="0" y="8"/>
                  </a:moveTo>
                  <a:lnTo>
                    <a:pt x="6" y="6"/>
                  </a:lnTo>
                  <a:lnTo>
                    <a:pt x="10" y="4"/>
                  </a:lnTo>
                  <a:lnTo>
                    <a:pt x="14" y="2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17" y="1"/>
                  </a:lnTo>
                  <a:lnTo>
                    <a:pt x="18" y="2"/>
                  </a:lnTo>
                  <a:lnTo>
                    <a:pt x="19" y="4"/>
                  </a:lnTo>
                  <a:lnTo>
                    <a:pt x="18" y="7"/>
                  </a:lnTo>
                  <a:lnTo>
                    <a:pt x="15" y="8"/>
                  </a:lnTo>
                  <a:lnTo>
                    <a:pt x="12" y="8"/>
                  </a:lnTo>
                  <a:lnTo>
                    <a:pt x="10" y="7"/>
                  </a:lnTo>
                  <a:lnTo>
                    <a:pt x="8" y="6"/>
                  </a:lnTo>
                  <a:lnTo>
                    <a:pt x="5" y="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F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4" name="Freeform 206"/>
            <p:cNvSpPr>
              <a:spLocks/>
            </p:cNvSpPr>
            <p:nvPr/>
          </p:nvSpPr>
          <p:spPr bwMode="auto">
            <a:xfrm>
              <a:off x="1407" y="3656"/>
              <a:ext cx="27" cy="12"/>
            </a:xfrm>
            <a:custGeom>
              <a:avLst/>
              <a:gdLst>
                <a:gd name="T0" fmla="*/ 27 w 27"/>
                <a:gd name="T1" fmla="*/ 1 h 12"/>
                <a:gd name="T2" fmla="*/ 25 w 27"/>
                <a:gd name="T3" fmla="*/ 1 h 12"/>
                <a:gd name="T4" fmla="*/ 23 w 27"/>
                <a:gd name="T5" fmla="*/ 0 h 12"/>
                <a:gd name="T6" fmla="*/ 20 w 27"/>
                <a:gd name="T7" fmla="*/ 1 h 12"/>
                <a:gd name="T8" fmla="*/ 16 w 27"/>
                <a:gd name="T9" fmla="*/ 1 h 12"/>
                <a:gd name="T10" fmla="*/ 12 w 27"/>
                <a:gd name="T11" fmla="*/ 1 h 12"/>
                <a:gd name="T12" fmla="*/ 8 w 27"/>
                <a:gd name="T13" fmla="*/ 1 h 12"/>
                <a:gd name="T14" fmla="*/ 6 w 27"/>
                <a:gd name="T15" fmla="*/ 0 h 12"/>
                <a:gd name="T16" fmla="*/ 4 w 27"/>
                <a:gd name="T17" fmla="*/ 0 h 12"/>
                <a:gd name="T18" fmla="*/ 3 w 27"/>
                <a:gd name="T19" fmla="*/ 1 h 12"/>
                <a:gd name="T20" fmla="*/ 3 w 27"/>
                <a:gd name="T21" fmla="*/ 3 h 12"/>
                <a:gd name="T22" fmla="*/ 2 w 27"/>
                <a:gd name="T23" fmla="*/ 5 h 12"/>
                <a:gd name="T24" fmla="*/ 1 w 27"/>
                <a:gd name="T25" fmla="*/ 8 h 12"/>
                <a:gd name="T26" fmla="*/ 0 w 27"/>
                <a:gd name="T27" fmla="*/ 9 h 12"/>
                <a:gd name="T28" fmla="*/ 1 w 27"/>
                <a:gd name="T29" fmla="*/ 11 h 12"/>
                <a:gd name="T30" fmla="*/ 2 w 27"/>
                <a:gd name="T31" fmla="*/ 12 h 12"/>
                <a:gd name="T32" fmla="*/ 3 w 27"/>
                <a:gd name="T33" fmla="*/ 10 h 12"/>
                <a:gd name="T34" fmla="*/ 6 w 27"/>
                <a:gd name="T35" fmla="*/ 8 h 12"/>
                <a:gd name="T36" fmla="*/ 7 w 27"/>
                <a:gd name="T37" fmla="*/ 6 h 12"/>
                <a:gd name="T38" fmla="*/ 9 w 27"/>
                <a:gd name="T39" fmla="*/ 5 h 12"/>
                <a:gd name="T40" fmla="*/ 12 w 27"/>
                <a:gd name="T41" fmla="*/ 5 h 12"/>
                <a:gd name="T42" fmla="*/ 15 w 27"/>
                <a:gd name="T43" fmla="*/ 4 h 12"/>
                <a:gd name="T44" fmla="*/ 18 w 27"/>
                <a:gd name="T45" fmla="*/ 4 h 12"/>
                <a:gd name="T46" fmla="*/ 21 w 27"/>
                <a:gd name="T47" fmla="*/ 4 h 12"/>
                <a:gd name="T48" fmla="*/ 23 w 27"/>
                <a:gd name="T49" fmla="*/ 4 h 12"/>
                <a:gd name="T50" fmla="*/ 24 w 27"/>
                <a:gd name="T51" fmla="*/ 3 h 12"/>
                <a:gd name="T52" fmla="*/ 27 w 27"/>
                <a:gd name="T53" fmla="*/ 1 h 1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25" y="1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2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5"/>
                  </a:lnTo>
                  <a:lnTo>
                    <a:pt x="1" y="8"/>
                  </a:lnTo>
                  <a:lnTo>
                    <a:pt x="0" y="9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0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5" y="4"/>
                  </a:lnTo>
                  <a:lnTo>
                    <a:pt x="18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4" y="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5" name="Freeform 207"/>
            <p:cNvSpPr>
              <a:spLocks/>
            </p:cNvSpPr>
            <p:nvPr/>
          </p:nvSpPr>
          <p:spPr bwMode="auto">
            <a:xfrm>
              <a:off x="1446" y="3635"/>
              <a:ext cx="18" cy="21"/>
            </a:xfrm>
            <a:custGeom>
              <a:avLst/>
              <a:gdLst>
                <a:gd name="T0" fmla="*/ 0 w 18"/>
                <a:gd name="T1" fmla="*/ 21 h 21"/>
                <a:gd name="T2" fmla="*/ 4 w 18"/>
                <a:gd name="T3" fmla="*/ 15 h 21"/>
                <a:gd name="T4" fmla="*/ 8 w 18"/>
                <a:gd name="T5" fmla="*/ 12 h 21"/>
                <a:gd name="T6" fmla="*/ 11 w 18"/>
                <a:gd name="T7" fmla="*/ 11 h 21"/>
                <a:gd name="T8" fmla="*/ 14 w 18"/>
                <a:gd name="T9" fmla="*/ 8 h 21"/>
                <a:gd name="T10" fmla="*/ 16 w 18"/>
                <a:gd name="T11" fmla="*/ 6 h 21"/>
                <a:gd name="T12" fmla="*/ 17 w 18"/>
                <a:gd name="T13" fmla="*/ 5 h 21"/>
                <a:gd name="T14" fmla="*/ 17 w 18"/>
                <a:gd name="T15" fmla="*/ 5 h 21"/>
                <a:gd name="T16" fmla="*/ 18 w 18"/>
                <a:gd name="T17" fmla="*/ 2 h 21"/>
                <a:gd name="T18" fmla="*/ 17 w 18"/>
                <a:gd name="T19" fmla="*/ 1 h 21"/>
                <a:gd name="T20" fmla="*/ 16 w 18"/>
                <a:gd name="T21" fmla="*/ 0 h 21"/>
                <a:gd name="T22" fmla="*/ 16 w 18"/>
                <a:gd name="T23" fmla="*/ 0 h 21"/>
                <a:gd name="T24" fmla="*/ 14 w 18"/>
                <a:gd name="T25" fmla="*/ 1 h 21"/>
                <a:gd name="T26" fmla="*/ 13 w 18"/>
                <a:gd name="T27" fmla="*/ 3 h 21"/>
                <a:gd name="T28" fmla="*/ 12 w 18"/>
                <a:gd name="T29" fmla="*/ 5 h 21"/>
                <a:gd name="T30" fmla="*/ 10 w 18"/>
                <a:gd name="T31" fmla="*/ 6 h 21"/>
                <a:gd name="T32" fmla="*/ 7 w 18"/>
                <a:gd name="T33" fmla="*/ 8 h 21"/>
                <a:gd name="T34" fmla="*/ 5 w 18"/>
                <a:gd name="T35" fmla="*/ 12 h 21"/>
                <a:gd name="T36" fmla="*/ 3 w 18"/>
                <a:gd name="T37" fmla="*/ 15 h 21"/>
                <a:gd name="T38" fmla="*/ 1 w 18"/>
                <a:gd name="T39" fmla="*/ 18 h 21"/>
                <a:gd name="T40" fmla="*/ 0 w 18"/>
                <a:gd name="T41" fmla="*/ 21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8" h="21">
                  <a:moveTo>
                    <a:pt x="0" y="21"/>
                  </a:moveTo>
                  <a:lnTo>
                    <a:pt x="4" y="15"/>
                  </a:lnTo>
                  <a:lnTo>
                    <a:pt x="8" y="12"/>
                  </a:lnTo>
                  <a:lnTo>
                    <a:pt x="11" y="11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7" y="5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0" y="6"/>
                  </a:lnTo>
                  <a:lnTo>
                    <a:pt x="7" y="8"/>
                  </a:lnTo>
                  <a:lnTo>
                    <a:pt x="5" y="12"/>
                  </a:lnTo>
                  <a:lnTo>
                    <a:pt x="3" y="15"/>
                  </a:lnTo>
                  <a:lnTo>
                    <a:pt x="1" y="1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6" name="Freeform 208"/>
            <p:cNvSpPr>
              <a:spLocks/>
            </p:cNvSpPr>
            <p:nvPr/>
          </p:nvSpPr>
          <p:spPr bwMode="auto">
            <a:xfrm>
              <a:off x="1373" y="3594"/>
              <a:ext cx="100" cy="86"/>
            </a:xfrm>
            <a:custGeom>
              <a:avLst/>
              <a:gdLst>
                <a:gd name="T0" fmla="*/ 6 w 100"/>
                <a:gd name="T1" fmla="*/ 73 h 86"/>
                <a:gd name="T2" fmla="*/ 10 w 100"/>
                <a:gd name="T3" fmla="*/ 77 h 86"/>
                <a:gd name="T4" fmla="*/ 14 w 100"/>
                <a:gd name="T5" fmla="*/ 81 h 86"/>
                <a:gd name="T6" fmla="*/ 19 w 100"/>
                <a:gd name="T7" fmla="*/ 84 h 86"/>
                <a:gd name="T8" fmla="*/ 21 w 100"/>
                <a:gd name="T9" fmla="*/ 86 h 86"/>
                <a:gd name="T10" fmla="*/ 22 w 100"/>
                <a:gd name="T11" fmla="*/ 78 h 86"/>
                <a:gd name="T12" fmla="*/ 24 w 100"/>
                <a:gd name="T13" fmla="*/ 70 h 86"/>
                <a:gd name="T14" fmla="*/ 25 w 100"/>
                <a:gd name="T15" fmla="*/ 64 h 86"/>
                <a:gd name="T16" fmla="*/ 26 w 100"/>
                <a:gd name="T17" fmla="*/ 59 h 86"/>
                <a:gd name="T18" fmla="*/ 25 w 100"/>
                <a:gd name="T19" fmla="*/ 52 h 86"/>
                <a:gd name="T20" fmla="*/ 23 w 100"/>
                <a:gd name="T21" fmla="*/ 48 h 86"/>
                <a:gd name="T22" fmla="*/ 21 w 100"/>
                <a:gd name="T23" fmla="*/ 46 h 86"/>
                <a:gd name="T24" fmla="*/ 27 w 100"/>
                <a:gd name="T25" fmla="*/ 47 h 86"/>
                <a:gd name="T26" fmla="*/ 35 w 100"/>
                <a:gd name="T27" fmla="*/ 45 h 86"/>
                <a:gd name="T28" fmla="*/ 39 w 100"/>
                <a:gd name="T29" fmla="*/ 43 h 86"/>
                <a:gd name="T30" fmla="*/ 45 w 100"/>
                <a:gd name="T31" fmla="*/ 41 h 86"/>
                <a:gd name="T32" fmla="*/ 50 w 100"/>
                <a:gd name="T33" fmla="*/ 38 h 86"/>
                <a:gd name="T34" fmla="*/ 56 w 100"/>
                <a:gd name="T35" fmla="*/ 36 h 86"/>
                <a:gd name="T36" fmla="*/ 59 w 100"/>
                <a:gd name="T37" fmla="*/ 34 h 86"/>
                <a:gd name="T38" fmla="*/ 65 w 100"/>
                <a:gd name="T39" fmla="*/ 29 h 86"/>
                <a:gd name="T40" fmla="*/ 65 w 100"/>
                <a:gd name="T41" fmla="*/ 29 h 86"/>
                <a:gd name="T42" fmla="*/ 68 w 100"/>
                <a:gd name="T43" fmla="*/ 23 h 86"/>
                <a:gd name="T44" fmla="*/ 70 w 100"/>
                <a:gd name="T45" fmla="*/ 19 h 86"/>
                <a:gd name="T46" fmla="*/ 75 w 100"/>
                <a:gd name="T47" fmla="*/ 20 h 86"/>
                <a:gd name="T48" fmla="*/ 81 w 100"/>
                <a:gd name="T49" fmla="*/ 23 h 86"/>
                <a:gd name="T50" fmla="*/ 86 w 100"/>
                <a:gd name="T51" fmla="*/ 27 h 86"/>
                <a:gd name="T52" fmla="*/ 90 w 100"/>
                <a:gd name="T53" fmla="*/ 32 h 86"/>
                <a:gd name="T54" fmla="*/ 93 w 100"/>
                <a:gd name="T55" fmla="*/ 37 h 86"/>
                <a:gd name="T56" fmla="*/ 95 w 100"/>
                <a:gd name="T57" fmla="*/ 42 h 86"/>
                <a:gd name="T58" fmla="*/ 97 w 100"/>
                <a:gd name="T59" fmla="*/ 47 h 86"/>
                <a:gd name="T60" fmla="*/ 100 w 100"/>
                <a:gd name="T61" fmla="*/ 51 h 86"/>
                <a:gd name="T62" fmla="*/ 99 w 100"/>
                <a:gd name="T63" fmla="*/ 42 h 86"/>
                <a:gd name="T64" fmla="*/ 97 w 100"/>
                <a:gd name="T65" fmla="*/ 37 h 86"/>
                <a:gd name="T66" fmla="*/ 95 w 100"/>
                <a:gd name="T67" fmla="*/ 32 h 86"/>
                <a:gd name="T68" fmla="*/ 94 w 100"/>
                <a:gd name="T69" fmla="*/ 25 h 86"/>
                <a:gd name="T70" fmla="*/ 89 w 100"/>
                <a:gd name="T71" fmla="*/ 19 h 86"/>
                <a:gd name="T72" fmla="*/ 82 w 100"/>
                <a:gd name="T73" fmla="*/ 11 h 86"/>
                <a:gd name="T74" fmla="*/ 77 w 100"/>
                <a:gd name="T75" fmla="*/ 7 h 86"/>
                <a:gd name="T76" fmla="*/ 74 w 100"/>
                <a:gd name="T77" fmla="*/ 4 h 86"/>
                <a:gd name="T78" fmla="*/ 70 w 100"/>
                <a:gd name="T79" fmla="*/ 2 h 86"/>
                <a:gd name="T80" fmla="*/ 66 w 100"/>
                <a:gd name="T81" fmla="*/ 1 h 86"/>
                <a:gd name="T82" fmla="*/ 61 w 100"/>
                <a:gd name="T83" fmla="*/ 1 h 86"/>
                <a:gd name="T84" fmla="*/ 59 w 100"/>
                <a:gd name="T85" fmla="*/ 1 h 86"/>
                <a:gd name="T86" fmla="*/ 52 w 100"/>
                <a:gd name="T87" fmla="*/ 0 h 86"/>
                <a:gd name="T88" fmla="*/ 43 w 100"/>
                <a:gd name="T89" fmla="*/ 0 h 86"/>
                <a:gd name="T90" fmla="*/ 35 w 100"/>
                <a:gd name="T91" fmla="*/ 3 h 86"/>
                <a:gd name="T92" fmla="*/ 28 w 100"/>
                <a:gd name="T93" fmla="*/ 5 h 86"/>
                <a:gd name="T94" fmla="*/ 22 w 100"/>
                <a:gd name="T95" fmla="*/ 7 h 86"/>
                <a:gd name="T96" fmla="*/ 17 w 100"/>
                <a:gd name="T97" fmla="*/ 10 h 86"/>
                <a:gd name="T98" fmla="*/ 13 w 100"/>
                <a:gd name="T99" fmla="*/ 12 h 86"/>
                <a:gd name="T100" fmla="*/ 10 w 100"/>
                <a:gd name="T101" fmla="*/ 15 h 86"/>
                <a:gd name="T102" fmla="*/ 7 w 100"/>
                <a:gd name="T103" fmla="*/ 18 h 86"/>
                <a:gd name="T104" fmla="*/ 4 w 100"/>
                <a:gd name="T105" fmla="*/ 23 h 86"/>
                <a:gd name="T106" fmla="*/ 2 w 100"/>
                <a:gd name="T107" fmla="*/ 26 h 86"/>
                <a:gd name="T108" fmla="*/ 0 w 100"/>
                <a:gd name="T109" fmla="*/ 31 h 86"/>
                <a:gd name="T110" fmla="*/ 0 w 100"/>
                <a:gd name="T111" fmla="*/ 37 h 86"/>
                <a:gd name="T112" fmla="*/ 0 w 100"/>
                <a:gd name="T113" fmla="*/ 43 h 86"/>
                <a:gd name="T114" fmla="*/ 1 w 100"/>
                <a:gd name="T115" fmla="*/ 49 h 86"/>
                <a:gd name="T116" fmla="*/ 1 w 100"/>
                <a:gd name="T117" fmla="*/ 57 h 86"/>
                <a:gd name="T118" fmla="*/ 2 w 100"/>
                <a:gd name="T119" fmla="*/ 62 h 86"/>
                <a:gd name="T120" fmla="*/ 3 w 100"/>
                <a:gd name="T121" fmla="*/ 66 h 86"/>
                <a:gd name="T122" fmla="*/ 6 w 100"/>
                <a:gd name="T123" fmla="*/ 73 h 8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0" h="86">
                  <a:moveTo>
                    <a:pt x="6" y="73"/>
                  </a:moveTo>
                  <a:lnTo>
                    <a:pt x="10" y="77"/>
                  </a:lnTo>
                  <a:lnTo>
                    <a:pt x="14" y="81"/>
                  </a:lnTo>
                  <a:lnTo>
                    <a:pt x="19" y="84"/>
                  </a:lnTo>
                  <a:lnTo>
                    <a:pt x="21" y="86"/>
                  </a:lnTo>
                  <a:lnTo>
                    <a:pt x="22" y="78"/>
                  </a:lnTo>
                  <a:lnTo>
                    <a:pt x="24" y="70"/>
                  </a:lnTo>
                  <a:lnTo>
                    <a:pt x="25" y="64"/>
                  </a:lnTo>
                  <a:lnTo>
                    <a:pt x="26" y="59"/>
                  </a:lnTo>
                  <a:lnTo>
                    <a:pt x="25" y="52"/>
                  </a:lnTo>
                  <a:lnTo>
                    <a:pt x="23" y="48"/>
                  </a:lnTo>
                  <a:lnTo>
                    <a:pt x="21" y="46"/>
                  </a:lnTo>
                  <a:lnTo>
                    <a:pt x="27" y="47"/>
                  </a:lnTo>
                  <a:lnTo>
                    <a:pt x="35" y="45"/>
                  </a:lnTo>
                  <a:lnTo>
                    <a:pt x="39" y="43"/>
                  </a:lnTo>
                  <a:lnTo>
                    <a:pt x="45" y="41"/>
                  </a:lnTo>
                  <a:lnTo>
                    <a:pt x="50" y="38"/>
                  </a:lnTo>
                  <a:lnTo>
                    <a:pt x="56" y="36"/>
                  </a:lnTo>
                  <a:lnTo>
                    <a:pt x="59" y="34"/>
                  </a:lnTo>
                  <a:lnTo>
                    <a:pt x="65" y="29"/>
                  </a:lnTo>
                  <a:lnTo>
                    <a:pt x="68" y="23"/>
                  </a:lnTo>
                  <a:lnTo>
                    <a:pt x="70" y="19"/>
                  </a:lnTo>
                  <a:lnTo>
                    <a:pt x="75" y="20"/>
                  </a:lnTo>
                  <a:lnTo>
                    <a:pt x="81" y="23"/>
                  </a:lnTo>
                  <a:lnTo>
                    <a:pt x="86" y="27"/>
                  </a:lnTo>
                  <a:lnTo>
                    <a:pt x="90" y="32"/>
                  </a:lnTo>
                  <a:lnTo>
                    <a:pt x="93" y="37"/>
                  </a:lnTo>
                  <a:lnTo>
                    <a:pt x="95" y="42"/>
                  </a:lnTo>
                  <a:lnTo>
                    <a:pt x="97" y="47"/>
                  </a:lnTo>
                  <a:lnTo>
                    <a:pt x="100" y="51"/>
                  </a:lnTo>
                  <a:lnTo>
                    <a:pt x="99" y="42"/>
                  </a:lnTo>
                  <a:lnTo>
                    <a:pt x="97" y="37"/>
                  </a:lnTo>
                  <a:lnTo>
                    <a:pt x="95" y="32"/>
                  </a:lnTo>
                  <a:lnTo>
                    <a:pt x="94" y="25"/>
                  </a:lnTo>
                  <a:lnTo>
                    <a:pt x="89" y="19"/>
                  </a:lnTo>
                  <a:lnTo>
                    <a:pt x="82" y="11"/>
                  </a:lnTo>
                  <a:lnTo>
                    <a:pt x="77" y="7"/>
                  </a:lnTo>
                  <a:lnTo>
                    <a:pt x="74" y="4"/>
                  </a:lnTo>
                  <a:lnTo>
                    <a:pt x="70" y="2"/>
                  </a:lnTo>
                  <a:lnTo>
                    <a:pt x="66" y="1"/>
                  </a:lnTo>
                  <a:lnTo>
                    <a:pt x="61" y="1"/>
                  </a:lnTo>
                  <a:lnTo>
                    <a:pt x="59" y="1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5" y="3"/>
                  </a:lnTo>
                  <a:lnTo>
                    <a:pt x="28" y="5"/>
                  </a:lnTo>
                  <a:lnTo>
                    <a:pt x="22" y="7"/>
                  </a:lnTo>
                  <a:lnTo>
                    <a:pt x="17" y="10"/>
                  </a:lnTo>
                  <a:lnTo>
                    <a:pt x="13" y="12"/>
                  </a:lnTo>
                  <a:lnTo>
                    <a:pt x="10" y="15"/>
                  </a:lnTo>
                  <a:lnTo>
                    <a:pt x="7" y="18"/>
                  </a:lnTo>
                  <a:lnTo>
                    <a:pt x="4" y="23"/>
                  </a:lnTo>
                  <a:lnTo>
                    <a:pt x="2" y="26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3"/>
                  </a:lnTo>
                  <a:lnTo>
                    <a:pt x="1" y="49"/>
                  </a:lnTo>
                  <a:lnTo>
                    <a:pt x="1" y="57"/>
                  </a:lnTo>
                  <a:lnTo>
                    <a:pt x="2" y="62"/>
                  </a:lnTo>
                  <a:lnTo>
                    <a:pt x="3" y="66"/>
                  </a:lnTo>
                  <a:lnTo>
                    <a:pt x="6" y="73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7" name="Freeform 209"/>
            <p:cNvSpPr>
              <a:spLocks/>
            </p:cNvSpPr>
            <p:nvPr/>
          </p:nvSpPr>
          <p:spPr bwMode="auto">
            <a:xfrm>
              <a:off x="1378" y="3597"/>
              <a:ext cx="61" cy="75"/>
            </a:xfrm>
            <a:custGeom>
              <a:avLst/>
              <a:gdLst>
                <a:gd name="T0" fmla="*/ 41 w 61"/>
                <a:gd name="T1" fmla="*/ 0 h 75"/>
                <a:gd name="T2" fmla="*/ 48 w 61"/>
                <a:gd name="T3" fmla="*/ 0 h 75"/>
                <a:gd name="T4" fmla="*/ 55 w 61"/>
                <a:gd name="T5" fmla="*/ 1 h 75"/>
                <a:gd name="T6" fmla="*/ 59 w 61"/>
                <a:gd name="T7" fmla="*/ 8 h 75"/>
                <a:gd name="T8" fmla="*/ 61 w 61"/>
                <a:gd name="T9" fmla="*/ 13 h 75"/>
                <a:gd name="T10" fmla="*/ 58 w 61"/>
                <a:gd name="T11" fmla="*/ 20 h 75"/>
                <a:gd name="T12" fmla="*/ 52 w 61"/>
                <a:gd name="T13" fmla="*/ 27 h 75"/>
                <a:gd name="T14" fmla="*/ 46 w 61"/>
                <a:gd name="T15" fmla="*/ 31 h 75"/>
                <a:gd name="T16" fmla="*/ 38 w 61"/>
                <a:gd name="T17" fmla="*/ 34 h 75"/>
                <a:gd name="T18" fmla="*/ 31 w 61"/>
                <a:gd name="T19" fmla="*/ 37 h 75"/>
                <a:gd name="T20" fmla="*/ 26 w 61"/>
                <a:gd name="T21" fmla="*/ 37 h 75"/>
                <a:gd name="T22" fmla="*/ 29 w 61"/>
                <a:gd name="T23" fmla="*/ 38 h 75"/>
                <a:gd name="T24" fmla="*/ 23 w 61"/>
                <a:gd name="T25" fmla="*/ 41 h 75"/>
                <a:gd name="T26" fmla="*/ 15 w 61"/>
                <a:gd name="T27" fmla="*/ 41 h 75"/>
                <a:gd name="T28" fmla="*/ 16 w 61"/>
                <a:gd name="T29" fmla="*/ 47 h 75"/>
                <a:gd name="T30" fmla="*/ 17 w 61"/>
                <a:gd name="T31" fmla="*/ 56 h 75"/>
                <a:gd name="T32" fmla="*/ 18 w 61"/>
                <a:gd name="T33" fmla="*/ 65 h 75"/>
                <a:gd name="T34" fmla="*/ 15 w 61"/>
                <a:gd name="T35" fmla="*/ 75 h 75"/>
                <a:gd name="T36" fmla="*/ 12 w 61"/>
                <a:gd name="T37" fmla="*/ 73 h 75"/>
                <a:gd name="T38" fmla="*/ 2 w 61"/>
                <a:gd name="T39" fmla="*/ 65 h 75"/>
                <a:gd name="T40" fmla="*/ 5 w 61"/>
                <a:gd name="T41" fmla="*/ 60 h 75"/>
                <a:gd name="T42" fmla="*/ 4 w 61"/>
                <a:gd name="T43" fmla="*/ 53 h 75"/>
                <a:gd name="T44" fmla="*/ 5 w 61"/>
                <a:gd name="T45" fmla="*/ 52 h 75"/>
                <a:gd name="T46" fmla="*/ 6 w 61"/>
                <a:gd name="T47" fmla="*/ 47 h 75"/>
                <a:gd name="T48" fmla="*/ 0 w 61"/>
                <a:gd name="T49" fmla="*/ 35 h 75"/>
                <a:gd name="T50" fmla="*/ 1 w 61"/>
                <a:gd name="T51" fmla="*/ 33 h 75"/>
                <a:gd name="T52" fmla="*/ 9 w 61"/>
                <a:gd name="T53" fmla="*/ 32 h 75"/>
                <a:gd name="T54" fmla="*/ 11 w 61"/>
                <a:gd name="T55" fmla="*/ 28 h 75"/>
                <a:gd name="T56" fmla="*/ 3 w 61"/>
                <a:gd name="T57" fmla="*/ 23 h 75"/>
                <a:gd name="T58" fmla="*/ 15 w 61"/>
                <a:gd name="T59" fmla="*/ 27 h 75"/>
                <a:gd name="T60" fmla="*/ 24 w 61"/>
                <a:gd name="T61" fmla="*/ 27 h 75"/>
                <a:gd name="T62" fmla="*/ 31 w 61"/>
                <a:gd name="T63" fmla="*/ 26 h 75"/>
                <a:gd name="T64" fmla="*/ 35 w 61"/>
                <a:gd name="T65" fmla="*/ 23 h 75"/>
                <a:gd name="T66" fmla="*/ 26 w 61"/>
                <a:gd name="T67" fmla="*/ 22 h 75"/>
                <a:gd name="T68" fmla="*/ 15 w 61"/>
                <a:gd name="T69" fmla="*/ 22 h 75"/>
                <a:gd name="T70" fmla="*/ 14 w 61"/>
                <a:gd name="T71" fmla="*/ 20 h 75"/>
                <a:gd name="T72" fmla="*/ 7 w 61"/>
                <a:gd name="T73" fmla="*/ 19 h 75"/>
                <a:gd name="T74" fmla="*/ 9 w 61"/>
                <a:gd name="T75" fmla="*/ 18 h 75"/>
                <a:gd name="T76" fmla="*/ 16 w 61"/>
                <a:gd name="T77" fmla="*/ 16 h 75"/>
                <a:gd name="T78" fmla="*/ 14 w 61"/>
                <a:gd name="T79" fmla="*/ 15 h 75"/>
                <a:gd name="T80" fmla="*/ 17 w 61"/>
                <a:gd name="T81" fmla="*/ 11 h 75"/>
                <a:gd name="T82" fmla="*/ 19 w 61"/>
                <a:gd name="T83" fmla="*/ 10 h 75"/>
                <a:gd name="T84" fmla="*/ 28 w 61"/>
                <a:gd name="T85" fmla="*/ 12 h 75"/>
                <a:gd name="T86" fmla="*/ 35 w 61"/>
                <a:gd name="T87" fmla="*/ 12 h 75"/>
                <a:gd name="T88" fmla="*/ 41 w 61"/>
                <a:gd name="T89" fmla="*/ 11 h 75"/>
                <a:gd name="T90" fmla="*/ 45 w 61"/>
                <a:gd name="T91" fmla="*/ 9 h 75"/>
                <a:gd name="T92" fmla="*/ 37 w 61"/>
                <a:gd name="T93" fmla="*/ 8 h 75"/>
                <a:gd name="T94" fmla="*/ 39 w 61"/>
                <a:gd name="T95" fmla="*/ 7 h 75"/>
                <a:gd name="T96" fmla="*/ 46 w 61"/>
                <a:gd name="T97" fmla="*/ 6 h 75"/>
                <a:gd name="T98" fmla="*/ 45 w 61"/>
                <a:gd name="T99" fmla="*/ 5 h 75"/>
                <a:gd name="T100" fmla="*/ 48 w 61"/>
                <a:gd name="T101" fmla="*/ 2 h 75"/>
                <a:gd name="T102" fmla="*/ 40 w 61"/>
                <a:gd name="T103" fmla="*/ 2 h 7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1" h="75">
                  <a:moveTo>
                    <a:pt x="38" y="2"/>
                  </a:moveTo>
                  <a:lnTo>
                    <a:pt x="41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1"/>
                  </a:lnTo>
                  <a:lnTo>
                    <a:pt x="57" y="4"/>
                  </a:lnTo>
                  <a:lnTo>
                    <a:pt x="59" y="8"/>
                  </a:lnTo>
                  <a:lnTo>
                    <a:pt x="61" y="10"/>
                  </a:lnTo>
                  <a:lnTo>
                    <a:pt x="61" y="13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5" y="24"/>
                  </a:lnTo>
                  <a:lnTo>
                    <a:pt x="52" y="27"/>
                  </a:lnTo>
                  <a:lnTo>
                    <a:pt x="49" y="29"/>
                  </a:lnTo>
                  <a:lnTo>
                    <a:pt x="46" y="31"/>
                  </a:lnTo>
                  <a:lnTo>
                    <a:pt x="42" y="32"/>
                  </a:lnTo>
                  <a:lnTo>
                    <a:pt x="38" y="34"/>
                  </a:lnTo>
                  <a:lnTo>
                    <a:pt x="34" y="35"/>
                  </a:lnTo>
                  <a:lnTo>
                    <a:pt x="31" y="37"/>
                  </a:lnTo>
                  <a:lnTo>
                    <a:pt x="28" y="37"/>
                  </a:lnTo>
                  <a:lnTo>
                    <a:pt x="26" y="37"/>
                  </a:lnTo>
                  <a:lnTo>
                    <a:pt x="25" y="38"/>
                  </a:lnTo>
                  <a:lnTo>
                    <a:pt x="29" y="38"/>
                  </a:lnTo>
                  <a:lnTo>
                    <a:pt x="27" y="40"/>
                  </a:lnTo>
                  <a:lnTo>
                    <a:pt x="23" y="41"/>
                  </a:lnTo>
                  <a:lnTo>
                    <a:pt x="18" y="41"/>
                  </a:lnTo>
                  <a:lnTo>
                    <a:pt x="15" y="41"/>
                  </a:lnTo>
                  <a:lnTo>
                    <a:pt x="14" y="42"/>
                  </a:lnTo>
                  <a:lnTo>
                    <a:pt x="16" y="47"/>
                  </a:lnTo>
                  <a:lnTo>
                    <a:pt x="17" y="52"/>
                  </a:lnTo>
                  <a:lnTo>
                    <a:pt x="17" y="56"/>
                  </a:lnTo>
                  <a:lnTo>
                    <a:pt x="17" y="61"/>
                  </a:lnTo>
                  <a:lnTo>
                    <a:pt x="18" y="65"/>
                  </a:lnTo>
                  <a:lnTo>
                    <a:pt x="17" y="69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2" y="73"/>
                  </a:lnTo>
                  <a:lnTo>
                    <a:pt x="7" y="68"/>
                  </a:lnTo>
                  <a:lnTo>
                    <a:pt x="2" y="65"/>
                  </a:lnTo>
                  <a:lnTo>
                    <a:pt x="7" y="65"/>
                  </a:lnTo>
                  <a:lnTo>
                    <a:pt x="5" y="60"/>
                  </a:lnTo>
                  <a:lnTo>
                    <a:pt x="2" y="57"/>
                  </a:lnTo>
                  <a:lnTo>
                    <a:pt x="4" y="53"/>
                  </a:lnTo>
                  <a:lnTo>
                    <a:pt x="3" y="51"/>
                  </a:lnTo>
                  <a:lnTo>
                    <a:pt x="5" y="52"/>
                  </a:lnTo>
                  <a:lnTo>
                    <a:pt x="2" y="47"/>
                  </a:lnTo>
                  <a:lnTo>
                    <a:pt x="6" y="47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2" y="37"/>
                  </a:lnTo>
                  <a:lnTo>
                    <a:pt x="1" y="33"/>
                  </a:lnTo>
                  <a:lnTo>
                    <a:pt x="7" y="33"/>
                  </a:lnTo>
                  <a:lnTo>
                    <a:pt x="9" y="32"/>
                  </a:lnTo>
                  <a:lnTo>
                    <a:pt x="7" y="29"/>
                  </a:lnTo>
                  <a:lnTo>
                    <a:pt x="11" y="28"/>
                  </a:lnTo>
                  <a:lnTo>
                    <a:pt x="7" y="26"/>
                  </a:lnTo>
                  <a:lnTo>
                    <a:pt x="3" y="23"/>
                  </a:lnTo>
                  <a:lnTo>
                    <a:pt x="10" y="25"/>
                  </a:lnTo>
                  <a:lnTo>
                    <a:pt x="15" y="27"/>
                  </a:lnTo>
                  <a:lnTo>
                    <a:pt x="19" y="27"/>
                  </a:lnTo>
                  <a:lnTo>
                    <a:pt x="24" y="27"/>
                  </a:lnTo>
                  <a:lnTo>
                    <a:pt x="29" y="27"/>
                  </a:lnTo>
                  <a:lnTo>
                    <a:pt x="31" y="26"/>
                  </a:lnTo>
                  <a:lnTo>
                    <a:pt x="30" y="24"/>
                  </a:lnTo>
                  <a:lnTo>
                    <a:pt x="35" y="23"/>
                  </a:lnTo>
                  <a:lnTo>
                    <a:pt x="31" y="22"/>
                  </a:lnTo>
                  <a:lnTo>
                    <a:pt x="26" y="22"/>
                  </a:lnTo>
                  <a:lnTo>
                    <a:pt x="21" y="22"/>
                  </a:lnTo>
                  <a:lnTo>
                    <a:pt x="15" y="22"/>
                  </a:lnTo>
                  <a:lnTo>
                    <a:pt x="19" y="19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9" y="18"/>
                  </a:lnTo>
                  <a:lnTo>
                    <a:pt x="13" y="17"/>
                  </a:lnTo>
                  <a:lnTo>
                    <a:pt x="16" y="16"/>
                  </a:lnTo>
                  <a:lnTo>
                    <a:pt x="17" y="15"/>
                  </a:lnTo>
                  <a:lnTo>
                    <a:pt x="14" y="15"/>
                  </a:lnTo>
                  <a:lnTo>
                    <a:pt x="20" y="12"/>
                  </a:lnTo>
                  <a:lnTo>
                    <a:pt x="17" y="11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5" y="11"/>
                  </a:lnTo>
                  <a:lnTo>
                    <a:pt x="28" y="12"/>
                  </a:lnTo>
                  <a:lnTo>
                    <a:pt x="32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1" y="11"/>
                  </a:lnTo>
                  <a:lnTo>
                    <a:pt x="43" y="10"/>
                  </a:lnTo>
                  <a:lnTo>
                    <a:pt x="45" y="9"/>
                  </a:lnTo>
                  <a:lnTo>
                    <a:pt x="41" y="9"/>
                  </a:lnTo>
                  <a:lnTo>
                    <a:pt x="37" y="8"/>
                  </a:lnTo>
                  <a:lnTo>
                    <a:pt x="31" y="8"/>
                  </a:lnTo>
                  <a:lnTo>
                    <a:pt x="39" y="7"/>
                  </a:lnTo>
                  <a:lnTo>
                    <a:pt x="43" y="6"/>
                  </a:lnTo>
                  <a:lnTo>
                    <a:pt x="46" y="6"/>
                  </a:lnTo>
                  <a:lnTo>
                    <a:pt x="48" y="4"/>
                  </a:lnTo>
                  <a:lnTo>
                    <a:pt x="45" y="5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0" y="2"/>
                  </a:lnTo>
                  <a:lnTo>
                    <a:pt x="38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8" name="Freeform 210"/>
            <p:cNvSpPr>
              <a:spLocks/>
            </p:cNvSpPr>
            <p:nvPr/>
          </p:nvSpPr>
          <p:spPr bwMode="auto">
            <a:xfrm>
              <a:off x="1439" y="3596"/>
              <a:ext cx="17" cy="19"/>
            </a:xfrm>
            <a:custGeom>
              <a:avLst/>
              <a:gdLst>
                <a:gd name="T0" fmla="*/ 0 w 17"/>
                <a:gd name="T1" fmla="*/ 0 h 19"/>
                <a:gd name="T2" fmla="*/ 4 w 17"/>
                <a:gd name="T3" fmla="*/ 4 h 19"/>
                <a:gd name="T4" fmla="*/ 6 w 17"/>
                <a:gd name="T5" fmla="*/ 5 h 19"/>
                <a:gd name="T6" fmla="*/ 8 w 17"/>
                <a:gd name="T7" fmla="*/ 7 h 19"/>
                <a:gd name="T8" fmla="*/ 11 w 17"/>
                <a:gd name="T9" fmla="*/ 9 h 19"/>
                <a:gd name="T10" fmla="*/ 14 w 17"/>
                <a:gd name="T11" fmla="*/ 10 h 19"/>
                <a:gd name="T12" fmla="*/ 10 w 17"/>
                <a:gd name="T13" fmla="*/ 9 h 19"/>
                <a:gd name="T14" fmla="*/ 7 w 17"/>
                <a:gd name="T15" fmla="*/ 8 h 19"/>
                <a:gd name="T16" fmla="*/ 6 w 17"/>
                <a:gd name="T17" fmla="*/ 9 h 19"/>
                <a:gd name="T18" fmla="*/ 8 w 17"/>
                <a:gd name="T19" fmla="*/ 11 h 19"/>
                <a:gd name="T20" fmla="*/ 10 w 17"/>
                <a:gd name="T21" fmla="*/ 14 h 19"/>
                <a:gd name="T22" fmla="*/ 13 w 17"/>
                <a:gd name="T23" fmla="*/ 16 h 19"/>
                <a:gd name="T24" fmla="*/ 17 w 17"/>
                <a:gd name="T25" fmla="*/ 19 h 19"/>
                <a:gd name="T26" fmla="*/ 12 w 17"/>
                <a:gd name="T27" fmla="*/ 17 h 19"/>
                <a:gd name="T28" fmla="*/ 8 w 17"/>
                <a:gd name="T29" fmla="*/ 15 h 19"/>
                <a:gd name="T30" fmla="*/ 5 w 17"/>
                <a:gd name="T31" fmla="*/ 14 h 19"/>
                <a:gd name="T32" fmla="*/ 3 w 17"/>
                <a:gd name="T33" fmla="*/ 11 h 19"/>
                <a:gd name="T34" fmla="*/ 3 w 17"/>
                <a:gd name="T35" fmla="*/ 8 h 19"/>
                <a:gd name="T36" fmla="*/ 1 w 17"/>
                <a:gd name="T37" fmla="*/ 5 h 19"/>
                <a:gd name="T38" fmla="*/ 0 w 17"/>
                <a:gd name="T39" fmla="*/ 0 h 1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" h="19">
                  <a:moveTo>
                    <a:pt x="0" y="0"/>
                  </a:moveTo>
                  <a:lnTo>
                    <a:pt x="4" y="4"/>
                  </a:lnTo>
                  <a:lnTo>
                    <a:pt x="6" y="5"/>
                  </a:lnTo>
                  <a:lnTo>
                    <a:pt x="8" y="7"/>
                  </a:lnTo>
                  <a:lnTo>
                    <a:pt x="11" y="9"/>
                  </a:lnTo>
                  <a:lnTo>
                    <a:pt x="14" y="10"/>
                  </a:lnTo>
                  <a:lnTo>
                    <a:pt x="10" y="9"/>
                  </a:lnTo>
                  <a:lnTo>
                    <a:pt x="7" y="8"/>
                  </a:lnTo>
                  <a:lnTo>
                    <a:pt x="6" y="9"/>
                  </a:lnTo>
                  <a:lnTo>
                    <a:pt x="8" y="11"/>
                  </a:lnTo>
                  <a:lnTo>
                    <a:pt x="10" y="14"/>
                  </a:lnTo>
                  <a:lnTo>
                    <a:pt x="13" y="16"/>
                  </a:lnTo>
                  <a:lnTo>
                    <a:pt x="17" y="19"/>
                  </a:lnTo>
                  <a:lnTo>
                    <a:pt x="12" y="17"/>
                  </a:lnTo>
                  <a:lnTo>
                    <a:pt x="8" y="15"/>
                  </a:lnTo>
                  <a:lnTo>
                    <a:pt x="5" y="14"/>
                  </a:lnTo>
                  <a:lnTo>
                    <a:pt x="3" y="11"/>
                  </a:lnTo>
                  <a:lnTo>
                    <a:pt x="3" y="8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9" name="Freeform 211"/>
            <p:cNvSpPr>
              <a:spLocks/>
            </p:cNvSpPr>
            <p:nvPr/>
          </p:nvSpPr>
          <p:spPr bwMode="auto">
            <a:xfrm>
              <a:off x="903" y="3885"/>
              <a:ext cx="1070" cy="188"/>
            </a:xfrm>
            <a:custGeom>
              <a:avLst/>
              <a:gdLst>
                <a:gd name="T0" fmla="*/ 135 w 1070"/>
                <a:gd name="T1" fmla="*/ 0 h 188"/>
                <a:gd name="T2" fmla="*/ 0 w 1070"/>
                <a:gd name="T3" fmla="*/ 188 h 188"/>
                <a:gd name="T4" fmla="*/ 1070 w 1070"/>
                <a:gd name="T5" fmla="*/ 188 h 188"/>
                <a:gd name="T6" fmla="*/ 973 w 1070"/>
                <a:gd name="T7" fmla="*/ 0 h 188"/>
                <a:gd name="T8" fmla="*/ 135 w 1070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0" h="188">
                  <a:moveTo>
                    <a:pt x="135" y="0"/>
                  </a:moveTo>
                  <a:lnTo>
                    <a:pt x="0" y="188"/>
                  </a:lnTo>
                  <a:lnTo>
                    <a:pt x="1070" y="188"/>
                  </a:lnTo>
                  <a:lnTo>
                    <a:pt x="973" y="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3F1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0" name="Freeform 212"/>
            <p:cNvSpPr>
              <a:spLocks/>
            </p:cNvSpPr>
            <p:nvPr/>
          </p:nvSpPr>
          <p:spPr bwMode="auto">
            <a:xfrm>
              <a:off x="1278" y="3840"/>
              <a:ext cx="51" cy="52"/>
            </a:xfrm>
            <a:custGeom>
              <a:avLst/>
              <a:gdLst>
                <a:gd name="T0" fmla="*/ 8 w 51"/>
                <a:gd name="T1" fmla="*/ 8 h 52"/>
                <a:gd name="T2" fmla="*/ 16 w 51"/>
                <a:gd name="T3" fmla="*/ 1 h 52"/>
                <a:gd name="T4" fmla="*/ 20 w 51"/>
                <a:gd name="T5" fmla="*/ 0 h 52"/>
                <a:gd name="T6" fmla="*/ 29 w 51"/>
                <a:gd name="T7" fmla="*/ 1 h 52"/>
                <a:gd name="T8" fmla="*/ 39 w 51"/>
                <a:gd name="T9" fmla="*/ 3 h 52"/>
                <a:gd name="T10" fmla="*/ 45 w 51"/>
                <a:gd name="T11" fmla="*/ 4 h 52"/>
                <a:gd name="T12" fmla="*/ 47 w 51"/>
                <a:gd name="T13" fmla="*/ 6 h 52"/>
                <a:gd name="T14" fmla="*/ 48 w 51"/>
                <a:gd name="T15" fmla="*/ 9 h 52"/>
                <a:gd name="T16" fmla="*/ 48 w 51"/>
                <a:gd name="T17" fmla="*/ 11 h 52"/>
                <a:gd name="T18" fmla="*/ 47 w 51"/>
                <a:gd name="T19" fmla="*/ 13 h 52"/>
                <a:gd name="T20" fmla="*/ 49 w 51"/>
                <a:gd name="T21" fmla="*/ 15 h 52"/>
                <a:gd name="T22" fmla="*/ 50 w 51"/>
                <a:gd name="T23" fmla="*/ 18 h 52"/>
                <a:gd name="T24" fmla="*/ 49 w 51"/>
                <a:gd name="T25" fmla="*/ 19 h 52"/>
                <a:gd name="T26" fmla="*/ 50 w 51"/>
                <a:gd name="T27" fmla="*/ 21 h 52"/>
                <a:gd name="T28" fmla="*/ 51 w 51"/>
                <a:gd name="T29" fmla="*/ 24 h 52"/>
                <a:gd name="T30" fmla="*/ 51 w 51"/>
                <a:gd name="T31" fmla="*/ 26 h 52"/>
                <a:gd name="T32" fmla="*/ 49 w 51"/>
                <a:gd name="T33" fmla="*/ 29 h 52"/>
                <a:gd name="T34" fmla="*/ 50 w 51"/>
                <a:gd name="T35" fmla="*/ 32 h 52"/>
                <a:gd name="T36" fmla="*/ 51 w 51"/>
                <a:gd name="T37" fmla="*/ 35 h 52"/>
                <a:gd name="T38" fmla="*/ 50 w 51"/>
                <a:gd name="T39" fmla="*/ 39 h 52"/>
                <a:gd name="T40" fmla="*/ 48 w 51"/>
                <a:gd name="T41" fmla="*/ 41 h 52"/>
                <a:gd name="T42" fmla="*/ 48 w 51"/>
                <a:gd name="T43" fmla="*/ 46 h 52"/>
                <a:gd name="T44" fmla="*/ 46 w 51"/>
                <a:gd name="T45" fmla="*/ 50 h 52"/>
                <a:gd name="T46" fmla="*/ 42 w 51"/>
                <a:gd name="T47" fmla="*/ 51 h 52"/>
                <a:gd name="T48" fmla="*/ 23 w 51"/>
                <a:gd name="T49" fmla="*/ 52 h 52"/>
                <a:gd name="T50" fmla="*/ 13 w 51"/>
                <a:gd name="T51" fmla="*/ 49 h 52"/>
                <a:gd name="T52" fmla="*/ 2 w 51"/>
                <a:gd name="T53" fmla="*/ 36 h 52"/>
                <a:gd name="T54" fmla="*/ 0 w 51"/>
                <a:gd name="T55" fmla="*/ 31 h 52"/>
                <a:gd name="T56" fmla="*/ 0 w 51"/>
                <a:gd name="T57" fmla="*/ 27 h 52"/>
                <a:gd name="T58" fmla="*/ 1 w 51"/>
                <a:gd name="T59" fmla="*/ 23 h 52"/>
                <a:gd name="T60" fmla="*/ 2 w 51"/>
                <a:gd name="T61" fmla="*/ 16 h 52"/>
                <a:gd name="T62" fmla="*/ 4 w 51"/>
                <a:gd name="T63" fmla="*/ 13 h 52"/>
                <a:gd name="T64" fmla="*/ 8 w 51"/>
                <a:gd name="T65" fmla="*/ 8 h 5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1" h="52">
                  <a:moveTo>
                    <a:pt x="8" y="8"/>
                  </a:moveTo>
                  <a:lnTo>
                    <a:pt x="16" y="1"/>
                  </a:lnTo>
                  <a:lnTo>
                    <a:pt x="20" y="0"/>
                  </a:lnTo>
                  <a:lnTo>
                    <a:pt x="29" y="1"/>
                  </a:lnTo>
                  <a:lnTo>
                    <a:pt x="39" y="3"/>
                  </a:lnTo>
                  <a:lnTo>
                    <a:pt x="45" y="4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47" y="13"/>
                  </a:lnTo>
                  <a:lnTo>
                    <a:pt x="49" y="15"/>
                  </a:lnTo>
                  <a:lnTo>
                    <a:pt x="50" y="18"/>
                  </a:lnTo>
                  <a:lnTo>
                    <a:pt x="49" y="19"/>
                  </a:lnTo>
                  <a:lnTo>
                    <a:pt x="50" y="21"/>
                  </a:lnTo>
                  <a:lnTo>
                    <a:pt x="51" y="24"/>
                  </a:lnTo>
                  <a:lnTo>
                    <a:pt x="51" y="26"/>
                  </a:lnTo>
                  <a:lnTo>
                    <a:pt x="49" y="29"/>
                  </a:lnTo>
                  <a:lnTo>
                    <a:pt x="50" y="32"/>
                  </a:lnTo>
                  <a:lnTo>
                    <a:pt x="51" y="35"/>
                  </a:lnTo>
                  <a:lnTo>
                    <a:pt x="50" y="39"/>
                  </a:lnTo>
                  <a:lnTo>
                    <a:pt x="48" y="41"/>
                  </a:lnTo>
                  <a:lnTo>
                    <a:pt x="48" y="46"/>
                  </a:lnTo>
                  <a:lnTo>
                    <a:pt x="46" y="50"/>
                  </a:lnTo>
                  <a:lnTo>
                    <a:pt x="42" y="51"/>
                  </a:lnTo>
                  <a:lnTo>
                    <a:pt x="23" y="52"/>
                  </a:lnTo>
                  <a:lnTo>
                    <a:pt x="13" y="49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1" y="23"/>
                  </a:lnTo>
                  <a:lnTo>
                    <a:pt x="2" y="16"/>
                  </a:lnTo>
                  <a:lnTo>
                    <a:pt x="4" y="13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1" name="Freeform 213"/>
            <p:cNvSpPr>
              <a:spLocks/>
            </p:cNvSpPr>
            <p:nvPr/>
          </p:nvSpPr>
          <p:spPr bwMode="auto">
            <a:xfrm>
              <a:off x="1291" y="3857"/>
              <a:ext cx="39" cy="35"/>
            </a:xfrm>
            <a:custGeom>
              <a:avLst/>
              <a:gdLst>
                <a:gd name="T0" fmla="*/ 16 w 39"/>
                <a:gd name="T1" fmla="*/ 6 h 35"/>
                <a:gd name="T2" fmla="*/ 19 w 39"/>
                <a:gd name="T3" fmla="*/ 0 h 35"/>
                <a:gd name="T4" fmla="*/ 22 w 39"/>
                <a:gd name="T5" fmla="*/ 5 h 35"/>
                <a:gd name="T6" fmla="*/ 28 w 39"/>
                <a:gd name="T7" fmla="*/ 5 h 35"/>
                <a:gd name="T8" fmla="*/ 34 w 39"/>
                <a:gd name="T9" fmla="*/ 2 h 35"/>
                <a:gd name="T10" fmla="*/ 37 w 39"/>
                <a:gd name="T11" fmla="*/ 1 h 35"/>
                <a:gd name="T12" fmla="*/ 38 w 39"/>
                <a:gd name="T13" fmla="*/ 4 h 35"/>
                <a:gd name="T14" fmla="*/ 38 w 39"/>
                <a:gd name="T15" fmla="*/ 9 h 35"/>
                <a:gd name="T16" fmla="*/ 38 w 39"/>
                <a:gd name="T17" fmla="*/ 15 h 35"/>
                <a:gd name="T18" fmla="*/ 37 w 39"/>
                <a:gd name="T19" fmla="*/ 22 h 35"/>
                <a:gd name="T20" fmla="*/ 35 w 39"/>
                <a:gd name="T21" fmla="*/ 29 h 35"/>
                <a:gd name="T22" fmla="*/ 29 w 39"/>
                <a:gd name="T23" fmla="*/ 34 h 35"/>
                <a:gd name="T24" fmla="*/ 1 w 39"/>
                <a:gd name="T25" fmla="*/ 32 h 35"/>
                <a:gd name="T26" fmla="*/ 11 w 39"/>
                <a:gd name="T27" fmla="*/ 35 h 35"/>
                <a:gd name="T28" fmla="*/ 18 w 39"/>
                <a:gd name="T29" fmla="*/ 33 h 35"/>
                <a:gd name="T30" fmla="*/ 19 w 39"/>
                <a:gd name="T31" fmla="*/ 34 h 35"/>
                <a:gd name="T32" fmla="*/ 29 w 39"/>
                <a:gd name="T33" fmla="*/ 33 h 35"/>
                <a:gd name="T34" fmla="*/ 33 w 39"/>
                <a:gd name="T35" fmla="*/ 30 h 35"/>
                <a:gd name="T36" fmla="*/ 35 w 39"/>
                <a:gd name="T37" fmla="*/ 25 h 35"/>
                <a:gd name="T38" fmla="*/ 28 w 39"/>
                <a:gd name="T39" fmla="*/ 26 h 35"/>
                <a:gd name="T40" fmla="*/ 20 w 39"/>
                <a:gd name="T41" fmla="*/ 27 h 35"/>
                <a:gd name="T42" fmla="*/ 13 w 39"/>
                <a:gd name="T43" fmla="*/ 26 h 35"/>
                <a:gd name="T44" fmla="*/ 5 w 39"/>
                <a:gd name="T45" fmla="*/ 24 h 35"/>
                <a:gd name="T46" fmla="*/ 6 w 39"/>
                <a:gd name="T47" fmla="*/ 23 h 35"/>
                <a:gd name="T48" fmla="*/ 12 w 39"/>
                <a:gd name="T49" fmla="*/ 24 h 35"/>
                <a:gd name="T50" fmla="*/ 20 w 39"/>
                <a:gd name="T51" fmla="*/ 25 h 35"/>
                <a:gd name="T52" fmla="*/ 25 w 39"/>
                <a:gd name="T53" fmla="*/ 22 h 35"/>
                <a:gd name="T54" fmla="*/ 28 w 39"/>
                <a:gd name="T55" fmla="*/ 24 h 35"/>
                <a:gd name="T56" fmla="*/ 33 w 39"/>
                <a:gd name="T57" fmla="*/ 24 h 35"/>
                <a:gd name="T58" fmla="*/ 35 w 39"/>
                <a:gd name="T59" fmla="*/ 22 h 35"/>
                <a:gd name="T60" fmla="*/ 37 w 39"/>
                <a:gd name="T61" fmla="*/ 18 h 35"/>
                <a:gd name="T62" fmla="*/ 36 w 39"/>
                <a:gd name="T63" fmla="*/ 15 h 35"/>
                <a:gd name="T64" fmla="*/ 30 w 39"/>
                <a:gd name="T65" fmla="*/ 16 h 35"/>
                <a:gd name="T66" fmla="*/ 23 w 39"/>
                <a:gd name="T67" fmla="*/ 18 h 35"/>
                <a:gd name="T68" fmla="*/ 15 w 39"/>
                <a:gd name="T69" fmla="*/ 18 h 35"/>
                <a:gd name="T70" fmla="*/ 7 w 39"/>
                <a:gd name="T71" fmla="*/ 17 h 35"/>
                <a:gd name="T72" fmla="*/ 0 w 39"/>
                <a:gd name="T73" fmla="*/ 14 h 35"/>
                <a:gd name="T74" fmla="*/ 9 w 39"/>
                <a:gd name="T75" fmla="*/ 16 h 35"/>
                <a:gd name="T76" fmla="*/ 16 w 39"/>
                <a:gd name="T77" fmla="*/ 17 h 35"/>
                <a:gd name="T78" fmla="*/ 21 w 39"/>
                <a:gd name="T79" fmla="*/ 16 h 35"/>
                <a:gd name="T80" fmla="*/ 25 w 39"/>
                <a:gd name="T81" fmla="*/ 12 h 35"/>
                <a:gd name="T82" fmla="*/ 25 w 39"/>
                <a:gd name="T83" fmla="*/ 16 h 35"/>
                <a:gd name="T84" fmla="*/ 29 w 39"/>
                <a:gd name="T85" fmla="*/ 15 h 35"/>
                <a:gd name="T86" fmla="*/ 35 w 39"/>
                <a:gd name="T87" fmla="*/ 12 h 35"/>
                <a:gd name="T88" fmla="*/ 37 w 39"/>
                <a:gd name="T89" fmla="*/ 8 h 35"/>
                <a:gd name="T90" fmla="*/ 37 w 39"/>
                <a:gd name="T91" fmla="*/ 3 h 35"/>
                <a:gd name="T92" fmla="*/ 30 w 39"/>
                <a:gd name="T93" fmla="*/ 6 h 35"/>
                <a:gd name="T94" fmla="*/ 20 w 39"/>
                <a:gd name="T95" fmla="*/ 7 h 35"/>
                <a:gd name="T96" fmla="*/ 9 w 39"/>
                <a:gd name="T97" fmla="*/ 6 h 35"/>
                <a:gd name="T98" fmla="*/ 11 w 39"/>
                <a:gd name="T99" fmla="*/ 5 h 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9" h="35">
                  <a:moveTo>
                    <a:pt x="11" y="5"/>
                  </a:moveTo>
                  <a:lnTo>
                    <a:pt x="16" y="6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8" y="5"/>
                  </a:lnTo>
                  <a:lnTo>
                    <a:pt x="31" y="4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7"/>
                  </a:lnTo>
                  <a:lnTo>
                    <a:pt x="38" y="9"/>
                  </a:lnTo>
                  <a:lnTo>
                    <a:pt x="36" y="12"/>
                  </a:lnTo>
                  <a:lnTo>
                    <a:pt x="38" y="15"/>
                  </a:lnTo>
                  <a:lnTo>
                    <a:pt x="39" y="18"/>
                  </a:lnTo>
                  <a:lnTo>
                    <a:pt x="37" y="22"/>
                  </a:lnTo>
                  <a:lnTo>
                    <a:pt x="35" y="24"/>
                  </a:lnTo>
                  <a:lnTo>
                    <a:pt x="35" y="29"/>
                  </a:lnTo>
                  <a:lnTo>
                    <a:pt x="33" y="33"/>
                  </a:lnTo>
                  <a:lnTo>
                    <a:pt x="29" y="34"/>
                  </a:lnTo>
                  <a:lnTo>
                    <a:pt x="10" y="35"/>
                  </a:lnTo>
                  <a:lnTo>
                    <a:pt x="1" y="32"/>
                  </a:lnTo>
                  <a:lnTo>
                    <a:pt x="6" y="34"/>
                  </a:lnTo>
                  <a:lnTo>
                    <a:pt x="11" y="35"/>
                  </a:lnTo>
                  <a:lnTo>
                    <a:pt x="15" y="34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34"/>
                  </a:lnTo>
                  <a:lnTo>
                    <a:pt x="23" y="34"/>
                  </a:lnTo>
                  <a:lnTo>
                    <a:pt x="29" y="33"/>
                  </a:lnTo>
                  <a:lnTo>
                    <a:pt x="32" y="32"/>
                  </a:lnTo>
                  <a:lnTo>
                    <a:pt x="33" y="30"/>
                  </a:lnTo>
                  <a:lnTo>
                    <a:pt x="35" y="27"/>
                  </a:lnTo>
                  <a:lnTo>
                    <a:pt x="35" y="25"/>
                  </a:lnTo>
                  <a:lnTo>
                    <a:pt x="32" y="25"/>
                  </a:lnTo>
                  <a:lnTo>
                    <a:pt x="28" y="26"/>
                  </a:lnTo>
                  <a:lnTo>
                    <a:pt x="24" y="26"/>
                  </a:lnTo>
                  <a:lnTo>
                    <a:pt x="20" y="27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9" y="25"/>
                  </a:lnTo>
                  <a:lnTo>
                    <a:pt x="5" y="24"/>
                  </a:lnTo>
                  <a:lnTo>
                    <a:pt x="2" y="21"/>
                  </a:lnTo>
                  <a:lnTo>
                    <a:pt x="6" y="23"/>
                  </a:lnTo>
                  <a:lnTo>
                    <a:pt x="9" y="24"/>
                  </a:lnTo>
                  <a:lnTo>
                    <a:pt x="12" y="24"/>
                  </a:lnTo>
                  <a:lnTo>
                    <a:pt x="16" y="25"/>
                  </a:lnTo>
                  <a:lnTo>
                    <a:pt x="20" y="25"/>
                  </a:lnTo>
                  <a:lnTo>
                    <a:pt x="23" y="24"/>
                  </a:lnTo>
                  <a:lnTo>
                    <a:pt x="25" y="22"/>
                  </a:lnTo>
                  <a:lnTo>
                    <a:pt x="26" y="25"/>
                  </a:lnTo>
                  <a:lnTo>
                    <a:pt x="28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35" y="23"/>
                  </a:lnTo>
                  <a:lnTo>
                    <a:pt x="35" y="22"/>
                  </a:lnTo>
                  <a:lnTo>
                    <a:pt x="36" y="20"/>
                  </a:lnTo>
                  <a:lnTo>
                    <a:pt x="37" y="18"/>
                  </a:lnTo>
                  <a:lnTo>
                    <a:pt x="37" y="17"/>
                  </a:lnTo>
                  <a:lnTo>
                    <a:pt x="36" y="15"/>
                  </a:lnTo>
                  <a:lnTo>
                    <a:pt x="34" y="15"/>
                  </a:lnTo>
                  <a:lnTo>
                    <a:pt x="30" y="16"/>
                  </a:lnTo>
                  <a:lnTo>
                    <a:pt x="27" y="17"/>
                  </a:lnTo>
                  <a:lnTo>
                    <a:pt x="23" y="18"/>
                  </a:lnTo>
                  <a:lnTo>
                    <a:pt x="19" y="18"/>
                  </a:lnTo>
                  <a:lnTo>
                    <a:pt x="15" y="18"/>
                  </a:lnTo>
                  <a:lnTo>
                    <a:pt x="11" y="18"/>
                  </a:lnTo>
                  <a:lnTo>
                    <a:pt x="7" y="17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2" y="17"/>
                  </a:lnTo>
                  <a:lnTo>
                    <a:pt x="16" y="17"/>
                  </a:lnTo>
                  <a:lnTo>
                    <a:pt x="18" y="17"/>
                  </a:lnTo>
                  <a:lnTo>
                    <a:pt x="21" y="16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4" y="15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9" y="15"/>
                  </a:lnTo>
                  <a:lnTo>
                    <a:pt x="32" y="14"/>
                  </a:lnTo>
                  <a:lnTo>
                    <a:pt x="35" y="12"/>
                  </a:lnTo>
                  <a:lnTo>
                    <a:pt x="37" y="10"/>
                  </a:lnTo>
                  <a:lnTo>
                    <a:pt x="37" y="8"/>
                  </a:lnTo>
                  <a:lnTo>
                    <a:pt x="37" y="6"/>
                  </a:lnTo>
                  <a:lnTo>
                    <a:pt x="37" y="3"/>
                  </a:lnTo>
                  <a:lnTo>
                    <a:pt x="34" y="4"/>
                  </a:lnTo>
                  <a:lnTo>
                    <a:pt x="30" y="6"/>
                  </a:lnTo>
                  <a:lnTo>
                    <a:pt x="26" y="7"/>
                  </a:lnTo>
                  <a:lnTo>
                    <a:pt x="20" y="7"/>
                  </a:lnTo>
                  <a:lnTo>
                    <a:pt x="14" y="7"/>
                  </a:lnTo>
                  <a:lnTo>
                    <a:pt x="9" y="6"/>
                  </a:lnTo>
                  <a:lnTo>
                    <a:pt x="5" y="4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" name="Freeform 214"/>
            <p:cNvSpPr>
              <a:spLocks/>
            </p:cNvSpPr>
            <p:nvPr/>
          </p:nvSpPr>
          <p:spPr bwMode="auto">
            <a:xfrm>
              <a:off x="1292" y="3847"/>
              <a:ext cx="26" cy="4"/>
            </a:xfrm>
            <a:custGeom>
              <a:avLst/>
              <a:gdLst>
                <a:gd name="T0" fmla="*/ 26 w 26"/>
                <a:gd name="T1" fmla="*/ 0 h 4"/>
                <a:gd name="T2" fmla="*/ 24 w 26"/>
                <a:gd name="T3" fmla="*/ 1 h 4"/>
                <a:gd name="T4" fmla="*/ 22 w 26"/>
                <a:gd name="T5" fmla="*/ 4 h 4"/>
                <a:gd name="T6" fmla="*/ 19 w 26"/>
                <a:gd name="T7" fmla="*/ 3 h 4"/>
                <a:gd name="T8" fmla="*/ 16 w 26"/>
                <a:gd name="T9" fmla="*/ 2 h 4"/>
                <a:gd name="T10" fmla="*/ 14 w 26"/>
                <a:gd name="T11" fmla="*/ 2 h 4"/>
                <a:gd name="T12" fmla="*/ 9 w 26"/>
                <a:gd name="T13" fmla="*/ 3 h 4"/>
                <a:gd name="T14" fmla="*/ 6 w 26"/>
                <a:gd name="T15" fmla="*/ 4 h 4"/>
                <a:gd name="T16" fmla="*/ 8 w 26"/>
                <a:gd name="T17" fmla="*/ 2 h 4"/>
                <a:gd name="T18" fmla="*/ 4 w 26"/>
                <a:gd name="T19" fmla="*/ 2 h 4"/>
                <a:gd name="T20" fmla="*/ 0 w 26"/>
                <a:gd name="T21" fmla="*/ 1 h 4"/>
                <a:gd name="T22" fmla="*/ 5 w 26"/>
                <a:gd name="T23" fmla="*/ 1 h 4"/>
                <a:gd name="T24" fmla="*/ 9 w 26"/>
                <a:gd name="T25" fmla="*/ 1 h 4"/>
                <a:gd name="T26" fmla="*/ 13 w 26"/>
                <a:gd name="T27" fmla="*/ 1 h 4"/>
                <a:gd name="T28" fmla="*/ 15 w 26"/>
                <a:gd name="T29" fmla="*/ 1 h 4"/>
                <a:gd name="T30" fmla="*/ 17 w 26"/>
                <a:gd name="T31" fmla="*/ 1 h 4"/>
                <a:gd name="T32" fmla="*/ 19 w 26"/>
                <a:gd name="T33" fmla="*/ 2 h 4"/>
                <a:gd name="T34" fmla="*/ 22 w 26"/>
                <a:gd name="T35" fmla="*/ 3 h 4"/>
                <a:gd name="T36" fmla="*/ 26 w 26"/>
                <a:gd name="T37" fmla="*/ 0 h 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6" h="4">
                  <a:moveTo>
                    <a:pt x="26" y="0"/>
                  </a:moveTo>
                  <a:lnTo>
                    <a:pt x="24" y="1"/>
                  </a:lnTo>
                  <a:lnTo>
                    <a:pt x="22" y="4"/>
                  </a:lnTo>
                  <a:lnTo>
                    <a:pt x="19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3"/>
                  </a:lnTo>
                  <a:lnTo>
                    <a:pt x="6" y="4"/>
                  </a:lnTo>
                  <a:lnTo>
                    <a:pt x="8" y="2"/>
                  </a:lnTo>
                  <a:lnTo>
                    <a:pt x="4" y="2"/>
                  </a:lnTo>
                  <a:lnTo>
                    <a:pt x="0" y="1"/>
                  </a:lnTo>
                  <a:lnTo>
                    <a:pt x="5" y="1"/>
                  </a:lnTo>
                  <a:lnTo>
                    <a:pt x="9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7" y="1"/>
                  </a:lnTo>
                  <a:lnTo>
                    <a:pt x="19" y="2"/>
                  </a:lnTo>
                  <a:lnTo>
                    <a:pt x="22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3" name="Freeform 215"/>
            <p:cNvSpPr>
              <a:spLocks/>
            </p:cNvSpPr>
            <p:nvPr/>
          </p:nvSpPr>
          <p:spPr bwMode="auto">
            <a:xfrm>
              <a:off x="1315" y="3893"/>
              <a:ext cx="127" cy="108"/>
            </a:xfrm>
            <a:custGeom>
              <a:avLst/>
              <a:gdLst>
                <a:gd name="T0" fmla="*/ 27 w 127"/>
                <a:gd name="T1" fmla="*/ 0 h 108"/>
                <a:gd name="T2" fmla="*/ 0 w 127"/>
                <a:gd name="T3" fmla="*/ 96 h 108"/>
                <a:gd name="T4" fmla="*/ 103 w 127"/>
                <a:gd name="T5" fmla="*/ 108 h 108"/>
                <a:gd name="T6" fmla="*/ 127 w 127"/>
                <a:gd name="T7" fmla="*/ 7 h 108"/>
                <a:gd name="T8" fmla="*/ 27 w 12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108">
                  <a:moveTo>
                    <a:pt x="27" y="0"/>
                  </a:moveTo>
                  <a:lnTo>
                    <a:pt x="0" y="96"/>
                  </a:lnTo>
                  <a:lnTo>
                    <a:pt x="103" y="108"/>
                  </a:lnTo>
                  <a:lnTo>
                    <a:pt x="127" y="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4" name="Freeform 216"/>
            <p:cNvSpPr>
              <a:spLocks/>
            </p:cNvSpPr>
            <p:nvPr/>
          </p:nvSpPr>
          <p:spPr bwMode="auto">
            <a:xfrm>
              <a:off x="1370" y="3888"/>
              <a:ext cx="152" cy="83"/>
            </a:xfrm>
            <a:custGeom>
              <a:avLst/>
              <a:gdLst>
                <a:gd name="T0" fmla="*/ 0 w 152"/>
                <a:gd name="T1" fmla="*/ 18 h 83"/>
                <a:gd name="T2" fmla="*/ 48 w 152"/>
                <a:gd name="T3" fmla="*/ 83 h 83"/>
                <a:gd name="T4" fmla="*/ 152 w 152"/>
                <a:gd name="T5" fmla="*/ 52 h 83"/>
                <a:gd name="T6" fmla="*/ 100 w 152"/>
                <a:gd name="T7" fmla="*/ 0 h 83"/>
                <a:gd name="T8" fmla="*/ 0 w 152"/>
                <a:gd name="T9" fmla="*/ 18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83">
                  <a:moveTo>
                    <a:pt x="0" y="18"/>
                  </a:moveTo>
                  <a:lnTo>
                    <a:pt x="48" y="83"/>
                  </a:lnTo>
                  <a:lnTo>
                    <a:pt x="152" y="52"/>
                  </a:lnTo>
                  <a:lnTo>
                    <a:pt x="10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5" name="Freeform 217"/>
            <p:cNvSpPr>
              <a:spLocks/>
            </p:cNvSpPr>
            <p:nvPr/>
          </p:nvSpPr>
          <p:spPr bwMode="auto">
            <a:xfrm>
              <a:off x="1476" y="3892"/>
              <a:ext cx="181" cy="71"/>
            </a:xfrm>
            <a:custGeom>
              <a:avLst/>
              <a:gdLst>
                <a:gd name="T0" fmla="*/ 0 w 181"/>
                <a:gd name="T1" fmla="*/ 8 h 71"/>
                <a:gd name="T2" fmla="*/ 126 w 181"/>
                <a:gd name="T3" fmla="*/ 0 h 71"/>
                <a:gd name="T4" fmla="*/ 181 w 181"/>
                <a:gd name="T5" fmla="*/ 50 h 71"/>
                <a:gd name="T6" fmla="*/ 36 w 181"/>
                <a:gd name="T7" fmla="*/ 71 h 71"/>
                <a:gd name="T8" fmla="*/ 0 w 181"/>
                <a:gd name="T9" fmla="*/ 8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71">
                  <a:moveTo>
                    <a:pt x="0" y="8"/>
                  </a:moveTo>
                  <a:lnTo>
                    <a:pt x="126" y="0"/>
                  </a:lnTo>
                  <a:lnTo>
                    <a:pt x="181" y="50"/>
                  </a:lnTo>
                  <a:lnTo>
                    <a:pt x="36" y="7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6" name="Freeform 218"/>
            <p:cNvSpPr>
              <a:spLocks/>
            </p:cNvSpPr>
            <p:nvPr/>
          </p:nvSpPr>
          <p:spPr bwMode="auto">
            <a:xfrm>
              <a:off x="1562" y="3679"/>
              <a:ext cx="309" cy="215"/>
            </a:xfrm>
            <a:custGeom>
              <a:avLst/>
              <a:gdLst>
                <a:gd name="T0" fmla="*/ 183 w 309"/>
                <a:gd name="T1" fmla="*/ 2 h 215"/>
                <a:gd name="T2" fmla="*/ 199 w 309"/>
                <a:gd name="T3" fmla="*/ 0 h 215"/>
                <a:gd name="T4" fmla="*/ 215 w 309"/>
                <a:gd name="T5" fmla="*/ 2 h 215"/>
                <a:gd name="T6" fmla="*/ 223 w 309"/>
                <a:gd name="T7" fmla="*/ 5 h 215"/>
                <a:gd name="T8" fmla="*/ 241 w 309"/>
                <a:gd name="T9" fmla="*/ 19 h 215"/>
                <a:gd name="T10" fmla="*/ 253 w 309"/>
                <a:gd name="T11" fmla="*/ 30 h 215"/>
                <a:gd name="T12" fmla="*/ 265 w 309"/>
                <a:gd name="T13" fmla="*/ 46 h 215"/>
                <a:gd name="T14" fmla="*/ 275 w 309"/>
                <a:gd name="T15" fmla="*/ 63 h 215"/>
                <a:gd name="T16" fmla="*/ 283 w 309"/>
                <a:gd name="T17" fmla="*/ 76 h 215"/>
                <a:gd name="T18" fmla="*/ 287 w 309"/>
                <a:gd name="T19" fmla="*/ 83 h 215"/>
                <a:gd name="T20" fmla="*/ 292 w 309"/>
                <a:gd name="T21" fmla="*/ 103 h 215"/>
                <a:gd name="T22" fmla="*/ 299 w 309"/>
                <a:gd name="T23" fmla="*/ 135 h 215"/>
                <a:gd name="T24" fmla="*/ 303 w 309"/>
                <a:gd name="T25" fmla="*/ 158 h 215"/>
                <a:gd name="T26" fmla="*/ 306 w 309"/>
                <a:gd name="T27" fmla="*/ 187 h 215"/>
                <a:gd name="T28" fmla="*/ 309 w 309"/>
                <a:gd name="T29" fmla="*/ 211 h 215"/>
                <a:gd name="T30" fmla="*/ 243 w 309"/>
                <a:gd name="T31" fmla="*/ 212 h 215"/>
                <a:gd name="T32" fmla="*/ 203 w 309"/>
                <a:gd name="T33" fmla="*/ 215 h 215"/>
                <a:gd name="T34" fmla="*/ 171 w 309"/>
                <a:gd name="T35" fmla="*/ 215 h 215"/>
                <a:gd name="T36" fmla="*/ 82 w 309"/>
                <a:gd name="T37" fmla="*/ 211 h 215"/>
                <a:gd name="T38" fmla="*/ 47 w 309"/>
                <a:gd name="T39" fmla="*/ 209 h 215"/>
                <a:gd name="T40" fmla="*/ 18 w 309"/>
                <a:gd name="T41" fmla="*/ 208 h 215"/>
                <a:gd name="T42" fmla="*/ 19 w 309"/>
                <a:gd name="T43" fmla="*/ 198 h 215"/>
                <a:gd name="T44" fmla="*/ 16 w 309"/>
                <a:gd name="T45" fmla="*/ 188 h 215"/>
                <a:gd name="T46" fmla="*/ 7 w 309"/>
                <a:gd name="T47" fmla="*/ 181 h 215"/>
                <a:gd name="T48" fmla="*/ 0 w 309"/>
                <a:gd name="T49" fmla="*/ 177 h 215"/>
                <a:gd name="T50" fmla="*/ 37 w 309"/>
                <a:gd name="T51" fmla="*/ 164 h 215"/>
                <a:gd name="T52" fmla="*/ 67 w 309"/>
                <a:gd name="T53" fmla="*/ 152 h 215"/>
                <a:gd name="T54" fmla="*/ 80 w 309"/>
                <a:gd name="T55" fmla="*/ 146 h 215"/>
                <a:gd name="T56" fmla="*/ 92 w 309"/>
                <a:gd name="T57" fmla="*/ 140 h 215"/>
                <a:gd name="T58" fmla="*/ 100 w 309"/>
                <a:gd name="T59" fmla="*/ 129 h 215"/>
                <a:gd name="T60" fmla="*/ 102 w 309"/>
                <a:gd name="T61" fmla="*/ 125 h 215"/>
                <a:gd name="T62" fmla="*/ 102 w 309"/>
                <a:gd name="T63" fmla="*/ 115 h 215"/>
                <a:gd name="T64" fmla="*/ 103 w 309"/>
                <a:gd name="T65" fmla="*/ 109 h 215"/>
                <a:gd name="T66" fmla="*/ 107 w 309"/>
                <a:gd name="T67" fmla="*/ 98 h 215"/>
                <a:gd name="T68" fmla="*/ 109 w 309"/>
                <a:gd name="T69" fmla="*/ 93 h 215"/>
                <a:gd name="T70" fmla="*/ 109 w 309"/>
                <a:gd name="T71" fmla="*/ 84 h 215"/>
                <a:gd name="T72" fmla="*/ 111 w 309"/>
                <a:gd name="T73" fmla="*/ 71 h 215"/>
                <a:gd name="T74" fmla="*/ 116 w 309"/>
                <a:gd name="T75" fmla="*/ 64 h 215"/>
                <a:gd name="T76" fmla="*/ 116 w 309"/>
                <a:gd name="T77" fmla="*/ 55 h 215"/>
                <a:gd name="T78" fmla="*/ 137 w 309"/>
                <a:gd name="T79" fmla="*/ 30 h 215"/>
                <a:gd name="T80" fmla="*/ 142 w 309"/>
                <a:gd name="T81" fmla="*/ 34 h 215"/>
                <a:gd name="T82" fmla="*/ 183 w 309"/>
                <a:gd name="T83" fmla="*/ 2 h 21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09" h="215">
                  <a:moveTo>
                    <a:pt x="183" y="2"/>
                  </a:moveTo>
                  <a:lnTo>
                    <a:pt x="199" y="0"/>
                  </a:lnTo>
                  <a:lnTo>
                    <a:pt x="215" y="2"/>
                  </a:lnTo>
                  <a:lnTo>
                    <a:pt x="223" y="5"/>
                  </a:lnTo>
                  <a:lnTo>
                    <a:pt x="241" y="19"/>
                  </a:lnTo>
                  <a:lnTo>
                    <a:pt x="253" y="30"/>
                  </a:lnTo>
                  <a:lnTo>
                    <a:pt x="265" y="46"/>
                  </a:lnTo>
                  <a:lnTo>
                    <a:pt x="275" y="63"/>
                  </a:lnTo>
                  <a:lnTo>
                    <a:pt x="283" y="76"/>
                  </a:lnTo>
                  <a:lnTo>
                    <a:pt x="287" y="83"/>
                  </a:lnTo>
                  <a:lnTo>
                    <a:pt x="292" y="103"/>
                  </a:lnTo>
                  <a:lnTo>
                    <a:pt x="299" y="135"/>
                  </a:lnTo>
                  <a:lnTo>
                    <a:pt x="303" y="158"/>
                  </a:lnTo>
                  <a:lnTo>
                    <a:pt x="306" y="187"/>
                  </a:lnTo>
                  <a:lnTo>
                    <a:pt x="309" y="211"/>
                  </a:lnTo>
                  <a:lnTo>
                    <a:pt x="243" y="212"/>
                  </a:lnTo>
                  <a:lnTo>
                    <a:pt x="203" y="215"/>
                  </a:lnTo>
                  <a:lnTo>
                    <a:pt x="171" y="215"/>
                  </a:lnTo>
                  <a:lnTo>
                    <a:pt x="82" y="211"/>
                  </a:lnTo>
                  <a:lnTo>
                    <a:pt x="47" y="209"/>
                  </a:lnTo>
                  <a:lnTo>
                    <a:pt x="18" y="208"/>
                  </a:lnTo>
                  <a:lnTo>
                    <a:pt x="19" y="198"/>
                  </a:lnTo>
                  <a:lnTo>
                    <a:pt x="16" y="188"/>
                  </a:lnTo>
                  <a:lnTo>
                    <a:pt x="7" y="181"/>
                  </a:lnTo>
                  <a:lnTo>
                    <a:pt x="0" y="177"/>
                  </a:lnTo>
                  <a:lnTo>
                    <a:pt x="37" y="164"/>
                  </a:lnTo>
                  <a:lnTo>
                    <a:pt x="67" y="152"/>
                  </a:lnTo>
                  <a:lnTo>
                    <a:pt x="80" y="146"/>
                  </a:lnTo>
                  <a:lnTo>
                    <a:pt x="92" y="140"/>
                  </a:lnTo>
                  <a:lnTo>
                    <a:pt x="100" y="129"/>
                  </a:lnTo>
                  <a:lnTo>
                    <a:pt x="102" y="125"/>
                  </a:lnTo>
                  <a:lnTo>
                    <a:pt x="102" y="115"/>
                  </a:lnTo>
                  <a:lnTo>
                    <a:pt x="103" y="109"/>
                  </a:lnTo>
                  <a:lnTo>
                    <a:pt x="107" y="98"/>
                  </a:lnTo>
                  <a:lnTo>
                    <a:pt x="109" y="93"/>
                  </a:lnTo>
                  <a:lnTo>
                    <a:pt x="109" y="84"/>
                  </a:lnTo>
                  <a:lnTo>
                    <a:pt x="111" y="71"/>
                  </a:lnTo>
                  <a:lnTo>
                    <a:pt x="116" y="64"/>
                  </a:lnTo>
                  <a:lnTo>
                    <a:pt x="116" y="55"/>
                  </a:lnTo>
                  <a:lnTo>
                    <a:pt x="137" y="30"/>
                  </a:lnTo>
                  <a:lnTo>
                    <a:pt x="142" y="34"/>
                  </a:lnTo>
                  <a:lnTo>
                    <a:pt x="183" y="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7" name="Freeform 219"/>
            <p:cNvSpPr>
              <a:spLocks/>
            </p:cNvSpPr>
            <p:nvPr/>
          </p:nvSpPr>
          <p:spPr bwMode="auto">
            <a:xfrm>
              <a:off x="1766" y="3730"/>
              <a:ext cx="61" cy="164"/>
            </a:xfrm>
            <a:custGeom>
              <a:avLst/>
              <a:gdLst>
                <a:gd name="T0" fmla="*/ 48 w 61"/>
                <a:gd name="T1" fmla="*/ 0 h 164"/>
                <a:gd name="T2" fmla="*/ 54 w 61"/>
                <a:gd name="T3" fmla="*/ 6 h 164"/>
                <a:gd name="T4" fmla="*/ 56 w 61"/>
                <a:gd name="T5" fmla="*/ 20 h 164"/>
                <a:gd name="T6" fmla="*/ 56 w 61"/>
                <a:gd name="T7" fmla="*/ 34 h 164"/>
                <a:gd name="T8" fmla="*/ 56 w 61"/>
                <a:gd name="T9" fmla="*/ 44 h 164"/>
                <a:gd name="T10" fmla="*/ 61 w 61"/>
                <a:gd name="T11" fmla="*/ 49 h 164"/>
                <a:gd name="T12" fmla="*/ 56 w 61"/>
                <a:gd name="T13" fmla="*/ 52 h 164"/>
                <a:gd name="T14" fmla="*/ 56 w 61"/>
                <a:gd name="T15" fmla="*/ 61 h 164"/>
                <a:gd name="T16" fmla="*/ 53 w 61"/>
                <a:gd name="T17" fmla="*/ 66 h 164"/>
                <a:gd name="T18" fmla="*/ 51 w 61"/>
                <a:gd name="T19" fmla="*/ 74 h 164"/>
                <a:gd name="T20" fmla="*/ 49 w 61"/>
                <a:gd name="T21" fmla="*/ 77 h 164"/>
                <a:gd name="T22" fmla="*/ 49 w 61"/>
                <a:gd name="T23" fmla="*/ 86 h 164"/>
                <a:gd name="T24" fmla="*/ 45 w 61"/>
                <a:gd name="T25" fmla="*/ 95 h 164"/>
                <a:gd name="T26" fmla="*/ 44 w 61"/>
                <a:gd name="T27" fmla="*/ 109 h 164"/>
                <a:gd name="T28" fmla="*/ 42 w 61"/>
                <a:gd name="T29" fmla="*/ 124 h 164"/>
                <a:gd name="T30" fmla="*/ 40 w 61"/>
                <a:gd name="T31" fmla="*/ 127 h 164"/>
                <a:gd name="T32" fmla="*/ 40 w 61"/>
                <a:gd name="T33" fmla="*/ 133 h 164"/>
                <a:gd name="T34" fmla="*/ 35 w 61"/>
                <a:gd name="T35" fmla="*/ 133 h 164"/>
                <a:gd name="T36" fmla="*/ 35 w 61"/>
                <a:gd name="T37" fmla="*/ 137 h 164"/>
                <a:gd name="T38" fmla="*/ 34 w 61"/>
                <a:gd name="T39" fmla="*/ 142 h 164"/>
                <a:gd name="T40" fmla="*/ 28 w 61"/>
                <a:gd name="T41" fmla="*/ 148 h 164"/>
                <a:gd name="T42" fmla="*/ 23 w 61"/>
                <a:gd name="T43" fmla="*/ 155 h 164"/>
                <a:gd name="T44" fmla="*/ 20 w 61"/>
                <a:gd name="T45" fmla="*/ 164 h 164"/>
                <a:gd name="T46" fmla="*/ 5 w 61"/>
                <a:gd name="T47" fmla="*/ 164 h 164"/>
                <a:gd name="T48" fmla="*/ 28 w 61"/>
                <a:gd name="T49" fmla="*/ 143 h 164"/>
                <a:gd name="T50" fmla="*/ 33 w 61"/>
                <a:gd name="T51" fmla="*/ 134 h 164"/>
                <a:gd name="T52" fmla="*/ 31 w 61"/>
                <a:gd name="T53" fmla="*/ 126 h 164"/>
                <a:gd name="T54" fmla="*/ 36 w 61"/>
                <a:gd name="T55" fmla="*/ 121 h 164"/>
                <a:gd name="T56" fmla="*/ 36 w 61"/>
                <a:gd name="T57" fmla="*/ 95 h 164"/>
                <a:gd name="T58" fmla="*/ 20 w 61"/>
                <a:gd name="T59" fmla="*/ 92 h 164"/>
                <a:gd name="T60" fmla="*/ 11 w 61"/>
                <a:gd name="T61" fmla="*/ 89 h 164"/>
                <a:gd name="T62" fmla="*/ 0 w 61"/>
                <a:gd name="T63" fmla="*/ 86 h 164"/>
                <a:gd name="T64" fmla="*/ 34 w 61"/>
                <a:gd name="T65" fmla="*/ 85 h 164"/>
                <a:gd name="T66" fmla="*/ 39 w 61"/>
                <a:gd name="T67" fmla="*/ 83 h 164"/>
                <a:gd name="T68" fmla="*/ 38 w 61"/>
                <a:gd name="T69" fmla="*/ 77 h 164"/>
                <a:gd name="T70" fmla="*/ 28 w 61"/>
                <a:gd name="T71" fmla="*/ 76 h 164"/>
                <a:gd name="T72" fmla="*/ 18 w 61"/>
                <a:gd name="T73" fmla="*/ 75 h 164"/>
                <a:gd name="T74" fmla="*/ 32 w 61"/>
                <a:gd name="T75" fmla="*/ 71 h 164"/>
                <a:gd name="T76" fmla="*/ 35 w 61"/>
                <a:gd name="T77" fmla="*/ 69 h 164"/>
                <a:gd name="T78" fmla="*/ 23 w 61"/>
                <a:gd name="T79" fmla="*/ 57 h 164"/>
                <a:gd name="T80" fmla="*/ 12 w 61"/>
                <a:gd name="T81" fmla="*/ 51 h 164"/>
                <a:gd name="T82" fmla="*/ 5 w 61"/>
                <a:gd name="T83" fmla="*/ 43 h 164"/>
                <a:gd name="T84" fmla="*/ 2 w 61"/>
                <a:gd name="T85" fmla="*/ 41 h 164"/>
                <a:gd name="T86" fmla="*/ 10 w 61"/>
                <a:gd name="T87" fmla="*/ 40 h 164"/>
                <a:gd name="T88" fmla="*/ 20 w 61"/>
                <a:gd name="T89" fmla="*/ 45 h 164"/>
                <a:gd name="T90" fmla="*/ 32 w 61"/>
                <a:gd name="T91" fmla="*/ 52 h 164"/>
                <a:gd name="T92" fmla="*/ 42 w 61"/>
                <a:gd name="T93" fmla="*/ 56 h 164"/>
                <a:gd name="T94" fmla="*/ 49 w 61"/>
                <a:gd name="T95" fmla="*/ 54 h 164"/>
                <a:gd name="T96" fmla="*/ 52 w 61"/>
                <a:gd name="T97" fmla="*/ 47 h 164"/>
                <a:gd name="T98" fmla="*/ 52 w 61"/>
                <a:gd name="T99" fmla="*/ 33 h 164"/>
                <a:gd name="T100" fmla="*/ 48 w 61"/>
                <a:gd name="T101" fmla="*/ 0 h 16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1" h="164">
                  <a:moveTo>
                    <a:pt x="48" y="0"/>
                  </a:moveTo>
                  <a:lnTo>
                    <a:pt x="54" y="6"/>
                  </a:lnTo>
                  <a:lnTo>
                    <a:pt x="56" y="20"/>
                  </a:lnTo>
                  <a:lnTo>
                    <a:pt x="56" y="34"/>
                  </a:lnTo>
                  <a:lnTo>
                    <a:pt x="56" y="44"/>
                  </a:lnTo>
                  <a:lnTo>
                    <a:pt x="61" y="49"/>
                  </a:lnTo>
                  <a:lnTo>
                    <a:pt x="56" y="52"/>
                  </a:lnTo>
                  <a:lnTo>
                    <a:pt x="56" y="61"/>
                  </a:lnTo>
                  <a:lnTo>
                    <a:pt x="53" y="66"/>
                  </a:lnTo>
                  <a:lnTo>
                    <a:pt x="51" y="74"/>
                  </a:lnTo>
                  <a:lnTo>
                    <a:pt x="49" y="77"/>
                  </a:lnTo>
                  <a:lnTo>
                    <a:pt x="49" y="86"/>
                  </a:lnTo>
                  <a:lnTo>
                    <a:pt x="45" y="95"/>
                  </a:lnTo>
                  <a:lnTo>
                    <a:pt x="44" y="109"/>
                  </a:lnTo>
                  <a:lnTo>
                    <a:pt x="42" y="124"/>
                  </a:lnTo>
                  <a:lnTo>
                    <a:pt x="40" y="127"/>
                  </a:lnTo>
                  <a:lnTo>
                    <a:pt x="40" y="133"/>
                  </a:lnTo>
                  <a:lnTo>
                    <a:pt x="35" y="133"/>
                  </a:lnTo>
                  <a:lnTo>
                    <a:pt x="35" y="137"/>
                  </a:lnTo>
                  <a:lnTo>
                    <a:pt x="34" y="142"/>
                  </a:lnTo>
                  <a:lnTo>
                    <a:pt x="28" y="148"/>
                  </a:lnTo>
                  <a:lnTo>
                    <a:pt x="23" y="155"/>
                  </a:lnTo>
                  <a:lnTo>
                    <a:pt x="20" y="164"/>
                  </a:lnTo>
                  <a:lnTo>
                    <a:pt x="5" y="164"/>
                  </a:lnTo>
                  <a:lnTo>
                    <a:pt x="28" y="143"/>
                  </a:lnTo>
                  <a:lnTo>
                    <a:pt x="33" y="134"/>
                  </a:lnTo>
                  <a:lnTo>
                    <a:pt x="31" y="126"/>
                  </a:lnTo>
                  <a:lnTo>
                    <a:pt x="36" y="121"/>
                  </a:lnTo>
                  <a:lnTo>
                    <a:pt x="36" y="95"/>
                  </a:lnTo>
                  <a:lnTo>
                    <a:pt x="20" y="92"/>
                  </a:lnTo>
                  <a:lnTo>
                    <a:pt x="11" y="89"/>
                  </a:lnTo>
                  <a:lnTo>
                    <a:pt x="0" y="86"/>
                  </a:lnTo>
                  <a:lnTo>
                    <a:pt x="34" y="85"/>
                  </a:lnTo>
                  <a:lnTo>
                    <a:pt x="39" y="83"/>
                  </a:lnTo>
                  <a:lnTo>
                    <a:pt x="38" y="77"/>
                  </a:lnTo>
                  <a:lnTo>
                    <a:pt x="28" y="76"/>
                  </a:lnTo>
                  <a:lnTo>
                    <a:pt x="18" y="75"/>
                  </a:lnTo>
                  <a:lnTo>
                    <a:pt x="32" y="71"/>
                  </a:lnTo>
                  <a:lnTo>
                    <a:pt x="35" y="69"/>
                  </a:lnTo>
                  <a:lnTo>
                    <a:pt x="23" y="57"/>
                  </a:lnTo>
                  <a:lnTo>
                    <a:pt x="12" y="51"/>
                  </a:lnTo>
                  <a:lnTo>
                    <a:pt x="5" y="43"/>
                  </a:lnTo>
                  <a:lnTo>
                    <a:pt x="2" y="41"/>
                  </a:lnTo>
                  <a:lnTo>
                    <a:pt x="10" y="40"/>
                  </a:lnTo>
                  <a:lnTo>
                    <a:pt x="20" y="45"/>
                  </a:lnTo>
                  <a:lnTo>
                    <a:pt x="32" y="52"/>
                  </a:lnTo>
                  <a:lnTo>
                    <a:pt x="42" y="56"/>
                  </a:lnTo>
                  <a:lnTo>
                    <a:pt x="49" y="54"/>
                  </a:lnTo>
                  <a:lnTo>
                    <a:pt x="52" y="47"/>
                  </a:lnTo>
                  <a:lnTo>
                    <a:pt x="52" y="3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8" name="Freeform 220"/>
            <p:cNvSpPr>
              <a:spLocks/>
            </p:cNvSpPr>
            <p:nvPr/>
          </p:nvSpPr>
          <p:spPr bwMode="auto">
            <a:xfrm>
              <a:off x="1597" y="3773"/>
              <a:ext cx="120" cy="113"/>
            </a:xfrm>
            <a:custGeom>
              <a:avLst/>
              <a:gdLst>
                <a:gd name="T0" fmla="*/ 0 w 120"/>
                <a:gd name="T1" fmla="*/ 113 h 113"/>
                <a:gd name="T2" fmla="*/ 75 w 120"/>
                <a:gd name="T3" fmla="*/ 87 h 113"/>
                <a:gd name="T4" fmla="*/ 81 w 120"/>
                <a:gd name="T5" fmla="*/ 82 h 113"/>
                <a:gd name="T6" fmla="*/ 88 w 120"/>
                <a:gd name="T7" fmla="*/ 73 h 113"/>
                <a:gd name="T8" fmla="*/ 88 w 120"/>
                <a:gd name="T9" fmla="*/ 65 h 113"/>
                <a:gd name="T10" fmla="*/ 89 w 120"/>
                <a:gd name="T11" fmla="*/ 40 h 113"/>
                <a:gd name="T12" fmla="*/ 92 w 120"/>
                <a:gd name="T13" fmla="*/ 57 h 113"/>
                <a:gd name="T14" fmla="*/ 97 w 120"/>
                <a:gd name="T15" fmla="*/ 61 h 113"/>
                <a:gd name="T16" fmla="*/ 101 w 120"/>
                <a:gd name="T17" fmla="*/ 47 h 113"/>
                <a:gd name="T18" fmla="*/ 104 w 120"/>
                <a:gd name="T19" fmla="*/ 34 h 113"/>
                <a:gd name="T20" fmla="*/ 117 w 120"/>
                <a:gd name="T21" fmla="*/ 0 h 113"/>
                <a:gd name="T22" fmla="*/ 109 w 120"/>
                <a:gd name="T23" fmla="*/ 29 h 113"/>
                <a:gd name="T24" fmla="*/ 104 w 120"/>
                <a:gd name="T25" fmla="*/ 47 h 113"/>
                <a:gd name="T26" fmla="*/ 102 w 120"/>
                <a:gd name="T27" fmla="*/ 61 h 113"/>
                <a:gd name="T28" fmla="*/ 97 w 120"/>
                <a:gd name="T29" fmla="*/ 70 h 113"/>
                <a:gd name="T30" fmla="*/ 92 w 120"/>
                <a:gd name="T31" fmla="*/ 77 h 113"/>
                <a:gd name="T32" fmla="*/ 98 w 120"/>
                <a:gd name="T33" fmla="*/ 82 h 113"/>
                <a:gd name="T34" fmla="*/ 106 w 120"/>
                <a:gd name="T35" fmla="*/ 81 h 113"/>
                <a:gd name="T36" fmla="*/ 120 w 120"/>
                <a:gd name="T37" fmla="*/ 69 h 113"/>
                <a:gd name="T38" fmla="*/ 102 w 120"/>
                <a:gd name="T39" fmla="*/ 90 h 113"/>
                <a:gd name="T40" fmla="*/ 82 w 120"/>
                <a:gd name="T41" fmla="*/ 95 h 113"/>
                <a:gd name="T42" fmla="*/ 60 w 120"/>
                <a:gd name="T43" fmla="*/ 99 h 113"/>
                <a:gd name="T44" fmla="*/ 39 w 120"/>
                <a:gd name="T45" fmla="*/ 103 h 113"/>
                <a:gd name="T46" fmla="*/ 16 w 120"/>
                <a:gd name="T47" fmla="*/ 108 h 113"/>
                <a:gd name="T48" fmla="*/ 0 w 120"/>
                <a:gd name="T49" fmla="*/ 113 h 1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0" h="113">
                  <a:moveTo>
                    <a:pt x="0" y="113"/>
                  </a:moveTo>
                  <a:lnTo>
                    <a:pt x="75" y="87"/>
                  </a:lnTo>
                  <a:lnTo>
                    <a:pt x="81" y="82"/>
                  </a:lnTo>
                  <a:lnTo>
                    <a:pt x="88" y="73"/>
                  </a:lnTo>
                  <a:lnTo>
                    <a:pt x="88" y="65"/>
                  </a:lnTo>
                  <a:lnTo>
                    <a:pt x="89" y="40"/>
                  </a:lnTo>
                  <a:lnTo>
                    <a:pt x="92" y="57"/>
                  </a:lnTo>
                  <a:lnTo>
                    <a:pt x="97" y="61"/>
                  </a:lnTo>
                  <a:lnTo>
                    <a:pt x="101" y="47"/>
                  </a:lnTo>
                  <a:lnTo>
                    <a:pt x="104" y="34"/>
                  </a:lnTo>
                  <a:lnTo>
                    <a:pt x="117" y="0"/>
                  </a:lnTo>
                  <a:lnTo>
                    <a:pt x="109" y="29"/>
                  </a:lnTo>
                  <a:lnTo>
                    <a:pt x="104" y="47"/>
                  </a:lnTo>
                  <a:lnTo>
                    <a:pt x="102" y="61"/>
                  </a:lnTo>
                  <a:lnTo>
                    <a:pt x="97" y="70"/>
                  </a:lnTo>
                  <a:lnTo>
                    <a:pt x="92" y="77"/>
                  </a:lnTo>
                  <a:lnTo>
                    <a:pt x="98" y="82"/>
                  </a:lnTo>
                  <a:lnTo>
                    <a:pt x="106" y="81"/>
                  </a:lnTo>
                  <a:lnTo>
                    <a:pt x="120" y="69"/>
                  </a:lnTo>
                  <a:lnTo>
                    <a:pt x="102" y="90"/>
                  </a:lnTo>
                  <a:lnTo>
                    <a:pt x="82" y="95"/>
                  </a:lnTo>
                  <a:lnTo>
                    <a:pt x="60" y="99"/>
                  </a:lnTo>
                  <a:lnTo>
                    <a:pt x="39" y="103"/>
                  </a:lnTo>
                  <a:lnTo>
                    <a:pt x="16" y="108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9" name="Freeform 221"/>
            <p:cNvSpPr>
              <a:spLocks/>
            </p:cNvSpPr>
            <p:nvPr/>
          </p:nvSpPr>
          <p:spPr bwMode="auto">
            <a:xfrm>
              <a:off x="1704" y="3695"/>
              <a:ext cx="94" cy="188"/>
            </a:xfrm>
            <a:custGeom>
              <a:avLst/>
              <a:gdLst>
                <a:gd name="T0" fmla="*/ 94 w 94"/>
                <a:gd name="T1" fmla="*/ 2 h 188"/>
                <a:gd name="T2" fmla="*/ 75 w 94"/>
                <a:gd name="T3" fmla="*/ 0 h 188"/>
                <a:gd name="T4" fmla="*/ 64 w 94"/>
                <a:gd name="T5" fmla="*/ 2 h 188"/>
                <a:gd name="T6" fmla="*/ 47 w 94"/>
                <a:gd name="T7" fmla="*/ 19 h 188"/>
                <a:gd name="T8" fmla="*/ 30 w 94"/>
                <a:gd name="T9" fmla="*/ 40 h 188"/>
                <a:gd name="T10" fmla="*/ 20 w 94"/>
                <a:gd name="T11" fmla="*/ 80 h 188"/>
                <a:gd name="T12" fmla="*/ 17 w 94"/>
                <a:gd name="T13" fmla="*/ 92 h 188"/>
                <a:gd name="T14" fmla="*/ 13 w 94"/>
                <a:gd name="T15" fmla="*/ 124 h 188"/>
                <a:gd name="T16" fmla="*/ 12 w 94"/>
                <a:gd name="T17" fmla="*/ 148 h 188"/>
                <a:gd name="T18" fmla="*/ 0 w 94"/>
                <a:gd name="T19" fmla="*/ 162 h 188"/>
                <a:gd name="T20" fmla="*/ 26 w 94"/>
                <a:gd name="T21" fmla="*/ 188 h 188"/>
                <a:gd name="T22" fmla="*/ 13 w 94"/>
                <a:gd name="T23" fmla="*/ 169 h 188"/>
                <a:gd name="T24" fmla="*/ 16 w 94"/>
                <a:gd name="T25" fmla="*/ 168 h 188"/>
                <a:gd name="T26" fmla="*/ 33 w 94"/>
                <a:gd name="T27" fmla="*/ 177 h 188"/>
                <a:gd name="T28" fmla="*/ 54 w 94"/>
                <a:gd name="T29" fmla="*/ 182 h 188"/>
                <a:gd name="T30" fmla="*/ 26 w 94"/>
                <a:gd name="T31" fmla="*/ 171 h 188"/>
                <a:gd name="T32" fmla="*/ 16 w 94"/>
                <a:gd name="T33" fmla="*/ 161 h 188"/>
                <a:gd name="T34" fmla="*/ 16 w 94"/>
                <a:gd name="T35" fmla="*/ 152 h 188"/>
                <a:gd name="T36" fmla="*/ 33 w 94"/>
                <a:gd name="T37" fmla="*/ 151 h 188"/>
                <a:gd name="T38" fmla="*/ 15 w 94"/>
                <a:gd name="T39" fmla="*/ 147 h 188"/>
                <a:gd name="T40" fmla="*/ 17 w 94"/>
                <a:gd name="T41" fmla="*/ 124 h 188"/>
                <a:gd name="T42" fmla="*/ 21 w 94"/>
                <a:gd name="T43" fmla="*/ 87 h 188"/>
                <a:gd name="T44" fmla="*/ 35 w 94"/>
                <a:gd name="T45" fmla="*/ 41 h 188"/>
                <a:gd name="T46" fmla="*/ 45 w 94"/>
                <a:gd name="T47" fmla="*/ 26 h 188"/>
                <a:gd name="T48" fmla="*/ 64 w 94"/>
                <a:gd name="T49" fmla="*/ 7 h 188"/>
                <a:gd name="T50" fmla="*/ 75 w 94"/>
                <a:gd name="T51" fmla="*/ 5 h 188"/>
                <a:gd name="T52" fmla="*/ 94 w 94"/>
                <a:gd name="T53" fmla="*/ 2 h 1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4" h="188">
                  <a:moveTo>
                    <a:pt x="94" y="2"/>
                  </a:moveTo>
                  <a:lnTo>
                    <a:pt x="75" y="0"/>
                  </a:lnTo>
                  <a:lnTo>
                    <a:pt x="64" y="2"/>
                  </a:lnTo>
                  <a:lnTo>
                    <a:pt x="47" y="19"/>
                  </a:lnTo>
                  <a:lnTo>
                    <a:pt x="30" y="40"/>
                  </a:lnTo>
                  <a:lnTo>
                    <a:pt x="20" y="80"/>
                  </a:lnTo>
                  <a:lnTo>
                    <a:pt x="17" y="92"/>
                  </a:lnTo>
                  <a:lnTo>
                    <a:pt x="13" y="124"/>
                  </a:lnTo>
                  <a:lnTo>
                    <a:pt x="12" y="148"/>
                  </a:lnTo>
                  <a:lnTo>
                    <a:pt x="0" y="162"/>
                  </a:lnTo>
                  <a:lnTo>
                    <a:pt x="26" y="188"/>
                  </a:lnTo>
                  <a:lnTo>
                    <a:pt x="13" y="169"/>
                  </a:lnTo>
                  <a:lnTo>
                    <a:pt x="16" y="168"/>
                  </a:lnTo>
                  <a:lnTo>
                    <a:pt x="33" y="177"/>
                  </a:lnTo>
                  <a:lnTo>
                    <a:pt x="54" y="182"/>
                  </a:lnTo>
                  <a:lnTo>
                    <a:pt x="26" y="171"/>
                  </a:lnTo>
                  <a:lnTo>
                    <a:pt x="16" y="161"/>
                  </a:lnTo>
                  <a:lnTo>
                    <a:pt x="16" y="152"/>
                  </a:lnTo>
                  <a:lnTo>
                    <a:pt x="33" y="151"/>
                  </a:lnTo>
                  <a:lnTo>
                    <a:pt x="15" y="147"/>
                  </a:lnTo>
                  <a:lnTo>
                    <a:pt x="17" y="124"/>
                  </a:lnTo>
                  <a:lnTo>
                    <a:pt x="21" y="87"/>
                  </a:lnTo>
                  <a:lnTo>
                    <a:pt x="35" y="41"/>
                  </a:lnTo>
                  <a:lnTo>
                    <a:pt x="45" y="26"/>
                  </a:lnTo>
                  <a:lnTo>
                    <a:pt x="64" y="7"/>
                  </a:lnTo>
                  <a:lnTo>
                    <a:pt x="75" y="5"/>
                  </a:lnTo>
                  <a:lnTo>
                    <a:pt x="94" y="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0" name="Freeform 222"/>
            <p:cNvSpPr>
              <a:spLocks/>
            </p:cNvSpPr>
            <p:nvPr/>
          </p:nvSpPr>
          <p:spPr bwMode="auto">
            <a:xfrm>
              <a:off x="1691" y="3678"/>
              <a:ext cx="55" cy="56"/>
            </a:xfrm>
            <a:custGeom>
              <a:avLst/>
              <a:gdLst>
                <a:gd name="T0" fmla="*/ 48 w 55"/>
                <a:gd name="T1" fmla="*/ 0 h 56"/>
                <a:gd name="T2" fmla="*/ 10 w 55"/>
                <a:gd name="T3" fmla="*/ 33 h 56"/>
                <a:gd name="T4" fmla="*/ 8 w 55"/>
                <a:gd name="T5" fmla="*/ 28 h 56"/>
                <a:gd name="T6" fmla="*/ 2 w 55"/>
                <a:gd name="T7" fmla="*/ 42 h 56"/>
                <a:gd name="T8" fmla="*/ 0 w 55"/>
                <a:gd name="T9" fmla="*/ 50 h 56"/>
                <a:gd name="T10" fmla="*/ 4 w 55"/>
                <a:gd name="T11" fmla="*/ 45 h 56"/>
                <a:gd name="T12" fmla="*/ 8 w 55"/>
                <a:gd name="T13" fmla="*/ 36 h 56"/>
                <a:gd name="T14" fmla="*/ 17 w 55"/>
                <a:gd name="T15" fmla="*/ 56 h 56"/>
                <a:gd name="T16" fmla="*/ 29 w 55"/>
                <a:gd name="T17" fmla="*/ 41 h 56"/>
                <a:gd name="T18" fmla="*/ 43 w 55"/>
                <a:gd name="T19" fmla="*/ 18 h 56"/>
                <a:gd name="T20" fmla="*/ 55 w 55"/>
                <a:gd name="T21" fmla="*/ 3 h 56"/>
                <a:gd name="T22" fmla="*/ 48 w 55"/>
                <a:gd name="T23" fmla="*/ 0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5" h="56">
                  <a:moveTo>
                    <a:pt x="48" y="0"/>
                  </a:moveTo>
                  <a:lnTo>
                    <a:pt x="10" y="33"/>
                  </a:lnTo>
                  <a:lnTo>
                    <a:pt x="8" y="28"/>
                  </a:lnTo>
                  <a:lnTo>
                    <a:pt x="2" y="42"/>
                  </a:lnTo>
                  <a:lnTo>
                    <a:pt x="0" y="50"/>
                  </a:lnTo>
                  <a:lnTo>
                    <a:pt x="4" y="45"/>
                  </a:lnTo>
                  <a:lnTo>
                    <a:pt x="8" y="36"/>
                  </a:lnTo>
                  <a:lnTo>
                    <a:pt x="17" y="56"/>
                  </a:lnTo>
                  <a:lnTo>
                    <a:pt x="29" y="41"/>
                  </a:lnTo>
                  <a:lnTo>
                    <a:pt x="43" y="18"/>
                  </a:lnTo>
                  <a:lnTo>
                    <a:pt x="55" y="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1" name="Freeform 223"/>
            <p:cNvSpPr>
              <a:spLocks/>
            </p:cNvSpPr>
            <p:nvPr/>
          </p:nvSpPr>
          <p:spPr bwMode="auto">
            <a:xfrm>
              <a:off x="1690" y="3714"/>
              <a:ext cx="16" cy="70"/>
            </a:xfrm>
            <a:custGeom>
              <a:avLst/>
              <a:gdLst>
                <a:gd name="T0" fmla="*/ 9 w 16"/>
                <a:gd name="T1" fmla="*/ 0 h 70"/>
                <a:gd name="T2" fmla="*/ 7 w 16"/>
                <a:gd name="T3" fmla="*/ 3 h 70"/>
                <a:gd name="T4" fmla="*/ 5 w 16"/>
                <a:gd name="T5" fmla="*/ 6 h 70"/>
                <a:gd name="T6" fmla="*/ 3 w 16"/>
                <a:gd name="T7" fmla="*/ 9 h 70"/>
                <a:gd name="T8" fmla="*/ 2 w 16"/>
                <a:gd name="T9" fmla="*/ 15 h 70"/>
                <a:gd name="T10" fmla="*/ 1 w 16"/>
                <a:gd name="T11" fmla="*/ 21 h 70"/>
                <a:gd name="T12" fmla="*/ 2 w 16"/>
                <a:gd name="T13" fmla="*/ 26 h 70"/>
                <a:gd name="T14" fmla="*/ 3 w 16"/>
                <a:gd name="T15" fmla="*/ 32 h 70"/>
                <a:gd name="T16" fmla="*/ 4 w 16"/>
                <a:gd name="T17" fmla="*/ 35 h 70"/>
                <a:gd name="T18" fmla="*/ 1 w 16"/>
                <a:gd name="T19" fmla="*/ 48 h 70"/>
                <a:gd name="T20" fmla="*/ 0 w 16"/>
                <a:gd name="T21" fmla="*/ 54 h 70"/>
                <a:gd name="T22" fmla="*/ 0 w 16"/>
                <a:gd name="T23" fmla="*/ 61 h 70"/>
                <a:gd name="T24" fmla="*/ 1 w 16"/>
                <a:gd name="T25" fmla="*/ 70 h 70"/>
                <a:gd name="T26" fmla="*/ 6 w 16"/>
                <a:gd name="T27" fmla="*/ 49 h 70"/>
                <a:gd name="T28" fmla="*/ 9 w 16"/>
                <a:gd name="T29" fmla="*/ 34 h 70"/>
                <a:gd name="T30" fmla="*/ 16 w 16"/>
                <a:gd name="T31" fmla="*/ 16 h 70"/>
                <a:gd name="T32" fmla="*/ 9 w 16"/>
                <a:gd name="T33" fmla="*/ 0 h 7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" h="70">
                  <a:moveTo>
                    <a:pt x="9" y="0"/>
                  </a:moveTo>
                  <a:lnTo>
                    <a:pt x="7" y="3"/>
                  </a:lnTo>
                  <a:lnTo>
                    <a:pt x="5" y="6"/>
                  </a:lnTo>
                  <a:lnTo>
                    <a:pt x="3" y="9"/>
                  </a:lnTo>
                  <a:lnTo>
                    <a:pt x="2" y="15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32"/>
                  </a:lnTo>
                  <a:lnTo>
                    <a:pt x="4" y="35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1"/>
                  </a:lnTo>
                  <a:lnTo>
                    <a:pt x="1" y="70"/>
                  </a:lnTo>
                  <a:lnTo>
                    <a:pt x="6" y="49"/>
                  </a:lnTo>
                  <a:lnTo>
                    <a:pt x="9" y="34"/>
                  </a:lnTo>
                  <a:lnTo>
                    <a:pt x="16" y="1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" name="Freeform 224"/>
            <p:cNvSpPr>
              <a:spLocks/>
            </p:cNvSpPr>
            <p:nvPr/>
          </p:nvSpPr>
          <p:spPr bwMode="auto">
            <a:xfrm>
              <a:off x="1691" y="3715"/>
              <a:ext cx="15" cy="37"/>
            </a:xfrm>
            <a:custGeom>
              <a:avLst/>
              <a:gdLst>
                <a:gd name="T0" fmla="*/ 8 w 15"/>
                <a:gd name="T1" fmla="*/ 0 h 37"/>
                <a:gd name="T2" fmla="*/ 5 w 15"/>
                <a:gd name="T3" fmla="*/ 3 h 37"/>
                <a:gd name="T4" fmla="*/ 3 w 15"/>
                <a:gd name="T5" fmla="*/ 5 h 37"/>
                <a:gd name="T6" fmla="*/ 2 w 15"/>
                <a:gd name="T7" fmla="*/ 9 h 37"/>
                <a:gd name="T8" fmla="*/ 1 w 15"/>
                <a:gd name="T9" fmla="*/ 14 h 37"/>
                <a:gd name="T10" fmla="*/ 0 w 15"/>
                <a:gd name="T11" fmla="*/ 20 h 37"/>
                <a:gd name="T12" fmla="*/ 1 w 15"/>
                <a:gd name="T13" fmla="*/ 25 h 37"/>
                <a:gd name="T14" fmla="*/ 1 w 15"/>
                <a:gd name="T15" fmla="*/ 31 h 37"/>
                <a:gd name="T16" fmla="*/ 2 w 15"/>
                <a:gd name="T17" fmla="*/ 34 h 37"/>
                <a:gd name="T18" fmla="*/ 6 w 15"/>
                <a:gd name="T19" fmla="*/ 37 h 37"/>
                <a:gd name="T20" fmla="*/ 8 w 15"/>
                <a:gd name="T21" fmla="*/ 33 h 37"/>
                <a:gd name="T22" fmla="*/ 15 w 15"/>
                <a:gd name="T23" fmla="*/ 16 h 37"/>
                <a:gd name="T24" fmla="*/ 8 w 15"/>
                <a:gd name="T25" fmla="*/ 0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" h="37">
                  <a:moveTo>
                    <a:pt x="8" y="0"/>
                  </a:moveTo>
                  <a:lnTo>
                    <a:pt x="5" y="3"/>
                  </a:lnTo>
                  <a:lnTo>
                    <a:pt x="3" y="5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1" y="25"/>
                  </a:lnTo>
                  <a:lnTo>
                    <a:pt x="1" y="31"/>
                  </a:lnTo>
                  <a:lnTo>
                    <a:pt x="2" y="34"/>
                  </a:lnTo>
                  <a:lnTo>
                    <a:pt x="6" y="37"/>
                  </a:lnTo>
                  <a:lnTo>
                    <a:pt x="8" y="33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" name="Freeform 225"/>
            <p:cNvSpPr>
              <a:spLocks/>
            </p:cNvSpPr>
            <p:nvPr/>
          </p:nvSpPr>
          <p:spPr bwMode="auto">
            <a:xfrm>
              <a:off x="1642" y="3568"/>
              <a:ext cx="114" cy="146"/>
            </a:xfrm>
            <a:custGeom>
              <a:avLst/>
              <a:gdLst>
                <a:gd name="T0" fmla="*/ 35 w 114"/>
                <a:gd name="T1" fmla="*/ 4 h 146"/>
                <a:gd name="T2" fmla="*/ 27 w 114"/>
                <a:gd name="T3" fmla="*/ 9 h 146"/>
                <a:gd name="T4" fmla="*/ 19 w 114"/>
                <a:gd name="T5" fmla="*/ 14 h 146"/>
                <a:gd name="T6" fmla="*/ 14 w 114"/>
                <a:gd name="T7" fmla="*/ 18 h 146"/>
                <a:gd name="T8" fmla="*/ 9 w 114"/>
                <a:gd name="T9" fmla="*/ 23 h 146"/>
                <a:gd name="T10" fmla="*/ 5 w 114"/>
                <a:gd name="T11" fmla="*/ 28 h 146"/>
                <a:gd name="T12" fmla="*/ 2 w 114"/>
                <a:gd name="T13" fmla="*/ 34 h 146"/>
                <a:gd name="T14" fmla="*/ 1 w 114"/>
                <a:gd name="T15" fmla="*/ 39 h 146"/>
                <a:gd name="T16" fmla="*/ 0 w 114"/>
                <a:gd name="T17" fmla="*/ 46 h 146"/>
                <a:gd name="T18" fmla="*/ 0 w 114"/>
                <a:gd name="T19" fmla="*/ 53 h 146"/>
                <a:gd name="T20" fmla="*/ 1 w 114"/>
                <a:gd name="T21" fmla="*/ 60 h 146"/>
                <a:gd name="T22" fmla="*/ 0 w 114"/>
                <a:gd name="T23" fmla="*/ 70 h 146"/>
                <a:gd name="T24" fmla="*/ 4 w 114"/>
                <a:gd name="T25" fmla="*/ 72 h 146"/>
                <a:gd name="T26" fmla="*/ 7 w 114"/>
                <a:gd name="T27" fmla="*/ 75 h 146"/>
                <a:gd name="T28" fmla="*/ 7 w 114"/>
                <a:gd name="T29" fmla="*/ 77 h 146"/>
                <a:gd name="T30" fmla="*/ 7 w 114"/>
                <a:gd name="T31" fmla="*/ 81 h 146"/>
                <a:gd name="T32" fmla="*/ 6 w 114"/>
                <a:gd name="T33" fmla="*/ 85 h 146"/>
                <a:gd name="T34" fmla="*/ 3 w 114"/>
                <a:gd name="T35" fmla="*/ 97 h 146"/>
                <a:gd name="T36" fmla="*/ 3 w 114"/>
                <a:gd name="T37" fmla="*/ 102 h 146"/>
                <a:gd name="T38" fmla="*/ 5 w 114"/>
                <a:gd name="T39" fmla="*/ 103 h 146"/>
                <a:gd name="T40" fmla="*/ 10 w 114"/>
                <a:gd name="T41" fmla="*/ 103 h 146"/>
                <a:gd name="T42" fmla="*/ 13 w 114"/>
                <a:gd name="T43" fmla="*/ 103 h 146"/>
                <a:gd name="T44" fmla="*/ 18 w 114"/>
                <a:gd name="T45" fmla="*/ 118 h 146"/>
                <a:gd name="T46" fmla="*/ 19 w 114"/>
                <a:gd name="T47" fmla="*/ 123 h 146"/>
                <a:gd name="T48" fmla="*/ 20 w 114"/>
                <a:gd name="T49" fmla="*/ 125 h 146"/>
                <a:gd name="T50" fmla="*/ 23 w 114"/>
                <a:gd name="T51" fmla="*/ 126 h 146"/>
                <a:gd name="T52" fmla="*/ 23 w 114"/>
                <a:gd name="T53" fmla="*/ 129 h 146"/>
                <a:gd name="T54" fmla="*/ 23 w 114"/>
                <a:gd name="T55" fmla="*/ 133 h 146"/>
                <a:gd name="T56" fmla="*/ 25 w 114"/>
                <a:gd name="T57" fmla="*/ 139 h 146"/>
                <a:gd name="T58" fmla="*/ 27 w 114"/>
                <a:gd name="T59" fmla="*/ 143 h 146"/>
                <a:gd name="T60" fmla="*/ 30 w 114"/>
                <a:gd name="T61" fmla="*/ 145 h 146"/>
                <a:gd name="T62" fmla="*/ 36 w 114"/>
                <a:gd name="T63" fmla="*/ 146 h 146"/>
                <a:gd name="T64" fmla="*/ 41 w 114"/>
                <a:gd name="T65" fmla="*/ 146 h 146"/>
                <a:gd name="T66" fmla="*/ 48 w 114"/>
                <a:gd name="T67" fmla="*/ 143 h 146"/>
                <a:gd name="T68" fmla="*/ 56 w 114"/>
                <a:gd name="T69" fmla="*/ 138 h 146"/>
                <a:gd name="T70" fmla="*/ 60 w 114"/>
                <a:gd name="T71" fmla="*/ 142 h 146"/>
                <a:gd name="T72" fmla="*/ 109 w 114"/>
                <a:gd name="T73" fmla="*/ 103 h 146"/>
                <a:gd name="T74" fmla="*/ 106 w 114"/>
                <a:gd name="T75" fmla="*/ 97 h 146"/>
                <a:gd name="T76" fmla="*/ 109 w 114"/>
                <a:gd name="T77" fmla="*/ 88 h 146"/>
                <a:gd name="T78" fmla="*/ 112 w 114"/>
                <a:gd name="T79" fmla="*/ 76 h 146"/>
                <a:gd name="T80" fmla="*/ 114 w 114"/>
                <a:gd name="T81" fmla="*/ 61 h 146"/>
                <a:gd name="T82" fmla="*/ 113 w 114"/>
                <a:gd name="T83" fmla="*/ 50 h 146"/>
                <a:gd name="T84" fmla="*/ 110 w 114"/>
                <a:gd name="T85" fmla="*/ 31 h 146"/>
                <a:gd name="T86" fmla="*/ 105 w 114"/>
                <a:gd name="T87" fmla="*/ 14 h 146"/>
                <a:gd name="T88" fmla="*/ 100 w 114"/>
                <a:gd name="T89" fmla="*/ 2 h 146"/>
                <a:gd name="T90" fmla="*/ 80 w 114"/>
                <a:gd name="T91" fmla="*/ 0 h 146"/>
                <a:gd name="T92" fmla="*/ 50 w 114"/>
                <a:gd name="T93" fmla="*/ 0 h 146"/>
                <a:gd name="T94" fmla="*/ 35 w 114"/>
                <a:gd name="T95" fmla="*/ 4 h 1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14" h="146">
                  <a:moveTo>
                    <a:pt x="35" y="4"/>
                  </a:moveTo>
                  <a:lnTo>
                    <a:pt x="27" y="9"/>
                  </a:lnTo>
                  <a:lnTo>
                    <a:pt x="19" y="14"/>
                  </a:lnTo>
                  <a:lnTo>
                    <a:pt x="14" y="18"/>
                  </a:lnTo>
                  <a:lnTo>
                    <a:pt x="9" y="23"/>
                  </a:lnTo>
                  <a:lnTo>
                    <a:pt x="5" y="28"/>
                  </a:lnTo>
                  <a:lnTo>
                    <a:pt x="2" y="34"/>
                  </a:lnTo>
                  <a:lnTo>
                    <a:pt x="1" y="39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1" y="60"/>
                  </a:lnTo>
                  <a:lnTo>
                    <a:pt x="0" y="70"/>
                  </a:lnTo>
                  <a:lnTo>
                    <a:pt x="4" y="72"/>
                  </a:lnTo>
                  <a:lnTo>
                    <a:pt x="7" y="75"/>
                  </a:lnTo>
                  <a:lnTo>
                    <a:pt x="7" y="77"/>
                  </a:lnTo>
                  <a:lnTo>
                    <a:pt x="7" y="81"/>
                  </a:lnTo>
                  <a:lnTo>
                    <a:pt x="6" y="85"/>
                  </a:lnTo>
                  <a:lnTo>
                    <a:pt x="3" y="97"/>
                  </a:lnTo>
                  <a:lnTo>
                    <a:pt x="3" y="102"/>
                  </a:lnTo>
                  <a:lnTo>
                    <a:pt x="5" y="103"/>
                  </a:lnTo>
                  <a:lnTo>
                    <a:pt x="10" y="103"/>
                  </a:lnTo>
                  <a:lnTo>
                    <a:pt x="13" y="103"/>
                  </a:lnTo>
                  <a:lnTo>
                    <a:pt x="18" y="118"/>
                  </a:lnTo>
                  <a:lnTo>
                    <a:pt x="19" y="123"/>
                  </a:lnTo>
                  <a:lnTo>
                    <a:pt x="20" y="125"/>
                  </a:lnTo>
                  <a:lnTo>
                    <a:pt x="23" y="126"/>
                  </a:lnTo>
                  <a:lnTo>
                    <a:pt x="23" y="129"/>
                  </a:lnTo>
                  <a:lnTo>
                    <a:pt x="23" y="133"/>
                  </a:lnTo>
                  <a:lnTo>
                    <a:pt x="25" y="139"/>
                  </a:lnTo>
                  <a:lnTo>
                    <a:pt x="27" y="143"/>
                  </a:lnTo>
                  <a:lnTo>
                    <a:pt x="30" y="145"/>
                  </a:lnTo>
                  <a:lnTo>
                    <a:pt x="36" y="146"/>
                  </a:lnTo>
                  <a:lnTo>
                    <a:pt x="41" y="146"/>
                  </a:lnTo>
                  <a:lnTo>
                    <a:pt x="48" y="143"/>
                  </a:lnTo>
                  <a:lnTo>
                    <a:pt x="56" y="138"/>
                  </a:lnTo>
                  <a:lnTo>
                    <a:pt x="60" y="142"/>
                  </a:lnTo>
                  <a:lnTo>
                    <a:pt x="109" y="103"/>
                  </a:lnTo>
                  <a:lnTo>
                    <a:pt x="106" y="97"/>
                  </a:lnTo>
                  <a:lnTo>
                    <a:pt x="109" y="88"/>
                  </a:lnTo>
                  <a:lnTo>
                    <a:pt x="112" y="76"/>
                  </a:lnTo>
                  <a:lnTo>
                    <a:pt x="114" y="61"/>
                  </a:lnTo>
                  <a:lnTo>
                    <a:pt x="113" y="50"/>
                  </a:lnTo>
                  <a:lnTo>
                    <a:pt x="110" y="31"/>
                  </a:lnTo>
                  <a:lnTo>
                    <a:pt x="105" y="14"/>
                  </a:lnTo>
                  <a:lnTo>
                    <a:pt x="100" y="2"/>
                  </a:lnTo>
                  <a:lnTo>
                    <a:pt x="80" y="0"/>
                  </a:lnTo>
                  <a:lnTo>
                    <a:pt x="50" y="0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rgbClr val="F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" name="Freeform 226"/>
            <p:cNvSpPr>
              <a:spLocks/>
            </p:cNvSpPr>
            <p:nvPr/>
          </p:nvSpPr>
          <p:spPr bwMode="auto">
            <a:xfrm>
              <a:off x="1687" y="3642"/>
              <a:ext cx="15" cy="21"/>
            </a:xfrm>
            <a:custGeom>
              <a:avLst/>
              <a:gdLst>
                <a:gd name="T0" fmla="*/ 0 w 15"/>
                <a:gd name="T1" fmla="*/ 9 h 21"/>
                <a:gd name="T2" fmla="*/ 2 w 15"/>
                <a:gd name="T3" fmla="*/ 4 h 21"/>
                <a:gd name="T4" fmla="*/ 3 w 15"/>
                <a:gd name="T5" fmla="*/ 1 h 21"/>
                <a:gd name="T6" fmla="*/ 4 w 15"/>
                <a:gd name="T7" fmla="*/ 0 h 21"/>
                <a:gd name="T8" fmla="*/ 6 w 15"/>
                <a:gd name="T9" fmla="*/ 0 h 21"/>
                <a:gd name="T10" fmla="*/ 8 w 15"/>
                <a:gd name="T11" fmla="*/ 0 h 21"/>
                <a:gd name="T12" fmla="*/ 11 w 15"/>
                <a:gd name="T13" fmla="*/ 0 h 21"/>
                <a:gd name="T14" fmla="*/ 12 w 15"/>
                <a:gd name="T15" fmla="*/ 1 h 21"/>
                <a:gd name="T16" fmla="*/ 14 w 15"/>
                <a:gd name="T17" fmla="*/ 4 h 21"/>
                <a:gd name="T18" fmla="*/ 14 w 15"/>
                <a:gd name="T19" fmla="*/ 7 h 21"/>
                <a:gd name="T20" fmla="*/ 15 w 15"/>
                <a:gd name="T21" fmla="*/ 11 h 21"/>
                <a:gd name="T22" fmla="*/ 14 w 15"/>
                <a:gd name="T23" fmla="*/ 15 h 21"/>
                <a:gd name="T24" fmla="*/ 13 w 15"/>
                <a:gd name="T25" fmla="*/ 19 h 21"/>
                <a:gd name="T26" fmla="*/ 12 w 15"/>
                <a:gd name="T27" fmla="*/ 21 h 21"/>
                <a:gd name="T28" fmla="*/ 11 w 15"/>
                <a:gd name="T29" fmla="*/ 18 h 21"/>
                <a:gd name="T30" fmla="*/ 12 w 15"/>
                <a:gd name="T31" fmla="*/ 15 h 21"/>
                <a:gd name="T32" fmla="*/ 11 w 15"/>
                <a:gd name="T33" fmla="*/ 12 h 21"/>
                <a:gd name="T34" fmla="*/ 10 w 15"/>
                <a:gd name="T35" fmla="*/ 13 h 21"/>
                <a:gd name="T36" fmla="*/ 7 w 15"/>
                <a:gd name="T37" fmla="*/ 15 h 21"/>
                <a:gd name="T38" fmla="*/ 5 w 15"/>
                <a:gd name="T39" fmla="*/ 11 h 21"/>
                <a:gd name="T40" fmla="*/ 8 w 15"/>
                <a:gd name="T41" fmla="*/ 10 h 21"/>
                <a:gd name="T42" fmla="*/ 11 w 15"/>
                <a:gd name="T43" fmla="*/ 10 h 21"/>
                <a:gd name="T44" fmla="*/ 11 w 15"/>
                <a:gd name="T45" fmla="*/ 8 h 21"/>
                <a:gd name="T46" fmla="*/ 10 w 15"/>
                <a:gd name="T47" fmla="*/ 5 h 21"/>
                <a:gd name="T48" fmla="*/ 12 w 15"/>
                <a:gd name="T49" fmla="*/ 5 h 21"/>
                <a:gd name="T50" fmla="*/ 12 w 15"/>
                <a:gd name="T51" fmla="*/ 2 h 21"/>
                <a:gd name="T52" fmla="*/ 11 w 15"/>
                <a:gd name="T53" fmla="*/ 1 h 21"/>
                <a:gd name="T54" fmla="*/ 9 w 15"/>
                <a:gd name="T55" fmla="*/ 1 h 21"/>
                <a:gd name="T56" fmla="*/ 5 w 15"/>
                <a:gd name="T57" fmla="*/ 1 h 21"/>
                <a:gd name="T58" fmla="*/ 3 w 15"/>
                <a:gd name="T59" fmla="*/ 4 h 21"/>
                <a:gd name="T60" fmla="*/ 0 w 15"/>
                <a:gd name="T61" fmla="*/ 9 h 2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5" h="21">
                  <a:moveTo>
                    <a:pt x="0" y="9"/>
                  </a:moveTo>
                  <a:lnTo>
                    <a:pt x="2" y="4"/>
                  </a:lnTo>
                  <a:lnTo>
                    <a:pt x="3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5" y="11"/>
                  </a:lnTo>
                  <a:lnTo>
                    <a:pt x="14" y="15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11" y="18"/>
                  </a:lnTo>
                  <a:lnTo>
                    <a:pt x="12" y="15"/>
                  </a:lnTo>
                  <a:lnTo>
                    <a:pt x="11" y="12"/>
                  </a:lnTo>
                  <a:lnTo>
                    <a:pt x="10" y="13"/>
                  </a:lnTo>
                  <a:lnTo>
                    <a:pt x="7" y="15"/>
                  </a:lnTo>
                  <a:lnTo>
                    <a:pt x="5" y="11"/>
                  </a:lnTo>
                  <a:lnTo>
                    <a:pt x="8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1"/>
                  </a:lnTo>
                  <a:lnTo>
                    <a:pt x="5" y="1"/>
                  </a:lnTo>
                  <a:lnTo>
                    <a:pt x="3" y="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" name="Freeform 227"/>
            <p:cNvSpPr>
              <a:spLocks/>
            </p:cNvSpPr>
            <p:nvPr/>
          </p:nvSpPr>
          <p:spPr bwMode="auto">
            <a:xfrm>
              <a:off x="1693" y="3664"/>
              <a:ext cx="13" cy="12"/>
            </a:xfrm>
            <a:custGeom>
              <a:avLst/>
              <a:gdLst>
                <a:gd name="T0" fmla="*/ 10 w 13"/>
                <a:gd name="T1" fmla="*/ 0 h 12"/>
                <a:gd name="T2" fmla="*/ 8 w 13"/>
                <a:gd name="T3" fmla="*/ 4 h 12"/>
                <a:gd name="T4" fmla="*/ 7 w 13"/>
                <a:gd name="T5" fmla="*/ 6 h 12"/>
                <a:gd name="T6" fmla="*/ 6 w 13"/>
                <a:gd name="T7" fmla="*/ 7 h 12"/>
                <a:gd name="T8" fmla="*/ 3 w 13"/>
                <a:gd name="T9" fmla="*/ 8 h 12"/>
                <a:gd name="T10" fmla="*/ 0 w 13"/>
                <a:gd name="T11" fmla="*/ 8 h 12"/>
                <a:gd name="T12" fmla="*/ 7 w 13"/>
                <a:gd name="T13" fmla="*/ 9 h 12"/>
                <a:gd name="T14" fmla="*/ 11 w 13"/>
                <a:gd name="T15" fmla="*/ 10 h 12"/>
                <a:gd name="T16" fmla="*/ 13 w 13"/>
                <a:gd name="T17" fmla="*/ 12 h 12"/>
                <a:gd name="T18" fmla="*/ 11 w 13"/>
                <a:gd name="T19" fmla="*/ 8 h 12"/>
                <a:gd name="T20" fmla="*/ 10 w 13"/>
                <a:gd name="T21" fmla="*/ 4 h 12"/>
                <a:gd name="T22" fmla="*/ 10 w 13"/>
                <a:gd name="T23" fmla="*/ 0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" h="12">
                  <a:moveTo>
                    <a:pt x="10" y="0"/>
                  </a:moveTo>
                  <a:lnTo>
                    <a:pt x="8" y="4"/>
                  </a:lnTo>
                  <a:lnTo>
                    <a:pt x="7" y="6"/>
                  </a:lnTo>
                  <a:lnTo>
                    <a:pt x="6" y="7"/>
                  </a:lnTo>
                  <a:lnTo>
                    <a:pt x="3" y="8"/>
                  </a:lnTo>
                  <a:lnTo>
                    <a:pt x="0" y="8"/>
                  </a:lnTo>
                  <a:lnTo>
                    <a:pt x="7" y="9"/>
                  </a:lnTo>
                  <a:lnTo>
                    <a:pt x="11" y="10"/>
                  </a:lnTo>
                  <a:lnTo>
                    <a:pt x="13" y="12"/>
                  </a:lnTo>
                  <a:lnTo>
                    <a:pt x="11" y="8"/>
                  </a:lnTo>
                  <a:lnTo>
                    <a:pt x="1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6" name="Freeform 228"/>
            <p:cNvSpPr>
              <a:spLocks/>
            </p:cNvSpPr>
            <p:nvPr/>
          </p:nvSpPr>
          <p:spPr bwMode="auto">
            <a:xfrm>
              <a:off x="1661" y="3662"/>
              <a:ext cx="11" cy="16"/>
            </a:xfrm>
            <a:custGeom>
              <a:avLst/>
              <a:gdLst>
                <a:gd name="T0" fmla="*/ 2 w 11"/>
                <a:gd name="T1" fmla="*/ 0 h 16"/>
                <a:gd name="T2" fmla="*/ 3 w 11"/>
                <a:gd name="T3" fmla="*/ 1 h 16"/>
                <a:gd name="T4" fmla="*/ 3 w 11"/>
                <a:gd name="T5" fmla="*/ 3 h 16"/>
                <a:gd name="T6" fmla="*/ 3 w 11"/>
                <a:gd name="T7" fmla="*/ 5 h 16"/>
                <a:gd name="T8" fmla="*/ 2 w 11"/>
                <a:gd name="T9" fmla="*/ 6 h 16"/>
                <a:gd name="T10" fmla="*/ 0 w 11"/>
                <a:gd name="T11" fmla="*/ 7 h 16"/>
                <a:gd name="T12" fmla="*/ 1 w 11"/>
                <a:gd name="T13" fmla="*/ 9 h 16"/>
                <a:gd name="T14" fmla="*/ 4 w 11"/>
                <a:gd name="T15" fmla="*/ 9 h 16"/>
                <a:gd name="T16" fmla="*/ 6 w 11"/>
                <a:gd name="T17" fmla="*/ 11 h 16"/>
                <a:gd name="T18" fmla="*/ 11 w 11"/>
                <a:gd name="T19" fmla="*/ 16 h 16"/>
                <a:gd name="T20" fmla="*/ 5 w 11"/>
                <a:gd name="T21" fmla="*/ 7 h 16"/>
                <a:gd name="T22" fmla="*/ 4 w 11"/>
                <a:gd name="T23" fmla="*/ 5 h 16"/>
                <a:gd name="T24" fmla="*/ 4 w 11"/>
                <a:gd name="T25" fmla="*/ 3 h 16"/>
                <a:gd name="T26" fmla="*/ 5 w 11"/>
                <a:gd name="T27" fmla="*/ 2 h 16"/>
                <a:gd name="T28" fmla="*/ 2 w 1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" h="16">
                  <a:moveTo>
                    <a:pt x="2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5"/>
                  </a:lnTo>
                  <a:lnTo>
                    <a:pt x="2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4" y="9"/>
                  </a:lnTo>
                  <a:lnTo>
                    <a:pt x="6" y="11"/>
                  </a:lnTo>
                  <a:lnTo>
                    <a:pt x="11" y="16"/>
                  </a:lnTo>
                  <a:lnTo>
                    <a:pt x="5" y="7"/>
                  </a:lnTo>
                  <a:lnTo>
                    <a:pt x="4" y="5"/>
                  </a:lnTo>
                  <a:lnTo>
                    <a:pt x="4" y="3"/>
                  </a:lnTo>
                  <a:lnTo>
                    <a:pt x="5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7" name="Freeform 229"/>
            <p:cNvSpPr>
              <a:spLocks/>
            </p:cNvSpPr>
            <p:nvPr/>
          </p:nvSpPr>
          <p:spPr bwMode="auto">
            <a:xfrm>
              <a:off x="1626" y="3550"/>
              <a:ext cx="153" cy="164"/>
            </a:xfrm>
            <a:custGeom>
              <a:avLst/>
              <a:gdLst>
                <a:gd name="T0" fmla="*/ 66 w 153"/>
                <a:gd name="T1" fmla="*/ 0 h 164"/>
                <a:gd name="T2" fmla="*/ 55 w 153"/>
                <a:gd name="T3" fmla="*/ 2 h 164"/>
                <a:gd name="T4" fmla="*/ 43 w 153"/>
                <a:gd name="T5" fmla="*/ 7 h 164"/>
                <a:gd name="T6" fmla="*/ 31 w 153"/>
                <a:gd name="T7" fmla="*/ 18 h 164"/>
                <a:gd name="T8" fmla="*/ 13 w 153"/>
                <a:gd name="T9" fmla="*/ 32 h 164"/>
                <a:gd name="T10" fmla="*/ 5 w 153"/>
                <a:gd name="T11" fmla="*/ 38 h 164"/>
                <a:gd name="T12" fmla="*/ 1 w 153"/>
                <a:gd name="T13" fmla="*/ 44 h 164"/>
                <a:gd name="T14" fmla="*/ 0 w 153"/>
                <a:gd name="T15" fmla="*/ 51 h 164"/>
                <a:gd name="T16" fmla="*/ 0 w 153"/>
                <a:gd name="T17" fmla="*/ 59 h 164"/>
                <a:gd name="T18" fmla="*/ 5 w 153"/>
                <a:gd name="T19" fmla="*/ 67 h 164"/>
                <a:gd name="T20" fmla="*/ 11 w 153"/>
                <a:gd name="T21" fmla="*/ 70 h 164"/>
                <a:gd name="T22" fmla="*/ 21 w 153"/>
                <a:gd name="T23" fmla="*/ 72 h 164"/>
                <a:gd name="T24" fmla="*/ 16 w 153"/>
                <a:gd name="T25" fmla="*/ 63 h 164"/>
                <a:gd name="T26" fmla="*/ 18 w 153"/>
                <a:gd name="T27" fmla="*/ 53 h 164"/>
                <a:gd name="T28" fmla="*/ 22 w 153"/>
                <a:gd name="T29" fmla="*/ 46 h 164"/>
                <a:gd name="T30" fmla="*/ 28 w 153"/>
                <a:gd name="T31" fmla="*/ 40 h 164"/>
                <a:gd name="T32" fmla="*/ 47 w 153"/>
                <a:gd name="T33" fmla="*/ 34 h 164"/>
                <a:gd name="T34" fmla="*/ 42 w 153"/>
                <a:gd name="T35" fmla="*/ 38 h 164"/>
                <a:gd name="T36" fmla="*/ 35 w 153"/>
                <a:gd name="T37" fmla="*/ 41 h 164"/>
                <a:gd name="T38" fmla="*/ 29 w 153"/>
                <a:gd name="T39" fmla="*/ 44 h 164"/>
                <a:gd name="T40" fmla="*/ 26 w 153"/>
                <a:gd name="T41" fmla="*/ 49 h 164"/>
                <a:gd name="T42" fmla="*/ 26 w 153"/>
                <a:gd name="T43" fmla="*/ 55 h 164"/>
                <a:gd name="T44" fmla="*/ 28 w 153"/>
                <a:gd name="T45" fmla="*/ 64 h 164"/>
                <a:gd name="T46" fmla="*/ 33 w 153"/>
                <a:gd name="T47" fmla="*/ 76 h 164"/>
                <a:gd name="T48" fmla="*/ 44 w 153"/>
                <a:gd name="T49" fmla="*/ 99 h 164"/>
                <a:gd name="T50" fmla="*/ 50 w 153"/>
                <a:gd name="T51" fmla="*/ 108 h 164"/>
                <a:gd name="T52" fmla="*/ 52 w 153"/>
                <a:gd name="T53" fmla="*/ 131 h 164"/>
                <a:gd name="T54" fmla="*/ 52 w 153"/>
                <a:gd name="T55" fmla="*/ 138 h 164"/>
                <a:gd name="T56" fmla="*/ 47 w 153"/>
                <a:gd name="T57" fmla="*/ 143 h 164"/>
                <a:gd name="T58" fmla="*/ 39 w 153"/>
                <a:gd name="T59" fmla="*/ 148 h 164"/>
                <a:gd name="T60" fmla="*/ 39 w 153"/>
                <a:gd name="T61" fmla="*/ 153 h 164"/>
                <a:gd name="T62" fmla="*/ 40 w 153"/>
                <a:gd name="T63" fmla="*/ 156 h 164"/>
                <a:gd name="T64" fmla="*/ 43 w 153"/>
                <a:gd name="T65" fmla="*/ 161 h 164"/>
                <a:gd name="T66" fmla="*/ 47 w 153"/>
                <a:gd name="T67" fmla="*/ 163 h 164"/>
                <a:gd name="T68" fmla="*/ 54 w 153"/>
                <a:gd name="T69" fmla="*/ 164 h 164"/>
                <a:gd name="T70" fmla="*/ 59 w 153"/>
                <a:gd name="T71" fmla="*/ 163 h 164"/>
                <a:gd name="T72" fmla="*/ 65 w 153"/>
                <a:gd name="T73" fmla="*/ 161 h 164"/>
                <a:gd name="T74" fmla="*/ 71 w 153"/>
                <a:gd name="T75" fmla="*/ 157 h 164"/>
                <a:gd name="T76" fmla="*/ 68 w 153"/>
                <a:gd name="T77" fmla="*/ 126 h 164"/>
                <a:gd name="T78" fmla="*/ 58 w 153"/>
                <a:gd name="T79" fmla="*/ 106 h 164"/>
                <a:gd name="T80" fmla="*/ 59 w 153"/>
                <a:gd name="T81" fmla="*/ 97 h 164"/>
                <a:gd name="T82" fmla="*/ 63 w 153"/>
                <a:gd name="T83" fmla="*/ 91 h 164"/>
                <a:gd name="T84" fmla="*/ 69 w 153"/>
                <a:gd name="T85" fmla="*/ 90 h 164"/>
                <a:gd name="T86" fmla="*/ 77 w 153"/>
                <a:gd name="T87" fmla="*/ 94 h 164"/>
                <a:gd name="T88" fmla="*/ 80 w 153"/>
                <a:gd name="T89" fmla="*/ 101 h 164"/>
                <a:gd name="T90" fmla="*/ 79 w 153"/>
                <a:gd name="T91" fmla="*/ 109 h 164"/>
                <a:gd name="T92" fmla="*/ 78 w 153"/>
                <a:gd name="T93" fmla="*/ 115 h 164"/>
                <a:gd name="T94" fmla="*/ 108 w 153"/>
                <a:gd name="T95" fmla="*/ 136 h 164"/>
                <a:gd name="T96" fmla="*/ 132 w 153"/>
                <a:gd name="T97" fmla="*/ 134 h 164"/>
                <a:gd name="T98" fmla="*/ 148 w 153"/>
                <a:gd name="T99" fmla="*/ 127 h 164"/>
                <a:gd name="T100" fmla="*/ 151 w 153"/>
                <a:gd name="T101" fmla="*/ 120 h 164"/>
                <a:gd name="T102" fmla="*/ 153 w 153"/>
                <a:gd name="T103" fmla="*/ 107 h 164"/>
                <a:gd name="T104" fmla="*/ 149 w 153"/>
                <a:gd name="T105" fmla="*/ 88 h 164"/>
                <a:gd name="T106" fmla="*/ 141 w 153"/>
                <a:gd name="T107" fmla="*/ 54 h 164"/>
                <a:gd name="T108" fmla="*/ 128 w 153"/>
                <a:gd name="T109" fmla="*/ 27 h 164"/>
                <a:gd name="T110" fmla="*/ 120 w 153"/>
                <a:gd name="T111" fmla="*/ 14 h 164"/>
                <a:gd name="T112" fmla="*/ 106 w 153"/>
                <a:gd name="T113" fmla="*/ 6 h 164"/>
                <a:gd name="T114" fmla="*/ 90 w 153"/>
                <a:gd name="T115" fmla="*/ 0 h 164"/>
                <a:gd name="T116" fmla="*/ 73 w 153"/>
                <a:gd name="T117" fmla="*/ 0 h 1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53" h="164">
                  <a:moveTo>
                    <a:pt x="73" y="0"/>
                  </a:moveTo>
                  <a:lnTo>
                    <a:pt x="66" y="0"/>
                  </a:lnTo>
                  <a:lnTo>
                    <a:pt x="61" y="1"/>
                  </a:lnTo>
                  <a:lnTo>
                    <a:pt x="55" y="2"/>
                  </a:lnTo>
                  <a:lnTo>
                    <a:pt x="48" y="5"/>
                  </a:lnTo>
                  <a:lnTo>
                    <a:pt x="43" y="7"/>
                  </a:lnTo>
                  <a:lnTo>
                    <a:pt x="36" y="12"/>
                  </a:lnTo>
                  <a:lnTo>
                    <a:pt x="31" y="18"/>
                  </a:lnTo>
                  <a:lnTo>
                    <a:pt x="25" y="24"/>
                  </a:lnTo>
                  <a:lnTo>
                    <a:pt x="13" y="32"/>
                  </a:lnTo>
                  <a:lnTo>
                    <a:pt x="8" y="34"/>
                  </a:lnTo>
                  <a:lnTo>
                    <a:pt x="5" y="38"/>
                  </a:lnTo>
                  <a:lnTo>
                    <a:pt x="3" y="40"/>
                  </a:lnTo>
                  <a:lnTo>
                    <a:pt x="1" y="44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3" y="64"/>
                  </a:lnTo>
                  <a:lnTo>
                    <a:pt x="5" y="67"/>
                  </a:lnTo>
                  <a:lnTo>
                    <a:pt x="7" y="69"/>
                  </a:lnTo>
                  <a:lnTo>
                    <a:pt x="11" y="70"/>
                  </a:lnTo>
                  <a:lnTo>
                    <a:pt x="15" y="71"/>
                  </a:lnTo>
                  <a:lnTo>
                    <a:pt x="21" y="72"/>
                  </a:lnTo>
                  <a:lnTo>
                    <a:pt x="18" y="67"/>
                  </a:lnTo>
                  <a:lnTo>
                    <a:pt x="16" y="63"/>
                  </a:lnTo>
                  <a:lnTo>
                    <a:pt x="17" y="58"/>
                  </a:lnTo>
                  <a:lnTo>
                    <a:pt x="18" y="53"/>
                  </a:lnTo>
                  <a:lnTo>
                    <a:pt x="20" y="49"/>
                  </a:lnTo>
                  <a:lnTo>
                    <a:pt x="22" y="46"/>
                  </a:lnTo>
                  <a:lnTo>
                    <a:pt x="25" y="43"/>
                  </a:lnTo>
                  <a:lnTo>
                    <a:pt x="28" y="40"/>
                  </a:lnTo>
                  <a:lnTo>
                    <a:pt x="33" y="38"/>
                  </a:lnTo>
                  <a:lnTo>
                    <a:pt x="47" y="34"/>
                  </a:lnTo>
                  <a:lnTo>
                    <a:pt x="44" y="37"/>
                  </a:lnTo>
                  <a:lnTo>
                    <a:pt x="42" y="38"/>
                  </a:lnTo>
                  <a:lnTo>
                    <a:pt x="39" y="40"/>
                  </a:lnTo>
                  <a:lnTo>
                    <a:pt x="35" y="41"/>
                  </a:lnTo>
                  <a:lnTo>
                    <a:pt x="32" y="42"/>
                  </a:lnTo>
                  <a:lnTo>
                    <a:pt x="29" y="44"/>
                  </a:lnTo>
                  <a:lnTo>
                    <a:pt x="27" y="47"/>
                  </a:lnTo>
                  <a:lnTo>
                    <a:pt x="26" y="49"/>
                  </a:lnTo>
                  <a:lnTo>
                    <a:pt x="26" y="52"/>
                  </a:lnTo>
                  <a:lnTo>
                    <a:pt x="26" y="55"/>
                  </a:lnTo>
                  <a:lnTo>
                    <a:pt x="27" y="59"/>
                  </a:lnTo>
                  <a:lnTo>
                    <a:pt x="28" y="64"/>
                  </a:lnTo>
                  <a:lnTo>
                    <a:pt x="30" y="68"/>
                  </a:lnTo>
                  <a:lnTo>
                    <a:pt x="33" y="76"/>
                  </a:lnTo>
                  <a:lnTo>
                    <a:pt x="40" y="90"/>
                  </a:lnTo>
                  <a:lnTo>
                    <a:pt x="44" y="99"/>
                  </a:lnTo>
                  <a:lnTo>
                    <a:pt x="49" y="101"/>
                  </a:lnTo>
                  <a:lnTo>
                    <a:pt x="50" y="108"/>
                  </a:lnTo>
                  <a:lnTo>
                    <a:pt x="51" y="126"/>
                  </a:lnTo>
                  <a:lnTo>
                    <a:pt x="52" y="131"/>
                  </a:lnTo>
                  <a:lnTo>
                    <a:pt x="52" y="135"/>
                  </a:lnTo>
                  <a:lnTo>
                    <a:pt x="52" y="138"/>
                  </a:lnTo>
                  <a:lnTo>
                    <a:pt x="50" y="141"/>
                  </a:lnTo>
                  <a:lnTo>
                    <a:pt x="47" y="143"/>
                  </a:lnTo>
                  <a:lnTo>
                    <a:pt x="42" y="146"/>
                  </a:lnTo>
                  <a:lnTo>
                    <a:pt x="39" y="148"/>
                  </a:lnTo>
                  <a:lnTo>
                    <a:pt x="39" y="150"/>
                  </a:lnTo>
                  <a:lnTo>
                    <a:pt x="39" y="153"/>
                  </a:lnTo>
                  <a:lnTo>
                    <a:pt x="39" y="155"/>
                  </a:lnTo>
                  <a:lnTo>
                    <a:pt x="40" y="156"/>
                  </a:lnTo>
                  <a:lnTo>
                    <a:pt x="41" y="159"/>
                  </a:lnTo>
                  <a:lnTo>
                    <a:pt x="43" y="161"/>
                  </a:lnTo>
                  <a:lnTo>
                    <a:pt x="45" y="163"/>
                  </a:lnTo>
                  <a:lnTo>
                    <a:pt x="47" y="163"/>
                  </a:lnTo>
                  <a:lnTo>
                    <a:pt x="50" y="164"/>
                  </a:lnTo>
                  <a:lnTo>
                    <a:pt x="54" y="164"/>
                  </a:lnTo>
                  <a:lnTo>
                    <a:pt x="56" y="164"/>
                  </a:lnTo>
                  <a:lnTo>
                    <a:pt x="59" y="163"/>
                  </a:lnTo>
                  <a:lnTo>
                    <a:pt x="62" y="162"/>
                  </a:lnTo>
                  <a:lnTo>
                    <a:pt x="65" y="161"/>
                  </a:lnTo>
                  <a:lnTo>
                    <a:pt x="68" y="158"/>
                  </a:lnTo>
                  <a:lnTo>
                    <a:pt x="71" y="157"/>
                  </a:lnTo>
                  <a:lnTo>
                    <a:pt x="70" y="150"/>
                  </a:lnTo>
                  <a:lnTo>
                    <a:pt x="68" y="126"/>
                  </a:lnTo>
                  <a:lnTo>
                    <a:pt x="60" y="112"/>
                  </a:lnTo>
                  <a:lnTo>
                    <a:pt x="58" y="106"/>
                  </a:lnTo>
                  <a:lnTo>
                    <a:pt x="57" y="100"/>
                  </a:lnTo>
                  <a:lnTo>
                    <a:pt x="59" y="97"/>
                  </a:lnTo>
                  <a:lnTo>
                    <a:pt x="60" y="93"/>
                  </a:lnTo>
                  <a:lnTo>
                    <a:pt x="63" y="91"/>
                  </a:lnTo>
                  <a:lnTo>
                    <a:pt x="66" y="90"/>
                  </a:lnTo>
                  <a:lnTo>
                    <a:pt x="69" y="90"/>
                  </a:lnTo>
                  <a:lnTo>
                    <a:pt x="73" y="91"/>
                  </a:lnTo>
                  <a:lnTo>
                    <a:pt x="77" y="94"/>
                  </a:lnTo>
                  <a:lnTo>
                    <a:pt x="78" y="96"/>
                  </a:lnTo>
                  <a:lnTo>
                    <a:pt x="80" y="101"/>
                  </a:lnTo>
                  <a:lnTo>
                    <a:pt x="80" y="105"/>
                  </a:lnTo>
                  <a:lnTo>
                    <a:pt x="79" y="109"/>
                  </a:lnTo>
                  <a:lnTo>
                    <a:pt x="78" y="112"/>
                  </a:lnTo>
                  <a:lnTo>
                    <a:pt x="78" y="115"/>
                  </a:lnTo>
                  <a:lnTo>
                    <a:pt x="80" y="117"/>
                  </a:lnTo>
                  <a:lnTo>
                    <a:pt x="108" y="136"/>
                  </a:lnTo>
                  <a:lnTo>
                    <a:pt x="119" y="135"/>
                  </a:lnTo>
                  <a:lnTo>
                    <a:pt x="132" y="134"/>
                  </a:lnTo>
                  <a:lnTo>
                    <a:pt x="143" y="132"/>
                  </a:lnTo>
                  <a:lnTo>
                    <a:pt x="148" y="127"/>
                  </a:lnTo>
                  <a:lnTo>
                    <a:pt x="150" y="124"/>
                  </a:lnTo>
                  <a:lnTo>
                    <a:pt x="151" y="120"/>
                  </a:lnTo>
                  <a:lnTo>
                    <a:pt x="152" y="115"/>
                  </a:lnTo>
                  <a:lnTo>
                    <a:pt x="153" y="107"/>
                  </a:lnTo>
                  <a:lnTo>
                    <a:pt x="151" y="101"/>
                  </a:lnTo>
                  <a:lnTo>
                    <a:pt x="149" y="88"/>
                  </a:lnTo>
                  <a:lnTo>
                    <a:pt x="145" y="69"/>
                  </a:lnTo>
                  <a:lnTo>
                    <a:pt x="141" y="54"/>
                  </a:lnTo>
                  <a:lnTo>
                    <a:pt x="134" y="40"/>
                  </a:lnTo>
                  <a:lnTo>
                    <a:pt x="128" y="27"/>
                  </a:lnTo>
                  <a:lnTo>
                    <a:pt x="125" y="21"/>
                  </a:lnTo>
                  <a:lnTo>
                    <a:pt x="120" y="14"/>
                  </a:lnTo>
                  <a:lnTo>
                    <a:pt x="115" y="10"/>
                  </a:lnTo>
                  <a:lnTo>
                    <a:pt x="106" y="6"/>
                  </a:lnTo>
                  <a:lnTo>
                    <a:pt x="98" y="2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F3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8" name="Freeform 230"/>
            <p:cNvSpPr>
              <a:spLocks/>
            </p:cNvSpPr>
            <p:nvPr/>
          </p:nvSpPr>
          <p:spPr bwMode="auto">
            <a:xfrm>
              <a:off x="1641" y="3633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 w 13"/>
                <a:gd name="T3" fmla="*/ 2 h 9"/>
                <a:gd name="T4" fmla="*/ 0 w 13"/>
                <a:gd name="T5" fmla="*/ 5 h 9"/>
                <a:gd name="T6" fmla="*/ 1 w 13"/>
                <a:gd name="T7" fmla="*/ 6 h 9"/>
                <a:gd name="T8" fmla="*/ 3 w 13"/>
                <a:gd name="T9" fmla="*/ 7 h 9"/>
                <a:gd name="T10" fmla="*/ 6 w 13"/>
                <a:gd name="T11" fmla="*/ 8 h 9"/>
                <a:gd name="T12" fmla="*/ 9 w 13"/>
                <a:gd name="T13" fmla="*/ 8 h 9"/>
                <a:gd name="T14" fmla="*/ 12 w 13"/>
                <a:gd name="T15" fmla="*/ 9 h 9"/>
                <a:gd name="T16" fmla="*/ 13 w 13"/>
                <a:gd name="T17" fmla="*/ 9 h 9"/>
                <a:gd name="T18" fmla="*/ 13 w 13"/>
                <a:gd name="T19" fmla="*/ 7 h 9"/>
                <a:gd name="T20" fmla="*/ 11 w 13"/>
                <a:gd name="T21" fmla="*/ 5 h 9"/>
                <a:gd name="T22" fmla="*/ 8 w 13"/>
                <a:gd name="T23" fmla="*/ 3 h 9"/>
                <a:gd name="T24" fmla="*/ 5 w 13"/>
                <a:gd name="T25" fmla="*/ 2 h 9"/>
                <a:gd name="T26" fmla="*/ 4 w 13"/>
                <a:gd name="T27" fmla="*/ 1 h 9"/>
                <a:gd name="T28" fmla="*/ 1 w 13"/>
                <a:gd name="T29" fmla="*/ 0 h 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" h="9">
                  <a:moveTo>
                    <a:pt x="1" y="0"/>
                  </a:moveTo>
                  <a:lnTo>
                    <a:pt x="1" y="2"/>
                  </a:lnTo>
                  <a:lnTo>
                    <a:pt x="0" y="5"/>
                  </a:lnTo>
                  <a:lnTo>
                    <a:pt x="1" y="6"/>
                  </a:lnTo>
                  <a:lnTo>
                    <a:pt x="3" y="7"/>
                  </a:lnTo>
                  <a:lnTo>
                    <a:pt x="6" y="8"/>
                  </a:lnTo>
                  <a:lnTo>
                    <a:pt x="9" y="8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1" y="5"/>
                  </a:lnTo>
                  <a:lnTo>
                    <a:pt x="8" y="3"/>
                  </a:lnTo>
                  <a:lnTo>
                    <a:pt x="5" y="2"/>
                  </a:lnTo>
                  <a:lnTo>
                    <a:pt x="4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3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9" name="Freeform 231"/>
            <p:cNvSpPr>
              <a:spLocks/>
            </p:cNvSpPr>
            <p:nvPr/>
          </p:nvSpPr>
          <p:spPr bwMode="auto">
            <a:xfrm>
              <a:off x="1646" y="3644"/>
              <a:ext cx="8" cy="3"/>
            </a:xfrm>
            <a:custGeom>
              <a:avLst/>
              <a:gdLst>
                <a:gd name="T0" fmla="*/ 5 w 8"/>
                <a:gd name="T1" fmla="*/ 0 h 3"/>
                <a:gd name="T2" fmla="*/ 4 w 8"/>
                <a:gd name="T3" fmla="*/ 1 h 3"/>
                <a:gd name="T4" fmla="*/ 2 w 8"/>
                <a:gd name="T5" fmla="*/ 2 h 3"/>
                <a:gd name="T6" fmla="*/ 0 w 8"/>
                <a:gd name="T7" fmla="*/ 2 h 3"/>
                <a:gd name="T8" fmla="*/ 3 w 8"/>
                <a:gd name="T9" fmla="*/ 3 h 3"/>
                <a:gd name="T10" fmla="*/ 6 w 8"/>
                <a:gd name="T11" fmla="*/ 3 h 3"/>
                <a:gd name="T12" fmla="*/ 8 w 8"/>
                <a:gd name="T13" fmla="*/ 3 h 3"/>
                <a:gd name="T14" fmla="*/ 5 w 8"/>
                <a:gd name="T15" fmla="*/ 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" h="3">
                  <a:moveTo>
                    <a:pt x="5" y="0"/>
                  </a:move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5F3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0" name="Freeform 232"/>
            <p:cNvSpPr>
              <a:spLocks/>
            </p:cNvSpPr>
            <p:nvPr/>
          </p:nvSpPr>
          <p:spPr bwMode="auto">
            <a:xfrm>
              <a:off x="1653" y="3670"/>
              <a:ext cx="15" cy="17"/>
            </a:xfrm>
            <a:custGeom>
              <a:avLst/>
              <a:gdLst>
                <a:gd name="T0" fmla="*/ 2 w 15"/>
                <a:gd name="T1" fmla="*/ 0 h 17"/>
                <a:gd name="T2" fmla="*/ 1 w 15"/>
                <a:gd name="T3" fmla="*/ 3 h 17"/>
                <a:gd name="T4" fmla="*/ 0 w 15"/>
                <a:gd name="T5" fmla="*/ 4 h 17"/>
                <a:gd name="T6" fmla="*/ 0 w 15"/>
                <a:gd name="T7" fmla="*/ 6 h 17"/>
                <a:gd name="T8" fmla="*/ 0 w 15"/>
                <a:gd name="T9" fmla="*/ 8 h 17"/>
                <a:gd name="T10" fmla="*/ 1 w 15"/>
                <a:gd name="T11" fmla="*/ 11 h 17"/>
                <a:gd name="T12" fmla="*/ 1 w 15"/>
                <a:gd name="T13" fmla="*/ 13 h 17"/>
                <a:gd name="T14" fmla="*/ 2 w 15"/>
                <a:gd name="T15" fmla="*/ 14 h 17"/>
                <a:gd name="T16" fmla="*/ 4 w 15"/>
                <a:gd name="T17" fmla="*/ 15 h 17"/>
                <a:gd name="T18" fmla="*/ 5 w 15"/>
                <a:gd name="T19" fmla="*/ 15 h 17"/>
                <a:gd name="T20" fmla="*/ 7 w 15"/>
                <a:gd name="T21" fmla="*/ 15 h 17"/>
                <a:gd name="T22" fmla="*/ 11 w 15"/>
                <a:gd name="T23" fmla="*/ 16 h 17"/>
                <a:gd name="T24" fmla="*/ 15 w 15"/>
                <a:gd name="T25" fmla="*/ 17 h 17"/>
                <a:gd name="T26" fmla="*/ 15 w 15"/>
                <a:gd name="T27" fmla="*/ 15 h 17"/>
                <a:gd name="T28" fmla="*/ 13 w 15"/>
                <a:gd name="T29" fmla="*/ 12 h 17"/>
                <a:gd name="T30" fmla="*/ 13 w 15"/>
                <a:gd name="T31" fmla="*/ 10 h 17"/>
                <a:gd name="T32" fmla="*/ 11 w 15"/>
                <a:gd name="T33" fmla="*/ 7 h 17"/>
                <a:gd name="T34" fmla="*/ 10 w 15"/>
                <a:gd name="T35" fmla="*/ 6 h 17"/>
                <a:gd name="T36" fmla="*/ 8 w 15"/>
                <a:gd name="T37" fmla="*/ 4 h 17"/>
                <a:gd name="T38" fmla="*/ 7 w 15"/>
                <a:gd name="T39" fmla="*/ 2 h 17"/>
                <a:gd name="T40" fmla="*/ 6 w 15"/>
                <a:gd name="T41" fmla="*/ 1 h 17"/>
                <a:gd name="T42" fmla="*/ 5 w 15"/>
                <a:gd name="T43" fmla="*/ 0 h 17"/>
                <a:gd name="T44" fmla="*/ 2 w 15"/>
                <a:gd name="T45" fmla="*/ 0 h 1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5" h="17">
                  <a:moveTo>
                    <a:pt x="2" y="0"/>
                  </a:move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6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1" y="7"/>
                  </a:lnTo>
                  <a:lnTo>
                    <a:pt x="10" y="6"/>
                  </a:lnTo>
                  <a:lnTo>
                    <a:pt x="8" y="4"/>
                  </a:lnTo>
                  <a:lnTo>
                    <a:pt x="7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F3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1" name="Freeform 233"/>
            <p:cNvSpPr>
              <a:spLocks/>
            </p:cNvSpPr>
            <p:nvPr/>
          </p:nvSpPr>
          <p:spPr bwMode="auto">
            <a:xfrm>
              <a:off x="1628" y="3578"/>
              <a:ext cx="36" cy="36"/>
            </a:xfrm>
            <a:custGeom>
              <a:avLst/>
              <a:gdLst>
                <a:gd name="T0" fmla="*/ 36 w 36"/>
                <a:gd name="T1" fmla="*/ 0 h 36"/>
                <a:gd name="T2" fmla="*/ 29 w 36"/>
                <a:gd name="T3" fmla="*/ 3 h 36"/>
                <a:gd name="T4" fmla="*/ 24 w 36"/>
                <a:gd name="T5" fmla="*/ 4 h 36"/>
                <a:gd name="T6" fmla="*/ 19 w 36"/>
                <a:gd name="T7" fmla="*/ 5 h 36"/>
                <a:gd name="T8" fmla="*/ 15 w 36"/>
                <a:gd name="T9" fmla="*/ 7 h 36"/>
                <a:gd name="T10" fmla="*/ 11 w 36"/>
                <a:gd name="T11" fmla="*/ 9 h 36"/>
                <a:gd name="T12" fmla="*/ 7 w 36"/>
                <a:gd name="T13" fmla="*/ 12 h 36"/>
                <a:gd name="T14" fmla="*/ 5 w 36"/>
                <a:gd name="T15" fmla="*/ 15 h 36"/>
                <a:gd name="T16" fmla="*/ 3 w 36"/>
                <a:gd name="T17" fmla="*/ 17 h 36"/>
                <a:gd name="T18" fmla="*/ 2 w 36"/>
                <a:gd name="T19" fmla="*/ 20 h 36"/>
                <a:gd name="T20" fmla="*/ 0 w 36"/>
                <a:gd name="T21" fmla="*/ 23 h 36"/>
                <a:gd name="T22" fmla="*/ 2 w 36"/>
                <a:gd name="T23" fmla="*/ 21 h 36"/>
                <a:gd name="T24" fmla="*/ 2 w 36"/>
                <a:gd name="T25" fmla="*/ 24 h 36"/>
                <a:gd name="T26" fmla="*/ 2 w 36"/>
                <a:gd name="T27" fmla="*/ 29 h 36"/>
                <a:gd name="T28" fmla="*/ 3 w 36"/>
                <a:gd name="T29" fmla="*/ 32 h 36"/>
                <a:gd name="T30" fmla="*/ 5 w 36"/>
                <a:gd name="T31" fmla="*/ 36 h 36"/>
                <a:gd name="T32" fmla="*/ 7 w 36"/>
                <a:gd name="T33" fmla="*/ 30 h 36"/>
                <a:gd name="T34" fmla="*/ 8 w 36"/>
                <a:gd name="T35" fmla="*/ 24 h 36"/>
                <a:gd name="T36" fmla="*/ 11 w 36"/>
                <a:gd name="T37" fmla="*/ 18 h 36"/>
                <a:gd name="T38" fmla="*/ 14 w 36"/>
                <a:gd name="T39" fmla="*/ 13 h 36"/>
                <a:gd name="T40" fmla="*/ 17 w 36"/>
                <a:gd name="T41" fmla="*/ 10 h 36"/>
                <a:gd name="T42" fmla="*/ 20 w 36"/>
                <a:gd name="T43" fmla="*/ 8 h 36"/>
                <a:gd name="T44" fmla="*/ 25 w 36"/>
                <a:gd name="T45" fmla="*/ 6 h 36"/>
                <a:gd name="T46" fmla="*/ 36 w 36"/>
                <a:gd name="T47" fmla="*/ 0 h 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6">
                  <a:moveTo>
                    <a:pt x="36" y="0"/>
                  </a:moveTo>
                  <a:lnTo>
                    <a:pt x="29" y="3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7"/>
                  </a:lnTo>
                  <a:lnTo>
                    <a:pt x="11" y="9"/>
                  </a:lnTo>
                  <a:lnTo>
                    <a:pt x="7" y="12"/>
                  </a:lnTo>
                  <a:lnTo>
                    <a:pt x="5" y="15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0" y="23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3" y="32"/>
                  </a:lnTo>
                  <a:lnTo>
                    <a:pt x="5" y="36"/>
                  </a:lnTo>
                  <a:lnTo>
                    <a:pt x="7" y="30"/>
                  </a:lnTo>
                  <a:lnTo>
                    <a:pt x="8" y="24"/>
                  </a:lnTo>
                  <a:lnTo>
                    <a:pt x="11" y="18"/>
                  </a:lnTo>
                  <a:lnTo>
                    <a:pt x="14" y="13"/>
                  </a:lnTo>
                  <a:lnTo>
                    <a:pt x="17" y="10"/>
                  </a:lnTo>
                  <a:lnTo>
                    <a:pt x="20" y="8"/>
                  </a:lnTo>
                  <a:lnTo>
                    <a:pt x="25" y="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F5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" name="Freeform 234"/>
            <p:cNvSpPr>
              <a:spLocks/>
            </p:cNvSpPr>
            <p:nvPr/>
          </p:nvSpPr>
          <p:spPr bwMode="auto">
            <a:xfrm>
              <a:off x="1711" y="3681"/>
              <a:ext cx="44" cy="93"/>
            </a:xfrm>
            <a:custGeom>
              <a:avLst/>
              <a:gdLst>
                <a:gd name="T0" fmla="*/ 44 w 44"/>
                <a:gd name="T1" fmla="*/ 0 h 93"/>
                <a:gd name="T2" fmla="*/ 10 w 44"/>
                <a:gd name="T3" fmla="*/ 60 h 93"/>
                <a:gd name="T4" fmla="*/ 0 w 44"/>
                <a:gd name="T5" fmla="*/ 93 h 93"/>
                <a:gd name="T6" fmla="*/ 15 w 44"/>
                <a:gd name="T7" fmla="*/ 57 h 93"/>
                <a:gd name="T8" fmla="*/ 44 w 44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93">
                  <a:moveTo>
                    <a:pt x="44" y="0"/>
                  </a:moveTo>
                  <a:lnTo>
                    <a:pt x="10" y="60"/>
                  </a:lnTo>
                  <a:lnTo>
                    <a:pt x="0" y="93"/>
                  </a:lnTo>
                  <a:lnTo>
                    <a:pt x="15" y="5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" name="Freeform 235"/>
            <p:cNvSpPr>
              <a:spLocks/>
            </p:cNvSpPr>
            <p:nvPr/>
          </p:nvSpPr>
          <p:spPr bwMode="auto">
            <a:xfrm>
              <a:off x="1667" y="3746"/>
              <a:ext cx="17" cy="41"/>
            </a:xfrm>
            <a:custGeom>
              <a:avLst/>
              <a:gdLst>
                <a:gd name="T0" fmla="*/ 9 w 17"/>
                <a:gd name="T1" fmla="*/ 0 h 41"/>
                <a:gd name="T2" fmla="*/ 9 w 17"/>
                <a:gd name="T3" fmla="*/ 31 h 41"/>
                <a:gd name="T4" fmla="*/ 17 w 17"/>
                <a:gd name="T5" fmla="*/ 41 h 41"/>
                <a:gd name="T6" fmla="*/ 6 w 17"/>
                <a:gd name="T7" fmla="*/ 32 h 41"/>
                <a:gd name="T8" fmla="*/ 0 w 17"/>
                <a:gd name="T9" fmla="*/ 37 h 41"/>
                <a:gd name="T10" fmla="*/ 4 w 17"/>
                <a:gd name="T11" fmla="*/ 25 h 41"/>
                <a:gd name="T12" fmla="*/ 6 w 17"/>
                <a:gd name="T13" fmla="*/ 6 h 41"/>
                <a:gd name="T14" fmla="*/ 9 w 17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" h="41">
                  <a:moveTo>
                    <a:pt x="9" y="0"/>
                  </a:moveTo>
                  <a:lnTo>
                    <a:pt x="9" y="31"/>
                  </a:lnTo>
                  <a:lnTo>
                    <a:pt x="17" y="41"/>
                  </a:lnTo>
                  <a:lnTo>
                    <a:pt x="6" y="32"/>
                  </a:lnTo>
                  <a:lnTo>
                    <a:pt x="0" y="37"/>
                  </a:lnTo>
                  <a:lnTo>
                    <a:pt x="4" y="25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" name="Freeform 236"/>
            <p:cNvSpPr>
              <a:spLocks/>
            </p:cNvSpPr>
            <p:nvPr/>
          </p:nvSpPr>
          <p:spPr bwMode="auto">
            <a:xfrm>
              <a:off x="1649" y="3804"/>
              <a:ext cx="25" cy="44"/>
            </a:xfrm>
            <a:custGeom>
              <a:avLst/>
              <a:gdLst>
                <a:gd name="T0" fmla="*/ 15 w 25"/>
                <a:gd name="T1" fmla="*/ 0 h 44"/>
                <a:gd name="T2" fmla="*/ 25 w 25"/>
                <a:gd name="T3" fmla="*/ 22 h 44"/>
                <a:gd name="T4" fmla="*/ 25 w 25"/>
                <a:gd name="T5" fmla="*/ 44 h 44"/>
                <a:gd name="T6" fmla="*/ 21 w 25"/>
                <a:gd name="T7" fmla="*/ 20 h 44"/>
                <a:gd name="T8" fmla="*/ 15 w 25"/>
                <a:gd name="T9" fmla="*/ 9 h 44"/>
                <a:gd name="T10" fmla="*/ 0 w 25"/>
                <a:gd name="T11" fmla="*/ 18 h 44"/>
                <a:gd name="T12" fmla="*/ 9 w 25"/>
                <a:gd name="T13" fmla="*/ 11 h 44"/>
                <a:gd name="T14" fmla="*/ 15 w 25"/>
                <a:gd name="T15" fmla="*/ 0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" h="44">
                  <a:moveTo>
                    <a:pt x="15" y="0"/>
                  </a:moveTo>
                  <a:lnTo>
                    <a:pt x="25" y="22"/>
                  </a:lnTo>
                  <a:lnTo>
                    <a:pt x="25" y="44"/>
                  </a:lnTo>
                  <a:lnTo>
                    <a:pt x="21" y="20"/>
                  </a:lnTo>
                  <a:lnTo>
                    <a:pt x="15" y="9"/>
                  </a:lnTo>
                  <a:lnTo>
                    <a:pt x="0" y="18"/>
                  </a:lnTo>
                  <a:lnTo>
                    <a:pt x="9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" name="Freeform 237"/>
            <p:cNvSpPr>
              <a:spLocks/>
            </p:cNvSpPr>
            <p:nvPr/>
          </p:nvSpPr>
          <p:spPr bwMode="auto">
            <a:xfrm>
              <a:off x="1517" y="3875"/>
              <a:ext cx="18" cy="29"/>
            </a:xfrm>
            <a:custGeom>
              <a:avLst/>
              <a:gdLst>
                <a:gd name="T0" fmla="*/ 13 w 18"/>
                <a:gd name="T1" fmla="*/ 0 h 29"/>
                <a:gd name="T2" fmla="*/ 1 w 18"/>
                <a:gd name="T3" fmla="*/ 24 h 29"/>
                <a:gd name="T4" fmla="*/ 0 w 18"/>
                <a:gd name="T5" fmla="*/ 29 h 29"/>
                <a:gd name="T6" fmla="*/ 5 w 18"/>
                <a:gd name="T7" fmla="*/ 25 h 29"/>
                <a:gd name="T8" fmla="*/ 18 w 18"/>
                <a:gd name="T9" fmla="*/ 1 h 29"/>
                <a:gd name="T10" fmla="*/ 16 w 18"/>
                <a:gd name="T11" fmla="*/ 1 h 29"/>
                <a:gd name="T12" fmla="*/ 14 w 18"/>
                <a:gd name="T13" fmla="*/ 0 h 29"/>
                <a:gd name="T14" fmla="*/ 13 w 18"/>
                <a:gd name="T15" fmla="*/ 0 h 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" h="29">
                  <a:moveTo>
                    <a:pt x="13" y="0"/>
                  </a:moveTo>
                  <a:lnTo>
                    <a:pt x="1" y="24"/>
                  </a:lnTo>
                  <a:lnTo>
                    <a:pt x="0" y="29"/>
                  </a:lnTo>
                  <a:lnTo>
                    <a:pt x="5" y="25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" name="Freeform 238"/>
            <p:cNvSpPr>
              <a:spLocks/>
            </p:cNvSpPr>
            <p:nvPr/>
          </p:nvSpPr>
          <p:spPr bwMode="auto">
            <a:xfrm>
              <a:off x="1516" y="3851"/>
              <a:ext cx="64" cy="51"/>
            </a:xfrm>
            <a:custGeom>
              <a:avLst/>
              <a:gdLst>
                <a:gd name="T0" fmla="*/ 47 w 64"/>
                <a:gd name="T1" fmla="*/ 7 h 51"/>
                <a:gd name="T2" fmla="*/ 44 w 64"/>
                <a:gd name="T3" fmla="*/ 7 h 51"/>
                <a:gd name="T4" fmla="*/ 40 w 64"/>
                <a:gd name="T5" fmla="*/ 6 h 51"/>
                <a:gd name="T6" fmla="*/ 36 w 64"/>
                <a:gd name="T7" fmla="*/ 4 h 51"/>
                <a:gd name="T8" fmla="*/ 32 w 64"/>
                <a:gd name="T9" fmla="*/ 2 h 51"/>
                <a:gd name="T10" fmla="*/ 26 w 64"/>
                <a:gd name="T11" fmla="*/ 1 h 51"/>
                <a:gd name="T12" fmla="*/ 22 w 64"/>
                <a:gd name="T13" fmla="*/ 0 h 51"/>
                <a:gd name="T14" fmla="*/ 10 w 64"/>
                <a:gd name="T15" fmla="*/ 3 h 51"/>
                <a:gd name="T16" fmla="*/ 8 w 64"/>
                <a:gd name="T17" fmla="*/ 4 h 51"/>
                <a:gd name="T18" fmla="*/ 6 w 64"/>
                <a:gd name="T19" fmla="*/ 5 h 51"/>
                <a:gd name="T20" fmla="*/ 5 w 64"/>
                <a:gd name="T21" fmla="*/ 7 h 51"/>
                <a:gd name="T22" fmla="*/ 4 w 64"/>
                <a:gd name="T23" fmla="*/ 10 h 51"/>
                <a:gd name="T24" fmla="*/ 2 w 64"/>
                <a:gd name="T25" fmla="*/ 15 h 51"/>
                <a:gd name="T26" fmla="*/ 1 w 64"/>
                <a:gd name="T27" fmla="*/ 22 h 51"/>
                <a:gd name="T28" fmla="*/ 1 w 64"/>
                <a:gd name="T29" fmla="*/ 27 h 51"/>
                <a:gd name="T30" fmla="*/ 0 w 64"/>
                <a:gd name="T31" fmla="*/ 31 h 51"/>
                <a:gd name="T32" fmla="*/ 0 w 64"/>
                <a:gd name="T33" fmla="*/ 34 h 51"/>
                <a:gd name="T34" fmla="*/ 1 w 64"/>
                <a:gd name="T35" fmla="*/ 36 h 51"/>
                <a:gd name="T36" fmla="*/ 1 w 64"/>
                <a:gd name="T37" fmla="*/ 38 h 51"/>
                <a:gd name="T38" fmla="*/ 3 w 64"/>
                <a:gd name="T39" fmla="*/ 40 h 51"/>
                <a:gd name="T40" fmla="*/ 8 w 64"/>
                <a:gd name="T41" fmla="*/ 46 h 51"/>
                <a:gd name="T42" fmla="*/ 11 w 64"/>
                <a:gd name="T43" fmla="*/ 47 h 51"/>
                <a:gd name="T44" fmla="*/ 15 w 64"/>
                <a:gd name="T45" fmla="*/ 49 h 51"/>
                <a:gd name="T46" fmla="*/ 18 w 64"/>
                <a:gd name="T47" fmla="*/ 51 h 51"/>
                <a:gd name="T48" fmla="*/ 21 w 64"/>
                <a:gd name="T49" fmla="*/ 50 h 51"/>
                <a:gd name="T50" fmla="*/ 21 w 64"/>
                <a:gd name="T51" fmla="*/ 48 h 51"/>
                <a:gd name="T52" fmla="*/ 24 w 64"/>
                <a:gd name="T53" fmla="*/ 48 h 51"/>
                <a:gd name="T54" fmla="*/ 27 w 64"/>
                <a:gd name="T55" fmla="*/ 48 h 51"/>
                <a:gd name="T56" fmla="*/ 30 w 64"/>
                <a:gd name="T57" fmla="*/ 49 h 51"/>
                <a:gd name="T58" fmla="*/ 32 w 64"/>
                <a:gd name="T59" fmla="*/ 49 h 51"/>
                <a:gd name="T60" fmla="*/ 33 w 64"/>
                <a:gd name="T61" fmla="*/ 47 h 51"/>
                <a:gd name="T62" fmla="*/ 34 w 64"/>
                <a:gd name="T63" fmla="*/ 46 h 51"/>
                <a:gd name="T64" fmla="*/ 36 w 64"/>
                <a:gd name="T65" fmla="*/ 46 h 51"/>
                <a:gd name="T66" fmla="*/ 38 w 64"/>
                <a:gd name="T67" fmla="*/ 46 h 51"/>
                <a:gd name="T68" fmla="*/ 39 w 64"/>
                <a:gd name="T69" fmla="*/ 45 h 51"/>
                <a:gd name="T70" fmla="*/ 40 w 64"/>
                <a:gd name="T71" fmla="*/ 43 h 51"/>
                <a:gd name="T72" fmla="*/ 40 w 64"/>
                <a:gd name="T73" fmla="*/ 41 h 51"/>
                <a:gd name="T74" fmla="*/ 44 w 64"/>
                <a:gd name="T75" fmla="*/ 41 h 51"/>
                <a:gd name="T76" fmla="*/ 48 w 64"/>
                <a:gd name="T77" fmla="*/ 41 h 51"/>
                <a:gd name="T78" fmla="*/ 50 w 64"/>
                <a:gd name="T79" fmla="*/ 40 h 51"/>
                <a:gd name="T80" fmla="*/ 52 w 64"/>
                <a:gd name="T81" fmla="*/ 39 h 51"/>
                <a:gd name="T82" fmla="*/ 54 w 64"/>
                <a:gd name="T83" fmla="*/ 37 h 51"/>
                <a:gd name="T84" fmla="*/ 56 w 64"/>
                <a:gd name="T85" fmla="*/ 35 h 51"/>
                <a:gd name="T86" fmla="*/ 63 w 64"/>
                <a:gd name="T87" fmla="*/ 34 h 51"/>
                <a:gd name="T88" fmla="*/ 64 w 64"/>
                <a:gd name="T89" fmla="*/ 26 h 51"/>
                <a:gd name="T90" fmla="*/ 64 w 64"/>
                <a:gd name="T91" fmla="*/ 21 h 51"/>
                <a:gd name="T92" fmla="*/ 62 w 64"/>
                <a:gd name="T93" fmla="*/ 15 h 51"/>
                <a:gd name="T94" fmla="*/ 60 w 64"/>
                <a:gd name="T95" fmla="*/ 11 h 51"/>
                <a:gd name="T96" fmla="*/ 58 w 64"/>
                <a:gd name="T97" fmla="*/ 9 h 51"/>
                <a:gd name="T98" fmla="*/ 54 w 64"/>
                <a:gd name="T99" fmla="*/ 7 h 51"/>
                <a:gd name="T100" fmla="*/ 50 w 64"/>
                <a:gd name="T101" fmla="*/ 6 h 51"/>
                <a:gd name="T102" fmla="*/ 47 w 64"/>
                <a:gd name="T103" fmla="*/ 7 h 5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4" h="51">
                  <a:moveTo>
                    <a:pt x="47" y="7"/>
                  </a:moveTo>
                  <a:lnTo>
                    <a:pt x="44" y="7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2" y="2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10" y="3"/>
                  </a:lnTo>
                  <a:lnTo>
                    <a:pt x="8" y="4"/>
                  </a:lnTo>
                  <a:lnTo>
                    <a:pt x="6" y="5"/>
                  </a:lnTo>
                  <a:lnTo>
                    <a:pt x="5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22"/>
                  </a:lnTo>
                  <a:lnTo>
                    <a:pt x="1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1" y="36"/>
                  </a:lnTo>
                  <a:lnTo>
                    <a:pt x="1" y="38"/>
                  </a:lnTo>
                  <a:lnTo>
                    <a:pt x="3" y="40"/>
                  </a:lnTo>
                  <a:lnTo>
                    <a:pt x="8" y="46"/>
                  </a:lnTo>
                  <a:lnTo>
                    <a:pt x="11" y="47"/>
                  </a:lnTo>
                  <a:lnTo>
                    <a:pt x="15" y="49"/>
                  </a:lnTo>
                  <a:lnTo>
                    <a:pt x="18" y="51"/>
                  </a:lnTo>
                  <a:lnTo>
                    <a:pt x="21" y="50"/>
                  </a:lnTo>
                  <a:lnTo>
                    <a:pt x="21" y="48"/>
                  </a:lnTo>
                  <a:lnTo>
                    <a:pt x="24" y="48"/>
                  </a:lnTo>
                  <a:lnTo>
                    <a:pt x="27" y="48"/>
                  </a:lnTo>
                  <a:lnTo>
                    <a:pt x="30" y="49"/>
                  </a:lnTo>
                  <a:lnTo>
                    <a:pt x="32" y="49"/>
                  </a:lnTo>
                  <a:lnTo>
                    <a:pt x="33" y="47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9" y="45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44" y="41"/>
                  </a:lnTo>
                  <a:lnTo>
                    <a:pt x="48" y="41"/>
                  </a:lnTo>
                  <a:lnTo>
                    <a:pt x="50" y="40"/>
                  </a:lnTo>
                  <a:lnTo>
                    <a:pt x="52" y="39"/>
                  </a:lnTo>
                  <a:lnTo>
                    <a:pt x="54" y="37"/>
                  </a:lnTo>
                  <a:lnTo>
                    <a:pt x="56" y="35"/>
                  </a:lnTo>
                  <a:lnTo>
                    <a:pt x="63" y="34"/>
                  </a:lnTo>
                  <a:lnTo>
                    <a:pt x="64" y="26"/>
                  </a:lnTo>
                  <a:lnTo>
                    <a:pt x="64" y="21"/>
                  </a:lnTo>
                  <a:lnTo>
                    <a:pt x="62" y="15"/>
                  </a:lnTo>
                  <a:lnTo>
                    <a:pt x="60" y="11"/>
                  </a:lnTo>
                  <a:lnTo>
                    <a:pt x="58" y="9"/>
                  </a:lnTo>
                  <a:lnTo>
                    <a:pt x="54" y="7"/>
                  </a:lnTo>
                  <a:lnTo>
                    <a:pt x="50" y="6"/>
                  </a:lnTo>
                  <a:lnTo>
                    <a:pt x="47" y="7"/>
                  </a:lnTo>
                  <a:close/>
                </a:path>
              </a:pathLst>
            </a:custGeom>
            <a:solidFill>
              <a:srgbClr val="F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7" name="Freeform 239"/>
            <p:cNvSpPr>
              <a:spLocks/>
            </p:cNvSpPr>
            <p:nvPr/>
          </p:nvSpPr>
          <p:spPr bwMode="auto">
            <a:xfrm>
              <a:off x="1521" y="3861"/>
              <a:ext cx="43" cy="37"/>
            </a:xfrm>
            <a:custGeom>
              <a:avLst/>
              <a:gdLst>
                <a:gd name="T0" fmla="*/ 40 w 43"/>
                <a:gd name="T1" fmla="*/ 15 h 37"/>
                <a:gd name="T2" fmla="*/ 34 w 43"/>
                <a:gd name="T3" fmla="*/ 14 h 37"/>
                <a:gd name="T4" fmla="*/ 30 w 43"/>
                <a:gd name="T5" fmla="*/ 12 h 37"/>
                <a:gd name="T6" fmla="*/ 26 w 43"/>
                <a:gd name="T7" fmla="*/ 13 h 37"/>
                <a:gd name="T8" fmla="*/ 19 w 43"/>
                <a:gd name="T9" fmla="*/ 15 h 37"/>
                <a:gd name="T10" fmla="*/ 14 w 43"/>
                <a:gd name="T11" fmla="*/ 15 h 37"/>
                <a:gd name="T12" fmla="*/ 9 w 43"/>
                <a:gd name="T13" fmla="*/ 14 h 37"/>
                <a:gd name="T14" fmla="*/ 8 w 43"/>
                <a:gd name="T15" fmla="*/ 10 h 37"/>
                <a:gd name="T16" fmla="*/ 9 w 43"/>
                <a:gd name="T17" fmla="*/ 7 h 37"/>
                <a:gd name="T18" fmla="*/ 13 w 43"/>
                <a:gd name="T19" fmla="*/ 6 h 37"/>
                <a:gd name="T20" fmla="*/ 20 w 43"/>
                <a:gd name="T21" fmla="*/ 5 h 37"/>
                <a:gd name="T22" fmla="*/ 25 w 43"/>
                <a:gd name="T23" fmla="*/ 2 h 37"/>
                <a:gd name="T24" fmla="*/ 19 w 43"/>
                <a:gd name="T25" fmla="*/ 0 h 37"/>
                <a:gd name="T26" fmla="*/ 13 w 43"/>
                <a:gd name="T27" fmla="*/ 1 h 37"/>
                <a:gd name="T28" fmla="*/ 9 w 43"/>
                <a:gd name="T29" fmla="*/ 4 h 37"/>
                <a:gd name="T30" fmla="*/ 7 w 43"/>
                <a:gd name="T31" fmla="*/ 3 h 37"/>
                <a:gd name="T32" fmla="*/ 5 w 43"/>
                <a:gd name="T33" fmla="*/ 5 h 37"/>
                <a:gd name="T34" fmla="*/ 6 w 43"/>
                <a:gd name="T35" fmla="*/ 14 h 37"/>
                <a:gd name="T36" fmla="*/ 3 w 43"/>
                <a:gd name="T37" fmla="*/ 17 h 37"/>
                <a:gd name="T38" fmla="*/ 2 w 43"/>
                <a:gd name="T39" fmla="*/ 18 h 37"/>
                <a:gd name="T40" fmla="*/ 1 w 43"/>
                <a:gd name="T41" fmla="*/ 25 h 37"/>
                <a:gd name="T42" fmla="*/ 6 w 43"/>
                <a:gd name="T43" fmla="*/ 23 h 37"/>
                <a:gd name="T44" fmla="*/ 9 w 43"/>
                <a:gd name="T45" fmla="*/ 27 h 37"/>
                <a:gd name="T46" fmla="*/ 10 w 43"/>
                <a:gd name="T47" fmla="*/ 29 h 37"/>
                <a:gd name="T48" fmla="*/ 13 w 43"/>
                <a:gd name="T49" fmla="*/ 30 h 37"/>
                <a:gd name="T50" fmla="*/ 16 w 43"/>
                <a:gd name="T51" fmla="*/ 35 h 37"/>
                <a:gd name="T52" fmla="*/ 17 w 43"/>
                <a:gd name="T53" fmla="*/ 34 h 37"/>
                <a:gd name="T54" fmla="*/ 14 w 43"/>
                <a:gd name="T55" fmla="*/ 29 h 37"/>
                <a:gd name="T56" fmla="*/ 17 w 43"/>
                <a:gd name="T57" fmla="*/ 27 h 37"/>
                <a:gd name="T58" fmla="*/ 23 w 43"/>
                <a:gd name="T59" fmla="*/ 28 h 37"/>
                <a:gd name="T60" fmla="*/ 29 w 43"/>
                <a:gd name="T61" fmla="*/ 25 h 37"/>
                <a:gd name="T62" fmla="*/ 33 w 43"/>
                <a:gd name="T63" fmla="*/ 24 h 37"/>
                <a:gd name="T64" fmla="*/ 36 w 43"/>
                <a:gd name="T65" fmla="*/ 25 h 37"/>
                <a:gd name="T66" fmla="*/ 41 w 43"/>
                <a:gd name="T67" fmla="*/ 26 h 37"/>
                <a:gd name="T68" fmla="*/ 35 w 43"/>
                <a:gd name="T69" fmla="*/ 20 h 37"/>
                <a:gd name="T70" fmla="*/ 38 w 43"/>
                <a:gd name="T71" fmla="*/ 16 h 37"/>
                <a:gd name="T72" fmla="*/ 43 w 43"/>
                <a:gd name="T73" fmla="*/ 12 h 3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3" h="37">
                  <a:moveTo>
                    <a:pt x="43" y="12"/>
                  </a:moveTo>
                  <a:lnTo>
                    <a:pt x="40" y="15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0" y="12"/>
                  </a:lnTo>
                  <a:lnTo>
                    <a:pt x="29" y="12"/>
                  </a:lnTo>
                  <a:lnTo>
                    <a:pt x="26" y="13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7" y="15"/>
                  </a:lnTo>
                  <a:lnTo>
                    <a:pt x="14" y="15"/>
                  </a:lnTo>
                  <a:lnTo>
                    <a:pt x="11" y="15"/>
                  </a:lnTo>
                  <a:lnTo>
                    <a:pt x="9" y="14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10" y="6"/>
                  </a:lnTo>
                  <a:lnTo>
                    <a:pt x="13" y="6"/>
                  </a:lnTo>
                  <a:lnTo>
                    <a:pt x="17" y="5"/>
                  </a:lnTo>
                  <a:lnTo>
                    <a:pt x="20" y="5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0" y="3"/>
                  </a:lnTo>
                  <a:lnTo>
                    <a:pt x="9" y="4"/>
                  </a:lnTo>
                  <a:lnTo>
                    <a:pt x="5" y="1"/>
                  </a:lnTo>
                  <a:lnTo>
                    <a:pt x="7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7" y="5"/>
                  </a:lnTo>
                  <a:lnTo>
                    <a:pt x="6" y="14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3" y="20"/>
                  </a:lnTo>
                  <a:lnTo>
                    <a:pt x="1" y="25"/>
                  </a:lnTo>
                  <a:lnTo>
                    <a:pt x="1" y="28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6" y="35"/>
                  </a:lnTo>
                  <a:lnTo>
                    <a:pt x="17" y="37"/>
                  </a:lnTo>
                  <a:lnTo>
                    <a:pt x="17" y="34"/>
                  </a:lnTo>
                  <a:lnTo>
                    <a:pt x="16" y="31"/>
                  </a:lnTo>
                  <a:lnTo>
                    <a:pt x="14" y="29"/>
                  </a:lnTo>
                  <a:lnTo>
                    <a:pt x="15" y="28"/>
                  </a:lnTo>
                  <a:lnTo>
                    <a:pt x="17" y="27"/>
                  </a:lnTo>
                  <a:lnTo>
                    <a:pt x="20" y="27"/>
                  </a:lnTo>
                  <a:lnTo>
                    <a:pt x="23" y="28"/>
                  </a:lnTo>
                  <a:lnTo>
                    <a:pt x="25" y="26"/>
                  </a:lnTo>
                  <a:lnTo>
                    <a:pt x="29" y="25"/>
                  </a:lnTo>
                  <a:lnTo>
                    <a:pt x="31" y="25"/>
                  </a:lnTo>
                  <a:lnTo>
                    <a:pt x="33" y="24"/>
                  </a:lnTo>
                  <a:lnTo>
                    <a:pt x="34" y="23"/>
                  </a:lnTo>
                  <a:lnTo>
                    <a:pt x="36" y="25"/>
                  </a:lnTo>
                  <a:lnTo>
                    <a:pt x="35" y="22"/>
                  </a:lnTo>
                  <a:lnTo>
                    <a:pt x="41" y="26"/>
                  </a:lnTo>
                  <a:lnTo>
                    <a:pt x="40" y="23"/>
                  </a:lnTo>
                  <a:lnTo>
                    <a:pt x="35" y="20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41" y="1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8" name="Freeform 240"/>
            <p:cNvSpPr>
              <a:spLocks/>
            </p:cNvSpPr>
            <p:nvPr/>
          </p:nvSpPr>
          <p:spPr bwMode="auto">
            <a:xfrm>
              <a:off x="1535" y="3844"/>
              <a:ext cx="15" cy="23"/>
            </a:xfrm>
            <a:custGeom>
              <a:avLst/>
              <a:gdLst>
                <a:gd name="T0" fmla="*/ 13 w 15"/>
                <a:gd name="T1" fmla="*/ 0 h 23"/>
                <a:gd name="T2" fmla="*/ 10 w 15"/>
                <a:gd name="T3" fmla="*/ 1 h 23"/>
                <a:gd name="T4" fmla="*/ 10 w 15"/>
                <a:gd name="T5" fmla="*/ 3 h 23"/>
                <a:gd name="T6" fmla="*/ 0 w 15"/>
                <a:gd name="T7" fmla="*/ 23 h 23"/>
                <a:gd name="T8" fmla="*/ 5 w 15"/>
                <a:gd name="T9" fmla="*/ 22 h 23"/>
                <a:gd name="T10" fmla="*/ 15 w 15"/>
                <a:gd name="T11" fmla="*/ 4 h 23"/>
                <a:gd name="T12" fmla="*/ 15 w 15"/>
                <a:gd name="T13" fmla="*/ 2 h 23"/>
                <a:gd name="T14" fmla="*/ 13 w 15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" h="23">
                  <a:moveTo>
                    <a:pt x="13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0" y="23"/>
                  </a:lnTo>
                  <a:lnTo>
                    <a:pt x="5" y="22"/>
                  </a:lnTo>
                  <a:lnTo>
                    <a:pt x="15" y="4"/>
                  </a:lnTo>
                  <a:lnTo>
                    <a:pt x="15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9" name="Freeform 241"/>
            <p:cNvSpPr>
              <a:spLocks/>
            </p:cNvSpPr>
            <p:nvPr/>
          </p:nvSpPr>
          <p:spPr bwMode="auto">
            <a:xfrm>
              <a:off x="1565" y="3863"/>
              <a:ext cx="11" cy="20"/>
            </a:xfrm>
            <a:custGeom>
              <a:avLst/>
              <a:gdLst>
                <a:gd name="T0" fmla="*/ 0 w 11"/>
                <a:gd name="T1" fmla="*/ 0 h 20"/>
                <a:gd name="T2" fmla="*/ 2 w 11"/>
                <a:gd name="T3" fmla="*/ 3 h 20"/>
                <a:gd name="T4" fmla="*/ 3 w 11"/>
                <a:gd name="T5" fmla="*/ 6 h 20"/>
                <a:gd name="T6" fmla="*/ 4 w 11"/>
                <a:gd name="T7" fmla="*/ 9 h 20"/>
                <a:gd name="T8" fmla="*/ 4 w 11"/>
                <a:gd name="T9" fmla="*/ 12 h 20"/>
                <a:gd name="T10" fmla="*/ 4 w 11"/>
                <a:gd name="T11" fmla="*/ 15 h 20"/>
                <a:gd name="T12" fmla="*/ 3 w 11"/>
                <a:gd name="T13" fmla="*/ 20 h 20"/>
                <a:gd name="T14" fmla="*/ 7 w 11"/>
                <a:gd name="T15" fmla="*/ 11 h 20"/>
                <a:gd name="T16" fmla="*/ 9 w 11"/>
                <a:gd name="T17" fmla="*/ 8 h 20"/>
                <a:gd name="T18" fmla="*/ 11 w 11"/>
                <a:gd name="T19" fmla="*/ 6 h 20"/>
                <a:gd name="T20" fmla="*/ 8 w 11"/>
                <a:gd name="T21" fmla="*/ 4 h 20"/>
                <a:gd name="T22" fmla="*/ 5 w 11"/>
                <a:gd name="T23" fmla="*/ 2 h 20"/>
                <a:gd name="T24" fmla="*/ 3 w 11"/>
                <a:gd name="T25" fmla="*/ 1 h 20"/>
                <a:gd name="T26" fmla="*/ 0 w 11"/>
                <a:gd name="T27" fmla="*/ 0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" h="20">
                  <a:moveTo>
                    <a:pt x="0" y="0"/>
                  </a:moveTo>
                  <a:lnTo>
                    <a:pt x="2" y="3"/>
                  </a:lnTo>
                  <a:lnTo>
                    <a:pt x="3" y="6"/>
                  </a:lnTo>
                  <a:lnTo>
                    <a:pt x="4" y="9"/>
                  </a:lnTo>
                  <a:lnTo>
                    <a:pt x="4" y="12"/>
                  </a:lnTo>
                  <a:lnTo>
                    <a:pt x="4" y="15"/>
                  </a:lnTo>
                  <a:lnTo>
                    <a:pt x="3" y="20"/>
                  </a:lnTo>
                  <a:lnTo>
                    <a:pt x="7" y="11"/>
                  </a:lnTo>
                  <a:lnTo>
                    <a:pt x="9" y="8"/>
                  </a:lnTo>
                  <a:lnTo>
                    <a:pt x="11" y="6"/>
                  </a:lnTo>
                  <a:lnTo>
                    <a:pt x="8" y="4"/>
                  </a:lnTo>
                  <a:lnTo>
                    <a:pt x="5" y="2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0" name="Freeform 242"/>
            <p:cNvSpPr>
              <a:spLocks/>
            </p:cNvSpPr>
            <p:nvPr/>
          </p:nvSpPr>
          <p:spPr bwMode="auto">
            <a:xfrm>
              <a:off x="1541" y="3846"/>
              <a:ext cx="9" cy="21"/>
            </a:xfrm>
            <a:custGeom>
              <a:avLst/>
              <a:gdLst>
                <a:gd name="T0" fmla="*/ 8 w 9"/>
                <a:gd name="T1" fmla="*/ 2 h 21"/>
                <a:gd name="T2" fmla="*/ 9 w 9"/>
                <a:gd name="T3" fmla="*/ 3 h 21"/>
                <a:gd name="T4" fmla="*/ 0 w 9"/>
                <a:gd name="T5" fmla="*/ 21 h 21"/>
                <a:gd name="T6" fmla="*/ 0 w 9"/>
                <a:gd name="T7" fmla="*/ 19 h 21"/>
                <a:gd name="T8" fmla="*/ 0 w 9"/>
                <a:gd name="T9" fmla="*/ 17 h 21"/>
                <a:gd name="T10" fmla="*/ 1 w 9"/>
                <a:gd name="T11" fmla="*/ 16 h 21"/>
                <a:gd name="T12" fmla="*/ 2 w 9"/>
                <a:gd name="T13" fmla="*/ 15 h 21"/>
                <a:gd name="T14" fmla="*/ 8 w 9"/>
                <a:gd name="T15" fmla="*/ 3 h 21"/>
                <a:gd name="T16" fmla="*/ 4 w 9"/>
                <a:gd name="T17" fmla="*/ 1 h 21"/>
                <a:gd name="T18" fmla="*/ 4 w 9"/>
                <a:gd name="T19" fmla="*/ 0 h 21"/>
                <a:gd name="T20" fmla="*/ 8 w 9"/>
                <a:gd name="T21" fmla="*/ 2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21">
                  <a:moveTo>
                    <a:pt x="8" y="2"/>
                  </a:moveTo>
                  <a:lnTo>
                    <a:pt x="9" y="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5"/>
                  </a:lnTo>
                  <a:lnTo>
                    <a:pt x="8" y="3"/>
                  </a:lnTo>
                  <a:lnTo>
                    <a:pt x="4" y="1"/>
                  </a:lnTo>
                  <a:lnTo>
                    <a:pt x="4" y="0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1" name="Freeform 243"/>
            <p:cNvSpPr>
              <a:spLocks/>
            </p:cNvSpPr>
            <p:nvPr/>
          </p:nvSpPr>
          <p:spPr bwMode="auto">
            <a:xfrm>
              <a:off x="1559" y="3856"/>
              <a:ext cx="25" cy="32"/>
            </a:xfrm>
            <a:custGeom>
              <a:avLst/>
              <a:gdLst>
                <a:gd name="T0" fmla="*/ 0 w 25"/>
                <a:gd name="T1" fmla="*/ 1 h 32"/>
                <a:gd name="T2" fmla="*/ 5 w 25"/>
                <a:gd name="T3" fmla="*/ 3 h 32"/>
                <a:gd name="T4" fmla="*/ 9 w 25"/>
                <a:gd name="T5" fmla="*/ 6 h 32"/>
                <a:gd name="T6" fmla="*/ 12 w 25"/>
                <a:gd name="T7" fmla="*/ 8 h 32"/>
                <a:gd name="T8" fmla="*/ 14 w 25"/>
                <a:gd name="T9" fmla="*/ 11 h 32"/>
                <a:gd name="T10" fmla="*/ 15 w 25"/>
                <a:gd name="T11" fmla="*/ 14 h 32"/>
                <a:gd name="T12" fmla="*/ 17 w 25"/>
                <a:gd name="T13" fmla="*/ 17 h 32"/>
                <a:gd name="T14" fmla="*/ 17 w 25"/>
                <a:gd name="T15" fmla="*/ 23 h 32"/>
                <a:gd name="T16" fmla="*/ 17 w 25"/>
                <a:gd name="T17" fmla="*/ 28 h 32"/>
                <a:gd name="T18" fmla="*/ 16 w 25"/>
                <a:gd name="T19" fmla="*/ 32 h 32"/>
                <a:gd name="T20" fmla="*/ 24 w 25"/>
                <a:gd name="T21" fmla="*/ 31 h 32"/>
                <a:gd name="T22" fmla="*/ 25 w 25"/>
                <a:gd name="T23" fmla="*/ 25 h 32"/>
                <a:gd name="T24" fmla="*/ 25 w 25"/>
                <a:gd name="T25" fmla="*/ 21 h 32"/>
                <a:gd name="T26" fmla="*/ 24 w 25"/>
                <a:gd name="T27" fmla="*/ 15 h 32"/>
                <a:gd name="T28" fmla="*/ 23 w 25"/>
                <a:gd name="T29" fmla="*/ 11 h 32"/>
                <a:gd name="T30" fmla="*/ 20 w 25"/>
                <a:gd name="T31" fmla="*/ 7 h 32"/>
                <a:gd name="T32" fmla="*/ 17 w 25"/>
                <a:gd name="T33" fmla="*/ 4 h 32"/>
                <a:gd name="T34" fmla="*/ 13 w 25"/>
                <a:gd name="T35" fmla="*/ 2 h 32"/>
                <a:gd name="T36" fmla="*/ 8 w 25"/>
                <a:gd name="T37" fmla="*/ 0 h 32"/>
                <a:gd name="T38" fmla="*/ 0 w 25"/>
                <a:gd name="T39" fmla="*/ 1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" h="32">
                  <a:moveTo>
                    <a:pt x="0" y="1"/>
                  </a:moveTo>
                  <a:lnTo>
                    <a:pt x="5" y="3"/>
                  </a:lnTo>
                  <a:lnTo>
                    <a:pt x="9" y="6"/>
                  </a:lnTo>
                  <a:lnTo>
                    <a:pt x="12" y="8"/>
                  </a:lnTo>
                  <a:lnTo>
                    <a:pt x="14" y="11"/>
                  </a:lnTo>
                  <a:lnTo>
                    <a:pt x="15" y="14"/>
                  </a:lnTo>
                  <a:lnTo>
                    <a:pt x="17" y="17"/>
                  </a:lnTo>
                  <a:lnTo>
                    <a:pt x="17" y="23"/>
                  </a:lnTo>
                  <a:lnTo>
                    <a:pt x="17" y="28"/>
                  </a:lnTo>
                  <a:lnTo>
                    <a:pt x="16" y="32"/>
                  </a:lnTo>
                  <a:lnTo>
                    <a:pt x="24" y="31"/>
                  </a:lnTo>
                  <a:lnTo>
                    <a:pt x="25" y="25"/>
                  </a:lnTo>
                  <a:lnTo>
                    <a:pt x="25" y="21"/>
                  </a:lnTo>
                  <a:lnTo>
                    <a:pt x="24" y="15"/>
                  </a:lnTo>
                  <a:lnTo>
                    <a:pt x="23" y="11"/>
                  </a:lnTo>
                  <a:lnTo>
                    <a:pt x="20" y="7"/>
                  </a:lnTo>
                  <a:lnTo>
                    <a:pt x="17" y="4"/>
                  </a:lnTo>
                  <a:lnTo>
                    <a:pt x="13" y="2"/>
                  </a:lnTo>
                  <a:lnTo>
                    <a:pt x="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" name="Freeform 244"/>
            <p:cNvSpPr>
              <a:spLocks/>
            </p:cNvSpPr>
            <p:nvPr/>
          </p:nvSpPr>
          <p:spPr bwMode="auto">
            <a:xfrm>
              <a:off x="1095" y="3774"/>
              <a:ext cx="66" cy="125"/>
            </a:xfrm>
            <a:custGeom>
              <a:avLst/>
              <a:gdLst>
                <a:gd name="T0" fmla="*/ 0 w 66"/>
                <a:gd name="T1" fmla="*/ 0 h 125"/>
                <a:gd name="T2" fmla="*/ 7 w 66"/>
                <a:gd name="T3" fmla="*/ 3 h 125"/>
                <a:gd name="T4" fmla="*/ 14 w 66"/>
                <a:gd name="T5" fmla="*/ 5 h 125"/>
                <a:gd name="T6" fmla="*/ 22 w 66"/>
                <a:gd name="T7" fmla="*/ 7 h 125"/>
                <a:gd name="T8" fmla="*/ 31 w 66"/>
                <a:gd name="T9" fmla="*/ 9 h 125"/>
                <a:gd name="T10" fmla="*/ 38 w 66"/>
                <a:gd name="T11" fmla="*/ 8 h 125"/>
                <a:gd name="T12" fmla="*/ 45 w 66"/>
                <a:gd name="T13" fmla="*/ 7 h 125"/>
                <a:gd name="T14" fmla="*/ 50 w 66"/>
                <a:gd name="T15" fmla="*/ 5 h 125"/>
                <a:gd name="T16" fmla="*/ 57 w 66"/>
                <a:gd name="T17" fmla="*/ 1 h 125"/>
                <a:gd name="T18" fmla="*/ 63 w 66"/>
                <a:gd name="T19" fmla="*/ 30 h 125"/>
                <a:gd name="T20" fmla="*/ 65 w 66"/>
                <a:gd name="T21" fmla="*/ 49 h 125"/>
                <a:gd name="T22" fmla="*/ 66 w 66"/>
                <a:gd name="T23" fmla="*/ 58 h 125"/>
                <a:gd name="T24" fmla="*/ 66 w 66"/>
                <a:gd name="T25" fmla="*/ 74 h 125"/>
                <a:gd name="T26" fmla="*/ 65 w 66"/>
                <a:gd name="T27" fmla="*/ 88 h 125"/>
                <a:gd name="T28" fmla="*/ 63 w 66"/>
                <a:gd name="T29" fmla="*/ 105 h 125"/>
                <a:gd name="T30" fmla="*/ 59 w 66"/>
                <a:gd name="T31" fmla="*/ 120 h 125"/>
                <a:gd name="T32" fmla="*/ 16 w 66"/>
                <a:gd name="T33" fmla="*/ 125 h 125"/>
                <a:gd name="T34" fmla="*/ 10 w 66"/>
                <a:gd name="T35" fmla="*/ 70 h 125"/>
                <a:gd name="T36" fmla="*/ 6 w 66"/>
                <a:gd name="T37" fmla="*/ 33 h 125"/>
                <a:gd name="T38" fmla="*/ 0 w 66"/>
                <a:gd name="T39" fmla="*/ 0 h 1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125">
                  <a:moveTo>
                    <a:pt x="0" y="0"/>
                  </a:moveTo>
                  <a:lnTo>
                    <a:pt x="7" y="3"/>
                  </a:lnTo>
                  <a:lnTo>
                    <a:pt x="14" y="5"/>
                  </a:lnTo>
                  <a:lnTo>
                    <a:pt x="22" y="7"/>
                  </a:lnTo>
                  <a:lnTo>
                    <a:pt x="31" y="9"/>
                  </a:lnTo>
                  <a:lnTo>
                    <a:pt x="38" y="8"/>
                  </a:lnTo>
                  <a:lnTo>
                    <a:pt x="45" y="7"/>
                  </a:lnTo>
                  <a:lnTo>
                    <a:pt x="50" y="5"/>
                  </a:lnTo>
                  <a:lnTo>
                    <a:pt x="57" y="1"/>
                  </a:lnTo>
                  <a:lnTo>
                    <a:pt x="63" y="30"/>
                  </a:lnTo>
                  <a:lnTo>
                    <a:pt x="65" y="49"/>
                  </a:lnTo>
                  <a:lnTo>
                    <a:pt x="66" y="58"/>
                  </a:lnTo>
                  <a:lnTo>
                    <a:pt x="66" y="74"/>
                  </a:lnTo>
                  <a:lnTo>
                    <a:pt x="65" y="88"/>
                  </a:lnTo>
                  <a:lnTo>
                    <a:pt x="63" y="105"/>
                  </a:lnTo>
                  <a:lnTo>
                    <a:pt x="59" y="120"/>
                  </a:lnTo>
                  <a:lnTo>
                    <a:pt x="16" y="125"/>
                  </a:lnTo>
                  <a:lnTo>
                    <a:pt x="10" y="70"/>
                  </a:lnTo>
                  <a:lnTo>
                    <a:pt x="6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" name="Freeform 245"/>
            <p:cNvSpPr>
              <a:spLocks/>
            </p:cNvSpPr>
            <p:nvPr/>
          </p:nvSpPr>
          <p:spPr bwMode="auto">
            <a:xfrm>
              <a:off x="1104" y="3806"/>
              <a:ext cx="56" cy="95"/>
            </a:xfrm>
            <a:custGeom>
              <a:avLst/>
              <a:gdLst>
                <a:gd name="T0" fmla="*/ 0 w 56"/>
                <a:gd name="T1" fmla="*/ 6 h 95"/>
                <a:gd name="T2" fmla="*/ 24 w 56"/>
                <a:gd name="T3" fmla="*/ 6 h 95"/>
                <a:gd name="T4" fmla="*/ 36 w 56"/>
                <a:gd name="T5" fmla="*/ 5 h 95"/>
                <a:gd name="T6" fmla="*/ 47 w 56"/>
                <a:gd name="T7" fmla="*/ 3 h 95"/>
                <a:gd name="T8" fmla="*/ 55 w 56"/>
                <a:gd name="T9" fmla="*/ 0 h 95"/>
                <a:gd name="T10" fmla="*/ 56 w 56"/>
                <a:gd name="T11" fmla="*/ 80 h 95"/>
                <a:gd name="T12" fmla="*/ 16 w 56"/>
                <a:gd name="T13" fmla="*/ 95 h 95"/>
                <a:gd name="T14" fmla="*/ 0 w 56"/>
                <a:gd name="T15" fmla="*/ 6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" h="95">
                  <a:moveTo>
                    <a:pt x="0" y="6"/>
                  </a:moveTo>
                  <a:lnTo>
                    <a:pt x="24" y="6"/>
                  </a:lnTo>
                  <a:lnTo>
                    <a:pt x="36" y="5"/>
                  </a:lnTo>
                  <a:lnTo>
                    <a:pt x="47" y="3"/>
                  </a:lnTo>
                  <a:lnTo>
                    <a:pt x="55" y="0"/>
                  </a:lnTo>
                  <a:lnTo>
                    <a:pt x="56" y="80"/>
                  </a:lnTo>
                  <a:lnTo>
                    <a:pt x="16" y="9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B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4" name="Freeform 246"/>
            <p:cNvSpPr>
              <a:spLocks/>
            </p:cNvSpPr>
            <p:nvPr/>
          </p:nvSpPr>
          <p:spPr bwMode="auto">
            <a:xfrm>
              <a:off x="1135" y="3742"/>
              <a:ext cx="130" cy="157"/>
            </a:xfrm>
            <a:custGeom>
              <a:avLst/>
              <a:gdLst>
                <a:gd name="T0" fmla="*/ 5 w 130"/>
                <a:gd name="T1" fmla="*/ 0 h 157"/>
                <a:gd name="T2" fmla="*/ 13 w 130"/>
                <a:gd name="T3" fmla="*/ 3 h 157"/>
                <a:gd name="T4" fmla="*/ 21 w 130"/>
                <a:gd name="T5" fmla="*/ 13 h 157"/>
                <a:gd name="T6" fmla="*/ 53 w 130"/>
                <a:gd name="T7" fmla="*/ 24 h 157"/>
                <a:gd name="T8" fmla="*/ 62 w 130"/>
                <a:gd name="T9" fmla="*/ 29 h 157"/>
                <a:gd name="T10" fmla="*/ 72 w 130"/>
                <a:gd name="T11" fmla="*/ 46 h 157"/>
                <a:gd name="T12" fmla="*/ 72 w 130"/>
                <a:gd name="T13" fmla="*/ 57 h 157"/>
                <a:gd name="T14" fmla="*/ 73 w 130"/>
                <a:gd name="T15" fmla="*/ 66 h 157"/>
                <a:gd name="T16" fmla="*/ 79 w 130"/>
                <a:gd name="T17" fmla="*/ 81 h 157"/>
                <a:gd name="T18" fmla="*/ 94 w 130"/>
                <a:gd name="T19" fmla="*/ 106 h 157"/>
                <a:gd name="T20" fmla="*/ 104 w 130"/>
                <a:gd name="T21" fmla="*/ 123 h 157"/>
                <a:gd name="T22" fmla="*/ 116 w 130"/>
                <a:gd name="T23" fmla="*/ 137 h 157"/>
                <a:gd name="T24" fmla="*/ 130 w 130"/>
                <a:gd name="T25" fmla="*/ 155 h 157"/>
                <a:gd name="T26" fmla="*/ 7 w 130"/>
                <a:gd name="T27" fmla="*/ 157 h 157"/>
                <a:gd name="T28" fmla="*/ 14 w 130"/>
                <a:gd name="T29" fmla="*/ 141 h 157"/>
                <a:gd name="T30" fmla="*/ 18 w 130"/>
                <a:gd name="T31" fmla="*/ 129 h 157"/>
                <a:gd name="T32" fmla="*/ 20 w 130"/>
                <a:gd name="T33" fmla="*/ 107 h 157"/>
                <a:gd name="T34" fmla="*/ 19 w 130"/>
                <a:gd name="T35" fmla="*/ 71 h 157"/>
                <a:gd name="T36" fmla="*/ 15 w 130"/>
                <a:gd name="T37" fmla="*/ 44 h 157"/>
                <a:gd name="T38" fmla="*/ 10 w 130"/>
                <a:gd name="T39" fmla="*/ 25 h 157"/>
                <a:gd name="T40" fmla="*/ 0 w 130"/>
                <a:gd name="T41" fmla="*/ 8 h 157"/>
                <a:gd name="T42" fmla="*/ 5 w 130"/>
                <a:gd name="T43" fmla="*/ 0 h 1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30" h="157">
                  <a:moveTo>
                    <a:pt x="5" y="0"/>
                  </a:moveTo>
                  <a:lnTo>
                    <a:pt x="13" y="3"/>
                  </a:lnTo>
                  <a:lnTo>
                    <a:pt x="21" y="13"/>
                  </a:lnTo>
                  <a:lnTo>
                    <a:pt x="53" y="24"/>
                  </a:lnTo>
                  <a:lnTo>
                    <a:pt x="62" y="29"/>
                  </a:lnTo>
                  <a:lnTo>
                    <a:pt x="72" y="46"/>
                  </a:lnTo>
                  <a:lnTo>
                    <a:pt x="72" y="57"/>
                  </a:lnTo>
                  <a:lnTo>
                    <a:pt x="73" y="66"/>
                  </a:lnTo>
                  <a:lnTo>
                    <a:pt x="79" y="81"/>
                  </a:lnTo>
                  <a:lnTo>
                    <a:pt x="94" y="106"/>
                  </a:lnTo>
                  <a:lnTo>
                    <a:pt x="104" y="123"/>
                  </a:lnTo>
                  <a:lnTo>
                    <a:pt x="116" y="137"/>
                  </a:lnTo>
                  <a:lnTo>
                    <a:pt x="130" y="155"/>
                  </a:lnTo>
                  <a:lnTo>
                    <a:pt x="7" y="157"/>
                  </a:lnTo>
                  <a:lnTo>
                    <a:pt x="14" y="141"/>
                  </a:lnTo>
                  <a:lnTo>
                    <a:pt x="18" y="129"/>
                  </a:lnTo>
                  <a:lnTo>
                    <a:pt x="20" y="107"/>
                  </a:lnTo>
                  <a:lnTo>
                    <a:pt x="19" y="71"/>
                  </a:lnTo>
                  <a:lnTo>
                    <a:pt x="15" y="44"/>
                  </a:lnTo>
                  <a:lnTo>
                    <a:pt x="10" y="25"/>
                  </a:lnTo>
                  <a:lnTo>
                    <a:pt x="0" y="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5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5" name="Freeform 247"/>
            <p:cNvSpPr>
              <a:spLocks/>
            </p:cNvSpPr>
            <p:nvPr/>
          </p:nvSpPr>
          <p:spPr bwMode="auto">
            <a:xfrm>
              <a:off x="1168" y="3761"/>
              <a:ext cx="28" cy="83"/>
            </a:xfrm>
            <a:custGeom>
              <a:avLst/>
              <a:gdLst>
                <a:gd name="T0" fmla="*/ 0 w 28"/>
                <a:gd name="T1" fmla="*/ 0 h 83"/>
                <a:gd name="T2" fmla="*/ 10 w 28"/>
                <a:gd name="T3" fmla="*/ 8 h 83"/>
                <a:gd name="T4" fmla="*/ 16 w 28"/>
                <a:gd name="T5" fmla="*/ 17 h 83"/>
                <a:gd name="T6" fmla="*/ 19 w 28"/>
                <a:gd name="T7" fmla="*/ 25 h 83"/>
                <a:gd name="T8" fmla="*/ 22 w 28"/>
                <a:gd name="T9" fmla="*/ 35 h 83"/>
                <a:gd name="T10" fmla="*/ 26 w 28"/>
                <a:gd name="T11" fmla="*/ 46 h 83"/>
                <a:gd name="T12" fmla="*/ 28 w 28"/>
                <a:gd name="T13" fmla="*/ 58 h 83"/>
                <a:gd name="T14" fmla="*/ 28 w 28"/>
                <a:gd name="T15" fmla="*/ 74 h 83"/>
                <a:gd name="T16" fmla="*/ 26 w 28"/>
                <a:gd name="T17" fmla="*/ 83 h 83"/>
                <a:gd name="T18" fmla="*/ 23 w 28"/>
                <a:gd name="T19" fmla="*/ 65 h 83"/>
                <a:gd name="T20" fmla="*/ 21 w 28"/>
                <a:gd name="T21" fmla="*/ 54 h 83"/>
                <a:gd name="T22" fmla="*/ 17 w 28"/>
                <a:gd name="T23" fmla="*/ 48 h 83"/>
                <a:gd name="T24" fmla="*/ 12 w 28"/>
                <a:gd name="T25" fmla="*/ 45 h 83"/>
                <a:gd name="T26" fmla="*/ 15 w 28"/>
                <a:gd name="T27" fmla="*/ 38 h 83"/>
                <a:gd name="T28" fmla="*/ 16 w 28"/>
                <a:gd name="T29" fmla="*/ 28 h 83"/>
                <a:gd name="T30" fmla="*/ 12 w 28"/>
                <a:gd name="T31" fmla="*/ 19 h 83"/>
                <a:gd name="T32" fmla="*/ 7 w 28"/>
                <a:gd name="T33" fmla="*/ 10 h 83"/>
                <a:gd name="T34" fmla="*/ 0 w 28"/>
                <a:gd name="T35" fmla="*/ 0 h 8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" h="83">
                  <a:moveTo>
                    <a:pt x="0" y="0"/>
                  </a:moveTo>
                  <a:lnTo>
                    <a:pt x="10" y="8"/>
                  </a:lnTo>
                  <a:lnTo>
                    <a:pt x="16" y="17"/>
                  </a:lnTo>
                  <a:lnTo>
                    <a:pt x="19" y="25"/>
                  </a:lnTo>
                  <a:lnTo>
                    <a:pt x="22" y="35"/>
                  </a:lnTo>
                  <a:lnTo>
                    <a:pt x="26" y="46"/>
                  </a:lnTo>
                  <a:lnTo>
                    <a:pt x="28" y="58"/>
                  </a:lnTo>
                  <a:lnTo>
                    <a:pt x="28" y="74"/>
                  </a:lnTo>
                  <a:lnTo>
                    <a:pt x="26" y="83"/>
                  </a:lnTo>
                  <a:lnTo>
                    <a:pt x="23" y="65"/>
                  </a:lnTo>
                  <a:lnTo>
                    <a:pt x="21" y="54"/>
                  </a:lnTo>
                  <a:lnTo>
                    <a:pt x="17" y="48"/>
                  </a:lnTo>
                  <a:lnTo>
                    <a:pt x="12" y="45"/>
                  </a:lnTo>
                  <a:lnTo>
                    <a:pt x="15" y="38"/>
                  </a:lnTo>
                  <a:lnTo>
                    <a:pt x="16" y="28"/>
                  </a:lnTo>
                  <a:lnTo>
                    <a:pt x="12" y="19"/>
                  </a:lnTo>
                  <a:lnTo>
                    <a:pt x="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3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6" name="Freeform 248"/>
            <p:cNvSpPr>
              <a:spLocks/>
            </p:cNvSpPr>
            <p:nvPr/>
          </p:nvSpPr>
          <p:spPr bwMode="auto">
            <a:xfrm>
              <a:off x="1123" y="3877"/>
              <a:ext cx="38" cy="31"/>
            </a:xfrm>
            <a:custGeom>
              <a:avLst/>
              <a:gdLst>
                <a:gd name="T0" fmla="*/ 32 w 38"/>
                <a:gd name="T1" fmla="*/ 6 h 31"/>
                <a:gd name="T2" fmla="*/ 26 w 38"/>
                <a:gd name="T3" fmla="*/ 0 h 31"/>
                <a:gd name="T4" fmla="*/ 17 w 38"/>
                <a:gd name="T5" fmla="*/ 3 h 31"/>
                <a:gd name="T6" fmla="*/ 10 w 38"/>
                <a:gd name="T7" fmla="*/ 6 h 31"/>
                <a:gd name="T8" fmla="*/ 2 w 38"/>
                <a:gd name="T9" fmla="*/ 9 h 31"/>
                <a:gd name="T10" fmla="*/ 0 w 38"/>
                <a:gd name="T11" fmla="*/ 12 h 31"/>
                <a:gd name="T12" fmla="*/ 4 w 38"/>
                <a:gd name="T13" fmla="*/ 16 h 31"/>
                <a:gd name="T14" fmla="*/ 6 w 38"/>
                <a:gd name="T15" fmla="*/ 21 h 31"/>
                <a:gd name="T16" fmla="*/ 9 w 38"/>
                <a:gd name="T17" fmla="*/ 25 h 31"/>
                <a:gd name="T18" fmla="*/ 13 w 38"/>
                <a:gd name="T19" fmla="*/ 27 h 31"/>
                <a:gd name="T20" fmla="*/ 18 w 38"/>
                <a:gd name="T21" fmla="*/ 29 h 31"/>
                <a:gd name="T22" fmla="*/ 22 w 38"/>
                <a:gd name="T23" fmla="*/ 31 h 31"/>
                <a:gd name="T24" fmla="*/ 28 w 38"/>
                <a:gd name="T25" fmla="*/ 31 h 31"/>
                <a:gd name="T26" fmla="*/ 31 w 38"/>
                <a:gd name="T27" fmla="*/ 31 h 31"/>
                <a:gd name="T28" fmla="*/ 33 w 38"/>
                <a:gd name="T29" fmla="*/ 29 h 31"/>
                <a:gd name="T30" fmla="*/ 33 w 38"/>
                <a:gd name="T31" fmla="*/ 24 h 31"/>
                <a:gd name="T32" fmla="*/ 38 w 38"/>
                <a:gd name="T33" fmla="*/ 25 h 31"/>
                <a:gd name="T34" fmla="*/ 32 w 38"/>
                <a:gd name="T35" fmla="*/ 23 h 31"/>
                <a:gd name="T36" fmla="*/ 31 w 38"/>
                <a:gd name="T37" fmla="*/ 17 h 31"/>
                <a:gd name="T38" fmla="*/ 31 w 38"/>
                <a:gd name="T39" fmla="*/ 14 h 31"/>
                <a:gd name="T40" fmla="*/ 31 w 38"/>
                <a:gd name="T41" fmla="*/ 11 h 31"/>
                <a:gd name="T42" fmla="*/ 32 w 38"/>
                <a:gd name="T43" fmla="*/ 6 h 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8" h="31">
                  <a:moveTo>
                    <a:pt x="32" y="6"/>
                  </a:moveTo>
                  <a:lnTo>
                    <a:pt x="26" y="0"/>
                  </a:lnTo>
                  <a:lnTo>
                    <a:pt x="17" y="3"/>
                  </a:lnTo>
                  <a:lnTo>
                    <a:pt x="10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6" y="21"/>
                  </a:lnTo>
                  <a:lnTo>
                    <a:pt x="9" y="25"/>
                  </a:lnTo>
                  <a:lnTo>
                    <a:pt x="13" y="27"/>
                  </a:lnTo>
                  <a:lnTo>
                    <a:pt x="18" y="29"/>
                  </a:lnTo>
                  <a:lnTo>
                    <a:pt x="22" y="31"/>
                  </a:lnTo>
                  <a:lnTo>
                    <a:pt x="28" y="31"/>
                  </a:lnTo>
                  <a:lnTo>
                    <a:pt x="31" y="31"/>
                  </a:lnTo>
                  <a:lnTo>
                    <a:pt x="33" y="29"/>
                  </a:lnTo>
                  <a:lnTo>
                    <a:pt x="33" y="24"/>
                  </a:lnTo>
                  <a:lnTo>
                    <a:pt x="38" y="25"/>
                  </a:lnTo>
                  <a:lnTo>
                    <a:pt x="32" y="23"/>
                  </a:lnTo>
                  <a:lnTo>
                    <a:pt x="31" y="17"/>
                  </a:lnTo>
                  <a:lnTo>
                    <a:pt x="31" y="14"/>
                  </a:lnTo>
                  <a:lnTo>
                    <a:pt x="31" y="11"/>
                  </a:lnTo>
                  <a:lnTo>
                    <a:pt x="32" y="6"/>
                  </a:ln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7" name="Freeform 249"/>
            <p:cNvSpPr>
              <a:spLocks/>
            </p:cNvSpPr>
            <p:nvPr/>
          </p:nvSpPr>
          <p:spPr bwMode="auto">
            <a:xfrm>
              <a:off x="1069" y="3922"/>
              <a:ext cx="19" cy="22"/>
            </a:xfrm>
            <a:custGeom>
              <a:avLst/>
              <a:gdLst>
                <a:gd name="T0" fmla="*/ 19 w 19"/>
                <a:gd name="T1" fmla="*/ 0 h 22"/>
                <a:gd name="T2" fmla="*/ 5 w 19"/>
                <a:gd name="T3" fmla="*/ 22 h 22"/>
                <a:gd name="T4" fmla="*/ 0 w 19"/>
                <a:gd name="T5" fmla="*/ 6 h 22"/>
                <a:gd name="T6" fmla="*/ 19 w 19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lnTo>
                    <a:pt x="5" y="22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8" name="Freeform 250"/>
            <p:cNvSpPr>
              <a:spLocks/>
            </p:cNvSpPr>
            <p:nvPr/>
          </p:nvSpPr>
          <p:spPr bwMode="auto">
            <a:xfrm>
              <a:off x="993" y="3732"/>
              <a:ext cx="132" cy="217"/>
            </a:xfrm>
            <a:custGeom>
              <a:avLst/>
              <a:gdLst>
                <a:gd name="T0" fmla="*/ 102 w 132"/>
                <a:gd name="T1" fmla="*/ 2 h 217"/>
                <a:gd name="T2" fmla="*/ 84 w 132"/>
                <a:gd name="T3" fmla="*/ 0 h 217"/>
                <a:gd name="T4" fmla="*/ 71 w 132"/>
                <a:gd name="T5" fmla="*/ 0 h 217"/>
                <a:gd name="T6" fmla="*/ 56 w 132"/>
                <a:gd name="T7" fmla="*/ 2 h 217"/>
                <a:gd name="T8" fmla="*/ 48 w 132"/>
                <a:gd name="T9" fmla="*/ 4 h 217"/>
                <a:gd name="T10" fmla="*/ 43 w 132"/>
                <a:gd name="T11" fmla="*/ 9 h 217"/>
                <a:gd name="T12" fmla="*/ 38 w 132"/>
                <a:gd name="T13" fmla="*/ 8 h 217"/>
                <a:gd name="T14" fmla="*/ 30 w 132"/>
                <a:gd name="T15" fmla="*/ 14 h 217"/>
                <a:gd name="T16" fmla="*/ 24 w 132"/>
                <a:gd name="T17" fmla="*/ 21 h 217"/>
                <a:gd name="T18" fmla="*/ 20 w 132"/>
                <a:gd name="T19" fmla="*/ 28 h 217"/>
                <a:gd name="T20" fmla="*/ 14 w 132"/>
                <a:gd name="T21" fmla="*/ 37 h 217"/>
                <a:gd name="T22" fmla="*/ 12 w 132"/>
                <a:gd name="T23" fmla="*/ 46 h 217"/>
                <a:gd name="T24" fmla="*/ 9 w 132"/>
                <a:gd name="T25" fmla="*/ 62 h 217"/>
                <a:gd name="T26" fmla="*/ 7 w 132"/>
                <a:gd name="T27" fmla="*/ 74 h 217"/>
                <a:gd name="T28" fmla="*/ 7 w 132"/>
                <a:gd name="T29" fmla="*/ 92 h 217"/>
                <a:gd name="T30" fmla="*/ 11 w 132"/>
                <a:gd name="T31" fmla="*/ 104 h 217"/>
                <a:gd name="T32" fmla="*/ 10 w 132"/>
                <a:gd name="T33" fmla="*/ 112 h 217"/>
                <a:gd name="T34" fmla="*/ 7 w 132"/>
                <a:gd name="T35" fmla="*/ 135 h 217"/>
                <a:gd name="T36" fmla="*/ 5 w 132"/>
                <a:gd name="T37" fmla="*/ 144 h 217"/>
                <a:gd name="T38" fmla="*/ 4 w 132"/>
                <a:gd name="T39" fmla="*/ 155 h 217"/>
                <a:gd name="T40" fmla="*/ 1 w 132"/>
                <a:gd name="T41" fmla="*/ 162 h 217"/>
                <a:gd name="T42" fmla="*/ 0 w 132"/>
                <a:gd name="T43" fmla="*/ 169 h 217"/>
                <a:gd name="T44" fmla="*/ 0 w 132"/>
                <a:gd name="T45" fmla="*/ 178 h 217"/>
                <a:gd name="T46" fmla="*/ 4 w 132"/>
                <a:gd name="T47" fmla="*/ 186 h 217"/>
                <a:gd name="T48" fmla="*/ 11 w 132"/>
                <a:gd name="T49" fmla="*/ 193 h 217"/>
                <a:gd name="T50" fmla="*/ 23 w 132"/>
                <a:gd name="T51" fmla="*/ 204 h 217"/>
                <a:gd name="T52" fmla="*/ 30 w 132"/>
                <a:gd name="T53" fmla="*/ 206 h 217"/>
                <a:gd name="T54" fmla="*/ 39 w 132"/>
                <a:gd name="T55" fmla="*/ 209 h 217"/>
                <a:gd name="T56" fmla="*/ 46 w 132"/>
                <a:gd name="T57" fmla="*/ 212 h 217"/>
                <a:gd name="T58" fmla="*/ 52 w 132"/>
                <a:gd name="T59" fmla="*/ 215 h 217"/>
                <a:gd name="T60" fmla="*/ 81 w 132"/>
                <a:gd name="T61" fmla="*/ 217 h 217"/>
                <a:gd name="T62" fmla="*/ 100 w 132"/>
                <a:gd name="T63" fmla="*/ 192 h 217"/>
                <a:gd name="T64" fmla="*/ 107 w 132"/>
                <a:gd name="T65" fmla="*/ 168 h 217"/>
                <a:gd name="T66" fmla="*/ 132 w 132"/>
                <a:gd name="T67" fmla="*/ 168 h 217"/>
                <a:gd name="T68" fmla="*/ 130 w 132"/>
                <a:gd name="T69" fmla="*/ 135 h 217"/>
                <a:gd name="T70" fmla="*/ 126 w 132"/>
                <a:gd name="T71" fmla="*/ 97 h 217"/>
                <a:gd name="T72" fmla="*/ 118 w 132"/>
                <a:gd name="T73" fmla="*/ 50 h 217"/>
                <a:gd name="T74" fmla="*/ 114 w 132"/>
                <a:gd name="T75" fmla="*/ 28 h 217"/>
                <a:gd name="T76" fmla="*/ 102 w 132"/>
                <a:gd name="T77" fmla="*/ 2 h 2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32" h="217">
                  <a:moveTo>
                    <a:pt x="102" y="2"/>
                  </a:moveTo>
                  <a:lnTo>
                    <a:pt x="84" y="0"/>
                  </a:lnTo>
                  <a:lnTo>
                    <a:pt x="71" y="0"/>
                  </a:lnTo>
                  <a:lnTo>
                    <a:pt x="56" y="2"/>
                  </a:lnTo>
                  <a:lnTo>
                    <a:pt x="48" y="4"/>
                  </a:lnTo>
                  <a:lnTo>
                    <a:pt x="43" y="9"/>
                  </a:lnTo>
                  <a:lnTo>
                    <a:pt x="38" y="8"/>
                  </a:lnTo>
                  <a:lnTo>
                    <a:pt x="30" y="14"/>
                  </a:lnTo>
                  <a:lnTo>
                    <a:pt x="24" y="21"/>
                  </a:lnTo>
                  <a:lnTo>
                    <a:pt x="20" y="28"/>
                  </a:lnTo>
                  <a:lnTo>
                    <a:pt x="14" y="37"/>
                  </a:lnTo>
                  <a:lnTo>
                    <a:pt x="12" y="46"/>
                  </a:lnTo>
                  <a:lnTo>
                    <a:pt x="9" y="62"/>
                  </a:lnTo>
                  <a:lnTo>
                    <a:pt x="7" y="74"/>
                  </a:lnTo>
                  <a:lnTo>
                    <a:pt x="7" y="92"/>
                  </a:lnTo>
                  <a:lnTo>
                    <a:pt x="11" y="104"/>
                  </a:lnTo>
                  <a:lnTo>
                    <a:pt x="10" y="112"/>
                  </a:lnTo>
                  <a:lnTo>
                    <a:pt x="7" y="135"/>
                  </a:lnTo>
                  <a:lnTo>
                    <a:pt x="5" y="144"/>
                  </a:lnTo>
                  <a:lnTo>
                    <a:pt x="4" y="155"/>
                  </a:lnTo>
                  <a:lnTo>
                    <a:pt x="1" y="162"/>
                  </a:lnTo>
                  <a:lnTo>
                    <a:pt x="0" y="169"/>
                  </a:lnTo>
                  <a:lnTo>
                    <a:pt x="0" y="178"/>
                  </a:lnTo>
                  <a:lnTo>
                    <a:pt x="4" y="186"/>
                  </a:lnTo>
                  <a:lnTo>
                    <a:pt x="11" y="193"/>
                  </a:lnTo>
                  <a:lnTo>
                    <a:pt x="23" y="204"/>
                  </a:lnTo>
                  <a:lnTo>
                    <a:pt x="30" y="206"/>
                  </a:lnTo>
                  <a:lnTo>
                    <a:pt x="39" y="209"/>
                  </a:lnTo>
                  <a:lnTo>
                    <a:pt x="46" y="212"/>
                  </a:lnTo>
                  <a:lnTo>
                    <a:pt x="52" y="215"/>
                  </a:lnTo>
                  <a:lnTo>
                    <a:pt x="81" y="217"/>
                  </a:lnTo>
                  <a:lnTo>
                    <a:pt x="100" y="192"/>
                  </a:lnTo>
                  <a:lnTo>
                    <a:pt x="107" y="168"/>
                  </a:lnTo>
                  <a:lnTo>
                    <a:pt x="132" y="168"/>
                  </a:lnTo>
                  <a:lnTo>
                    <a:pt x="130" y="135"/>
                  </a:lnTo>
                  <a:lnTo>
                    <a:pt x="126" y="97"/>
                  </a:lnTo>
                  <a:lnTo>
                    <a:pt x="118" y="50"/>
                  </a:lnTo>
                  <a:lnTo>
                    <a:pt x="114" y="28"/>
                  </a:lnTo>
                  <a:lnTo>
                    <a:pt x="102" y="2"/>
                  </a:lnTo>
                  <a:close/>
                </a:path>
              </a:pathLst>
            </a:custGeom>
            <a:solidFill>
              <a:srgbClr val="FF5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9" name="Freeform 251"/>
            <p:cNvSpPr>
              <a:spLocks/>
            </p:cNvSpPr>
            <p:nvPr/>
          </p:nvSpPr>
          <p:spPr bwMode="auto">
            <a:xfrm>
              <a:off x="1033" y="3878"/>
              <a:ext cx="60" cy="73"/>
            </a:xfrm>
            <a:custGeom>
              <a:avLst/>
              <a:gdLst>
                <a:gd name="T0" fmla="*/ 57 w 60"/>
                <a:gd name="T1" fmla="*/ 4 h 73"/>
                <a:gd name="T2" fmla="*/ 35 w 60"/>
                <a:gd name="T3" fmla="*/ 2 h 73"/>
                <a:gd name="T4" fmla="*/ 13 w 60"/>
                <a:gd name="T5" fmla="*/ 0 h 73"/>
                <a:gd name="T6" fmla="*/ 9 w 60"/>
                <a:gd name="T7" fmla="*/ 5 h 73"/>
                <a:gd name="T8" fmla="*/ 7 w 60"/>
                <a:gd name="T9" fmla="*/ 10 h 73"/>
                <a:gd name="T10" fmla="*/ 5 w 60"/>
                <a:gd name="T11" fmla="*/ 15 h 73"/>
                <a:gd name="T12" fmla="*/ 2 w 60"/>
                <a:gd name="T13" fmla="*/ 22 h 73"/>
                <a:gd name="T14" fmla="*/ 1 w 60"/>
                <a:gd name="T15" fmla="*/ 29 h 73"/>
                <a:gd name="T16" fmla="*/ 0 w 60"/>
                <a:gd name="T17" fmla="*/ 36 h 73"/>
                <a:gd name="T18" fmla="*/ 1 w 60"/>
                <a:gd name="T19" fmla="*/ 43 h 73"/>
                <a:gd name="T20" fmla="*/ 4 w 60"/>
                <a:gd name="T21" fmla="*/ 53 h 73"/>
                <a:gd name="T22" fmla="*/ 7 w 60"/>
                <a:gd name="T23" fmla="*/ 62 h 73"/>
                <a:gd name="T24" fmla="*/ 7 w 60"/>
                <a:gd name="T25" fmla="*/ 69 h 73"/>
                <a:gd name="T26" fmla="*/ 43 w 60"/>
                <a:gd name="T27" fmla="*/ 73 h 73"/>
                <a:gd name="T28" fmla="*/ 58 w 60"/>
                <a:gd name="T29" fmla="*/ 47 h 73"/>
                <a:gd name="T30" fmla="*/ 60 w 60"/>
                <a:gd name="T31" fmla="*/ 41 h 73"/>
                <a:gd name="T32" fmla="*/ 57 w 60"/>
                <a:gd name="T33" fmla="*/ 4 h 7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0" h="73">
                  <a:moveTo>
                    <a:pt x="57" y="4"/>
                  </a:moveTo>
                  <a:lnTo>
                    <a:pt x="35" y="2"/>
                  </a:lnTo>
                  <a:lnTo>
                    <a:pt x="13" y="0"/>
                  </a:lnTo>
                  <a:lnTo>
                    <a:pt x="9" y="5"/>
                  </a:lnTo>
                  <a:lnTo>
                    <a:pt x="7" y="10"/>
                  </a:lnTo>
                  <a:lnTo>
                    <a:pt x="5" y="15"/>
                  </a:lnTo>
                  <a:lnTo>
                    <a:pt x="2" y="22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1" y="43"/>
                  </a:lnTo>
                  <a:lnTo>
                    <a:pt x="4" y="53"/>
                  </a:lnTo>
                  <a:lnTo>
                    <a:pt x="7" y="62"/>
                  </a:lnTo>
                  <a:lnTo>
                    <a:pt x="7" y="69"/>
                  </a:lnTo>
                  <a:lnTo>
                    <a:pt x="43" y="73"/>
                  </a:lnTo>
                  <a:lnTo>
                    <a:pt x="58" y="47"/>
                  </a:lnTo>
                  <a:lnTo>
                    <a:pt x="60" y="41"/>
                  </a:lnTo>
                  <a:lnTo>
                    <a:pt x="57" y="4"/>
                  </a:lnTo>
                  <a:close/>
                </a:path>
              </a:pathLst>
            </a:custGeom>
            <a:solidFill>
              <a:srgbClr val="DF1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0" name="Freeform 252"/>
            <p:cNvSpPr>
              <a:spLocks/>
            </p:cNvSpPr>
            <p:nvPr/>
          </p:nvSpPr>
          <p:spPr bwMode="auto">
            <a:xfrm>
              <a:off x="1007" y="3746"/>
              <a:ext cx="56" cy="139"/>
            </a:xfrm>
            <a:custGeom>
              <a:avLst/>
              <a:gdLst>
                <a:gd name="T0" fmla="*/ 35 w 56"/>
                <a:gd name="T1" fmla="*/ 0 h 139"/>
                <a:gd name="T2" fmla="*/ 45 w 56"/>
                <a:gd name="T3" fmla="*/ 17 h 139"/>
                <a:gd name="T4" fmla="*/ 51 w 56"/>
                <a:gd name="T5" fmla="*/ 36 h 139"/>
                <a:gd name="T6" fmla="*/ 55 w 56"/>
                <a:gd name="T7" fmla="*/ 57 h 139"/>
                <a:gd name="T8" fmla="*/ 56 w 56"/>
                <a:gd name="T9" fmla="*/ 81 h 139"/>
                <a:gd name="T10" fmla="*/ 55 w 56"/>
                <a:gd name="T11" fmla="*/ 110 h 139"/>
                <a:gd name="T12" fmla="*/ 52 w 56"/>
                <a:gd name="T13" fmla="*/ 122 h 139"/>
                <a:gd name="T14" fmla="*/ 38 w 56"/>
                <a:gd name="T15" fmla="*/ 132 h 139"/>
                <a:gd name="T16" fmla="*/ 31 w 56"/>
                <a:gd name="T17" fmla="*/ 128 h 139"/>
                <a:gd name="T18" fmla="*/ 24 w 56"/>
                <a:gd name="T19" fmla="*/ 126 h 139"/>
                <a:gd name="T20" fmla="*/ 18 w 56"/>
                <a:gd name="T21" fmla="*/ 128 h 139"/>
                <a:gd name="T22" fmla="*/ 14 w 56"/>
                <a:gd name="T23" fmla="*/ 134 h 139"/>
                <a:gd name="T24" fmla="*/ 6 w 56"/>
                <a:gd name="T25" fmla="*/ 137 h 139"/>
                <a:gd name="T26" fmla="*/ 0 w 56"/>
                <a:gd name="T27" fmla="*/ 139 h 139"/>
                <a:gd name="T28" fmla="*/ 9 w 56"/>
                <a:gd name="T29" fmla="*/ 130 h 139"/>
                <a:gd name="T30" fmla="*/ 15 w 56"/>
                <a:gd name="T31" fmla="*/ 128 h 139"/>
                <a:gd name="T32" fmla="*/ 20 w 56"/>
                <a:gd name="T33" fmla="*/ 123 h 139"/>
                <a:gd name="T34" fmla="*/ 25 w 56"/>
                <a:gd name="T35" fmla="*/ 123 h 139"/>
                <a:gd name="T36" fmla="*/ 31 w 56"/>
                <a:gd name="T37" fmla="*/ 117 h 139"/>
                <a:gd name="T38" fmla="*/ 25 w 56"/>
                <a:gd name="T39" fmla="*/ 110 h 139"/>
                <a:gd name="T40" fmla="*/ 34 w 56"/>
                <a:gd name="T41" fmla="*/ 112 h 139"/>
                <a:gd name="T42" fmla="*/ 28 w 56"/>
                <a:gd name="T43" fmla="*/ 92 h 139"/>
                <a:gd name="T44" fmla="*/ 22 w 56"/>
                <a:gd name="T45" fmla="*/ 76 h 139"/>
                <a:gd name="T46" fmla="*/ 21 w 56"/>
                <a:gd name="T47" fmla="*/ 65 h 139"/>
                <a:gd name="T48" fmla="*/ 23 w 56"/>
                <a:gd name="T49" fmla="*/ 48 h 139"/>
                <a:gd name="T50" fmla="*/ 28 w 56"/>
                <a:gd name="T51" fmla="*/ 67 h 139"/>
                <a:gd name="T52" fmla="*/ 36 w 56"/>
                <a:gd name="T53" fmla="*/ 88 h 139"/>
                <a:gd name="T54" fmla="*/ 47 w 56"/>
                <a:gd name="T55" fmla="*/ 111 h 139"/>
                <a:gd name="T56" fmla="*/ 47 w 56"/>
                <a:gd name="T57" fmla="*/ 79 h 139"/>
                <a:gd name="T58" fmla="*/ 45 w 56"/>
                <a:gd name="T59" fmla="*/ 58 h 139"/>
                <a:gd name="T60" fmla="*/ 43 w 56"/>
                <a:gd name="T61" fmla="*/ 26 h 139"/>
                <a:gd name="T62" fmla="*/ 35 w 56"/>
                <a:gd name="T63" fmla="*/ 0 h 1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6" h="139">
                  <a:moveTo>
                    <a:pt x="35" y="0"/>
                  </a:moveTo>
                  <a:lnTo>
                    <a:pt x="45" y="17"/>
                  </a:lnTo>
                  <a:lnTo>
                    <a:pt x="51" y="36"/>
                  </a:lnTo>
                  <a:lnTo>
                    <a:pt x="55" y="57"/>
                  </a:lnTo>
                  <a:lnTo>
                    <a:pt x="56" y="81"/>
                  </a:lnTo>
                  <a:lnTo>
                    <a:pt x="55" y="110"/>
                  </a:lnTo>
                  <a:lnTo>
                    <a:pt x="52" y="122"/>
                  </a:lnTo>
                  <a:lnTo>
                    <a:pt x="38" y="132"/>
                  </a:lnTo>
                  <a:lnTo>
                    <a:pt x="31" y="128"/>
                  </a:lnTo>
                  <a:lnTo>
                    <a:pt x="24" y="126"/>
                  </a:lnTo>
                  <a:lnTo>
                    <a:pt x="18" y="128"/>
                  </a:lnTo>
                  <a:lnTo>
                    <a:pt x="14" y="134"/>
                  </a:lnTo>
                  <a:lnTo>
                    <a:pt x="6" y="137"/>
                  </a:lnTo>
                  <a:lnTo>
                    <a:pt x="0" y="139"/>
                  </a:lnTo>
                  <a:lnTo>
                    <a:pt x="9" y="130"/>
                  </a:lnTo>
                  <a:lnTo>
                    <a:pt x="15" y="128"/>
                  </a:lnTo>
                  <a:lnTo>
                    <a:pt x="20" y="123"/>
                  </a:lnTo>
                  <a:lnTo>
                    <a:pt x="25" y="123"/>
                  </a:lnTo>
                  <a:lnTo>
                    <a:pt x="31" y="117"/>
                  </a:lnTo>
                  <a:lnTo>
                    <a:pt x="25" y="110"/>
                  </a:lnTo>
                  <a:lnTo>
                    <a:pt x="34" y="112"/>
                  </a:lnTo>
                  <a:lnTo>
                    <a:pt x="28" y="92"/>
                  </a:lnTo>
                  <a:lnTo>
                    <a:pt x="22" y="76"/>
                  </a:lnTo>
                  <a:lnTo>
                    <a:pt x="21" y="65"/>
                  </a:lnTo>
                  <a:lnTo>
                    <a:pt x="23" y="48"/>
                  </a:lnTo>
                  <a:lnTo>
                    <a:pt x="28" y="67"/>
                  </a:lnTo>
                  <a:lnTo>
                    <a:pt x="36" y="88"/>
                  </a:lnTo>
                  <a:lnTo>
                    <a:pt x="47" y="111"/>
                  </a:lnTo>
                  <a:lnTo>
                    <a:pt x="47" y="79"/>
                  </a:lnTo>
                  <a:lnTo>
                    <a:pt x="45" y="58"/>
                  </a:lnTo>
                  <a:lnTo>
                    <a:pt x="43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F3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1" name="Freeform 253"/>
            <p:cNvSpPr>
              <a:spLocks/>
            </p:cNvSpPr>
            <p:nvPr/>
          </p:nvSpPr>
          <p:spPr bwMode="auto">
            <a:xfrm>
              <a:off x="1147" y="3823"/>
              <a:ext cx="164" cy="88"/>
            </a:xfrm>
            <a:custGeom>
              <a:avLst/>
              <a:gdLst>
                <a:gd name="T0" fmla="*/ 0 w 164"/>
                <a:gd name="T1" fmla="*/ 71 h 88"/>
                <a:gd name="T2" fmla="*/ 63 w 164"/>
                <a:gd name="T3" fmla="*/ 0 h 88"/>
                <a:gd name="T4" fmla="*/ 164 w 164"/>
                <a:gd name="T5" fmla="*/ 27 h 88"/>
                <a:gd name="T6" fmla="*/ 122 w 164"/>
                <a:gd name="T7" fmla="*/ 78 h 88"/>
                <a:gd name="T8" fmla="*/ 97 w 164"/>
                <a:gd name="T9" fmla="*/ 84 h 88"/>
                <a:gd name="T10" fmla="*/ 70 w 164"/>
                <a:gd name="T11" fmla="*/ 88 h 88"/>
                <a:gd name="T12" fmla="*/ 14 w 164"/>
                <a:gd name="T13" fmla="*/ 84 h 88"/>
                <a:gd name="T14" fmla="*/ 0 w 164"/>
                <a:gd name="T15" fmla="*/ 71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4" h="88">
                  <a:moveTo>
                    <a:pt x="0" y="71"/>
                  </a:moveTo>
                  <a:lnTo>
                    <a:pt x="63" y="0"/>
                  </a:lnTo>
                  <a:lnTo>
                    <a:pt x="164" y="27"/>
                  </a:lnTo>
                  <a:lnTo>
                    <a:pt x="122" y="78"/>
                  </a:lnTo>
                  <a:lnTo>
                    <a:pt x="97" y="84"/>
                  </a:lnTo>
                  <a:lnTo>
                    <a:pt x="70" y="88"/>
                  </a:lnTo>
                  <a:lnTo>
                    <a:pt x="14" y="84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2" name="Freeform 254"/>
            <p:cNvSpPr>
              <a:spLocks/>
            </p:cNvSpPr>
            <p:nvPr/>
          </p:nvSpPr>
          <p:spPr bwMode="auto">
            <a:xfrm>
              <a:off x="1067" y="3875"/>
              <a:ext cx="139" cy="57"/>
            </a:xfrm>
            <a:custGeom>
              <a:avLst/>
              <a:gdLst>
                <a:gd name="T0" fmla="*/ 7 w 139"/>
                <a:gd name="T1" fmla="*/ 14 h 57"/>
                <a:gd name="T2" fmla="*/ 59 w 139"/>
                <a:gd name="T3" fmla="*/ 7 h 57"/>
                <a:gd name="T4" fmla="*/ 70 w 139"/>
                <a:gd name="T5" fmla="*/ 2 h 57"/>
                <a:gd name="T6" fmla="*/ 76 w 139"/>
                <a:gd name="T7" fmla="*/ 0 h 57"/>
                <a:gd name="T8" fmla="*/ 82 w 139"/>
                <a:gd name="T9" fmla="*/ 0 h 57"/>
                <a:gd name="T10" fmla="*/ 90 w 139"/>
                <a:gd name="T11" fmla="*/ 1 h 57"/>
                <a:gd name="T12" fmla="*/ 99 w 139"/>
                <a:gd name="T13" fmla="*/ 2 h 57"/>
                <a:gd name="T14" fmla="*/ 105 w 139"/>
                <a:gd name="T15" fmla="*/ 3 h 57"/>
                <a:gd name="T16" fmla="*/ 117 w 139"/>
                <a:gd name="T17" fmla="*/ 5 h 57"/>
                <a:gd name="T18" fmla="*/ 124 w 139"/>
                <a:gd name="T19" fmla="*/ 5 h 57"/>
                <a:gd name="T20" fmla="*/ 129 w 139"/>
                <a:gd name="T21" fmla="*/ 6 h 57"/>
                <a:gd name="T22" fmla="*/ 134 w 139"/>
                <a:gd name="T23" fmla="*/ 7 h 57"/>
                <a:gd name="T24" fmla="*/ 138 w 139"/>
                <a:gd name="T25" fmla="*/ 8 h 57"/>
                <a:gd name="T26" fmla="*/ 139 w 139"/>
                <a:gd name="T27" fmla="*/ 11 h 57"/>
                <a:gd name="T28" fmla="*/ 137 w 139"/>
                <a:gd name="T29" fmla="*/ 13 h 57"/>
                <a:gd name="T30" fmla="*/ 129 w 139"/>
                <a:gd name="T31" fmla="*/ 13 h 57"/>
                <a:gd name="T32" fmla="*/ 125 w 139"/>
                <a:gd name="T33" fmla="*/ 14 h 57"/>
                <a:gd name="T34" fmla="*/ 125 w 139"/>
                <a:gd name="T35" fmla="*/ 20 h 57"/>
                <a:gd name="T36" fmla="*/ 122 w 139"/>
                <a:gd name="T37" fmla="*/ 22 h 57"/>
                <a:gd name="T38" fmla="*/ 121 w 139"/>
                <a:gd name="T39" fmla="*/ 22 h 57"/>
                <a:gd name="T40" fmla="*/ 120 w 139"/>
                <a:gd name="T41" fmla="*/ 26 h 57"/>
                <a:gd name="T42" fmla="*/ 117 w 139"/>
                <a:gd name="T43" fmla="*/ 29 h 57"/>
                <a:gd name="T44" fmla="*/ 114 w 139"/>
                <a:gd name="T45" fmla="*/ 31 h 57"/>
                <a:gd name="T46" fmla="*/ 112 w 139"/>
                <a:gd name="T47" fmla="*/ 33 h 57"/>
                <a:gd name="T48" fmla="*/ 109 w 139"/>
                <a:gd name="T49" fmla="*/ 34 h 57"/>
                <a:gd name="T50" fmla="*/ 101 w 139"/>
                <a:gd name="T51" fmla="*/ 39 h 57"/>
                <a:gd name="T52" fmla="*/ 97 w 139"/>
                <a:gd name="T53" fmla="*/ 40 h 57"/>
                <a:gd name="T54" fmla="*/ 84 w 139"/>
                <a:gd name="T55" fmla="*/ 41 h 57"/>
                <a:gd name="T56" fmla="*/ 74 w 139"/>
                <a:gd name="T57" fmla="*/ 40 h 57"/>
                <a:gd name="T58" fmla="*/ 69 w 139"/>
                <a:gd name="T59" fmla="*/ 38 h 57"/>
                <a:gd name="T60" fmla="*/ 66 w 139"/>
                <a:gd name="T61" fmla="*/ 37 h 57"/>
                <a:gd name="T62" fmla="*/ 61 w 139"/>
                <a:gd name="T63" fmla="*/ 38 h 57"/>
                <a:gd name="T64" fmla="*/ 53 w 139"/>
                <a:gd name="T65" fmla="*/ 38 h 57"/>
                <a:gd name="T66" fmla="*/ 46 w 139"/>
                <a:gd name="T67" fmla="*/ 40 h 57"/>
                <a:gd name="T68" fmla="*/ 16 w 139"/>
                <a:gd name="T69" fmla="*/ 50 h 57"/>
                <a:gd name="T70" fmla="*/ 4 w 139"/>
                <a:gd name="T71" fmla="*/ 57 h 57"/>
                <a:gd name="T72" fmla="*/ 0 w 139"/>
                <a:gd name="T73" fmla="*/ 45 h 57"/>
                <a:gd name="T74" fmla="*/ 0 w 139"/>
                <a:gd name="T75" fmla="*/ 38 h 57"/>
                <a:gd name="T76" fmla="*/ 0 w 139"/>
                <a:gd name="T77" fmla="*/ 32 h 57"/>
                <a:gd name="T78" fmla="*/ 2 w 139"/>
                <a:gd name="T79" fmla="*/ 24 h 57"/>
                <a:gd name="T80" fmla="*/ 7 w 139"/>
                <a:gd name="T81" fmla="*/ 14 h 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9" h="57">
                  <a:moveTo>
                    <a:pt x="7" y="14"/>
                  </a:moveTo>
                  <a:lnTo>
                    <a:pt x="59" y="7"/>
                  </a:lnTo>
                  <a:lnTo>
                    <a:pt x="70" y="2"/>
                  </a:lnTo>
                  <a:lnTo>
                    <a:pt x="76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9" y="2"/>
                  </a:lnTo>
                  <a:lnTo>
                    <a:pt x="105" y="3"/>
                  </a:lnTo>
                  <a:lnTo>
                    <a:pt x="117" y="5"/>
                  </a:lnTo>
                  <a:lnTo>
                    <a:pt x="124" y="5"/>
                  </a:lnTo>
                  <a:lnTo>
                    <a:pt x="129" y="6"/>
                  </a:lnTo>
                  <a:lnTo>
                    <a:pt x="134" y="7"/>
                  </a:lnTo>
                  <a:lnTo>
                    <a:pt x="138" y="8"/>
                  </a:lnTo>
                  <a:lnTo>
                    <a:pt x="139" y="11"/>
                  </a:lnTo>
                  <a:lnTo>
                    <a:pt x="137" y="13"/>
                  </a:lnTo>
                  <a:lnTo>
                    <a:pt x="129" y="13"/>
                  </a:lnTo>
                  <a:lnTo>
                    <a:pt x="125" y="14"/>
                  </a:lnTo>
                  <a:lnTo>
                    <a:pt x="125" y="20"/>
                  </a:lnTo>
                  <a:lnTo>
                    <a:pt x="122" y="22"/>
                  </a:lnTo>
                  <a:lnTo>
                    <a:pt x="121" y="22"/>
                  </a:lnTo>
                  <a:lnTo>
                    <a:pt x="120" y="26"/>
                  </a:lnTo>
                  <a:lnTo>
                    <a:pt x="117" y="29"/>
                  </a:lnTo>
                  <a:lnTo>
                    <a:pt x="114" y="31"/>
                  </a:lnTo>
                  <a:lnTo>
                    <a:pt x="112" y="33"/>
                  </a:lnTo>
                  <a:lnTo>
                    <a:pt x="109" y="34"/>
                  </a:lnTo>
                  <a:lnTo>
                    <a:pt x="101" y="39"/>
                  </a:lnTo>
                  <a:lnTo>
                    <a:pt x="97" y="40"/>
                  </a:lnTo>
                  <a:lnTo>
                    <a:pt x="84" y="41"/>
                  </a:lnTo>
                  <a:lnTo>
                    <a:pt x="74" y="40"/>
                  </a:lnTo>
                  <a:lnTo>
                    <a:pt x="69" y="38"/>
                  </a:lnTo>
                  <a:lnTo>
                    <a:pt x="66" y="37"/>
                  </a:lnTo>
                  <a:lnTo>
                    <a:pt x="61" y="38"/>
                  </a:lnTo>
                  <a:lnTo>
                    <a:pt x="53" y="38"/>
                  </a:lnTo>
                  <a:lnTo>
                    <a:pt x="46" y="40"/>
                  </a:lnTo>
                  <a:lnTo>
                    <a:pt x="16" y="50"/>
                  </a:lnTo>
                  <a:lnTo>
                    <a:pt x="4" y="57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3" name="Oval 255"/>
            <p:cNvSpPr>
              <a:spLocks noChangeArrowheads="1"/>
            </p:cNvSpPr>
            <p:nvPr/>
          </p:nvSpPr>
          <p:spPr bwMode="auto">
            <a:xfrm>
              <a:off x="1178" y="3639"/>
              <a:ext cx="11" cy="34"/>
            </a:xfrm>
            <a:prstGeom prst="ellipse">
              <a:avLst/>
            </a:prstGeom>
            <a:solidFill>
              <a:srgbClr val="7F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4" name="Oval 256"/>
            <p:cNvSpPr>
              <a:spLocks noChangeArrowheads="1"/>
            </p:cNvSpPr>
            <p:nvPr/>
          </p:nvSpPr>
          <p:spPr bwMode="auto">
            <a:xfrm>
              <a:off x="1179" y="3640"/>
              <a:ext cx="10" cy="33"/>
            </a:xfrm>
            <a:prstGeom prst="ellipse">
              <a:avLst/>
            </a:prstGeom>
            <a:solidFill>
              <a:srgbClr val="FF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5" name="Freeform 257"/>
            <p:cNvSpPr>
              <a:spLocks/>
            </p:cNvSpPr>
            <p:nvPr/>
          </p:nvSpPr>
          <p:spPr bwMode="auto">
            <a:xfrm>
              <a:off x="1076" y="3597"/>
              <a:ext cx="118" cy="190"/>
            </a:xfrm>
            <a:custGeom>
              <a:avLst/>
              <a:gdLst>
                <a:gd name="T0" fmla="*/ 86 w 118"/>
                <a:gd name="T1" fmla="*/ 7 h 190"/>
                <a:gd name="T2" fmla="*/ 96 w 118"/>
                <a:gd name="T3" fmla="*/ 15 h 190"/>
                <a:gd name="T4" fmla="*/ 101 w 118"/>
                <a:gd name="T5" fmla="*/ 27 h 190"/>
                <a:gd name="T6" fmla="*/ 104 w 118"/>
                <a:gd name="T7" fmla="*/ 41 h 190"/>
                <a:gd name="T8" fmla="*/ 104 w 118"/>
                <a:gd name="T9" fmla="*/ 55 h 190"/>
                <a:gd name="T10" fmla="*/ 106 w 118"/>
                <a:gd name="T11" fmla="*/ 66 h 190"/>
                <a:gd name="T12" fmla="*/ 116 w 118"/>
                <a:gd name="T13" fmla="*/ 76 h 190"/>
                <a:gd name="T14" fmla="*/ 118 w 118"/>
                <a:gd name="T15" fmla="*/ 81 h 190"/>
                <a:gd name="T16" fmla="*/ 115 w 118"/>
                <a:gd name="T17" fmla="*/ 83 h 190"/>
                <a:gd name="T18" fmla="*/ 109 w 118"/>
                <a:gd name="T19" fmla="*/ 86 h 190"/>
                <a:gd name="T20" fmla="*/ 111 w 118"/>
                <a:gd name="T21" fmla="*/ 91 h 190"/>
                <a:gd name="T22" fmla="*/ 106 w 118"/>
                <a:gd name="T23" fmla="*/ 95 h 190"/>
                <a:gd name="T24" fmla="*/ 99 w 118"/>
                <a:gd name="T25" fmla="*/ 98 h 190"/>
                <a:gd name="T26" fmla="*/ 109 w 118"/>
                <a:gd name="T27" fmla="*/ 102 h 190"/>
                <a:gd name="T28" fmla="*/ 107 w 118"/>
                <a:gd name="T29" fmla="*/ 111 h 190"/>
                <a:gd name="T30" fmla="*/ 107 w 118"/>
                <a:gd name="T31" fmla="*/ 121 h 190"/>
                <a:gd name="T32" fmla="*/ 103 w 118"/>
                <a:gd name="T33" fmla="*/ 125 h 190"/>
                <a:gd name="T34" fmla="*/ 94 w 118"/>
                <a:gd name="T35" fmla="*/ 128 h 190"/>
                <a:gd name="T36" fmla="*/ 79 w 118"/>
                <a:gd name="T37" fmla="*/ 131 h 190"/>
                <a:gd name="T38" fmla="*/ 71 w 118"/>
                <a:gd name="T39" fmla="*/ 135 h 190"/>
                <a:gd name="T40" fmla="*/ 76 w 118"/>
                <a:gd name="T41" fmla="*/ 184 h 190"/>
                <a:gd name="T42" fmla="*/ 53 w 118"/>
                <a:gd name="T43" fmla="*/ 190 h 190"/>
                <a:gd name="T44" fmla="*/ 33 w 118"/>
                <a:gd name="T45" fmla="*/ 185 h 190"/>
                <a:gd name="T46" fmla="*/ 16 w 118"/>
                <a:gd name="T47" fmla="*/ 116 h 190"/>
                <a:gd name="T48" fmla="*/ 5 w 118"/>
                <a:gd name="T49" fmla="*/ 94 h 190"/>
                <a:gd name="T50" fmla="*/ 0 w 118"/>
                <a:gd name="T51" fmla="*/ 78 h 190"/>
                <a:gd name="T52" fmla="*/ 0 w 118"/>
                <a:gd name="T53" fmla="*/ 56 h 190"/>
                <a:gd name="T54" fmla="*/ 3 w 118"/>
                <a:gd name="T55" fmla="*/ 35 h 190"/>
                <a:gd name="T56" fmla="*/ 10 w 118"/>
                <a:gd name="T57" fmla="*/ 19 h 190"/>
                <a:gd name="T58" fmla="*/ 24 w 118"/>
                <a:gd name="T59" fmla="*/ 5 h 190"/>
                <a:gd name="T60" fmla="*/ 43 w 118"/>
                <a:gd name="T61" fmla="*/ 0 h 190"/>
                <a:gd name="T62" fmla="*/ 64 w 118"/>
                <a:gd name="T63" fmla="*/ 0 h 19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8" h="190">
                  <a:moveTo>
                    <a:pt x="76" y="3"/>
                  </a:moveTo>
                  <a:lnTo>
                    <a:pt x="86" y="7"/>
                  </a:lnTo>
                  <a:lnTo>
                    <a:pt x="92" y="10"/>
                  </a:lnTo>
                  <a:lnTo>
                    <a:pt x="96" y="15"/>
                  </a:lnTo>
                  <a:lnTo>
                    <a:pt x="99" y="21"/>
                  </a:lnTo>
                  <a:lnTo>
                    <a:pt x="101" y="27"/>
                  </a:lnTo>
                  <a:lnTo>
                    <a:pt x="102" y="33"/>
                  </a:lnTo>
                  <a:lnTo>
                    <a:pt x="104" y="41"/>
                  </a:lnTo>
                  <a:lnTo>
                    <a:pt x="105" y="50"/>
                  </a:lnTo>
                  <a:lnTo>
                    <a:pt x="104" y="55"/>
                  </a:lnTo>
                  <a:lnTo>
                    <a:pt x="103" y="60"/>
                  </a:lnTo>
                  <a:lnTo>
                    <a:pt x="106" y="66"/>
                  </a:lnTo>
                  <a:lnTo>
                    <a:pt x="113" y="74"/>
                  </a:lnTo>
                  <a:lnTo>
                    <a:pt x="116" y="76"/>
                  </a:lnTo>
                  <a:lnTo>
                    <a:pt x="117" y="79"/>
                  </a:lnTo>
                  <a:lnTo>
                    <a:pt x="118" y="81"/>
                  </a:lnTo>
                  <a:lnTo>
                    <a:pt x="117" y="82"/>
                  </a:lnTo>
                  <a:lnTo>
                    <a:pt x="115" y="83"/>
                  </a:lnTo>
                  <a:lnTo>
                    <a:pt x="111" y="85"/>
                  </a:lnTo>
                  <a:lnTo>
                    <a:pt x="109" y="86"/>
                  </a:lnTo>
                  <a:lnTo>
                    <a:pt x="111" y="89"/>
                  </a:lnTo>
                  <a:lnTo>
                    <a:pt x="111" y="91"/>
                  </a:lnTo>
                  <a:lnTo>
                    <a:pt x="109" y="93"/>
                  </a:lnTo>
                  <a:lnTo>
                    <a:pt x="106" y="95"/>
                  </a:lnTo>
                  <a:lnTo>
                    <a:pt x="101" y="97"/>
                  </a:lnTo>
                  <a:lnTo>
                    <a:pt x="99" y="98"/>
                  </a:lnTo>
                  <a:lnTo>
                    <a:pt x="108" y="100"/>
                  </a:lnTo>
                  <a:lnTo>
                    <a:pt x="109" y="102"/>
                  </a:lnTo>
                  <a:lnTo>
                    <a:pt x="107" y="106"/>
                  </a:lnTo>
                  <a:lnTo>
                    <a:pt x="107" y="111"/>
                  </a:lnTo>
                  <a:lnTo>
                    <a:pt x="107" y="118"/>
                  </a:lnTo>
                  <a:lnTo>
                    <a:pt x="107" y="121"/>
                  </a:lnTo>
                  <a:lnTo>
                    <a:pt x="106" y="123"/>
                  </a:lnTo>
                  <a:lnTo>
                    <a:pt x="103" y="125"/>
                  </a:lnTo>
                  <a:lnTo>
                    <a:pt x="99" y="126"/>
                  </a:lnTo>
                  <a:lnTo>
                    <a:pt x="94" y="128"/>
                  </a:lnTo>
                  <a:lnTo>
                    <a:pt x="85" y="129"/>
                  </a:lnTo>
                  <a:lnTo>
                    <a:pt x="79" y="131"/>
                  </a:lnTo>
                  <a:lnTo>
                    <a:pt x="74" y="133"/>
                  </a:lnTo>
                  <a:lnTo>
                    <a:pt x="71" y="135"/>
                  </a:lnTo>
                  <a:lnTo>
                    <a:pt x="60" y="150"/>
                  </a:lnTo>
                  <a:lnTo>
                    <a:pt x="76" y="184"/>
                  </a:lnTo>
                  <a:lnTo>
                    <a:pt x="67" y="187"/>
                  </a:lnTo>
                  <a:lnTo>
                    <a:pt x="53" y="190"/>
                  </a:lnTo>
                  <a:lnTo>
                    <a:pt x="40" y="189"/>
                  </a:lnTo>
                  <a:lnTo>
                    <a:pt x="33" y="185"/>
                  </a:lnTo>
                  <a:lnTo>
                    <a:pt x="16" y="133"/>
                  </a:lnTo>
                  <a:lnTo>
                    <a:pt x="16" y="116"/>
                  </a:lnTo>
                  <a:lnTo>
                    <a:pt x="11" y="106"/>
                  </a:lnTo>
                  <a:lnTo>
                    <a:pt x="5" y="94"/>
                  </a:lnTo>
                  <a:lnTo>
                    <a:pt x="2" y="87"/>
                  </a:lnTo>
                  <a:lnTo>
                    <a:pt x="0" y="78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1" y="45"/>
                  </a:lnTo>
                  <a:lnTo>
                    <a:pt x="3" y="35"/>
                  </a:lnTo>
                  <a:lnTo>
                    <a:pt x="6" y="27"/>
                  </a:lnTo>
                  <a:lnTo>
                    <a:pt x="10" y="19"/>
                  </a:lnTo>
                  <a:lnTo>
                    <a:pt x="16" y="11"/>
                  </a:lnTo>
                  <a:lnTo>
                    <a:pt x="24" y="5"/>
                  </a:lnTo>
                  <a:lnTo>
                    <a:pt x="33" y="2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6" y="3"/>
                  </a:lnTo>
                  <a:close/>
                </a:path>
              </a:pathLst>
            </a:custGeom>
            <a:solidFill>
              <a:srgbClr val="F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6" name="Freeform 258"/>
            <p:cNvSpPr>
              <a:spLocks/>
            </p:cNvSpPr>
            <p:nvPr/>
          </p:nvSpPr>
          <p:spPr bwMode="auto">
            <a:xfrm>
              <a:off x="1125" y="3707"/>
              <a:ext cx="55" cy="25"/>
            </a:xfrm>
            <a:custGeom>
              <a:avLst/>
              <a:gdLst>
                <a:gd name="T0" fmla="*/ 0 w 55"/>
                <a:gd name="T1" fmla="*/ 0 h 25"/>
                <a:gd name="T2" fmla="*/ 8 w 55"/>
                <a:gd name="T3" fmla="*/ 4 h 25"/>
                <a:gd name="T4" fmla="*/ 16 w 55"/>
                <a:gd name="T5" fmla="*/ 7 h 25"/>
                <a:gd name="T6" fmla="*/ 22 w 55"/>
                <a:gd name="T7" fmla="*/ 8 h 25"/>
                <a:gd name="T8" fmla="*/ 30 w 55"/>
                <a:gd name="T9" fmla="*/ 10 h 25"/>
                <a:gd name="T10" fmla="*/ 36 w 55"/>
                <a:gd name="T11" fmla="*/ 12 h 25"/>
                <a:gd name="T12" fmla="*/ 43 w 55"/>
                <a:gd name="T13" fmla="*/ 13 h 25"/>
                <a:gd name="T14" fmla="*/ 48 w 55"/>
                <a:gd name="T15" fmla="*/ 13 h 25"/>
                <a:gd name="T16" fmla="*/ 55 w 55"/>
                <a:gd name="T17" fmla="*/ 13 h 25"/>
                <a:gd name="T18" fmla="*/ 49 w 55"/>
                <a:gd name="T19" fmla="*/ 15 h 25"/>
                <a:gd name="T20" fmla="*/ 41 w 55"/>
                <a:gd name="T21" fmla="*/ 17 h 25"/>
                <a:gd name="T22" fmla="*/ 34 w 55"/>
                <a:gd name="T23" fmla="*/ 18 h 25"/>
                <a:gd name="T24" fmla="*/ 29 w 55"/>
                <a:gd name="T25" fmla="*/ 20 h 25"/>
                <a:gd name="T26" fmla="*/ 24 w 55"/>
                <a:gd name="T27" fmla="*/ 21 h 25"/>
                <a:gd name="T28" fmla="*/ 20 w 55"/>
                <a:gd name="T29" fmla="*/ 23 h 25"/>
                <a:gd name="T30" fmla="*/ 17 w 55"/>
                <a:gd name="T31" fmla="*/ 25 h 25"/>
                <a:gd name="T32" fmla="*/ 20 w 55"/>
                <a:gd name="T33" fmla="*/ 22 h 25"/>
                <a:gd name="T34" fmla="*/ 23 w 55"/>
                <a:gd name="T35" fmla="*/ 19 h 25"/>
                <a:gd name="T36" fmla="*/ 24 w 55"/>
                <a:gd name="T37" fmla="*/ 16 h 25"/>
                <a:gd name="T38" fmla="*/ 24 w 55"/>
                <a:gd name="T39" fmla="*/ 14 h 25"/>
                <a:gd name="T40" fmla="*/ 23 w 55"/>
                <a:gd name="T41" fmla="*/ 12 h 25"/>
                <a:gd name="T42" fmla="*/ 21 w 55"/>
                <a:gd name="T43" fmla="*/ 11 h 25"/>
                <a:gd name="T44" fmla="*/ 18 w 55"/>
                <a:gd name="T45" fmla="*/ 10 h 25"/>
                <a:gd name="T46" fmla="*/ 13 w 55"/>
                <a:gd name="T47" fmla="*/ 10 h 25"/>
                <a:gd name="T48" fmla="*/ 9 w 55"/>
                <a:gd name="T49" fmla="*/ 9 h 25"/>
                <a:gd name="T50" fmla="*/ 0 w 55"/>
                <a:gd name="T51" fmla="*/ 0 h 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5" h="25">
                  <a:moveTo>
                    <a:pt x="0" y="0"/>
                  </a:moveTo>
                  <a:lnTo>
                    <a:pt x="8" y="4"/>
                  </a:lnTo>
                  <a:lnTo>
                    <a:pt x="16" y="7"/>
                  </a:lnTo>
                  <a:lnTo>
                    <a:pt x="22" y="8"/>
                  </a:lnTo>
                  <a:lnTo>
                    <a:pt x="30" y="10"/>
                  </a:lnTo>
                  <a:lnTo>
                    <a:pt x="36" y="12"/>
                  </a:lnTo>
                  <a:lnTo>
                    <a:pt x="43" y="13"/>
                  </a:lnTo>
                  <a:lnTo>
                    <a:pt x="48" y="13"/>
                  </a:lnTo>
                  <a:lnTo>
                    <a:pt x="55" y="13"/>
                  </a:lnTo>
                  <a:lnTo>
                    <a:pt x="49" y="15"/>
                  </a:lnTo>
                  <a:lnTo>
                    <a:pt x="41" y="17"/>
                  </a:lnTo>
                  <a:lnTo>
                    <a:pt x="34" y="18"/>
                  </a:lnTo>
                  <a:lnTo>
                    <a:pt x="29" y="20"/>
                  </a:lnTo>
                  <a:lnTo>
                    <a:pt x="24" y="21"/>
                  </a:lnTo>
                  <a:lnTo>
                    <a:pt x="20" y="23"/>
                  </a:lnTo>
                  <a:lnTo>
                    <a:pt x="17" y="25"/>
                  </a:lnTo>
                  <a:lnTo>
                    <a:pt x="20" y="22"/>
                  </a:lnTo>
                  <a:lnTo>
                    <a:pt x="23" y="19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3" y="12"/>
                  </a:lnTo>
                  <a:lnTo>
                    <a:pt x="21" y="11"/>
                  </a:lnTo>
                  <a:lnTo>
                    <a:pt x="18" y="10"/>
                  </a:lnTo>
                  <a:lnTo>
                    <a:pt x="13" y="10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7" name="Freeform 259"/>
            <p:cNvSpPr>
              <a:spLocks/>
            </p:cNvSpPr>
            <p:nvPr/>
          </p:nvSpPr>
          <p:spPr bwMode="auto">
            <a:xfrm>
              <a:off x="1125" y="3743"/>
              <a:ext cx="13" cy="34"/>
            </a:xfrm>
            <a:custGeom>
              <a:avLst/>
              <a:gdLst>
                <a:gd name="T0" fmla="*/ 7 w 13"/>
                <a:gd name="T1" fmla="*/ 4 h 34"/>
                <a:gd name="T2" fmla="*/ 7 w 13"/>
                <a:gd name="T3" fmla="*/ 1 h 34"/>
                <a:gd name="T4" fmla="*/ 6 w 13"/>
                <a:gd name="T5" fmla="*/ 0 h 34"/>
                <a:gd name="T6" fmla="*/ 4 w 13"/>
                <a:gd name="T7" fmla="*/ 0 h 34"/>
                <a:gd name="T8" fmla="*/ 2 w 13"/>
                <a:gd name="T9" fmla="*/ 1 h 34"/>
                <a:gd name="T10" fmla="*/ 1 w 13"/>
                <a:gd name="T11" fmla="*/ 3 h 34"/>
                <a:gd name="T12" fmla="*/ 0 w 13"/>
                <a:gd name="T13" fmla="*/ 5 h 34"/>
                <a:gd name="T14" fmla="*/ 0 w 13"/>
                <a:gd name="T15" fmla="*/ 9 h 34"/>
                <a:gd name="T16" fmla="*/ 0 w 13"/>
                <a:gd name="T17" fmla="*/ 20 h 34"/>
                <a:gd name="T18" fmla="*/ 1 w 13"/>
                <a:gd name="T19" fmla="*/ 24 h 34"/>
                <a:gd name="T20" fmla="*/ 2 w 13"/>
                <a:gd name="T21" fmla="*/ 26 h 34"/>
                <a:gd name="T22" fmla="*/ 11 w 13"/>
                <a:gd name="T23" fmla="*/ 34 h 34"/>
                <a:gd name="T24" fmla="*/ 13 w 13"/>
                <a:gd name="T25" fmla="*/ 26 h 34"/>
                <a:gd name="T26" fmla="*/ 9 w 13"/>
                <a:gd name="T27" fmla="*/ 20 h 34"/>
                <a:gd name="T28" fmla="*/ 10 w 13"/>
                <a:gd name="T29" fmla="*/ 24 h 34"/>
                <a:gd name="T30" fmla="*/ 10 w 13"/>
                <a:gd name="T31" fmla="*/ 28 h 34"/>
                <a:gd name="T32" fmla="*/ 10 w 13"/>
                <a:gd name="T33" fmla="*/ 29 h 34"/>
                <a:gd name="T34" fmla="*/ 3 w 13"/>
                <a:gd name="T35" fmla="*/ 22 h 34"/>
                <a:gd name="T36" fmla="*/ 3 w 13"/>
                <a:gd name="T37" fmla="*/ 19 h 34"/>
                <a:gd name="T38" fmla="*/ 2 w 13"/>
                <a:gd name="T39" fmla="*/ 15 h 34"/>
                <a:gd name="T40" fmla="*/ 3 w 13"/>
                <a:gd name="T41" fmla="*/ 10 h 34"/>
                <a:gd name="T42" fmla="*/ 5 w 13"/>
                <a:gd name="T43" fmla="*/ 6 h 34"/>
                <a:gd name="T44" fmla="*/ 7 w 13"/>
                <a:gd name="T45" fmla="*/ 4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3" h="34">
                  <a:moveTo>
                    <a:pt x="7" y="4"/>
                  </a:move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0"/>
                  </a:lnTo>
                  <a:lnTo>
                    <a:pt x="1" y="24"/>
                  </a:lnTo>
                  <a:lnTo>
                    <a:pt x="2" y="26"/>
                  </a:lnTo>
                  <a:lnTo>
                    <a:pt x="11" y="34"/>
                  </a:lnTo>
                  <a:lnTo>
                    <a:pt x="13" y="26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2" y="15"/>
                  </a:lnTo>
                  <a:lnTo>
                    <a:pt x="3" y="10"/>
                  </a:lnTo>
                  <a:lnTo>
                    <a:pt x="5" y="6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8" name="Freeform 260"/>
            <p:cNvSpPr>
              <a:spLocks/>
            </p:cNvSpPr>
            <p:nvPr/>
          </p:nvSpPr>
          <p:spPr bwMode="auto">
            <a:xfrm>
              <a:off x="1158" y="3657"/>
              <a:ext cx="8" cy="7"/>
            </a:xfrm>
            <a:custGeom>
              <a:avLst/>
              <a:gdLst>
                <a:gd name="T0" fmla="*/ 7 w 8"/>
                <a:gd name="T1" fmla="*/ 0 h 7"/>
                <a:gd name="T2" fmla="*/ 4 w 8"/>
                <a:gd name="T3" fmla="*/ 1 h 7"/>
                <a:gd name="T4" fmla="*/ 0 w 8"/>
                <a:gd name="T5" fmla="*/ 4 h 7"/>
                <a:gd name="T6" fmla="*/ 3 w 8"/>
                <a:gd name="T7" fmla="*/ 6 h 7"/>
                <a:gd name="T8" fmla="*/ 7 w 8"/>
                <a:gd name="T9" fmla="*/ 7 h 7"/>
                <a:gd name="T10" fmla="*/ 8 w 8"/>
                <a:gd name="T11" fmla="*/ 7 h 7"/>
                <a:gd name="T12" fmla="*/ 7 w 8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lnTo>
                    <a:pt x="4" y="1"/>
                  </a:lnTo>
                  <a:lnTo>
                    <a:pt x="0" y="4"/>
                  </a:lnTo>
                  <a:lnTo>
                    <a:pt x="3" y="6"/>
                  </a:lnTo>
                  <a:lnTo>
                    <a:pt x="7" y="7"/>
                  </a:lnTo>
                  <a:lnTo>
                    <a:pt x="8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9" name="Freeform 261"/>
            <p:cNvSpPr>
              <a:spLocks/>
            </p:cNvSpPr>
            <p:nvPr/>
          </p:nvSpPr>
          <p:spPr bwMode="auto">
            <a:xfrm>
              <a:off x="1154" y="3642"/>
              <a:ext cx="15" cy="13"/>
            </a:xfrm>
            <a:custGeom>
              <a:avLst/>
              <a:gdLst>
                <a:gd name="T0" fmla="*/ 15 w 15"/>
                <a:gd name="T1" fmla="*/ 0 h 13"/>
                <a:gd name="T2" fmla="*/ 12 w 15"/>
                <a:gd name="T3" fmla="*/ 1 h 13"/>
                <a:gd name="T4" fmla="*/ 9 w 15"/>
                <a:gd name="T5" fmla="*/ 4 h 13"/>
                <a:gd name="T6" fmla="*/ 7 w 15"/>
                <a:gd name="T7" fmla="*/ 7 h 13"/>
                <a:gd name="T8" fmla="*/ 4 w 15"/>
                <a:gd name="T9" fmla="*/ 10 h 13"/>
                <a:gd name="T10" fmla="*/ 0 w 15"/>
                <a:gd name="T11" fmla="*/ 13 h 13"/>
                <a:gd name="T12" fmla="*/ 5 w 15"/>
                <a:gd name="T13" fmla="*/ 11 h 13"/>
                <a:gd name="T14" fmla="*/ 9 w 15"/>
                <a:gd name="T15" fmla="*/ 9 h 13"/>
                <a:gd name="T16" fmla="*/ 12 w 15"/>
                <a:gd name="T17" fmla="*/ 6 h 13"/>
                <a:gd name="T18" fmla="*/ 14 w 15"/>
                <a:gd name="T19" fmla="*/ 5 h 13"/>
                <a:gd name="T20" fmla="*/ 15 w 15"/>
                <a:gd name="T21" fmla="*/ 0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3">
                  <a:moveTo>
                    <a:pt x="15" y="0"/>
                  </a:moveTo>
                  <a:lnTo>
                    <a:pt x="12" y="1"/>
                  </a:lnTo>
                  <a:lnTo>
                    <a:pt x="9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5" y="11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F3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0" name="Oval 262"/>
            <p:cNvSpPr>
              <a:spLocks noChangeArrowheads="1"/>
            </p:cNvSpPr>
            <p:nvPr/>
          </p:nvSpPr>
          <p:spPr bwMode="auto">
            <a:xfrm>
              <a:off x="1161" y="3658"/>
              <a:ext cx="3" cy="4"/>
            </a:xfrm>
            <a:prstGeom prst="ellipse">
              <a:avLst/>
            </a:prstGeom>
            <a:solidFill>
              <a:srgbClr val="5F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1" name="Freeform 263"/>
            <p:cNvSpPr>
              <a:spLocks/>
            </p:cNvSpPr>
            <p:nvPr/>
          </p:nvSpPr>
          <p:spPr bwMode="auto">
            <a:xfrm>
              <a:off x="1157" y="3651"/>
              <a:ext cx="10" cy="14"/>
            </a:xfrm>
            <a:custGeom>
              <a:avLst/>
              <a:gdLst>
                <a:gd name="T0" fmla="*/ 9 w 10"/>
                <a:gd name="T1" fmla="*/ 3 h 14"/>
                <a:gd name="T2" fmla="*/ 6 w 10"/>
                <a:gd name="T3" fmla="*/ 6 h 14"/>
                <a:gd name="T4" fmla="*/ 7 w 10"/>
                <a:gd name="T5" fmla="*/ 0 h 14"/>
                <a:gd name="T6" fmla="*/ 4 w 10"/>
                <a:gd name="T7" fmla="*/ 6 h 14"/>
                <a:gd name="T8" fmla="*/ 3 w 10"/>
                <a:gd name="T9" fmla="*/ 8 h 14"/>
                <a:gd name="T10" fmla="*/ 0 w 10"/>
                <a:gd name="T11" fmla="*/ 10 h 14"/>
                <a:gd name="T12" fmla="*/ 3 w 10"/>
                <a:gd name="T13" fmla="*/ 13 h 14"/>
                <a:gd name="T14" fmla="*/ 4 w 10"/>
                <a:gd name="T15" fmla="*/ 13 h 14"/>
                <a:gd name="T16" fmla="*/ 6 w 10"/>
                <a:gd name="T17" fmla="*/ 14 h 14"/>
                <a:gd name="T18" fmla="*/ 9 w 10"/>
                <a:gd name="T19" fmla="*/ 14 h 14"/>
                <a:gd name="T20" fmla="*/ 9 w 10"/>
                <a:gd name="T21" fmla="*/ 12 h 14"/>
                <a:gd name="T22" fmla="*/ 6 w 10"/>
                <a:gd name="T23" fmla="*/ 12 h 14"/>
                <a:gd name="T24" fmla="*/ 3 w 10"/>
                <a:gd name="T25" fmla="*/ 11 h 14"/>
                <a:gd name="T26" fmla="*/ 1 w 10"/>
                <a:gd name="T27" fmla="*/ 10 h 14"/>
                <a:gd name="T28" fmla="*/ 3 w 10"/>
                <a:gd name="T29" fmla="*/ 9 h 14"/>
                <a:gd name="T30" fmla="*/ 7 w 10"/>
                <a:gd name="T31" fmla="*/ 8 h 14"/>
                <a:gd name="T32" fmla="*/ 10 w 10"/>
                <a:gd name="T33" fmla="*/ 6 h 14"/>
                <a:gd name="T34" fmla="*/ 9 w 10"/>
                <a:gd name="T35" fmla="*/ 3 h 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" h="14">
                  <a:moveTo>
                    <a:pt x="9" y="3"/>
                  </a:moveTo>
                  <a:lnTo>
                    <a:pt x="6" y="6"/>
                  </a:lnTo>
                  <a:lnTo>
                    <a:pt x="7" y="0"/>
                  </a:lnTo>
                  <a:lnTo>
                    <a:pt x="4" y="6"/>
                  </a:lnTo>
                  <a:lnTo>
                    <a:pt x="3" y="8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3" y="11"/>
                  </a:lnTo>
                  <a:lnTo>
                    <a:pt x="1" y="10"/>
                  </a:lnTo>
                  <a:lnTo>
                    <a:pt x="3" y="9"/>
                  </a:lnTo>
                  <a:lnTo>
                    <a:pt x="7" y="8"/>
                  </a:lnTo>
                  <a:lnTo>
                    <a:pt x="10" y="6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3F1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2" name="Freeform 264"/>
            <p:cNvSpPr>
              <a:spLocks/>
            </p:cNvSpPr>
            <p:nvPr/>
          </p:nvSpPr>
          <p:spPr bwMode="auto">
            <a:xfrm>
              <a:off x="1040" y="3584"/>
              <a:ext cx="143" cy="165"/>
            </a:xfrm>
            <a:custGeom>
              <a:avLst/>
              <a:gdLst>
                <a:gd name="T0" fmla="*/ 139 w 143"/>
                <a:gd name="T1" fmla="*/ 49 h 165"/>
                <a:gd name="T2" fmla="*/ 140 w 143"/>
                <a:gd name="T3" fmla="*/ 47 h 165"/>
                <a:gd name="T4" fmla="*/ 142 w 143"/>
                <a:gd name="T5" fmla="*/ 45 h 165"/>
                <a:gd name="T6" fmla="*/ 143 w 143"/>
                <a:gd name="T7" fmla="*/ 40 h 165"/>
                <a:gd name="T8" fmla="*/ 143 w 143"/>
                <a:gd name="T9" fmla="*/ 30 h 165"/>
                <a:gd name="T10" fmla="*/ 140 w 143"/>
                <a:gd name="T11" fmla="*/ 22 h 165"/>
                <a:gd name="T12" fmla="*/ 137 w 143"/>
                <a:gd name="T13" fmla="*/ 18 h 165"/>
                <a:gd name="T14" fmla="*/ 132 w 143"/>
                <a:gd name="T15" fmla="*/ 13 h 165"/>
                <a:gd name="T16" fmla="*/ 121 w 143"/>
                <a:gd name="T17" fmla="*/ 11 h 165"/>
                <a:gd name="T18" fmla="*/ 105 w 143"/>
                <a:gd name="T19" fmla="*/ 8 h 165"/>
                <a:gd name="T20" fmla="*/ 91 w 143"/>
                <a:gd name="T21" fmla="*/ 5 h 165"/>
                <a:gd name="T22" fmla="*/ 80 w 143"/>
                <a:gd name="T23" fmla="*/ 2 h 165"/>
                <a:gd name="T24" fmla="*/ 66 w 143"/>
                <a:gd name="T25" fmla="*/ 0 h 165"/>
                <a:gd name="T26" fmla="*/ 59 w 143"/>
                <a:gd name="T27" fmla="*/ 2 h 165"/>
                <a:gd name="T28" fmla="*/ 51 w 143"/>
                <a:gd name="T29" fmla="*/ 8 h 165"/>
                <a:gd name="T30" fmla="*/ 44 w 143"/>
                <a:gd name="T31" fmla="*/ 15 h 165"/>
                <a:gd name="T32" fmla="*/ 38 w 143"/>
                <a:gd name="T33" fmla="*/ 23 h 165"/>
                <a:gd name="T34" fmla="*/ 32 w 143"/>
                <a:gd name="T35" fmla="*/ 35 h 165"/>
                <a:gd name="T36" fmla="*/ 29 w 143"/>
                <a:gd name="T37" fmla="*/ 46 h 165"/>
                <a:gd name="T38" fmla="*/ 27 w 143"/>
                <a:gd name="T39" fmla="*/ 58 h 165"/>
                <a:gd name="T40" fmla="*/ 24 w 143"/>
                <a:gd name="T41" fmla="*/ 71 h 165"/>
                <a:gd name="T42" fmla="*/ 24 w 143"/>
                <a:gd name="T43" fmla="*/ 82 h 165"/>
                <a:gd name="T44" fmla="*/ 21 w 143"/>
                <a:gd name="T45" fmla="*/ 95 h 165"/>
                <a:gd name="T46" fmla="*/ 17 w 143"/>
                <a:gd name="T47" fmla="*/ 106 h 165"/>
                <a:gd name="T48" fmla="*/ 11 w 143"/>
                <a:gd name="T49" fmla="*/ 114 h 165"/>
                <a:gd name="T50" fmla="*/ 6 w 143"/>
                <a:gd name="T51" fmla="*/ 119 h 165"/>
                <a:gd name="T52" fmla="*/ 1 w 143"/>
                <a:gd name="T53" fmla="*/ 125 h 165"/>
                <a:gd name="T54" fmla="*/ 1 w 143"/>
                <a:gd name="T55" fmla="*/ 127 h 165"/>
                <a:gd name="T56" fmla="*/ 0 w 143"/>
                <a:gd name="T57" fmla="*/ 132 h 165"/>
                <a:gd name="T58" fmla="*/ 0 w 143"/>
                <a:gd name="T59" fmla="*/ 141 h 165"/>
                <a:gd name="T60" fmla="*/ 3 w 143"/>
                <a:gd name="T61" fmla="*/ 148 h 165"/>
                <a:gd name="T62" fmla="*/ 7 w 143"/>
                <a:gd name="T63" fmla="*/ 152 h 165"/>
                <a:gd name="T64" fmla="*/ 21 w 143"/>
                <a:gd name="T65" fmla="*/ 152 h 165"/>
                <a:gd name="T66" fmla="*/ 32 w 143"/>
                <a:gd name="T67" fmla="*/ 154 h 165"/>
                <a:gd name="T68" fmla="*/ 44 w 143"/>
                <a:gd name="T69" fmla="*/ 161 h 165"/>
                <a:gd name="T70" fmla="*/ 56 w 143"/>
                <a:gd name="T71" fmla="*/ 165 h 165"/>
                <a:gd name="T72" fmla="*/ 67 w 143"/>
                <a:gd name="T73" fmla="*/ 165 h 165"/>
                <a:gd name="T74" fmla="*/ 75 w 143"/>
                <a:gd name="T75" fmla="*/ 160 h 165"/>
                <a:gd name="T76" fmla="*/ 79 w 143"/>
                <a:gd name="T77" fmla="*/ 152 h 165"/>
                <a:gd name="T78" fmla="*/ 78 w 143"/>
                <a:gd name="T79" fmla="*/ 141 h 165"/>
                <a:gd name="T80" fmla="*/ 74 w 143"/>
                <a:gd name="T81" fmla="*/ 134 h 165"/>
                <a:gd name="T82" fmla="*/ 73 w 143"/>
                <a:gd name="T83" fmla="*/ 126 h 165"/>
                <a:gd name="T84" fmla="*/ 74 w 143"/>
                <a:gd name="T85" fmla="*/ 118 h 165"/>
                <a:gd name="T86" fmla="*/ 81 w 143"/>
                <a:gd name="T87" fmla="*/ 111 h 165"/>
                <a:gd name="T88" fmla="*/ 88 w 143"/>
                <a:gd name="T89" fmla="*/ 109 h 165"/>
                <a:gd name="T90" fmla="*/ 94 w 143"/>
                <a:gd name="T91" fmla="*/ 104 h 165"/>
                <a:gd name="T92" fmla="*/ 98 w 143"/>
                <a:gd name="T93" fmla="*/ 98 h 165"/>
                <a:gd name="T94" fmla="*/ 99 w 143"/>
                <a:gd name="T95" fmla="*/ 86 h 165"/>
                <a:gd name="T96" fmla="*/ 99 w 143"/>
                <a:gd name="T97" fmla="*/ 81 h 165"/>
                <a:gd name="T98" fmla="*/ 105 w 143"/>
                <a:gd name="T99" fmla="*/ 79 h 165"/>
                <a:gd name="T100" fmla="*/ 111 w 143"/>
                <a:gd name="T101" fmla="*/ 74 h 165"/>
                <a:gd name="T102" fmla="*/ 115 w 143"/>
                <a:gd name="T103" fmla="*/ 65 h 165"/>
                <a:gd name="T104" fmla="*/ 118 w 143"/>
                <a:gd name="T105" fmla="*/ 53 h 165"/>
                <a:gd name="T106" fmla="*/ 116 w 143"/>
                <a:gd name="T107" fmla="*/ 39 h 165"/>
                <a:gd name="T108" fmla="*/ 114 w 143"/>
                <a:gd name="T109" fmla="*/ 30 h 165"/>
                <a:gd name="T110" fmla="*/ 106 w 143"/>
                <a:gd name="T111" fmla="*/ 24 h 165"/>
                <a:gd name="T112" fmla="*/ 124 w 143"/>
                <a:gd name="T113" fmla="*/ 30 h 165"/>
                <a:gd name="T114" fmla="*/ 131 w 143"/>
                <a:gd name="T115" fmla="*/ 40 h 165"/>
                <a:gd name="T116" fmla="*/ 137 w 143"/>
                <a:gd name="T117" fmla="*/ 45 h 165"/>
                <a:gd name="T118" fmla="*/ 139 w 143"/>
                <a:gd name="T119" fmla="*/ 49 h 16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43" h="165">
                  <a:moveTo>
                    <a:pt x="139" y="49"/>
                  </a:moveTo>
                  <a:lnTo>
                    <a:pt x="140" y="47"/>
                  </a:lnTo>
                  <a:lnTo>
                    <a:pt x="142" y="45"/>
                  </a:lnTo>
                  <a:lnTo>
                    <a:pt x="143" y="40"/>
                  </a:lnTo>
                  <a:lnTo>
                    <a:pt x="143" y="30"/>
                  </a:lnTo>
                  <a:lnTo>
                    <a:pt x="140" y="22"/>
                  </a:lnTo>
                  <a:lnTo>
                    <a:pt x="137" y="18"/>
                  </a:lnTo>
                  <a:lnTo>
                    <a:pt x="132" y="13"/>
                  </a:lnTo>
                  <a:lnTo>
                    <a:pt x="121" y="11"/>
                  </a:lnTo>
                  <a:lnTo>
                    <a:pt x="105" y="8"/>
                  </a:lnTo>
                  <a:lnTo>
                    <a:pt x="91" y="5"/>
                  </a:lnTo>
                  <a:lnTo>
                    <a:pt x="80" y="2"/>
                  </a:lnTo>
                  <a:lnTo>
                    <a:pt x="66" y="0"/>
                  </a:lnTo>
                  <a:lnTo>
                    <a:pt x="59" y="2"/>
                  </a:lnTo>
                  <a:lnTo>
                    <a:pt x="51" y="8"/>
                  </a:lnTo>
                  <a:lnTo>
                    <a:pt x="44" y="15"/>
                  </a:lnTo>
                  <a:lnTo>
                    <a:pt x="38" y="23"/>
                  </a:lnTo>
                  <a:lnTo>
                    <a:pt x="32" y="35"/>
                  </a:lnTo>
                  <a:lnTo>
                    <a:pt x="29" y="46"/>
                  </a:lnTo>
                  <a:lnTo>
                    <a:pt x="27" y="58"/>
                  </a:lnTo>
                  <a:lnTo>
                    <a:pt x="24" y="71"/>
                  </a:lnTo>
                  <a:lnTo>
                    <a:pt x="24" y="82"/>
                  </a:lnTo>
                  <a:lnTo>
                    <a:pt x="21" y="95"/>
                  </a:lnTo>
                  <a:lnTo>
                    <a:pt x="17" y="106"/>
                  </a:lnTo>
                  <a:lnTo>
                    <a:pt x="11" y="114"/>
                  </a:lnTo>
                  <a:lnTo>
                    <a:pt x="6" y="119"/>
                  </a:lnTo>
                  <a:lnTo>
                    <a:pt x="1" y="125"/>
                  </a:lnTo>
                  <a:lnTo>
                    <a:pt x="1" y="127"/>
                  </a:lnTo>
                  <a:lnTo>
                    <a:pt x="0" y="132"/>
                  </a:lnTo>
                  <a:lnTo>
                    <a:pt x="0" y="141"/>
                  </a:lnTo>
                  <a:lnTo>
                    <a:pt x="3" y="148"/>
                  </a:lnTo>
                  <a:lnTo>
                    <a:pt x="7" y="152"/>
                  </a:lnTo>
                  <a:lnTo>
                    <a:pt x="21" y="152"/>
                  </a:lnTo>
                  <a:lnTo>
                    <a:pt x="32" y="154"/>
                  </a:lnTo>
                  <a:lnTo>
                    <a:pt x="44" y="161"/>
                  </a:lnTo>
                  <a:lnTo>
                    <a:pt x="56" y="165"/>
                  </a:lnTo>
                  <a:lnTo>
                    <a:pt x="67" y="165"/>
                  </a:lnTo>
                  <a:lnTo>
                    <a:pt x="75" y="160"/>
                  </a:lnTo>
                  <a:lnTo>
                    <a:pt x="79" y="152"/>
                  </a:lnTo>
                  <a:lnTo>
                    <a:pt x="78" y="141"/>
                  </a:lnTo>
                  <a:lnTo>
                    <a:pt x="74" y="134"/>
                  </a:lnTo>
                  <a:lnTo>
                    <a:pt x="73" y="126"/>
                  </a:lnTo>
                  <a:lnTo>
                    <a:pt x="74" y="118"/>
                  </a:lnTo>
                  <a:lnTo>
                    <a:pt x="81" y="111"/>
                  </a:lnTo>
                  <a:lnTo>
                    <a:pt x="88" y="109"/>
                  </a:lnTo>
                  <a:lnTo>
                    <a:pt x="94" y="104"/>
                  </a:lnTo>
                  <a:lnTo>
                    <a:pt x="98" y="98"/>
                  </a:lnTo>
                  <a:lnTo>
                    <a:pt x="99" y="86"/>
                  </a:lnTo>
                  <a:lnTo>
                    <a:pt x="99" y="81"/>
                  </a:lnTo>
                  <a:lnTo>
                    <a:pt x="105" y="79"/>
                  </a:lnTo>
                  <a:lnTo>
                    <a:pt x="111" y="74"/>
                  </a:lnTo>
                  <a:lnTo>
                    <a:pt x="115" y="65"/>
                  </a:lnTo>
                  <a:lnTo>
                    <a:pt x="118" y="53"/>
                  </a:lnTo>
                  <a:lnTo>
                    <a:pt x="116" y="39"/>
                  </a:lnTo>
                  <a:lnTo>
                    <a:pt x="114" y="30"/>
                  </a:lnTo>
                  <a:lnTo>
                    <a:pt x="106" y="24"/>
                  </a:lnTo>
                  <a:lnTo>
                    <a:pt x="124" y="30"/>
                  </a:lnTo>
                  <a:lnTo>
                    <a:pt x="131" y="40"/>
                  </a:lnTo>
                  <a:lnTo>
                    <a:pt x="137" y="45"/>
                  </a:lnTo>
                  <a:lnTo>
                    <a:pt x="139" y="49"/>
                  </a:lnTo>
                  <a:close/>
                </a:path>
              </a:pathLst>
            </a:custGeom>
            <a:solidFill>
              <a:srgbClr val="3F1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3" name="Line 265"/>
            <p:cNvSpPr>
              <a:spLocks noChangeShapeType="1"/>
            </p:cNvSpPr>
            <p:nvPr/>
          </p:nvSpPr>
          <p:spPr bwMode="auto">
            <a:xfrm>
              <a:off x="1178" y="3655"/>
              <a:ext cx="3" cy="1"/>
            </a:xfrm>
            <a:prstGeom prst="line">
              <a:avLst/>
            </a:prstGeom>
            <a:noFill/>
            <a:ln w="1588">
              <a:solidFill>
                <a:srgbClr val="7F3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4" name="Freeform 266"/>
            <p:cNvSpPr>
              <a:spLocks/>
            </p:cNvSpPr>
            <p:nvPr/>
          </p:nvSpPr>
          <p:spPr bwMode="auto">
            <a:xfrm>
              <a:off x="1144" y="3661"/>
              <a:ext cx="24" cy="14"/>
            </a:xfrm>
            <a:custGeom>
              <a:avLst/>
              <a:gdLst>
                <a:gd name="T0" fmla="*/ 3 w 24"/>
                <a:gd name="T1" fmla="*/ 0 h 14"/>
                <a:gd name="T2" fmla="*/ 7 w 24"/>
                <a:gd name="T3" fmla="*/ 4 h 14"/>
                <a:gd name="T4" fmla="*/ 11 w 24"/>
                <a:gd name="T5" fmla="*/ 6 h 14"/>
                <a:gd name="T6" fmla="*/ 14 w 24"/>
                <a:gd name="T7" fmla="*/ 8 h 14"/>
                <a:gd name="T8" fmla="*/ 17 w 24"/>
                <a:gd name="T9" fmla="*/ 9 h 14"/>
                <a:gd name="T10" fmla="*/ 20 w 24"/>
                <a:gd name="T11" fmla="*/ 10 h 14"/>
                <a:gd name="T12" fmla="*/ 23 w 24"/>
                <a:gd name="T13" fmla="*/ 9 h 14"/>
                <a:gd name="T14" fmla="*/ 24 w 24"/>
                <a:gd name="T15" fmla="*/ 14 h 14"/>
                <a:gd name="T16" fmla="*/ 20 w 24"/>
                <a:gd name="T17" fmla="*/ 14 h 14"/>
                <a:gd name="T18" fmla="*/ 17 w 24"/>
                <a:gd name="T19" fmla="*/ 14 h 14"/>
                <a:gd name="T20" fmla="*/ 13 w 24"/>
                <a:gd name="T21" fmla="*/ 12 h 14"/>
                <a:gd name="T22" fmla="*/ 10 w 24"/>
                <a:gd name="T23" fmla="*/ 9 h 14"/>
                <a:gd name="T24" fmla="*/ 7 w 24"/>
                <a:gd name="T25" fmla="*/ 7 h 14"/>
                <a:gd name="T26" fmla="*/ 0 w 24"/>
                <a:gd name="T27" fmla="*/ 1 h 14"/>
                <a:gd name="T28" fmla="*/ 3 w 24"/>
                <a:gd name="T29" fmla="*/ 0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4" h="14">
                  <a:moveTo>
                    <a:pt x="3" y="0"/>
                  </a:moveTo>
                  <a:lnTo>
                    <a:pt x="7" y="4"/>
                  </a:lnTo>
                  <a:lnTo>
                    <a:pt x="11" y="6"/>
                  </a:lnTo>
                  <a:lnTo>
                    <a:pt x="14" y="8"/>
                  </a:lnTo>
                  <a:lnTo>
                    <a:pt x="17" y="9"/>
                  </a:lnTo>
                  <a:lnTo>
                    <a:pt x="20" y="10"/>
                  </a:lnTo>
                  <a:lnTo>
                    <a:pt x="23" y="9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7" y="14"/>
                  </a:lnTo>
                  <a:lnTo>
                    <a:pt x="13" y="12"/>
                  </a:lnTo>
                  <a:lnTo>
                    <a:pt x="10" y="9"/>
                  </a:lnTo>
                  <a:lnTo>
                    <a:pt x="7" y="7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F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5" name="Oval 267"/>
            <p:cNvSpPr>
              <a:spLocks noChangeArrowheads="1"/>
            </p:cNvSpPr>
            <p:nvPr/>
          </p:nvSpPr>
          <p:spPr bwMode="auto">
            <a:xfrm>
              <a:off x="1165" y="3639"/>
              <a:ext cx="11" cy="37"/>
            </a:xfrm>
            <a:prstGeom prst="ellipse">
              <a:avLst/>
            </a:prstGeom>
            <a:solidFill>
              <a:srgbClr val="7F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6" name="Oval 268"/>
            <p:cNvSpPr>
              <a:spLocks noChangeArrowheads="1"/>
            </p:cNvSpPr>
            <p:nvPr/>
          </p:nvSpPr>
          <p:spPr bwMode="auto">
            <a:xfrm>
              <a:off x="1166" y="3640"/>
              <a:ext cx="10" cy="35"/>
            </a:xfrm>
            <a:prstGeom prst="ellipse">
              <a:avLst/>
            </a:prstGeom>
            <a:solidFill>
              <a:srgbClr val="FF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3" name="四角形吹き出し 1"/>
          <p:cNvSpPr>
            <a:spLocks noChangeArrowheads="1"/>
          </p:cNvSpPr>
          <p:nvPr/>
        </p:nvSpPr>
        <p:spPr bwMode="auto">
          <a:xfrm>
            <a:off x="490413" y="5950322"/>
            <a:ext cx="2087464" cy="664383"/>
          </a:xfrm>
          <a:prstGeom prst="wedgeRectCallout">
            <a:avLst>
              <a:gd name="adj1" fmla="val 72384"/>
              <a:gd name="adj2" fmla="val -13733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ja-JP" altLang="en-US" sz="1050" dirty="0">
                <a:solidFill>
                  <a:srgbClr val="000000"/>
                </a:solidFill>
              </a:rPr>
              <a:t>必要に応じて</a:t>
            </a:r>
            <a:r>
              <a:rPr lang="en-US" altLang="ja-JP" sz="1050" dirty="0">
                <a:solidFill>
                  <a:srgbClr val="000000"/>
                </a:solidFill>
              </a:rPr>
              <a:t>What</a:t>
            </a:r>
            <a:r>
              <a:rPr lang="ja-JP" altLang="en-US" sz="1050" dirty="0">
                <a:solidFill>
                  <a:srgbClr val="000000"/>
                </a:solidFill>
              </a:rPr>
              <a:t>（もしく</a:t>
            </a:r>
            <a:r>
              <a:rPr lang="ja-JP" altLang="en-US" sz="1050" dirty="0" smtClean="0">
                <a:solidFill>
                  <a:srgbClr val="000000"/>
                </a:solidFill>
              </a:rPr>
              <a:t>は</a:t>
            </a:r>
            <a:r>
              <a:rPr lang="en-US" altLang="ja-JP" sz="1050" dirty="0">
                <a:solidFill>
                  <a:srgbClr val="000000"/>
                </a:solidFill>
              </a:rPr>
              <a:t>W</a:t>
            </a:r>
            <a:r>
              <a:rPr lang="en-US" altLang="ja-JP" sz="1050" dirty="0" smtClean="0">
                <a:solidFill>
                  <a:srgbClr val="000000"/>
                </a:solidFill>
              </a:rPr>
              <a:t>hy</a:t>
            </a:r>
            <a:r>
              <a:rPr lang="ja-JP" altLang="en-US" sz="1050" dirty="0" smtClean="0">
                <a:solidFill>
                  <a:srgbClr val="000000"/>
                </a:solidFill>
              </a:rPr>
              <a:t>）</a:t>
            </a:r>
            <a:r>
              <a:rPr lang="ja-JP" altLang="en-US" sz="1050" dirty="0">
                <a:solidFill>
                  <a:srgbClr val="000000"/>
                </a:solidFill>
              </a:rPr>
              <a:t>の</a:t>
            </a:r>
            <a:r>
              <a:rPr lang="ja-JP" altLang="en-US" sz="1050" dirty="0" smtClean="0">
                <a:solidFill>
                  <a:srgbClr val="000000"/>
                </a:solidFill>
              </a:rPr>
              <a:t>検討段階</a:t>
            </a:r>
            <a:r>
              <a:rPr lang="ja-JP" altLang="en-US" sz="1050" dirty="0">
                <a:solidFill>
                  <a:srgbClr val="000000"/>
                </a:solidFill>
              </a:rPr>
              <a:t>でベンダーから最新技術情報を入手し参考とする</a:t>
            </a:r>
            <a:endParaRPr lang="en-US" altLang="ja-JP" sz="1050" dirty="0">
              <a:solidFill>
                <a:srgbClr val="000000"/>
              </a:solidFill>
            </a:endParaRPr>
          </a:p>
        </p:txBody>
      </p:sp>
      <p:sp>
        <p:nvSpPr>
          <p:cNvPr id="34" name="ホームベース 1"/>
          <p:cNvSpPr>
            <a:spLocks noChangeArrowheads="1"/>
          </p:cNvSpPr>
          <p:nvPr/>
        </p:nvSpPr>
        <p:spPr bwMode="auto">
          <a:xfrm>
            <a:off x="280863" y="4570322"/>
            <a:ext cx="2274888" cy="215900"/>
          </a:xfrm>
          <a:prstGeom prst="homePlate">
            <a:avLst>
              <a:gd name="adj" fmla="val 50050"/>
            </a:avLst>
          </a:prstGeom>
          <a:solidFill>
            <a:srgbClr val="CCEC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354013" indent="-354013" algn="ctr"/>
            <a:r>
              <a:rPr lang="en-US" altLang="ja-JP" sz="1100" dirty="0" smtClean="0">
                <a:solidFill>
                  <a:srgbClr val="000000"/>
                </a:solidFill>
              </a:rPr>
              <a:t>A. </a:t>
            </a:r>
            <a:r>
              <a:rPr lang="ja-JP" altLang="en-US" sz="1100" dirty="0" smtClean="0">
                <a:solidFill>
                  <a:srgbClr val="000000"/>
                </a:solidFill>
              </a:rPr>
              <a:t>要求の取りまとめ</a:t>
            </a:r>
            <a:endParaRPr lang="ja-JP" altLang="en-US" sz="1100" dirty="0">
              <a:solidFill>
                <a:srgbClr val="000000"/>
              </a:solidFill>
            </a:endParaRPr>
          </a:p>
        </p:txBody>
      </p:sp>
      <p:sp>
        <p:nvSpPr>
          <p:cNvPr id="35" name="ホームベース 233"/>
          <p:cNvSpPr>
            <a:spLocks noChangeArrowheads="1"/>
          </p:cNvSpPr>
          <p:nvPr/>
        </p:nvSpPr>
        <p:spPr bwMode="auto">
          <a:xfrm>
            <a:off x="2795463" y="4570322"/>
            <a:ext cx="2274887" cy="215900"/>
          </a:xfrm>
          <a:prstGeom prst="homePlate">
            <a:avLst>
              <a:gd name="adj" fmla="val 50050"/>
            </a:avLst>
          </a:prstGeom>
          <a:solidFill>
            <a:srgbClr val="CCEC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354013" indent="-354013" algn="ctr"/>
            <a:r>
              <a:rPr lang="en-US" altLang="ja-JP" sz="1100" dirty="0" smtClean="0">
                <a:solidFill>
                  <a:srgbClr val="000000"/>
                </a:solidFill>
              </a:rPr>
              <a:t>B. </a:t>
            </a:r>
            <a:r>
              <a:rPr lang="ja-JP" altLang="en-US" sz="1100" dirty="0">
                <a:solidFill>
                  <a:srgbClr val="000000"/>
                </a:solidFill>
              </a:rPr>
              <a:t>業務・システムの</a:t>
            </a:r>
            <a:r>
              <a:rPr lang="ja-JP" altLang="en-US" sz="1100" dirty="0" smtClean="0">
                <a:solidFill>
                  <a:srgbClr val="000000"/>
                </a:solidFill>
              </a:rPr>
              <a:t>概要定義</a:t>
            </a:r>
            <a:endParaRPr lang="ja-JP" altLang="en-US" sz="1100" dirty="0">
              <a:solidFill>
                <a:srgbClr val="000000"/>
              </a:solidFill>
            </a:endParaRPr>
          </a:p>
        </p:txBody>
      </p:sp>
      <p:sp>
        <p:nvSpPr>
          <p:cNvPr id="36" name="ホームベース 234"/>
          <p:cNvSpPr>
            <a:spLocks noChangeArrowheads="1"/>
          </p:cNvSpPr>
          <p:nvPr/>
        </p:nvSpPr>
        <p:spPr bwMode="auto">
          <a:xfrm>
            <a:off x="5342830" y="4570322"/>
            <a:ext cx="2274888" cy="215900"/>
          </a:xfrm>
          <a:prstGeom prst="homePlate">
            <a:avLst>
              <a:gd name="adj" fmla="val 50050"/>
            </a:avLst>
          </a:prstGeom>
          <a:solidFill>
            <a:srgbClr val="CCEC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354013" indent="-354013" algn="ctr"/>
            <a:r>
              <a:rPr lang="en-US" altLang="ja-JP" sz="1100" dirty="0" smtClean="0">
                <a:solidFill>
                  <a:srgbClr val="000000"/>
                </a:solidFill>
              </a:rPr>
              <a:t>C. </a:t>
            </a:r>
            <a:r>
              <a:rPr lang="ja-JP" altLang="en-US" sz="1100" dirty="0">
                <a:solidFill>
                  <a:srgbClr val="000000"/>
                </a:solidFill>
              </a:rPr>
              <a:t>実現</a:t>
            </a:r>
            <a:r>
              <a:rPr lang="ja-JP" altLang="en-US" sz="1100" dirty="0" smtClean="0">
                <a:solidFill>
                  <a:srgbClr val="000000"/>
                </a:solidFill>
              </a:rPr>
              <a:t>シナリオの策定</a:t>
            </a:r>
            <a:endParaRPr lang="ja-JP" altLang="en-US" sz="1100" dirty="0">
              <a:solidFill>
                <a:srgbClr val="00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252288" y="4065497"/>
            <a:ext cx="2262188" cy="433387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ja-JP" altLang="en-US" sz="1400" b="1" dirty="0" smtClean="0">
                <a:solidFill>
                  <a:srgbClr val="FF0000"/>
                </a:solidFill>
              </a:rPr>
              <a:t>検討１．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” Why “</a:t>
            </a:r>
          </a:p>
          <a:p>
            <a:pPr algn="ctr">
              <a:defRPr/>
            </a:pPr>
            <a:r>
              <a:rPr lang="ja-JP" altLang="en-US" sz="1400" b="1" dirty="0" smtClean="0">
                <a:solidFill>
                  <a:schemeClr val="tx2"/>
                </a:solidFill>
              </a:rPr>
              <a:t>何</a:t>
            </a:r>
            <a:r>
              <a:rPr lang="ja-JP" altLang="en-US" sz="1400" b="1" dirty="0">
                <a:solidFill>
                  <a:schemeClr val="tx2"/>
                </a:solidFill>
              </a:rPr>
              <a:t>のために</a:t>
            </a:r>
            <a:r>
              <a:rPr lang="ja-JP" altLang="en-US" sz="1400" b="1" dirty="0" smtClean="0">
                <a:solidFill>
                  <a:schemeClr val="tx2"/>
                </a:solidFill>
              </a:rPr>
              <a:t>？</a:t>
            </a:r>
            <a:endParaRPr lang="en-US" altLang="ja-JP" sz="1400" dirty="0">
              <a:solidFill>
                <a:schemeClr val="tx2"/>
              </a:solidFill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2811338" y="4065497"/>
            <a:ext cx="2263775" cy="433387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ja-JP" altLang="en-US" sz="1400" b="1" dirty="0" smtClean="0">
                <a:solidFill>
                  <a:srgbClr val="FF0000"/>
                </a:solidFill>
              </a:rPr>
              <a:t>検討２．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” What “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ja-JP" altLang="en-US" sz="1400" b="1" dirty="0">
                <a:solidFill>
                  <a:schemeClr val="tx2"/>
                </a:solidFill>
              </a:rPr>
              <a:t>どのようなしくみを</a:t>
            </a:r>
            <a:r>
              <a:rPr lang="ja-JP" altLang="en-US" sz="1400" b="1" dirty="0" smtClean="0">
                <a:solidFill>
                  <a:schemeClr val="tx2"/>
                </a:solidFill>
              </a:rPr>
              <a:t>？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5336480" y="4065497"/>
            <a:ext cx="2262188" cy="433387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ja-JP" altLang="en-US" sz="1400" b="1" dirty="0" smtClean="0">
                <a:solidFill>
                  <a:srgbClr val="FF0000"/>
                </a:solidFill>
              </a:rPr>
              <a:t>検討３．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” How “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ja-JP" altLang="en-US" sz="1400" b="1" dirty="0" smtClean="0">
                <a:solidFill>
                  <a:schemeClr val="tx2"/>
                </a:solidFill>
              </a:rPr>
              <a:t>どの</a:t>
            </a:r>
            <a:r>
              <a:rPr lang="ja-JP" altLang="en-US" sz="1400" b="1" dirty="0">
                <a:solidFill>
                  <a:schemeClr val="tx2"/>
                </a:solidFill>
              </a:rPr>
              <a:t>よう</a:t>
            </a:r>
            <a:r>
              <a:rPr lang="ja-JP" altLang="en-US" sz="1400" b="1" dirty="0" smtClean="0">
                <a:solidFill>
                  <a:schemeClr val="tx2"/>
                </a:solidFill>
              </a:rPr>
              <a:t>に</a:t>
            </a:r>
            <a:r>
              <a:rPr lang="ja-JP" altLang="en-US" sz="1400" b="1" dirty="0">
                <a:solidFill>
                  <a:schemeClr val="tx2"/>
                </a:solidFill>
              </a:rPr>
              <a:t>実現するか</a:t>
            </a:r>
            <a:r>
              <a:rPr lang="ja-JP" altLang="en-US" sz="1400" b="1" dirty="0" smtClean="0">
                <a:solidFill>
                  <a:schemeClr val="tx2"/>
                </a:solidFill>
              </a:rPr>
              <a:t>？</a:t>
            </a:r>
            <a:endParaRPr lang="en-US" altLang="ja-JP" sz="1400" b="1" dirty="0">
              <a:solidFill>
                <a:schemeClr val="tx2"/>
              </a:solidFill>
            </a:endParaRPr>
          </a:p>
        </p:txBody>
      </p:sp>
      <p:sp>
        <p:nvSpPr>
          <p:cNvPr id="40" name="正方形/長方形 3"/>
          <p:cNvSpPr>
            <a:spLocks noChangeArrowheads="1"/>
          </p:cNvSpPr>
          <p:nvPr/>
        </p:nvSpPr>
        <p:spPr bwMode="auto">
          <a:xfrm>
            <a:off x="282451" y="4809372"/>
            <a:ext cx="2244725" cy="98901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/>
          <a:p>
            <a:r>
              <a:rPr lang="ja-JP" altLang="en-US" sz="1100" dirty="0" smtClean="0"/>
              <a:t>顧客ニーズ</a:t>
            </a:r>
            <a:r>
              <a:rPr lang="ja-JP" altLang="en-US" sz="1100" dirty="0"/>
              <a:t>やビジネスの方向性から見えるあるべき姿と、業務・システムの現状から、必要な要求を洗い出し、要求を実現するソリューション候補を明確にする。</a:t>
            </a:r>
            <a:endParaRPr lang="en-US" altLang="ja-JP" sz="1100" dirty="0"/>
          </a:p>
        </p:txBody>
      </p:sp>
      <p:sp>
        <p:nvSpPr>
          <p:cNvPr id="41" name="正方形/長方形 240"/>
          <p:cNvSpPr>
            <a:spLocks noChangeArrowheads="1"/>
          </p:cNvSpPr>
          <p:nvPr/>
        </p:nvSpPr>
        <p:spPr bwMode="auto">
          <a:xfrm>
            <a:off x="2795463" y="4809372"/>
            <a:ext cx="2246313" cy="98901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/>
          <a:p>
            <a:r>
              <a:rPr lang="ja-JP" altLang="en-US" sz="1100" dirty="0"/>
              <a:t>今後の業務の概要、必要となる役割や組織、情報システムの構造、現状からの移行性を検討し、その実現性や効果を確認し、評価する。</a:t>
            </a:r>
            <a:endParaRPr lang="en-US" altLang="ja-JP" sz="1400" b="1" dirty="0"/>
          </a:p>
        </p:txBody>
      </p:sp>
      <p:sp>
        <p:nvSpPr>
          <p:cNvPr id="42" name="正方形/長方形 241"/>
          <p:cNvSpPr>
            <a:spLocks noChangeArrowheads="1"/>
          </p:cNvSpPr>
          <p:nvPr/>
        </p:nvSpPr>
        <p:spPr bwMode="auto">
          <a:xfrm>
            <a:off x="5342830" y="4809372"/>
            <a:ext cx="2246313" cy="98901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/>
          <a:p>
            <a:r>
              <a:rPr lang="ja-JP" altLang="en-US" sz="1100" dirty="0"/>
              <a:t>新業務・システムを実現するシナリオ（プロジェクト定義、リスク、マスタスケジュール、体制、投資対効果等）を策定し、システム企画の承認を得る。</a:t>
            </a:r>
          </a:p>
        </p:txBody>
      </p:sp>
      <p:sp>
        <p:nvSpPr>
          <p:cNvPr id="43" name="右矢印 42"/>
          <p:cNvSpPr/>
          <p:nvPr/>
        </p:nvSpPr>
        <p:spPr bwMode="auto">
          <a:xfrm rot="5400000">
            <a:off x="3425701" y="5585197"/>
            <a:ext cx="185737" cy="4841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4" name="右矢印 43"/>
          <p:cNvSpPr/>
          <p:nvPr/>
        </p:nvSpPr>
        <p:spPr bwMode="auto">
          <a:xfrm rot="16200000" flipV="1">
            <a:off x="4433763" y="5585197"/>
            <a:ext cx="185737" cy="4841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5" name="右矢印 44"/>
          <p:cNvSpPr/>
          <p:nvPr/>
        </p:nvSpPr>
        <p:spPr bwMode="auto">
          <a:xfrm rot="5400000">
            <a:off x="5801618" y="5585197"/>
            <a:ext cx="185737" cy="4841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6" name="右矢印 45"/>
          <p:cNvSpPr/>
          <p:nvPr/>
        </p:nvSpPr>
        <p:spPr bwMode="auto">
          <a:xfrm rot="16200000" flipV="1">
            <a:off x="6901755" y="5585197"/>
            <a:ext cx="185737" cy="48418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7" name="右矢印 46"/>
          <p:cNvSpPr/>
          <p:nvPr/>
        </p:nvSpPr>
        <p:spPr bwMode="auto">
          <a:xfrm>
            <a:off x="7596337" y="5105052"/>
            <a:ext cx="217216" cy="484188"/>
          </a:xfrm>
          <a:prstGeom prst="rightArrow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48" name="フローチャート : 複数書類 47"/>
          <p:cNvSpPr/>
          <p:nvPr/>
        </p:nvSpPr>
        <p:spPr bwMode="auto">
          <a:xfrm>
            <a:off x="7812981" y="5877272"/>
            <a:ext cx="1078928" cy="553227"/>
          </a:xfrm>
          <a:prstGeom prst="flowChartMultidocument">
            <a:avLst/>
          </a:prstGeom>
          <a:solidFill>
            <a:schemeClr val="bg1"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00" dirty="0" smtClean="0">
                <a:solidFill>
                  <a:schemeClr val="tx1"/>
                </a:solidFill>
              </a:rPr>
              <a:t>稟議書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ja-JP" altLang="en-US" sz="1100" dirty="0" smtClean="0">
                <a:solidFill>
                  <a:schemeClr val="tx1"/>
                </a:solidFill>
              </a:rPr>
              <a:t>（方針稟議）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右矢印 48"/>
          <p:cNvSpPr/>
          <p:nvPr/>
        </p:nvSpPr>
        <p:spPr bwMode="auto">
          <a:xfrm>
            <a:off x="5076056" y="5105052"/>
            <a:ext cx="217216" cy="484188"/>
          </a:xfrm>
          <a:prstGeom prst="rightArrow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0" name="右矢印 49"/>
          <p:cNvSpPr/>
          <p:nvPr/>
        </p:nvSpPr>
        <p:spPr bwMode="auto">
          <a:xfrm>
            <a:off x="2554584" y="5085184"/>
            <a:ext cx="217216" cy="484188"/>
          </a:xfrm>
          <a:prstGeom prst="rightArrow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1" name="右矢印 50"/>
          <p:cNvSpPr/>
          <p:nvPr/>
        </p:nvSpPr>
        <p:spPr bwMode="auto">
          <a:xfrm rot="5400000">
            <a:off x="8181738" y="5526570"/>
            <a:ext cx="217216" cy="484188"/>
          </a:xfrm>
          <a:prstGeom prst="rightArrow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2" name="四角形吹き出し 1"/>
          <p:cNvSpPr>
            <a:spLocks noChangeArrowheads="1"/>
          </p:cNvSpPr>
          <p:nvPr/>
        </p:nvSpPr>
        <p:spPr bwMode="auto">
          <a:xfrm>
            <a:off x="7904807" y="4077072"/>
            <a:ext cx="771649" cy="664383"/>
          </a:xfrm>
          <a:prstGeom prst="wedgeRectCallout">
            <a:avLst>
              <a:gd name="adj1" fmla="val 8251"/>
              <a:gd name="adj2" fmla="val 89539"/>
            </a:avLst>
          </a:prstGeom>
          <a:solidFill>
            <a:schemeClr val="bg1"/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ja-JP" altLang="en-US" sz="1050" dirty="0" smtClean="0">
                <a:solidFill>
                  <a:srgbClr val="000000"/>
                </a:solidFill>
              </a:rPr>
              <a:t>稟議書の</a:t>
            </a:r>
            <a:endParaRPr lang="en-US" altLang="ja-JP" sz="1050" dirty="0" smtClean="0">
              <a:solidFill>
                <a:srgbClr val="000000"/>
              </a:solidFill>
            </a:endParaRPr>
          </a:p>
          <a:p>
            <a:r>
              <a:rPr lang="ja-JP" altLang="en-US" sz="1050" dirty="0" smtClean="0">
                <a:solidFill>
                  <a:srgbClr val="000000"/>
                </a:solidFill>
              </a:rPr>
              <a:t>添付資料</a:t>
            </a:r>
            <a:endParaRPr lang="en-US" altLang="ja-JP" sz="1050" dirty="0">
              <a:solidFill>
                <a:srgbClr val="000000"/>
              </a:solidFill>
            </a:endParaRPr>
          </a:p>
        </p:txBody>
      </p:sp>
      <p:sp>
        <p:nvSpPr>
          <p:cNvPr id="241" name="二等辺三角形 240"/>
          <p:cNvSpPr/>
          <p:nvPr/>
        </p:nvSpPr>
        <p:spPr bwMode="auto">
          <a:xfrm>
            <a:off x="3341073" y="3212976"/>
            <a:ext cx="215084" cy="176078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72000" tIns="0" rIns="72000" bIns="0" rtlCol="0" anchor="ctr" anchorCtr="0"/>
          <a:lstStyle/>
          <a:p>
            <a:pPr algn="ctr">
              <a:spcBef>
                <a:spcPct val="50000"/>
              </a:spcBef>
            </a:pPr>
            <a:endParaRPr kumimoji="1" lang="ja-JP" altLang="en-US" sz="1050" dirty="0" smtClean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242" name="二等辺三角形 241"/>
          <p:cNvSpPr/>
          <p:nvPr/>
        </p:nvSpPr>
        <p:spPr bwMode="auto">
          <a:xfrm>
            <a:off x="4068884" y="3212976"/>
            <a:ext cx="215084" cy="176078"/>
          </a:xfrm>
          <a:prstGeom prst="triangle">
            <a:avLst/>
          </a:prstGeom>
          <a:solidFill>
            <a:srgbClr val="3333CC"/>
          </a:solidFill>
          <a:ln>
            <a:noFill/>
          </a:ln>
          <a:effectLst/>
          <a:extLst/>
        </p:spPr>
        <p:txBody>
          <a:bodyPr wrap="none" lIns="72000" tIns="0" rIns="72000" bIns="0" rtlCol="0" anchor="ctr" anchorCtr="0"/>
          <a:lstStyle/>
          <a:p>
            <a:pPr algn="ctr">
              <a:spcBef>
                <a:spcPct val="50000"/>
              </a:spcBef>
            </a:pPr>
            <a:endParaRPr kumimoji="1" lang="ja-JP" altLang="en-US" sz="1050" dirty="0" smtClean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3290178" y="335699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方針稟議</a:t>
            </a:r>
            <a:endParaRPr lang="en-US" altLang="ja-JP" sz="1100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244" name="正方形/長方形 243"/>
          <p:cNvSpPr/>
          <p:nvPr/>
        </p:nvSpPr>
        <p:spPr>
          <a:xfrm>
            <a:off x="4039101" y="335699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実行稟議</a:t>
            </a:r>
          </a:p>
        </p:txBody>
      </p:sp>
    </p:spTree>
    <p:extLst>
      <p:ext uri="{BB962C8B-B14F-4D97-AF65-F5344CB8AC3E}">
        <p14:creationId xmlns:p14="http://schemas.microsoft.com/office/powerpoint/2010/main" val="24940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/>
              <a:t>図表</a:t>
            </a:r>
            <a:r>
              <a:rPr lang="en-US" altLang="ja-JP" dirty="0" smtClean="0"/>
              <a:t>2-5</a:t>
            </a:r>
            <a:r>
              <a:rPr lang="ja-JP" altLang="en-US" dirty="0"/>
              <a:t>　要求</a:t>
            </a:r>
            <a:r>
              <a:rPr lang="ja-JP" altLang="en-US" dirty="0" smtClean="0"/>
              <a:t>と</a:t>
            </a:r>
            <a:r>
              <a:rPr lang="ja-JP" altLang="en-US" dirty="0"/>
              <a:t>は</a:t>
            </a:r>
            <a:endParaRPr kumimoji="1" lang="ja-JP" altLang="en-US" dirty="0"/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51520" y="898266"/>
            <a:ext cx="4056647" cy="4464379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8900" indent="-88900" algn="l">
              <a:buFontTx/>
              <a:buChar char="•"/>
            </a:pPr>
            <a:r>
              <a:rPr lang="ja-JP" altLang="en-US" sz="1400" b="1" dirty="0" smtClean="0">
                <a:latin typeface="ＭＳ Ｐゴシック" pitchFamily="50" charset="-128"/>
                <a:cs typeface="メイリオ" pitchFamily="50" charset="-128"/>
              </a:rPr>
              <a:t>あるべき姿と現状の姿の間にあるギャップ</a:t>
            </a:r>
            <a:r>
              <a:rPr lang="ja-JP" altLang="en-US" sz="1400" b="1" dirty="0">
                <a:latin typeface="ＭＳ Ｐゴシック" pitchFamily="50" charset="-128"/>
                <a:cs typeface="メイリオ" pitchFamily="50" charset="-128"/>
              </a:rPr>
              <a:t>を埋めて</a:t>
            </a:r>
            <a:r>
              <a:rPr lang="ja-JP" altLang="en-US" sz="1400" b="1" dirty="0" smtClean="0">
                <a:latin typeface="ＭＳ Ｐゴシック" pitchFamily="50" charset="-128"/>
                <a:cs typeface="メイリオ" pitchFamily="50" charset="-128"/>
              </a:rPr>
              <a:t>、ある</a:t>
            </a:r>
            <a:r>
              <a:rPr lang="ja-JP" altLang="en-US" sz="1400" b="1" dirty="0">
                <a:latin typeface="ＭＳ Ｐゴシック" pitchFamily="50" charset="-128"/>
                <a:cs typeface="メイリオ" pitchFamily="50" charset="-128"/>
              </a:rPr>
              <a:t>べき姿を実現するために必要と</a:t>
            </a:r>
            <a:r>
              <a:rPr lang="ja-JP" altLang="en-US" sz="1400" b="1" dirty="0" smtClean="0">
                <a:latin typeface="ＭＳ Ｐゴシック" pitchFamily="50" charset="-128"/>
                <a:cs typeface="メイリオ" pitchFamily="50" charset="-128"/>
              </a:rPr>
              <a:t>なる</a:t>
            </a:r>
            <a:r>
              <a:rPr lang="ja-JP" altLang="en-US" sz="1400" b="1" dirty="0" smtClean="0">
                <a:solidFill>
                  <a:srgbClr val="FF0000"/>
                </a:solidFill>
                <a:latin typeface="ＭＳ Ｐゴシック" pitchFamily="50" charset="-128"/>
                <a:cs typeface="メイリオ" pitchFamily="50" charset="-128"/>
              </a:rPr>
              <a:t>能力</a:t>
            </a:r>
            <a:r>
              <a:rPr lang="en-US" altLang="ja-JP" sz="1400" dirty="0" smtClean="0">
                <a:solidFill>
                  <a:srgbClr val="FF0000"/>
                </a:solidFill>
                <a:latin typeface="ＭＳ Ｐゴシック" pitchFamily="50" charset="-128"/>
                <a:cs typeface="メイリオ" pitchFamily="50" charset="-128"/>
              </a:rPr>
              <a:t>(Capability)</a:t>
            </a:r>
            <a:r>
              <a:rPr lang="ja-JP" altLang="en-US" sz="1400" b="1" dirty="0" smtClean="0">
                <a:latin typeface="ＭＳ Ｐゴシック" pitchFamily="50" charset="-128"/>
                <a:cs typeface="メイリオ" pitchFamily="50" charset="-128"/>
              </a:rPr>
              <a:t>や</a:t>
            </a:r>
            <a:r>
              <a:rPr lang="ja-JP" altLang="en-US" sz="1400" b="1" dirty="0" smtClean="0">
                <a:solidFill>
                  <a:srgbClr val="FF0000"/>
                </a:solidFill>
                <a:latin typeface="ＭＳ Ｐゴシック" pitchFamily="50" charset="-128"/>
                <a:cs typeface="メイリオ" pitchFamily="50" charset="-128"/>
              </a:rPr>
              <a:t>条件</a:t>
            </a:r>
            <a:r>
              <a:rPr lang="en-US" altLang="ja-JP" sz="1400" dirty="0" smtClean="0">
                <a:solidFill>
                  <a:srgbClr val="FF0000"/>
                </a:solidFill>
                <a:latin typeface="ＭＳ Ｐゴシック" pitchFamily="50" charset="-128"/>
                <a:cs typeface="メイリオ" pitchFamily="50" charset="-128"/>
              </a:rPr>
              <a:t>(Condition)</a:t>
            </a: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4427984" y="898266"/>
            <a:ext cx="4464496" cy="211857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8900" indent="-88900" algn="l">
              <a:buFontTx/>
              <a:buChar char="•"/>
            </a:pPr>
            <a:r>
              <a:rPr lang="ja-JP" altLang="en-US" sz="1400" b="1" dirty="0" smtClean="0">
                <a:latin typeface="ＭＳ Ｐゴシック" pitchFamily="50" charset="-128"/>
                <a:cs typeface="メイリオ" pitchFamily="50" charset="-128"/>
              </a:rPr>
              <a:t> </a:t>
            </a:r>
            <a:r>
              <a:rPr lang="ja-JP" altLang="en-US" sz="1400" b="1" dirty="0" smtClean="0">
                <a:solidFill>
                  <a:srgbClr val="FF0000"/>
                </a:solidFill>
                <a:latin typeface="ＭＳ Ｐゴシック" pitchFamily="50" charset="-128"/>
                <a:cs typeface="メイリオ" pitchFamily="50" charset="-128"/>
              </a:rPr>
              <a:t>個々の要望</a:t>
            </a:r>
            <a:r>
              <a:rPr lang="en-US" altLang="ja-JP" sz="1400" b="1" dirty="0" smtClean="0">
                <a:solidFill>
                  <a:srgbClr val="FF0000"/>
                </a:solidFill>
                <a:latin typeface="ＭＳ Ｐゴシック" pitchFamily="50" charset="-128"/>
                <a:cs typeface="メイリオ" pitchFamily="50" charset="-128"/>
              </a:rPr>
              <a:t>(</a:t>
            </a:r>
            <a:r>
              <a:rPr lang="en-US" altLang="ja-JP" sz="1400" b="1" dirty="0">
                <a:solidFill>
                  <a:srgbClr val="FF0000"/>
                </a:solidFill>
                <a:latin typeface="ＭＳ Ｐゴシック" pitchFamily="50" charset="-128"/>
                <a:cs typeface="メイリオ" pitchFamily="50" charset="-128"/>
              </a:rPr>
              <a:t>Demand)</a:t>
            </a:r>
            <a:r>
              <a:rPr lang="ja-JP" altLang="en-US" sz="1400" b="1" dirty="0">
                <a:solidFill>
                  <a:srgbClr val="000000"/>
                </a:solidFill>
                <a:latin typeface="ＭＳ Ｐゴシック" pitchFamily="50" charset="-128"/>
                <a:cs typeface="メイリオ" pitchFamily="50" charset="-128"/>
              </a:rPr>
              <a:t>をそのまま聞く事ではない</a:t>
            </a:r>
          </a:p>
        </p:txBody>
      </p:sp>
      <p:pic>
        <p:nvPicPr>
          <p:cNvPr id="61" name="Picture 5" descr="PE0172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76" y="2045719"/>
            <a:ext cx="616948" cy="49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PE01683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62" y="2211806"/>
            <a:ext cx="603759" cy="66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300192" y="1412776"/>
            <a:ext cx="1039132" cy="328567"/>
          </a:xfrm>
          <a:prstGeom prst="wedgeRoundRectCallout">
            <a:avLst>
              <a:gd name="adj1" fmla="val 41191"/>
              <a:gd name="adj2" fmla="val 123405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100" b="1" dirty="0">
                <a:solidFill>
                  <a:srgbClr val="000000"/>
                </a:solidFill>
                <a:latin typeface="ＭＳ Ｐゴシック" pitchFamily="50" charset="-128"/>
                <a:cs typeface="メイリオ" pitchFamily="50" charset="-128"/>
              </a:rPr>
              <a:t>ああしたい</a:t>
            </a:r>
          </a:p>
        </p:txBody>
      </p:sp>
      <p:sp>
        <p:nvSpPr>
          <p:cNvPr id="64" name="AutoShape 10"/>
          <p:cNvSpPr>
            <a:spLocks noChangeArrowheads="1"/>
          </p:cNvSpPr>
          <p:nvPr/>
        </p:nvSpPr>
        <p:spPr bwMode="auto">
          <a:xfrm>
            <a:off x="6111176" y="2614785"/>
            <a:ext cx="1086747" cy="292789"/>
          </a:xfrm>
          <a:prstGeom prst="wedgeRoundRectCallout">
            <a:avLst>
              <a:gd name="adj1" fmla="val 69735"/>
              <a:gd name="adj2" fmla="val -40803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100" b="1" dirty="0">
                <a:solidFill>
                  <a:srgbClr val="000000"/>
                </a:solidFill>
                <a:latin typeface="ＭＳ Ｐゴシック" pitchFamily="50" charset="-128"/>
                <a:cs typeface="メイリオ" pitchFamily="50" charset="-128"/>
              </a:rPr>
              <a:t>これもしたい</a:t>
            </a:r>
          </a:p>
        </p:txBody>
      </p:sp>
      <p:sp>
        <p:nvSpPr>
          <p:cNvPr id="65" name="AutoShape 11"/>
          <p:cNvSpPr>
            <a:spLocks noChangeArrowheads="1"/>
          </p:cNvSpPr>
          <p:nvPr/>
        </p:nvSpPr>
        <p:spPr bwMode="auto">
          <a:xfrm>
            <a:off x="7452321" y="1669055"/>
            <a:ext cx="936104" cy="292789"/>
          </a:xfrm>
          <a:prstGeom prst="wedgeRoundRectCallout">
            <a:avLst>
              <a:gd name="adj1" fmla="val -12853"/>
              <a:gd name="adj2" fmla="val 12052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100" b="1" dirty="0">
                <a:solidFill>
                  <a:srgbClr val="000000"/>
                </a:solidFill>
                <a:latin typeface="ＭＳ Ｐゴシック" pitchFamily="50" charset="-128"/>
                <a:cs typeface="メイリオ" pitchFamily="50" charset="-128"/>
              </a:rPr>
              <a:t>こうしたい</a:t>
            </a:r>
          </a:p>
        </p:txBody>
      </p:sp>
      <p:sp>
        <p:nvSpPr>
          <p:cNvPr id="66" name="AutoShape 17"/>
          <p:cNvSpPr>
            <a:spLocks noChangeArrowheads="1"/>
          </p:cNvSpPr>
          <p:nvPr/>
        </p:nvSpPr>
        <p:spPr bwMode="auto">
          <a:xfrm>
            <a:off x="3205374" y="2265842"/>
            <a:ext cx="720080" cy="2216391"/>
          </a:xfrm>
          <a:prstGeom prst="upDownArrow">
            <a:avLst>
              <a:gd name="adj1" fmla="val 50000"/>
              <a:gd name="adj2" fmla="val 31512"/>
            </a:avLst>
          </a:prstGeom>
          <a:solidFill>
            <a:srgbClr val="6666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wordArtVertRtl" wrap="none" lIns="90000" tIns="46800" rIns="90000" bIns="46800" anchor="ctr"/>
          <a:lstStyle/>
          <a:p>
            <a:pPr eaLnBrk="1" hangingPunct="1">
              <a:spcBef>
                <a:spcPct val="50000"/>
              </a:spcBef>
            </a:pPr>
            <a:r>
              <a:rPr lang="ja-JP" altLang="en-US" sz="1200" b="1" dirty="0" smtClean="0">
                <a:solidFill>
                  <a:schemeClr val="bg1"/>
                </a:solidFill>
                <a:latin typeface="ＭＳ Ｐゴシック" pitchFamily="50" charset="-128"/>
                <a:cs typeface="メイリオ" pitchFamily="50" charset="-128"/>
              </a:rPr>
              <a:t>ギャップ</a:t>
            </a:r>
            <a:endParaRPr lang="en-US" altLang="ja-JP" sz="1200" b="1" dirty="0">
              <a:solidFill>
                <a:schemeClr val="bg1"/>
              </a:solidFill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auto">
          <a:xfrm flipV="1">
            <a:off x="1549317" y="1484784"/>
            <a:ext cx="718427" cy="3521117"/>
          </a:xfrm>
          <a:prstGeom prst="curvedRightArrow">
            <a:avLst>
              <a:gd name="adj1" fmla="val 66544"/>
              <a:gd name="adj2" fmla="val 119596"/>
              <a:gd name="adj3" fmla="val 33333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200">
              <a:latin typeface="ＭＳ Ｐゴシック" pitchFamily="50" charset="-128"/>
            </a:endParaRPr>
          </a:p>
        </p:txBody>
      </p:sp>
      <p:pic>
        <p:nvPicPr>
          <p:cNvPr id="73" name="Picture 20" descr="PE01681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73877"/>
            <a:ext cx="610134" cy="5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1" descr="PE0172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77851"/>
            <a:ext cx="668338" cy="49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2" descr="PE01683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1" y="3370544"/>
            <a:ext cx="654050" cy="66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AutoShape 23"/>
          <p:cNvSpPr>
            <a:spLocks noChangeArrowheads="1"/>
          </p:cNvSpPr>
          <p:nvPr/>
        </p:nvSpPr>
        <p:spPr bwMode="auto">
          <a:xfrm>
            <a:off x="598675" y="1786141"/>
            <a:ext cx="1071563" cy="66285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ja-JP" altLang="en-US" sz="1200" b="1" dirty="0">
                <a:solidFill>
                  <a:srgbClr val="000000"/>
                </a:solidFill>
                <a:latin typeface="ＭＳ Ｐゴシック" pitchFamily="50" charset="-128"/>
                <a:cs typeface="メイリオ" pitchFamily="50" charset="-128"/>
              </a:rPr>
              <a:t>ビジネス</a:t>
            </a:r>
          </a:p>
          <a:p>
            <a:r>
              <a:rPr lang="ja-JP" altLang="en-US" sz="1200" b="1" dirty="0">
                <a:solidFill>
                  <a:srgbClr val="000000"/>
                </a:solidFill>
                <a:latin typeface="ＭＳ Ｐゴシック" pitchFamily="50" charset="-128"/>
                <a:cs typeface="メイリオ" pitchFamily="50" charset="-128"/>
              </a:rPr>
              <a:t>戦略</a:t>
            </a:r>
          </a:p>
        </p:txBody>
      </p:sp>
      <p:sp>
        <p:nvSpPr>
          <p:cNvPr id="127" name="AutoShape 27"/>
          <p:cNvSpPr>
            <a:spLocks noChangeArrowheads="1"/>
          </p:cNvSpPr>
          <p:nvPr/>
        </p:nvSpPr>
        <p:spPr bwMode="auto">
          <a:xfrm>
            <a:off x="2117484" y="2754256"/>
            <a:ext cx="1107448" cy="890929"/>
          </a:xfrm>
          <a:prstGeom prst="wedgeRectCallout">
            <a:avLst>
              <a:gd name="adj1" fmla="val 68299"/>
              <a:gd name="adj2" fmla="val 31549"/>
            </a:avLst>
          </a:prstGeom>
          <a:solidFill>
            <a:srgbClr val="FFCC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spcBef>
                <a:spcPts val="0"/>
              </a:spcBef>
            </a:pPr>
            <a:r>
              <a:rPr lang="ja-JP" altLang="en-US" sz="1200" b="1" dirty="0" smtClean="0">
                <a:latin typeface="ＭＳ Ｐゴシック" pitchFamily="50" charset="-128"/>
                <a:cs typeface="メイリオ" pitchFamily="50" charset="-128"/>
              </a:rPr>
              <a:t>埋めるため</a:t>
            </a:r>
            <a:r>
              <a:rPr lang="ja-JP" altLang="en-US" sz="1200" b="1" dirty="0">
                <a:latin typeface="ＭＳ Ｐゴシック" pitchFamily="50" charset="-128"/>
                <a:cs typeface="メイリオ" pitchFamily="50" charset="-128"/>
              </a:rPr>
              <a:t>の</a:t>
            </a:r>
          </a:p>
          <a:p>
            <a:pPr eaLnBrk="1" hangingPunct="1">
              <a:spcBef>
                <a:spcPts val="0"/>
              </a:spcBef>
            </a:pPr>
            <a:r>
              <a:rPr lang="ja-JP" altLang="en-US" sz="1200" b="1" dirty="0">
                <a:solidFill>
                  <a:srgbClr val="FF0000"/>
                </a:solidFill>
                <a:latin typeface="ＭＳ Ｐゴシック" pitchFamily="50" charset="-128"/>
                <a:cs typeface="メイリオ" pitchFamily="50" charset="-128"/>
              </a:rPr>
              <a:t>能力・条件</a:t>
            </a:r>
          </a:p>
        </p:txBody>
      </p:sp>
      <p:pic>
        <p:nvPicPr>
          <p:cNvPr id="128" name="Picture 14" descr="MCj0423832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924" y="1669055"/>
            <a:ext cx="809839" cy="68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9" name="グループ化 128"/>
          <p:cNvGrpSpPr/>
          <p:nvPr/>
        </p:nvGrpSpPr>
        <p:grpSpPr>
          <a:xfrm>
            <a:off x="1187624" y="2813228"/>
            <a:ext cx="867681" cy="771871"/>
            <a:chOff x="1129153" y="4453841"/>
            <a:chExt cx="936000" cy="936000"/>
          </a:xfrm>
          <a:solidFill>
            <a:srgbClr val="FFCCFF"/>
          </a:solidFill>
        </p:grpSpPr>
        <p:sp>
          <p:nvSpPr>
            <p:cNvPr id="130" name="円/楕円 129"/>
            <p:cNvSpPr/>
            <p:nvPr/>
          </p:nvSpPr>
          <p:spPr bwMode="auto">
            <a:xfrm>
              <a:off x="1129153" y="4453841"/>
              <a:ext cx="936000" cy="936000"/>
            </a:xfrm>
            <a:prstGeom prst="ellipse">
              <a:avLst/>
            </a:prstGeom>
            <a:grp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ＭＳ Ｐゴシック" pitchFamily="50" charset="-128"/>
              </a:endParaRPr>
            </a:p>
          </p:txBody>
        </p:sp>
        <p:sp>
          <p:nvSpPr>
            <p:cNvPr id="131" name="Text Box 19"/>
            <p:cNvSpPr txBox="1">
              <a:spLocks noChangeArrowheads="1"/>
            </p:cNvSpPr>
            <p:nvPr/>
          </p:nvSpPr>
          <p:spPr bwMode="auto">
            <a:xfrm>
              <a:off x="1200778" y="4700747"/>
              <a:ext cx="844206" cy="485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000" b="1" dirty="0" smtClean="0">
                  <a:latin typeface="ＭＳ Ｐゴシック" pitchFamily="50" charset="-128"/>
                  <a:cs typeface="メイリオ" pitchFamily="50" charset="-128"/>
                </a:rPr>
                <a:t>要求 </a:t>
              </a:r>
              <a:endParaRPr lang="ja-JP" altLang="en-US" sz="2000" b="1" dirty="0">
                <a:latin typeface="ＭＳ Ｐゴシック" pitchFamily="50" charset="-128"/>
                <a:cs typeface="メイリオ" pitchFamily="50" charset="-128"/>
              </a:endParaRPr>
            </a:p>
          </p:txBody>
        </p:sp>
      </p:grpSp>
      <p:sp>
        <p:nvSpPr>
          <p:cNvPr id="132" name="Text Box 26"/>
          <p:cNvSpPr txBox="1">
            <a:spLocks noChangeArrowheads="1"/>
          </p:cNvSpPr>
          <p:nvPr/>
        </p:nvSpPr>
        <p:spPr bwMode="auto">
          <a:xfrm>
            <a:off x="6013287" y="1822026"/>
            <a:ext cx="64694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ja-JP" altLang="en-US" sz="2000" b="1" dirty="0">
                <a:latin typeface="ＭＳ Ｐゴシック" pitchFamily="50" charset="-128"/>
                <a:cs typeface="メイリオ" pitchFamily="50" charset="-128"/>
              </a:rPr>
              <a:t>要求</a:t>
            </a:r>
          </a:p>
        </p:txBody>
      </p:sp>
      <p:grpSp>
        <p:nvGrpSpPr>
          <p:cNvPr id="133" name="グループ化 132"/>
          <p:cNvGrpSpPr/>
          <p:nvPr/>
        </p:nvGrpSpPr>
        <p:grpSpPr>
          <a:xfrm>
            <a:off x="5797264" y="1906681"/>
            <a:ext cx="858745" cy="460832"/>
            <a:chOff x="6300788" y="5121648"/>
            <a:chExt cx="930275" cy="636927"/>
          </a:xfrm>
        </p:grpSpPr>
        <p:cxnSp>
          <p:nvCxnSpPr>
            <p:cNvPr id="134" name="直線コネクタ 133"/>
            <p:cNvCxnSpPr/>
            <p:nvPr/>
          </p:nvCxnSpPr>
          <p:spPr bwMode="auto">
            <a:xfrm>
              <a:off x="6300788" y="5121648"/>
              <a:ext cx="930275" cy="6369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直線コネクタ 134"/>
            <p:cNvCxnSpPr/>
            <p:nvPr/>
          </p:nvCxnSpPr>
          <p:spPr bwMode="auto">
            <a:xfrm flipH="1">
              <a:off x="6300788" y="5121648"/>
              <a:ext cx="930275" cy="6369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4427984" y="3130455"/>
            <a:ext cx="4464496" cy="22321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8900" indent="-88900" algn="l">
              <a:buFontTx/>
              <a:buChar char="•"/>
            </a:pPr>
            <a:r>
              <a:rPr lang="ja-JP" altLang="en-US" sz="1400" b="1" dirty="0">
                <a:solidFill>
                  <a:srgbClr val="000000"/>
                </a:solidFill>
                <a:latin typeface="ＭＳ Ｐゴシック" pitchFamily="50" charset="-128"/>
                <a:cs typeface="メイリオ" pitchFamily="50" charset="-128"/>
              </a:rPr>
              <a:t> </a:t>
            </a:r>
            <a:r>
              <a:rPr lang="ja-JP" altLang="en-US" sz="1400" b="1" dirty="0" smtClean="0">
                <a:solidFill>
                  <a:srgbClr val="000000"/>
                </a:solidFill>
                <a:latin typeface="ＭＳ Ｐゴシック" pitchFamily="50" charset="-128"/>
                <a:cs typeface="メイリオ" pitchFamily="50" charset="-128"/>
              </a:rPr>
              <a:t>あるべき姿の実現に貢献しないものは要求ではない</a:t>
            </a:r>
            <a:endParaRPr lang="ja-JP" altLang="en-US" sz="1400" b="1" dirty="0">
              <a:solidFill>
                <a:srgbClr val="000000"/>
              </a:solidFill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37" name="Rectangle 15"/>
          <p:cNvSpPr>
            <a:spLocks noChangeArrowheads="1"/>
          </p:cNvSpPr>
          <p:nvPr/>
        </p:nvSpPr>
        <p:spPr bwMode="auto">
          <a:xfrm>
            <a:off x="6172300" y="4738967"/>
            <a:ext cx="1561150" cy="487938"/>
          </a:xfrm>
          <a:prstGeom prst="rect">
            <a:avLst/>
          </a:prstGeom>
          <a:solidFill>
            <a:srgbClr val="FFFF66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ja-JP" altLang="en-US" sz="1200" b="1" dirty="0">
                <a:latin typeface="ＭＳ Ｐゴシック" pitchFamily="50" charset="-128"/>
                <a:cs typeface="メイリオ" pitchFamily="50" charset="-128"/>
              </a:rPr>
              <a:t>現状の</a:t>
            </a:r>
            <a:r>
              <a:rPr lang="ja-JP" altLang="en-US" sz="1200" b="1" dirty="0" smtClean="0">
                <a:latin typeface="ＭＳ Ｐゴシック" pitchFamily="50" charset="-128"/>
                <a:cs typeface="メイリオ" pitchFamily="50" charset="-128"/>
              </a:rPr>
              <a:t>姿</a:t>
            </a:r>
            <a:endParaRPr lang="ja-JP" altLang="en-US" sz="1200" b="1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38" name="Rectangle 16"/>
          <p:cNvSpPr>
            <a:spLocks noChangeArrowheads="1"/>
          </p:cNvSpPr>
          <p:nvPr/>
        </p:nvSpPr>
        <p:spPr bwMode="auto">
          <a:xfrm>
            <a:off x="6182707" y="3462281"/>
            <a:ext cx="1561150" cy="468403"/>
          </a:xfrm>
          <a:prstGeom prst="rect">
            <a:avLst/>
          </a:prstGeom>
          <a:solidFill>
            <a:srgbClr val="99FF66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ja-JP" altLang="en-US" sz="1200" b="1" dirty="0">
                <a:latin typeface="ＭＳ Ｐゴシック" pitchFamily="50" charset="-128"/>
                <a:cs typeface="メイリオ" pitchFamily="50" charset="-128"/>
              </a:rPr>
              <a:t>あるべき</a:t>
            </a:r>
            <a:r>
              <a:rPr lang="ja-JP" altLang="en-US" sz="1200" b="1" dirty="0" smtClean="0">
                <a:latin typeface="ＭＳ Ｐゴシック" pitchFamily="50" charset="-128"/>
                <a:cs typeface="メイリオ" pitchFamily="50" charset="-128"/>
              </a:rPr>
              <a:t>姿</a:t>
            </a:r>
            <a:endParaRPr lang="ja-JP" altLang="en-US" sz="1200" b="1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39" name="上矢印 138"/>
          <p:cNvSpPr/>
          <p:nvPr/>
        </p:nvSpPr>
        <p:spPr bwMode="auto">
          <a:xfrm rot="19130561">
            <a:off x="5324898" y="3602286"/>
            <a:ext cx="724206" cy="1287601"/>
          </a:xfrm>
          <a:prstGeom prst="upArrow">
            <a:avLst/>
          </a:prstGeom>
          <a:solidFill>
            <a:srgbClr val="FFCC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wordArtVertRtl" wrap="none" lIns="90000" tIns="46800" rIns="90000" bIns="46800" anchor="ctr"/>
          <a:lstStyle/>
          <a:p>
            <a:pPr eaLnBrk="1" hangingPunct="1">
              <a:spcBef>
                <a:spcPct val="50000"/>
              </a:spcBef>
            </a:pPr>
            <a:endParaRPr lang="ja-JP" altLang="en-US" sz="1200" b="1">
              <a:latin typeface="ＭＳ Ｐゴシック" pitchFamily="50" charset="-128"/>
            </a:endParaRPr>
          </a:p>
        </p:txBody>
      </p:sp>
      <p:sp>
        <p:nvSpPr>
          <p:cNvPr id="140" name="上矢印 139"/>
          <p:cNvSpPr/>
          <p:nvPr/>
        </p:nvSpPr>
        <p:spPr bwMode="auto">
          <a:xfrm rot="16200000">
            <a:off x="6595649" y="3744435"/>
            <a:ext cx="739449" cy="1261063"/>
          </a:xfrm>
          <a:prstGeom prst="upArrow">
            <a:avLst/>
          </a:prstGeom>
          <a:solidFill>
            <a:srgbClr val="FFCC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wordArtVertRtl" wrap="none" lIns="90000" tIns="46800" rIns="90000" bIns="46800" anchor="ctr"/>
          <a:lstStyle/>
          <a:p>
            <a:pPr eaLnBrk="1" hangingPunct="1">
              <a:spcBef>
                <a:spcPct val="50000"/>
              </a:spcBef>
            </a:pPr>
            <a:endParaRPr lang="ja-JP" altLang="en-US" sz="1200" b="1">
              <a:latin typeface="ＭＳ Ｐゴシック" pitchFamily="50" charset="-128"/>
            </a:endParaRPr>
          </a:p>
        </p:txBody>
      </p:sp>
      <p:grpSp>
        <p:nvGrpSpPr>
          <p:cNvPr id="141" name="グループ化 140"/>
          <p:cNvGrpSpPr/>
          <p:nvPr/>
        </p:nvGrpSpPr>
        <p:grpSpPr>
          <a:xfrm>
            <a:off x="6489509" y="4151346"/>
            <a:ext cx="858745" cy="460832"/>
            <a:chOff x="6320478" y="5128856"/>
            <a:chExt cx="930275" cy="488928"/>
          </a:xfrm>
        </p:grpSpPr>
        <p:sp>
          <p:nvSpPr>
            <p:cNvPr id="142" name="Text Box 26"/>
            <p:cNvSpPr txBox="1">
              <a:spLocks noChangeArrowheads="1"/>
            </p:cNvSpPr>
            <p:nvPr/>
          </p:nvSpPr>
          <p:spPr bwMode="auto">
            <a:xfrm>
              <a:off x="6438439" y="5192834"/>
              <a:ext cx="755737" cy="424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ja-JP" altLang="en-US" sz="2000" b="1" dirty="0">
                  <a:latin typeface="ＭＳ Ｐゴシック" pitchFamily="50" charset="-128"/>
                  <a:cs typeface="メイリオ" pitchFamily="50" charset="-128"/>
                </a:rPr>
                <a:t>要求</a:t>
              </a:r>
            </a:p>
          </p:txBody>
        </p:sp>
        <p:grpSp>
          <p:nvGrpSpPr>
            <p:cNvPr id="143" name="グループ化 142"/>
            <p:cNvGrpSpPr/>
            <p:nvPr/>
          </p:nvGrpSpPr>
          <p:grpSpPr>
            <a:xfrm>
              <a:off x="6320478" y="5128856"/>
              <a:ext cx="930275" cy="488928"/>
              <a:chOff x="6300788" y="5121648"/>
              <a:chExt cx="930275" cy="636927"/>
            </a:xfrm>
          </p:grpSpPr>
          <p:cxnSp>
            <p:nvCxnSpPr>
              <p:cNvPr id="144" name="直線コネクタ 143"/>
              <p:cNvCxnSpPr/>
              <p:nvPr/>
            </p:nvCxnSpPr>
            <p:spPr bwMode="auto">
              <a:xfrm>
                <a:off x="6300788" y="5121648"/>
                <a:ext cx="930275" cy="636927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直線コネクタ 144"/>
              <p:cNvCxnSpPr/>
              <p:nvPr/>
            </p:nvCxnSpPr>
            <p:spPr bwMode="auto">
              <a:xfrm flipH="1">
                <a:off x="6300788" y="5121648"/>
                <a:ext cx="930275" cy="636927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46" name="グループ化 145"/>
          <p:cNvGrpSpPr/>
          <p:nvPr/>
        </p:nvGrpSpPr>
        <p:grpSpPr>
          <a:xfrm>
            <a:off x="5252431" y="4064572"/>
            <a:ext cx="858745" cy="460832"/>
            <a:chOff x="6320478" y="5128856"/>
            <a:chExt cx="930275" cy="488928"/>
          </a:xfrm>
        </p:grpSpPr>
        <p:sp>
          <p:nvSpPr>
            <p:cNvPr id="147" name="Text Box 26"/>
            <p:cNvSpPr txBox="1">
              <a:spLocks noChangeArrowheads="1"/>
            </p:cNvSpPr>
            <p:nvPr/>
          </p:nvSpPr>
          <p:spPr bwMode="auto">
            <a:xfrm>
              <a:off x="6451381" y="5169855"/>
              <a:ext cx="755737" cy="424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ja-JP" altLang="en-US" sz="2000" b="1" dirty="0">
                  <a:latin typeface="ＭＳ Ｐゴシック" pitchFamily="50" charset="-128"/>
                  <a:cs typeface="メイリオ" pitchFamily="50" charset="-128"/>
                </a:rPr>
                <a:t>要求</a:t>
              </a:r>
            </a:p>
          </p:txBody>
        </p:sp>
        <p:grpSp>
          <p:nvGrpSpPr>
            <p:cNvPr id="148" name="グループ化 147"/>
            <p:cNvGrpSpPr/>
            <p:nvPr/>
          </p:nvGrpSpPr>
          <p:grpSpPr>
            <a:xfrm>
              <a:off x="6320478" y="5128856"/>
              <a:ext cx="930275" cy="488928"/>
              <a:chOff x="6300788" y="5121648"/>
              <a:chExt cx="930275" cy="636927"/>
            </a:xfrm>
          </p:grpSpPr>
          <p:cxnSp>
            <p:nvCxnSpPr>
              <p:cNvPr id="149" name="直線コネクタ 148"/>
              <p:cNvCxnSpPr/>
              <p:nvPr/>
            </p:nvCxnSpPr>
            <p:spPr bwMode="auto">
              <a:xfrm>
                <a:off x="6300788" y="5121648"/>
                <a:ext cx="930275" cy="636927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直線コネクタ 149"/>
              <p:cNvCxnSpPr/>
              <p:nvPr/>
            </p:nvCxnSpPr>
            <p:spPr bwMode="auto">
              <a:xfrm flipH="1">
                <a:off x="6300788" y="5121648"/>
                <a:ext cx="930275" cy="636927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51" name="Text Box 6"/>
          <p:cNvSpPr txBox="1">
            <a:spLocks noChangeArrowheads="1"/>
          </p:cNvSpPr>
          <p:nvPr/>
        </p:nvSpPr>
        <p:spPr bwMode="auto">
          <a:xfrm>
            <a:off x="806500" y="5170616"/>
            <a:ext cx="3501667" cy="18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>
            <a:lvl1pPr>
              <a:defRPr kumimoji="1" sz="1200">
                <a:solidFill>
                  <a:srgbClr val="000066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>
              <a:defRPr kumimoji="1" sz="1200">
                <a:solidFill>
                  <a:srgbClr val="000066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>
              <a:defRPr kumimoji="1" sz="1200">
                <a:solidFill>
                  <a:srgbClr val="000066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>
              <a:defRPr kumimoji="1" sz="1200">
                <a:solidFill>
                  <a:srgbClr val="000066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>
              <a:defRPr kumimoji="1" sz="1200">
                <a:solidFill>
                  <a:srgbClr val="000066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66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66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66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66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100" dirty="0" smtClean="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rPr>
              <a:t>（</a:t>
            </a:r>
            <a:r>
              <a:rPr lang="en-US" altLang="ja-JP" sz="1100" i="1" dirty="0" smtClean="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rPr>
              <a:t>BABOK</a:t>
            </a:r>
            <a:r>
              <a:rPr lang="en-US" altLang="ja-JP" sz="1100" baseline="30000" dirty="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rPr>
              <a:t>®</a:t>
            </a:r>
            <a:r>
              <a:rPr lang="en-US" altLang="ja-JP" sz="1100" dirty="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rPr>
              <a:t> 2.0</a:t>
            </a:r>
            <a:r>
              <a:rPr lang="ja-JP" altLang="en-US" sz="1100" dirty="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rPr>
              <a:t>　翻訳　</a:t>
            </a:r>
            <a:r>
              <a:rPr lang="en-US" altLang="ja-JP" sz="1100" dirty="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rPr>
              <a:t>IIBA</a:t>
            </a:r>
            <a:r>
              <a:rPr lang="ja-JP" altLang="en-US" sz="1100" dirty="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rPr>
              <a:t>日本</a:t>
            </a:r>
            <a:r>
              <a:rPr lang="ja-JP" altLang="en-US" sz="1100" dirty="0" smtClean="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rPr>
              <a:t>支部　の概念をベースに図解）</a:t>
            </a:r>
            <a:endParaRPr lang="ja-JP" altLang="en-US" sz="1100" dirty="0">
              <a:solidFill>
                <a:srgbClr val="000000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152" name="二等辺三角形 151"/>
          <p:cNvSpPr/>
          <p:nvPr/>
        </p:nvSpPr>
        <p:spPr bwMode="auto">
          <a:xfrm flipV="1">
            <a:off x="2771800" y="5457638"/>
            <a:ext cx="3584424" cy="203610"/>
          </a:xfrm>
          <a:prstGeom prst="triangle">
            <a:avLst/>
          </a:prstGeom>
          <a:solidFill>
            <a:srgbClr val="33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</a:endParaRPr>
          </a:p>
        </p:txBody>
      </p:sp>
      <p:sp>
        <p:nvSpPr>
          <p:cNvPr id="153" name="円/楕円 152"/>
          <p:cNvSpPr/>
          <p:nvPr/>
        </p:nvSpPr>
        <p:spPr bwMode="auto">
          <a:xfrm>
            <a:off x="323528" y="5733257"/>
            <a:ext cx="8568952" cy="72008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400" b="1" dirty="0" smtClean="0">
                <a:solidFill>
                  <a:srgbClr val="FF0000"/>
                </a:solidFill>
                <a:latin typeface="ＭＳ Ｐゴシック" pitchFamily="50" charset="-128"/>
                <a:cs typeface="メイリオ" pitchFamily="50" charset="-128"/>
              </a:rPr>
              <a:t>要求を定義できるのは、</a:t>
            </a:r>
            <a:r>
              <a:rPr lang="ja-JP" altLang="en-US" sz="1400" b="1" dirty="0" smtClean="0">
                <a:latin typeface="ＭＳ Ｐゴシック" pitchFamily="50" charset="-128"/>
                <a:cs typeface="メイリオ" pitchFamily="50" charset="-128"/>
              </a:rPr>
              <a:t>顧客・事業戦略・ビジネスモデル等を</a:t>
            </a:r>
            <a:endParaRPr lang="en-US" altLang="ja-JP" sz="1400" b="1" dirty="0" smtClean="0">
              <a:latin typeface="ＭＳ Ｐゴシック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sz="1400" b="1" i="0" u="none" strike="noStrike" cap="none" normalizeH="0" baseline="0" dirty="0" smtClean="0">
                <a:ln>
                  <a:noFill/>
                </a:ln>
                <a:effectLst/>
                <a:latin typeface="ＭＳ Ｐゴシック" pitchFamily="50" charset="-128"/>
                <a:cs typeface="メイリオ" pitchFamily="50" charset="-128"/>
              </a:rPr>
              <a:t>最も理解している</a:t>
            </a:r>
            <a:r>
              <a:rPr kumimoji="1" lang="ja-JP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ＭＳ Ｐゴシック" pitchFamily="50" charset="-128"/>
                <a:cs typeface="メイリオ" pitchFamily="50" charset="-128"/>
              </a:rPr>
              <a:t>三井物産自身</a:t>
            </a:r>
            <a:r>
              <a:rPr kumimoji="1" lang="ja-JP" altLang="en-US" sz="1400" b="1" i="0" u="none" strike="noStrike" cap="none" normalizeH="0" baseline="0" dirty="0" smtClean="0">
                <a:ln>
                  <a:noFill/>
                </a:ln>
                <a:effectLst/>
                <a:latin typeface="ＭＳ Ｐゴシック" pitchFamily="50" charset="-128"/>
                <a:cs typeface="メイリオ" pitchFamily="50" charset="-128"/>
              </a:rPr>
              <a:t>であり、</a:t>
            </a:r>
            <a:r>
              <a:rPr lang="ja-JP" altLang="en-US" sz="1400" b="1" dirty="0" smtClean="0">
                <a:latin typeface="ＭＳ Ｐゴシック" pitchFamily="50" charset="-128"/>
                <a:cs typeface="メイリオ" pitchFamily="50" charset="-128"/>
              </a:rPr>
              <a:t>ベンダーまかせでは定義できない。</a:t>
            </a:r>
            <a:endParaRPr lang="en-US" altLang="ja-JP" sz="1400" b="1" dirty="0" smtClean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154" name="Rectangle 15"/>
          <p:cNvSpPr>
            <a:spLocks noChangeArrowheads="1"/>
          </p:cNvSpPr>
          <p:nvPr/>
        </p:nvSpPr>
        <p:spPr bwMode="auto">
          <a:xfrm>
            <a:off x="2256038" y="4507642"/>
            <a:ext cx="1785182" cy="498260"/>
          </a:xfrm>
          <a:prstGeom prst="rect">
            <a:avLst/>
          </a:prstGeom>
          <a:solidFill>
            <a:srgbClr val="FFFF66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ja-JP" altLang="en-US" sz="1200" b="1" dirty="0">
                <a:latin typeface="ＭＳ Ｐゴシック" pitchFamily="50" charset="-128"/>
                <a:cs typeface="メイリオ" pitchFamily="50" charset="-128"/>
              </a:rPr>
              <a:t>現状の姿</a:t>
            </a:r>
          </a:p>
          <a:p>
            <a:r>
              <a:rPr lang="ja-JP" altLang="en-US" sz="1200" b="1" dirty="0">
                <a:latin typeface="ＭＳ Ｐゴシック" pitchFamily="50" charset="-128"/>
                <a:cs typeface="メイリオ" pitchFamily="50" charset="-128"/>
              </a:rPr>
              <a:t>（</a:t>
            </a:r>
            <a:r>
              <a:rPr lang="en-US" altLang="ja-JP" sz="1200" b="1" dirty="0">
                <a:latin typeface="ＭＳ Ｐゴシック" pitchFamily="50" charset="-128"/>
                <a:cs typeface="メイリオ" pitchFamily="50" charset="-128"/>
              </a:rPr>
              <a:t>As Is</a:t>
            </a:r>
            <a:r>
              <a:rPr lang="ja-JP" altLang="en-US" sz="1200" b="1" dirty="0">
                <a:latin typeface="ＭＳ Ｐゴシック" pitchFamily="50" charset="-128"/>
                <a:cs typeface="メイリオ" pitchFamily="50" charset="-128"/>
              </a:rPr>
              <a:t>）</a:t>
            </a:r>
          </a:p>
        </p:txBody>
      </p:sp>
      <p:sp>
        <p:nvSpPr>
          <p:cNvPr id="155" name="Rectangle 16"/>
          <p:cNvSpPr>
            <a:spLocks noChangeArrowheads="1"/>
          </p:cNvSpPr>
          <p:nvPr/>
        </p:nvSpPr>
        <p:spPr bwMode="auto">
          <a:xfrm>
            <a:off x="2256038" y="1655016"/>
            <a:ext cx="1785182" cy="610826"/>
          </a:xfrm>
          <a:prstGeom prst="rect">
            <a:avLst/>
          </a:prstGeom>
          <a:solidFill>
            <a:srgbClr val="99FF66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ja-JP" altLang="en-US" sz="1200" b="1" dirty="0">
                <a:latin typeface="ＭＳ Ｐゴシック" pitchFamily="50" charset="-128"/>
                <a:cs typeface="メイリオ" pitchFamily="50" charset="-128"/>
              </a:rPr>
              <a:t>あるべき姿</a:t>
            </a:r>
          </a:p>
          <a:p>
            <a:r>
              <a:rPr lang="ja-JP" altLang="en-US" sz="1200" b="1" dirty="0">
                <a:latin typeface="ＭＳ Ｐゴシック" pitchFamily="50" charset="-128"/>
                <a:cs typeface="メイリオ" pitchFamily="50" charset="-128"/>
              </a:rPr>
              <a:t>（</a:t>
            </a:r>
            <a:r>
              <a:rPr lang="en-US" altLang="ja-JP" sz="1200" b="1" dirty="0">
                <a:latin typeface="ＭＳ Ｐゴシック" pitchFamily="50" charset="-128"/>
                <a:cs typeface="メイリオ" pitchFamily="50" charset="-128"/>
              </a:rPr>
              <a:t>To Be</a:t>
            </a:r>
            <a:r>
              <a:rPr lang="ja-JP" altLang="en-US" sz="1200" b="1" dirty="0">
                <a:latin typeface="ＭＳ Ｐゴシック" pitchFamily="50" charset="-128"/>
                <a:cs typeface="メイリオ" pitchFamily="50" charset="-128"/>
              </a:rPr>
              <a:t>）</a:t>
            </a:r>
          </a:p>
          <a:p>
            <a:r>
              <a:rPr lang="ja-JP" altLang="en-US" sz="1200" b="1" dirty="0">
                <a:latin typeface="ＭＳ Ｐゴシック" pitchFamily="50" charset="-128"/>
                <a:cs typeface="メイリオ" pitchFamily="50" charset="-128"/>
              </a:rPr>
              <a:t>目標達成・問題解決</a:t>
            </a:r>
          </a:p>
        </p:txBody>
      </p:sp>
    </p:spTree>
    <p:extLst>
      <p:ext uri="{BB962C8B-B14F-4D97-AF65-F5344CB8AC3E}">
        <p14:creationId xmlns:p14="http://schemas.microsoft.com/office/powerpoint/2010/main" val="20052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/>
              <a:t>図表</a:t>
            </a:r>
            <a:r>
              <a:rPr lang="en-US" altLang="ja-JP" dirty="0" smtClean="0"/>
              <a:t>2-6</a:t>
            </a:r>
            <a:r>
              <a:rPr lang="ja-JP" altLang="en-US" dirty="0"/>
              <a:t>　要求の位置づけ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51521" y="4077072"/>
            <a:ext cx="201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wrap="none" lIns="72000" tIns="0" rIns="72000" bIns="0" rtlCol="0" anchor="ctr" anchorCtr="0"/>
          <a:lstStyle/>
          <a:p>
            <a:pPr algn="ctr">
              <a:spcBef>
                <a:spcPct val="50000"/>
              </a:spcBef>
            </a:pPr>
            <a:r>
              <a:rPr kumimoji="1" lang="ja-JP" altLang="en-US" sz="1600" b="1" dirty="0" smtClean="0">
                <a:latin typeface="ＭＳ Ｐゴシック" pitchFamily="50" charset="-128"/>
                <a:cs typeface="メイリオ" pitchFamily="50" charset="-128"/>
              </a:rPr>
              <a:t>要望</a:t>
            </a: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2459841" y="4077072"/>
            <a:ext cx="2016000" cy="396000"/>
          </a:xfrm>
          <a:prstGeom prst="rect">
            <a:avLst/>
          </a:prstGeom>
          <a:solidFill>
            <a:srgbClr val="FFCCFF"/>
          </a:solidFill>
          <a:ln w="28575">
            <a:solidFill>
              <a:srgbClr val="FF0000"/>
            </a:solidFill>
          </a:ln>
          <a:effectLst/>
          <a:extLst/>
        </p:spPr>
        <p:txBody>
          <a:bodyPr wrap="none" lIns="72000" tIns="0" rIns="72000" bIns="0" rtlCol="0" anchor="ctr" anchorCtr="0"/>
          <a:lstStyle/>
          <a:p>
            <a:pPr algn="ctr">
              <a:spcBef>
                <a:spcPct val="50000"/>
              </a:spcBef>
            </a:pPr>
            <a:r>
              <a:rPr kumimoji="1" lang="ja-JP" altLang="en-US" sz="1600" b="1" dirty="0" smtClean="0">
                <a:latin typeface="ＭＳ Ｐゴシック" pitchFamily="50" charset="-128"/>
                <a:cs typeface="メイリオ" pitchFamily="50" charset="-128"/>
              </a:rPr>
              <a:t>要求</a:t>
            </a: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668161" y="4077072"/>
            <a:ext cx="201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wrap="none" lIns="72000" tIns="0" rIns="72000" bIns="0" rtlCol="0" anchor="ctr" anchorCtr="0"/>
          <a:lstStyle/>
          <a:p>
            <a:pPr algn="ctr">
              <a:spcBef>
                <a:spcPct val="50000"/>
              </a:spcBef>
            </a:pPr>
            <a:r>
              <a:rPr kumimoji="1" lang="ja-JP" altLang="en-US" sz="1600" b="1" dirty="0" smtClean="0">
                <a:latin typeface="ＭＳ Ｐゴシック" pitchFamily="50" charset="-128"/>
                <a:cs typeface="メイリオ" pitchFamily="50" charset="-128"/>
              </a:rPr>
              <a:t>要件</a:t>
            </a: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6876480" y="4077072"/>
            <a:ext cx="2016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wrap="none" lIns="72000" tIns="0" rIns="72000" bIns="0" rtlCol="0" anchor="ctr" anchorCtr="0"/>
          <a:lstStyle/>
          <a:p>
            <a:pPr algn="ctr"/>
            <a:r>
              <a:rPr kumimoji="1" lang="ja-JP" altLang="en-US" sz="1600" b="1" dirty="0" smtClean="0">
                <a:latin typeface="ＭＳ Ｐゴシック" pitchFamily="50" charset="-128"/>
                <a:cs typeface="メイリオ" pitchFamily="50" charset="-128"/>
              </a:rPr>
              <a:t>設計</a:t>
            </a:r>
            <a:r>
              <a:rPr lang="ja-JP" altLang="en-US" sz="1600" b="1" dirty="0" smtClean="0">
                <a:latin typeface="ＭＳ Ｐゴシック" pitchFamily="50" charset="-128"/>
                <a:cs typeface="メイリオ" pitchFamily="50" charset="-128"/>
              </a:rPr>
              <a:t>（仕様）</a:t>
            </a:r>
            <a:endParaRPr kumimoji="1" lang="ja-JP" altLang="en-US" sz="1600" b="1" dirty="0" smtClean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250950" y="4520440"/>
            <a:ext cx="2016000" cy="9967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wrap="square" lIns="72000" tIns="36000" rIns="72000" bIns="36000" rtlCol="0" anchor="t" anchorCtr="0"/>
          <a:lstStyle/>
          <a:p>
            <a:r>
              <a:rPr lang="ja-JP" altLang="en-US" sz="1200" dirty="0" smtClean="0">
                <a:latin typeface="ＭＳ Ｐゴシック" pitchFamily="50" charset="-128"/>
                <a:cs typeface="メイリオ" pitchFamily="50" charset="-128"/>
              </a:rPr>
              <a:t>個々の</a:t>
            </a:r>
            <a:r>
              <a:rPr lang="ja-JP" altLang="en-US" sz="1200" dirty="0">
                <a:latin typeface="ＭＳ Ｐゴシック" pitchFamily="50" charset="-128"/>
                <a:cs typeface="メイリオ" pitchFamily="50" charset="-128"/>
              </a:rPr>
              <a:t>主観的</a:t>
            </a:r>
            <a:r>
              <a:rPr lang="ja-JP" altLang="en-US" sz="1200" dirty="0" smtClean="0">
                <a:latin typeface="ＭＳ Ｐゴシック" pitchFamily="50" charset="-128"/>
                <a:cs typeface="メイリオ" pitchFamily="50" charset="-128"/>
              </a:rPr>
              <a:t>な</a:t>
            </a:r>
            <a:r>
              <a:rPr lang="ja-JP" altLang="en-US" sz="1200" dirty="0">
                <a:latin typeface="ＭＳ Ｐゴシック" pitchFamily="50" charset="-128"/>
                <a:cs typeface="メイリオ" pitchFamily="50" charset="-128"/>
              </a:rPr>
              <a:t>思い</a:t>
            </a:r>
            <a:r>
              <a:rPr lang="ja-JP" altLang="en-US" sz="1200" dirty="0" smtClean="0">
                <a:latin typeface="ＭＳ Ｐゴシック" pitchFamily="50" charset="-128"/>
                <a:cs typeface="メイリオ" pitchFamily="50" charset="-128"/>
              </a:rPr>
              <a:t>にもとづき、以下の特徴を持つ</a:t>
            </a:r>
            <a:endParaRPr lang="en-US" altLang="ja-JP" sz="1200" dirty="0" smtClean="0">
              <a:latin typeface="ＭＳ Ｐゴシック" pitchFamily="50" charset="-128"/>
              <a:cs typeface="メイリオ" pitchFamily="50" charset="-128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ja-JP" altLang="en-US" sz="1200" dirty="0" smtClean="0">
                <a:latin typeface="ＭＳ Ｐゴシック" pitchFamily="50" charset="-128"/>
                <a:cs typeface="メイリオ" pitchFamily="50" charset="-128"/>
              </a:rPr>
              <a:t>優先順位が不明</a:t>
            </a:r>
            <a:endParaRPr lang="en-US" altLang="ja-JP" sz="1200" dirty="0" smtClean="0">
              <a:latin typeface="ＭＳ Ｐゴシック" pitchFamily="50" charset="-128"/>
              <a:cs typeface="メイリオ" pitchFamily="50" charset="-128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ja-JP" altLang="en-US" sz="1200" dirty="0">
                <a:latin typeface="ＭＳ Ｐゴシック" pitchFamily="50" charset="-128"/>
                <a:cs typeface="メイリオ" pitchFamily="50" charset="-128"/>
              </a:rPr>
              <a:t>漠然・曖昧・抽象的な表現で過不足が存在</a:t>
            </a:r>
            <a:endParaRPr lang="en-US" altLang="ja-JP" sz="1200" dirty="0">
              <a:latin typeface="ＭＳ Ｐゴシック" pitchFamily="50" charset="-128"/>
              <a:cs typeface="メイリオ" pitchFamily="50" charset="-128"/>
            </a:endParaRPr>
          </a:p>
          <a:p>
            <a:endParaRPr lang="ja-JP" altLang="en-US" sz="1200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459270" y="4520440"/>
            <a:ext cx="2016000" cy="9967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latin typeface="ＭＳ Ｐゴシック" pitchFamily="50" charset="-128"/>
                <a:cs typeface="メイリオ" pitchFamily="50" charset="-128"/>
              </a:rPr>
              <a:t>ビジネス</a:t>
            </a:r>
            <a:r>
              <a:rPr lang="ja-JP" altLang="en-US" sz="1200" dirty="0">
                <a:latin typeface="ＭＳ Ｐゴシック" pitchFamily="50" charset="-128"/>
                <a:cs typeface="メイリオ" pitchFamily="50" charset="-128"/>
              </a:rPr>
              <a:t>戦略</a:t>
            </a:r>
            <a:r>
              <a:rPr lang="ja-JP" altLang="en-US" sz="1200" dirty="0" smtClean="0">
                <a:latin typeface="ＭＳ Ｐゴシック" pitchFamily="50" charset="-128"/>
                <a:cs typeface="メイリオ" pitchFamily="50" charset="-128"/>
              </a:rPr>
              <a:t>・各ステークホルダーの</a:t>
            </a:r>
            <a:r>
              <a:rPr lang="ja-JP" altLang="en-US" sz="1200" dirty="0">
                <a:latin typeface="ＭＳ Ｐゴシック" pitchFamily="50" charset="-128"/>
                <a:cs typeface="メイリオ" pitchFamily="50" charset="-128"/>
              </a:rPr>
              <a:t>あるべき姿を実現できる</a:t>
            </a:r>
            <a:r>
              <a:rPr lang="ja-JP" altLang="en-US" sz="1200" dirty="0" smtClean="0">
                <a:latin typeface="ＭＳ Ｐゴシック" pitchFamily="50" charset="-128"/>
                <a:cs typeface="メイリオ" pitchFamily="50" charset="-128"/>
              </a:rPr>
              <a:t>ものに</a:t>
            </a:r>
            <a:r>
              <a:rPr lang="ja-JP" altLang="en-US" sz="1200" dirty="0">
                <a:latin typeface="ＭＳ Ｐゴシック" pitchFamily="50" charset="-128"/>
                <a:cs typeface="メイリオ" pitchFamily="50" charset="-128"/>
              </a:rPr>
              <a:t>絞り、</a:t>
            </a:r>
            <a:r>
              <a:rPr lang="ja-JP" altLang="en-US" sz="1200" dirty="0" smtClean="0">
                <a:latin typeface="ＭＳ Ｐゴシック" pitchFamily="50" charset="-128"/>
                <a:cs typeface="メイリオ" pitchFamily="50" charset="-128"/>
              </a:rPr>
              <a:t>整理</a:t>
            </a:r>
            <a:endParaRPr lang="en-US" altLang="ja-JP" sz="1200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200" dirty="0" smtClean="0">
                <a:latin typeface="ＭＳ Ｐゴシック" pitchFamily="50" charset="-128"/>
                <a:cs typeface="メイリオ" pitchFamily="50" charset="-128"/>
              </a:rPr>
              <a:t>・</a:t>
            </a:r>
            <a:r>
              <a:rPr lang="ja-JP" altLang="en-US" sz="1200" dirty="0">
                <a:latin typeface="ＭＳ Ｐゴシック" pitchFamily="50" charset="-128"/>
                <a:cs typeface="メイリオ" pitchFamily="50" charset="-128"/>
              </a:rPr>
              <a:t>体系化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4667590" y="4520440"/>
            <a:ext cx="2016000" cy="9967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ＭＳ Ｐゴシック" pitchFamily="50" charset="-128"/>
                <a:cs typeface="メイリオ" pitchFamily="50" charset="-128"/>
              </a:rPr>
              <a:t>システムとして必要な</a:t>
            </a:r>
            <a:r>
              <a:rPr lang="ja-JP" altLang="en-US" sz="1200" dirty="0" smtClean="0">
                <a:latin typeface="ＭＳ Ｐゴシック" pitchFamily="50" charset="-128"/>
                <a:cs typeface="メイリオ" pitchFamily="50" charset="-128"/>
              </a:rPr>
              <a:t>機能</a:t>
            </a:r>
            <a:endParaRPr lang="en-US" altLang="ja-JP" sz="1200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200" dirty="0" smtClean="0">
                <a:latin typeface="ＭＳ Ｐゴシック" pitchFamily="50" charset="-128"/>
                <a:cs typeface="メイリオ" pitchFamily="50" charset="-128"/>
              </a:rPr>
              <a:t>・</a:t>
            </a:r>
            <a:r>
              <a:rPr lang="ja-JP" altLang="en-US" sz="1200" dirty="0">
                <a:latin typeface="ＭＳ Ｐゴシック" pitchFamily="50" charset="-128"/>
                <a:cs typeface="メイリオ" pitchFamily="50" charset="-128"/>
              </a:rPr>
              <a:t>非機能を掘り下げ</a:t>
            </a: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6875909" y="4520440"/>
            <a:ext cx="2016000" cy="9967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ＭＳ Ｐゴシック" pitchFamily="50" charset="-128"/>
                <a:cs typeface="メイリオ" pitchFamily="50" charset="-128"/>
              </a:rPr>
              <a:t>要件に基づいたシステムの動作や構造を設計書化</a:t>
            </a:r>
          </a:p>
        </p:txBody>
      </p:sp>
      <p:sp>
        <p:nvSpPr>
          <p:cNvPr id="34" name="正方形/長方形 2"/>
          <p:cNvSpPr>
            <a:spLocks noChangeArrowheads="1"/>
          </p:cNvSpPr>
          <p:nvPr/>
        </p:nvSpPr>
        <p:spPr bwMode="auto">
          <a:xfrm>
            <a:off x="252288" y="1701155"/>
            <a:ext cx="8640763" cy="230390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36000" rIns="90000" bIns="36000" anchor="t"/>
          <a:lstStyle/>
          <a:p>
            <a:pPr algn="ctr"/>
            <a:r>
              <a:rPr lang="ja-JP" altLang="en-US" sz="1400" b="1" dirty="0">
                <a:latin typeface="ＭＳ Ｐゴシック" pitchFamily="50" charset="-128"/>
                <a:cs typeface="メイリオ" pitchFamily="50" charset="-128"/>
              </a:rPr>
              <a:t>ＩＴシステムライフサイクル関連の全体</a:t>
            </a:r>
            <a:r>
              <a:rPr lang="ja-JP" altLang="en-US" sz="1400" b="1" dirty="0" smtClean="0">
                <a:latin typeface="ＭＳ Ｐゴシック" pitchFamily="50" charset="-128"/>
                <a:cs typeface="メイリオ" pitchFamily="50" charset="-128"/>
              </a:rPr>
              <a:t>プロセス</a:t>
            </a:r>
            <a:endParaRPr lang="en-US" altLang="ja-JP" sz="1400" b="1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3635897" y="1989188"/>
            <a:ext cx="4249092" cy="1871414"/>
          </a:xfrm>
          <a:prstGeom prst="homePlate">
            <a:avLst>
              <a:gd name="adj" fmla="val 1495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anchor="t" anchorCtr="0"/>
          <a:lstStyle/>
          <a:p>
            <a:pPr algn="ctr">
              <a:defRPr/>
            </a:pPr>
            <a:r>
              <a:rPr lang="ja-JP" altLang="en-US" sz="1200" b="1" dirty="0">
                <a:latin typeface="ＭＳ Ｐゴシック" pitchFamily="50" charset="-128"/>
                <a:cs typeface="メイリオ" pitchFamily="50" charset="-128"/>
              </a:rPr>
              <a:t>情報システム　構築</a:t>
            </a:r>
            <a:r>
              <a:rPr lang="ja-JP" altLang="en-US" sz="1200" b="1" dirty="0" smtClean="0">
                <a:latin typeface="ＭＳ Ｐゴシック" pitchFamily="50" charset="-128"/>
                <a:cs typeface="メイリオ" pitchFamily="50" charset="-128"/>
              </a:rPr>
              <a:t>プロジェクト</a:t>
            </a:r>
            <a:endParaRPr lang="ja-JP" altLang="en-US" sz="1100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467544" y="1989188"/>
            <a:ext cx="914400" cy="1871413"/>
          </a:xfrm>
          <a:prstGeom prst="homePlat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経営戦略</a:t>
            </a:r>
            <a:endParaRPr lang="en-US" altLang="ja-JP" sz="1100" dirty="0">
              <a:latin typeface="ＭＳ Ｐゴシック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・</a:t>
            </a:r>
            <a:endParaRPr lang="en-US" altLang="ja-JP" sz="1100" dirty="0">
              <a:latin typeface="ＭＳ Ｐゴシック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事業戦略</a:t>
            </a: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1404813" y="2708076"/>
            <a:ext cx="792163" cy="1152525"/>
          </a:xfrm>
          <a:prstGeom prst="homePlat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情報戦略</a:t>
            </a:r>
            <a:endParaRPr lang="en-US" altLang="ja-JP" sz="1100" dirty="0">
              <a:latin typeface="ＭＳ Ｐゴシック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・</a:t>
            </a:r>
            <a:endParaRPr lang="en-US" altLang="ja-JP" sz="1100" dirty="0">
              <a:latin typeface="ＭＳ Ｐゴシック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ＩＴ戦略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1404812" y="1989188"/>
            <a:ext cx="2231083" cy="647451"/>
          </a:xfrm>
          <a:prstGeom prst="homePlate">
            <a:avLst>
              <a:gd name="adj" fmla="val 33762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ビジネス構想</a:t>
            </a:r>
            <a:endParaRPr lang="en-US" altLang="ja-JP" sz="1100" dirty="0">
              <a:latin typeface="ＭＳ Ｐゴシック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（新規事業創出・機能先鋭化）</a:t>
            </a:r>
            <a:endParaRPr lang="en-US" altLang="ja-JP" sz="1100" dirty="0">
              <a:latin typeface="ＭＳ Ｐゴシック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（業務改革・改善）</a:t>
            </a:r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6970588" y="2240557"/>
            <a:ext cx="768350" cy="1558132"/>
          </a:xfrm>
          <a:prstGeom prst="homePlat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ユーザ</a:t>
            </a:r>
            <a:endParaRPr lang="en-US" altLang="ja-JP" sz="1100" dirty="0">
              <a:latin typeface="ＭＳ Ｐゴシック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受入れ</a:t>
            </a:r>
            <a:endParaRPr lang="en-US" altLang="ja-JP" sz="1100" dirty="0">
              <a:latin typeface="ＭＳ Ｐゴシック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テスト</a:t>
            </a:r>
            <a:endParaRPr lang="en-US" altLang="ja-JP" sz="1100" dirty="0">
              <a:latin typeface="ＭＳ Ｐゴシック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・</a:t>
            </a:r>
          </a:p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移行</a:t>
            </a:r>
          </a:p>
        </p:txBody>
      </p:sp>
      <p:sp>
        <p:nvSpPr>
          <p:cNvPr id="40" name="AutoShape 19"/>
          <p:cNvSpPr>
            <a:spLocks noChangeArrowheads="1"/>
          </p:cNvSpPr>
          <p:nvPr/>
        </p:nvSpPr>
        <p:spPr bwMode="auto">
          <a:xfrm>
            <a:off x="3743323" y="2240557"/>
            <a:ext cx="504000" cy="1554376"/>
          </a:xfrm>
          <a:prstGeom prst="homePlate">
            <a:avLst>
              <a:gd name="adj" fmla="val 29653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wordArtVertRtl" wrap="none" anchor="ctr"/>
          <a:lstStyle/>
          <a:p>
            <a:pPr algn="ctr">
              <a:defRPr/>
            </a:pPr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プロジェクト計画</a:t>
            </a:r>
            <a:endParaRPr lang="ja-JP" altLang="en-US" sz="1100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41" name="AutoShape 8"/>
          <p:cNvSpPr>
            <a:spLocks noChangeArrowheads="1"/>
          </p:cNvSpPr>
          <p:nvPr/>
        </p:nvSpPr>
        <p:spPr bwMode="auto">
          <a:xfrm>
            <a:off x="4285305" y="2240557"/>
            <a:ext cx="503931" cy="1559130"/>
          </a:xfrm>
          <a:prstGeom prst="homePlat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wordArtVertRtl" wrap="none" anchor="ctr"/>
          <a:lstStyle/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要件定義</a:t>
            </a: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4800101" y="2689160"/>
            <a:ext cx="540000" cy="1110526"/>
          </a:xfrm>
          <a:prstGeom prst="homePlate">
            <a:avLst>
              <a:gd name="adj" fmla="val 18384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wordArtVertRtl" wrap="none" anchor="ctr"/>
          <a:lstStyle/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基本設計</a:t>
            </a:r>
          </a:p>
        </p:txBody>
      </p:sp>
      <p:sp>
        <p:nvSpPr>
          <p:cNvPr id="43" name="AutoShape 10"/>
          <p:cNvSpPr>
            <a:spLocks noChangeArrowheads="1"/>
          </p:cNvSpPr>
          <p:nvPr/>
        </p:nvSpPr>
        <p:spPr bwMode="auto">
          <a:xfrm>
            <a:off x="5883388" y="2689160"/>
            <a:ext cx="540000" cy="1110526"/>
          </a:xfrm>
          <a:prstGeom prst="homePlate">
            <a:avLst>
              <a:gd name="adj" fmla="val 18384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wordArtVertRtl" wrap="square" lIns="90000" tIns="36000" bIns="36000" anchor="ctr"/>
          <a:lstStyle/>
          <a:p>
            <a:pPr algn="ctr">
              <a:defRPr/>
            </a:pPr>
            <a:r>
              <a:rPr lang="ja-JP" altLang="en-US" sz="1000" dirty="0">
                <a:latin typeface="ＭＳ Ｐゴシック" pitchFamily="50" charset="-128"/>
                <a:cs typeface="メイリオ" pitchFamily="50" charset="-128"/>
              </a:rPr>
              <a:t>プログラミング</a:t>
            </a:r>
            <a:endParaRPr lang="en-US" altLang="ja-JP" sz="1000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>
            <a:off x="4789363" y="2240557"/>
            <a:ext cx="2170113" cy="383382"/>
          </a:xfrm>
          <a:prstGeom prst="homePlate">
            <a:avLst>
              <a:gd name="adj" fmla="val 14449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業務プロセス変更実施</a:t>
            </a:r>
          </a:p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（組織、設備、プロセス・・）</a:t>
            </a:r>
          </a:p>
        </p:txBody>
      </p:sp>
      <p:sp>
        <p:nvSpPr>
          <p:cNvPr id="45" name="AutoShape 14"/>
          <p:cNvSpPr>
            <a:spLocks noChangeArrowheads="1"/>
          </p:cNvSpPr>
          <p:nvPr/>
        </p:nvSpPr>
        <p:spPr bwMode="auto">
          <a:xfrm>
            <a:off x="7884988" y="1989188"/>
            <a:ext cx="792163" cy="1871413"/>
          </a:xfrm>
          <a:prstGeom prst="homePlat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保守</a:t>
            </a:r>
            <a:endParaRPr lang="en-US" altLang="ja-JP" sz="1100" dirty="0">
              <a:latin typeface="ＭＳ Ｐゴシック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・</a:t>
            </a:r>
            <a:endParaRPr lang="en-US" altLang="ja-JP" sz="1100" dirty="0">
              <a:latin typeface="ＭＳ Ｐゴシック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運用</a:t>
            </a: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5336313" y="2689160"/>
            <a:ext cx="540000" cy="1110526"/>
          </a:xfrm>
          <a:prstGeom prst="homePlate">
            <a:avLst>
              <a:gd name="adj" fmla="val 18384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wordArtVertRtl" wrap="none" anchor="ctr"/>
          <a:lstStyle/>
          <a:p>
            <a:pPr algn="ctr">
              <a:defRPr/>
            </a:pP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詳細設計</a:t>
            </a: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6430463" y="2689160"/>
            <a:ext cx="540000" cy="1110526"/>
          </a:xfrm>
          <a:prstGeom prst="homePlate">
            <a:avLst>
              <a:gd name="adj" fmla="val 18384"/>
            </a:avLst>
          </a:prstGeom>
          <a:solidFill>
            <a:schemeClr val="bg1"/>
          </a:solidFill>
          <a:ln w="19050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wordArtVertRtl" wrap="square" lIns="90000" tIns="36000" bIns="36000" anchor="ctr"/>
          <a:lstStyle/>
          <a:p>
            <a:pPr algn="ctr">
              <a:defRPr/>
            </a:pPr>
            <a:r>
              <a:rPr lang="ja-JP" altLang="en-US" sz="1000" dirty="0">
                <a:latin typeface="ＭＳ Ｐゴシック" pitchFamily="50" charset="-128"/>
                <a:cs typeface="メイリオ" pitchFamily="50" charset="-128"/>
              </a:rPr>
              <a:t>システムテスト</a:t>
            </a: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2270001" y="2708076"/>
            <a:ext cx="1365895" cy="1152525"/>
          </a:xfrm>
          <a:prstGeom prst="homePlate">
            <a:avLst>
              <a:gd name="adj" fmla="val 16051"/>
            </a:avLst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ja-JP" altLang="en-US" sz="1400" b="1" dirty="0" smtClean="0">
                <a:latin typeface="ＭＳ Ｐゴシック" pitchFamily="50" charset="-128"/>
                <a:cs typeface="メイリオ" pitchFamily="50" charset="-128"/>
              </a:rPr>
              <a:t>情報システム</a:t>
            </a:r>
            <a:endParaRPr lang="en-US" altLang="ja-JP" sz="1400" b="1" dirty="0" smtClean="0">
              <a:latin typeface="ＭＳ Ｐゴシック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1400" b="1" dirty="0" smtClean="0">
                <a:latin typeface="ＭＳ Ｐゴシック" pitchFamily="50" charset="-128"/>
                <a:cs typeface="メイリオ" pitchFamily="50" charset="-128"/>
              </a:rPr>
              <a:t>構想・企画</a:t>
            </a:r>
            <a:endParaRPr lang="en-US" altLang="ja-JP" sz="1400" b="1" dirty="0" smtClean="0">
              <a:latin typeface="ＭＳ Ｐゴシック" pitchFamily="50" charset="-128"/>
              <a:cs typeface="メイリオ" pitchFamily="50" charset="-128"/>
            </a:endParaRPr>
          </a:p>
          <a:p>
            <a:pPr algn="ctr">
              <a:defRPr/>
            </a:pPr>
            <a:endParaRPr lang="ja-JP" altLang="en-US" sz="1400" b="1" dirty="0">
              <a:latin typeface="ＭＳ Ｐゴシック" pitchFamily="50" charset="-128"/>
              <a:cs typeface="メイリオ" pitchFamily="50" charset="-128"/>
            </a:endParaRPr>
          </a:p>
        </p:txBody>
      </p:sp>
      <p:cxnSp>
        <p:nvCxnSpPr>
          <p:cNvPr id="49" name="直線コネクタ 48"/>
          <p:cNvCxnSpPr>
            <a:stCxn id="55" idx="2"/>
            <a:endCxn id="26" idx="0"/>
          </p:cNvCxnSpPr>
          <p:nvPr/>
        </p:nvCxnSpPr>
        <p:spPr>
          <a:xfrm flipH="1">
            <a:off x="1259521" y="3794933"/>
            <a:ext cx="1188723" cy="282139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55" idx="2"/>
            <a:endCxn id="27" idx="0"/>
          </p:cNvCxnSpPr>
          <p:nvPr/>
        </p:nvCxnSpPr>
        <p:spPr>
          <a:xfrm>
            <a:off x="2448244" y="3794933"/>
            <a:ext cx="1019597" cy="282139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1" idx="2"/>
            <a:endCxn id="28" idx="0"/>
          </p:cNvCxnSpPr>
          <p:nvPr/>
        </p:nvCxnSpPr>
        <p:spPr>
          <a:xfrm>
            <a:off x="4474279" y="3799687"/>
            <a:ext cx="1201882" cy="277385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2"/>
            <a:endCxn id="29" idx="0"/>
          </p:cNvCxnSpPr>
          <p:nvPr/>
        </p:nvCxnSpPr>
        <p:spPr>
          <a:xfrm>
            <a:off x="5020464" y="3799686"/>
            <a:ext cx="2864016" cy="27738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6" idx="2"/>
            <a:endCxn id="29" idx="0"/>
          </p:cNvCxnSpPr>
          <p:nvPr/>
        </p:nvCxnSpPr>
        <p:spPr>
          <a:xfrm>
            <a:off x="5556676" y="3799686"/>
            <a:ext cx="2327804" cy="27738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/>
          <p:cNvGrpSpPr/>
          <p:nvPr/>
        </p:nvGrpSpPr>
        <p:grpSpPr>
          <a:xfrm>
            <a:off x="2286941" y="3501355"/>
            <a:ext cx="1204939" cy="293578"/>
            <a:chOff x="2195736" y="3860652"/>
            <a:chExt cx="1429862" cy="144412"/>
          </a:xfrm>
          <a:solidFill>
            <a:schemeClr val="bg1"/>
          </a:solidFill>
        </p:grpSpPr>
        <p:sp>
          <p:nvSpPr>
            <p:cNvPr id="55" name="AutoShape 5"/>
            <p:cNvSpPr>
              <a:spLocks noChangeArrowheads="1"/>
            </p:cNvSpPr>
            <p:nvPr/>
          </p:nvSpPr>
          <p:spPr bwMode="auto">
            <a:xfrm>
              <a:off x="2195736" y="3860652"/>
              <a:ext cx="469920" cy="144412"/>
            </a:xfrm>
            <a:prstGeom prst="homePlate">
              <a:avLst>
                <a:gd name="adj" fmla="val 25000"/>
              </a:avLst>
            </a:prstGeom>
            <a:grpFill/>
            <a:ln w="19050">
              <a:solidFill>
                <a:srgbClr val="000066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 dirty="0" smtClean="0">
                  <a:latin typeface="ＭＳ Ｐゴシック" pitchFamily="50" charset="-128"/>
                  <a:cs typeface="メイリオ" pitchFamily="50" charset="-128"/>
                </a:rPr>
                <a:t>Why</a:t>
              </a:r>
              <a:endParaRPr lang="ja-JP" altLang="en-US" sz="1000" dirty="0">
                <a:latin typeface="ＭＳ Ｐゴシック" pitchFamily="50" charset="-128"/>
                <a:cs typeface="メイリオ" pitchFamily="50" charset="-128"/>
              </a:endParaRPr>
            </a:p>
          </p:txBody>
        </p:sp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2685700" y="3860652"/>
              <a:ext cx="469920" cy="144412"/>
            </a:xfrm>
            <a:prstGeom prst="homePlate">
              <a:avLst>
                <a:gd name="adj" fmla="val 25000"/>
              </a:avLst>
            </a:prstGeom>
            <a:grpFill/>
            <a:ln w="19050">
              <a:solidFill>
                <a:srgbClr val="000066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 dirty="0" smtClean="0">
                  <a:latin typeface="ＭＳ Ｐゴシック" pitchFamily="50" charset="-128"/>
                  <a:cs typeface="メイリオ" pitchFamily="50" charset="-128"/>
                </a:rPr>
                <a:t>What</a:t>
              </a:r>
              <a:endParaRPr lang="ja-JP" altLang="en-US" sz="1000" dirty="0">
                <a:latin typeface="ＭＳ Ｐゴシック" pitchFamily="50" charset="-128"/>
                <a:cs typeface="メイリオ" pitchFamily="50" charset="-128"/>
              </a:endParaRPr>
            </a:p>
          </p:txBody>
        </p:sp>
        <p:sp>
          <p:nvSpPr>
            <p:cNvPr id="57" name="AutoShape 5"/>
            <p:cNvSpPr>
              <a:spLocks noChangeArrowheads="1"/>
            </p:cNvSpPr>
            <p:nvPr/>
          </p:nvSpPr>
          <p:spPr bwMode="auto">
            <a:xfrm>
              <a:off x="3155678" y="3860652"/>
              <a:ext cx="469920" cy="144412"/>
            </a:xfrm>
            <a:prstGeom prst="homePlate">
              <a:avLst>
                <a:gd name="adj" fmla="val 25000"/>
              </a:avLst>
            </a:prstGeom>
            <a:grpFill/>
            <a:ln w="19050">
              <a:solidFill>
                <a:srgbClr val="000066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000" dirty="0" smtClean="0">
                  <a:latin typeface="ＭＳ Ｐゴシック" pitchFamily="50" charset="-128"/>
                  <a:cs typeface="メイリオ" pitchFamily="50" charset="-128"/>
                </a:rPr>
                <a:t>How</a:t>
              </a:r>
              <a:endParaRPr lang="ja-JP" altLang="en-US" sz="1000" dirty="0">
                <a:latin typeface="ＭＳ Ｐゴシック" pitchFamily="50" charset="-128"/>
                <a:cs typeface="メイリオ" pitchFamily="50" charset="-128"/>
              </a:endParaRPr>
            </a:p>
          </p:txBody>
        </p:sp>
      </p:grpSp>
      <p:sp>
        <p:nvSpPr>
          <p:cNvPr id="58" name="四角形吹き出し 57"/>
          <p:cNvSpPr/>
          <p:nvPr/>
        </p:nvSpPr>
        <p:spPr bwMode="auto">
          <a:xfrm>
            <a:off x="3815198" y="4042816"/>
            <a:ext cx="756802" cy="382721"/>
          </a:xfrm>
          <a:prstGeom prst="wedgeRectCallout">
            <a:avLst>
              <a:gd name="adj1" fmla="val -66410"/>
              <a:gd name="adj2" fmla="val 31053"/>
            </a:avLst>
          </a:prstGeom>
          <a:solidFill>
            <a:srgbClr val="FFFF66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lIns="36000" tIns="36000" rIns="0" bIns="36000" rtlCol="0" anchor="ctr" anchorCtr="0"/>
          <a:lstStyle/>
          <a:p>
            <a:pPr algn="ctr"/>
            <a:r>
              <a:rPr lang="ja-JP" altLang="en-US" sz="1050" dirty="0" smtClean="0">
                <a:latin typeface="ＭＳ Ｐゴシック" pitchFamily="50" charset="-128"/>
                <a:cs typeface="メイリオ" pitchFamily="50" charset="-128"/>
              </a:rPr>
              <a:t>成功・失敗</a:t>
            </a:r>
            <a:endParaRPr lang="en-US" altLang="ja-JP" sz="1050" dirty="0" smtClean="0">
              <a:latin typeface="ＭＳ Ｐゴシック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050" dirty="0" smtClean="0">
                <a:latin typeface="ＭＳ Ｐゴシック" pitchFamily="50" charset="-128"/>
                <a:cs typeface="メイリオ" pitchFamily="50" charset="-128"/>
              </a:rPr>
              <a:t>を左右</a:t>
            </a:r>
            <a:endParaRPr lang="ja-JP" altLang="en-US" sz="1050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59" name="二等辺三角形 58"/>
          <p:cNvSpPr/>
          <p:nvPr/>
        </p:nvSpPr>
        <p:spPr bwMode="auto">
          <a:xfrm rot="16200000" flipV="1">
            <a:off x="2115264" y="4847826"/>
            <a:ext cx="491186" cy="101805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</a:endParaRPr>
          </a:p>
        </p:txBody>
      </p:sp>
      <p:sp>
        <p:nvSpPr>
          <p:cNvPr id="60" name="二等辺三角形 59"/>
          <p:cNvSpPr/>
          <p:nvPr/>
        </p:nvSpPr>
        <p:spPr bwMode="auto">
          <a:xfrm rot="16200000" flipV="1">
            <a:off x="4347512" y="4847826"/>
            <a:ext cx="491186" cy="101805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</a:endParaRPr>
          </a:p>
        </p:txBody>
      </p:sp>
      <p:sp>
        <p:nvSpPr>
          <p:cNvPr id="61" name="二等辺三角形 60"/>
          <p:cNvSpPr/>
          <p:nvPr/>
        </p:nvSpPr>
        <p:spPr bwMode="auto">
          <a:xfrm rot="16200000" flipV="1">
            <a:off x="6537550" y="4847826"/>
            <a:ext cx="491186" cy="101805"/>
          </a:xfrm>
          <a:prstGeom prst="triangl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</a:endParaRPr>
          </a:p>
        </p:txBody>
      </p:sp>
      <p:sp>
        <p:nvSpPr>
          <p:cNvPr id="62" name="二等辺三角形 61"/>
          <p:cNvSpPr>
            <a:spLocks noChangeAspect="1"/>
          </p:cNvSpPr>
          <p:nvPr/>
        </p:nvSpPr>
        <p:spPr bwMode="auto">
          <a:xfrm>
            <a:off x="3430349" y="3846240"/>
            <a:ext cx="175900" cy="1440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lIns="72000" tIns="0" rIns="72000" bIns="0" rtlCol="0" anchor="ctr" anchorCtr="0"/>
          <a:lstStyle/>
          <a:p>
            <a:pPr algn="ctr">
              <a:spcBef>
                <a:spcPct val="50000"/>
              </a:spcBef>
            </a:pPr>
            <a:endParaRPr kumimoji="1" lang="ja-JP" altLang="en-US" sz="1050" dirty="0" smtClean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63" name="二等辺三角形 62"/>
          <p:cNvSpPr>
            <a:spLocks noChangeAspect="1"/>
          </p:cNvSpPr>
          <p:nvPr/>
        </p:nvSpPr>
        <p:spPr bwMode="auto">
          <a:xfrm>
            <a:off x="4128377" y="3846240"/>
            <a:ext cx="175900" cy="144000"/>
          </a:xfrm>
          <a:prstGeom prst="triangle">
            <a:avLst/>
          </a:prstGeom>
          <a:solidFill>
            <a:srgbClr val="3333CC"/>
          </a:solidFill>
          <a:ln>
            <a:noFill/>
          </a:ln>
          <a:effectLst/>
          <a:extLst/>
        </p:spPr>
        <p:txBody>
          <a:bodyPr wrap="none" lIns="72000" tIns="0" rIns="72000" bIns="0" rtlCol="0" anchor="ctr" anchorCtr="0"/>
          <a:lstStyle/>
          <a:p>
            <a:pPr algn="ctr">
              <a:spcBef>
                <a:spcPct val="50000"/>
              </a:spcBef>
            </a:pPr>
            <a:endParaRPr kumimoji="1" lang="ja-JP" altLang="en-US" sz="1050" dirty="0" smtClean="0">
              <a:solidFill>
                <a:srgbClr val="FFFF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510930" y="381766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900" dirty="0">
                <a:latin typeface="ＭＳ Ｐゴシック" pitchFamily="50" charset="-128"/>
                <a:cs typeface="メイリオ" pitchFamily="50" charset="-128"/>
              </a:rPr>
              <a:t>方針稟議</a:t>
            </a:r>
            <a:endParaRPr lang="en-US" altLang="ja-JP" sz="900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4213701" y="381766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900" dirty="0">
                <a:latin typeface="ＭＳ Ｐゴシック" pitchFamily="50" charset="-128"/>
                <a:cs typeface="メイリオ" pitchFamily="50" charset="-128"/>
              </a:rPr>
              <a:t>実行稟議</a:t>
            </a:r>
          </a:p>
        </p:txBody>
      </p:sp>
    </p:spTree>
    <p:extLst>
      <p:ext uri="{BB962C8B-B14F-4D97-AF65-F5344CB8AC3E}">
        <p14:creationId xmlns:p14="http://schemas.microsoft.com/office/powerpoint/2010/main" val="29823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/>
              <a:t>図表</a:t>
            </a:r>
            <a:r>
              <a:rPr lang="en-US" altLang="ja-JP" dirty="0" smtClean="0"/>
              <a:t>2-7</a:t>
            </a:r>
            <a:r>
              <a:rPr lang="ja-JP" altLang="en-US" dirty="0"/>
              <a:t>　要求を整理する上で注意しなければならない事項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79512" y="965627"/>
            <a:ext cx="8712968" cy="19593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835696" y="965627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情報システムの利用者は</a:t>
            </a:r>
            <a:r>
              <a:rPr lang="en-US" altLang="ja-JP" sz="1400" dirty="0" smtClean="0"/>
              <a:t>…</a:t>
            </a:r>
          </a:p>
          <a:p>
            <a:endParaRPr lang="en-US" altLang="ja-JP" sz="10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/>
              <a:t>当たり前</a:t>
            </a:r>
            <a:r>
              <a:rPr lang="ja-JP" altLang="en-US" sz="1400" dirty="0"/>
              <a:t>と思っていることは話さない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/>
              <a:t>真の要求に気づいていない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/>
              <a:t>自分の要求を必須だと信じている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/>
              <a:t>全ての要求を漏れなく話せない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/>
              <a:t>事実と思い込みを混同している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/>
              <a:t>組織部門が違えば同じ言葉でも意味するところが異なる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/>
              <a:t>語られた要求と記録は必ずしも一致しない</a:t>
            </a:r>
          </a:p>
        </p:txBody>
      </p:sp>
      <p:sp>
        <p:nvSpPr>
          <p:cNvPr id="22" name="二等辺三角形 21"/>
          <p:cNvSpPr/>
          <p:nvPr/>
        </p:nvSpPr>
        <p:spPr bwMode="auto">
          <a:xfrm flipV="1">
            <a:off x="323528" y="2996951"/>
            <a:ext cx="3780420" cy="324000"/>
          </a:xfrm>
          <a:prstGeom prst="triangle">
            <a:avLst/>
          </a:prstGeom>
          <a:solidFill>
            <a:srgbClr val="333399"/>
          </a:solidFill>
          <a:ln>
            <a:noFill/>
          </a:ln>
          <a:effectLst/>
          <a:extLst/>
        </p:spPr>
        <p:txBody>
          <a:bodyPr wrap="none" lIns="72000" tIns="0" rIns="72000" bIns="0" rtlCol="0" anchor="ctr" anchorCtr="0"/>
          <a:lstStyle/>
          <a:p>
            <a:pPr algn="ctr">
              <a:spcBef>
                <a:spcPct val="50000"/>
              </a:spcBef>
            </a:pPr>
            <a:endParaRPr kumimoji="1" lang="ja-JP" altLang="en-US" sz="1400" dirty="0" smtClean="0">
              <a:solidFill>
                <a:srgbClr val="FFFFFF"/>
              </a:solidFill>
              <a:latin typeface="ＭＳ Ｐゴシック" pitchFamily="50" charset="-128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4784014" y="3010211"/>
            <a:ext cx="3636404" cy="324000"/>
          </a:xfrm>
          <a:prstGeom prst="triangle">
            <a:avLst/>
          </a:prstGeom>
          <a:solidFill>
            <a:srgbClr val="333399"/>
          </a:solidFill>
          <a:ln>
            <a:noFill/>
          </a:ln>
          <a:effectLst/>
          <a:extLst/>
        </p:spPr>
        <p:txBody>
          <a:bodyPr wrap="none" lIns="72000" tIns="0" rIns="72000" bIns="0" rtlCol="0" anchor="ctr" anchorCtr="0"/>
          <a:lstStyle/>
          <a:p>
            <a:pPr algn="ctr">
              <a:spcBef>
                <a:spcPct val="50000"/>
              </a:spcBef>
            </a:pPr>
            <a:endParaRPr kumimoji="1" lang="ja-JP" altLang="en-US" sz="1400" dirty="0" smtClean="0">
              <a:solidFill>
                <a:srgbClr val="FFFFFF"/>
              </a:solidFill>
              <a:latin typeface="ＭＳ Ｐゴシック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47843" y="2980275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  <a:latin typeface="ＭＳ Ｐゴシック" pitchFamily="50" charset="-128"/>
                <a:cs typeface="メイリオ" pitchFamily="50" charset="-128"/>
              </a:rPr>
              <a:t>要求の良いまとめ方</a:t>
            </a:r>
            <a:endParaRPr kumimoji="1" lang="ja-JP" altLang="en-US" sz="1200" b="1" dirty="0">
              <a:solidFill>
                <a:schemeClr val="bg1"/>
              </a:solidFill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59365" y="2980275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  <a:latin typeface="ＭＳ Ｐゴシック" pitchFamily="50" charset="-128"/>
                <a:cs typeface="メイリオ" pitchFamily="50" charset="-128"/>
              </a:rPr>
              <a:t>要求の悪いまとめ方</a:t>
            </a:r>
            <a:endParaRPr kumimoji="1" lang="ja-JP" altLang="en-US" sz="1200" b="1" dirty="0">
              <a:solidFill>
                <a:schemeClr val="bg1"/>
              </a:solidFill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97514" y="3356992"/>
            <a:ext cx="4032448" cy="28385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extLst/>
        </p:spPr>
        <p:txBody>
          <a:bodyPr wrap="none" lIns="72000" tIns="0" rIns="72000" bIns="0" rtlCol="0" anchor="ctr" anchorCtr="0"/>
          <a:lstStyle/>
          <a:p>
            <a:pPr algn="ctr">
              <a:spcBef>
                <a:spcPct val="50000"/>
              </a:spcBef>
            </a:pPr>
            <a:endParaRPr kumimoji="1" lang="ja-JP" altLang="en-US" sz="1050" dirty="0" smtClean="0">
              <a:solidFill>
                <a:srgbClr val="FFFFFF"/>
              </a:solidFill>
              <a:latin typeface="ＭＳ Ｐゴシック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4311953" y="3360070"/>
            <a:ext cx="4580527" cy="28184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  <a:extLst/>
        </p:spPr>
        <p:txBody>
          <a:bodyPr wrap="none" lIns="72000" tIns="0" rIns="72000" bIns="0" rtlCol="0" anchor="ctr" anchorCtr="0"/>
          <a:lstStyle/>
          <a:p>
            <a:pPr algn="ctr">
              <a:spcBef>
                <a:spcPct val="50000"/>
              </a:spcBef>
            </a:pPr>
            <a:endParaRPr kumimoji="1" lang="ja-JP" altLang="en-US" sz="1050" dirty="0" smtClean="0">
              <a:solidFill>
                <a:srgbClr val="FFFFFF"/>
              </a:solidFill>
              <a:latin typeface="ＭＳ Ｐゴシック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51520" y="3586276"/>
            <a:ext cx="129614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漏れ</a:t>
            </a:r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	</a:t>
            </a:r>
            <a:endParaRPr lang="en-US" altLang="ja-JP" sz="1100" b="1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矛盾</a:t>
            </a:r>
            <a:endParaRPr lang="en-US" altLang="ja-JP" sz="1100" b="1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不足</a:t>
            </a:r>
            <a:endParaRPr lang="en-US" altLang="ja-JP" sz="1100" b="1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曖昧</a:t>
            </a:r>
            <a:endParaRPr lang="en-US" altLang="ja-JP" sz="1100" b="1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測定</a:t>
            </a:r>
            <a:r>
              <a:rPr lang="en-US" altLang="ja-JP" sz="1100" b="1" dirty="0">
                <a:latin typeface="ＭＳ Ｐゴシック" pitchFamily="50" charset="-128"/>
                <a:cs typeface="メイリオ" pitchFamily="50" charset="-128"/>
              </a:rPr>
              <a:t>/</a:t>
            </a:r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評価</a:t>
            </a:r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不可</a:t>
            </a:r>
            <a:endParaRPr lang="en-US" altLang="ja-JP" sz="1100" b="1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ノイズ</a:t>
            </a:r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	</a:t>
            </a:r>
            <a:endParaRPr lang="en-US" altLang="ja-JP" sz="1100" b="1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過剰</a:t>
            </a:r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	</a:t>
            </a:r>
            <a:endParaRPr lang="en-US" altLang="ja-JP" sz="1100" b="1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実現</a:t>
            </a:r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不可	</a:t>
            </a:r>
            <a:endParaRPr lang="en-US" altLang="ja-JP" sz="1100" b="1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理解</a:t>
            </a:r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不可	</a:t>
            </a:r>
            <a:endParaRPr lang="en-US" altLang="ja-JP" sz="1100" b="1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構成</a:t>
            </a:r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不良	</a:t>
            </a:r>
          </a:p>
          <a:p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用語</a:t>
            </a:r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未定義</a:t>
            </a:r>
            <a:endParaRPr lang="en-US" altLang="ja-JP" sz="1100" b="1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変更困難</a:t>
            </a:r>
            <a:endParaRPr lang="en-US" altLang="ja-JP" sz="1100" b="1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不透明</a:t>
            </a:r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・</a:t>
            </a:r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不明瞭</a:t>
            </a:r>
            <a:endParaRPr lang="en-US" altLang="ja-JP" sz="1100" b="1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不適切</a:t>
            </a:r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	</a:t>
            </a:r>
          </a:p>
          <a:p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妥当で</a:t>
            </a:r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ない</a:t>
            </a:r>
            <a:endParaRPr lang="ja-JP" altLang="en-US" sz="1100" b="1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403648" y="3586276"/>
            <a:ext cx="290830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要求そのものが漏れている</a:t>
            </a:r>
          </a:p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要求間で矛盾がある</a:t>
            </a:r>
          </a:p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要求が十分に記述されていない</a:t>
            </a:r>
          </a:p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要求の記述が曖昧</a:t>
            </a:r>
          </a:p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要求が評価・測定可能な記述でない</a:t>
            </a:r>
          </a:p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要求に関する無意味な情報が混在</a:t>
            </a:r>
          </a:p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要求が過剰</a:t>
            </a:r>
          </a:p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要求が制約条件下で実現不可の内容</a:t>
            </a:r>
          </a:p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要求が理解できる様に記述されていない</a:t>
            </a:r>
          </a:p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要求が表記法非準拠もしくは構成が不適切</a:t>
            </a:r>
          </a:p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要求の項目や用語が未定義のまま記載</a:t>
            </a:r>
          </a:p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要求の一部変更が全体影響し変更が困難</a:t>
            </a:r>
          </a:p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要求の根拠・依存関係・責任者が不明</a:t>
            </a:r>
            <a:endParaRPr lang="en-US" altLang="ja-JP" sz="1100" dirty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要求内容未記述、もしくは曖昧で不適切</a:t>
            </a:r>
          </a:p>
          <a:p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求められている要求を満たさない要求　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4355976" y="3597641"/>
            <a:ext cx="15841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単一性</a:t>
            </a:r>
            <a:endParaRPr lang="en-US" altLang="ja-JP" sz="1100" b="1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完全性</a:t>
            </a:r>
            <a:endParaRPr lang="ja-JP" altLang="en-US" sz="1100" b="1" dirty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一貫性</a:t>
            </a:r>
            <a:endParaRPr lang="ja-JP" altLang="en-US" sz="1100" b="1" dirty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コンプライアンス</a:t>
            </a:r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遵守</a:t>
            </a:r>
            <a:endParaRPr lang="ja-JP" altLang="en-US" sz="1100" b="1" dirty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独立性</a:t>
            </a:r>
            <a:endParaRPr lang="ja-JP" altLang="en-US" sz="1100" b="1" dirty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追跡</a:t>
            </a:r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可能</a:t>
            </a:r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　</a:t>
            </a: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最新性</a:t>
            </a:r>
            <a:endParaRPr lang="ja-JP" altLang="en-US" sz="1100" b="1" dirty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実現</a:t>
            </a:r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可能</a:t>
            </a:r>
            <a:endParaRPr lang="ja-JP" altLang="en-US" sz="1100" b="1" dirty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無曖昧性</a:t>
            </a:r>
            <a:endParaRPr lang="ja-JP" altLang="en-US" sz="1100" b="1" dirty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必要性</a:t>
            </a:r>
            <a:endParaRPr lang="en-US" altLang="ja-JP" sz="1100" b="1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b="1" dirty="0" smtClean="0">
                <a:latin typeface="ＭＳ Ｐゴシック" pitchFamily="50" charset="-128"/>
                <a:cs typeface="メイリオ" pitchFamily="50" charset="-128"/>
              </a:rPr>
              <a:t>検証可能</a:t>
            </a:r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　</a:t>
            </a:r>
          </a:p>
          <a:p>
            <a:r>
              <a:rPr lang="ja-JP" altLang="en-US" sz="1100" b="1" dirty="0">
                <a:latin typeface="ＭＳ Ｐゴシック" pitchFamily="50" charset="-128"/>
                <a:cs typeface="メイリオ" pitchFamily="50" charset="-128"/>
              </a:rPr>
              <a:t>　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5796136" y="3586276"/>
            <a:ext cx="324036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要求</a:t>
            </a: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の対象がひとつで</a:t>
            </a:r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ある</a:t>
            </a:r>
            <a:endParaRPr lang="ja-JP" altLang="en-US" sz="1100" dirty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要求</a:t>
            </a: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に漏れや不完全な記述が</a:t>
            </a:r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ない</a:t>
            </a:r>
            <a:endParaRPr lang="ja-JP" altLang="en-US" sz="1100" dirty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要求</a:t>
            </a: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に矛盾が</a:t>
            </a:r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ない</a:t>
            </a:r>
            <a:endParaRPr lang="ja-JP" altLang="en-US" sz="1100" dirty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法律</a:t>
            </a: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・規制に準拠</a:t>
            </a:r>
          </a:p>
          <a:p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要求</a:t>
            </a: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がそれ自体で完結し、</a:t>
            </a:r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他に</a:t>
            </a: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依存して</a:t>
            </a:r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いない</a:t>
            </a:r>
            <a:endParaRPr lang="ja-JP" altLang="en-US" sz="1100" dirty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要求</a:t>
            </a: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の源泉や</a:t>
            </a:r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設計等、前後の</a:t>
            </a: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成果物と</a:t>
            </a:r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関連づけ可</a:t>
            </a: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　</a:t>
            </a:r>
          </a:p>
          <a:p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要求</a:t>
            </a: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が最新の条件に基づいていること</a:t>
            </a:r>
          </a:p>
          <a:p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要求</a:t>
            </a: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がプロジェクトや</a:t>
            </a:r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環境等の制約</a:t>
            </a: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なしに</a:t>
            </a:r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実現可</a:t>
            </a:r>
            <a:endParaRPr lang="ja-JP" altLang="en-US" sz="1100" dirty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要求</a:t>
            </a: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のなかに曖昧さがない</a:t>
            </a:r>
          </a:p>
          <a:p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要求</a:t>
            </a: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が必須の内容を含む</a:t>
            </a:r>
          </a:p>
          <a:p>
            <a:r>
              <a:rPr lang="ja-JP" altLang="en-US" sz="1100" dirty="0" smtClean="0">
                <a:latin typeface="ＭＳ Ｐゴシック" pitchFamily="50" charset="-128"/>
                <a:cs typeface="メイリオ" pitchFamily="50" charset="-128"/>
              </a:rPr>
              <a:t>要求</a:t>
            </a:r>
            <a:r>
              <a:rPr lang="ja-JP" altLang="en-US" sz="1100" dirty="0">
                <a:latin typeface="ＭＳ Ｐゴシック" pitchFamily="50" charset="-128"/>
                <a:cs typeface="メイリオ" pitchFamily="50" charset="-128"/>
              </a:rPr>
              <a:t>が検証可能　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88024" y="5818524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ＭＳ Ｐゴシック" pitchFamily="50" charset="-128"/>
                <a:cs typeface="メイリオ" pitchFamily="50" charset="-128"/>
              </a:rPr>
              <a:t>出典：</a:t>
            </a:r>
            <a:r>
              <a:rPr lang="ja-JP" altLang="en-US" sz="1000" dirty="0">
                <a:latin typeface="ＭＳ Ｐゴシック" pitchFamily="50" charset="-128"/>
                <a:cs typeface="メイリオ" pitchFamily="50" charset="-128"/>
              </a:rPr>
              <a:t>　要求工学知識体系</a:t>
            </a:r>
            <a:r>
              <a:rPr lang="ja-JP" altLang="en-US" sz="1000" dirty="0" smtClean="0">
                <a:latin typeface="ＭＳ Ｐゴシック" pitchFamily="50" charset="-128"/>
                <a:cs typeface="メイリオ" pitchFamily="50" charset="-128"/>
              </a:rPr>
              <a:t>（</a:t>
            </a:r>
            <a:r>
              <a:rPr lang="en-US" altLang="ja-JP" sz="1000" dirty="0" smtClean="0">
                <a:latin typeface="ＭＳ Ｐゴシック" pitchFamily="50" charset="-128"/>
                <a:cs typeface="メイリオ" pitchFamily="50" charset="-128"/>
              </a:rPr>
              <a:t>REBOK</a:t>
            </a:r>
            <a:r>
              <a:rPr lang="ja-JP" altLang="en-US" sz="1000" dirty="0" smtClean="0">
                <a:latin typeface="ＭＳ Ｐゴシック" pitchFamily="50" charset="-128"/>
                <a:cs typeface="メイリオ" pitchFamily="50" charset="-128"/>
              </a:rPr>
              <a:t>）第１版</a:t>
            </a:r>
            <a:endParaRPr lang="en-US" altLang="ja-JP" sz="1000" dirty="0" smtClean="0">
              <a:latin typeface="ＭＳ Ｐゴシック" pitchFamily="50" charset="-128"/>
              <a:cs typeface="メイリオ" pitchFamily="50" charset="-128"/>
            </a:endParaRPr>
          </a:p>
          <a:p>
            <a:r>
              <a:rPr lang="ja-JP" altLang="en-US" sz="1000" dirty="0" smtClean="0">
                <a:latin typeface="ＭＳ Ｐゴシック" pitchFamily="50" charset="-128"/>
                <a:cs typeface="メイリオ" pitchFamily="50" charset="-128"/>
              </a:rPr>
              <a:t>　　　　　（一般</a:t>
            </a:r>
            <a:r>
              <a:rPr lang="ja-JP" altLang="en-US" sz="1000" dirty="0">
                <a:latin typeface="ＭＳ Ｐゴシック" pitchFamily="50" charset="-128"/>
                <a:cs typeface="メイリオ" pitchFamily="50" charset="-128"/>
              </a:rPr>
              <a:t>社団法人　情報サービス産業協会</a:t>
            </a:r>
            <a:r>
              <a:rPr lang="en-US" altLang="ja-JP" sz="1000" dirty="0">
                <a:latin typeface="ＭＳ Ｐゴシック" pitchFamily="50" charset="-128"/>
                <a:cs typeface="メイリオ" pitchFamily="50" charset="-128"/>
              </a:rPr>
              <a:t>REBOK</a:t>
            </a:r>
            <a:r>
              <a:rPr lang="ja-JP" altLang="en-US" sz="1000" dirty="0">
                <a:latin typeface="ＭＳ Ｐゴシック" pitchFamily="50" charset="-128"/>
                <a:cs typeface="メイリオ" pitchFamily="50" charset="-128"/>
              </a:rPr>
              <a:t>企画</a:t>
            </a:r>
            <a:r>
              <a:rPr lang="en-US" altLang="ja-JP" sz="1000" dirty="0">
                <a:latin typeface="ＭＳ Ｐゴシック" pitchFamily="50" charset="-128"/>
                <a:cs typeface="メイリオ" pitchFamily="50" charset="-128"/>
              </a:rPr>
              <a:t>WG</a:t>
            </a:r>
            <a:r>
              <a:rPr lang="ja-JP" altLang="en-US" sz="1000" dirty="0" smtClean="0">
                <a:latin typeface="ＭＳ Ｐゴシック" pitchFamily="50" charset="-128"/>
                <a:cs typeface="メイリオ" pitchFamily="50" charset="-128"/>
              </a:rPr>
              <a:t>編）</a:t>
            </a:r>
            <a:endParaRPr kumimoji="1" lang="ja-JP" altLang="en-US" sz="1000" dirty="0">
              <a:latin typeface="ＭＳ Ｐゴシック" pitchFamily="50" charset="-128"/>
              <a:cs typeface="メイリオ" pitchFamily="50" charset="-128"/>
            </a:endParaRPr>
          </a:p>
        </p:txBody>
      </p:sp>
      <p:sp>
        <p:nvSpPr>
          <p:cNvPr id="33" name="円/楕円 32"/>
          <p:cNvSpPr/>
          <p:nvPr/>
        </p:nvSpPr>
        <p:spPr bwMode="auto">
          <a:xfrm>
            <a:off x="4480064" y="3370252"/>
            <a:ext cx="189984" cy="2059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ＭＳ Ｐゴシック" pitchFamily="50" charset="-128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323528" y="3370252"/>
            <a:ext cx="166927" cy="182530"/>
            <a:chOff x="6300788" y="5121648"/>
            <a:chExt cx="930275" cy="636927"/>
          </a:xfrm>
        </p:grpSpPr>
        <p:cxnSp>
          <p:nvCxnSpPr>
            <p:cNvPr id="35" name="直線コネクタ 34"/>
            <p:cNvCxnSpPr/>
            <p:nvPr/>
          </p:nvCxnSpPr>
          <p:spPr bwMode="auto">
            <a:xfrm>
              <a:off x="6300788" y="5121648"/>
              <a:ext cx="930275" cy="6369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コネクタ 35"/>
            <p:cNvCxnSpPr/>
            <p:nvPr/>
          </p:nvCxnSpPr>
          <p:spPr bwMode="auto">
            <a:xfrm flipH="1">
              <a:off x="6300788" y="5121648"/>
              <a:ext cx="930275" cy="63692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374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ja-JP" altLang="en-US" dirty="0"/>
              <a:t>図表</a:t>
            </a:r>
            <a:r>
              <a:rPr lang="en-US" altLang="ja-JP" dirty="0" smtClean="0"/>
              <a:t>2-10</a:t>
            </a:r>
            <a:r>
              <a:rPr lang="ja-JP" altLang="en-US" dirty="0"/>
              <a:t>　要求・ソリューション一覧の段階的決定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287660" y="1843914"/>
            <a:ext cx="8532812" cy="1376899"/>
            <a:chOff x="179388" y="900113"/>
            <a:chExt cx="8532812" cy="3033712"/>
          </a:xfrm>
        </p:grpSpPr>
        <p:sp>
          <p:nvSpPr>
            <p:cNvPr id="4" name="AutoShape 4"/>
            <p:cNvSpPr>
              <a:spLocks noChangeAspect="1" noChangeArrowheads="1"/>
            </p:cNvSpPr>
            <p:nvPr/>
          </p:nvSpPr>
          <p:spPr bwMode="auto">
            <a:xfrm>
              <a:off x="179388" y="900113"/>
              <a:ext cx="8532812" cy="3033712"/>
            </a:xfrm>
            <a:prstGeom prst="homePlate">
              <a:avLst>
                <a:gd name="adj" fmla="val 15137"/>
              </a:avLst>
            </a:prstGeom>
            <a:solidFill>
              <a:srgbClr val="CCE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wrap="none" lIns="72000" tIns="46800" rIns="90000" bIns="0"/>
            <a:lstStyle/>
            <a:p>
              <a:pPr eaLnBrk="1" hangingPunct="1"/>
              <a:endParaRPr lang="ja-JP" altLang="ja-JP" sz="1800" b="1" u="sng">
                <a:latin typeface="ＭＳ ゴシック" pitchFamily="49" charset="-128"/>
                <a:ea typeface="ＭＳ ゴシック" pitchFamily="49" charset="-128"/>
              </a:endParaRPr>
            </a:p>
          </p:txBody>
        </p:sp>
        <p:sp>
          <p:nvSpPr>
            <p:cNvPr id="5" name="AutoShape 14"/>
            <p:cNvSpPr>
              <a:spLocks noChangeAspect="1" noChangeArrowheads="1"/>
            </p:cNvSpPr>
            <p:nvPr/>
          </p:nvSpPr>
          <p:spPr bwMode="auto">
            <a:xfrm>
              <a:off x="670372" y="1390537"/>
              <a:ext cx="2378695" cy="2106308"/>
            </a:xfrm>
            <a:prstGeom prst="homePlate">
              <a:avLst>
                <a:gd name="adj" fmla="val 17258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wrap="none" lIns="72000" tIns="0" rIns="90000" bIns="0" anchor="ctr"/>
            <a:lstStyle/>
            <a:p>
              <a:pPr eaLnBrk="1" hangingPunct="1"/>
              <a:endParaRPr lang="en-US" altLang="ja-JP" sz="1400" b="1" dirty="0" smtClean="0"/>
            </a:p>
            <a:p>
              <a:pPr eaLnBrk="1" hangingPunct="1"/>
              <a:r>
                <a:rPr lang="ja-JP" altLang="en-US" sz="1400" b="1" dirty="0" smtClean="0"/>
                <a:t>要求</a:t>
              </a:r>
              <a:r>
                <a:rPr lang="ja-JP" altLang="en-US" sz="1400" b="1" dirty="0"/>
                <a:t>の</a:t>
              </a:r>
            </a:p>
            <a:p>
              <a:pPr eaLnBrk="1" hangingPunct="1"/>
              <a:r>
                <a:rPr lang="ja-JP" altLang="en-US" sz="1400" b="1" dirty="0"/>
                <a:t>取りまとめ</a:t>
              </a:r>
            </a:p>
          </p:txBody>
        </p:sp>
        <p:sp>
          <p:nvSpPr>
            <p:cNvPr id="6" name="AutoShape 15"/>
            <p:cNvSpPr>
              <a:spLocks noChangeAspect="1" noChangeArrowheads="1"/>
            </p:cNvSpPr>
            <p:nvPr/>
          </p:nvSpPr>
          <p:spPr bwMode="auto">
            <a:xfrm>
              <a:off x="3158922" y="1390537"/>
              <a:ext cx="2486308" cy="2106308"/>
            </a:xfrm>
            <a:prstGeom prst="homePlate">
              <a:avLst>
                <a:gd name="adj" fmla="val 18039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wrap="none" lIns="72000" tIns="0" rIns="90000" bIns="0" anchor="ctr"/>
            <a:lstStyle/>
            <a:p>
              <a:pPr eaLnBrk="1" hangingPunct="1"/>
              <a:endParaRPr lang="en-US" altLang="ja-JP" sz="1400" b="1" dirty="0" smtClean="0"/>
            </a:p>
            <a:p>
              <a:pPr eaLnBrk="1" hangingPunct="1"/>
              <a:r>
                <a:rPr lang="ja-JP" altLang="en-US" sz="1400" b="1" dirty="0" smtClean="0"/>
                <a:t>業務</a:t>
              </a:r>
              <a:r>
                <a:rPr lang="ja-JP" altLang="en-US" sz="1400" b="1" dirty="0"/>
                <a:t>・システム</a:t>
              </a:r>
            </a:p>
            <a:p>
              <a:pPr eaLnBrk="1" hangingPunct="1"/>
              <a:r>
                <a:rPr lang="ja-JP" altLang="en-US" sz="1400" b="1" dirty="0"/>
                <a:t>の概要定義</a:t>
              </a:r>
            </a:p>
          </p:txBody>
        </p:sp>
        <p:sp>
          <p:nvSpPr>
            <p:cNvPr id="7" name="AutoShape 16"/>
            <p:cNvSpPr>
              <a:spLocks noChangeAspect="1" noChangeArrowheads="1"/>
            </p:cNvSpPr>
            <p:nvPr/>
          </p:nvSpPr>
          <p:spPr bwMode="auto">
            <a:xfrm>
              <a:off x="5746117" y="1390537"/>
              <a:ext cx="2425776" cy="2106308"/>
            </a:xfrm>
            <a:prstGeom prst="homePlate">
              <a:avLst>
                <a:gd name="adj" fmla="val 17600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/>
                    </a:outerShdw>
                  </a:effectLst>
                </a14:hiddenEffects>
              </a:ext>
            </a:extLst>
          </p:spPr>
          <p:txBody>
            <a:bodyPr wrap="none" lIns="72000" tIns="0" rIns="90000" bIns="0" anchor="ctr"/>
            <a:lstStyle/>
            <a:p>
              <a:pPr eaLnBrk="1" hangingPunct="1"/>
              <a:endParaRPr lang="en-US" altLang="ja-JP" sz="1400" b="1" dirty="0" smtClean="0"/>
            </a:p>
            <a:p>
              <a:pPr eaLnBrk="1" hangingPunct="1"/>
              <a:r>
                <a:rPr lang="ja-JP" altLang="en-US" sz="1400" b="1" dirty="0" smtClean="0"/>
                <a:t>実現</a:t>
              </a:r>
              <a:r>
                <a:rPr lang="ja-JP" altLang="en-US" sz="1400" b="1" dirty="0"/>
                <a:t>シナリオ</a:t>
              </a:r>
            </a:p>
            <a:p>
              <a:pPr eaLnBrk="1" hangingPunct="1"/>
              <a:r>
                <a:rPr lang="ja-JP" altLang="en-US" sz="1400" b="1" dirty="0"/>
                <a:t>の策定</a:t>
              </a:r>
            </a:p>
          </p:txBody>
        </p:sp>
        <p:sp>
          <p:nvSpPr>
            <p:cNvPr id="8" name="AutoShape 274"/>
            <p:cNvSpPr>
              <a:spLocks noChangeArrowheads="1"/>
            </p:cNvSpPr>
            <p:nvPr/>
          </p:nvSpPr>
          <p:spPr bwMode="auto">
            <a:xfrm>
              <a:off x="459630" y="1141742"/>
              <a:ext cx="1327227" cy="880246"/>
            </a:xfrm>
            <a:prstGeom prst="roundRect">
              <a:avLst>
                <a:gd name="adj" fmla="val 50000"/>
              </a:avLst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72000" bIns="0"/>
            <a:lstStyle/>
            <a:p>
              <a:pPr algn="ctr">
                <a:spcBef>
                  <a:spcPct val="50000"/>
                </a:spcBef>
              </a:pPr>
              <a:r>
                <a:rPr lang="en-US" altLang="ja-JP" b="1" dirty="0" smtClean="0">
                  <a:solidFill>
                    <a:srgbClr val="FFFFFF"/>
                  </a:solidFill>
                  <a:latin typeface="ＭＳ Ｐゴシック" pitchFamily="50" charset="-128"/>
                </a:rPr>
                <a:t>Why</a:t>
              </a:r>
              <a:endParaRPr lang="en-US" altLang="ja-JP" b="1" dirty="0">
                <a:solidFill>
                  <a:srgbClr val="FFFFFF"/>
                </a:solidFill>
                <a:latin typeface="ＭＳ Ｐゴシック" pitchFamily="50" charset="-128"/>
              </a:endParaRPr>
            </a:p>
          </p:txBody>
        </p:sp>
        <p:sp>
          <p:nvSpPr>
            <p:cNvPr id="10" name="AutoShape 275"/>
            <p:cNvSpPr>
              <a:spLocks noChangeArrowheads="1"/>
            </p:cNvSpPr>
            <p:nvPr/>
          </p:nvSpPr>
          <p:spPr bwMode="auto">
            <a:xfrm>
              <a:off x="2954906" y="1141742"/>
              <a:ext cx="1327227" cy="886535"/>
            </a:xfrm>
            <a:prstGeom prst="roundRect">
              <a:avLst>
                <a:gd name="adj" fmla="val 50000"/>
              </a:avLst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72000" bIns="0"/>
            <a:lstStyle/>
            <a:p>
              <a:pPr algn="ctr">
                <a:spcBef>
                  <a:spcPct val="50000"/>
                </a:spcBef>
              </a:pPr>
              <a:r>
                <a:rPr lang="en-US" altLang="ja-JP" b="1" dirty="0" smtClean="0">
                  <a:solidFill>
                    <a:srgbClr val="FFFFFF"/>
                  </a:solidFill>
                  <a:latin typeface="ＭＳ Ｐゴシック" pitchFamily="50" charset="-128"/>
                </a:rPr>
                <a:t>What</a:t>
              </a:r>
              <a:endParaRPr lang="en-US" altLang="ja-JP" b="1" dirty="0">
                <a:solidFill>
                  <a:srgbClr val="FFFFFF"/>
                </a:solidFill>
                <a:latin typeface="ＭＳ Ｐゴシック" pitchFamily="50" charset="-128"/>
              </a:endParaRPr>
            </a:p>
          </p:txBody>
        </p:sp>
        <p:sp>
          <p:nvSpPr>
            <p:cNvPr id="11" name="AutoShape 276"/>
            <p:cNvSpPr>
              <a:spLocks noChangeArrowheads="1"/>
            </p:cNvSpPr>
            <p:nvPr/>
          </p:nvSpPr>
          <p:spPr bwMode="auto">
            <a:xfrm>
              <a:off x="5582456" y="1141739"/>
              <a:ext cx="1327227" cy="823659"/>
            </a:xfrm>
            <a:prstGeom prst="roundRect">
              <a:avLst>
                <a:gd name="adj" fmla="val 50000"/>
              </a:avLst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72000" bIns="0"/>
            <a:lstStyle/>
            <a:p>
              <a:pPr algn="ctr">
                <a:spcBef>
                  <a:spcPct val="50000"/>
                </a:spcBef>
              </a:pPr>
              <a:r>
                <a:rPr lang="en-US" altLang="ja-JP" b="1" dirty="0" smtClean="0">
                  <a:solidFill>
                    <a:srgbClr val="FFFFFF"/>
                  </a:solidFill>
                  <a:latin typeface="ＭＳ Ｐゴシック" pitchFamily="50" charset="-128"/>
                </a:rPr>
                <a:t>How</a:t>
              </a:r>
              <a:endParaRPr lang="en-US" altLang="ja-JP" b="1" dirty="0">
                <a:solidFill>
                  <a:srgbClr val="FFFFFF"/>
                </a:solidFill>
                <a:latin typeface="ＭＳ Ｐゴシック" pitchFamily="50" charset="-128"/>
              </a:endParaRPr>
            </a:p>
          </p:txBody>
        </p:sp>
      </p:grpSp>
      <p:sp>
        <p:nvSpPr>
          <p:cNvPr id="12" name="AutoShape 41"/>
          <p:cNvSpPr>
            <a:spLocks noChangeArrowheads="1"/>
          </p:cNvSpPr>
          <p:nvPr/>
        </p:nvSpPr>
        <p:spPr bwMode="auto">
          <a:xfrm rot="5400000">
            <a:off x="3097535" y="3730401"/>
            <a:ext cx="896938" cy="1116013"/>
          </a:xfrm>
          <a:prstGeom prst="upArrow">
            <a:avLst>
              <a:gd name="adj1" fmla="val 50000"/>
              <a:gd name="adj2" fmla="val 31106"/>
            </a:avLst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ja-JP" altLang="ja-JP" sz="1200" b="1">
              <a:solidFill>
                <a:schemeClr val="bg2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3" name="AutoShape 44"/>
          <p:cNvSpPr>
            <a:spLocks noChangeArrowheads="1"/>
          </p:cNvSpPr>
          <p:nvPr/>
        </p:nvSpPr>
        <p:spPr bwMode="auto">
          <a:xfrm rot="5400000">
            <a:off x="5474022" y="3701827"/>
            <a:ext cx="896938" cy="1116012"/>
          </a:xfrm>
          <a:prstGeom prst="upArrow">
            <a:avLst>
              <a:gd name="adj1" fmla="val 50000"/>
              <a:gd name="adj2" fmla="val 31106"/>
            </a:avLst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ja-JP" altLang="ja-JP" sz="1200" b="1">
              <a:solidFill>
                <a:schemeClr val="bg2"/>
              </a:solidFill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4" name="AutoShape 51"/>
          <p:cNvSpPr>
            <a:spLocks noChangeArrowheads="1"/>
          </p:cNvSpPr>
          <p:nvPr/>
        </p:nvSpPr>
        <p:spPr bwMode="auto">
          <a:xfrm>
            <a:off x="2322835" y="5487764"/>
            <a:ext cx="5776912" cy="317500"/>
          </a:xfrm>
          <a:prstGeom prst="rightArrow">
            <a:avLst>
              <a:gd name="adj1" fmla="val 68000"/>
              <a:gd name="adj2" fmla="val 181023"/>
            </a:avLst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buFont typeface="Wingdings" pitchFamily="2" charset="2"/>
              <a:buNone/>
            </a:pPr>
            <a:r>
              <a:rPr lang="ja-JP" altLang="en-US" sz="1200"/>
              <a:t>要求・ソリューション一覧　（共通成果物として順次仮記入</a:t>
            </a:r>
            <a:r>
              <a:rPr lang="en-US" altLang="ja-JP" sz="1200"/>
              <a:t>/</a:t>
            </a:r>
            <a:r>
              <a:rPr lang="ja-JP" altLang="en-US" sz="1200"/>
              <a:t>更新</a:t>
            </a:r>
            <a:r>
              <a:rPr lang="en-US" altLang="ja-JP" sz="1200"/>
              <a:t>/</a:t>
            </a:r>
            <a:r>
              <a:rPr lang="ja-JP" altLang="en-US" sz="1200"/>
              <a:t>決定）</a:t>
            </a:r>
          </a:p>
        </p:txBody>
      </p:sp>
      <p:sp>
        <p:nvSpPr>
          <p:cNvPr id="15" name="AutoShape 52"/>
          <p:cNvSpPr>
            <a:spLocks noChangeArrowheads="1"/>
          </p:cNvSpPr>
          <p:nvPr/>
        </p:nvSpPr>
        <p:spPr bwMode="auto">
          <a:xfrm>
            <a:off x="308297" y="3390677"/>
            <a:ext cx="2560638" cy="2386012"/>
          </a:xfrm>
          <a:prstGeom prst="flowChartDocumen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ja-JP"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6" name="Text Box 54"/>
          <p:cNvSpPr txBox="1">
            <a:spLocks noChangeArrowheads="1"/>
          </p:cNvSpPr>
          <p:nvPr/>
        </p:nvSpPr>
        <p:spPr bwMode="auto">
          <a:xfrm>
            <a:off x="287660" y="3339877"/>
            <a:ext cx="2012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140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MS UI Gothic" pitchFamily="50" charset="-128"/>
                <a:ea typeface="MS UI Gothic" pitchFamily="50" charset="-128"/>
              </a:defRPr>
            </a:lvl9pPr>
          </a:lstStyle>
          <a:p>
            <a:pPr algn="l"/>
            <a:r>
              <a:rPr lang="ja-JP" altLang="en-US" sz="1200" b="1"/>
              <a:t>要求・ソリューション一覧</a:t>
            </a:r>
          </a:p>
        </p:txBody>
      </p:sp>
      <p:graphicFrame>
        <p:nvGraphicFramePr>
          <p:cNvPr id="17" name="Group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30844"/>
              </p:ext>
            </p:extLst>
          </p:nvPr>
        </p:nvGraphicFramePr>
        <p:xfrm>
          <a:off x="359097" y="3604989"/>
          <a:ext cx="2386013" cy="1633541"/>
        </p:xfrm>
        <a:graphic>
          <a:graphicData uri="http://schemas.openxmlformats.org/drawingml/2006/table">
            <a:tbl>
              <a:tblPr/>
              <a:tblGrid>
                <a:gridCol w="180975"/>
                <a:gridCol w="1101725"/>
                <a:gridCol w="414338"/>
                <a:gridCol w="688975"/>
              </a:tblGrid>
              <a:tr h="233363">
                <a:tc grid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要求レベル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要求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ｿﾘｭｰｼｮﾝ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33363">
                <a:tc grid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ビジネス要求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S UI Gothic" pitchFamily="50" charset="-128"/>
                        <a:ea typeface="MS UI Gothic" pitchFamily="50" charset="-128"/>
                      </a:endParaRP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363">
                <a:tc grid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ｽﾃｰｸﾎﾙﾀﾞｰ要求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S UI Gothic" pitchFamily="50" charset="-128"/>
                        <a:ea typeface="MS UI Gothic" pitchFamily="50" charset="-128"/>
                      </a:endParaRP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363">
                <a:tc grid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ｿﾘｭｰｼｮﾝ要求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仮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仮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363">
                <a:tc row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S UI Gothic" pitchFamily="50" charset="-128"/>
                        <a:ea typeface="MS UI Gothic" pitchFamily="50" charset="-128"/>
                      </a:endParaRP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機能要求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仮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仮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36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非機能要求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仮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仮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363">
                <a:tc gridSpan="2"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移行要求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S UI Gothic" pitchFamily="50" charset="-128"/>
                        <a:ea typeface="MS UI Gothic" pitchFamily="50" charset="-128"/>
                      </a:endParaRP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S UI Gothic" pitchFamily="50" charset="-128"/>
                        <a:ea typeface="MS UI Gothic" pitchFamily="50" charset="-128"/>
                      </a:endParaRP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3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2350"/>
              </p:ext>
            </p:extLst>
          </p:nvPr>
        </p:nvGraphicFramePr>
        <p:xfrm>
          <a:off x="4153222" y="3617689"/>
          <a:ext cx="1103313" cy="1633541"/>
        </p:xfrm>
        <a:graphic>
          <a:graphicData uri="http://schemas.openxmlformats.org/drawingml/2006/table">
            <a:tbl>
              <a:tblPr/>
              <a:tblGrid>
                <a:gridCol w="414338"/>
                <a:gridCol w="688975"/>
              </a:tblGrid>
              <a:tr h="233363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要求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ｿﾘｭｰｼｮﾝ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MS UI Gothic" pitchFamily="50" charset="-128"/>
                        <a:ea typeface="MS UI Gothic" pitchFamily="50" charset="-128"/>
                      </a:endParaRP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MS UI Gothic" pitchFamily="50" charset="-128"/>
                        <a:ea typeface="MS UI Gothic" pitchFamily="50" charset="-128"/>
                      </a:endParaRP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仮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仮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Group 2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35268"/>
              </p:ext>
            </p:extLst>
          </p:nvPr>
        </p:nvGraphicFramePr>
        <p:xfrm>
          <a:off x="6732910" y="3625627"/>
          <a:ext cx="1103312" cy="1633534"/>
        </p:xfrm>
        <a:graphic>
          <a:graphicData uri="http://schemas.openxmlformats.org/drawingml/2006/table">
            <a:tbl>
              <a:tblPr/>
              <a:tblGrid>
                <a:gridCol w="414337"/>
                <a:gridCol w="688975"/>
              </a:tblGrid>
              <a:tr h="233362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要求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ｿﾘｭｰｼｮﾝ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33362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MS UI Gothic" pitchFamily="50" charset="-128"/>
                        <a:ea typeface="MS UI Gothic" pitchFamily="50" charset="-128"/>
                      </a:endParaRP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362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MS UI Gothic" pitchFamily="50" charset="-128"/>
                        <a:ea typeface="MS UI Gothic" pitchFamily="50" charset="-128"/>
                      </a:endParaRP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362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362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362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362"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0" marR="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5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決定</a:t>
                      </a:r>
                    </a:p>
                  </a:txBody>
                  <a:tcPr marL="54000" marR="54000" marT="25209" marB="252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0" name="AutoShape 279"/>
          <p:cNvCxnSpPr>
            <a:cxnSpLocks noChangeShapeType="1"/>
            <a:stCxn id="5" idx="2"/>
          </p:cNvCxnSpPr>
          <p:nvPr/>
        </p:nvCxnSpPr>
        <p:spPr bwMode="auto">
          <a:xfrm>
            <a:off x="1885500" y="3022483"/>
            <a:ext cx="9629" cy="582506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97"/>
          <p:cNvCxnSpPr>
            <a:cxnSpLocks noChangeShapeType="1"/>
            <a:stCxn id="6" idx="2"/>
          </p:cNvCxnSpPr>
          <p:nvPr/>
        </p:nvCxnSpPr>
        <p:spPr bwMode="auto">
          <a:xfrm>
            <a:off x="4424123" y="3022483"/>
            <a:ext cx="0" cy="582506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300"/>
          <p:cNvCxnSpPr>
            <a:cxnSpLocks noChangeShapeType="1"/>
          </p:cNvCxnSpPr>
          <p:nvPr/>
        </p:nvCxnSpPr>
        <p:spPr bwMode="auto">
          <a:xfrm>
            <a:off x="6940872" y="3022483"/>
            <a:ext cx="1" cy="603144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940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9215</TotalTime>
  <Words>2431</Words>
  <Application>Microsoft Office PowerPoint</Application>
  <PresentationFormat>画面に合わせる (4:3)</PresentationFormat>
  <Paragraphs>728</Paragraphs>
  <Slides>17</Slides>
  <Notes>17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9" baseType="lpstr">
      <vt:lpstr>デザインの設定</vt:lpstr>
      <vt:lpstr>ワークシート</vt:lpstr>
      <vt:lpstr>以下の図表は、ガイド中に直接記述されています。</vt:lpstr>
      <vt:lpstr>図表2-1　情報システムとは</vt:lpstr>
      <vt:lpstr>図表2-2　一般的に失敗プロジェクトに多い状況の例</vt:lpstr>
      <vt:lpstr>図表2-3　戦略、ビジネスモデル、情報システムの連携イメージ</vt:lpstr>
      <vt:lpstr>図表2-4　情報システム構想・企画の位置づけと実施概要</vt:lpstr>
      <vt:lpstr>図表2-5　要求とは</vt:lpstr>
      <vt:lpstr>図表2-6　要求の位置づけ</vt:lpstr>
      <vt:lpstr>図表2-7　要求を整理する上で注意しなければならない事項</vt:lpstr>
      <vt:lpstr>図表2-10　要求・ソリューション一覧の段階的決定</vt:lpstr>
      <vt:lpstr>図表2-11　要求・ソリューション一覧による体系化の例</vt:lpstr>
      <vt:lpstr>図表2-12　業務の構造</vt:lpstr>
      <vt:lpstr>図表2-13　取り組み別のビジネスモデル構造見直し範囲例</vt:lpstr>
      <vt:lpstr>図表2-14　業務プロセス、組織役割分担、情報システムの関係</vt:lpstr>
      <vt:lpstr>図表2-15　情報システム構想・企画で着目すべき観点</vt:lpstr>
      <vt:lpstr>図表2-16　モデル化の対象例</vt:lpstr>
      <vt:lpstr>図表2-17　情報システム構想・企画の流れとシステム企画書</vt:lpstr>
      <vt:lpstr>図表2-18　情報システム構想・企画の役割分担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以下の図表は、ガイド中に直接記述されています。</dc:title>
  <dc:subject/>
  <dc:creator/>
  <cp:keywords/>
  <dc:description/>
  <cp:lastModifiedBy>iidam</cp:lastModifiedBy>
  <cp:revision>547</cp:revision>
  <cp:lastPrinted>2012-11-07T04:27:45Z</cp:lastPrinted>
  <dcterms:created xsi:type="dcterms:W3CDTF">2011-05-31T04:00:00Z</dcterms:created>
  <dcterms:modified xsi:type="dcterms:W3CDTF">2012-12-27T09:58:14Z</dcterms:modified>
  <cp:category/>
</cp:coreProperties>
</file>