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362" r:id="rId2"/>
    <p:sldId id="364" r:id="rId3"/>
    <p:sldId id="365" r:id="rId4"/>
    <p:sldId id="366" r:id="rId5"/>
    <p:sldId id="367" r:id="rId6"/>
    <p:sldId id="368" r:id="rId7"/>
    <p:sldId id="373" r:id="rId8"/>
    <p:sldId id="369" r:id="rId9"/>
    <p:sldId id="370" r:id="rId10"/>
    <p:sldId id="371" r:id="rId11"/>
    <p:sldId id="372" r:id="rId12"/>
    <p:sldId id="375" r:id="rId13"/>
    <p:sldId id="374" r:id="rId14"/>
    <p:sldId id="363" r:id="rId15"/>
    <p:sldId id="381" r:id="rId16"/>
    <p:sldId id="376" r:id="rId17"/>
    <p:sldId id="377" r:id="rId18"/>
    <p:sldId id="378" r:id="rId19"/>
    <p:sldId id="382" r:id="rId20"/>
    <p:sldId id="383" r:id="rId21"/>
    <p:sldId id="402"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3" r:id="rId40"/>
    <p:sldId id="401" r:id="rId41"/>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00"/>
    <a:srgbClr val="FFCCFF"/>
    <a:srgbClr val="FFFF00"/>
    <a:srgbClr val="CCFFCC"/>
    <a:srgbClr val="DDDDDD"/>
    <a:srgbClr val="0099FF"/>
    <a:srgbClr val="3399FF"/>
    <a:srgbClr val="CC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87590" autoAdjust="0"/>
  </p:normalViewPr>
  <p:slideViewPr>
    <p:cSldViewPr>
      <p:cViewPr>
        <p:scale>
          <a:sx n="77" d="100"/>
          <a:sy n="77" d="100"/>
        </p:scale>
        <p:origin x="-1032" y="-2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86"/>
    </p:cViewPr>
  </p:sorterViewPr>
  <p:notesViewPr>
    <p:cSldViewPr>
      <p:cViewPr varScale="1">
        <p:scale>
          <a:sx n="48" d="100"/>
          <a:sy n="48" d="100"/>
        </p:scale>
        <p:origin x="-2952"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EEB7C049-0CF9-46A4-9DE2-C9F232AD8946}" type="datetimeFigureOut">
              <a:rPr kumimoji="1" lang="ja-JP" altLang="en-US" smtClean="0"/>
              <a:t>2012/12/27</a:t>
            </a:fld>
            <a:endParaRPr kumimoji="1" lang="ja-JP" altLang="en-US"/>
          </a:p>
        </p:txBody>
      </p:sp>
      <p:sp>
        <p:nvSpPr>
          <p:cNvPr id="4" name="フッター プレースホルダー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7B2908DF-882F-4F92-BE15-CB49B30106C0}" type="slidenum">
              <a:rPr kumimoji="1" lang="ja-JP" altLang="en-US" smtClean="0"/>
              <a:t>‹#›</a:t>
            </a:fld>
            <a:endParaRPr kumimoji="1" lang="ja-JP" altLang="en-US"/>
          </a:p>
        </p:txBody>
      </p:sp>
    </p:spTree>
    <p:extLst>
      <p:ext uri="{BB962C8B-B14F-4D97-AF65-F5344CB8AC3E}">
        <p14:creationId xmlns:p14="http://schemas.microsoft.com/office/powerpoint/2010/main" val="4248467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194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3075" name="Rectangle 3"/>
          <p:cNvSpPr>
            <a:spLocks noGrp="1" noChangeArrowheads="1"/>
          </p:cNvSpPr>
          <p:nvPr>
            <p:ph type="dt" idx="1"/>
          </p:nvPr>
        </p:nvSpPr>
        <p:spPr bwMode="auto">
          <a:xfrm>
            <a:off x="3814763" y="0"/>
            <a:ext cx="29194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3076"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3078" name="Rectangle 6"/>
          <p:cNvSpPr>
            <a:spLocks noGrp="1" noChangeArrowheads="1"/>
          </p:cNvSpPr>
          <p:nvPr>
            <p:ph type="ftr" sz="quarter" idx="4"/>
          </p:nvPr>
        </p:nvSpPr>
        <p:spPr bwMode="auto">
          <a:xfrm>
            <a:off x="0" y="9371013"/>
            <a:ext cx="2919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3079" name="Rectangle 7"/>
          <p:cNvSpPr>
            <a:spLocks noGrp="1" noChangeArrowheads="1"/>
          </p:cNvSpPr>
          <p:nvPr>
            <p:ph type="sldNum" sz="quarter" idx="5"/>
          </p:nvPr>
        </p:nvSpPr>
        <p:spPr bwMode="auto">
          <a:xfrm>
            <a:off x="3814763" y="9371013"/>
            <a:ext cx="29194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64E1FA3-A9DB-4436-BD99-EBE5F2855892}" type="slidenum">
              <a:rPr lang="en-US" altLang="ja-JP"/>
              <a:pPr/>
              <a:t>‹#›</a:t>
            </a:fld>
            <a:endParaRPr lang="en-US" altLang="ja-JP"/>
          </a:p>
        </p:txBody>
      </p:sp>
    </p:spTree>
    <p:extLst>
      <p:ext uri="{BB962C8B-B14F-4D97-AF65-F5344CB8AC3E}">
        <p14:creationId xmlns:p14="http://schemas.microsoft.com/office/powerpoint/2010/main" val="389790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2242" name="Rectangle 2"/>
          <p:cNvSpPr>
            <a:spLocks noGrp="1" noRot="1" noChangeAspect="1" noChangeArrowheads="1" noTextEdit="1"/>
          </p:cNvSpPr>
          <p:nvPr>
            <p:ph type="sldImg"/>
          </p:nvPr>
        </p:nvSpPr>
        <p:spPr>
          <a:ln/>
        </p:spPr>
      </p:sp>
      <p:sp>
        <p:nvSpPr>
          <p:cNvPr id="3722243" name="Rectangle 3"/>
          <p:cNvSpPr>
            <a:spLocks noGrp="1" noChangeArrowheads="1"/>
          </p:cNvSpPr>
          <p:nvPr>
            <p:ph type="body" idx="1"/>
          </p:nvPr>
        </p:nvSpPr>
        <p:spPr/>
        <p:txBody>
          <a:bodyPr/>
          <a:lstStyle/>
          <a:p>
            <a:endParaRPr lang="en-US" altLang="ja-JP"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4935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05034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86563" y="188913"/>
            <a:ext cx="2178050" cy="6335712"/>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252413" y="188913"/>
            <a:ext cx="6381750" cy="633571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409817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252413" y="188913"/>
            <a:ext cx="8712200" cy="490537"/>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252413" y="836613"/>
            <a:ext cx="8712200" cy="5688012"/>
          </a:xfrm>
        </p:spPr>
        <p:txBody>
          <a:bodyPr/>
          <a:lstStyle/>
          <a:p>
            <a:endParaRPr lang="ja-JP" altLang="en-US"/>
          </a:p>
        </p:txBody>
      </p:sp>
    </p:spTree>
    <p:extLst>
      <p:ext uri="{BB962C8B-B14F-4D97-AF65-F5344CB8AC3E}">
        <p14:creationId xmlns:p14="http://schemas.microsoft.com/office/powerpoint/2010/main" val="2962085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タイトルと 4 つのコンテンツ">
    <p:spTree>
      <p:nvGrpSpPr>
        <p:cNvPr id="1" name=""/>
        <p:cNvGrpSpPr/>
        <p:nvPr/>
      </p:nvGrpSpPr>
      <p:grpSpPr>
        <a:xfrm>
          <a:off x="0" y="0"/>
          <a:ext cx="0" cy="0"/>
          <a:chOff x="0" y="0"/>
          <a:chExt cx="0" cy="0"/>
        </a:xfrm>
      </p:grpSpPr>
      <p:sp>
        <p:nvSpPr>
          <p:cNvPr id="2" name="タイトル 1"/>
          <p:cNvSpPr>
            <a:spLocks noGrp="1"/>
          </p:cNvSpPr>
          <p:nvPr>
            <p:ph type="title" sz="quarter"/>
          </p:nvPr>
        </p:nvSpPr>
        <p:spPr>
          <a:xfrm>
            <a:off x="0" y="-595"/>
            <a:ext cx="9144000" cy="549275"/>
          </a:xfrm>
        </p:spPr>
        <p:txBody>
          <a:bodyPr/>
          <a:lstStyle>
            <a:lvl1pPr>
              <a:defRPr sz="2400"/>
            </a:lvl1pPr>
          </a:lstStyle>
          <a:p>
            <a:r>
              <a:rPr lang="ja-JP" altLang="en-US" smtClean="0"/>
              <a:t>マスター タイトルの書式設定</a:t>
            </a:r>
            <a:endParaRPr lang="ja-JP" altLang="en-US"/>
          </a:p>
        </p:txBody>
      </p:sp>
      <p:sp>
        <p:nvSpPr>
          <p:cNvPr id="3" name="コンテンツ プレースホルダー 2"/>
          <p:cNvSpPr>
            <a:spLocks noGrp="1"/>
          </p:cNvSpPr>
          <p:nvPr>
            <p:ph sz="quarter" idx="1"/>
          </p:nvPr>
        </p:nvSpPr>
        <p:spPr>
          <a:xfrm>
            <a:off x="250825" y="852488"/>
            <a:ext cx="4244975" cy="6889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quarter" idx="2"/>
          </p:nvPr>
        </p:nvSpPr>
        <p:spPr>
          <a:xfrm>
            <a:off x="4648200" y="852488"/>
            <a:ext cx="4244975" cy="688975"/>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コンテンツ プレースホルダー 4"/>
          <p:cNvSpPr>
            <a:spLocks noGrp="1"/>
          </p:cNvSpPr>
          <p:nvPr>
            <p:ph sz="quarter" idx="3"/>
          </p:nvPr>
        </p:nvSpPr>
        <p:spPr>
          <a:xfrm>
            <a:off x="250825" y="1693863"/>
            <a:ext cx="4244975" cy="69056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コンテンツ プレースホルダー 5"/>
          <p:cNvSpPr>
            <a:spLocks noGrp="1"/>
          </p:cNvSpPr>
          <p:nvPr>
            <p:ph sz="quarter" idx="4"/>
          </p:nvPr>
        </p:nvSpPr>
        <p:spPr>
          <a:xfrm>
            <a:off x="4648200" y="1693863"/>
            <a:ext cx="4244975" cy="69056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3936858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7407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Tree>
    <p:extLst>
      <p:ext uri="{BB962C8B-B14F-4D97-AF65-F5344CB8AC3E}">
        <p14:creationId xmlns:p14="http://schemas.microsoft.com/office/powerpoint/2010/main" val="324099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252413" y="836613"/>
            <a:ext cx="427990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84713" y="836613"/>
            <a:ext cx="4279900" cy="56880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92161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58152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163371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38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160465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Tree>
    <p:extLst>
      <p:ext uri="{BB962C8B-B14F-4D97-AF65-F5344CB8AC3E}">
        <p14:creationId xmlns:p14="http://schemas.microsoft.com/office/powerpoint/2010/main" val="27839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252413" y="188913"/>
            <a:ext cx="87122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43" name="Rectangle 3"/>
          <p:cNvSpPr>
            <a:spLocks noGrp="1" noChangeArrowheads="1"/>
          </p:cNvSpPr>
          <p:nvPr>
            <p:ph type="body" idx="1"/>
          </p:nvPr>
        </p:nvSpPr>
        <p:spPr bwMode="auto">
          <a:xfrm>
            <a:off x="252413" y="836613"/>
            <a:ext cx="8712200" cy="568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75" r:id="rId13"/>
  </p:sldLayoutIdLst>
  <p:txStyles>
    <p:titleStyle>
      <a:lvl1pPr algn="l" rtl="0" fontAlgn="base">
        <a:spcBef>
          <a:spcPct val="0"/>
        </a:spcBef>
        <a:spcAft>
          <a:spcPct val="0"/>
        </a:spcAft>
        <a:defRPr kumimoji="1" sz="2800">
          <a:solidFill>
            <a:schemeClr val="tx1"/>
          </a:solidFill>
          <a:latin typeface="+mj-lt"/>
          <a:ea typeface="+mj-ea"/>
          <a:cs typeface="+mj-cs"/>
        </a:defRPr>
      </a:lvl1pPr>
      <a:lvl2pPr algn="l" rtl="0" fontAlgn="base">
        <a:spcBef>
          <a:spcPct val="0"/>
        </a:spcBef>
        <a:spcAft>
          <a:spcPct val="0"/>
        </a:spcAft>
        <a:defRPr kumimoji="1" sz="2800">
          <a:solidFill>
            <a:schemeClr val="tx1"/>
          </a:solidFill>
          <a:latin typeface="Arial" charset="0"/>
          <a:ea typeface="ＭＳ Ｐゴシック" pitchFamily="50" charset="-128"/>
        </a:defRPr>
      </a:lvl2pPr>
      <a:lvl3pPr algn="l" rtl="0" fontAlgn="base">
        <a:spcBef>
          <a:spcPct val="0"/>
        </a:spcBef>
        <a:spcAft>
          <a:spcPct val="0"/>
        </a:spcAft>
        <a:defRPr kumimoji="1" sz="2800">
          <a:solidFill>
            <a:schemeClr val="tx1"/>
          </a:solidFill>
          <a:latin typeface="Arial" charset="0"/>
          <a:ea typeface="ＭＳ Ｐゴシック" pitchFamily="50" charset="-128"/>
        </a:defRPr>
      </a:lvl3pPr>
      <a:lvl4pPr algn="l" rtl="0" fontAlgn="base">
        <a:spcBef>
          <a:spcPct val="0"/>
        </a:spcBef>
        <a:spcAft>
          <a:spcPct val="0"/>
        </a:spcAft>
        <a:defRPr kumimoji="1" sz="2800">
          <a:solidFill>
            <a:schemeClr val="tx1"/>
          </a:solidFill>
          <a:latin typeface="Arial" charset="0"/>
          <a:ea typeface="ＭＳ Ｐゴシック" pitchFamily="50" charset="-128"/>
        </a:defRPr>
      </a:lvl4pPr>
      <a:lvl5pPr algn="l" rtl="0" fontAlgn="base">
        <a:spcBef>
          <a:spcPct val="0"/>
        </a:spcBef>
        <a:spcAft>
          <a:spcPct val="0"/>
        </a:spcAft>
        <a:defRPr kumimoji="1" sz="2800">
          <a:solidFill>
            <a:schemeClr val="tx1"/>
          </a:solidFill>
          <a:latin typeface="Arial" charset="0"/>
          <a:ea typeface="ＭＳ Ｐゴシック" pitchFamily="50" charset="-128"/>
        </a:defRPr>
      </a:lvl5pPr>
      <a:lvl6pPr marL="457200" algn="l" rtl="0" fontAlgn="base">
        <a:spcBef>
          <a:spcPct val="0"/>
        </a:spcBef>
        <a:spcAft>
          <a:spcPct val="0"/>
        </a:spcAft>
        <a:defRPr kumimoji="1" sz="2800">
          <a:solidFill>
            <a:schemeClr val="tx1"/>
          </a:solidFill>
          <a:latin typeface="Arial" charset="0"/>
          <a:ea typeface="ＭＳ Ｐゴシック" pitchFamily="50" charset="-128"/>
        </a:defRPr>
      </a:lvl6pPr>
      <a:lvl7pPr marL="914400" algn="l" rtl="0" fontAlgn="base">
        <a:spcBef>
          <a:spcPct val="0"/>
        </a:spcBef>
        <a:spcAft>
          <a:spcPct val="0"/>
        </a:spcAft>
        <a:defRPr kumimoji="1" sz="2800">
          <a:solidFill>
            <a:schemeClr val="tx1"/>
          </a:solidFill>
          <a:latin typeface="Arial" charset="0"/>
          <a:ea typeface="ＭＳ Ｐゴシック" pitchFamily="50" charset="-128"/>
        </a:defRPr>
      </a:lvl7pPr>
      <a:lvl8pPr marL="1371600" algn="l" rtl="0" fontAlgn="base">
        <a:spcBef>
          <a:spcPct val="0"/>
        </a:spcBef>
        <a:spcAft>
          <a:spcPct val="0"/>
        </a:spcAft>
        <a:defRPr kumimoji="1" sz="2800">
          <a:solidFill>
            <a:schemeClr val="tx1"/>
          </a:solidFill>
          <a:latin typeface="Arial" charset="0"/>
          <a:ea typeface="ＭＳ Ｐゴシック" pitchFamily="50" charset="-128"/>
        </a:defRPr>
      </a:lvl8pPr>
      <a:lvl9pPr marL="1828800" algn="l" rtl="0" fontAlgn="base">
        <a:spcBef>
          <a:spcPct val="0"/>
        </a:spcBef>
        <a:spcAft>
          <a:spcPct val="0"/>
        </a:spcAft>
        <a:defRPr kumimoji="1" sz="2800">
          <a:solidFill>
            <a:schemeClr val="tx1"/>
          </a:solidFill>
          <a:latin typeface="Arial" charset="0"/>
          <a:ea typeface="ＭＳ Ｐゴシック" pitchFamily="50" charset="-128"/>
        </a:defRPr>
      </a:lvl9pPr>
    </p:titleStyle>
    <p:body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wmf"/><Relationship Id="rId7"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oleObject" Target="../embeddings/Microsoft_Office_Excel_97-2003_______1.xls"/><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wmf"/><Relationship Id="rId5" Type="http://schemas.openxmlformats.org/officeDocument/2006/relationships/image" Target="../media/image3.png"/><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6.wmf"/><Relationship Id="rId4" Type="http://schemas.openxmlformats.org/officeDocument/2006/relationships/image" Target="../media/image25.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29.wmf"/><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0.emf"/><Relationship Id="rId5" Type="http://schemas.openxmlformats.org/officeDocument/2006/relationships/oleObject" Target="../embeddings/Microsoft_Office_Excel_97-2003_______2.xls"/><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7.emf"/><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以下の図表は、ガイド中に直接記述されています。</a:t>
            </a:r>
            <a:endParaRPr kumimoji="1" lang="ja-JP" altLang="en-US" dirty="0"/>
          </a:p>
        </p:txBody>
      </p:sp>
      <p:sp>
        <p:nvSpPr>
          <p:cNvPr id="2" name="テキスト ボックス 1"/>
          <p:cNvSpPr txBox="1"/>
          <p:nvPr/>
        </p:nvSpPr>
        <p:spPr>
          <a:xfrm>
            <a:off x="611560" y="908720"/>
            <a:ext cx="8136904" cy="646331"/>
          </a:xfrm>
          <a:prstGeom prst="rect">
            <a:avLst/>
          </a:prstGeom>
          <a:noFill/>
        </p:spPr>
        <p:txBody>
          <a:bodyPr wrap="square" rtlCol="0">
            <a:spAutoFit/>
          </a:bodyPr>
          <a:lstStyle/>
          <a:p>
            <a:r>
              <a:rPr kumimoji="1" lang="ja-JP" altLang="en-US" dirty="0" smtClean="0"/>
              <a:t>図表</a:t>
            </a:r>
            <a:r>
              <a:rPr kumimoji="1" lang="en-US" altLang="ja-JP" dirty="0" smtClean="0"/>
              <a:t>4-1</a:t>
            </a:r>
            <a:r>
              <a:rPr kumimoji="1" lang="ja-JP" altLang="en-US" dirty="0" smtClean="0"/>
              <a:t>　</a:t>
            </a:r>
            <a:r>
              <a:rPr lang="ja-JP" altLang="en-US" dirty="0"/>
              <a:t>「</a:t>
            </a:r>
            <a:r>
              <a:rPr lang="en-US" altLang="ja-JP" dirty="0"/>
              <a:t>A </a:t>
            </a:r>
            <a:r>
              <a:rPr lang="ja-JP" altLang="en-US" dirty="0"/>
              <a:t>要求の取りまとめ（</a:t>
            </a:r>
            <a:r>
              <a:rPr lang="en-US" altLang="ja-JP" dirty="0"/>
              <a:t>Why</a:t>
            </a:r>
            <a:r>
              <a:rPr lang="ja-JP" altLang="en-US" dirty="0"/>
              <a:t>）」の</a:t>
            </a:r>
            <a:r>
              <a:rPr lang="ja-JP" altLang="en-US" dirty="0" smtClean="0"/>
              <a:t>概要</a:t>
            </a:r>
            <a:endParaRPr lang="en-US" altLang="ja-JP" dirty="0" smtClean="0"/>
          </a:p>
          <a:p>
            <a:r>
              <a:rPr lang="ja-JP" altLang="en-US" dirty="0" smtClean="0"/>
              <a:t>図表</a:t>
            </a:r>
            <a:r>
              <a:rPr lang="en-US" altLang="ja-JP" dirty="0" smtClean="0"/>
              <a:t>4-2</a:t>
            </a:r>
            <a:r>
              <a:rPr lang="ja-JP" altLang="en-US" dirty="0"/>
              <a:t>　「</a:t>
            </a:r>
            <a:r>
              <a:rPr lang="en-US" altLang="ja-JP" dirty="0"/>
              <a:t>A </a:t>
            </a:r>
            <a:r>
              <a:rPr lang="ja-JP" altLang="en-US" dirty="0"/>
              <a:t>要求の取りまとめ（</a:t>
            </a:r>
            <a:r>
              <a:rPr lang="en-US" altLang="ja-JP" dirty="0"/>
              <a:t>Why</a:t>
            </a:r>
            <a:r>
              <a:rPr lang="ja-JP" altLang="en-US" dirty="0"/>
              <a:t>）」の作業</a:t>
            </a:r>
            <a:r>
              <a:rPr lang="ja-JP" altLang="en-US" dirty="0" smtClean="0"/>
              <a:t>フロー</a:t>
            </a:r>
            <a:endParaRPr kumimoji="1" lang="ja-JP" altLang="en-US" dirty="0"/>
          </a:p>
        </p:txBody>
      </p:sp>
    </p:spTree>
    <p:extLst>
      <p:ext uri="{BB962C8B-B14F-4D97-AF65-F5344CB8AC3E}">
        <p14:creationId xmlns:p14="http://schemas.microsoft.com/office/powerpoint/2010/main" val="2861393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4-9</a:t>
            </a:r>
            <a:r>
              <a:rPr lang="ja-JP" altLang="en-US" dirty="0"/>
              <a:t>　業務の機能や流れの例</a:t>
            </a:r>
            <a:endParaRPr kumimoji="1" lang="ja-JP" altLang="en-US" dirty="0"/>
          </a:p>
        </p:txBody>
      </p:sp>
      <p:sp>
        <p:nvSpPr>
          <p:cNvPr id="3" name="Text Box 2"/>
          <p:cNvSpPr txBox="1">
            <a:spLocks noChangeArrowheads="1"/>
          </p:cNvSpPr>
          <p:nvPr/>
        </p:nvSpPr>
        <p:spPr bwMode="auto">
          <a:xfrm>
            <a:off x="3951379" y="604576"/>
            <a:ext cx="1227138" cy="2555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1200"/>
              <a:t>業務プロセス記述</a:t>
            </a:r>
          </a:p>
        </p:txBody>
      </p:sp>
      <p:sp>
        <p:nvSpPr>
          <p:cNvPr id="4" name="Text Box 3"/>
          <p:cNvSpPr txBox="1">
            <a:spLocks noChangeArrowheads="1"/>
          </p:cNvSpPr>
          <p:nvPr/>
        </p:nvSpPr>
        <p:spPr bwMode="auto">
          <a:xfrm>
            <a:off x="962910" y="632436"/>
            <a:ext cx="1852613" cy="255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1200" dirty="0"/>
              <a:t>業務プロセス階層図（</a:t>
            </a:r>
            <a:r>
              <a:rPr lang="en-US" altLang="ja-JP" sz="1200" dirty="0"/>
              <a:t>PDD</a:t>
            </a:r>
            <a:r>
              <a:rPr lang="ja-JP" altLang="en-US" sz="1200" dirty="0"/>
              <a:t>）</a:t>
            </a:r>
          </a:p>
        </p:txBody>
      </p:sp>
      <p:sp>
        <p:nvSpPr>
          <p:cNvPr id="5" name="Text Box 5"/>
          <p:cNvSpPr txBox="1">
            <a:spLocks noChangeArrowheads="1"/>
          </p:cNvSpPr>
          <p:nvPr/>
        </p:nvSpPr>
        <p:spPr bwMode="auto">
          <a:xfrm>
            <a:off x="2416267" y="1030026"/>
            <a:ext cx="1031453" cy="2419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100" dirty="0"/>
              <a:t>顧客の管理</a:t>
            </a:r>
          </a:p>
        </p:txBody>
      </p:sp>
      <p:sp>
        <p:nvSpPr>
          <p:cNvPr id="6" name="Text Box 6"/>
          <p:cNvSpPr txBox="1">
            <a:spLocks noChangeArrowheads="1"/>
          </p:cNvSpPr>
          <p:nvPr/>
        </p:nvSpPr>
        <p:spPr bwMode="auto">
          <a:xfrm>
            <a:off x="999448" y="1030026"/>
            <a:ext cx="889769" cy="2419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100"/>
              <a:t>販売</a:t>
            </a:r>
          </a:p>
        </p:txBody>
      </p:sp>
      <p:cxnSp>
        <p:nvCxnSpPr>
          <p:cNvPr id="7" name="AutoShape 7"/>
          <p:cNvCxnSpPr>
            <a:cxnSpLocks noChangeShapeType="1"/>
            <a:stCxn id="5" idx="1"/>
            <a:endCxn id="6" idx="3"/>
          </p:cNvCxnSpPr>
          <p:nvPr/>
        </p:nvCxnSpPr>
        <p:spPr bwMode="auto">
          <a:xfrm flipH="1">
            <a:off x="1889217" y="1151016"/>
            <a:ext cx="5270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 Box 8"/>
          <p:cNvSpPr txBox="1">
            <a:spLocks noChangeArrowheads="1"/>
          </p:cNvSpPr>
          <p:nvPr/>
        </p:nvSpPr>
        <p:spPr bwMode="auto">
          <a:xfrm>
            <a:off x="2416267" y="1390388"/>
            <a:ext cx="1031453" cy="2419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100"/>
              <a:t>注文の受付</a:t>
            </a:r>
          </a:p>
        </p:txBody>
      </p:sp>
      <p:cxnSp>
        <p:nvCxnSpPr>
          <p:cNvPr id="10" name="AutoShape 9"/>
          <p:cNvCxnSpPr>
            <a:cxnSpLocks noChangeShapeType="1"/>
            <a:stCxn id="8" idx="1"/>
            <a:endCxn id="6" idx="3"/>
          </p:cNvCxnSpPr>
          <p:nvPr/>
        </p:nvCxnSpPr>
        <p:spPr bwMode="auto">
          <a:xfrm rot="10800000">
            <a:off x="1889217" y="1151016"/>
            <a:ext cx="527050" cy="36036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10"/>
          <p:cNvSpPr txBox="1">
            <a:spLocks noChangeArrowheads="1"/>
          </p:cNvSpPr>
          <p:nvPr/>
        </p:nvSpPr>
        <p:spPr bwMode="auto">
          <a:xfrm>
            <a:off x="2416267" y="1750751"/>
            <a:ext cx="1031453" cy="2419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100"/>
              <a:t>出荷の指示</a:t>
            </a:r>
          </a:p>
        </p:txBody>
      </p:sp>
      <p:sp>
        <p:nvSpPr>
          <p:cNvPr id="12" name="Text Box 11"/>
          <p:cNvSpPr txBox="1">
            <a:spLocks noChangeArrowheads="1"/>
          </p:cNvSpPr>
          <p:nvPr/>
        </p:nvSpPr>
        <p:spPr bwMode="auto">
          <a:xfrm>
            <a:off x="2416267" y="2111113"/>
            <a:ext cx="1031453" cy="2419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100"/>
              <a:t>売上の計上</a:t>
            </a:r>
          </a:p>
        </p:txBody>
      </p:sp>
      <p:cxnSp>
        <p:nvCxnSpPr>
          <p:cNvPr id="13" name="AutoShape 12"/>
          <p:cNvCxnSpPr>
            <a:cxnSpLocks noChangeShapeType="1"/>
            <a:stCxn id="11" idx="1"/>
            <a:endCxn id="6" idx="3"/>
          </p:cNvCxnSpPr>
          <p:nvPr/>
        </p:nvCxnSpPr>
        <p:spPr bwMode="auto">
          <a:xfrm rot="10800000">
            <a:off x="1889217" y="1151017"/>
            <a:ext cx="527050" cy="72072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p:cNvCxnSpPr>
            <a:cxnSpLocks noChangeShapeType="1"/>
            <a:stCxn id="12" idx="1"/>
            <a:endCxn id="6" idx="3"/>
          </p:cNvCxnSpPr>
          <p:nvPr/>
        </p:nvCxnSpPr>
        <p:spPr bwMode="auto">
          <a:xfrm rot="10800000">
            <a:off x="1889217" y="1151017"/>
            <a:ext cx="527050" cy="108108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p:cNvSpPr txBox="1">
            <a:spLocks noChangeArrowheads="1"/>
          </p:cNvSpPr>
          <p:nvPr/>
        </p:nvSpPr>
        <p:spPr bwMode="auto">
          <a:xfrm>
            <a:off x="999448" y="2903276"/>
            <a:ext cx="889769" cy="2419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100"/>
              <a:t>物流</a:t>
            </a:r>
          </a:p>
        </p:txBody>
      </p:sp>
      <p:sp>
        <p:nvSpPr>
          <p:cNvPr id="16" name="Text Box 15"/>
          <p:cNvSpPr txBox="1">
            <a:spLocks noChangeArrowheads="1"/>
          </p:cNvSpPr>
          <p:nvPr/>
        </p:nvSpPr>
        <p:spPr bwMode="auto">
          <a:xfrm>
            <a:off x="2416267" y="2903276"/>
            <a:ext cx="1031453" cy="2419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100"/>
              <a:t>商品の入庫</a:t>
            </a:r>
          </a:p>
        </p:txBody>
      </p:sp>
      <p:sp>
        <p:nvSpPr>
          <p:cNvPr id="17" name="Text Box 16"/>
          <p:cNvSpPr txBox="1">
            <a:spLocks noChangeArrowheads="1"/>
          </p:cNvSpPr>
          <p:nvPr/>
        </p:nvSpPr>
        <p:spPr bwMode="auto">
          <a:xfrm>
            <a:off x="2416267" y="3263638"/>
            <a:ext cx="1031453" cy="2419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100" dirty="0"/>
              <a:t>商品の出荷</a:t>
            </a:r>
          </a:p>
        </p:txBody>
      </p:sp>
      <p:cxnSp>
        <p:nvCxnSpPr>
          <p:cNvPr id="18" name="AutoShape 17"/>
          <p:cNvCxnSpPr>
            <a:cxnSpLocks noChangeShapeType="1"/>
            <a:stCxn id="16" idx="1"/>
            <a:endCxn id="15" idx="3"/>
          </p:cNvCxnSpPr>
          <p:nvPr/>
        </p:nvCxnSpPr>
        <p:spPr bwMode="auto">
          <a:xfrm flipH="1">
            <a:off x="1889217" y="3024266"/>
            <a:ext cx="5270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a:stCxn id="17" idx="1"/>
            <a:endCxn id="15" idx="3"/>
          </p:cNvCxnSpPr>
          <p:nvPr/>
        </p:nvCxnSpPr>
        <p:spPr bwMode="auto">
          <a:xfrm rot="10800000">
            <a:off x="1889217" y="3024266"/>
            <a:ext cx="527050" cy="36036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0" name="Group 86"/>
          <p:cNvGraphicFramePr>
            <a:graphicFrameLocks noGrp="1"/>
          </p:cNvGraphicFramePr>
          <p:nvPr>
            <p:extLst>
              <p:ext uri="{D42A27DB-BD31-4B8C-83A1-F6EECF244321}">
                <p14:modId xmlns:p14="http://schemas.microsoft.com/office/powerpoint/2010/main" val="98709886"/>
              </p:ext>
            </p:extLst>
          </p:nvPr>
        </p:nvGraphicFramePr>
        <p:xfrm>
          <a:off x="3843429" y="979226"/>
          <a:ext cx="4428827" cy="2762253"/>
        </p:xfrm>
        <a:graphic>
          <a:graphicData uri="http://schemas.openxmlformats.org/drawingml/2006/table">
            <a:tbl>
              <a:tblPr/>
              <a:tblGrid>
                <a:gridCol w="540395"/>
                <a:gridCol w="936104"/>
                <a:gridCol w="2952328"/>
              </a:tblGrid>
              <a:tr h="306917">
                <a:tc grid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Arial" charset="0"/>
                          <a:ea typeface="ＭＳ Ｐゴシック" pitchFamily="50" charset="-128"/>
                        </a:rPr>
                        <a:t>業務プロセス</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概要</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06917">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販売</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顧客の管理</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顧客情報を登録し、管理する。</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6917">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100" b="0" i="0" u="none" strike="noStrike" cap="none" normalizeH="0" baseline="0" smtClean="0">
                        <a:ln>
                          <a:noFill/>
                        </a:ln>
                        <a:solidFill>
                          <a:schemeClr val="tx1"/>
                        </a:solidFill>
                        <a:effectLst/>
                        <a:latin typeface="Arial" charset="0"/>
                        <a:ea typeface="ＭＳ Ｐゴシック" pitchFamily="50" charset="-128"/>
                      </a:endParaRP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注文の受付</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顧客からの注文を受け付ける。</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6917">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100" b="0" i="0" u="none" strike="noStrike" cap="none" normalizeH="0" baseline="0" smtClean="0">
                        <a:ln>
                          <a:noFill/>
                        </a:ln>
                        <a:solidFill>
                          <a:schemeClr val="tx1"/>
                        </a:solidFill>
                        <a:effectLst/>
                        <a:latin typeface="Arial" charset="0"/>
                        <a:ea typeface="ＭＳ Ｐゴシック" pitchFamily="50" charset="-128"/>
                      </a:endParaRP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出荷の指示</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注文品を在庫から引き当て、出荷を指示する。</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6917">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100" b="0" i="0" u="none" strike="noStrike" cap="none" normalizeH="0" baseline="0" smtClean="0">
                        <a:ln>
                          <a:noFill/>
                        </a:ln>
                        <a:solidFill>
                          <a:schemeClr val="tx1"/>
                        </a:solidFill>
                        <a:effectLst/>
                        <a:latin typeface="Arial" charset="0"/>
                        <a:ea typeface="ＭＳ Ｐゴシック" pitchFamily="50" charset="-128"/>
                      </a:endParaRP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売上の計上</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顧客ごとに、売上を計上する。</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6917">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100" b="0" i="0" u="none" strike="noStrike" cap="none" normalizeH="0" baseline="0" smtClean="0">
                        <a:ln>
                          <a:noFill/>
                        </a:ln>
                        <a:solidFill>
                          <a:schemeClr val="tx1"/>
                        </a:solidFill>
                        <a:effectLst/>
                        <a:latin typeface="Arial" charset="0"/>
                        <a:ea typeface="ＭＳ Ｐゴシック" pitchFamily="50" charset="-128"/>
                      </a:endParaRP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請求の発行</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顧客に対して、請求書を発行する。</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6917">
                <a:tc rowSpan="3">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物流</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商品の入庫</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倉庫に、商品を入庫する。</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6917">
                <a:tc v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商品の出荷</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顧客に対して、商品を出荷する。</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06917">
                <a:tc v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smtClean="0">
                          <a:ln>
                            <a:noFill/>
                          </a:ln>
                          <a:solidFill>
                            <a:schemeClr val="tx1"/>
                          </a:solidFill>
                          <a:effectLst/>
                          <a:latin typeface="Arial" charset="0"/>
                          <a:ea typeface="ＭＳ Ｐゴシック" pitchFamily="50" charset="-128"/>
                        </a:rPr>
                        <a:t>・・・</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100" b="0" i="0" u="none" strike="noStrike" cap="none" normalizeH="0" baseline="0" dirty="0" smtClean="0">
                          <a:ln>
                            <a:noFill/>
                          </a:ln>
                          <a:solidFill>
                            <a:schemeClr val="tx1"/>
                          </a:solidFill>
                          <a:effectLst/>
                          <a:latin typeface="Arial" charset="0"/>
                          <a:ea typeface="ＭＳ Ｐゴシック" pitchFamily="50" charset="-128"/>
                        </a:rPr>
                        <a:t>・・・</a:t>
                      </a:r>
                    </a:p>
                  </a:txBody>
                  <a:tcPr marL="90000" marR="90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1" name="Text Box 78"/>
          <p:cNvSpPr txBox="1">
            <a:spLocks noChangeArrowheads="1"/>
          </p:cNvSpPr>
          <p:nvPr/>
        </p:nvSpPr>
        <p:spPr bwMode="auto">
          <a:xfrm>
            <a:off x="2414680" y="2479413"/>
            <a:ext cx="1031454" cy="2419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100"/>
              <a:t>請求の発行</a:t>
            </a:r>
          </a:p>
        </p:txBody>
      </p:sp>
      <p:cxnSp>
        <p:nvCxnSpPr>
          <p:cNvPr id="22" name="AutoShape 79"/>
          <p:cNvCxnSpPr>
            <a:cxnSpLocks noChangeShapeType="1"/>
            <a:stCxn id="21" idx="1"/>
            <a:endCxn id="6" idx="3"/>
          </p:cNvCxnSpPr>
          <p:nvPr/>
        </p:nvCxnSpPr>
        <p:spPr bwMode="auto">
          <a:xfrm rot="10800000">
            <a:off x="1889218" y="1151017"/>
            <a:ext cx="525463" cy="1449387"/>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80"/>
          <p:cNvSpPr txBox="1">
            <a:spLocks noChangeArrowheads="1"/>
          </p:cNvSpPr>
          <p:nvPr/>
        </p:nvSpPr>
        <p:spPr bwMode="auto">
          <a:xfrm rot="5400000">
            <a:off x="2778488" y="3583928"/>
            <a:ext cx="284300" cy="2419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1100" dirty="0"/>
              <a:t>・・・</a:t>
            </a:r>
          </a:p>
        </p:txBody>
      </p:sp>
      <p:graphicFrame>
        <p:nvGraphicFramePr>
          <p:cNvPr id="24" name="Group 407"/>
          <p:cNvGraphicFramePr>
            <a:graphicFrameLocks noGrp="1"/>
          </p:cNvGraphicFramePr>
          <p:nvPr>
            <p:extLst>
              <p:ext uri="{D42A27DB-BD31-4B8C-83A1-F6EECF244321}">
                <p14:modId xmlns:p14="http://schemas.microsoft.com/office/powerpoint/2010/main" val="2342327550"/>
              </p:ext>
            </p:extLst>
          </p:nvPr>
        </p:nvGraphicFramePr>
        <p:xfrm>
          <a:off x="387293" y="4048768"/>
          <a:ext cx="8461375" cy="3268664"/>
        </p:xfrm>
        <a:graphic>
          <a:graphicData uri="http://schemas.openxmlformats.org/drawingml/2006/table">
            <a:tbl>
              <a:tblPr/>
              <a:tblGrid>
                <a:gridCol w="346075"/>
                <a:gridCol w="563563"/>
                <a:gridCol w="7551737"/>
              </a:tblGrid>
              <a:tr h="90011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dirty="0" smtClean="0">
                          <a:ln>
                            <a:noFill/>
                          </a:ln>
                          <a:solidFill>
                            <a:schemeClr val="tx1"/>
                          </a:solidFill>
                          <a:effectLst/>
                          <a:latin typeface="Times New Roman" pitchFamily="18" charset="0"/>
                          <a:ea typeface="ＭＳ Ｐゴシック" charset="-128"/>
                        </a:rPr>
                        <a:t>顧客</a:t>
                      </a:r>
                    </a:p>
                  </a:txBody>
                  <a:tcPr marL="0" marR="0" marT="0" marB="0" vert="eaVert" anchor="ctr" anchorCtr="1" horzOverflow="overflow">
                    <a:lnL w="28575"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28575" cap="flat" cmpd="sng" algn="ctr">
                      <a:solidFill>
                        <a:srgbClr val="333399"/>
                      </a:solidFill>
                      <a:prstDash val="solid"/>
                      <a:round/>
                      <a:headEnd type="none" w="med" len="med"/>
                      <a:tailEnd type="none" w="med" len="med"/>
                    </a:lnT>
                    <a:lnB w="12700" cap="flat" cmpd="sng" algn="ctr">
                      <a:solidFill>
                        <a:srgbClr val="333399"/>
                      </a:solidFill>
                      <a:prstDash val="sysDot"/>
                      <a:round/>
                      <a:headEnd type="none" w="med" len="med"/>
                      <a:tailEnd type="none" w="med" len="med"/>
                    </a:lnB>
                    <a:lnTlToBr>
                      <a:noFill/>
                    </a:lnTlToBr>
                    <a:lnBlToTr>
                      <a:noFill/>
                    </a:lnBlToTr>
                    <a:no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dirty="0" smtClean="0">
                        <a:ln>
                          <a:noFill/>
                        </a:ln>
                        <a:solidFill>
                          <a:schemeClr val="tx1"/>
                        </a:solidFill>
                        <a:effectLst/>
                        <a:latin typeface="Times New Roman" pitchFamily="18" charset="0"/>
                        <a:ea typeface="ＭＳ Ｐゴシック" charset="-128"/>
                      </a:endParaRPr>
                    </a:p>
                  </a:txBody>
                  <a:tcPr marL="0" marR="0" marT="0" marB="0" horzOverflow="overflow">
                    <a:lnL w="12700" cap="flat" cmpd="sng" algn="ctr">
                      <a:solidFill>
                        <a:srgbClr val="333399"/>
                      </a:solidFill>
                      <a:prstDash val="solid"/>
                      <a:round/>
                      <a:headEnd type="none" w="med" len="med"/>
                      <a:tailEnd type="none" w="med" len="med"/>
                    </a:lnL>
                    <a:lnR w="28575" cap="flat" cmpd="sng" algn="ctr">
                      <a:solidFill>
                        <a:srgbClr val="333399"/>
                      </a:solidFill>
                      <a:prstDash val="solid"/>
                      <a:round/>
                      <a:headEnd type="none" w="med" len="med"/>
                      <a:tailEnd type="none" w="med" len="med"/>
                    </a:lnR>
                    <a:lnT w="28575" cap="flat" cmpd="sng" algn="ctr">
                      <a:solidFill>
                        <a:srgbClr val="333399"/>
                      </a:solidFill>
                      <a:prstDash val="solid"/>
                      <a:round/>
                      <a:headEnd type="none" w="med" len="med"/>
                      <a:tailEnd type="none" w="med" len="med"/>
                    </a:lnT>
                    <a:lnB w="12700" cap="flat" cmpd="sng" algn="ctr">
                      <a:solidFill>
                        <a:srgbClr val="333399"/>
                      </a:solidFill>
                      <a:prstDash val="sysDot"/>
                      <a:round/>
                      <a:headEnd type="none" w="med" len="med"/>
                      <a:tailEnd type="none" w="med" len="med"/>
                    </a:lnB>
                    <a:lnTlToBr>
                      <a:noFill/>
                    </a:lnTlToBr>
                    <a:lnBlToTr>
                      <a:noFill/>
                    </a:lnBlToTr>
                    <a:noFill/>
                  </a:tcPr>
                </a:tc>
              </a:tr>
              <a:tr h="8270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chemeClr val="tx1"/>
                          </a:solidFill>
                          <a:effectLst/>
                          <a:latin typeface="Times New Roman" pitchFamily="18" charset="0"/>
                          <a:ea typeface="ＭＳ Ｐゴシック" charset="-128"/>
                        </a:rPr>
                        <a:t>営業部</a:t>
                      </a:r>
                    </a:p>
                  </a:txBody>
                  <a:tcPr marL="0" marR="0" marT="0" marB="0" vert="eaVert" anchor="ctr" anchorCtr="1" horzOverflow="overflow">
                    <a:lnL w="28575" cap="flat" cmpd="sng" algn="ctr">
                      <a:solidFill>
                        <a:srgbClr val="333399"/>
                      </a:solidFill>
                      <a:prstDash val="solid"/>
                      <a:round/>
                      <a:headEnd type="none" w="med" len="med"/>
                      <a:tailEnd type="none" w="med" len="med"/>
                    </a:lnL>
                    <a:lnR w="12700" cap="flat" cmpd="sng" algn="ctr">
                      <a:solidFill>
                        <a:srgbClr val="333399"/>
                      </a:solidFill>
                      <a:prstDash val="sysDot"/>
                      <a:round/>
                      <a:headEnd type="none" w="med" len="med"/>
                      <a:tailEnd type="none" w="med" len="med"/>
                    </a:lnR>
                    <a:lnT w="12700" cap="flat" cmpd="sng" algn="ctr">
                      <a:solidFill>
                        <a:srgbClr val="333399"/>
                      </a:solidFill>
                      <a:prstDash val="sysDot"/>
                      <a:round/>
                      <a:headEnd type="none" w="med" len="med"/>
                      <a:tailEnd type="none" w="med" len="med"/>
                    </a:lnT>
                    <a:lnB w="12700" cap="flat" cmpd="sng" algn="ctr">
                      <a:solidFill>
                        <a:srgbClr val="333399"/>
                      </a:solidFill>
                      <a:prstDash val="sysDot"/>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chemeClr val="tx1"/>
                          </a:solidFill>
                          <a:effectLst/>
                          <a:latin typeface="Times New Roman" pitchFamily="18" charset="0"/>
                          <a:ea typeface="ＭＳ Ｐゴシック" charset="-128"/>
                        </a:rPr>
                        <a:t>営業担当</a:t>
                      </a:r>
                    </a:p>
                  </a:txBody>
                  <a:tcPr marL="0" marR="0" marT="0" marB="0" vert="eaVert" anchor="ctr" anchorCtr="1" horzOverflow="overflow">
                    <a:lnL w="12700" cap="flat" cmpd="sng" algn="ctr">
                      <a:solidFill>
                        <a:srgbClr val="333399"/>
                      </a:solidFill>
                      <a:prstDash val="sysDot"/>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ysDot"/>
                      <a:round/>
                      <a:headEnd type="none" w="med" len="med"/>
                      <a:tailEnd type="none" w="med" len="med"/>
                    </a:lnT>
                    <a:lnB w="12700" cap="flat" cmpd="sng" algn="ctr">
                      <a:solidFill>
                        <a:srgbClr val="333399"/>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Times New Roman" pitchFamily="18" charset="0"/>
                        <a:ea typeface="ＭＳ Ｐゴシック" charset="-128"/>
                      </a:endParaRPr>
                    </a:p>
                  </a:txBody>
                  <a:tcPr marL="0" marR="0" marT="0" marB="0" horzOverflow="overflow">
                    <a:lnL w="12700" cap="flat" cmpd="sng" algn="ctr">
                      <a:solidFill>
                        <a:srgbClr val="333399"/>
                      </a:solidFill>
                      <a:prstDash val="solid"/>
                      <a:round/>
                      <a:headEnd type="none" w="med" len="med"/>
                      <a:tailEnd type="none" w="med" len="med"/>
                    </a:lnL>
                    <a:lnR w="28575" cap="flat" cmpd="sng" algn="ctr">
                      <a:solidFill>
                        <a:srgbClr val="333399"/>
                      </a:solidFill>
                      <a:prstDash val="solid"/>
                      <a:round/>
                      <a:headEnd type="none" w="med" len="med"/>
                      <a:tailEnd type="none" w="med" len="med"/>
                    </a:lnR>
                    <a:lnT w="12700" cap="flat" cmpd="sng" algn="ctr">
                      <a:solidFill>
                        <a:srgbClr val="333399"/>
                      </a:solidFill>
                      <a:prstDash val="sysDot"/>
                      <a:round/>
                      <a:headEnd type="none" w="med" len="med"/>
                      <a:tailEnd type="none" w="med" len="med"/>
                    </a:lnT>
                    <a:lnB w="12700" cap="flat" cmpd="sng" algn="ctr">
                      <a:solidFill>
                        <a:srgbClr val="333399"/>
                      </a:solidFill>
                      <a:prstDash val="sysDot"/>
                      <a:round/>
                      <a:headEnd type="none" w="med" len="med"/>
                      <a:tailEnd type="none" w="med" len="med"/>
                    </a:lnB>
                    <a:lnTlToBr>
                      <a:noFill/>
                    </a:lnTlToBr>
                    <a:lnBlToTr>
                      <a:noFill/>
                    </a:lnBlToTr>
                    <a:noFill/>
                  </a:tcPr>
                </a:tc>
              </a:tr>
              <a:tr h="730250">
                <a:tc vMerge="1">
                  <a:txBody>
                    <a:bodyPr/>
                    <a:lstStyle/>
                    <a:p>
                      <a:endParaRPr kumimoji="1" lang="ja-JP"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chemeClr val="tx1"/>
                          </a:solidFill>
                          <a:effectLst/>
                          <a:latin typeface="Times New Roman" pitchFamily="18" charset="0"/>
                          <a:ea typeface="ＭＳ Ｐゴシック" charset="-128"/>
                        </a:rPr>
                        <a:t>管理者</a:t>
                      </a:r>
                    </a:p>
                  </a:txBody>
                  <a:tcPr marL="0" marR="0" marT="0" marB="0" vert="eaVert" anchor="ctr" anchorCtr="1" horzOverflow="overflow">
                    <a:lnL w="12700" cap="flat" cmpd="sng" algn="ctr">
                      <a:solidFill>
                        <a:srgbClr val="333399"/>
                      </a:solidFill>
                      <a:prstDash val="sysDot"/>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ysDot"/>
                      <a:round/>
                      <a:headEnd type="none" w="med" len="med"/>
                      <a:tailEnd type="none" w="med" len="med"/>
                    </a:lnT>
                    <a:lnB w="12700" cap="flat" cmpd="sng" algn="ctr">
                      <a:solidFill>
                        <a:srgbClr val="333399"/>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Times New Roman" pitchFamily="18" charset="0"/>
                        <a:ea typeface="ＭＳ Ｐゴシック" charset="-128"/>
                      </a:endParaRPr>
                    </a:p>
                  </a:txBody>
                  <a:tcPr marL="0" marR="0" marT="0" marB="0" horzOverflow="overflow">
                    <a:lnL w="12700" cap="flat" cmpd="sng" algn="ctr">
                      <a:solidFill>
                        <a:srgbClr val="333399"/>
                      </a:solidFill>
                      <a:prstDash val="solid"/>
                      <a:round/>
                      <a:headEnd type="none" w="med" len="med"/>
                      <a:tailEnd type="none" w="med" len="med"/>
                    </a:lnL>
                    <a:lnR w="28575" cap="flat" cmpd="sng" algn="ctr">
                      <a:solidFill>
                        <a:srgbClr val="333399"/>
                      </a:solidFill>
                      <a:prstDash val="solid"/>
                      <a:round/>
                      <a:headEnd type="none" w="med" len="med"/>
                      <a:tailEnd type="none" w="med" len="med"/>
                    </a:lnR>
                    <a:lnT w="12700" cap="flat" cmpd="sng" algn="ctr">
                      <a:solidFill>
                        <a:srgbClr val="333399"/>
                      </a:solidFill>
                      <a:prstDash val="sysDot"/>
                      <a:round/>
                      <a:headEnd type="none" w="med" len="med"/>
                      <a:tailEnd type="none" w="med" len="med"/>
                    </a:lnT>
                    <a:lnB w="12700" cap="flat" cmpd="sng" algn="ctr">
                      <a:solidFill>
                        <a:srgbClr val="333399"/>
                      </a:solidFill>
                      <a:prstDash val="sysDot"/>
                      <a:round/>
                      <a:headEnd type="none" w="med" len="med"/>
                      <a:tailEnd type="none" w="med" len="med"/>
                    </a:lnB>
                    <a:lnTlToBr>
                      <a:noFill/>
                    </a:lnTlToBr>
                    <a:lnBlToTr>
                      <a:noFill/>
                    </a:lnBlToTr>
                    <a:noFill/>
                  </a:tcPr>
                </a:tc>
              </a:tr>
              <a:tr h="811213">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1" i="0" u="none" strike="noStrike" cap="none" normalizeH="0" baseline="0" smtClean="0">
                          <a:ln>
                            <a:noFill/>
                          </a:ln>
                          <a:solidFill>
                            <a:schemeClr val="tx1"/>
                          </a:solidFill>
                          <a:effectLst/>
                          <a:latin typeface="Times New Roman" pitchFamily="18" charset="0"/>
                          <a:ea typeface="ＭＳ Ｐゴシック" charset="-128"/>
                        </a:rPr>
                        <a:t>システム</a:t>
                      </a:r>
                    </a:p>
                  </a:txBody>
                  <a:tcPr marL="0" marR="0" marT="0" marB="0" vert="eaVert" anchor="ctr" anchorCtr="1" horzOverflow="overflow">
                    <a:lnL w="28575"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ysDot"/>
                      <a:round/>
                      <a:headEnd type="none" w="med" len="med"/>
                      <a:tailEnd type="none" w="med" len="med"/>
                    </a:lnT>
                    <a:lnB w="28575" cap="flat" cmpd="sng" algn="ctr">
                      <a:solidFill>
                        <a:srgbClr val="333399"/>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dirty="0" smtClean="0">
                        <a:ln>
                          <a:noFill/>
                        </a:ln>
                        <a:solidFill>
                          <a:schemeClr val="tx1"/>
                        </a:solidFill>
                        <a:effectLst/>
                        <a:latin typeface="Times New Roman" pitchFamily="18" charset="0"/>
                        <a:ea typeface="ＭＳ Ｐゴシック" charset="-128"/>
                      </a:endParaRPr>
                    </a:p>
                  </a:txBody>
                  <a:tcPr marL="0" marR="0" marT="0" marB="0" horzOverflow="overflow">
                    <a:lnL w="12700" cap="flat" cmpd="sng" algn="ctr">
                      <a:solidFill>
                        <a:srgbClr val="333399"/>
                      </a:solidFill>
                      <a:prstDash val="solid"/>
                      <a:round/>
                      <a:headEnd type="none" w="med" len="med"/>
                      <a:tailEnd type="none" w="med" len="med"/>
                    </a:lnL>
                    <a:lnR w="28575" cap="flat" cmpd="sng" algn="ctr">
                      <a:solidFill>
                        <a:srgbClr val="333399"/>
                      </a:solidFill>
                      <a:prstDash val="solid"/>
                      <a:round/>
                      <a:headEnd type="none" w="med" len="med"/>
                      <a:tailEnd type="none" w="med" len="med"/>
                    </a:lnR>
                    <a:lnT w="12700" cap="flat" cmpd="sng" algn="ctr">
                      <a:solidFill>
                        <a:srgbClr val="333399"/>
                      </a:solidFill>
                      <a:prstDash val="sysDot"/>
                      <a:round/>
                      <a:headEnd type="none" w="med" len="med"/>
                      <a:tailEnd type="none" w="med" len="med"/>
                    </a:lnT>
                    <a:lnB w="28575" cap="flat" cmpd="sng" algn="ctr">
                      <a:solidFill>
                        <a:srgbClr val="333399"/>
                      </a:solidFill>
                      <a:prstDash val="solid"/>
                      <a:round/>
                      <a:headEnd type="none" w="med" len="med"/>
                      <a:tailEnd type="none" w="med" len="med"/>
                    </a:lnB>
                    <a:lnTlToBr>
                      <a:noFill/>
                    </a:lnTlToBr>
                    <a:lnBlToTr>
                      <a:noFill/>
                    </a:lnBlToTr>
                    <a:noFill/>
                  </a:tcPr>
                </a:tc>
              </a:tr>
            </a:tbl>
          </a:graphicData>
        </a:graphic>
      </p:graphicFrame>
      <p:pic>
        <p:nvPicPr>
          <p:cNvPr id="25" name="Picture 354" descr="PE0172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143" y="5148905"/>
            <a:ext cx="468313" cy="37623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AutoShape 355"/>
          <p:cNvCxnSpPr>
            <a:cxnSpLocks noChangeAspect="1" noChangeShapeType="1"/>
            <a:stCxn id="25" idx="3"/>
            <a:endCxn id="41" idx="0"/>
          </p:cNvCxnSpPr>
          <p:nvPr/>
        </p:nvCxnSpPr>
        <p:spPr bwMode="auto">
          <a:xfrm>
            <a:off x="2195456" y="5337818"/>
            <a:ext cx="638175" cy="1374775"/>
          </a:xfrm>
          <a:prstGeom prst="bentConnector2">
            <a:avLst/>
          </a:prstGeom>
          <a:noFill/>
          <a:ln w="12700">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27" name="AutoShape 358"/>
          <p:cNvCxnSpPr>
            <a:cxnSpLocks noChangeAspect="1" noChangeShapeType="1"/>
            <a:stCxn id="43" idx="3"/>
            <a:endCxn id="28" idx="2"/>
          </p:cNvCxnSpPr>
          <p:nvPr/>
        </p:nvCxnSpPr>
        <p:spPr bwMode="auto">
          <a:xfrm flipV="1">
            <a:off x="5416493" y="5596580"/>
            <a:ext cx="904875" cy="1295400"/>
          </a:xfrm>
          <a:prstGeom prst="bentConnector2">
            <a:avLst/>
          </a:prstGeom>
          <a:noFill/>
          <a:ln w="12700">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28" name="Text Box 363"/>
          <p:cNvSpPr txBox="1">
            <a:spLocks noChangeAspect="1" noChangeArrowheads="1"/>
          </p:cNvSpPr>
          <p:nvPr/>
        </p:nvSpPr>
        <p:spPr bwMode="auto">
          <a:xfrm>
            <a:off x="5876868" y="5444180"/>
            <a:ext cx="889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ea typeface="ＭＳ ゴシック" pitchFamily="49" charset="-128"/>
              </a:rPr>
              <a:t>注文請書の送付</a:t>
            </a:r>
          </a:p>
        </p:txBody>
      </p:sp>
      <p:pic>
        <p:nvPicPr>
          <p:cNvPr id="29" name="Picture 364" descr="PE0172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7843" y="5031430"/>
            <a:ext cx="468313" cy="376238"/>
          </a:xfrm>
          <a:prstGeom prst="rect">
            <a:avLst/>
          </a:prstGeom>
          <a:noFill/>
          <a:extLst>
            <a:ext uri="{909E8E84-426E-40DD-AFC4-6F175D3DCCD1}">
              <a14:hiddenFill xmlns:a14="http://schemas.microsoft.com/office/drawing/2010/main">
                <a:solidFill>
                  <a:srgbClr val="FFFFFF"/>
                </a:solidFill>
              </a14:hiddenFill>
            </a:ext>
          </a:extLst>
        </p:spPr>
      </p:pic>
      <p:sp>
        <p:nvSpPr>
          <p:cNvPr id="30" name="Text Box 369"/>
          <p:cNvSpPr txBox="1">
            <a:spLocks noChangeAspect="1" noChangeArrowheads="1"/>
          </p:cNvSpPr>
          <p:nvPr/>
        </p:nvSpPr>
        <p:spPr bwMode="auto">
          <a:xfrm>
            <a:off x="1835093" y="4650430"/>
            <a:ext cx="254000" cy="152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ea typeface="ＭＳ ゴシック" pitchFamily="49" charset="-128"/>
              </a:rPr>
              <a:t>注文</a:t>
            </a:r>
          </a:p>
        </p:txBody>
      </p:sp>
      <p:pic>
        <p:nvPicPr>
          <p:cNvPr id="31" name="Picture 370" descr="BD0717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27131" y="4256730"/>
            <a:ext cx="668337" cy="376238"/>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AutoShape 371"/>
          <p:cNvCxnSpPr>
            <a:cxnSpLocks noChangeAspect="1" noChangeShapeType="1"/>
            <a:stCxn id="30" idx="2"/>
            <a:endCxn id="25" idx="0"/>
          </p:cNvCxnSpPr>
          <p:nvPr/>
        </p:nvCxnSpPr>
        <p:spPr bwMode="auto">
          <a:xfrm rot="5400000">
            <a:off x="1789055" y="4975868"/>
            <a:ext cx="346075" cy="0"/>
          </a:xfrm>
          <a:prstGeom prst="straightConnector1">
            <a:avLst/>
          </a:prstGeom>
          <a:noFill/>
          <a:ln w="1270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pic>
        <p:nvPicPr>
          <p:cNvPr id="33" name="Picture 372" descr="BS01078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02468" y="4286893"/>
            <a:ext cx="468313" cy="37465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373"/>
          <p:cNvSpPr txBox="1">
            <a:spLocks noChangeAspect="1" noChangeArrowheads="1"/>
          </p:cNvSpPr>
          <p:nvPr/>
        </p:nvSpPr>
        <p:spPr bwMode="auto">
          <a:xfrm>
            <a:off x="7400868" y="4647255"/>
            <a:ext cx="763588" cy="153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ea typeface="ＭＳ ゴシック" pitchFamily="49" charset="-128"/>
              </a:rPr>
              <a:t>注文請書受領</a:t>
            </a:r>
          </a:p>
        </p:txBody>
      </p:sp>
      <p:cxnSp>
        <p:nvCxnSpPr>
          <p:cNvPr id="35" name="AutoShape 374"/>
          <p:cNvCxnSpPr>
            <a:cxnSpLocks noChangeAspect="1" noChangeShapeType="1"/>
            <a:stCxn id="29" idx="0"/>
            <a:endCxn id="33" idx="1"/>
          </p:cNvCxnSpPr>
          <p:nvPr/>
        </p:nvCxnSpPr>
        <p:spPr bwMode="auto">
          <a:xfrm rot="16200000">
            <a:off x="6619025" y="4147986"/>
            <a:ext cx="557212" cy="1209675"/>
          </a:xfrm>
          <a:prstGeom prst="bentConnector2">
            <a:avLst/>
          </a:prstGeom>
          <a:noFill/>
          <a:ln w="12700">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36" name="AutoShape 377"/>
          <p:cNvCxnSpPr>
            <a:cxnSpLocks noChangeAspect="1" noChangeShapeType="1"/>
            <a:stCxn id="38" idx="3"/>
            <a:endCxn id="43" idx="0"/>
          </p:cNvCxnSpPr>
          <p:nvPr/>
        </p:nvCxnSpPr>
        <p:spPr bwMode="auto">
          <a:xfrm>
            <a:off x="4724343" y="6036318"/>
            <a:ext cx="512763" cy="674687"/>
          </a:xfrm>
          <a:prstGeom prst="bentConnector2">
            <a:avLst/>
          </a:prstGeom>
          <a:noFill/>
          <a:ln w="12700">
            <a:solidFill>
              <a:srgbClr val="40458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37" name="Text Box 378"/>
          <p:cNvSpPr txBox="1">
            <a:spLocks noChangeAspect="1" noChangeArrowheads="1"/>
          </p:cNvSpPr>
          <p:nvPr/>
        </p:nvSpPr>
        <p:spPr bwMode="auto">
          <a:xfrm>
            <a:off x="1735081" y="5596580"/>
            <a:ext cx="508000" cy="152400"/>
          </a:xfrm>
          <a:prstGeom prst="rect">
            <a:avLst/>
          </a:prstGeom>
          <a:solidFill>
            <a:schemeClr val="bg1"/>
          </a:solidFill>
          <a:ln>
            <a:noFill/>
          </a:ln>
          <a:effectLst/>
          <a:extLs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eaLnBrk="0" hangingPunct="0"/>
            <a:r>
              <a:rPr kumimoji="0" lang="ja-JP" altLang="en-US" sz="1000">
                <a:solidFill>
                  <a:srgbClr val="40458C"/>
                </a:solidFill>
                <a:latin typeface="ＭＳ ゴシック" pitchFamily="49" charset="-128"/>
                <a:ea typeface="ＭＳ ゴシック" pitchFamily="49" charset="-128"/>
              </a:rPr>
              <a:t>受注入力</a:t>
            </a:r>
          </a:p>
        </p:txBody>
      </p:sp>
      <p:pic>
        <p:nvPicPr>
          <p:cNvPr id="38" name="Picture 379" descr="PE0172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6031" y="5848993"/>
            <a:ext cx="468312" cy="374650"/>
          </a:xfrm>
          <a:prstGeom prst="rect">
            <a:avLst/>
          </a:prstGeom>
          <a:noFill/>
          <a:extLst>
            <a:ext uri="{909E8E84-426E-40DD-AFC4-6F175D3DCCD1}">
              <a14:hiddenFill xmlns:a14="http://schemas.microsoft.com/office/drawing/2010/main">
                <a:solidFill>
                  <a:srgbClr val="FFFFFF"/>
                </a:solidFill>
              </a14:hiddenFill>
            </a:ext>
          </a:extLst>
        </p:spPr>
      </p:pic>
      <p:sp>
        <p:nvSpPr>
          <p:cNvPr id="39" name="Text Box 380"/>
          <p:cNvSpPr txBox="1">
            <a:spLocks noChangeAspect="1" noChangeArrowheads="1"/>
          </p:cNvSpPr>
          <p:nvPr/>
        </p:nvSpPr>
        <p:spPr bwMode="auto">
          <a:xfrm>
            <a:off x="4236981" y="6242693"/>
            <a:ext cx="508000" cy="152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latin typeface="ＭＳ ゴシック" pitchFamily="49" charset="-128"/>
                <a:ea typeface="ＭＳ ゴシック" pitchFamily="49" charset="-128"/>
              </a:rPr>
              <a:t>発注承認</a:t>
            </a:r>
          </a:p>
        </p:txBody>
      </p:sp>
      <p:sp>
        <p:nvSpPr>
          <p:cNvPr id="40" name="Text Box 397"/>
          <p:cNvSpPr txBox="1">
            <a:spLocks noChangeArrowheads="1"/>
          </p:cNvSpPr>
          <p:nvPr/>
        </p:nvSpPr>
        <p:spPr bwMode="auto">
          <a:xfrm>
            <a:off x="2616143" y="7077718"/>
            <a:ext cx="508000" cy="152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ea typeface="ＭＳ ゴシック" pitchFamily="49" charset="-128"/>
              </a:rPr>
              <a:t>受注登録</a:t>
            </a:r>
          </a:p>
        </p:txBody>
      </p:sp>
      <p:pic>
        <p:nvPicPr>
          <p:cNvPr id="41" name="Picture 398" descr="BS00089_"/>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52656" y="6712593"/>
            <a:ext cx="360362" cy="360362"/>
          </a:xfrm>
          <a:prstGeom prst="rect">
            <a:avLst/>
          </a:prstGeom>
          <a:noFill/>
          <a:extLst>
            <a:ext uri="{909E8E84-426E-40DD-AFC4-6F175D3DCCD1}">
              <a14:hiddenFill xmlns:a14="http://schemas.microsoft.com/office/drawing/2010/main">
                <a:solidFill>
                  <a:srgbClr val="FFFFFF"/>
                </a:solidFill>
              </a14:hiddenFill>
            </a:ext>
          </a:extLst>
        </p:spPr>
      </p:pic>
      <p:sp>
        <p:nvSpPr>
          <p:cNvPr id="42" name="Text Box 402"/>
          <p:cNvSpPr txBox="1">
            <a:spLocks noChangeArrowheads="1"/>
          </p:cNvSpPr>
          <p:nvPr/>
        </p:nvSpPr>
        <p:spPr bwMode="auto">
          <a:xfrm>
            <a:off x="4924368" y="7076130"/>
            <a:ext cx="889000" cy="152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0" rIns="0" bIns="0" anchor="ctr">
            <a:spAutoFit/>
          </a:bodyPr>
          <a:lstStyle/>
          <a:p>
            <a:pPr algn="ctr" eaLnBrk="0" hangingPunct="0"/>
            <a:r>
              <a:rPr kumimoji="0" lang="ja-JP" altLang="en-US" sz="1000">
                <a:solidFill>
                  <a:srgbClr val="40458C"/>
                </a:solidFill>
                <a:ea typeface="ＭＳ ゴシック" pitchFamily="49" charset="-128"/>
              </a:rPr>
              <a:t>注文請書の発行</a:t>
            </a:r>
          </a:p>
        </p:txBody>
      </p:sp>
      <p:pic>
        <p:nvPicPr>
          <p:cNvPr id="43" name="Picture 403" descr="BS00089_"/>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56131" y="6711005"/>
            <a:ext cx="360362" cy="360363"/>
          </a:xfrm>
          <a:prstGeom prst="rect">
            <a:avLst/>
          </a:prstGeom>
          <a:noFill/>
          <a:extLst>
            <a:ext uri="{909E8E84-426E-40DD-AFC4-6F175D3DCCD1}">
              <a14:hiddenFill xmlns:a14="http://schemas.microsoft.com/office/drawing/2010/main">
                <a:solidFill>
                  <a:srgbClr val="FFFFFF"/>
                </a:solidFill>
              </a14:hiddenFill>
            </a:ext>
          </a:extLst>
        </p:spPr>
      </p:pic>
      <p:cxnSp>
        <p:nvCxnSpPr>
          <p:cNvPr id="44" name="AutoShape 404"/>
          <p:cNvCxnSpPr>
            <a:cxnSpLocks noChangeAspect="1" noChangeShapeType="1"/>
            <a:stCxn id="41" idx="3"/>
            <a:endCxn id="38" idx="1"/>
          </p:cNvCxnSpPr>
          <p:nvPr/>
        </p:nvCxnSpPr>
        <p:spPr bwMode="auto">
          <a:xfrm flipV="1">
            <a:off x="3013018" y="6036318"/>
            <a:ext cx="1243013" cy="857250"/>
          </a:xfrm>
          <a:prstGeom prst="bentConnector3">
            <a:avLst>
              <a:gd name="adj1" fmla="val 49935"/>
            </a:avLst>
          </a:prstGeom>
          <a:noFill/>
          <a:ln w="12700">
            <a:solidFill>
              <a:srgbClr val="333399"/>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45" name="Text Box 3"/>
          <p:cNvSpPr txBox="1">
            <a:spLocks noChangeArrowheads="1"/>
          </p:cNvSpPr>
          <p:nvPr/>
        </p:nvSpPr>
        <p:spPr bwMode="auto">
          <a:xfrm>
            <a:off x="424054" y="3691059"/>
            <a:ext cx="784436" cy="2573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1200" dirty="0" smtClean="0"/>
              <a:t>業務フロー</a:t>
            </a:r>
            <a:endParaRPr lang="ja-JP" altLang="en-US" sz="1200" dirty="0"/>
          </a:p>
        </p:txBody>
      </p:sp>
    </p:spTree>
    <p:extLst>
      <p:ext uri="{BB962C8B-B14F-4D97-AF65-F5344CB8AC3E}">
        <p14:creationId xmlns:p14="http://schemas.microsoft.com/office/powerpoint/2010/main" val="2287607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4-10</a:t>
            </a:r>
            <a:r>
              <a:rPr lang="ja-JP" altLang="en-US" dirty="0"/>
              <a:t>　業務で扱われる主要なデータ（エンティティ）の</a:t>
            </a:r>
            <a:r>
              <a:rPr lang="ja-JP" altLang="en-US" dirty="0" smtClean="0"/>
              <a:t>例（</a:t>
            </a:r>
            <a:r>
              <a:rPr lang="en-US" altLang="ja-JP" dirty="0" smtClean="0"/>
              <a:t>1/3</a:t>
            </a:r>
            <a:r>
              <a:rPr lang="ja-JP" altLang="en-US" dirty="0" smtClean="0"/>
              <a:t>）</a:t>
            </a:r>
            <a:endParaRPr kumimoji="1" lang="ja-JP" altLang="en-US" dirty="0"/>
          </a:p>
        </p:txBody>
      </p:sp>
      <p:sp>
        <p:nvSpPr>
          <p:cNvPr id="52" name="フローチャート: 処理 51"/>
          <p:cNvSpPr>
            <a:spLocks noChangeArrowheads="1"/>
          </p:cNvSpPr>
          <p:nvPr/>
        </p:nvSpPr>
        <p:spPr bwMode="auto">
          <a:xfrm>
            <a:off x="2597379" y="1616200"/>
            <a:ext cx="823912" cy="539750"/>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defRPr/>
            </a:pPr>
            <a:r>
              <a:rPr lang="ja-JP" altLang="en-US" sz="1800" b="1" dirty="0">
                <a:latin typeface="ＭＳ ゴシック" pitchFamily="49" charset="-128"/>
                <a:ea typeface="ＭＳ ゴシック" pitchFamily="49" charset="-128"/>
              </a:rPr>
              <a:t>顧客</a:t>
            </a:r>
          </a:p>
        </p:txBody>
      </p:sp>
      <p:sp>
        <p:nvSpPr>
          <p:cNvPr id="53" name="フローチャート: 処理 52"/>
          <p:cNvSpPr>
            <a:spLocks noChangeArrowheads="1"/>
          </p:cNvSpPr>
          <p:nvPr/>
        </p:nvSpPr>
        <p:spPr bwMode="auto">
          <a:xfrm>
            <a:off x="5943829" y="2371850"/>
            <a:ext cx="823912" cy="539750"/>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defRPr/>
            </a:pPr>
            <a:r>
              <a:rPr lang="ja-JP" altLang="en-US" sz="1800" b="1" dirty="0">
                <a:latin typeface="ＭＳ ゴシック" pitchFamily="49" charset="-128"/>
                <a:ea typeface="ＭＳ ゴシック" pitchFamily="49" charset="-128"/>
              </a:rPr>
              <a:t>商品</a:t>
            </a:r>
          </a:p>
        </p:txBody>
      </p:sp>
      <p:cxnSp>
        <p:nvCxnSpPr>
          <p:cNvPr id="54" name="カギ線コネクタ 99"/>
          <p:cNvCxnSpPr>
            <a:cxnSpLocks noChangeShapeType="1"/>
            <a:stCxn id="52" idx="3"/>
            <a:endCxn id="62" idx="0"/>
          </p:cNvCxnSpPr>
          <p:nvPr/>
        </p:nvCxnSpPr>
        <p:spPr bwMode="auto">
          <a:xfrm>
            <a:off x="3421291" y="1886075"/>
            <a:ext cx="812800" cy="469900"/>
          </a:xfrm>
          <a:prstGeom prst="bentConnector2">
            <a:avLst/>
          </a:prstGeom>
          <a:noFill/>
          <a:ln w="28575" algn="ctr">
            <a:solidFill>
              <a:srgbClr val="2B4A76"/>
            </a:solidFill>
            <a:round/>
            <a:headEnd/>
            <a:tailEnd/>
          </a:ln>
        </p:spPr>
      </p:cxnSp>
      <p:cxnSp>
        <p:nvCxnSpPr>
          <p:cNvPr id="55" name="直線コネクタ 54"/>
          <p:cNvCxnSpPr/>
          <p:nvPr/>
        </p:nvCxnSpPr>
        <p:spPr bwMode="auto">
          <a:xfrm rot="16200000" flipV="1">
            <a:off x="3429229" y="1897188"/>
            <a:ext cx="120650" cy="0"/>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56" name="直線コネクタ 55"/>
          <p:cNvCxnSpPr/>
          <p:nvPr/>
        </p:nvCxnSpPr>
        <p:spPr bwMode="auto">
          <a:xfrm rot="5400000">
            <a:off x="4110267" y="2222625"/>
            <a:ext cx="171450" cy="117475"/>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57" name="直線コネクタ 56"/>
          <p:cNvCxnSpPr/>
          <p:nvPr/>
        </p:nvCxnSpPr>
        <p:spPr bwMode="auto">
          <a:xfrm rot="16200000" flipH="1">
            <a:off x="4212660" y="2228181"/>
            <a:ext cx="171450" cy="115888"/>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58" name="直線コネクタ 57"/>
          <p:cNvCxnSpPr/>
          <p:nvPr/>
        </p:nvCxnSpPr>
        <p:spPr bwMode="auto">
          <a:xfrm rot="5400000">
            <a:off x="4110267" y="3227512"/>
            <a:ext cx="171450" cy="117475"/>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59" name="直線コネクタ 58"/>
          <p:cNvCxnSpPr/>
          <p:nvPr/>
        </p:nvCxnSpPr>
        <p:spPr bwMode="auto">
          <a:xfrm rot="16200000" flipH="1">
            <a:off x="4212660" y="3233069"/>
            <a:ext cx="171450" cy="115888"/>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60" name="カギ線コネクタ 99"/>
          <p:cNvCxnSpPr>
            <a:cxnSpLocks noChangeShapeType="1"/>
            <a:stCxn id="53" idx="1"/>
          </p:cNvCxnSpPr>
          <p:nvPr/>
        </p:nvCxnSpPr>
        <p:spPr bwMode="auto">
          <a:xfrm rot="10800000" flipV="1">
            <a:off x="4645254" y="2641725"/>
            <a:ext cx="1298575" cy="1004888"/>
          </a:xfrm>
          <a:prstGeom prst="bentConnector3">
            <a:avLst>
              <a:gd name="adj1" fmla="val 50000"/>
            </a:avLst>
          </a:prstGeom>
          <a:noFill/>
          <a:ln w="28575" algn="ctr">
            <a:solidFill>
              <a:srgbClr val="2B4A76"/>
            </a:solidFill>
            <a:round/>
            <a:headEnd/>
            <a:tailEnd/>
          </a:ln>
        </p:spPr>
      </p:cxnSp>
      <p:cxnSp>
        <p:nvCxnSpPr>
          <p:cNvPr id="61" name="直線コネクタ 60"/>
          <p:cNvCxnSpPr/>
          <p:nvPr/>
        </p:nvCxnSpPr>
        <p:spPr bwMode="auto">
          <a:xfrm rot="5400000" flipH="1" flipV="1">
            <a:off x="5813654" y="2633788"/>
            <a:ext cx="120650" cy="0"/>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sp>
        <p:nvSpPr>
          <p:cNvPr id="62" name="フローチャート: 処理 61"/>
          <p:cNvSpPr>
            <a:spLocks noChangeArrowheads="1"/>
          </p:cNvSpPr>
          <p:nvPr/>
        </p:nvSpPr>
        <p:spPr bwMode="auto">
          <a:xfrm>
            <a:off x="3821341" y="2355975"/>
            <a:ext cx="823913" cy="539750"/>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1600" b="1">
                <a:latin typeface="ＭＳ ゴシック" pitchFamily="49" charset="-128"/>
                <a:ea typeface="ＭＳ ゴシック" pitchFamily="49" charset="-128"/>
              </a:rPr>
              <a:t>注文</a:t>
            </a:r>
          </a:p>
        </p:txBody>
      </p:sp>
      <p:cxnSp>
        <p:nvCxnSpPr>
          <p:cNvPr id="63" name="カギ線コネクタ 99"/>
          <p:cNvCxnSpPr>
            <a:cxnSpLocks noChangeShapeType="1"/>
            <a:stCxn id="53" idx="2"/>
            <a:endCxn id="96" idx="0"/>
          </p:cNvCxnSpPr>
          <p:nvPr/>
        </p:nvCxnSpPr>
        <p:spPr bwMode="auto">
          <a:xfrm rot="5400000">
            <a:off x="6066860" y="3199731"/>
            <a:ext cx="577850" cy="1588"/>
          </a:xfrm>
          <a:prstGeom prst="bentConnector3">
            <a:avLst>
              <a:gd name="adj1" fmla="val 50000"/>
            </a:avLst>
          </a:prstGeom>
          <a:noFill/>
          <a:ln w="28575" algn="ctr">
            <a:solidFill>
              <a:srgbClr val="2B4A76"/>
            </a:solidFill>
            <a:round/>
            <a:headEnd/>
            <a:tailEnd/>
          </a:ln>
        </p:spPr>
      </p:cxnSp>
      <p:cxnSp>
        <p:nvCxnSpPr>
          <p:cNvPr id="64" name="直線コネクタ 63"/>
          <p:cNvCxnSpPr/>
          <p:nvPr/>
        </p:nvCxnSpPr>
        <p:spPr bwMode="auto">
          <a:xfrm rot="5400000">
            <a:off x="6203385" y="3360069"/>
            <a:ext cx="171450" cy="115888"/>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65" name="直線コネクタ 64"/>
          <p:cNvCxnSpPr/>
          <p:nvPr/>
        </p:nvCxnSpPr>
        <p:spPr bwMode="auto">
          <a:xfrm rot="16200000" flipH="1">
            <a:off x="6338323" y="3364831"/>
            <a:ext cx="171450" cy="115887"/>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66" name="直線コネクタ 65"/>
          <p:cNvCxnSpPr/>
          <p:nvPr/>
        </p:nvCxnSpPr>
        <p:spPr bwMode="auto">
          <a:xfrm flipV="1">
            <a:off x="6293079" y="2984625"/>
            <a:ext cx="122237" cy="0"/>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sp>
        <p:nvSpPr>
          <p:cNvPr id="67" name="フローチャート: 処理 44"/>
          <p:cNvSpPr>
            <a:spLocks noChangeArrowheads="1"/>
          </p:cNvSpPr>
          <p:nvPr/>
        </p:nvSpPr>
        <p:spPr bwMode="auto">
          <a:xfrm>
            <a:off x="4832579" y="4408613"/>
            <a:ext cx="823912" cy="539750"/>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1600" b="1">
                <a:latin typeface="ＭＳ ゴシック" pitchFamily="49" charset="-128"/>
                <a:ea typeface="ＭＳ ゴシック" pitchFamily="49" charset="-128"/>
              </a:rPr>
              <a:t>出荷</a:t>
            </a:r>
          </a:p>
        </p:txBody>
      </p:sp>
      <p:cxnSp>
        <p:nvCxnSpPr>
          <p:cNvPr id="68" name="カギ線コネクタ 99"/>
          <p:cNvCxnSpPr>
            <a:cxnSpLocks noChangeShapeType="1"/>
            <a:endCxn id="96" idx="2"/>
          </p:cNvCxnSpPr>
          <p:nvPr/>
        </p:nvCxnSpPr>
        <p:spPr bwMode="auto">
          <a:xfrm flipV="1">
            <a:off x="5656491" y="4029200"/>
            <a:ext cx="698500" cy="649288"/>
          </a:xfrm>
          <a:prstGeom prst="bentConnector2">
            <a:avLst/>
          </a:prstGeom>
          <a:noFill/>
          <a:ln w="28575" algn="ctr">
            <a:solidFill>
              <a:srgbClr val="2B4A76"/>
            </a:solidFill>
            <a:round/>
            <a:headEnd/>
            <a:tailEnd/>
          </a:ln>
        </p:spPr>
      </p:cxnSp>
      <p:cxnSp>
        <p:nvCxnSpPr>
          <p:cNvPr id="69" name="カギ線コネクタ 99"/>
          <p:cNvCxnSpPr>
            <a:cxnSpLocks noChangeShapeType="1"/>
          </p:cNvCxnSpPr>
          <p:nvPr/>
        </p:nvCxnSpPr>
        <p:spPr bwMode="auto">
          <a:xfrm rot="5400000">
            <a:off x="3993584" y="3136232"/>
            <a:ext cx="481013" cy="0"/>
          </a:xfrm>
          <a:prstGeom prst="straightConnector1">
            <a:avLst/>
          </a:prstGeom>
          <a:noFill/>
          <a:ln w="28575" algn="ctr">
            <a:solidFill>
              <a:srgbClr val="2B4A76"/>
            </a:solidFill>
            <a:round/>
            <a:headEnd/>
            <a:tailEnd/>
          </a:ln>
        </p:spPr>
      </p:cxnSp>
      <p:cxnSp>
        <p:nvCxnSpPr>
          <p:cNvPr id="70" name="直線コネクタ 76"/>
          <p:cNvCxnSpPr/>
          <p:nvPr/>
        </p:nvCxnSpPr>
        <p:spPr bwMode="auto">
          <a:xfrm flipV="1">
            <a:off x="4172179" y="2960813"/>
            <a:ext cx="122237" cy="0"/>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grpSp>
        <p:nvGrpSpPr>
          <p:cNvPr id="71" name="Group 1070"/>
          <p:cNvGrpSpPr>
            <a:grpSpLocks/>
          </p:cNvGrpSpPr>
          <p:nvPr/>
        </p:nvGrpSpPr>
        <p:grpSpPr bwMode="auto">
          <a:xfrm rot="10800000">
            <a:off x="4140429" y="3919663"/>
            <a:ext cx="219075" cy="176212"/>
            <a:chOff x="2623" y="2072"/>
            <a:chExt cx="138" cy="111"/>
          </a:xfrm>
        </p:grpSpPr>
        <p:cxnSp>
          <p:nvCxnSpPr>
            <p:cNvPr id="72" name="直線コネクタ 74"/>
            <p:cNvCxnSpPr/>
            <p:nvPr/>
          </p:nvCxnSpPr>
          <p:spPr bwMode="auto">
            <a:xfrm rot="5400000">
              <a:off x="2608" y="2088"/>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73" name="直線コネクタ 75"/>
            <p:cNvCxnSpPr/>
            <p:nvPr/>
          </p:nvCxnSpPr>
          <p:spPr bwMode="auto">
            <a:xfrm rot="16200000" flipH="1">
              <a:off x="2672" y="2092"/>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grpSp>
      <p:cxnSp>
        <p:nvCxnSpPr>
          <p:cNvPr id="74" name="カギ線コネクタ 99"/>
          <p:cNvCxnSpPr>
            <a:cxnSpLocks noChangeShapeType="1"/>
          </p:cNvCxnSpPr>
          <p:nvPr/>
        </p:nvCxnSpPr>
        <p:spPr bwMode="auto">
          <a:xfrm rot="5400000">
            <a:off x="2397353" y="2767138"/>
            <a:ext cx="1223963" cy="1588"/>
          </a:xfrm>
          <a:prstGeom prst="bentConnector3">
            <a:avLst>
              <a:gd name="adj1" fmla="val 49935"/>
            </a:avLst>
          </a:prstGeom>
          <a:noFill/>
          <a:ln w="28575" algn="ctr">
            <a:solidFill>
              <a:srgbClr val="2B4A76"/>
            </a:solidFill>
            <a:round/>
            <a:headEnd/>
            <a:tailEnd/>
          </a:ln>
        </p:spPr>
      </p:cxnSp>
      <p:grpSp>
        <p:nvGrpSpPr>
          <p:cNvPr id="75" name="Group 1075"/>
          <p:cNvGrpSpPr>
            <a:grpSpLocks/>
          </p:cNvGrpSpPr>
          <p:nvPr/>
        </p:nvGrpSpPr>
        <p:grpSpPr bwMode="auto">
          <a:xfrm>
            <a:off x="2910116" y="3200525"/>
            <a:ext cx="219075" cy="176213"/>
            <a:chOff x="2623" y="2072"/>
            <a:chExt cx="138" cy="111"/>
          </a:xfrm>
        </p:grpSpPr>
        <p:cxnSp>
          <p:nvCxnSpPr>
            <p:cNvPr id="76" name="直線コネクタ 74"/>
            <p:cNvCxnSpPr/>
            <p:nvPr/>
          </p:nvCxnSpPr>
          <p:spPr bwMode="auto">
            <a:xfrm rot="5400000">
              <a:off x="2606" y="2089"/>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77" name="直線コネクタ 75"/>
            <p:cNvCxnSpPr/>
            <p:nvPr/>
          </p:nvCxnSpPr>
          <p:spPr bwMode="auto">
            <a:xfrm rot="16200000" flipH="1">
              <a:off x="2671" y="2092"/>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grpSp>
      <p:cxnSp>
        <p:nvCxnSpPr>
          <p:cNvPr id="78" name="直線コネクタ 76"/>
          <p:cNvCxnSpPr/>
          <p:nvPr/>
        </p:nvCxnSpPr>
        <p:spPr bwMode="auto">
          <a:xfrm flipV="1">
            <a:off x="2948216" y="2227388"/>
            <a:ext cx="122238" cy="0"/>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sp>
        <p:nvSpPr>
          <p:cNvPr id="79" name="フローチャート: 処理 44"/>
          <p:cNvSpPr>
            <a:spLocks noChangeArrowheads="1"/>
          </p:cNvSpPr>
          <p:nvPr/>
        </p:nvSpPr>
        <p:spPr bwMode="auto">
          <a:xfrm>
            <a:off x="1187679" y="3379913"/>
            <a:ext cx="823912" cy="539750"/>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1600" b="1">
                <a:latin typeface="ＭＳ ゴシック" pitchFamily="49" charset="-128"/>
                <a:ea typeface="ＭＳ ゴシック" pitchFamily="49" charset="-128"/>
              </a:rPr>
              <a:t>請求</a:t>
            </a:r>
          </a:p>
        </p:txBody>
      </p:sp>
      <p:cxnSp>
        <p:nvCxnSpPr>
          <p:cNvPr id="80" name="カギ線コネクタ 99"/>
          <p:cNvCxnSpPr>
            <a:cxnSpLocks noChangeShapeType="1"/>
          </p:cNvCxnSpPr>
          <p:nvPr/>
        </p:nvCxnSpPr>
        <p:spPr bwMode="auto">
          <a:xfrm>
            <a:off x="2011591" y="3649788"/>
            <a:ext cx="584200" cy="0"/>
          </a:xfrm>
          <a:prstGeom prst="straightConnector1">
            <a:avLst/>
          </a:prstGeom>
          <a:noFill/>
          <a:ln w="28575" algn="ctr">
            <a:solidFill>
              <a:srgbClr val="2B4A76"/>
            </a:solidFill>
            <a:round/>
            <a:headEnd/>
            <a:tailEnd/>
          </a:ln>
        </p:spPr>
      </p:cxnSp>
      <p:grpSp>
        <p:nvGrpSpPr>
          <p:cNvPr id="81" name="Group 1081"/>
          <p:cNvGrpSpPr>
            <a:grpSpLocks/>
          </p:cNvGrpSpPr>
          <p:nvPr/>
        </p:nvGrpSpPr>
        <p:grpSpPr bwMode="auto">
          <a:xfrm rot="16200000">
            <a:off x="2394972" y="3545807"/>
            <a:ext cx="219075" cy="176212"/>
            <a:chOff x="2623" y="2072"/>
            <a:chExt cx="138" cy="111"/>
          </a:xfrm>
        </p:grpSpPr>
        <p:cxnSp>
          <p:nvCxnSpPr>
            <p:cNvPr id="82" name="直線コネクタ 74"/>
            <p:cNvCxnSpPr/>
            <p:nvPr/>
          </p:nvCxnSpPr>
          <p:spPr bwMode="auto">
            <a:xfrm rot="5400000">
              <a:off x="2607" y="2090"/>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83" name="直線コネクタ 75"/>
            <p:cNvCxnSpPr/>
            <p:nvPr/>
          </p:nvCxnSpPr>
          <p:spPr bwMode="auto">
            <a:xfrm rot="16200000" flipH="1">
              <a:off x="2672" y="2093"/>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grpSp>
      <p:sp>
        <p:nvSpPr>
          <p:cNvPr id="84" name="フローチャート: 処理 44"/>
          <p:cNvSpPr>
            <a:spLocks noChangeArrowheads="1"/>
          </p:cNvSpPr>
          <p:nvPr/>
        </p:nvSpPr>
        <p:spPr bwMode="auto">
          <a:xfrm>
            <a:off x="2595791" y="3379913"/>
            <a:ext cx="823913" cy="539750"/>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1600" b="1">
                <a:latin typeface="ＭＳ ゴシック" pitchFamily="49" charset="-128"/>
                <a:ea typeface="ＭＳ ゴシック" pitchFamily="49" charset="-128"/>
              </a:rPr>
              <a:t>売上</a:t>
            </a:r>
          </a:p>
        </p:txBody>
      </p:sp>
      <p:cxnSp>
        <p:nvCxnSpPr>
          <p:cNvPr id="85" name="直線コネクタ 52"/>
          <p:cNvCxnSpPr/>
          <p:nvPr/>
        </p:nvCxnSpPr>
        <p:spPr bwMode="auto">
          <a:xfrm rot="16200000" flipV="1">
            <a:off x="2027466" y="3643438"/>
            <a:ext cx="120650" cy="0"/>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sp>
        <p:nvSpPr>
          <p:cNvPr id="86" name="フローチャート: 処理 44"/>
          <p:cNvSpPr>
            <a:spLocks noChangeArrowheads="1"/>
          </p:cNvSpPr>
          <p:nvPr/>
        </p:nvSpPr>
        <p:spPr bwMode="auto">
          <a:xfrm>
            <a:off x="3821341" y="3376738"/>
            <a:ext cx="823913" cy="539750"/>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1600" b="1">
                <a:latin typeface="ＭＳ ゴシック" pitchFamily="49" charset="-128"/>
                <a:ea typeface="ＭＳ ゴシック" pitchFamily="49" charset="-128"/>
              </a:rPr>
              <a:t>注文</a:t>
            </a:r>
          </a:p>
          <a:p>
            <a:pPr algn="ctr" eaLnBrk="0" hangingPunct="0"/>
            <a:r>
              <a:rPr lang="ja-JP" altLang="en-US" sz="1600" b="1">
                <a:latin typeface="ＭＳ ゴシック" pitchFamily="49" charset="-128"/>
                <a:ea typeface="ＭＳ ゴシック" pitchFamily="49" charset="-128"/>
              </a:rPr>
              <a:t>品目</a:t>
            </a:r>
          </a:p>
        </p:txBody>
      </p:sp>
      <p:grpSp>
        <p:nvGrpSpPr>
          <p:cNvPr id="87" name="Group 1086"/>
          <p:cNvGrpSpPr>
            <a:grpSpLocks/>
          </p:cNvGrpSpPr>
          <p:nvPr/>
        </p:nvGrpSpPr>
        <p:grpSpPr bwMode="auto">
          <a:xfrm rot="5400000">
            <a:off x="4623822" y="3545807"/>
            <a:ext cx="219075" cy="176212"/>
            <a:chOff x="2623" y="2072"/>
            <a:chExt cx="138" cy="111"/>
          </a:xfrm>
        </p:grpSpPr>
        <p:cxnSp>
          <p:nvCxnSpPr>
            <p:cNvPr id="88" name="直線コネクタ 74"/>
            <p:cNvCxnSpPr/>
            <p:nvPr/>
          </p:nvCxnSpPr>
          <p:spPr bwMode="auto">
            <a:xfrm rot="5400000">
              <a:off x="2605" y="2088"/>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89" name="直線コネクタ 75"/>
            <p:cNvCxnSpPr/>
            <p:nvPr/>
          </p:nvCxnSpPr>
          <p:spPr bwMode="auto">
            <a:xfrm rot="16200000" flipH="1">
              <a:off x="2670" y="2092"/>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grpSp>
      <p:cxnSp>
        <p:nvCxnSpPr>
          <p:cNvPr id="90" name="カギ線コネクタ 99"/>
          <p:cNvCxnSpPr>
            <a:cxnSpLocks noChangeShapeType="1"/>
          </p:cNvCxnSpPr>
          <p:nvPr/>
        </p:nvCxnSpPr>
        <p:spPr bwMode="auto">
          <a:xfrm rot="10800000">
            <a:off x="4234091" y="3916488"/>
            <a:ext cx="598488" cy="762000"/>
          </a:xfrm>
          <a:prstGeom prst="bentConnector2">
            <a:avLst/>
          </a:prstGeom>
          <a:noFill/>
          <a:ln w="28575" algn="ctr">
            <a:solidFill>
              <a:srgbClr val="2B4A76"/>
            </a:solidFill>
            <a:round/>
            <a:headEnd/>
            <a:tailEnd/>
          </a:ln>
        </p:spPr>
      </p:cxnSp>
      <p:cxnSp>
        <p:nvCxnSpPr>
          <p:cNvPr id="91" name="直線コネクタ 52"/>
          <p:cNvCxnSpPr/>
          <p:nvPr/>
        </p:nvCxnSpPr>
        <p:spPr bwMode="auto">
          <a:xfrm rot="16200000" flipV="1">
            <a:off x="4692879" y="4688013"/>
            <a:ext cx="120650" cy="0"/>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92" name="直線コネクタ 52"/>
          <p:cNvCxnSpPr/>
          <p:nvPr/>
        </p:nvCxnSpPr>
        <p:spPr bwMode="auto">
          <a:xfrm rot="16200000" flipV="1">
            <a:off x="5662841" y="4688013"/>
            <a:ext cx="120650" cy="0"/>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grpSp>
        <p:nvGrpSpPr>
          <p:cNvPr id="93" name="Group 1110"/>
          <p:cNvGrpSpPr>
            <a:grpSpLocks/>
          </p:cNvGrpSpPr>
          <p:nvPr/>
        </p:nvGrpSpPr>
        <p:grpSpPr bwMode="auto">
          <a:xfrm rot="10800000">
            <a:off x="6227991" y="4032375"/>
            <a:ext cx="219075" cy="176213"/>
            <a:chOff x="2623" y="2072"/>
            <a:chExt cx="138" cy="111"/>
          </a:xfrm>
        </p:grpSpPr>
        <p:cxnSp>
          <p:nvCxnSpPr>
            <p:cNvPr id="94" name="直線コネクタ 74"/>
            <p:cNvCxnSpPr/>
            <p:nvPr/>
          </p:nvCxnSpPr>
          <p:spPr bwMode="auto">
            <a:xfrm rot="5400000">
              <a:off x="2606" y="2089"/>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cxnSp>
          <p:nvCxnSpPr>
            <p:cNvPr id="95" name="直線コネクタ 75"/>
            <p:cNvCxnSpPr/>
            <p:nvPr/>
          </p:nvCxnSpPr>
          <p:spPr bwMode="auto">
            <a:xfrm rot="16200000" flipH="1">
              <a:off x="2672" y="2091"/>
              <a:ext cx="108" cy="73"/>
            </a:xfrm>
            <a:prstGeom prst="line">
              <a:avLst/>
            </a:prstGeom>
            <a:solidFill>
              <a:schemeClr val="accent1"/>
            </a:solidFill>
            <a:ln w="28575" cap="flat" cmpd="sng" algn="ctr">
              <a:solidFill>
                <a:schemeClr val="accent4">
                  <a:lumMod val="75000"/>
                </a:schemeClr>
              </a:solidFill>
              <a:prstDash val="solid"/>
              <a:round/>
              <a:headEnd type="none" w="med" len="med"/>
              <a:tailEnd type="none" w="med" len="med"/>
            </a:ln>
            <a:effectLst/>
          </p:spPr>
        </p:cxnSp>
      </p:grpSp>
      <p:sp>
        <p:nvSpPr>
          <p:cNvPr id="96" name="フローチャート: 処理 95"/>
          <p:cNvSpPr>
            <a:spLocks noChangeArrowheads="1"/>
          </p:cNvSpPr>
          <p:nvPr/>
        </p:nvSpPr>
        <p:spPr bwMode="auto">
          <a:xfrm>
            <a:off x="5942241" y="3489450"/>
            <a:ext cx="823913" cy="539750"/>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defRPr/>
            </a:pPr>
            <a:r>
              <a:rPr lang="ja-JP" altLang="en-US" sz="1600" b="1" dirty="0">
                <a:latin typeface="ＭＳ ゴシック" pitchFamily="49" charset="-128"/>
                <a:ea typeface="ＭＳ ゴシック" pitchFamily="49" charset="-128"/>
              </a:rPr>
              <a:t>在庫</a:t>
            </a:r>
          </a:p>
        </p:txBody>
      </p:sp>
      <p:sp>
        <p:nvSpPr>
          <p:cNvPr id="97" name="Text Box 3"/>
          <p:cNvSpPr txBox="1">
            <a:spLocks noChangeArrowheads="1"/>
          </p:cNvSpPr>
          <p:nvPr/>
        </p:nvSpPr>
        <p:spPr bwMode="auto">
          <a:xfrm>
            <a:off x="1130032" y="1148111"/>
            <a:ext cx="1757460" cy="2573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en-US" altLang="en-US" sz="1200" dirty="0" err="1">
                <a:latin typeface="+mn-ea"/>
                <a:ea typeface="+mn-ea"/>
              </a:rPr>
              <a:t>エンティティ関連図</a:t>
            </a:r>
            <a:r>
              <a:rPr lang="ja-JP" altLang="en-US" sz="1200" dirty="0" smtClean="0">
                <a:latin typeface="+mn-ea"/>
                <a:ea typeface="+mn-ea"/>
              </a:rPr>
              <a:t>（</a:t>
            </a:r>
            <a:r>
              <a:rPr lang="en-US" altLang="ja-JP" sz="1200" dirty="0" smtClean="0">
                <a:latin typeface="+mn-ea"/>
                <a:ea typeface="+mn-ea"/>
              </a:rPr>
              <a:t>ERD</a:t>
            </a:r>
            <a:r>
              <a:rPr lang="ja-JP" altLang="en-US" sz="1200" dirty="0" smtClean="0">
                <a:latin typeface="+mn-ea"/>
                <a:ea typeface="+mn-ea"/>
              </a:rPr>
              <a:t>）</a:t>
            </a:r>
            <a:endParaRPr lang="ja-JP" altLang="en-US" sz="1200" dirty="0">
              <a:latin typeface="+mn-ea"/>
              <a:ea typeface="+mn-ea"/>
            </a:endParaRPr>
          </a:p>
        </p:txBody>
      </p:sp>
    </p:spTree>
    <p:extLst>
      <p:ext uri="{BB962C8B-B14F-4D97-AF65-F5344CB8AC3E}">
        <p14:creationId xmlns:p14="http://schemas.microsoft.com/office/powerpoint/2010/main" val="3214070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4-10</a:t>
            </a:r>
            <a:r>
              <a:rPr lang="ja-JP" altLang="en-US" dirty="0"/>
              <a:t>　業務で扱われる主要なデータ（エンティティ）の</a:t>
            </a:r>
            <a:r>
              <a:rPr lang="ja-JP" altLang="en-US" dirty="0" smtClean="0"/>
              <a:t>例（</a:t>
            </a:r>
            <a:r>
              <a:rPr lang="en-US" altLang="ja-JP" dirty="0" smtClean="0"/>
              <a:t>2/3</a:t>
            </a:r>
            <a:r>
              <a:rPr lang="ja-JP" altLang="en-US" dirty="0" smtClean="0"/>
              <a:t>）</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614931"/>
              </p:ext>
            </p:extLst>
          </p:nvPr>
        </p:nvGraphicFramePr>
        <p:xfrm>
          <a:off x="2267744" y="1844824"/>
          <a:ext cx="4039790" cy="2037320"/>
        </p:xfrm>
        <a:graphic>
          <a:graphicData uri="http://schemas.openxmlformats.org/drawingml/2006/table">
            <a:tbl>
              <a:tblPr/>
              <a:tblGrid>
                <a:gridCol w="231055"/>
                <a:gridCol w="1072431"/>
                <a:gridCol w="1872208"/>
                <a:gridCol w="864096"/>
              </a:tblGrid>
              <a:tr h="0">
                <a:tc>
                  <a:txBody>
                    <a:bodyPr/>
                    <a:lstStyle/>
                    <a:p>
                      <a:pPr algn="ctr" fontAlgn="b"/>
                      <a:r>
                        <a:rPr lang="ja-JP" altLang="en-US" sz="1000" b="0" i="0" u="none" strike="noStrike" dirty="0">
                          <a:effectLst/>
                          <a:latin typeface="+mn-ea"/>
                          <a:ea typeface="+mn-ea"/>
                        </a:rPr>
                        <a:t>№</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ja-JP" altLang="en-US" sz="1000" b="0" i="0" u="none" strike="noStrike">
                          <a:effectLst/>
                          <a:latin typeface="+mn-ea"/>
                          <a:ea typeface="+mn-ea"/>
                        </a:rPr>
                        <a:t>エンティティ名称</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ja-JP" altLang="en-US" sz="1000" b="0" i="0" u="none" strike="noStrike">
                          <a:effectLst/>
                          <a:latin typeface="+mn-ea"/>
                          <a:ea typeface="+mn-ea"/>
                        </a:rPr>
                        <a:t>概要</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ja-JP" altLang="en-US" sz="1000" b="0" i="0" u="none" strike="noStrike" dirty="0">
                          <a:effectLst/>
                          <a:latin typeface="+mn-ea"/>
                          <a:ea typeface="+mn-ea"/>
                        </a:rPr>
                        <a:t>備考</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r>
              <a:tr h="234265">
                <a:tc>
                  <a:txBody>
                    <a:bodyPr/>
                    <a:lstStyle/>
                    <a:p>
                      <a:pPr algn="ctr" fontAlgn="b"/>
                      <a:r>
                        <a:rPr lang="en-US" altLang="ja-JP" sz="1000" b="0" i="0" u="none" strike="noStrike" dirty="0">
                          <a:effectLst/>
                          <a:latin typeface="+mn-ea"/>
                          <a:ea typeface="+mn-ea"/>
                        </a:rPr>
                        <a:t>1</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顧客</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a:effectLst/>
                          <a:latin typeface="+mn-ea"/>
                          <a:ea typeface="+mn-ea"/>
                        </a:rPr>
                        <a:t>顧客情報</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　</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265">
                <a:tc>
                  <a:txBody>
                    <a:bodyPr/>
                    <a:lstStyle/>
                    <a:p>
                      <a:pPr algn="ctr" fontAlgn="b"/>
                      <a:r>
                        <a:rPr lang="en-US" altLang="ja-JP" sz="1000" b="0" i="0" u="none" strike="noStrike" dirty="0">
                          <a:effectLst/>
                          <a:latin typeface="+mn-ea"/>
                          <a:ea typeface="+mn-ea"/>
                        </a:rPr>
                        <a:t>2</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商品</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a:effectLst/>
                          <a:latin typeface="+mn-ea"/>
                          <a:ea typeface="+mn-ea"/>
                        </a:rPr>
                        <a:t>商品情報</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　</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265">
                <a:tc>
                  <a:txBody>
                    <a:bodyPr/>
                    <a:lstStyle/>
                    <a:p>
                      <a:pPr algn="ctr" fontAlgn="b"/>
                      <a:r>
                        <a:rPr lang="en-US" altLang="ja-JP" sz="1000" b="0" i="0" u="none" strike="noStrike" dirty="0">
                          <a:effectLst/>
                          <a:latin typeface="+mn-ea"/>
                          <a:ea typeface="+mn-ea"/>
                        </a:rPr>
                        <a:t>3</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a:effectLst/>
                          <a:latin typeface="+mn-ea"/>
                          <a:ea typeface="+mn-ea"/>
                        </a:rPr>
                        <a:t>請求</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顧客に対する支払いの依頼情報</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　</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265">
                <a:tc>
                  <a:txBody>
                    <a:bodyPr/>
                    <a:lstStyle/>
                    <a:p>
                      <a:pPr algn="ctr" fontAlgn="b"/>
                      <a:r>
                        <a:rPr lang="en-US" altLang="ja-JP" sz="1000" b="0" i="0" u="none" strike="noStrike" dirty="0">
                          <a:effectLst/>
                          <a:latin typeface="+mn-ea"/>
                          <a:ea typeface="+mn-ea"/>
                        </a:rPr>
                        <a:t>4</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売上</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顧客へ納品した商品金額</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　</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265">
                <a:tc>
                  <a:txBody>
                    <a:bodyPr/>
                    <a:lstStyle/>
                    <a:p>
                      <a:pPr algn="ctr" fontAlgn="b"/>
                      <a:r>
                        <a:rPr lang="en-US" altLang="ja-JP" sz="1000" b="0" i="0" u="none" strike="noStrike" dirty="0">
                          <a:effectLst/>
                          <a:latin typeface="+mn-ea"/>
                          <a:ea typeface="+mn-ea"/>
                        </a:rPr>
                        <a:t>5</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注文</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a:effectLst/>
                          <a:latin typeface="+mn-ea"/>
                          <a:ea typeface="+mn-ea"/>
                        </a:rPr>
                        <a:t>顧客からの注文情報</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altLang="ja-JP" sz="1000" b="0" i="0" u="none" strike="noStrike" dirty="0" smtClean="0">
                          <a:effectLst/>
                          <a:latin typeface="+mn-ea"/>
                          <a:ea typeface="+mn-ea"/>
                        </a:rPr>
                        <a:t>12,000</a:t>
                      </a:r>
                      <a:r>
                        <a:rPr lang="ja-JP" altLang="en-US" sz="1000" b="0" i="0" u="none" strike="noStrike" dirty="0" smtClean="0">
                          <a:effectLst/>
                          <a:latin typeface="+mn-ea"/>
                          <a:ea typeface="+mn-ea"/>
                        </a:rPr>
                        <a:t>件</a:t>
                      </a:r>
                      <a:r>
                        <a:rPr lang="ja-JP" altLang="en-US" sz="1000" b="0" i="0" u="none" strike="noStrike" dirty="0">
                          <a:effectLst/>
                          <a:latin typeface="+mn-ea"/>
                          <a:ea typeface="+mn-ea"/>
                        </a:rPr>
                        <a:t>／月</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265">
                <a:tc>
                  <a:txBody>
                    <a:bodyPr/>
                    <a:lstStyle/>
                    <a:p>
                      <a:pPr algn="ctr" fontAlgn="b"/>
                      <a:r>
                        <a:rPr lang="en-US" altLang="ja-JP" sz="1000" b="0" i="0" u="none" strike="noStrike" dirty="0">
                          <a:effectLst/>
                          <a:latin typeface="+mn-ea"/>
                          <a:ea typeface="+mn-ea"/>
                        </a:rPr>
                        <a:t>6</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注文品目</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顧客より注文された商品</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　</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265">
                <a:tc>
                  <a:txBody>
                    <a:bodyPr/>
                    <a:lstStyle/>
                    <a:p>
                      <a:pPr algn="ctr" fontAlgn="b"/>
                      <a:r>
                        <a:rPr lang="en-US" altLang="ja-JP" sz="1000" b="0" i="0" u="none" strike="noStrike" dirty="0">
                          <a:effectLst/>
                          <a:latin typeface="+mn-ea"/>
                          <a:ea typeface="+mn-ea"/>
                        </a:rPr>
                        <a:t>7</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a:effectLst/>
                          <a:latin typeface="+mn-ea"/>
                          <a:ea typeface="+mn-ea"/>
                        </a:rPr>
                        <a:t>出荷</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顧客への出荷情報</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　</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4265">
                <a:tc>
                  <a:txBody>
                    <a:bodyPr/>
                    <a:lstStyle/>
                    <a:p>
                      <a:pPr algn="ctr" fontAlgn="b"/>
                      <a:r>
                        <a:rPr lang="en-US" altLang="ja-JP" sz="1000" b="0" i="0" u="none" strike="noStrike" dirty="0">
                          <a:effectLst/>
                          <a:latin typeface="+mn-ea"/>
                          <a:ea typeface="+mn-ea"/>
                        </a:rPr>
                        <a:t>8</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a:effectLst/>
                          <a:latin typeface="+mn-ea"/>
                          <a:ea typeface="+mn-ea"/>
                        </a:rPr>
                        <a:t>在庫</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a:effectLst/>
                          <a:latin typeface="+mn-ea"/>
                          <a:ea typeface="+mn-ea"/>
                        </a:rPr>
                        <a:t>商品の在庫情報</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ja-JP" altLang="en-US" sz="1000" b="0" i="0" u="none" strike="noStrike" dirty="0">
                          <a:effectLst/>
                          <a:latin typeface="+mn-ea"/>
                          <a:ea typeface="+mn-ea"/>
                        </a:rPr>
                        <a:t>　</a:t>
                      </a:r>
                    </a:p>
                  </a:txBody>
                  <a:tcPr marL="36000" marR="36000" marT="108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Text Box 3"/>
          <p:cNvSpPr txBox="1">
            <a:spLocks noChangeArrowheads="1"/>
          </p:cNvSpPr>
          <p:nvPr/>
        </p:nvSpPr>
        <p:spPr bwMode="auto">
          <a:xfrm>
            <a:off x="2263374" y="1531510"/>
            <a:ext cx="1036108" cy="2419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en-US" altLang="en-US" sz="1100" dirty="0" err="1" smtClean="0">
                <a:latin typeface="+mn-ea"/>
                <a:ea typeface="+mn-ea"/>
              </a:rPr>
              <a:t>エンティティ</a:t>
            </a:r>
            <a:r>
              <a:rPr lang="ja-JP" altLang="en-US" sz="1100" dirty="0" smtClean="0">
                <a:latin typeface="+mn-ea"/>
                <a:ea typeface="+mn-ea"/>
              </a:rPr>
              <a:t>記述</a:t>
            </a:r>
            <a:endParaRPr lang="ja-JP" altLang="en-US" sz="1100" dirty="0">
              <a:latin typeface="+mn-ea"/>
              <a:ea typeface="+mn-ea"/>
            </a:endParaRPr>
          </a:p>
        </p:txBody>
      </p:sp>
    </p:spTree>
    <p:extLst>
      <p:ext uri="{BB962C8B-B14F-4D97-AF65-F5344CB8AC3E}">
        <p14:creationId xmlns:p14="http://schemas.microsoft.com/office/powerpoint/2010/main" val="2389506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4-10</a:t>
            </a:r>
            <a:r>
              <a:rPr lang="ja-JP" altLang="en-US" dirty="0"/>
              <a:t>　業務で扱われる主要なデータ（エンティティ）の</a:t>
            </a:r>
            <a:r>
              <a:rPr lang="ja-JP" altLang="en-US" dirty="0" smtClean="0"/>
              <a:t>例（</a:t>
            </a:r>
            <a:r>
              <a:rPr lang="en-US" altLang="ja-JP" dirty="0" smtClean="0"/>
              <a:t>3/3</a:t>
            </a:r>
            <a:r>
              <a:rPr lang="ja-JP" altLang="en-US" dirty="0" smtClean="0"/>
              <a:t>）</a:t>
            </a:r>
            <a:endParaRPr kumimoji="1" lang="ja-JP" altLang="en-US" dirty="0"/>
          </a:p>
        </p:txBody>
      </p:sp>
      <p:graphicFrame>
        <p:nvGraphicFramePr>
          <p:cNvPr id="3" name="Group 599"/>
          <p:cNvGraphicFramePr>
            <a:graphicFrameLocks noGrp="1"/>
          </p:cNvGraphicFramePr>
          <p:nvPr>
            <p:ph idx="4294967295"/>
            <p:extLst>
              <p:ext uri="{D42A27DB-BD31-4B8C-83A1-F6EECF244321}">
                <p14:modId xmlns:p14="http://schemas.microsoft.com/office/powerpoint/2010/main" val="3026994621"/>
              </p:ext>
            </p:extLst>
          </p:nvPr>
        </p:nvGraphicFramePr>
        <p:xfrm>
          <a:off x="1783248" y="1187053"/>
          <a:ext cx="5688630" cy="2992704"/>
        </p:xfrm>
        <a:graphic>
          <a:graphicData uri="http://schemas.openxmlformats.org/drawingml/2006/table">
            <a:tbl>
              <a:tblPr/>
              <a:tblGrid>
                <a:gridCol w="1310237"/>
                <a:gridCol w="435870"/>
                <a:gridCol w="438496"/>
                <a:gridCol w="438496"/>
                <a:gridCol w="438496"/>
                <a:gridCol w="437183"/>
                <a:gridCol w="437182"/>
                <a:gridCol w="437183"/>
                <a:gridCol w="439808"/>
                <a:gridCol w="437183"/>
                <a:gridCol w="438496"/>
              </a:tblGrid>
              <a:tr h="935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dirty="0" smtClean="0">
                        <a:ln>
                          <a:noFill/>
                        </a:ln>
                        <a:solidFill>
                          <a:schemeClr val="tx1"/>
                        </a:solidFill>
                        <a:effectLst/>
                        <a:latin typeface="Arial" charset="0"/>
                        <a:ea typeface="ＭＳ Ｐゴシック" pitchFamily="50"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dirty="0" smtClean="0">
                          <a:ln>
                            <a:noFill/>
                          </a:ln>
                          <a:solidFill>
                            <a:schemeClr val="tx1"/>
                          </a:solidFill>
                          <a:effectLst/>
                          <a:latin typeface="Arial" charset="0"/>
                          <a:ea typeface="ＭＳ Ｐゴシック" pitchFamily="50" charset="-128"/>
                        </a:rPr>
                        <a:t>顧客</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商品</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請求</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売上</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注文</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注文品目</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出荷</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在庫</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73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顧客の管理</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CUD</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注文の受付</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出荷の指示</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U</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売上の計上</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請求の発行</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商品の入庫</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C</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商品の出荷</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R</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U</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900" b="0" i="0" u="none" strike="noStrike" cap="none" normalizeH="0" baseline="0" smtClean="0">
                          <a:ln>
                            <a:noFill/>
                          </a:ln>
                          <a:solidFill>
                            <a:schemeClr val="tx1"/>
                          </a:solidFill>
                          <a:effectLst/>
                          <a:latin typeface="Arial" charset="0"/>
                          <a:ea typeface="ＭＳ Ｐゴシック" pitchFamily="50" charset="-128"/>
                        </a:rPr>
                        <a:t>U</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900" b="0" i="0" u="none" strike="noStrike" cap="none" normalizeH="0" baseline="0" smtClean="0">
                          <a:ln>
                            <a:noFill/>
                          </a:ln>
                          <a:solidFill>
                            <a:schemeClr val="tx1"/>
                          </a:solidFill>
                          <a:effectLst/>
                          <a:latin typeface="Arial" charset="0"/>
                          <a:ea typeface="ＭＳ Ｐゴシック" pitchFamily="50" charset="-128"/>
                        </a:rPr>
                        <a:t>・・・</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64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900" b="0" i="0" u="none" strike="noStrike" cap="none" normalizeH="0" baseline="0" dirty="0" smtClean="0">
                        <a:ln>
                          <a:noFill/>
                        </a:ln>
                        <a:solidFill>
                          <a:schemeClr val="tx1"/>
                        </a:solidFill>
                        <a:effectLst/>
                        <a:latin typeface="Arial" charset="0"/>
                        <a:ea typeface="ＭＳ Ｐゴシック" pitchFamily="50" charset="-128"/>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77635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4-11</a:t>
            </a:r>
            <a:r>
              <a:rPr lang="ja-JP" altLang="en-US" dirty="0"/>
              <a:t>　システム構成の例</a:t>
            </a:r>
            <a:endParaRPr kumimoji="1" lang="ja-JP" altLang="en-US" dirty="0"/>
          </a:p>
        </p:txBody>
      </p:sp>
      <p:sp>
        <p:nvSpPr>
          <p:cNvPr id="4" name="フローチャート: 処理 3"/>
          <p:cNvSpPr>
            <a:spLocks noChangeArrowheads="1"/>
          </p:cNvSpPr>
          <p:nvPr/>
        </p:nvSpPr>
        <p:spPr bwMode="auto">
          <a:xfrm>
            <a:off x="405125" y="1513667"/>
            <a:ext cx="2135188" cy="3065463"/>
          </a:xfrm>
          <a:prstGeom prst="flowChartProcess">
            <a:avLst/>
          </a:prstGeom>
          <a:solidFill>
            <a:schemeClr val="bg1"/>
          </a:solidFill>
          <a:ln w="25400" algn="ctr">
            <a:solidFill>
              <a:schemeClr val="tx1"/>
            </a:solidFill>
            <a:miter lim="800000"/>
            <a:headEnd/>
            <a:tailEnd/>
          </a:ln>
        </p:spPr>
        <p:txBody>
          <a:bodyPr anchor="ctr"/>
          <a:lstStyle/>
          <a:p>
            <a:pPr algn="ctr" eaLnBrk="0" hangingPunct="0">
              <a:defRPr/>
            </a:pPr>
            <a:endParaRPr lang="ja-JP" altLang="en-US" sz="3200" b="1" dirty="0">
              <a:latin typeface="ＭＳ ゴシック" pitchFamily="49" charset="-128"/>
              <a:ea typeface="ＭＳ ゴシック" pitchFamily="49" charset="-128"/>
            </a:endParaRPr>
          </a:p>
        </p:txBody>
      </p:sp>
      <p:sp>
        <p:nvSpPr>
          <p:cNvPr id="5" name="フローチャート: 処理 4"/>
          <p:cNvSpPr>
            <a:spLocks noChangeArrowheads="1"/>
          </p:cNvSpPr>
          <p:nvPr/>
        </p:nvSpPr>
        <p:spPr bwMode="auto">
          <a:xfrm>
            <a:off x="1065525" y="1843867"/>
            <a:ext cx="1190625" cy="777875"/>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1600" b="1">
                <a:latin typeface="ＭＳ ゴシック" pitchFamily="49" charset="-128"/>
                <a:ea typeface="ＭＳ ゴシック" pitchFamily="49" charset="-128"/>
              </a:rPr>
              <a:t>販売管理</a:t>
            </a:r>
          </a:p>
          <a:p>
            <a:pPr algn="ctr" eaLnBrk="0" hangingPunct="0"/>
            <a:r>
              <a:rPr lang="ja-JP" altLang="en-US" sz="1600" b="1">
                <a:latin typeface="ＭＳ ゴシック" pitchFamily="49" charset="-128"/>
                <a:ea typeface="ＭＳ ゴシック" pitchFamily="49" charset="-128"/>
              </a:rPr>
              <a:t>システム</a:t>
            </a:r>
          </a:p>
        </p:txBody>
      </p:sp>
      <p:sp>
        <p:nvSpPr>
          <p:cNvPr id="6" name="フローチャート: 処理 5"/>
          <p:cNvSpPr>
            <a:spLocks noChangeArrowheads="1"/>
          </p:cNvSpPr>
          <p:nvPr/>
        </p:nvSpPr>
        <p:spPr bwMode="auto">
          <a:xfrm>
            <a:off x="1065525" y="3440892"/>
            <a:ext cx="1190625" cy="777875"/>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1600" b="1" dirty="0">
                <a:latin typeface="ＭＳ ゴシック" pitchFamily="49" charset="-128"/>
                <a:ea typeface="ＭＳ ゴシック" pitchFamily="49" charset="-128"/>
              </a:rPr>
              <a:t>物流管理</a:t>
            </a:r>
          </a:p>
          <a:p>
            <a:pPr algn="ctr" eaLnBrk="0" hangingPunct="0"/>
            <a:r>
              <a:rPr lang="ja-JP" altLang="en-US" sz="1600" b="1" dirty="0">
                <a:latin typeface="ＭＳ ゴシック" pitchFamily="49" charset="-128"/>
                <a:ea typeface="ＭＳ ゴシック" pitchFamily="49" charset="-128"/>
              </a:rPr>
              <a:t>システム</a:t>
            </a:r>
          </a:p>
        </p:txBody>
      </p:sp>
      <p:sp>
        <p:nvSpPr>
          <p:cNvPr id="7" name="フローチャート: 処理 6"/>
          <p:cNvSpPr>
            <a:spLocks noChangeArrowheads="1"/>
          </p:cNvSpPr>
          <p:nvPr/>
        </p:nvSpPr>
        <p:spPr bwMode="auto">
          <a:xfrm>
            <a:off x="1067113" y="5171405"/>
            <a:ext cx="1190625" cy="777875"/>
          </a:xfrm>
          <a:prstGeom prst="flowChartProcess">
            <a:avLst/>
          </a:prstGeom>
          <a:gradFill rotWithShape="1">
            <a:gsLst>
              <a:gs pos="0">
                <a:srgbClr val="99E6FF"/>
              </a:gs>
              <a:gs pos="35001">
                <a:srgbClr val="B9ECFF"/>
              </a:gs>
              <a:gs pos="100000">
                <a:srgbClr val="E3F8FF"/>
              </a:gs>
            </a:gsLst>
            <a:lin ang="16200000" scaled="1"/>
          </a:gradFill>
          <a:ln w="9525" algn="ctr">
            <a:solidFill>
              <a:srgbClr val="28A0BE"/>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1600" b="1">
                <a:latin typeface="ＭＳ ゴシック" pitchFamily="49" charset="-128"/>
                <a:ea typeface="ＭＳ ゴシック" pitchFamily="49" charset="-128"/>
              </a:rPr>
              <a:t>財務会計</a:t>
            </a:r>
          </a:p>
          <a:p>
            <a:pPr algn="ctr" eaLnBrk="0" hangingPunct="0"/>
            <a:r>
              <a:rPr lang="ja-JP" altLang="en-US" sz="1600" b="1">
                <a:latin typeface="ＭＳ ゴシック" pitchFamily="49" charset="-128"/>
                <a:ea typeface="ＭＳ ゴシック" pitchFamily="49" charset="-128"/>
              </a:rPr>
              <a:t>システム</a:t>
            </a:r>
          </a:p>
        </p:txBody>
      </p:sp>
      <p:cxnSp>
        <p:nvCxnSpPr>
          <p:cNvPr id="8" name="カギ線コネクタ 58"/>
          <p:cNvCxnSpPr>
            <a:cxnSpLocks noChangeShapeType="1"/>
            <a:stCxn id="6" idx="2"/>
            <a:endCxn id="7" idx="0"/>
          </p:cNvCxnSpPr>
          <p:nvPr/>
        </p:nvCxnSpPr>
        <p:spPr bwMode="auto">
          <a:xfrm>
            <a:off x="1660838" y="4218767"/>
            <a:ext cx="1588" cy="952638"/>
          </a:xfrm>
          <a:prstGeom prst="straightConnector1">
            <a:avLst/>
          </a:prstGeom>
          <a:noFill/>
          <a:ln w="28575" algn="ctr">
            <a:solidFill>
              <a:srgbClr val="2B4A76"/>
            </a:solidFill>
            <a:round/>
            <a:headEnd/>
            <a:tailEnd type="arrow" w="med" len="med"/>
          </a:ln>
        </p:spPr>
      </p:cxnSp>
      <p:cxnSp>
        <p:nvCxnSpPr>
          <p:cNvPr id="10" name="カギ線コネクタ 64"/>
          <p:cNvCxnSpPr>
            <a:cxnSpLocks noChangeShapeType="1"/>
            <a:stCxn id="5" idx="2"/>
            <a:endCxn id="6" idx="0"/>
          </p:cNvCxnSpPr>
          <p:nvPr/>
        </p:nvCxnSpPr>
        <p:spPr bwMode="auto">
          <a:xfrm rot="5400000">
            <a:off x="1251263" y="3031317"/>
            <a:ext cx="819150" cy="0"/>
          </a:xfrm>
          <a:prstGeom prst="straightConnector1">
            <a:avLst/>
          </a:prstGeom>
          <a:noFill/>
          <a:ln w="28575" algn="ctr">
            <a:solidFill>
              <a:srgbClr val="2B4A76"/>
            </a:solidFill>
            <a:round/>
            <a:headEnd/>
            <a:tailEnd type="arrow" w="med" len="med"/>
          </a:ln>
        </p:spPr>
      </p:cxnSp>
      <p:cxnSp>
        <p:nvCxnSpPr>
          <p:cNvPr id="11" name="カギ線コネクタ 10"/>
          <p:cNvCxnSpPr>
            <a:cxnSpLocks noChangeShapeType="1"/>
            <a:stCxn id="6" idx="1"/>
            <a:endCxn id="5" idx="1"/>
          </p:cNvCxnSpPr>
          <p:nvPr/>
        </p:nvCxnSpPr>
        <p:spPr bwMode="auto">
          <a:xfrm rot="10800000" flipH="1">
            <a:off x="1065525" y="2232805"/>
            <a:ext cx="1588" cy="1597025"/>
          </a:xfrm>
          <a:prstGeom prst="bentConnector3">
            <a:avLst>
              <a:gd name="adj1" fmla="val -14400000"/>
            </a:avLst>
          </a:prstGeom>
          <a:noFill/>
          <a:ln w="28575" algn="ctr">
            <a:solidFill>
              <a:srgbClr val="2B4A76"/>
            </a:solidFill>
            <a:round/>
            <a:headEnd/>
            <a:tailEnd type="arrow" w="med" len="med"/>
          </a:ln>
        </p:spPr>
      </p:cxnSp>
      <p:sp>
        <p:nvSpPr>
          <p:cNvPr id="12" name="AutoShape 937"/>
          <p:cNvSpPr>
            <a:spLocks noChangeArrowheads="1"/>
          </p:cNvSpPr>
          <p:nvPr/>
        </p:nvSpPr>
        <p:spPr bwMode="auto">
          <a:xfrm>
            <a:off x="1705786" y="4637096"/>
            <a:ext cx="863600" cy="287337"/>
          </a:xfrm>
          <a:prstGeom prst="foldedCorner">
            <a:avLst>
              <a:gd name="adj" fmla="val 12500"/>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200" b="1" dirty="0"/>
              <a:t>出荷データ</a:t>
            </a:r>
          </a:p>
        </p:txBody>
      </p:sp>
      <p:sp>
        <p:nvSpPr>
          <p:cNvPr id="13" name="AutoShape 938"/>
          <p:cNvSpPr>
            <a:spLocks noChangeArrowheads="1"/>
          </p:cNvSpPr>
          <p:nvPr/>
        </p:nvSpPr>
        <p:spPr bwMode="auto">
          <a:xfrm>
            <a:off x="1640200" y="2815417"/>
            <a:ext cx="863600" cy="287338"/>
          </a:xfrm>
          <a:prstGeom prst="foldedCorner">
            <a:avLst>
              <a:gd name="adj" fmla="val 12500"/>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200" b="1"/>
              <a:t>注文データ</a:t>
            </a:r>
          </a:p>
        </p:txBody>
      </p:sp>
      <p:sp>
        <p:nvSpPr>
          <p:cNvPr id="14" name="AutoShape 939"/>
          <p:cNvSpPr>
            <a:spLocks noChangeArrowheads="1"/>
          </p:cNvSpPr>
          <p:nvPr/>
        </p:nvSpPr>
        <p:spPr bwMode="auto">
          <a:xfrm>
            <a:off x="20950" y="2815417"/>
            <a:ext cx="863600" cy="287338"/>
          </a:xfrm>
          <a:prstGeom prst="foldedCorner">
            <a:avLst>
              <a:gd name="adj" fmla="val 12500"/>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200" b="1"/>
              <a:t>在庫データ</a:t>
            </a:r>
          </a:p>
        </p:txBody>
      </p:sp>
      <p:sp>
        <p:nvSpPr>
          <p:cNvPr id="15" name="正方形/長方形 14"/>
          <p:cNvSpPr/>
          <p:nvPr/>
        </p:nvSpPr>
        <p:spPr>
          <a:xfrm>
            <a:off x="82663" y="1103298"/>
            <a:ext cx="1380506" cy="307777"/>
          </a:xfrm>
          <a:prstGeom prst="rect">
            <a:avLst/>
          </a:prstGeom>
        </p:spPr>
        <p:txBody>
          <a:bodyPr wrap="none">
            <a:spAutoFit/>
          </a:bodyPr>
          <a:lstStyle/>
          <a:p>
            <a:r>
              <a:rPr lang="en-US" altLang="en-US" sz="1400" dirty="0" err="1">
                <a:latin typeface="+mn-ea"/>
                <a:ea typeface="+mn-ea"/>
              </a:rPr>
              <a:t>システム関連図</a:t>
            </a:r>
            <a:endParaRPr lang="ja-JP" altLang="en-US" sz="1400" dirty="0">
              <a:latin typeface="+mn-ea"/>
              <a:ea typeface="+mn-ea"/>
            </a:endParaRPr>
          </a:p>
        </p:txBody>
      </p:sp>
      <p:sp>
        <p:nvSpPr>
          <p:cNvPr id="16" name="Rectangle 933"/>
          <p:cNvSpPr>
            <a:spLocks noChangeArrowheads="1"/>
          </p:cNvSpPr>
          <p:nvPr/>
        </p:nvSpPr>
        <p:spPr bwMode="auto">
          <a:xfrm>
            <a:off x="2925886" y="1776868"/>
            <a:ext cx="938212" cy="604838"/>
          </a:xfrm>
          <a:prstGeom prst="rect">
            <a:avLst/>
          </a:prstGeom>
          <a:solidFill>
            <a:schemeClr val="bg1"/>
          </a:solidFill>
          <a:ln w="9525">
            <a:solidFill>
              <a:srgbClr val="000000"/>
            </a:solidFill>
            <a:miter lim="800000"/>
            <a:headEnd/>
            <a:tailEnd/>
          </a:ln>
        </p:spPr>
        <p:txBody>
          <a:bodyPr wrap="none"/>
          <a:lstStyle/>
          <a:p>
            <a:endParaRPr lang="ja-JP" altLang="en-US"/>
          </a:p>
        </p:txBody>
      </p:sp>
      <p:sp>
        <p:nvSpPr>
          <p:cNvPr id="17" name="Rectangle 934"/>
          <p:cNvSpPr>
            <a:spLocks noChangeArrowheads="1"/>
          </p:cNvSpPr>
          <p:nvPr/>
        </p:nvSpPr>
        <p:spPr bwMode="auto">
          <a:xfrm>
            <a:off x="4292723" y="1776868"/>
            <a:ext cx="938213" cy="604838"/>
          </a:xfrm>
          <a:prstGeom prst="rect">
            <a:avLst/>
          </a:prstGeom>
          <a:solidFill>
            <a:schemeClr val="bg1"/>
          </a:solidFill>
          <a:ln w="9525">
            <a:solidFill>
              <a:srgbClr val="000000"/>
            </a:solidFill>
            <a:miter lim="800000"/>
            <a:headEnd/>
            <a:tailEnd/>
          </a:ln>
        </p:spPr>
        <p:txBody>
          <a:bodyPr wrap="none"/>
          <a:lstStyle/>
          <a:p>
            <a:endParaRPr lang="ja-JP" altLang="en-US"/>
          </a:p>
        </p:txBody>
      </p:sp>
      <p:sp>
        <p:nvSpPr>
          <p:cNvPr id="18" name="Rectangle 935"/>
          <p:cNvSpPr>
            <a:spLocks noChangeArrowheads="1"/>
          </p:cNvSpPr>
          <p:nvPr/>
        </p:nvSpPr>
        <p:spPr bwMode="auto">
          <a:xfrm>
            <a:off x="8253536" y="1703843"/>
            <a:ext cx="938212" cy="604838"/>
          </a:xfrm>
          <a:prstGeom prst="rect">
            <a:avLst/>
          </a:prstGeom>
          <a:solidFill>
            <a:schemeClr val="bg1"/>
          </a:solidFill>
          <a:ln w="9525">
            <a:solidFill>
              <a:srgbClr val="000000"/>
            </a:solidFill>
            <a:miter lim="800000"/>
            <a:headEnd/>
            <a:tailEnd/>
          </a:ln>
        </p:spPr>
        <p:txBody>
          <a:bodyPr wrap="none"/>
          <a:lstStyle/>
          <a:p>
            <a:endParaRPr lang="ja-JP" altLang="en-US"/>
          </a:p>
        </p:txBody>
      </p:sp>
      <p:sp>
        <p:nvSpPr>
          <p:cNvPr id="19" name="Rectangle 936"/>
          <p:cNvSpPr>
            <a:spLocks noChangeArrowheads="1"/>
          </p:cNvSpPr>
          <p:nvPr/>
        </p:nvSpPr>
        <p:spPr bwMode="auto">
          <a:xfrm>
            <a:off x="5557961" y="1776868"/>
            <a:ext cx="938212" cy="604838"/>
          </a:xfrm>
          <a:prstGeom prst="rect">
            <a:avLst/>
          </a:prstGeom>
          <a:solidFill>
            <a:schemeClr val="bg1"/>
          </a:solidFill>
          <a:ln w="9525">
            <a:solidFill>
              <a:srgbClr val="000000"/>
            </a:solidFill>
            <a:miter lim="800000"/>
            <a:headEnd/>
            <a:tailEnd/>
          </a:ln>
        </p:spPr>
        <p:txBody>
          <a:bodyPr wrap="none"/>
          <a:lstStyle/>
          <a:p>
            <a:endParaRPr lang="ja-JP" altLang="en-US"/>
          </a:p>
        </p:txBody>
      </p:sp>
      <p:sp>
        <p:nvSpPr>
          <p:cNvPr id="20" name="Rectangle 937"/>
          <p:cNvSpPr>
            <a:spLocks noChangeArrowheads="1"/>
          </p:cNvSpPr>
          <p:nvPr/>
        </p:nvSpPr>
        <p:spPr bwMode="auto">
          <a:xfrm>
            <a:off x="2783011" y="3181806"/>
            <a:ext cx="6373812" cy="22685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ja-JP" altLang="en-US"/>
          </a:p>
        </p:txBody>
      </p:sp>
      <p:sp>
        <p:nvSpPr>
          <p:cNvPr id="21" name="Rectangle 938"/>
          <p:cNvSpPr>
            <a:spLocks noChangeArrowheads="1"/>
          </p:cNvSpPr>
          <p:nvPr/>
        </p:nvSpPr>
        <p:spPr bwMode="auto">
          <a:xfrm>
            <a:off x="5483348" y="1849893"/>
            <a:ext cx="938213" cy="604838"/>
          </a:xfrm>
          <a:prstGeom prst="rect">
            <a:avLst/>
          </a:prstGeom>
          <a:solidFill>
            <a:schemeClr val="bg1"/>
          </a:solidFill>
          <a:ln w="9525">
            <a:solidFill>
              <a:srgbClr val="000000"/>
            </a:solidFill>
            <a:miter lim="800000"/>
            <a:headEnd/>
            <a:tailEnd/>
          </a:ln>
        </p:spPr>
        <p:txBody>
          <a:bodyPr wrap="none"/>
          <a:lstStyle/>
          <a:p>
            <a:endParaRPr lang="ja-JP" altLang="en-US"/>
          </a:p>
        </p:txBody>
      </p:sp>
      <p:sp>
        <p:nvSpPr>
          <p:cNvPr id="22" name="Rectangle 939"/>
          <p:cNvSpPr>
            <a:spLocks noChangeAspect="1" noChangeArrowheads="1"/>
          </p:cNvSpPr>
          <p:nvPr/>
        </p:nvSpPr>
        <p:spPr bwMode="auto">
          <a:xfrm>
            <a:off x="5432548" y="1849893"/>
            <a:ext cx="412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lang="ja-JP" altLang="en-US" sz="900"/>
              <a:t>倉庫</a:t>
            </a:r>
          </a:p>
        </p:txBody>
      </p:sp>
      <p:sp>
        <p:nvSpPr>
          <p:cNvPr id="23" name="Rectangle 940"/>
          <p:cNvSpPr>
            <a:spLocks noChangeArrowheads="1"/>
          </p:cNvSpPr>
          <p:nvPr/>
        </p:nvSpPr>
        <p:spPr bwMode="auto">
          <a:xfrm>
            <a:off x="2854448" y="1853068"/>
            <a:ext cx="938213" cy="604838"/>
          </a:xfrm>
          <a:prstGeom prst="rect">
            <a:avLst/>
          </a:prstGeom>
          <a:solidFill>
            <a:schemeClr val="bg1"/>
          </a:solidFill>
          <a:ln w="9525">
            <a:solidFill>
              <a:srgbClr val="000000"/>
            </a:solidFill>
            <a:miter lim="800000"/>
            <a:headEnd/>
            <a:tailEnd/>
          </a:ln>
        </p:spPr>
        <p:txBody>
          <a:bodyPr wrap="none"/>
          <a:lstStyle/>
          <a:p>
            <a:endParaRPr lang="ja-JP" altLang="en-US"/>
          </a:p>
        </p:txBody>
      </p:sp>
      <p:sp>
        <p:nvSpPr>
          <p:cNvPr id="24" name="Rectangle 941"/>
          <p:cNvSpPr>
            <a:spLocks noChangeAspect="1" noChangeArrowheads="1"/>
          </p:cNvSpPr>
          <p:nvPr/>
        </p:nvSpPr>
        <p:spPr bwMode="auto">
          <a:xfrm>
            <a:off x="2783011" y="1853068"/>
            <a:ext cx="412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lang="ja-JP" altLang="en-US" sz="900"/>
              <a:t>店舗</a:t>
            </a:r>
          </a:p>
        </p:txBody>
      </p:sp>
      <p:sp>
        <p:nvSpPr>
          <p:cNvPr id="25" name="Rectangle 942"/>
          <p:cNvSpPr>
            <a:spLocks noChangeArrowheads="1"/>
          </p:cNvSpPr>
          <p:nvPr/>
        </p:nvSpPr>
        <p:spPr bwMode="auto">
          <a:xfrm>
            <a:off x="4222873" y="1849893"/>
            <a:ext cx="938213" cy="604838"/>
          </a:xfrm>
          <a:prstGeom prst="rect">
            <a:avLst/>
          </a:prstGeom>
          <a:solidFill>
            <a:schemeClr val="bg1"/>
          </a:solidFill>
          <a:ln w="9525">
            <a:solidFill>
              <a:srgbClr val="000000"/>
            </a:solidFill>
            <a:miter lim="800000"/>
            <a:headEnd/>
            <a:tailEnd/>
          </a:ln>
        </p:spPr>
        <p:txBody>
          <a:bodyPr wrap="none"/>
          <a:lstStyle/>
          <a:p>
            <a:endParaRPr lang="ja-JP" altLang="en-US"/>
          </a:p>
        </p:txBody>
      </p:sp>
      <p:sp>
        <p:nvSpPr>
          <p:cNvPr id="26" name="Rectangle 943"/>
          <p:cNvSpPr>
            <a:spLocks noChangeAspect="1" noChangeArrowheads="1"/>
          </p:cNvSpPr>
          <p:nvPr/>
        </p:nvSpPr>
        <p:spPr bwMode="auto">
          <a:xfrm>
            <a:off x="4172073" y="1849893"/>
            <a:ext cx="5270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lang="ja-JP" altLang="en-US" sz="900"/>
              <a:t>代理店</a:t>
            </a:r>
          </a:p>
        </p:txBody>
      </p:sp>
      <p:sp>
        <p:nvSpPr>
          <p:cNvPr id="27" name="Rectangle 944"/>
          <p:cNvSpPr>
            <a:spLocks noChangeArrowheads="1"/>
          </p:cNvSpPr>
          <p:nvPr/>
        </p:nvSpPr>
        <p:spPr bwMode="auto">
          <a:xfrm>
            <a:off x="8183686" y="1776868"/>
            <a:ext cx="938212" cy="604838"/>
          </a:xfrm>
          <a:prstGeom prst="rect">
            <a:avLst/>
          </a:prstGeom>
          <a:solidFill>
            <a:schemeClr val="bg1"/>
          </a:solidFill>
          <a:ln w="9525">
            <a:solidFill>
              <a:srgbClr val="000000"/>
            </a:solidFill>
            <a:miter lim="800000"/>
            <a:headEnd/>
            <a:tailEnd/>
          </a:ln>
        </p:spPr>
        <p:txBody>
          <a:bodyPr wrap="none"/>
          <a:lstStyle/>
          <a:p>
            <a:endParaRPr lang="ja-JP" altLang="en-US"/>
          </a:p>
        </p:txBody>
      </p:sp>
      <p:sp>
        <p:nvSpPr>
          <p:cNvPr id="28" name="Rectangle 945"/>
          <p:cNvSpPr>
            <a:spLocks noChangeAspect="1" noChangeArrowheads="1"/>
          </p:cNvSpPr>
          <p:nvPr/>
        </p:nvSpPr>
        <p:spPr bwMode="auto">
          <a:xfrm>
            <a:off x="8132886" y="1776868"/>
            <a:ext cx="41275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lang="ja-JP" altLang="en-US" sz="900"/>
              <a:t>顧客</a:t>
            </a:r>
          </a:p>
        </p:txBody>
      </p:sp>
      <p:sp>
        <p:nvSpPr>
          <p:cNvPr id="29" name="角丸四角形 28"/>
          <p:cNvSpPr/>
          <p:nvPr/>
        </p:nvSpPr>
        <p:spPr bwMode="auto">
          <a:xfrm>
            <a:off x="2960811" y="2073731"/>
            <a:ext cx="703262" cy="328612"/>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nchor="ctr"/>
          <a:lstStyle/>
          <a:p>
            <a:pPr algn="ctr" eaLnBrk="0" hangingPunct="0"/>
            <a:endParaRPr lang="ja-JP" altLang="ja-JP" sz="1800">
              <a:solidFill>
                <a:schemeClr val="bg2"/>
              </a:solidFill>
              <a:latin typeface="ＭＳ ゴシック" pitchFamily="49" charset="-128"/>
              <a:ea typeface="ＭＳ ゴシック" pitchFamily="49" charset="-128"/>
            </a:endParaRPr>
          </a:p>
        </p:txBody>
      </p:sp>
      <p:sp>
        <p:nvSpPr>
          <p:cNvPr id="30" name="テキスト ボックス 62"/>
          <p:cNvSpPr txBox="1">
            <a:spLocks noChangeAspect="1" noChangeArrowheads="1"/>
          </p:cNvSpPr>
          <p:nvPr/>
        </p:nvSpPr>
        <p:spPr bwMode="auto">
          <a:xfrm>
            <a:off x="2927473" y="208801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800">
                <a:latin typeface="ＭＳ ゴシック" pitchFamily="49" charset="-128"/>
                <a:ea typeface="ＭＳ ゴシック" pitchFamily="49" charset="-128"/>
              </a:rPr>
              <a:t>クライアント</a:t>
            </a:r>
          </a:p>
          <a:p>
            <a:pPr algn="ctr" eaLnBrk="0" hangingPunct="0"/>
            <a:r>
              <a:rPr lang="ja-JP" altLang="en-US" sz="800">
                <a:latin typeface="ＭＳ ゴシック" pitchFamily="49" charset="-128"/>
                <a:ea typeface="ＭＳ ゴシック" pitchFamily="49" charset="-128"/>
              </a:rPr>
              <a:t>端末</a:t>
            </a:r>
          </a:p>
        </p:txBody>
      </p:sp>
      <p:sp>
        <p:nvSpPr>
          <p:cNvPr id="31" name="角丸四角形 30"/>
          <p:cNvSpPr>
            <a:spLocks noChangeAspect="1" noChangeArrowheads="1"/>
          </p:cNvSpPr>
          <p:nvPr/>
        </p:nvSpPr>
        <p:spPr bwMode="auto">
          <a:xfrm>
            <a:off x="4318123" y="2056268"/>
            <a:ext cx="696913" cy="327025"/>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chemeClr val="tx1"/>
            </a:solidFill>
            <a:round/>
            <a:headEnd/>
            <a:tailEnd/>
          </a:ln>
          <a:effectLst>
            <a:outerShdw dist="20000" dir="5400000" rotWithShape="0">
              <a:srgbClr val="000000">
                <a:alpha val="37999"/>
              </a:srgbClr>
            </a:outerShdw>
          </a:effectLst>
        </p:spPr>
        <p:txBody>
          <a:bodyPr wrap="none" anchor="ctr"/>
          <a:lstStyle/>
          <a:p>
            <a:pPr algn="ctr" eaLnBrk="0" hangingPunct="0"/>
            <a:endParaRPr lang="ja-JP" altLang="ja-JP" sz="1800">
              <a:solidFill>
                <a:schemeClr val="bg2"/>
              </a:solidFill>
              <a:latin typeface="ＭＳ ゴシック" pitchFamily="49" charset="-128"/>
              <a:ea typeface="ＭＳ ゴシック" pitchFamily="49" charset="-128"/>
            </a:endParaRPr>
          </a:p>
        </p:txBody>
      </p:sp>
      <p:sp>
        <p:nvSpPr>
          <p:cNvPr id="32" name="テキスト ボックス 101"/>
          <p:cNvSpPr txBox="1">
            <a:spLocks noChangeAspect="1" noChangeArrowheads="1"/>
          </p:cNvSpPr>
          <p:nvPr/>
        </p:nvSpPr>
        <p:spPr bwMode="auto">
          <a:xfrm>
            <a:off x="4295898" y="2084843"/>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800">
                <a:latin typeface="ＭＳ ゴシック" pitchFamily="49" charset="-128"/>
                <a:ea typeface="ＭＳ ゴシック" pitchFamily="49" charset="-128"/>
              </a:rPr>
              <a:t>クライアント</a:t>
            </a:r>
          </a:p>
          <a:p>
            <a:pPr algn="ctr" eaLnBrk="0" hangingPunct="0"/>
            <a:r>
              <a:rPr lang="ja-JP" altLang="en-US" sz="800">
                <a:latin typeface="ＭＳ ゴシック" pitchFamily="49" charset="-128"/>
                <a:ea typeface="ＭＳ ゴシック" pitchFamily="49" charset="-128"/>
              </a:rPr>
              <a:t>端末</a:t>
            </a:r>
          </a:p>
        </p:txBody>
      </p:sp>
      <p:sp>
        <p:nvSpPr>
          <p:cNvPr id="33" name="角丸四角形 100"/>
          <p:cNvSpPr>
            <a:spLocks noChangeAspect="1" noChangeArrowheads="1"/>
          </p:cNvSpPr>
          <p:nvPr/>
        </p:nvSpPr>
        <p:spPr bwMode="auto">
          <a:xfrm>
            <a:off x="5578598" y="2054681"/>
            <a:ext cx="698500" cy="327025"/>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chemeClr val="tx1"/>
            </a:solidFill>
            <a:round/>
            <a:headEnd/>
            <a:tailEnd/>
          </a:ln>
          <a:effectLst>
            <a:outerShdw dist="20000" dir="5400000" rotWithShape="0">
              <a:srgbClr val="000000">
                <a:alpha val="37999"/>
              </a:srgbClr>
            </a:outerShdw>
          </a:effectLst>
        </p:spPr>
        <p:txBody>
          <a:bodyPr wrap="none" anchor="ctr"/>
          <a:lstStyle/>
          <a:p>
            <a:pPr algn="ctr" eaLnBrk="0" hangingPunct="0"/>
            <a:endParaRPr lang="ja-JP" altLang="ja-JP" sz="1800">
              <a:solidFill>
                <a:schemeClr val="bg2"/>
              </a:solidFill>
              <a:latin typeface="ＭＳ ゴシック" pitchFamily="49" charset="-128"/>
              <a:ea typeface="ＭＳ ゴシック" pitchFamily="49" charset="-128"/>
            </a:endParaRPr>
          </a:p>
        </p:txBody>
      </p:sp>
      <p:sp>
        <p:nvSpPr>
          <p:cNvPr id="34" name="テキスト ボックス 101"/>
          <p:cNvSpPr txBox="1">
            <a:spLocks noChangeAspect="1" noChangeArrowheads="1"/>
          </p:cNvSpPr>
          <p:nvPr/>
        </p:nvSpPr>
        <p:spPr bwMode="auto">
          <a:xfrm>
            <a:off x="5557961" y="2088018"/>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800">
                <a:latin typeface="ＭＳ ゴシック" pitchFamily="49" charset="-128"/>
                <a:ea typeface="ＭＳ ゴシック" pitchFamily="49" charset="-128"/>
              </a:rPr>
              <a:t>クライアント</a:t>
            </a:r>
          </a:p>
          <a:p>
            <a:pPr algn="ctr" eaLnBrk="0" hangingPunct="0"/>
            <a:r>
              <a:rPr lang="ja-JP" altLang="en-US" sz="800">
                <a:latin typeface="ＭＳ ゴシック" pitchFamily="49" charset="-128"/>
                <a:ea typeface="ＭＳ ゴシック" pitchFamily="49" charset="-128"/>
              </a:rPr>
              <a:t>端末</a:t>
            </a:r>
          </a:p>
        </p:txBody>
      </p:sp>
      <p:cxnSp>
        <p:nvCxnSpPr>
          <p:cNvPr id="35" name="AutoShape 952"/>
          <p:cNvCxnSpPr>
            <a:cxnSpLocks noChangeShapeType="1"/>
            <a:stCxn id="23" idx="2"/>
            <a:endCxn id="70" idx="0"/>
          </p:cNvCxnSpPr>
          <p:nvPr/>
        </p:nvCxnSpPr>
        <p:spPr bwMode="auto">
          <a:xfrm rot="16200000" flipH="1">
            <a:off x="4348286" y="1433968"/>
            <a:ext cx="1263650" cy="3311525"/>
          </a:xfrm>
          <a:prstGeom prst="bentConnector3">
            <a:avLst>
              <a:gd name="adj1" fmla="val 49875"/>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角丸四角形 35"/>
          <p:cNvSpPr/>
          <p:nvPr/>
        </p:nvSpPr>
        <p:spPr bwMode="auto">
          <a:xfrm>
            <a:off x="3035423" y="4513718"/>
            <a:ext cx="3744913" cy="719138"/>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nchor="ctr"/>
          <a:lstStyle/>
          <a:p>
            <a:pPr algn="ctr" eaLnBrk="0" hangingPunct="0"/>
            <a:endParaRPr lang="ja-JP" altLang="ja-JP" sz="1800">
              <a:solidFill>
                <a:schemeClr val="bg2"/>
              </a:solidFill>
              <a:latin typeface="ＭＳ ゴシック" pitchFamily="49" charset="-128"/>
              <a:ea typeface="ＭＳ ゴシック" pitchFamily="49" charset="-128"/>
            </a:endParaRPr>
          </a:p>
        </p:txBody>
      </p:sp>
      <p:sp>
        <p:nvSpPr>
          <p:cNvPr id="37" name="テキスト ボックス 49"/>
          <p:cNvSpPr txBox="1">
            <a:spLocks noChangeAspect="1" noChangeArrowheads="1"/>
          </p:cNvSpPr>
          <p:nvPr/>
        </p:nvSpPr>
        <p:spPr bwMode="auto">
          <a:xfrm>
            <a:off x="3071936" y="4489906"/>
            <a:ext cx="925512"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900">
                <a:latin typeface="ＭＳ ゴシック" pitchFamily="49" charset="-128"/>
                <a:ea typeface="ＭＳ ゴシック" pitchFamily="49" charset="-128"/>
              </a:rPr>
              <a:t>本社ホスト</a:t>
            </a:r>
          </a:p>
        </p:txBody>
      </p:sp>
      <p:sp>
        <p:nvSpPr>
          <p:cNvPr id="38" name="正方形/長方形 37"/>
          <p:cNvSpPr>
            <a:spLocks noChangeAspect="1" noChangeArrowheads="1"/>
          </p:cNvSpPr>
          <p:nvPr/>
        </p:nvSpPr>
        <p:spPr bwMode="auto">
          <a:xfrm>
            <a:off x="3251323" y="4801056"/>
            <a:ext cx="773113" cy="360362"/>
          </a:xfrm>
          <a:prstGeom prst="rect">
            <a:avLst/>
          </a:prstGeom>
          <a:gradFill rotWithShape="1">
            <a:gsLst>
              <a:gs pos="0">
                <a:srgbClr val="A8BDEC"/>
              </a:gs>
              <a:gs pos="35001">
                <a:srgbClr val="C3D0F0"/>
              </a:gs>
              <a:gs pos="100000">
                <a:srgbClr val="E7EDFA"/>
              </a:gs>
            </a:gsLst>
            <a:lin ang="16200000" scaled="1"/>
          </a:gradFill>
          <a:ln w="9525" algn="ctr">
            <a:solidFill>
              <a:srgbClr val="35609C"/>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900">
                <a:latin typeface="ＭＳ ゴシック" pitchFamily="49" charset="-128"/>
                <a:ea typeface="ＭＳ ゴシック" pitchFamily="49" charset="-128"/>
              </a:rPr>
              <a:t>販売管理</a:t>
            </a:r>
          </a:p>
          <a:p>
            <a:pPr algn="ctr" eaLnBrk="0" hangingPunct="0"/>
            <a:r>
              <a:rPr lang="ja-JP" altLang="en-US" sz="900">
                <a:latin typeface="ＭＳ ゴシック" pitchFamily="49" charset="-128"/>
                <a:ea typeface="ＭＳ ゴシック" pitchFamily="49" charset="-128"/>
              </a:rPr>
              <a:t>システム</a:t>
            </a:r>
          </a:p>
        </p:txBody>
      </p:sp>
      <p:sp>
        <p:nvSpPr>
          <p:cNvPr id="39" name="正方形/長方形 38"/>
          <p:cNvSpPr>
            <a:spLocks noChangeAspect="1" noChangeArrowheads="1"/>
          </p:cNvSpPr>
          <p:nvPr/>
        </p:nvSpPr>
        <p:spPr bwMode="auto">
          <a:xfrm>
            <a:off x="4116511" y="4801056"/>
            <a:ext cx="771525" cy="360362"/>
          </a:xfrm>
          <a:prstGeom prst="rect">
            <a:avLst/>
          </a:prstGeom>
          <a:gradFill rotWithShape="1">
            <a:gsLst>
              <a:gs pos="0">
                <a:srgbClr val="A8BDEC"/>
              </a:gs>
              <a:gs pos="35001">
                <a:srgbClr val="C3D0F0"/>
              </a:gs>
              <a:gs pos="100000">
                <a:srgbClr val="E7EDFA"/>
              </a:gs>
            </a:gsLst>
            <a:lin ang="16200000" scaled="1"/>
          </a:gradFill>
          <a:ln w="9525" algn="ctr">
            <a:solidFill>
              <a:srgbClr val="35609C"/>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900">
                <a:latin typeface="ＭＳ ゴシック" pitchFamily="49" charset="-128"/>
                <a:ea typeface="ＭＳ ゴシック" pitchFamily="49" charset="-128"/>
              </a:rPr>
              <a:t>物流管理</a:t>
            </a:r>
          </a:p>
          <a:p>
            <a:pPr algn="ctr" eaLnBrk="0" hangingPunct="0"/>
            <a:r>
              <a:rPr lang="ja-JP" altLang="en-US" sz="900">
                <a:latin typeface="ＭＳ ゴシック" pitchFamily="49" charset="-128"/>
                <a:ea typeface="ＭＳ ゴシック" pitchFamily="49" charset="-128"/>
              </a:rPr>
              <a:t>システム</a:t>
            </a:r>
          </a:p>
        </p:txBody>
      </p:sp>
      <p:sp>
        <p:nvSpPr>
          <p:cNvPr id="40" name="正方形/長方形 39"/>
          <p:cNvSpPr>
            <a:spLocks noChangeAspect="1" noChangeArrowheads="1"/>
          </p:cNvSpPr>
          <p:nvPr/>
        </p:nvSpPr>
        <p:spPr bwMode="auto">
          <a:xfrm>
            <a:off x="4980111" y="4801056"/>
            <a:ext cx="771525" cy="360362"/>
          </a:xfrm>
          <a:prstGeom prst="rect">
            <a:avLst/>
          </a:prstGeom>
          <a:gradFill rotWithShape="1">
            <a:gsLst>
              <a:gs pos="0">
                <a:srgbClr val="A8BDEC"/>
              </a:gs>
              <a:gs pos="35001">
                <a:srgbClr val="C3D0F0"/>
              </a:gs>
              <a:gs pos="100000">
                <a:srgbClr val="E7EDFA"/>
              </a:gs>
            </a:gsLst>
            <a:lin ang="16200000" scaled="1"/>
          </a:gradFill>
          <a:ln w="9525" algn="ctr">
            <a:solidFill>
              <a:srgbClr val="35609C"/>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900">
                <a:latin typeface="ＭＳ ゴシック" pitchFamily="49" charset="-128"/>
                <a:ea typeface="ＭＳ ゴシック" pitchFamily="49" charset="-128"/>
              </a:rPr>
              <a:t>仕入管理</a:t>
            </a:r>
          </a:p>
          <a:p>
            <a:pPr algn="ctr" eaLnBrk="0" hangingPunct="0"/>
            <a:r>
              <a:rPr lang="ja-JP" altLang="en-US" sz="900">
                <a:latin typeface="ＭＳ ゴシック" pitchFamily="49" charset="-128"/>
                <a:ea typeface="ＭＳ ゴシック" pitchFamily="49" charset="-128"/>
              </a:rPr>
              <a:t>システム</a:t>
            </a:r>
          </a:p>
        </p:txBody>
      </p:sp>
      <p:sp>
        <p:nvSpPr>
          <p:cNvPr id="41" name="正方形/長方形 40"/>
          <p:cNvSpPr>
            <a:spLocks noChangeAspect="1" noChangeArrowheads="1"/>
          </p:cNvSpPr>
          <p:nvPr/>
        </p:nvSpPr>
        <p:spPr bwMode="auto">
          <a:xfrm>
            <a:off x="5843711" y="4801056"/>
            <a:ext cx="773112" cy="360362"/>
          </a:xfrm>
          <a:prstGeom prst="rect">
            <a:avLst/>
          </a:prstGeom>
          <a:gradFill rotWithShape="1">
            <a:gsLst>
              <a:gs pos="0">
                <a:srgbClr val="A8BDEC"/>
              </a:gs>
              <a:gs pos="35001">
                <a:srgbClr val="C3D0F0"/>
              </a:gs>
              <a:gs pos="100000">
                <a:srgbClr val="E7EDFA"/>
              </a:gs>
            </a:gsLst>
            <a:lin ang="16200000" scaled="1"/>
          </a:gradFill>
          <a:ln w="9525" algn="ctr">
            <a:solidFill>
              <a:srgbClr val="35609C"/>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900">
                <a:latin typeface="ＭＳ ゴシック" pitchFamily="49" charset="-128"/>
                <a:ea typeface="ＭＳ ゴシック" pitchFamily="49" charset="-128"/>
              </a:rPr>
              <a:t>財務会計</a:t>
            </a:r>
          </a:p>
          <a:p>
            <a:pPr algn="ctr" eaLnBrk="0" hangingPunct="0"/>
            <a:r>
              <a:rPr lang="ja-JP" altLang="en-US" sz="900">
                <a:latin typeface="ＭＳ ゴシック" pitchFamily="49" charset="-128"/>
                <a:ea typeface="ＭＳ ゴシック" pitchFamily="49" charset="-128"/>
              </a:rPr>
              <a:t>システム</a:t>
            </a:r>
          </a:p>
        </p:txBody>
      </p:sp>
      <p:sp>
        <p:nvSpPr>
          <p:cNvPr id="42" name="角丸四角形 59"/>
          <p:cNvSpPr/>
          <p:nvPr/>
        </p:nvSpPr>
        <p:spPr bwMode="auto">
          <a:xfrm>
            <a:off x="3070348" y="3499306"/>
            <a:ext cx="955675" cy="57785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nchor="ctr"/>
          <a:lstStyle/>
          <a:p>
            <a:pPr algn="ctr" eaLnBrk="0" hangingPunct="0"/>
            <a:endParaRPr lang="ja-JP" altLang="ja-JP" sz="1800">
              <a:solidFill>
                <a:schemeClr val="bg2"/>
              </a:solidFill>
              <a:latin typeface="ＭＳ ゴシック" pitchFamily="49" charset="-128"/>
              <a:ea typeface="ＭＳ ゴシック" pitchFamily="49" charset="-128"/>
            </a:endParaRPr>
          </a:p>
        </p:txBody>
      </p:sp>
      <p:sp>
        <p:nvSpPr>
          <p:cNvPr id="43" name="テキスト ボックス 62"/>
          <p:cNvSpPr txBox="1">
            <a:spLocks noChangeAspect="1" noChangeArrowheads="1"/>
          </p:cNvSpPr>
          <p:nvPr/>
        </p:nvSpPr>
        <p:spPr bwMode="auto">
          <a:xfrm>
            <a:off x="3146548" y="3505656"/>
            <a:ext cx="793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800">
                <a:latin typeface="ＭＳ ゴシック" pitchFamily="49" charset="-128"/>
                <a:ea typeface="ＭＳ ゴシック" pitchFamily="49" charset="-128"/>
              </a:rPr>
              <a:t>店舗サーバー</a:t>
            </a:r>
          </a:p>
        </p:txBody>
      </p:sp>
      <p:sp>
        <p:nvSpPr>
          <p:cNvPr id="44" name="正方形/長方形 43"/>
          <p:cNvSpPr>
            <a:spLocks noChangeAspect="1" noChangeArrowheads="1"/>
          </p:cNvSpPr>
          <p:nvPr/>
        </p:nvSpPr>
        <p:spPr bwMode="auto">
          <a:xfrm>
            <a:off x="3159248" y="3708856"/>
            <a:ext cx="744538" cy="298450"/>
          </a:xfrm>
          <a:prstGeom prst="rect">
            <a:avLst/>
          </a:prstGeom>
          <a:gradFill rotWithShape="1">
            <a:gsLst>
              <a:gs pos="0">
                <a:srgbClr val="A8BDEC"/>
              </a:gs>
              <a:gs pos="35001">
                <a:srgbClr val="C3D0F0"/>
              </a:gs>
              <a:gs pos="100000">
                <a:srgbClr val="E7EDFA"/>
              </a:gs>
            </a:gsLst>
            <a:lin ang="16200000" scaled="1"/>
          </a:gradFill>
          <a:ln w="9525" algn="ctr">
            <a:solidFill>
              <a:srgbClr val="35609C"/>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900">
                <a:latin typeface="ＭＳ ゴシック" pitchFamily="49" charset="-128"/>
                <a:ea typeface="ＭＳ ゴシック" pitchFamily="49" charset="-128"/>
              </a:rPr>
              <a:t>店舗</a:t>
            </a:r>
          </a:p>
          <a:p>
            <a:pPr algn="ctr" eaLnBrk="0" hangingPunct="0"/>
            <a:r>
              <a:rPr lang="ja-JP" altLang="en-US" sz="900">
                <a:latin typeface="ＭＳ ゴシック" pitchFamily="49" charset="-128"/>
                <a:ea typeface="ＭＳ ゴシック" pitchFamily="49" charset="-128"/>
              </a:rPr>
              <a:t>システム</a:t>
            </a:r>
          </a:p>
        </p:txBody>
      </p:sp>
      <p:sp>
        <p:nvSpPr>
          <p:cNvPr id="45" name="角丸四角形 44"/>
          <p:cNvSpPr/>
          <p:nvPr/>
        </p:nvSpPr>
        <p:spPr bwMode="auto">
          <a:xfrm>
            <a:off x="7448673" y="3469143"/>
            <a:ext cx="947738" cy="576263"/>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nchor="ctr"/>
          <a:lstStyle/>
          <a:p>
            <a:pPr algn="ctr" eaLnBrk="0" hangingPunct="0"/>
            <a:endParaRPr lang="ja-JP" altLang="ja-JP" sz="1800">
              <a:solidFill>
                <a:schemeClr val="bg2"/>
              </a:solidFill>
              <a:latin typeface="ＭＳ ゴシック" pitchFamily="49" charset="-128"/>
              <a:ea typeface="ＭＳ ゴシック" pitchFamily="49" charset="-128"/>
            </a:endParaRPr>
          </a:p>
        </p:txBody>
      </p:sp>
      <p:sp>
        <p:nvSpPr>
          <p:cNvPr id="46" name="テキスト ボックス 70"/>
          <p:cNvSpPr txBox="1">
            <a:spLocks noChangeAspect="1" noChangeArrowheads="1"/>
          </p:cNvSpPr>
          <p:nvPr/>
        </p:nvSpPr>
        <p:spPr bwMode="auto">
          <a:xfrm>
            <a:off x="7489948" y="3469143"/>
            <a:ext cx="9461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en-US" altLang="ja-JP" sz="800">
                <a:latin typeface="ＭＳ ゴシック" pitchFamily="49" charset="-128"/>
                <a:ea typeface="ＭＳ ゴシック" pitchFamily="49" charset="-128"/>
              </a:rPr>
              <a:t>Web</a:t>
            </a:r>
            <a:r>
              <a:rPr lang="ja-JP" altLang="en-US" sz="800">
                <a:latin typeface="ＭＳ ゴシック" pitchFamily="49" charset="-128"/>
                <a:ea typeface="ＭＳ ゴシック" pitchFamily="49" charset="-128"/>
              </a:rPr>
              <a:t>販売サーバー</a:t>
            </a:r>
          </a:p>
        </p:txBody>
      </p:sp>
      <p:sp>
        <p:nvSpPr>
          <p:cNvPr id="47" name="正方形/長方形 46"/>
          <p:cNvSpPr>
            <a:spLocks noChangeAspect="1" noChangeArrowheads="1"/>
          </p:cNvSpPr>
          <p:nvPr/>
        </p:nvSpPr>
        <p:spPr bwMode="auto">
          <a:xfrm>
            <a:off x="7531223" y="3685043"/>
            <a:ext cx="746125" cy="298450"/>
          </a:xfrm>
          <a:prstGeom prst="rect">
            <a:avLst/>
          </a:prstGeom>
          <a:gradFill rotWithShape="1">
            <a:gsLst>
              <a:gs pos="0">
                <a:srgbClr val="A8BDEC"/>
              </a:gs>
              <a:gs pos="35001">
                <a:srgbClr val="C3D0F0"/>
              </a:gs>
              <a:gs pos="100000">
                <a:srgbClr val="E7EDFA"/>
              </a:gs>
            </a:gsLst>
            <a:lin ang="16200000" scaled="1"/>
          </a:gradFill>
          <a:ln w="9525" algn="ctr">
            <a:solidFill>
              <a:srgbClr val="35609C"/>
            </a:solidFill>
            <a:miter lim="800000"/>
            <a:headEnd/>
            <a:tailEnd/>
          </a:ln>
          <a:effectLst>
            <a:outerShdw dist="20000" dir="5400000" rotWithShape="0">
              <a:srgbClr val="000000">
                <a:alpha val="37999"/>
              </a:srgbClr>
            </a:outerShdw>
          </a:effectLst>
        </p:spPr>
        <p:txBody>
          <a:bodyPr anchor="ctr"/>
          <a:lstStyle/>
          <a:p>
            <a:pPr algn="ctr" eaLnBrk="0" hangingPunct="0"/>
            <a:r>
              <a:rPr lang="en-US" altLang="ja-JP" sz="900">
                <a:latin typeface="ＭＳ ゴシック" pitchFamily="49" charset="-128"/>
                <a:ea typeface="ＭＳ ゴシック" pitchFamily="49" charset="-128"/>
              </a:rPr>
              <a:t>Web</a:t>
            </a:r>
            <a:r>
              <a:rPr lang="ja-JP" altLang="en-US" sz="900">
                <a:latin typeface="ＭＳ ゴシック" pitchFamily="49" charset="-128"/>
                <a:ea typeface="ＭＳ ゴシック" pitchFamily="49" charset="-128"/>
              </a:rPr>
              <a:t>販売</a:t>
            </a:r>
          </a:p>
          <a:p>
            <a:pPr algn="ctr" eaLnBrk="0" hangingPunct="0"/>
            <a:r>
              <a:rPr lang="ja-JP" altLang="en-US" sz="900">
                <a:latin typeface="ＭＳ ゴシック" pitchFamily="49" charset="-128"/>
                <a:ea typeface="ＭＳ ゴシック" pitchFamily="49" charset="-128"/>
              </a:rPr>
              <a:t>システム</a:t>
            </a:r>
          </a:p>
        </p:txBody>
      </p:sp>
      <p:sp>
        <p:nvSpPr>
          <p:cNvPr id="48" name="角丸四角形 47"/>
          <p:cNvSpPr/>
          <p:nvPr/>
        </p:nvSpPr>
        <p:spPr bwMode="auto">
          <a:xfrm>
            <a:off x="5294436" y="3492956"/>
            <a:ext cx="1023937" cy="576262"/>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nchor="ctr"/>
          <a:lstStyle/>
          <a:p>
            <a:pPr algn="ctr" eaLnBrk="0" hangingPunct="0"/>
            <a:endParaRPr lang="ja-JP" altLang="ja-JP" sz="1800">
              <a:solidFill>
                <a:schemeClr val="bg2"/>
              </a:solidFill>
              <a:latin typeface="ＭＳ ゴシック" pitchFamily="49" charset="-128"/>
              <a:ea typeface="ＭＳ ゴシック" pitchFamily="49" charset="-128"/>
            </a:endParaRPr>
          </a:p>
        </p:txBody>
      </p:sp>
      <p:sp>
        <p:nvSpPr>
          <p:cNvPr id="49" name="テキスト ボックス 74"/>
          <p:cNvSpPr txBox="1">
            <a:spLocks noChangeAspect="1" noChangeArrowheads="1"/>
          </p:cNvSpPr>
          <p:nvPr/>
        </p:nvSpPr>
        <p:spPr bwMode="auto">
          <a:xfrm>
            <a:off x="5394448" y="3500893"/>
            <a:ext cx="7937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800">
                <a:latin typeface="ＭＳ ゴシック" pitchFamily="49" charset="-128"/>
                <a:ea typeface="ＭＳ ゴシック" pitchFamily="49" charset="-128"/>
              </a:rPr>
              <a:t>倉庫サーバー</a:t>
            </a:r>
          </a:p>
        </p:txBody>
      </p:sp>
      <p:sp>
        <p:nvSpPr>
          <p:cNvPr id="50" name="正方形/長方形 49"/>
          <p:cNvSpPr>
            <a:spLocks noChangeAspect="1" noChangeArrowheads="1"/>
          </p:cNvSpPr>
          <p:nvPr/>
        </p:nvSpPr>
        <p:spPr bwMode="auto">
          <a:xfrm>
            <a:off x="5434136" y="3708856"/>
            <a:ext cx="744537" cy="298450"/>
          </a:xfrm>
          <a:prstGeom prst="rect">
            <a:avLst/>
          </a:prstGeom>
          <a:gradFill rotWithShape="1">
            <a:gsLst>
              <a:gs pos="0">
                <a:srgbClr val="A8BDEC"/>
              </a:gs>
              <a:gs pos="35001">
                <a:srgbClr val="C3D0F0"/>
              </a:gs>
              <a:gs pos="100000">
                <a:srgbClr val="E7EDFA"/>
              </a:gs>
            </a:gsLst>
            <a:lin ang="16200000" scaled="1"/>
          </a:gradFill>
          <a:ln w="9525" algn="ctr">
            <a:solidFill>
              <a:srgbClr val="35609C"/>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900">
                <a:latin typeface="ＭＳ ゴシック" pitchFamily="49" charset="-128"/>
                <a:ea typeface="ＭＳ ゴシック" pitchFamily="49" charset="-128"/>
              </a:rPr>
              <a:t>倉庫管理</a:t>
            </a:r>
          </a:p>
          <a:p>
            <a:pPr algn="ctr" eaLnBrk="0" hangingPunct="0"/>
            <a:r>
              <a:rPr lang="ja-JP" altLang="en-US" sz="900">
                <a:latin typeface="ＭＳ ゴシック" pitchFamily="49" charset="-128"/>
                <a:ea typeface="ＭＳ ゴシック" pitchFamily="49" charset="-128"/>
              </a:rPr>
              <a:t>システム</a:t>
            </a:r>
          </a:p>
        </p:txBody>
      </p:sp>
      <p:sp>
        <p:nvSpPr>
          <p:cNvPr id="51" name="角丸四角形 100"/>
          <p:cNvSpPr>
            <a:spLocks noChangeAspect="1" noChangeArrowheads="1"/>
          </p:cNvSpPr>
          <p:nvPr/>
        </p:nvSpPr>
        <p:spPr bwMode="auto">
          <a:xfrm>
            <a:off x="4102223" y="3492956"/>
            <a:ext cx="947738" cy="576262"/>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chemeClr val="tx1"/>
            </a:solidFill>
            <a:round/>
            <a:headEnd/>
            <a:tailEnd/>
          </a:ln>
          <a:effectLst>
            <a:outerShdw dist="20000" dir="5400000" rotWithShape="0">
              <a:srgbClr val="000000">
                <a:alpha val="37999"/>
              </a:srgbClr>
            </a:outerShdw>
          </a:effectLst>
        </p:spPr>
        <p:txBody>
          <a:bodyPr wrap="none" anchor="ctr"/>
          <a:lstStyle/>
          <a:p>
            <a:pPr algn="ctr" eaLnBrk="0" hangingPunct="0"/>
            <a:endParaRPr lang="ja-JP" altLang="ja-JP" sz="1800">
              <a:solidFill>
                <a:schemeClr val="bg2"/>
              </a:solidFill>
              <a:latin typeface="ＭＳ ゴシック" pitchFamily="49" charset="-128"/>
              <a:ea typeface="ＭＳ ゴシック" pitchFamily="49" charset="-128"/>
            </a:endParaRPr>
          </a:p>
        </p:txBody>
      </p:sp>
      <p:sp>
        <p:nvSpPr>
          <p:cNvPr id="52" name="テキスト ボックス 101"/>
          <p:cNvSpPr txBox="1">
            <a:spLocks noChangeAspect="1" noChangeArrowheads="1"/>
          </p:cNvSpPr>
          <p:nvPr/>
        </p:nvSpPr>
        <p:spPr bwMode="auto">
          <a:xfrm>
            <a:off x="4160961" y="3492956"/>
            <a:ext cx="8953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800">
                <a:latin typeface="ＭＳ ゴシック" pitchFamily="49" charset="-128"/>
                <a:ea typeface="ＭＳ ゴシック" pitchFamily="49" charset="-128"/>
              </a:rPr>
              <a:t>代理店サーバー</a:t>
            </a:r>
          </a:p>
        </p:txBody>
      </p:sp>
      <p:sp>
        <p:nvSpPr>
          <p:cNvPr id="53" name="正方形/長方形 52"/>
          <p:cNvSpPr>
            <a:spLocks noChangeAspect="1" noChangeArrowheads="1"/>
          </p:cNvSpPr>
          <p:nvPr/>
        </p:nvSpPr>
        <p:spPr bwMode="auto">
          <a:xfrm>
            <a:off x="4165723" y="3708856"/>
            <a:ext cx="744538" cy="298450"/>
          </a:xfrm>
          <a:prstGeom prst="rect">
            <a:avLst/>
          </a:prstGeom>
          <a:gradFill rotWithShape="1">
            <a:gsLst>
              <a:gs pos="0">
                <a:srgbClr val="A8BDEC"/>
              </a:gs>
              <a:gs pos="35001">
                <a:srgbClr val="C3D0F0"/>
              </a:gs>
              <a:gs pos="100000">
                <a:srgbClr val="E7EDFA"/>
              </a:gs>
            </a:gsLst>
            <a:lin ang="16200000" scaled="1"/>
          </a:gradFill>
          <a:ln w="9525" algn="ctr">
            <a:solidFill>
              <a:srgbClr val="35609C"/>
            </a:solidFill>
            <a:miter lim="800000"/>
            <a:headEnd/>
            <a:tailEnd/>
          </a:ln>
          <a:effectLst>
            <a:outerShdw dist="20000" dir="5400000" rotWithShape="0">
              <a:srgbClr val="000000">
                <a:alpha val="37999"/>
              </a:srgbClr>
            </a:outerShdw>
          </a:effectLst>
        </p:spPr>
        <p:txBody>
          <a:bodyPr anchor="ctr"/>
          <a:lstStyle/>
          <a:p>
            <a:pPr algn="ctr" eaLnBrk="0" hangingPunct="0"/>
            <a:r>
              <a:rPr lang="ja-JP" altLang="en-US" sz="900">
                <a:latin typeface="ＭＳ ゴシック" pitchFamily="49" charset="-128"/>
                <a:ea typeface="ＭＳ ゴシック" pitchFamily="49" charset="-128"/>
              </a:rPr>
              <a:t>代理店</a:t>
            </a:r>
          </a:p>
          <a:p>
            <a:pPr algn="ctr" eaLnBrk="0" hangingPunct="0"/>
            <a:r>
              <a:rPr lang="ja-JP" altLang="en-US" sz="900">
                <a:latin typeface="ＭＳ ゴシック" pitchFamily="49" charset="-128"/>
                <a:ea typeface="ＭＳ ゴシック" pitchFamily="49" charset="-128"/>
              </a:rPr>
              <a:t>システム</a:t>
            </a:r>
          </a:p>
        </p:txBody>
      </p:sp>
      <p:sp>
        <p:nvSpPr>
          <p:cNvPr id="54" name="Rectangle 975"/>
          <p:cNvSpPr>
            <a:spLocks noChangeAspect="1" noChangeArrowheads="1"/>
          </p:cNvSpPr>
          <p:nvPr/>
        </p:nvSpPr>
        <p:spPr bwMode="auto">
          <a:xfrm>
            <a:off x="2783011" y="3240543"/>
            <a:ext cx="4127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eaLnBrk="0" hangingPunct="0"/>
            <a:r>
              <a:rPr lang="ja-JP" altLang="en-US" sz="900"/>
              <a:t>本社</a:t>
            </a:r>
          </a:p>
        </p:txBody>
      </p:sp>
      <p:cxnSp>
        <p:nvCxnSpPr>
          <p:cNvPr id="55" name="AutoShape 976"/>
          <p:cNvCxnSpPr>
            <a:cxnSpLocks noChangeShapeType="1"/>
            <a:stCxn id="32" idx="2"/>
            <a:endCxn id="70" idx="0"/>
          </p:cNvCxnSpPr>
          <p:nvPr/>
        </p:nvCxnSpPr>
        <p:spPr bwMode="auto">
          <a:xfrm rot="16200000" flipH="1">
            <a:off x="5014241" y="2099925"/>
            <a:ext cx="1300163" cy="1943100"/>
          </a:xfrm>
          <a:prstGeom prst="bentConnector3">
            <a:avLst>
              <a:gd name="adj1" fmla="val 49940"/>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AutoShape 977"/>
          <p:cNvCxnSpPr>
            <a:cxnSpLocks noChangeShapeType="1"/>
            <a:stCxn id="21" idx="2"/>
            <a:endCxn id="70" idx="0"/>
          </p:cNvCxnSpPr>
          <p:nvPr/>
        </p:nvCxnSpPr>
        <p:spPr bwMode="auto">
          <a:xfrm rot="16200000" flipH="1">
            <a:off x="5661148" y="2746831"/>
            <a:ext cx="1266825" cy="682625"/>
          </a:xfrm>
          <a:prstGeom prst="bentConnector3">
            <a:avLst>
              <a:gd name="adj1" fmla="val 49875"/>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角丸四角形 56"/>
          <p:cNvSpPr/>
          <p:nvPr/>
        </p:nvSpPr>
        <p:spPr bwMode="auto">
          <a:xfrm>
            <a:off x="8315448" y="1995943"/>
            <a:ext cx="696913" cy="32702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wrap="none" anchor="ctr"/>
          <a:lstStyle/>
          <a:p>
            <a:pPr algn="ctr" eaLnBrk="0" hangingPunct="0"/>
            <a:endParaRPr lang="ja-JP" altLang="ja-JP" sz="1800">
              <a:solidFill>
                <a:schemeClr val="bg2"/>
              </a:solidFill>
              <a:latin typeface="ＭＳ ゴシック" pitchFamily="49" charset="-128"/>
              <a:ea typeface="ＭＳ ゴシック" pitchFamily="49" charset="-128"/>
            </a:endParaRPr>
          </a:p>
        </p:txBody>
      </p:sp>
      <p:sp>
        <p:nvSpPr>
          <p:cNvPr id="58" name="テキスト ボックス 70"/>
          <p:cNvSpPr txBox="1">
            <a:spLocks noChangeAspect="1" noChangeArrowheads="1"/>
          </p:cNvSpPr>
          <p:nvPr/>
        </p:nvSpPr>
        <p:spPr bwMode="auto">
          <a:xfrm>
            <a:off x="8350373" y="2003881"/>
            <a:ext cx="539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en-US" altLang="ja-JP" sz="800">
                <a:latin typeface="ＭＳ ゴシック" pitchFamily="49" charset="-128"/>
                <a:ea typeface="ＭＳ ゴシック" pitchFamily="49" charset="-128"/>
              </a:rPr>
              <a:t>Web</a:t>
            </a:r>
            <a:r>
              <a:rPr lang="ja-JP" altLang="en-US" sz="800">
                <a:latin typeface="ＭＳ ゴシック" pitchFamily="49" charset="-128"/>
                <a:ea typeface="ＭＳ ゴシック" pitchFamily="49" charset="-128"/>
              </a:rPr>
              <a:t>端末</a:t>
            </a:r>
          </a:p>
        </p:txBody>
      </p:sp>
      <p:cxnSp>
        <p:nvCxnSpPr>
          <p:cNvPr id="59" name="AutoShape 982"/>
          <p:cNvCxnSpPr>
            <a:cxnSpLocks noChangeShapeType="1"/>
            <a:stCxn id="74" idx="3"/>
          </p:cNvCxnSpPr>
          <p:nvPr/>
        </p:nvCxnSpPr>
        <p:spPr bwMode="auto">
          <a:xfrm flipH="1" flipV="1">
            <a:off x="8664698" y="2322968"/>
            <a:ext cx="6350" cy="512763"/>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983"/>
          <p:cNvSpPr>
            <a:spLocks noChangeAspect="1" noChangeArrowheads="1"/>
          </p:cNvSpPr>
          <p:nvPr/>
        </p:nvSpPr>
        <p:spPr bwMode="auto">
          <a:xfrm>
            <a:off x="8867898" y="2821443"/>
            <a:ext cx="52863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038" rIns="46800" bIns="46038">
            <a:spAutoFit/>
          </a:bodyPr>
          <a:lstStyle/>
          <a:p>
            <a:pPr defTabSz="762000" eaLnBrk="0" hangingPunct="0"/>
            <a:r>
              <a:rPr lang="ja-JP" altLang="en-US" sz="600"/>
              <a:t>インターネット</a:t>
            </a:r>
          </a:p>
        </p:txBody>
      </p:sp>
      <p:sp>
        <p:nvSpPr>
          <p:cNvPr id="61" name="Rectangle 984"/>
          <p:cNvSpPr>
            <a:spLocks noChangeAspect="1" noChangeArrowheads="1"/>
          </p:cNvSpPr>
          <p:nvPr/>
        </p:nvSpPr>
        <p:spPr bwMode="auto">
          <a:xfrm>
            <a:off x="5700836" y="2605543"/>
            <a:ext cx="246062"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038" rIns="46800" bIns="46038">
            <a:spAutoFit/>
          </a:bodyPr>
          <a:lstStyle/>
          <a:p>
            <a:pPr defTabSz="762000" eaLnBrk="0" hangingPunct="0"/>
            <a:r>
              <a:rPr lang="en-US" altLang="ja-JP" sz="600"/>
              <a:t>VPN</a:t>
            </a:r>
          </a:p>
        </p:txBody>
      </p:sp>
      <p:sp>
        <p:nvSpPr>
          <p:cNvPr id="62" name="Rectangle 985"/>
          <p:cNvSpPr>
            <a:spLocks noChangeAspect="1" noChangeArrowheads="1"/>
          </p:cNvSpPr>
          <p:nvPr/>
        </p:nvSpPr>
        <p:spPr bwMode="auto">
          <a:xfrm>
            <a:off x="4410198" y="2605543"/>
            <a:ext cx="246063"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800" tIns="46038" rIns="46800" bIns="46038">
            <a:spAutoFit/>
          </a:bodyPr>
          <a:lstStyle/>
          <a:p>
            <a:pPr defTabSz="762000" eaLnBrk="0" hangingPunct="0"/>
            <a:r>
              <a:rPr lang="en-US" altLang="ja-JP" sz="600"/>
              <a:t>VPN</a:t>
            </a:r>
          </a:p>
        </p:txBody>
      </p:sp>
      <p:sp>
        <p:nvSpPr>
          <p:cNvPr id="63" name="Rectangle 986"/>
          <p:cNvSpPr>
            <a:spLocks noChangeAspect="1" noChangeArrowheads="1"/>
          </p:cNvSpPr>
          <p:nvPr/>
        </p:nvSpPr>
        <p:spPr bwMode="auto">
          <a:xfrm>
            <a:off x="3329111" y="2637293"/>
            <a:ext cx="246062"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6800" tIns="46038" rIns="46800" bIns="46038">
            <a:spAutoFit/>
          </a:bodyPr>
          <a:lstStyle/>
          <a:p>
            <a:pPr defTabSz="762000" eaLnBrk="0" hangingPunct="0"/>
            <a:r>
              <a:rPr lang="en-US" altLang="ja-JP" sz="600"/>
              <a:t>VPN</a:t>
            </a:r>
          </a:p>
        </p:txBody>
      </p:sp>
      <p:sp>
        <p:nvSpPr>
          <p:cNvPr id="64" name="Line 988"/>
          <p:cNvSpPr>
            <a:spLocks noChangeShapeType="1"/>
          </p:cNvSpPr>
          <p:nvPr/>
        </p:nvSpPr>
        <p:spPr bwMode="auto">
          <a:xfrm>
            <a:off x="3035423" y="4297818"/>
            <a:ext cx="38163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5" name="Line 989"/>
          <p:cNvSpPr>
            <a:spLocks noChangeShapeType="1"/>
          </p:cNvSpPr>
          <p:nvPr/>
        </p:nvSpPr>
        <p:spPr bwMode="auto">
          <a:xfrm flipV="1">
            <a:off x="3575173" y="4081918"/>
            <a:ext cx="0"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6" name="Line 990"/>
          <p:cNvSpPr>
            <a:spLocks noChangeShapeType="1"/>
          </p:cNvSpPr>
          <p:nvPr/>
        </p:nvSpPr>
        <p:spPr bwMode="auto">
          <a:xfrm flipV="1">
            <a:off x="4583236" y="4081918"/>
            <a:ext cx="0"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7" name="Line 991"/>
          <p:cNvSpPr>
            <a:spLocks noChangeShapeType="1"/>
          </p:cNvSpPr>
          <p:nvPr/>
        </p:nvSpPr>
        <p:spPr bwMode="auto">
          <a:xfrm flipV="1">
            <a:off x="5807198" y="4081918"/>
            <a:ext cx="0"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8" name="Line 992"/>
          <p:cNvSpPr>
            <a:spLocks noChangeShapeType="1"/>
          </p:cNvSpPr>
          <p:nvPr/>
        </p:nvSpPr>
        <p:spPr bwMode="auto">
          <a:xfrm flipV="1">
            <a:off x="4403848" y="4297818"/>
            <a:ext cx="0"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9" name="Line 993"/>
          <p:cNvSpPr>
            <a:spLocks noChangeShapeType="1"/>
          </p:cNvSpPr>
          <p:nvPr/>
        </p:nvSpPr>
        <p:spPr bwMode="auto">
          <a:xfrm>
            <a:off x="7248648" y="4297818"/>
            <a:ext cx="12588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0" name="Rectangle 994"/>
          <p:cNvSpPr>
            <a:spLocks noChangeArrowheads="1"/>
          </p:cNvSpPr>
          <p:nvPr/>
        </p:nvSpPr>
        <p:spPr bwMode="auto">
          <a:xfrm>
            <a:off x="6419973" y="3721556"/>
            <a:ext cx="431800" cy="323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000" b="1"/>
              <a:t>VPN</a:t>
            </a:r>
            <a:r>
              <a:rPr lang="ja-JP" altLang="en-US" sz="1000" b="1"/>
              <a:t>用</a:t>
            </a:r>
          </a:p>
          <a:p>
            <a:pPr algn="ctr"/>
            <a:r>
              <a:rPr lang="ja-JP" altLang="en-US" sz="1000" b="1"/>
              <a:t>ﾙｰﾀ</a:t>
            </a:r>
          </a:p>
        </p:txBody>
      </p:sp>
      <p:sp>
        <p:nvSpPr>
          <p:cNvPr id="71" name="Line 995"/>
          <p:cNvSpPr>
            <a:spLocks noChangeShapeType="1"/>
          </p:cNvSpPr>
          <p:nvPr/>
        </p:nvSpPr>
        <p:spPr bwMode="auto">
          <a:xfrm flipV="1">
            <a:off x="6635873" y="4081918"/>
            <a:ext cx="0"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2" name="Rectangle 996"/>
          <p:cNvSpPr>
            <a:spLocks noChangeArrowheads="1"/>
          </p:cNvSpPr>
          <p:nvPr/>
        </p:nvSpPr>
        <p:spPr bwMode="auto">
          <a:xfrm>
            <a:off x="6851773" y="4153356"/>
            <a:ext cx="431800" cy="323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000" b="1"/>
              <a:t>FW</a:t>
            </a:r>
          </a:p>
        </p:txBody>
      </p:sp>
      <p:sp>
        <p:nvSpPr>
          <p:cNvPr id="73" name="Rectangle 997"/>
          <p:cNvSpPr>
            <a:spLocks noChangeArrowheads="1"/>
          </p:cNvSpPr>
          <p:nvPr/>
        </p:nvSpPr>
        <p:spPr bwMode="auto">
          <a:xfrm>
            <a:off x="8472611" y="4153356"/>
            <a:ext cx="431800" cy="323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000" b="1"/>
              <a:t>FW</a:t>
            </a:r>
          </a:p>
        </p:txBody>
      </p:sp>
      <p:sp>
        <p:nvSpPr>
          <p:cNvPr id="74" name="AutoShape 998"/>
          <p:cNvSpPr>
            <a:spLocks noChangeArrowheads="1"/>
          </p:cNvSpPr>
          <p:nvPr/>
        </p:nvSpPr>
        <p:spPr bwMode="auto">
          <a:xfrm>
            <a:off x="8436098" y="2821443"/>
            <a:ext cx="468313" cy="252413"/>
          </a:xfrm>
          <a:prstGeom prst="cloudCallout">
            <a:avLst>
              <a:gd name="adj1" fmla="val -18815"/>
              <a:gd name="adj2" fmla="val 27986"/>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ja-JP" altLang="ja-JP"/>
          </a:p>
        </p:txBody>
      </p:sp>
      <p:cxnSp>
        <p:nvCxnSpPr>
          <p:cNvPr id="75" name="AutoShape 999"/>
          <p:cNvCxnSpPr>
            <a:cxnSpLocks noChangeShapeType="1"/>
            <a:stCxn id="73" idx="0"/>
            <a:endCxn id="74" idx="1"/>
          </p:cNvCxnSpPr>
          <p:nvPr/>
        </p:nvCxnSpPr>
        <p:spPr bwMode="auto">
          <a:xfrm flipH="1" flipV="1">
            <a:off x="8671048" y="3073856"/>
            <a:ext cx="17463" cy="10795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Line 1000"/>
          <p:cNvSpPr>
            <a:spLocks noChangeShapeType="1"/>
          </p:cNvSpPr>
          <p:nvPr/>
        </p:nvSpPr>
        <p:spPr bwMode="auto">
          <a:xfrm flipV="1">
            <a:off x="7896348" y="4045406"/>
            <a:ext cx="0" cy="2524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7" name="正方形/長方形 76"/>
          <p:cNvSpPr/>
          <p:nvPr/>
        </p:nvSpPr>
        <p:spPr>
          <a:xfrm>
            <a:off x="2783011" y="1201846"/>
            <a:ext cx="1380506" cy="307777"/>
          </a:xfrm>
          <a:prstGeom prst="rect">
            <a:avLst/>
          </a:prstGeom>
        </p:spPr>
        <p:txBody>
          <a:bodyPr wrap="none">
            <a:spAutoFit/>
          </a:bodyPr>
          <a:lstStyle/>
          <a:p>
            <a:r>
              <a:rPr lang="en-US" altLang="en-US" sz="1400" dirty="0" err="1">
                <a:latin typeface="+mn-ea"/>
                <a:ea typeface="+mn-ea"/>
              </a:rPr>
              <a:t>システム</a:t>
            </a:r>
            <a:r>
              <a:rPr lang="ja-JP" altLang="en-US" sz="1400" dirty="0">
                <a:latin typeface="+mn-ea"/>
                <a:ea typeface="+mn-ea"/>
              </a:rPr>
              <a:t>配置図</a:t>
            </a:r>
          </a:p>
        </p:txBody>
      </p:sp>
    </p:spTree>
    <p:extLst>
      <p:ext uri="{BB962C8B-B14F-4D97-AF65-F5344CB8AC3E}">
        <p14:creationId xmlns:p14="http://schemas.microsoft.com/office/powerpoint/2010/main" val="40980796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4-12</a:t>
            </a:r>
            <a:r>
              <a:rPr lang="ja-JP" altLang="en-US" dirty="0"/>
              <a:t>　アーキテクチャ構成の</a:t>
            </a:r>
            <a:r>
              <a:rPr lang="ja-JP" altLang="en-US" dirty="0" smtClean="0"/>
              <a:t>例（</a:t>
            </a:r>
            <a:r>
              <a:rPr lang="en-US" altLang="ja-JP" dirty="0" smtClean="0"/>
              <a:t>1/2</a:t>
            </a:r>
            <a:r>
              <a:rPr lang="ja-JP" altLang="en-US" dirty="0" smtClean="0"/>
              <a:t>）</a:t>
            </a:r>
            <a:endParaRPr kumimoji="1" lang="ja-JP" altLang="en-US" dirty="0"/>
          </a:p>
        </p:txBody>
      </p:sp>
      <p:pic>
        <p:nvPicPr>
          <p:cNvPr id="3" name="図 2"/>
          <p:cNvPicPr>
            <a:picLocks noChangeAspect="1"/>
          </p:cNvPicPr>
          <p:nvPr/>
        </p:nvPicPr>
        <p:blipFill>
          <a:blip r:embed="rId3"/>
          <a:stretch>
            <a:fillRect/>
          </a:stretch>
        </p:blipFill>
        <p:spPr>
          <a:xfrm>
            <a:off x="1259632" y="1628800"/>
            <a:ext cx="5962402" cy="3708657"/>
          </a:xfrm>
          <a:prstGeom prst="rect">
            <a:avLst/>
          </a:prstGeom>
        </p:spPr>
      </p:pic>
      <p:sp>
        <p:nvSpPr>
          <p:cNvPr id="2" name="角丸四角形 1"/>
          <p:cNvSpPr/>
          <p:nvPr/>
        </p:nvSpPr>
        <p:spPr bwMode="auto">
          <a:xfrm>
            <a:off x="179512" y="548680"/>
            <a:ext cx="8784976" cy="576064"/>
          </a:xfrm>
          <a:prstGeom prst="roundRect">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rPr>
              <a:t>以下のサンプル（記入例）をコピー＆貼り付けしています。</a:t>
            </a:r>
            <a:endParaRPr kumimoji="1" lang="en-US" altLang="ja-JP" sz="1600" b="0" i="0" u="none" strike="noStrike" cap="none" normalizeH="0" baseline="0" dirty="0" smtClean="0">
              <a:ln>
                <a:noFill/>
              </a:ln>
              <a:solidFill>
                <a:schemeClr val="tx1"/>
              </a:solidFill>
              <a:effectLst/>
            </a:endParaRPr>
          </a:p>
          <a:p>
            <a:pPr marL="442913" lvl="1" indent="-263525">
              <a:buFont typeface="Arial" pitchFamily="34" charset="0"/>
              <a:buChar char="•"/>
            </a:pPr>
            <a:r>
              <a:rPr lang="en-US" altLang="ja-JP" sz="1600" dirty="0" smtClean="0"/>
              <a:t>O_A2-3-03</a:t>
            </a:r>
            <a:r>
              <a:rPr lang="en-US" altLang="ja-JP" sz="1600" dirty="0"/>
              <a:t>_</a:t>
            </a:r>
            <a:r>
              <a:rPr lang="ja-JP" altLang="en-US" sz="1600" dirty="0"/>
              <a:t>現行アーキテクチャ構成要素一覧（記入例）</a:t>
            </a:r>
            <a:r>
              <a:rPr lang="en-US" altLang="ja-JP" sz="1600" dirty="0"/>
              <a:t>.</a:t>
            </a:r>
            <a:r>
              <a:rPr lang="en-US" altLang="ja-JP" sz="1600" dirty="0" err="1"/>
              <a:t>xls</a:t>
            </a:r>
            <a:endParaRPr kumimoji="1" lang="ja-JP"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10434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4-12</a:t>
            </a:r>
            <a:r>
              <a:rPr lang="ja-JP" altLang="en-US" dirty="0"/>
              <a:t>　アーキテクチャ構成の</a:t>
            </a:r>
            <a:r>
              <a:rPr lang="ja-JP" altLang="en-US" dirty="0" smtClean="0"/>
              <a:t>例（</a:t>
            </a:r>
            <a:r>
              <a:rPr lang="en-US" altLang="ja-JP" dirty="0" smtClean="0"/>
              <a:t>2/2</a:t>
            </a:r>
            <a:r>
              <a:rPr lang="ja-JP" altLang="en-US" dirty="0" smtClean="0"/>
              <a:t>）</a:t>
            </a:r>
            <a:endParaRPr kumimoji="1" lang="ja-JP" altLang="en-US" dirty="0"/>
          </a:p>
        </p:txBody>
      </p:sp>
      <p:sp>
        <p:nvSpPr>
          <p:cNvPr id="3" name="modem"/>
          <p:cNvSpPr>
            <a:spLocks noEditPoints="1" noChangeArrowheads="1"/>
          </p:cNvSpPr>
          <p:nvPr/>
        </p:nvSpPr>
        <p:spPr bwMode="auto">
          <a:xfrm>
            <a:off x="1449388" y="3480643"/>
            <a:ext cx="569912" cy="182562"/>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3333"/>
          </a:solidFill>
          <a:ln w="9525">
            <a:solidFill>
              <a:srgbClr val="000000"/>
            </a:solidFill>
            <a:miter lim="800000"/>
            <a:headEnd/>
            <a:tailEnd/>
          </a:ln>
        </p:spPr>
        <p:txBody>
          <a:bodyPr/>
          <a:lstStyle/>
          <a:p>
            <a:endParaRPr lang="ja-JP" altLang="en-US"/>
          </a:p>
        </p:txBody>
      </p:sp>
      <p:sp>
        <p:nvSpPr>
          <p:cNvPr id="4" name="Rectangle 6"/>
          <p:cNvSpPr>
            <a:spLocks noChangeArrowheads="1"/>
          </p:cNvSpPr>
          <p:nvPr/>
        </p:nvSpPr>
        <p:spPr bwMode="auto">
          <a:xfrm>
            <a:off x="2590800" y="1100980"/>
            <a:ext cx="2905125" cy="263207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ja-JP" sz="1000" i="1">
                <a:latin typeface="Arial" charset="0"/>
              </a:rPr>
              <a:t>DMZ</a:t>
            </a:r>
          </a:p>
        </p:txBody>
      </p:sp>
      <p:pic>
        <p:nvPicPr>
          <p:cNvPr id="5" name="Picture 7" descr="MC900428949[1]"/>
          <p:cNvPicPr>
            <a:picLocks noGrp="1" noChangeAspect="1" noChangeArrowheads="1"/>
          </p:cNvPicPr>
          <p:nvPr>
            <p:ph sz="quarter" idx="4294967295"/>
          </p:nvPr>
        </p:nvPicPr>
        <p:blipFill>
          <a:blip r:embed="rId3" cstate="print">
            <a:extLst>
              <a:ext uri="{28A0092B-C50C-407E-A947-70E740481C1C}">
                <a14:useLocalDpi xmlns:a14="http://schemas.microsoft.com/office/drawing/2010/main" val="0"/>
              </a:ext>
            </a:extLst>
          </a:blip>
          <a:srcRect/>
          <a:stretch>
            <a:fillRect/>
          </a:stretch>
        </p:blipFill>
        <p:spPr>
          <a:xfrm>
            <a:off x="358775" y="2613868"/>
            <a:ext cx="498475" cy="30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8" descr="MC900428945[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2938" y="5342780"/>
            <a:ext cx="519112" cy="3714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MC900428955[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0550" y="5839668"/>
            <a:ext cx="452438" cy="4968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MC90023033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9013" y="4210893"/>
            <a:ext cx="468312"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MC90043305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6250" y="1353393"/>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MC900428949[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09850" y="4202955"/>
            <a:ext cx="4000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descr="MC900428945[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7013" y="5328493"/>
            <a:ext cx="519112" cy="371475"/>
          </a:xfrm>
          <a:prstGeom prst="rect">
            <a:avLst/>
          </a:prstGeom>
          <a:noFill/>
          <a:extLst>
            <a:ext uri="{909E8E84-426E-40DD-AFC4-6F175D3DCCD1}">
              <a14:hiddenFill xmlns:a14="http://schemas.microsoft.com/office/drawing/2010/main">
                <a:solidFill>
                  <a:srgbClr val="FFFFFF"/>
                </a:solidFill>
              </a14:hiddenFill>
            </a:ext>
          </a:extLst>
        </p:spPr>
      </p:pic>
      <p:sp>
        <p:nvSpPr>
          <p:cNvPr id="13" name="Cloud"/>
          <p:cNvSpPr>
            <a:spLocks noChangeAspect="1" noEditPoints="1" noChangeArrowheads="1"/>
          </p:cNvSpPr>
          <p:nvPr/>
        </p:nvSpPr>
        <p:spPr bwMode="auto">
          <a:xfrm>
            <a:off x="1076325" y="2001093"/>
            <a:ext cx="1316038" cy="530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anchor="ctr" anchorCtr="1"/>
          <a:lstStyle/>
          <a:p>
            <a:pPr algn="ctr"/>
            <a:r>
              <a:rPr lang="ja-JP" altLang="en-US" sz="1000">
                <a:latin typeface="Arial" charset="0"/>
              </a:rPr>
              <a:t>インターネット</a:t>
            </a:r>
          </a:p>
        </p:txBody>
      </p:sp>
      <p:pic>
        <p:nvPicPr>
          <p:cNvPr id="14" name="Picture 15" descr="MC900434816[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46250" y="3250455"/>
            <a:ext cx="346075" cy="3460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MC900223368[1]"/>
          <p:cNvPicPr>
            <a:picLocks noChangeAspect="1" noChangeArrowheads="1"/>
          </p:cNvPicPr>
          <p:nvPr/>
        </p:nvPicPr>
        <p:blipFill>
          <a:blip r:embed="rId9" cstate="print">
            <a:grayscl/>
            <a:extLst>
              <a:ext uri="{28A0092B-C50C-407E-A947-70E740481C1C}">
                <a14:useLocalDpi xmlns:a14="http://schemas.microsoft.com/office/drawing/2010/main" val="0"/>
              </a:ext>
            </a:extLst>
          </a:blip>
          <a:srcRect/>
          <a:stretch>
            <a:fillRect/>
          </a:stretch>
        </p:blipFill>
        <p:spPr bwMode="auto">
          <a:xfrm>
            <a:off x="1447800" y="2864693"/>
            <a:ext cx="569913" cy="1809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7" descr="MC900428969[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82875" y="2815480"/>
            <a:ext cx="422275" cy="5857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MC900428969[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41675" y="2817068"/>
            <a:ext cx="422275" cy="58578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19"/>
          <p:cNvSpPr txBox="1">
            <a:spLocks noChangeArrowheads="1"/>
          </p:cNvSpPr>
          <p:nvPr/>
        </p:nvSpPr>
        <p:spPr bwMode="auto">
          <a:xfrm>
            <a:off x="349250" y="2074118"/>
            <a:ext cx="698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Web</a:t>
            </a:r>
            <a:r>
              <a:rPr lang="ja-JP" altLang="en-US" sz="1000">
                <a:latin typeface="Arial" charset="0"/>
              </a:rPr>
              <a:t>端末</a:t>
            </a:r>
          </a:p>
        </p:txBody>
      </p:sp>
      <p:sp>
        <p:nvSpPr>
          <p:cNvPr id="19" name="Text Box 20"/>
          <p:cNvSpPr txBox="1">
            <a:spLocks noChangeArrowheads="1"/>
          </p:cNvSpPr>
          <p:nvPr/>
        </p:nvSpPr>
        <p:spPr bwMode="auto">
          <a:xfrm>
            <a:off x="1349375" y="2624980"/>
            <a:ext cx="276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R</a:t>
            </a:r>
          </a:p>
        </p:txBody>
      </p:sp>
      <p:sp>
        <p:nvSpPr>
          <p:cNvPr id="20" name="Text Box 21"/>
          <p:cNvSpPr txBox="1">
            <a:spLocks noChangeArrowheads="1"/>
          </p:cNvSpPr>
          <p:nvPr/>
        </p:nvSpPr>
        <p:spPr bwMode="auto">
          <a:xfrm>
            <a:off x="1347788" y="3236168"/>
            <a:ext cx="3825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FW</a:t>
            </a:r>
          </a:p>
        </p:txBody>
      </p:sp>
      <p:sp>
        <p:nvSpPr>
          <p:cNvPr id="21" name="Text Box 22"/>
          <p:cNvSpPr txBox="1">
            <a:spLocks noChangeArrowheads="1"/>
          </p:cNvSpPr>
          <p:nvPr/>
        </p:nvSpPr>
        <p:spPr bwMode="auto">
          <a:xfrm>
            <a:off x="2632075" y="2380505"/>
            <a:ext cx="560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DNS</a:t>
            </a:r>
          </a:p>
          <a:p>
            <a:pPr algn="ctr"/>
            <a:r>
              <a:rPr lang="ja-JP" altLang="en-US" sz="1000">
                <a:latin typeface="Arial" charset="0"/>
              </a:rPr>
              <a:t>サーバ</a:t>
            </a:r>
          </a:p>
        </p:txBody>
      </p:sp>
      <p:sp>
        <p:nvSpPr>
          <p:cNvPr id="22" name="Text Box 23"/>
          <p:cNvSpPr txBox="1">
            <a:spLocks noChangeArrowheads="1"/>
          </p:cNvSpPr>
          <p:nvPr/>
        </p:nvSpPr>
        <p:spPr bwMode="auto">
          <a:xfrm>
            <a:off x="3179763" y="2372568"/>
            <a:ext cx="560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メール</a:t>
            </a:r>
          </a:p>
          <a:p>
            <a:pPr algn="ctr"/>
            <a:r>
              <a:rPr lang="ja-JP" altLang="en-US" sz="1000">
                <a:latin typeface="Arial" charset="0"/>
              </a:rPr>
              <a:t>サーバ</a:t>
            </a:r>
          </a:p>
        </p:txBody>
      </p:sp>
      <p:sp>
        <p:nvSpPr>
          <p:cNvPr id="23" name="Rectangle 24"/>
          <p:cNvSpPr>
            <a:spLocks noChangeArrowheads="1"/>
          </p:cNvSpPr>
          <p:nvPr/>
        </p:nvSpPr>
        <p:spPr bwMode="auto">
          <a:xfrm>
            <a:off x="5662613" y="1524843"/>
            <a:ext cx="1346200" cy="21812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24" name="Picture 25" descr="MC900223368[1]"/>
          <p:cNvPicPr>
            <a:picLocks noChangeAspect="1" noChangeArrowheads="1"/>
          </p:cNvPicPr>
          <p:nvPr/>
        </p:nvPicPr>
        <p:blipFill>
          <a:blip r:embed="rId9" cstate="print">
            <a:grayscl/>
            <a:extLst>
              <a:ext uri="{28A0092B-C50C-407E-A947-70E740481C1C}">
                <a14:useLocalDpi xmlns:a14="http://schemas.microsoft.com/office/drawing/2010/main" val="0"/>
              </a:ext>
            </a:extLst>
          </a:blip>
          <a:srcRect/>
          <a:stretch>
            <a:fillRect/>
          </a:stretch>
        </p:blipFill>
        <p:spPr bwMode="auto">
          <a:xfrm>
            <a:off x="7381875" y="4193430"/>
            <a:ext cx="569913" cy="180975"/>
          </a:xfrm>
          <a:prstGeom prst="rect">
            <a:avLst/>
          </a:prstGeom>
          <a:noFill/>
          <a:extLst>
            <a:ext uri="{909E8E84-426E-40DD-AFC4-6F175D3DCCD1}">
              <a14:hiddenFill xmlns:a14="http://schemas.microsoft.com/office/drawing/2010/main">
                <a:solidFill>
                  <a:srgbClr val="FFFFFF"/>
                </a:solidFill>
              </a14:hiddenFill>
            </a:ext>
          </a:extLst>
        </p:spPr>
      </p:pic>
      <p:sp>
        <p:nvSpPr>
          <p:cNvPr id="25" name="Text Box 26"/>
          <p:cNvSpPr txBox="1">
            <a:spLocks noChangeArrowheads="1"/>
          </p:cNvSpPr>
          <p:nvPr/>
        </p:nvSpPr>
        <p:spPr bwMode="auto">
          <a:xfrm>
            <a:off x="6781800" y="6344493"/>
            <a:ext cx="800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倉庫</a:t>
            </a:r>
          </a:p>
          <a:p>
            <a:pPr algn="ctr"/>
            <a:r>
              <a:rPr lang="ja-JP" altLang="en-US" sz="1000">
                <a:latin typeface="Arial" charset="0"/>
              </a:rPr>
              <a:t>クライアント</a:t>
            </a:r>
          </a:p>
        </p:txBody>
      </p:sp>
      <p:sp>
        <p:nvSpPr>
          <p:cNvPr id="26" name="Text Box 27"/>
          <p:cNvSpPr txBox="1">
            <a:spLocks noChangeArrowheads="1"/>
          </p:cNvSpPr>
          <p:nvPr/>
        </p:nvSpPr>
        <p:spPr bwMode="auto">
          <a:xfrm>
            <a:off x="1571625" y="4703018"/>
            <a:ext cx="1562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分析／管理用クライアント</a:t>
            </a:r>
          </a:p>
          <a:p>
            <a:pPr algn="ctr"/>
            <a:r>
              <a:rPr lang="ja-JP" altLang="en-US" sz="1000">
                <a:latin typeface="Arial" charset="0"/>
              </a:rPr>
              <a:t>（</a:t>
            </a:r>
            <a:r>
              <a:rPr lang="en-US" altLang="ja-JP" sz="1000">
                <a:latin typeface="Arial" charset="0"/>
              </a:rPr>
              <a:t>Windows PC</a:t>
            </a:r>
            <a:r>
              <a:rPr lang="ja-JP" altLang="en-US" sz="1000">
                <a:latin typeface="Arial" charset="0"/>
              </a:rPr>
              <a:t>）</a:t>
            </a:r>
          </a:p>
        </p:txBody>
      </p:sp>
      <p:pic>
        <p:nvPicPr>
          <p:cNvPr id="27" name="Picture 28" descr="MC900428955[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62888" y="5826968"/>
            <a:ext cx="452437" cy="496887"/>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29"/>
          <p:cNvSpPr txBox="1">
            <a:spLocks noChangeArrowheads="1"/>
          </p:cNvSpPr>
          <p:nvPr/>
        </p:nvSpPr>
        <p:spPr bwMode="auto">
          <a:xfrm>
            <a:off x="7704138" y="6331793"/>
            <a:ext cx="800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倉庫</a:t>
            </a:r>
          </a:p>
          <a:p>
            <a:pPr algn="ctr"/>
            <a:r>
              <a:rPr lang="ja-JP" altLang="en-US" sz="1000">
                <a:latin typeface="Arial" charset="0"/>
              </a:rPr>
              <a:t>クライアント</a:t>
            </a:r>
          </a:p>
        </p:txBody>
      </p:sp>
      <p:sp>
        <p:nvSpPr>
          <p:cNvPr id="29" name="Text Box 30"/>
          <p:cNvSpPr txBox="1">
            <a:spLocks noChangeArrowheads="1"/>
          </p:cNvSpPr>
          <p:nvPr/>
        </p:nvSpPr>
        <p:spPr bwMode="auto">
          <a:xfrm>
            <a:off x="3328988" y="5746005"/>
            <a:ext cx="118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開発用クライアント</a:t>
            </a:r>
          </a:p>
          <a:p>
            <a:pPr algn="ctr"/>
            <a:r>
              <a:rPr lang="ja-JP" altLang="en-US" sz="1000">
                <a:latin typeface="Arial" charset="0"/>
              </a:rPr>
              <a:t>（</a:t>
            </a:r>
            <a:r>
              <a:rPr lang="en-US" altLang="ja-JP" sz="1000">
                <a:latin typeface="Arial" charset="0"/>
              </a:rPr>
              <a:t>Windows PC</a:t>
            </a:r>
            <a:r>
              <a:rPr lang="ja-JP" altLang="en-US" sz="1000">
                <a:latin typeface="Arial" charset="0"/>
              </a:rPr>
              <a:t>）</a:t>
            </a:r>
          </a:p>
        </p:txBody>
      </p:sp>
      <p:sp>
        <p:nvSpPr>
          <p:cNvPr id="30" name="Text Box 31"/>
          <p:cNvSpPr txBox="1">
            <a:spLocks noChangeArrowheads="1"/>
          </p:cNvSpPr>
          <p:nvPr/>
        </p:nvSpPr>
        <p:spPr bwMode="auto">
          <a:xfrm>
            <a:off x="3238500" y="4563318"/>
            <a:ext cx="1120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プリンタ</a:t>
            </a:r>
          </a:p>
          <a:p>
            <a:pPr algn="ctr"/>
            <a:r>
              <a:rPr lang="ja-JP" altLang="en-US" sz="1000">
                <a:latin typeface="Arial" charset="0"/>
              </a:rPr>
              <a:t>（カラーレーザー）</a:t>
            </a:r>
          </a:p>
        </p:txBody>
      </p:sp>
      <p:sp>
        <p:nvSpPr>
          <p:cNvPr id="31" name="Text Box 32"/>
          <p:cNvSpPr txBox="1">
            <a:spLocks noChangeArrowheads="1"/>
          </p:cNvSpPr>
          <p:nvPr/>
        </p:nvSpPr>
        <p:spPr bwMode="auto">
          <a:xfrm>
            <a:off x="7907338" y="4156918"/>
            <a:ext cx="276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R</a:t>
            </a:r>
          </a:p>
        </p:txBody>
      </p:sp>
      <p:cxnSp>
        <p:nvCxnSpPr>
          <p:cNvPr id="32" name="AutoShape 33"/>
          <p:cNvCxnSpPr>
            <a:cxnSpLocks noChangeShapeType="1"/>
            <a:stCxn id="35" idx="2"/>
            <a:endCxn id="36" idx="0"/>
          </p:cNvCxnSpPr>
          <p:nvPr/>
        </p:nvCxnSpPr>
        <p:spPr bwMode="auto">
          <a:xfrm rot="16200000" flipH="1">
            <a:off x="138113" y="4590305"/>
            <a:ext cx="919162" cy="1588"/>
          </a:xfrm>
          <a:prstGeom prst="bentConnector3">
            <a:avLst>
              <a:gd name="adj1" fmla="val 4991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3" name="Picture 34" descr="MC900223368[1]"/>
          <p:cNvPicPr>
            <a:picLocks noChangeAspect="1" noChangeArrowheads="1"/>
          </p:cNvPicPr>
          <p:nvPr/>
        </p:nvPicPr>
        <p:blipFill>
          <a:blip r:embed="rId9" cstate="print">
            <a:grayscl/>
            <a:extLst>
              <a:ext uri="{28A0092B-C50C-407E-A947-70E740481C1C}">
                <a14:useLocalDpi xmlns:a14="http://schemas.microsoft.com/office/drawing/2010/main" val="0"/>
              </a:ext>
            </a:extLst>
          </a:blip>
          <a:srcRect/>
          <a:stretch>
            <a:fillRect/>
          </a:stretch>
        </p:blipFill>
        <p:spPr bwMode="auto">
          <a:xfrm>
            <a:off x="7381875" y="5134818"/>
            <a:ext cx="569913" cy="180975"/>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35"/>
          <p:cNvSpPr txBox="1">
            <a:spLocks noChangeArrowheads="1"/>
          </p:cNvSpPr>
          <p:nvPr/>
        </p:nvSpPr>
        <p:spPr bwMode="auto">
          <a:xfrm>
            <a:off x="7913688" y="5093543"/>
            <a:ext cx="276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R</a:t>
            </a:r>
          </a:p>
        </p:txBody>
      </p:sp>
      <p:pic>
        <p:nvPicPr>
          <p:cNvPr id="35" name="Picture 36" descr="MC90022355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9563" y="3869580"/>
            <a:ext cx="574675" cy="26193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7" descr="MC90022355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1150" y="5050680"/>
            <a:ext cx="574675" cy="261938"/>
          </a:xfrm>
          <a:prstGeom prst="rect">
            <a:avLst/>
          </a:prstGeom>
          <a:noFill/>
          <a:extLst>
            <a:ext uri="{909E8E84-426E-40DD-AFC4-6F175D3DCCD1}">
              <a14:hiddenFill xmlns:a14="http://schemas.microsoft.com/office/drawing/2010/main">
                <a:solidFill>
                  <a:srgbClr val="FFFFFF"/>
                </a:solidFill>
              </a14:hiddenFill>
            </a:ext>
          </a:extLst>
        </p:spPr>
      </p:pic>
      <p:sp>
        <p:nvSpPr>
          <p:cNvPr id="37" name="Text Box 38"/>
          <p:cNvSpPr txBox="1">
            <a:spLocks noChangeArrowheads="1"/>
          </p:cNvSpPr>
          <p:nvPr/>
        </p:nvSpPr>
        <p:spPr bwMode="auto">
          <a:xfrm>
            <a:off x="144463" y="4107705"/>
            <a:ext cx="388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000">
                <a:latin typeface="Arial" charset="0"/>
              </a:rPr>
              <a:t>SW</a:t>
            </a:r>
          </a:p>
        </p:txBody>
      </p:sp>
      <p:sp>
        <p:nvSpPr>
          <p:cNvPr id="38" name="Text Box 39"/>
          <p:cNvSpPr txBox="1">
            <a:spLocks noChangeArrowheads="1"/>
          </p:cNvSpPr>
          <p:nvPr/>
        </p:nvSpPr>
        <p:spPr bwMode="auto">
          <a:xfrm>
            <a:off x="144463" y="5261818"/>
            <a:ext cx="388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000">
                <a:latin typeface="Arial" charset="0"/>
              </a:rPr>
              <a:t>SW</a:t>
            </a:r>
          </a:p>
        </p:txBody>
      </p:sp>
      <p:cxnSp>
        <p:nvCxnSpPr>
          <p:cNvPr id="39" name="AutoShape 40"/>
          <p:cNvCxnSpPr>
            <a:cxnSpLocks noChangeShapeType="1"/>
            <a:stCxn id="15" idx="2"/>
            <a:endCxn id="3" idx="6"/>
          </p:cNvCxnSpPr>
          <p:nvPr/>
        </p:nvCxnSpPr>
        <p:spPr bwMode="auto">
          <a:xfrm>
            <a:off x="1733550" y="3045668"/>
            <a:ext cx="1588" cy="4349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41"/>
          <p:cNvCxnSpPr>
            <a:cxnSpLocks noChangeShapeType="1"/>
            <a:stCxn id="13" idx="1"/>
            <a:endCxn id="15" idx="0"/>
          </p:cNvCxnSpPr>
          <p:nvPr/>
        </p:nvCxnSpPr>
        <p:spPr bwMode="auto">
          <a:xfrm flipH="1">
            <a:off x="1733550" y="2531318"/>
            <a:ext cx="1588" cy="3333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Line 42"/>
          <p:cNvSpPr>
            <a:spLocks noChangeShapeType="1"/>
          </p:cNvSpPr>
          <p:nvPr/>
        </p:nvSpPr>
        <p:spPr bwMode="auto">
          <a:xfrm>
            <a:off x="974725" y="1850280"/>
            <a:ext cx="314325"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2" name="Line 43"/>
          <p:cNvSpPr>
            <a:spLocks noChangeShapeType="1"/>
          </p:cNvSpPr>
          <p:nvPr/>
        </p:nvSpPr>
        <p:spPr bwMode="auto">
          <a:xfrm>
            <a:off x="7200900" y="4601418"/>
            <a:ext cx="898525" cy="296862"/>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3" name="Line 44"/>
          <p:cNvSpPr>
            <a:spLocks noChangeShapeType="1"/>
          </p:cNvSpPr>
          <p:nvPr/>
        </p:nvSpPr>
        <p:spPr bwMode="auto">
          <a:xfrm flipV="1">
            <a:off x="7186613" y="4610943"/>
            <a:ext cx="898525" cy="296862"/>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4" name="Oval 45"/>
          <p:cNvSpPr>
            <a:spLocks noChangeArrowheads="1"/>
          </p:cNvSpPr>
          <p:nvPr/>
        </p:nvSpPr>
        <p:spPr bwMode="auto">
          <a:xfrm>
            <a:off x="6872288" y="4577605"/>
            <a:ext cx="1589087" cy="3524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000">
                <a:latin typeface="Arial" charset="0"/>
              </a:rPr>
              <a:t>VPN</a:t>
            </a:r>
          </a:p>
        </p:txBody>
      </p:sp>
      <p:cxnSp>
        <p:nvCxnSpPr>
          <p:cNvPr id="45" name="AutoShape 46"/>
          <p:cNvCxnSpPr>
            <a:cxnSpLocks noChangeShapeType="1"/>
            <a:stCxn id="44" idx="4"/>
            <a:endCxn id="33" idx="0"/>
          </p:cNvCxnSpPr>
          <p:nvPr/>
        </p:nvCxnSpPr>
        <p:spPr bwMode="auto">
          <a:xfrm>
            <a:off x="7667625" y="4930030"/>
            <a:ext cx="0" cy="2047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47"/>
          <p:cNvCxnSpPr>
            <a:cxnSpLocks noChangeShapeType="1"/>
            <a:stCxn id="24" idx="2"/>
            <a:endCxn id="44" idx="0"/>
          </p:cNvCxnSpPr>
          <p:nvPr/>
        </p:nvCxnSpPr>
        <p:spPr bwMode="auto">
          <a:xfrm>
            <a:off x="7667625" y="4374405"/>
            <a:ext cx="0" cy="203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 Box 48"/>
          <p:cNvSpPr txBox="1">
            <a:spLocks noChangeArrowheads="1"/>
          </p:cNvSpPr>
          <p:nvPr/>
        </p:nvSpPr>
        <p:spPr bwMode="auto">
          <a:xfrm>
            <a:off x="7453313" y="5899993"/>
            <a:ext cx="4175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a:latin typeface="Arial" charset="0"/>
              </a:rPr>
              <a:t>･･･</a:t>
            </a:r>
          </a:p>
        </p:txBody>
      </p:sp>
      <p:sp>
        <p:nvSpPr>
          <p:cNvPr id="48" name="Text Box 49"/>
          <p:cNvSpPr txBox="1">
            <a:spLocks noChangeArrowheads="1"/>
          </p:cNvSpPr>
          <p:nvPr/>
        </p:nvSpPr>
        <p:spPr bwMode="auto">
          <a:xfrm>
            <a:off x="3706813" y="5341193"/>
            <a:ext cx="4175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a:latin typeface="Arial" charset="0"/>
              </a:rPr>
              <a:t>･･･</a:t>
            </a:r>
          </a:p>
        </p:txBody>
      </p:sp>
      <p:sp>
        <p:nvSpPr>
          <p:cNvPr id="49" name="Text Box 50"/>
          <p:cNvSpPr txBox="1">
            <a:spLocks noChangeArrowheads="1"/>
          </p:cNvSpPr>
          <p:nvPr/>
        </p:nvSpPr>
        <p:spPr bwMode="auto">
          <a:xfrm>
            <a:off x="2195513" y="4261693"/>
            <a:ext cx="4175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400">
                <a:latin typeface="Arial" charset="0"/>
              </a:rPr>
              <a:t>･･･</a:t>
            </a:r>
          </a:p>
        </p:txBody>
      </p:sp>
      <p:cxnSp>
        <p:nvCxnSpPr>
          <p:cNvPr id="50" name="AutoShape 51"/>
          <p:cNvCxnSpPr>
            <a:cxnSpLocks noChangeShapeType="1"/>
            <a:stCxn id="3" idx="8"/>
            <a:endCxn id="35" idx="0"/>
          </p:cNvCxnSpPr>
          <p:nvPr/>
        </p:nvCxnSpPr>
        <p:spPr bwMode="auto">
          <a:xfrm rot="10800000" flipV="1">
            <a:off x="596900" y="3593355"/>
            <a:ext cx="852488" cy="276225"/>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Line 52"/>
          <p:cNvSpPr>
            <a:spLocks noChangeShapeType="1"/>
          </p:cNvSpPr>
          <p:nvPr/>
        </p:nvSpPr>
        <p:spPr bwMode="auto">
          <a:xfrm>
            <a:off x="6845300" y="5584080"/>
            <a:ext cx="17018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53"/>
          <p:cNvSpPr>
            <a:spLocks noChangeArrowheads="1"/>
          </p:cNvSpPr>
          <p:nvPr/>
        </p:nvSpPr>
        <p:spPr bwMode="auto">
          <a:xfrm>
            <a:off x="3986213" y="1605805"/>
            <a:ext cx="1346200" cy="178752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3" name="Rectangle 54"/>
          <p:cNvSpPr>
            <a:spLocks noChangeArrowheads="1"/>
          </p:cNvSpPr>
          <p:nvPr/>
        </p:nvSpPr>
        <p:spPr bwMode="auto">
          <a:xfrm>
            <a:off x="5167313" y="4576018"/>
            <a:ext cx="1346200" cy="1055687"/>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4" name="Line 55"/>
          <p:cNvSpPr>
            <a:spLocks noChangeShapeType="1"/>
          </p:cNvSpPr>
          <p:nvPr/>
        </p:nvSpPr>
        <p:spPr bwMode="auto">
          <a:xfrm flipH="1">
            <a:off x="844550" y="2459880"/>
            <a:ext cx="396875" cy="2349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5" name="Line 56"/>
          <p:cNvSpPr>
            <a:spLocks noChangeShapeType="1"/>
          </p:cNvSpPr>
          <p:nvPr/>
        </p:nvSpPr>
        <p:spPr bwMode="auto">
          <a:xfrm>
            <a:off x="2849563" y="3393330"/>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6" name="Line 57"/>
          <p:cNvSpPr>
            <a:spLocks noChangeShapeType="1"/>
          </p:cNvSpPr>
          <p:nvPr/>
        </p:nvSpPr>
        <p:spPr bwMode="auto">
          <a:xfrm>
            <a:off x="3409950" y="3394918"/>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7" name="Line 58"/>
          <p:cNvSpPr>
            <a:spLocks noChangeShapeType="1"/>
          </p:cNvSpPr>
          <p:nvPr/>
        </p:nvSpPr>
        <p:spPr bwMode="auto">
          <a:xfrm>
            <a:off x="4665663" y="3394918"/>
            <a:ext cx="0" cy="196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8" name="Rectangle 59"/>
          <p:cNvSpPr>
            <a:spLocks noChangeArrowheads="1"/>
          </p:cNvSpPr>
          <p:nvPr/>
        </p:nvSpPr>
        <p:spPr bwMode="auto">
          <a:xfrm>
            <a:off x="4060825" y="2577355"/>
            <a:ext cx="1204913" cy="3381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Windows OS</a:t>
            </a:r>
          </a:p>
        </p:txBody>
      </p:sp>
      <p:sp>
        <p:nvSpPr>
          <p:cNvPr id="59" name="Rectangle 60"/>
          <p:cNvSpPr>
            <a:spLocks noChangeArrowheads="1"/>
          </p:cNvSpPr>
          <p:nvPr/>
        </p:nvSpPr>
        <p:spPr bwMode="auto">
          <a:xfrm>
            <a:off x="4062413" y="2185243"/>
            <a:ext cx="1204912" cy="336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WAS</a:t>
            </a:r>
            <a:r>
              <a:rPr lang="ja-JP" altLang="en-US" sz="1000">
                <a:latin typeface="Arial" charset="0"/>
              </a:rPr>
              <a:t>（</a:t>
            </a:r>
            <a:r>
              <a:rPr lang="en-US" altLang="ja-JP" sz="1000">
                <a:latin typeface="Arial" charset="0"/>
              </a:rPr>
              <a:t>J2EE</a:t>
            </a:r>
            <a:r>
              <a:rPr lang="ja-JP" altLang="en-US" sz="1000">
                <a:latin typeface="Arial" charset="0"/>
              </a:rPr>
              <a:t>ベース）</a:t>
            </a:r>
          </a:p>
        </p:txBody>
      </p:sp>
      <p:sp>
        <p:nvSpPr>
          <p:cNvPr id="60" name="Rectangle 61"/>
          <p:cNvSpPr>
            <a:spLocks noChangeArrowheads="1"/>
          </p:cNvSpPr>
          <p:nvPr/>
        </p:nvSpPr>
        <p:spPr bwMode="auto">
          <a:xfrm>
            <a:off x="4060825" y="2974230"/>
            <a:ext cx="1204913" cy="3381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X86</a:t>
            </a:r>
          </a:p>
          <a:p>
            <a:pPr algn="ctr"/>
            <a:r>
              <a:rPr lang="ja-JP" altLang="en-US" sz="1000">
                <a:latin typeface="Arial" charset="0"/>
              </a:rPr>
              <a:t>ラック型サーバ</a:t>
            </a:r>
          </a:p>
        </p:txBody>
      </p:sp>
      <p:sp>
        <p:nvSpPr>
          <p:cNvPr id="61" name="AutoShape 62"/>
          <p:cNvSpPr>
            <a:spLocks noChangeArrowheads="1"/>
          </p:cNvSpPr>
          <p:nvPr/>
        </p:nvSpPr>
        <p:spPr bwMode="auto">
          <a:xfrm>
            <a:off x="4062413" y="1789955"/>
            <a:ext cx="587375" cy="336550"/>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顧客管理</a:t>
            </a:r>
          </a:p>
        </p:txBody>
      </p:sp>
      <p:sp>
        <p:nvSpPr>
          <p:cNvPr id="62" name="Rectangle 63"/>
          <p:cNvSpPr>
            <a:spLocks noChangeArrowheads="1"/>
          </p:cNvSpPr>
          <p:nvPr/>
        </p:nvSpPr>
        <p:spPr bwMode="auto">
          <a:xfrm>
            <a:off x="5737225" y="2894855"/>
            <a:ext cx="1204913" cy="3381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UNIX OS</a:t>
            </a:r>
          </a:p>
        </p:txBody>
      </p:sp>
      <p:sp>
        <p:nvSpPr>
          <p:cNvPr id="63" name="Rectangle 64"/>
          <p:cNvSpPr>
            <a:spLocks noChangeArrowheads="1"/>
          </p:cNvSpPr>
          <p:nvPr/>
        </p:nvSpPr>
        <p:spPr bwMode="auto">
          <a:xfrm>
            <a:off x="5738813" y="2502743"/>
            <a:ext cx="1204912" cy="336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RDBMS</a:t>
            </a:r>
          </a:p>
        </p:txBody>
      </p:sp>
      <p:sp>
        <p:nvSpPr>
          <p:cNvPr id="64" name="Rectangle 65"/>
          <p:cNvSpPr>
            <a:spLocks noChangeArrowheads="1"/>
          </p:cNvSpPr>
          <p:nvPr/>
        </p:nvSpPr>
        <p:spPr bwMode="auto">
          <a:xfrm>
            <a:off x="5737225" y="3291730"/>
            <a:ext cx="1204913" cy="3381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POWER</a:t>
            </a:r>
          </a:p>
          <a:p>
            <a:pPr algn="ctr"/>
            <a:r>
              <a:rPr lang="ja-JP" altLang="en-US" sz="1000">
                <a:latin typeface="Arial" charset="0"/>
              </a:rPr>
              <a:t>ラック型サーバ</a:t>
            </a:r>
          </a:p>
        </p:txBody>
      </p:sp>
      <p:sp>
        <p:nvSpPr>
          <p:cNvPr id="65" name="AutoShape 66"/>
          <p:cNvSpPr>
            <a:spLocks noChangeArrowheads="1"/>
          </p:cNvSpPr>
          <p:nvPr/>
        </p:nvSpPr>
        <p:spPr bwMode="auto">
          <a:xfrm>
            <a:off x="4679950" y="1789955"/>
            <a:ext cx="587375" cy="336550"/>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受注管理</a:t>
            </a:r>
          </a:p>
        </p:txBody>
      </p:sp>
      <p:sp>
        <p:nvSpPr>
          <p:cNvPr id="66" name="AutoShape 67"/>
          <p:cNvSpPr>
            <a:spLocks noChangeArrowheads="1"/>
          </p:cNvSpPr>
          <p:nvPr/>
        </p:nvSpPr>
        <p:spPr bwMode="auto">
          <a:xfrm>
            <a:off x="5738813" y="1729630"/>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顧客</a:t>
            </a:r>
          </a:p>
        </p:txBody>
      </p:sp>
      <p:sp>
        <p:nvSpPr>
          <p:cNvPr id="67" name="AutoShape 68"/>
          <p:cNvSpPr>
            <a:spLocks noChangeArrowheads="1"/>
          </p:cNvSpPr>
          <p:nvPr/>
        </p:nvSpPr>
        <p:spPr bwMode="auto">
          <a:xfrm>
            <a:off x="6157913" y="1729630"/>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受注</a:t>
            </a:r>
          </a:p>
        </p:txBody>
      </p:sp>
      <p:sp>
        <p:nvSpPr>
          <p:cNvPr id="68" name="AutoShape 69"/>
          <p:cNvSpPr>
            <a:spLocks noChangeArrowheads="1"/>
          </p:cNvSpPr>
          <p:nvPr/>
        </p:nvSpPr>
        <p:spPr bwMode="auto">
          <a:xfrm>
            <a:off x="6572250" y="1729630"/>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商品</a:t>
            </a:r>
          </a:p>
        </p:txBody>
      </p:sp>
      <p:sp>
        <p:nvSpPr>
          <p:cNvPr id="69" name="Rectangle 70"/>
          <p:cNvSpPr>
            <a:spLocks noChangeArrowheads="1"/>
          </p:cNvSpPr>
          <p:nvPr/>
        </p:nvSpPr>
        <p:spPr bwMode="auto">
          <a:xfrm>
            <a:off x="1243013" y="5355480"/>
            <a:ext cx="1490662" cy="127635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0" name="Rectangle 71"/>
          <p:cNvSpPr>
            <a:spLocks noChangeArrowheads="1"/>
          </p:cNvSpPr>
          <p:nvPr/>
        </p:nvSpPr>
        <p:spPr bwMode="auto">
          <a:xfrm>
            <a:off x="1317625" y="5815855"/>
            <a:ext cx="1204913" cy="3381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Windows OS</a:t>
            </a:r>
          </a:p>
        </p:txBody>
      </p:sp>
      <p:sp>
        <p:nvSpPr>
          <p:cNvPr id="71" name="Rectangle 72"/>
          <p:cNvSpPr>
            <a:spLocks noChangeArrowheads="1"/>
          </p:cNvSpPr>
          <p:nvPr/>
        </p:nvSpPr>
        <p:spPr bwMode="auto">
          <a:xfrm>
            <a:off x="1319213" y="5423743"/>
            <a:ext cx="569912" cy="336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WAS</a:t>
            </a:r>
          </a:p>
        </p:txBody>
      </p:sp>
      <p:sp>
        <p:nvSpPr>
          <p:cNvPr id="72" name="Rectangle 73"/>
          <p:cNvSpPr>
            <a:spLocks noChangeArrowheads="1"/>
          </p:cNvSpPr>
          <p:nvPr/>
        </p:nvSpPr>
        <p:spPr bwMode="auto">
          <a:xfrm>
            <a:off x="1317625" y="6212730"/>
            <a:ext cx="1204913" cy="33813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x86</a:t>
            </a:r>
          </a:p>
          <a:p>
            <a:pPr algn="ctr"/>
            <a:r>
              <a:rPr lang="ja-JP" altLang="en-US" sz="1000">
                <a:latin typeface="Arial" charset="0"/>
              </a:rPr>
              <a:t>タワー型サーバ</a:t>
            </a:r>
          </a:p>
        </p:txBody>
      </p:sp>
      <p:sp>
        <p:nvSpPr>
          <p:cNvPr id="73" name="Rectangle 74"/>
          <p:cNvSpPr>
            <a:spLocks noChangeArrowheads="1"/>
          </p:cNvSpPr>
          <p:nvPr/>
        </p:nvSpPr>
        <p:spPr bwMode="auto">
          <a:xfrm>
            <a:off x="1954213" y="5423743"/>
            <a:ext cx="569912" cy="3365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en-US" altLang="ja-JP" sz="1000">
                <a:latin typeface="Arial" charset="0"/>
              </a:rPr>
              <a:t>RDBMS</a:t>
            </a:r>
          </a:p>
        </p:txBody>
      </p:sp>
      <p:sp>
        <p:nvSpPr>
          <p:cNvPr id="74" name="Line 75"/>
          <p:cNvSpPr>
            <a:spLocks noChangeShapeType="1"/>
          </p:cNvSpPr>
          <p:nvPr/>
        </p:nvSpPr>
        <p:spPr bwMode="auto">
          <a:xfrm flipV="1">
            <a:off x="1927225" y="5164980"/>
            <a:ext cx="0" cy="184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5" name="Line 76"/>
          <p:cNvSpPr>
            <a:spLocks noChangeShapeType="1"/>
          </p:cNvSpPr>
          <p:nvPr/>
        </p:nvSpPr>
        <p:spPr bwMode="auto">
          <a:xfrm flipV="1">
            <a:off x="3467100" y="5152280"/>
            <a:ext cx="0" cy="184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6" name="Line 77"/>
          <p:cNvSpPr>
            <a:spLocks noChangeShapeType="1"/>
          </p:cNvSpPr>
          <p:nvPr/>
        </p:nvSpPr>
        <p:spPr bwMode="auto">
          <a:xfrm flipV="1">
            <a:off x="4330700" y="5152280"/>
            <a:ext cx="0" cy="158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7" name="Line 78"/>
          <p:cNvSpPr>
            <a:spLocks noChangeShapeType="1"/>
          </p:cNvSpPr>
          <p:nvPr/>
        </p:nvSpPr>
        <p:spPr bwMode="auto">
          <a:xfrm>
            <a:off x="2022475" y="3602880"/>
            <a:ext cx="31369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8" name="Line 79"/>
          <p:cNvSpPr>
            <a:spLocks noChangeShapeType="1"/>
          </p:cNvSpPr>
          <p:nvPr/>
        </p:nvSpPr>
        <p:spPr bwMode="auto">
          <a:xfrm>
            <a:off x="842963" y="3971180"/>
            <a:ext cx="8148637"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79" name="Line 80"/>
          <p:cNvSpPr>
            <a:spLocks noChangeShapeType="1"/>
          </p:cNvSpPr>
          <p:nvPr/>
        </p:nvSpPr>
        <p:spPr bwMode="auto">
          <a:xfrm>
            <a:off x="889000" y="5152280"/>
            <a:ext cx="39624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0" name="Line 81"/>
          <p:cNvSpPr>
            <a:spLocks noChangeShapeType="1"/>
          </p:cNvSpPr>
          <p:nvPr/>
        </p:nvSpPr>
        <p:spPr bwMode="auto">
          <a:xfrm flipV="1">
            <a:off x="1939925" y="3975943"/>
            <a:ext cx="0" cy="184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1" name="Line 82"/>
          <p:cNvSpPr>
            <a:spLocks noChangeShapeType="1"/>
          </p:cNvSpPr>
          <p:nvPr/>
        </p:nvSpPr>
        <p:spPr bwMode="auto">
          <a:xfrm flipV="1">
            <a:off x="2841625" y="3975943"/>
            <a:ext cx="0" cy="184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2" name="Line 83"/>
          <p:cNvSpPr>
            <a:spLocks noChangeShapeType="1"/>
          </p:cNvSpPr>
          <p:nvPr/>
        </p:nvSpPr>
        <p:spPr bwMode="auto">
          <a:xfrm flipV="1">
            <a:off x="3794125" y="3975943"/>
            <a:ext cx="0" cy="184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83" name="Picture 84" descr="MC900428969[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52900" y="1121618"/>
            <a:ext cx="422275" cy="585787"/>
          </a:xfrm>
          <a:prstGeom prst="rect">
            <a:avLst/>
          </a:prstGeom>
          <a:noFill/>
          <a:extLst>
            <a:ext uri="{909E8E84-426E-40DD-AFC4-6F175D3DCCD1}">
              <a14:hiddenFill xmlns:a14="http://schemas.microsoft.com/office/drawing/2010/main">
                <a:solidFill>
                  <a:srgbClr val="FFFFFF"/>
                </a:solidFill>
              </a14:hiddenFill>
            </a:ext>
          </a:extLst>
        </p:spPr>
      </p:pic>
      <p:sp>
        <p:nvSpPr>
          <p:cNvPr id="84" name="Text Box 85"/>
          <p:cNvSpPr txBox="1">
            <a:spLocks noChangeArrowheads="1"/>
          </p:cNvSpPr>
          <p:nvPr/>
        </p:nvSpPr>
        <p:spPr bwMode="auto">
          <a:xfrm>
            <a:off x="4513263" y="1150193"/>
            <a:ext cx="728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販売管理</a:t>
            </a:r>
          </a:p>
          <a:p>
            <a:pPr algn="ctr"/>
            <a:r>
              <a:rPr lang="en-US" altLang="ja-JP" sz="1000">
                <a:latin typeface="Arial" charset="0"/>
              </a:rPr>
              <a:t>AP</a:t>
            </a:r>
            <a:r>
              <a:rPr lang="ja-JP" altLang="en-US" sz="1000">
                <a:latin typeface="Arial" charset="0"/>
              </a:rPr>
              <a:t>サーバ</a:t>
            </a:r>
          </a:p>
        </p:txBody>
      </p:sp>
      <p:sp>
        <p:nvSpPr>
          <p:cNvPr id="85" name="Text Box 86"/>
          <p:cNvSpPr txBox="1">
            <a:spLocks noChangeArrowheads="1"/>
          </p:cNvSpPr>
          <p:nvPr/>
        </p:nvSpPr>
        <p:spPr bwMode="auto">
          <a:xfrm>
            <a:off x="6246813" y="1070818"/>
            <a:ext cx="73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販売管理</a:t>
            </a:r>
          </a:p>
          <a:p>
            <a:pPr algn="ctr"/>
            <a:r>
              <a:rPr lang="en-US" altLang="ja-JP" sz="1000">
                <a:latin typeface="Arial" charset="0"/>
              </a:rPr>
              <a:t>DB</a:t>
            </a:r>
            <a:r>
              <a:rPr lang="ja-JP" altLang="en-US" sz="1000">
                <a:latin typeface="Arial" charset="0"/>
              </a:rPr>
              <a:t>サーバ</a:t>
            </a:r>
          </a:p>
        </p:txBody>
      </p:sp>
      <p:pic>
        <p:nvPicPr>
          <p:cNvPr id="86" name="Picture 87" descr="MC900428969[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46750" y="1018430"/>
            <a:ext cx="422275" cy="585788"/>
          </a:xfrm>
          <a:prstGeom prst="rect">
            <a:avLst/>
          </a:prstGeom>
          <a:noFill/>
          <a:extLst>
            <a:ext uri="{909E8E84-426E-40DD-AFC4-6F175D3DCCD1}">
              <a14:hiddenFill xmlns:a14="http://schemas.microsoft.com/office/drawing/2010/main">
                <a:solidFill>
                  <a:srgbClr val="FFFFFF"/>
                </a:solidFill>
              </a14:hiddenFill>
            </a:ext>
          </a:extLst>
        </p:spPr>
      </p:pic>
      <p:sp>
        <p:nvSpPr>
          <p:cNvPr id="87" name="AutoShape 88"/>
          <p:cNvSpPr>
            <a:spLocks noChangeArrowheads="1"/>
          </p:cNvSpPr>
          <p:nvPr/>
        </p:nvSpPr>
        <p:spPr bwMode="auto">
          <a:xfrm>
            <a:off x="6007100" y="1226393"/>
            <a:ext cx="284163" cy="377825"/>
          </a:xfrm>
          <a:prstGeom prst="can">
            <a:avLst>
              <a:gd name="adj" fmla="val 33240"/>
            </a:avLst>
          </a:prstGeom>
          <a:gradFill rotWithShape="1">
            <a:gsLst>
              <a:gs pos="0">
                <a:srgbClr val="969696"/>
              </a:gs>
              <a:gs pos="50000">
                <a:srgbClr val="969696">
                  <a:gamma/>
                  <a:tint val="0"/>
                  <a:invGamma/>
                </a:srgbClr>
              </a:gs>
              <a:gs pos="100000">
                <a:srgbClr val="96969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pic>
        <p:nvPicPr>
          <p:cNvPr id="88" name="Picture 89" descr="MC900428969[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6200" y="5755530"/>
            <a:ext cx="422275" cy="585788"/>
          </a:xfrm>
          <a:prstGeom prst="rect">
            <a:avLst/>
          </a:prstGeom>
          <a:noFill/>
          <a:extLst>
            <a:ext uri="{909E8E84-426E-40DD-AFC4-6F175D3DCCD1}">
              <a14:hiddenFill xmlns:a14="http://schemas.microsoft.com/office/drawing/2010/main">
                <a:solidFill>
                  <a:srgbClr val="FFFFFF"/>
                </a:solidFill>
              </a14:hiddenFill>
            </a:ext>
          </a:extLst>
        </p:spPr>
      </p:pic>
      <p:sp>
        <p:nvSpPr>
          <p:cNvPr id="89" name="Text Box 90"/>
          <p:cNvSpPr txBox="1">
            <a:spLocks noChangeArrowheads="1"/>
          </p:cNvSpPr>
          <p:nvPr/>
        </p:nvSpPr>
        <p:spPr bwMode="auto">
          <a:xfrm>
            <a:off x="2709863" y="6315918"/>
            <a:ext cx="56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開発用</a:t>
            </a:r>
          </a:p>
          <a:p>
            <a:pPr algn="ctr"/>
            <a:r>
              <a:rPr lang="ja-JP" altLang="en-US" sz="1000">
                <a:latin typeface="Arial" charset="0"/>
              </a:rPr>
              <a:t>サーバ</a:t>
            </a:r>
          </a:p>
        </p:txBody>
      </p:sp>
      <p:sp>
        <p:nvSpPr>
          <p:cNvPr id="90" name="AutoShape 91"/>
          <p:cNvSpPr>
            <a:spLocks noChangeArrowheads="1"/>
          </p:cNvSpPr>
          <p:nvPr/>
        </p:nvSpPr>
        <p:spPr bwMode="auto">
          <a:xfrm>
            <a:off x="2857500" y="5963493"/>
            <a:ext cx="284163" cy="377825"/>
          </a:xfrm>
          <a:prstGeom prst="can">
            <a:avLst>
              <a:gd name="adj" fmla="val 33240"/>
            </a:avLst>
          </a:prstGeom>
          <a:gradFill rotWithShape="1">
            <a:gsLst>
              <a:gs pos="0">
                <a:srgbClr val="969696"/>
              </a:gs>
              <a:gs pos="50000">
                <a:srgbClr val="969696">
                  <a:gamma/>
                  <a:tint val="0"/>
                  <a:invGamma/>
                </a:srgbClr>
              </a:gs>
              <a:gs pos="100000">
                <a:srgbClr val="96969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1" name="Line 92"/>
          <p:cNvSpPr>
            <a:spLocks noChangeShapeType="1"/>
          </p:cNvSpPr>
          <p:nvPr/>
        </p:nvSpPr>
        <p:spPr bwMode="auto">
          <a:xfrm>
            <a:off x="7670800" y="3961655"/>
            <a:ext cx="0" cy="222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2" name="Line 93"/>
          <p:cNvSpPr>
            <a:spLocks noChangeShapeType="1"/>
          </p:cNvSpPr>
          <p:nvPr/>
        </p:nvSpPr>
        <p:spPr bwMode="auto">
          <a:xfrm>
            <a:off x="7186613" y="5588843"/>
            <a:ext cx="0" cy="247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3" name="Line 94"/>
          <p:cNvSpPr>
            <a:spLocks noChangeShapeType="1"/>
          </p:cNvSpPr>
          <p:nvPr/>
        </p:nvSpPr>
        <p:spPr bwMode="auto">
          <a:xfrm>
            <a:off x="8088313" y="5588843"/>
            <a:ext cx="0" cy="247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4" name="Line 95"/>
          <p:cNvSpPr>
            <a:spLocks noChangeShapeType="1"/>
          </p:cNvSpPr>
          <p:nvPr/>
        </p:nvSpPr>
        <p:spPr bwMode="auto">
          <a:xfrm>
            <a:off x="7670800" y="5315793"/>
            <a:ext cx="0" cy="273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5" name="Line 96"/>
          <p:cNvSpPr>
            <a:spLocks noChangeShapeType="1"/>
          </p:cNvSpPr>
          <p:nvPr/>
        </p:nvSpPr>
        <p:spPr bwMode="auto">
          <a:xfrm>
            <a:off x="6311900" y="3701305"/>
            <a:ext cx="0" cy="263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6" name="Line 97"/>
          <p:cNvSpPr>
            <a:spLocks noChangeShapeType="1"/>
          </p:cNvSpPr>
          <p:nvPr/>
        </p:nvSpPr>
        <p:spPr bwMode="auto">
          <a:xfrm>
            <a:off x="8356600" y="3388568"/>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97" name="AutoShape 98"/>
          <p:cNvSpPr>
            <a:spLocks noChangeArrowheads="1"/>
          </p:cNvSpPr>
          <p:nvPr/>
        </p:nvSpPr>
        <p:spPr bwMode="auto">
          <a:xfrm>
            <a:off x="5226050" y="5096718"/>
            <a:ext cx="587375" cy="336550"/>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在庫管理</a:t>
            </a:r>
          </a:p>
        </p:txBody>
      </p:sp>
      <p:sp>
        <p:nvSpPr>
          <p:cNvPr id="98" name="AutoShape 99"/>
          <p:cNvSpPr>
            <a:spLocks noChangeArrowheads="1"/>
          </p:cNvSpPr>
          <p:nvPr/>
        </p:nvSpPr>
        <p:spPr bwMode="auto">
          <a:xfrm>
            <a:off x="5843588" y="5096718"/>
            <a:ext cx="587375" cy="336550"/>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配送管理</a:t>
            </a:r>
          </a:p>
        </p:txBody>
      </p:sp>
      <p:sp>
        <p:nvSpPr>
          <p:cNvPr id="99" name="AutoShape 100"/>
          <p:cNvSpPr>
            <a:spLocks noChangeArrowheads="1"/>
          </p:cNvSpPr>
          <p:nvPr/>
        </p:nvSpPr>
        <p:spPr bwMode="auto">
          <a:xfrm>
            <a:off x="5243513" y="4671268"/>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在庫</a:t>
            </a:r>
          </a:p>
        </p:txBody>
      </p:sp>
      <p:sp>
        <p:nvSpPr>
          <p:cNvPr id="100" name="AutoShape 101"/>
          <p:cNvSpPr>
            <a:spLocks noChangeArrowheads="1"/>
          </p:cNvSpPr>
          <p:nvPr/>
        </p:nvSpPr>
        <p:spPr bwMode="auto">
          <a:xfrm>
            <a:off x="5651500" y="4671268"/>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配送</a:t>
            </a:r>
          </a:p>
        </p:txBody>
      </p:sp>
      <p:sp>
        <p:nvSpPr>
          <p:cNvPr id="101" name="AutoShape 102"/>
          <p:cNvSpPr>
            <a:spLocks noChangeArrowheads="1"/>
          </p:cNvSpPr>
          <p:nvPr/>
        </p:nvSpPr>
        <p:spPr bwMode="auto">
          <a:xfrm>
            <a:off x="6057900" y="4671268"/>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受注</a:t>
            </a:r>
          </a:p>
        </p:txBody>
      </p:sp>
      <p:pic>
        <p:nvPicPr>
          <p:cNvPr id="102" name="Picture 103" descr="MC900428969[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19713" y="5523755"/>
            <a:ext cx="422275" cy="585788"/>
          </a:xfrm>
          <a:prstGeom prst="rect">
            <a:avLst/>
          </a:prstGeom>
          <a:noFill/>
          <a:extLst>
            <a:ext uri="{909E8E84-426E-40DD-AFC4-6F175D3DCCD1}">
              <a14:hiddenFill xmlns:a14="http://schemas.microsoft.com/office/drawing/2010/main">
                <a:solidFill>
                  <a:srgbClr val="FFFFFF"/>
                </a:solidFill>
              </a14:hiddenFill>
            </a:ext>
          </a:extLst>
        </p:spPr>
      </p:pic>
      <p:sp>
        <p:nvSpPr>
          <p:cNvPr id="103" name="Text Box 104"/>
          <p:cNvSpPr txBox="1">
            <a:spLocks noChangeArrowheads="1"/>
          </p:cNvSpPr>
          <p:nvPr/>
        </p:nvSpPr>
        <p:spPr bwMode="auto">
          <a:xfrm>
            <a:off x="5845175" y="562376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倉庫管理</a:t>
            </a:r>
          </a:p>
          <a:p>
            <a:pPr algn="ctr"/>
            <a:r>
              <a:rPr lang="ja-JP" altLang="en-US" sz="1000">
                <a:latin typeface="Arial" charset="0"/>
              </a:rPr>
              <a:t>サーバ</a:t>
            </a:r>
          </a:p>
        </p:txBody>
      </p:sp>
      <p:sp>
        <p:nvSpPr>
          <p:cNvPr id="104" name="AutoShape 105"/>
          <p:cNvSpPr>
            <a:spLocks noChangeArrowheads="1"/>
          </p:cNvSpPr>
          <p:nvPr/>
        </p:nvSpPr>
        <p:spPr bwMode="auto">
          <a:xfrm>
            <a:off x="5588000" y="5709493"/>
            <a:ext cx="284163" cy="377825"/>
          </a:xfrm>
          <a:prstGeom prst="can">
            <a:avLst>
              <a:gd name="adj" fmla="val 33240"/>
            </a:avLst>
          </a:prstGeom>
          <a:gradFill rotWithShape="1">
            <a:gsLst>
              <a:gs pos="0">
                <a:srgbClr val="969696"/>
              </a:gs>
              <a:gs pos="50000">
                <a:srgbClr val="969696">
                  <a:gamma/>
                  <a:tint val="0"/>
                  <a:invGamma/>
                </a:srgbClr>
              </a:gs>
              <a:gs pos="100000">
                <a:srgbClr val="96969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5" name="Line 106"/>
          <p:cNvSpPr>
            <a:spLocks noChangeShapeType="1"/>
          </p:cNvSpPr>
          <p:nvPr/>
        </p:nvSpPr>
        <p:spPr bwMode="auto">
          <a:xfrm>
            <a:off x="5718175" y="3977530"/>
            <a:ext cx="0" cy="600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6" name="AutoShape 107"/>
          <p:cNvSpPr>
            <a:spLocks noChangeArrowheads="1"/>
          </p:cNvSpPr>
          <p:nvPr/>
        </p:nvSpPr>
        <p:spPr bwMode="auto">
          <a:xfrm>
            <a:off x="5930900" y="2115393"/>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在庫</a:t>
            </a:r>
          </a:p>
        </p:txBody>
      </p:sp>
      <p:sp>
        <p:nvSpPr>
          <p:cNvPr id="107" name="AutoShape 108"/>
          <p:cNvSpPr>
            <a:spLocks noChangeArrowheads="1"/>
          </p:cNvSpPr>
          <p:nvPr/>
        </p:nvSpPr>
        <p:spPr bwMode="auto">
          <a:xfrm>
            <a:off x="6338888" y="2115393"/>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配送</a:t>
            </a:r>
          </a:p>
        </p:txBody>
      </p:sp>
      <p:sp>
        <p:nvSpPr>
          <p:cNvPr id="108" name="Rectangle 109"/>
          <p:cNvSpPr>
            <a:spLocks noChangeArrowheads="1"/>
          </p:cNvSpPr>
          <p:nvPr/>
        </p:nvSpPr>
        <p:spPr bwMode="auto">
          <a:xfrm>
            <a:off x="7675563" y="2555130"/>
            <a:ext cx="1346200" cy="1120775"/>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9" name="AutoShape 110"/>
          <p:cNvSpPr>
            <a:spLocks noChangeArrowheads="1"/>
          </p:cNvSpPr>
          <p:nvPr/>
        </p:nvSpPr>
        <p:spPr bwMode="auto">
          <a:xfrm>
            <a:off x="7734300" y="3255218"/>
            <a:ext cx="587375" cy="336550"/>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財務会計</a:t>
            </a:r>
          </a:p>
        </p:txBody>
      </p:sp>
      <p:sp>
        <p:nvSpPr>
          <p:cNvPr id="110" name="AutoShape 111"/>
          <p:cNvSpPr>
            <a:spLocks noChangeArrowheads="1"/>
          </p:cNvSpPr>
          <p:nvPr/>
        </p:nvSpPr>
        <p:spPr bwMode="auto">
          <a:xfrm>
            <a:off x="8351838" y="3255218"/>
            <a:ext cx="587375" cy="336550"/>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仕入管理</a:t>
            </a:r>
          </a:p>
        </p:txBody>
      </p:sp>
      <p:sp>
        <p:nvSpPr>
          <p:cNvPr id="111" name="AutoShape 112"/>
          <p:cNvSpPr>
            <a:spLocks noChangeArrowheads="1"/>
          </p:cNvSpPr>
          <p:nvPr/>
        </p:nvSpPr>
        <p:spPr bwMode="auto">
          <a:xfrm>
            <a:off x="7759700" y="2836118"/>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受注</a:t>
            </a:r>
          </a:p>
        </p:txBody>
      </p:sp>
      <p:sp>
        <p:nvSpPr>
          <p:cNvPr id="112" name="AutoShape 113"/>
          <p:cNvSpPr>
            <a:spLocks noChangeArrowheads="1"/>
          </p:cNvSpPr>
          <p:nvPr/>
        </p:nvSpPr>
        <p:spPr bwMode="auto">
          <a:xfrm>
            <a:off x="8164513" y="2837705"/>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仕分</a:t>
            </a:r>
          </a:p>
        </p:txBody>
      </p:sp>
      <p:sp>
        <p:nvSpPr>
          <p:cNvPr id="113" name="AutoShape 114"/>
          <p:cNvSpPr>
            <a:spLocks noChangeArrowheads="1"/>
          </p:cNvSpPr>
          <p:nvPr/>
        </p:nvSpPr>
        <p:spPr bwMode="auto">
          <a:xfrm>
            <a:off x="8582025" y="2837705"/>
            <a:ext cx="371475" cy="336550"/>
          </a:xfrm>
          <a:prstGeom prst="can">
            <a:avLst>
              <a:gd name="adj" fmla="val 25000"/>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nchor="ctr"/>
          <a:lstStyle/>
          <a:p>
            <a:pPr algn="ctr"/>
            <a:r>
              <a:rPr lang="ja-JP" altLang="en-US" sz="1000">
                <a:latin typeface="Arial" charset="0"/>
              </a:rPr>
              <a:t>取引先</a:t>
            </a:r>
          </a:p>
        </p:txBody>
      </p:sp>
      <p:sp>
        <p:nvSpPr>
          <p:cNvPr id="114" name="Text Box 115"/>
          <p:cNvSpPr txBox="1">
            <a:spLocks noChangeArrowheads="1"/>
          </p:cNvSpPr>
          <p:nvPr/>
        </p:nvSpPr>
        <p:spPr bwMode="auto">
          <a:xfrm>
            <a:off x="8375650" y="2042368"/>
            <a:ext cx="4984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000">
                <a:latin typeface="Arial" charset="0"/>
              </a:rPr>
              <a:t>ホスト</a:t>
            </a:r>
          </a:p>
        </p:txBody>
      </p:sp>
      <p:sp>
        <p:nvSpPr>
          <p:cNvPr id="115" name="AutoShape 116"/>
          <p:cNvSpPr>
            <a:spLocks noChangeArrowheads="1"/>
          </p:cNvSpPr>
          <p:nvPr/>
        </p:nvSpPr>
        <p:spPr bwMode="auto">
          <a:xfrm>
            <a:off x="7078663" y="2155080"/>
            <a:ext cx="927100" cy="339725"/>
          </a:xfrm>
          <a:prstGeom prst="leftRightArrow">
            <a:avLst>
              <a:gd name="adj1" fmla="val 50000"/>
              <a:gd name="adj2" fmla="val 54579"/>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6" name="AutoShape 117"/>
          <p:cNvSpPr>
            <a:spLocks noChangeArrowheads="1"/>
          </p:cNvSpPr>
          <p:nvPr/>
        </p:nvSpPr>
        <p:spPr bwMode="auto">
          <a:xfrm rot="-5400000">
            <a:off x="5633244" y="3973561"/>
            <a:ext cx="769938" cy="339725"/>
          </a:xfrm>
          <a:prstGeom prst="leftRightArrow">
            <a:avLst>
              <a:gd name="adj1" fmla="val 50000"/>
              <a:gd name="adj2" fmla="val 45327"/>
            </a:avLst>
          </a:prstGeom>
          <a:solidFill>
            <a:srgbClr val="99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7" name="Text Box 118"/>
          <p:cNvSpPr txBox="1">
            <a:spLocks noChangeArrowheads="1"/>
          </p:cNvSpPr>
          <p:nvPr/>
        </p:nvSpPr>
        <p:spPr bwMode="auto">
          <a:xfrm>
            <a:off x="6040438" y="4025155"/>
            <a:ext cx="779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データ連携</a:t>
            </a:r>
          </a:p>
          <a:p>
            <a:pPr algn="ctr"/>
            <a:r>
              <a:rPr lang="ja-JP" altLang="en-US" sz="1000">
                <a:latin typeface="Arial" charset="0"/>
              </a:rPr>
              <a:t>（</a:t>
            </a:r>
            <a:r>
              <a:rPr lang="en-US" altLang="ja-JP" sz="1000">
                <a:latin typeface="Arial" charset="0"/>
              </a:rPr>
              <a:t>FTP</a:t>
            </a:r>
            <a:r>
              <a:rPr lang="ja-JP" altLang="en-US" sz="1000">
                <a:latin typeface="Arial" charset="0"/>
              </a:rPr>
              <a:t>）</a:t>
            </a:r>
          </a:p>
        </p:txBody>
      </p:sp>
      <p:sp>
        <p:nvSpPr>
          <p:cNvPr id="118" name="Text Box 122"/>
          <p:cNvSpPr txBox="1">
            <a:spLocks noChangeArrowheads="1"/>
          </p:cNvSpPr>
          <p:nvPr/>
        </p:nvSpPr>
        <p:spPr bwMode="auto">
          <a:xfrm>
            <a:off x="7173913" y="1862980"/>
            <a:ext cx="7794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1000">
                <a:latin typeface="Arial" charset="0"/>
              </a:rPr>
              <a:t>データ連携</a:t>
            </a:r>
          </a:p>
          <a:p>
            <a:pPr algn="ctr"/>
            <a:r>
              <a:rPr lang="ja-JP" altLang="en-US" sz="1000">
                <a:latin typeface="Arial" charset="0"/>
              </a:rPr>
              <a:t>（</a:t>
            </a:r>
            <a:r>
              <a:rPr lang="en-US" altLang="ja-JP" sz="1000">
                <a:latin typeface="Arial" charset="0"/>
              </a:rPr>
              <a:t>HULFT</a:t>
            </a:r>
            <a:r>
              <a:rPr lang="ja-JP" altLang="en-US" sz="1000">
                <a:latin typeface="Arial" charset="0"/>
              </a:rPr>
              <a:t>）</a:t>
            </a:r>
          </a:p>
        </p:txBody>
      </p:sp>
      <p:sp>
        <p:nvSpPr>
          <p:cNvPr id="119" name="Text Box 123"/>
          <p:cNvSpPr txBox="1">
            <a:spLocks noChangeArrowheads="1"/>
          </p:cNvSpPr>
          <p:nvPr/>
        </p:nvSpPr>
        <p:spPr bwMode="auto">
          <a:xfrm>
            <a:off x="8324850" y="3999755"/>
            <a:ext cx="5921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TCP/IP</a:t>
            </a:r>
          </a:p>
        </p:txBody>
      </p:sp>
      <p:sp>
        <p:nvSpPr>
          <p:cNvPr id="120" name="Text Box 124"/>
          <p:cNvSpPr txBox="1">
            <a:spLocks noChangeArrowheads="1"/>
          </p:cNvSpPr>
          <p:nvPr/>
        </p:nvSpPr>
        <p:spPr bwMode="auto">
          <a:xfrm>
            <a:off x="8340725" y="5628530"/>
            <a:ext cx="5921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TCP/IP</a:t>
            </a:r>
          </a:p>
        </p:txBody>
      </p:sp>
      <p:sp>
        <p:nvSpPr>
          <p:cNvPr id="121" name="Text Box 125"/>
          <p:cNvSpPr txBox="1">
            <a:spLocks noChangeArrowheads="1"/>
          </p:cNvSpPr>
          <p:nvPr/>
        </p:nvSpPr>
        <p:spPr bwMode="auto">
          <a:xfrm>
            <a:off x="2030413" y="3345705"/>
            <a:ext cx="5921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TCP/IP</a:t>
            </a:r>
          </a:p>
        </p:txBody>
      </p:sp>
      <p:sp>
        <p:nvSpPr>
          <p:cNvPr id="122" name="Text Box 126"/>
          <p:cNvSpPr txBox="1">
            <a:spLocks noChangeArrowheads="1"/>
          </p:cNvSpPr>
          <p:nvPr/>
        </p:nvSpPr>
        <p:spPr bwMode="auto">
          <a:xfrm>
            <a:off x="1103313" y="4912568"/>
            <a:ext cx="5921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TCP/IP</a:t>
            </a:r>
          </a:p>
        </p:txBody>
      </p:sp>
      <p:grpSp>
        <p:nvGrpSpPr>
          <p:cNvPr id="123" name="Group 30"/>
          <p:cNvGrpSpPr>
            <a:grpSpLocks noChangeAspect="1"/>
          </p:cNvGrpSpPr>
          <p:nvPr/>
        </p:nvGrpSpPr>
        <p:grpSpPr bwMode="auto">
          <a:xfrm>
            <a:off x="8107363" y="2294780"/>
            <a:ext cx="615950" cy="403225"/>
            <a:chOff x="2053" y="2546"/>
            <a:chExt cx="444" cy="290"/>
          </a:xfrm>
        </p:grpSpPr>
        <p:sp>
          <p:nvSpPr>
            <p:cNvPr id="124" name="Freeform 31"/>
            <p:cNvSpPr>
              <a:spLocks noChangeAspect="1"/>
            </p:cNvSpPr>
            <p:nvPr/>
          </p:nvSpPr>
          <p:spPr bwMode="auto">
            <a:xfrm>
              <a:off x="2053" y="2546"/>
              <a:ext cx="444" cy="74"/>
            </a:xfrm>
            <a:custGeom>
              <a:avLst/>
              <a:gdLst>
                <a:gd name="T0" fmla="*/ 27 w 444"/>
                <a:gd name="T1" fmla="*/ 0 h 74"/>
                <a:gd name="T2" fmla="*/ 0 w 444"/>
                <a:gd name="T3" fmla="*/ 18 h 74"/>
                <a:gd name="T4" fmla="*/ 59 w 444"/>
                <a:gd name="T5" fmla="*/ 73 h 74"/>
                <a:gd name="T6" fmla="*/ 375 w 444"/>
                <a:gd name="T7" fmla="*/ 73 h 74"/>
                <a:gd name="T8" fmla="*/ 443 w 444"/>
                <a:gd name="T9" fmla="*/ 19 h 74"/>
                <a:gd name="T10" fmla="*/ 414 w 444"/>
                <a:gd name="T11" fmla="*/ 0 h 74"/>
                <a:gd name="T12" fmla="*/ 27 w 444"/>
                <a:gd name="T13" fmla="*/ 0 h 74"/>
                <a:gd name="T14" fmla="*/ 0 60000 65536"/>
                <a:gd name="T15" fmla="*/ 0 60000 65536"/>
                <a:gd name="T16" fmla="*/ 0 60000 65536"/>
                <a:gd name="T17" fmla="*/ 0 60000 65536"/>
                <a:gd name="T18" fmla="*/ 0 60000 65536"/>
                <a:gd name="T19" fmla="*/ 0 60000 65536"/>
                <a:gd name="T20" fmla="*/ 0 60000 65536"/>
                <a:gd name="T21" fmla="*/ 0 w 444"/>
                <a:gd name="T22" fmla="*/ 0 h 74"/>
                <a:gd name="T23" fmla="*/ 444 w 444"/>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4" h="74">
                  <a:moveTo>
                    <a:pt x="27" y="0"/>
                  </a:moveTo>
                  <a:lnTo>
                    <a:pt x="0" y="18"/>
                  </a:lnTo>
                  <a:lnTo>
                    <a:pt x="59" y="73"/>
                  </a:lnTo>
                  <a:lnTo>
                    <a:pt x="375" y="73"/>
                  </a:lnTo>
                  <a:lnTo>
                    <a:pt x="443" y="19"/>
                  </a:lnTo>
                  <a:lnTo>
                    <a:pt x="414" y="0"/>
                  </a:lnTo>
                  <a:lnTo>
                    <a:pt x="27" y="0"/>
                  </a:lnTo>
                </a:path>
              </a:pathLst>
            </a:custGeom>
            <a:solidFill>
              <a:srgbClr val="C0C0C0"/>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25" name="Freeform 32"/>
            <p:cNvSpPr>
              <a:spLocks noChangeAspect="1"/>
            </p:cNvSpPr>
            <p:nvPr/>
          </p:nvSpPr>
          <p:spPr bwMode="auto">
            <a:xfrm>
              <a:off x="2056" y="2564"/>
              <a:ext cx="439" cy="267"/>
            </a:xfrm>
            <a:custGeom>
              <a:avLst/>
              <a:gdLst>
                <a:gd name="T0" fmla="*/ 0 w 439"/>
                <a:gd name="T1" fmla="*/ 0 h 267"/>
                <a:gd name="T2" fmla="*/ 0 w 439"/>
                <a:gd name="T3" fmla="*/ 266 h 267"/>
                <a:gd name="T4" fmla="*/ 438 w 439"/>
                <a:gd name="T5" fmla="*/ 266 h 267"/>
                <a:gd name="T6" fmla="*/ 438 w 439"/>
                <a:gd name="T7" fmla="*/ 0 h 267"/>
                <a:gd name="T8" fmla="*/ 0 w 439"/>
                <a:gd name="T9" fmla="*/ 0 h 267"/>
                <a:gd name="T10" fmla="*/ 0 60000 65536"/>
                <a:gd name="T11" fmla="*/ 0 60000 65536"/>
                <a:gd name="T12" fmla="*/ 0 60000 65536"/>
                <a:gd name="T13" fmla="*/ 0 60000 65536"/>
                <a:gd name="T14" fmla="*/ 0 60000 65536"/>
                <a:gd name="T15" fmla="*/ 0 w 439"/>
                <a:gd name="T16" fmla="*/ 0 h 267"/>
                <a:gd name="T17" fmla="*/ 439 w 439"/>
                <a:gd name="T18" fmla="*/ 267 h 267"/>
              </a:gdLst>
              <a:ahLst/>
              <a:cxnLst>
                <a:cxn ang="T10">
                  <a:pos x="T0" y="T1"/>
                </a:cxn>
                <a:cxn ang="T11">
                  <a:pos x="T2" y="T3"/>
                </a:cxn>
                <a:cxn ang="T12">
                  <a:pos x="T4" y="T5"/>
                </a:cxn>
                <a:cxn ang="T13">
                  <a:pos x="T6" y="T7"/>
                </a:cxn>
                <a:cxn ang="T14">
                  <a:pos x="T8" y="T9"/>
                </a:cxn>
              </a:cxnLst>
              <a:rect l="T15" t="T16" r="T17" b="T18"/>
              <a:pathLst>
                <a:path w="439" h="267">
                  <a:moveTo>
                    <a:pt x="0" y="0"/>
                  </a:moveTo>
                  <a:lnTo>
                    <a:pt x="0" y="266"/>
                  </a:lnTo>
                  <a:lnTo>
                    <a:pt x="438" y="266"/>
                  </a:lnTo>
                  <a:lnTo>
                    <a:pt x="438" y="0"/>
                  </a:lnTo>
                  <a:lnTo>
                    <a:pt x="0" y="0"/>
                  </a:lnTo>
                </a:path>
              </a:pathLst>
            </a:custGeom>
            <a:solidFill>
              <a:srgbClr val="808080"/>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26" name="Freeform 33"/>
            <p:cNvSpPr>
              <a:spLocks noChangeAspect="1"/>
            </p:cNvSpPr>
            <p:nvPr/>
          </p:nvSpPr>
          <p:spPr bwMode="auto">
            <a:xfrm>
              <a:off x="2053" y="2564"/>
              <a:ext cx="108" cy="45"/>
            </a:xfrm>
            <a:custGeom>
              <a:avLst/>
              <a:gdLst>
                <a:gd name="T0" fmla="*/ 0 w 108"/>
                <a:gd name="T1" fmla="*/ 0 h 45"/>
                <a:gd name="T2" fmla="*/ 0 w 108"/>
                <a:gd name="T3" fmla="*/ 44 h 45"/>
                <a:gd name="T4" fmla="*/ 107 w 108"/>
                <a:gd name="T5" fmla="*/ 44 h 45"/>
                <a:gd name="T6" fmla="*/ 107 w 108"/>
                <a:gd name="T7" fmla="*/ 0 h 45"/>
                <a:gd name="T8" fmla="*/ 0 w 108"/>
                <a:gd name="T9" fmla="*/ 0 h 45"/>
                <a:gd name="T10" fmla="*/ 0 60000 65536"/>
                <a:gd name="T11" fmla="*/ 0 60000 65536"/>
                <a:gd name="T12" fmla="*/ 0 60000 65536"/>
                <a:gd name="T13" fmla="*/ 0 60000 65536"/>
                <a:gd name="T14" fmla="*/ 0 60000 65536"/>
                <a:gd name="T15" fmla="*/ 0 w 108"/>
                <a:gd name="T16" fmla="*/ 0 h 45"/>
                <a:gd name="T17" fmla="*/ 108 w 108"/>
                <a:gd name="T18" fmla="*/ 45 h 45"/>
              </a:gdLst>
              <a:ahLst/>
              <a:cxnLst>
                <a:cxn ang="T10">
                  <a:pos x="T0" y="T1"/>
                </a:cxn>
                <a:cxn ang="T11">
                  <a:pos x="T2" y="T3"/>
                </a:cxn>
                <a:cxn ang="T12">
                  <a:pos x="T4" y="T5"/>
                </a:cxn>
                <a:cxn ang="T13">
                  <a:pos x="T6" y="T7"/>
                </a:cxn>
                <a:cxn ang="T14">
                  <a:pos x="T8" y="T9"/>
                </a:cxn>
              </a:cxnLst>
              <a:rect l="T15" t="T16" r="T17" b="T18"/>
              <a:pathLst>
                <a:path w="108" h="45">
                  <a:moveTo>
                    <a:pt x="0" y="0"/>
                  </a:moveTo>
                  <a:lnTo>
                    <a:pt x="0" y="44"/>
                  </a:lnTo>
                  <a:lnTo>
                    <a:pt x="107" y="44"/>
                  </a:lnTo>
                  <a:lnTo>
                    <a:pt x="107" y="0"/>
                  </a:lnTo>
                  <a:lnTo>
                    <a:pt x="0" y="0"/>
                  </a:lnTo>
                </a:path>
              </a:pathLst>
            </a:custGeom>
            <a:solidFill>
              <a:srgbClr val="EFEFEF"/>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27" name="Freeform 34"/>
            <p:cNvSpPr>
              <a:spLocks noChangeAspect="1"/>
            </p:cNvSpPr>
            <p:nvPr/>
          </p:nvSpPr>
          <p:spPr bwMode="auto">
            <a:xfrm>
              <a:off x="2168" y="2564"/>
              <a:ext cx="107" cy="45"/>
            </a:xfrm>
            <a:custGeom>
              <a:avLst/>
              <a:gdLst>
                <a:gd name="T0" fmla="*/ 0 w 107"/>
                <a:gd name="T1" fmla="*/ 0 h 45"/>
                <a:gd name="T2" fmla="*/ 0 w 107"/>
                <a:gd name="T3" fmla="*/ 44 h 45"/>
                <a:gd name="T4" fmla="*/ 106 w 107"/>
                <a:gd name="T5" fmla="*/ 44 h 45"/>
                <a:gd name="T6" fmla="*/ 106 w 107"/>
                <a:gd name="T7" fmla="*/ 0 h 45"/>
                <a:gd name="T8" fmla="*/ 0 w 107"/>
                <a:gd name="T9" fmla="*/ 0 h 45"/>
                <a:gd name="T10" fmla="*/ 0 60000 65536"/>
                <a:gd name="T11" fmla="*/ 0 60000 65536"/>
                <a:gd name="T12" fmla="*/ 0 60000 65536"/>
                <a:gd name="T13" fmla="*/ 0 60000 65536"/>
                <a:gd name="T14" fmla="*/ 0 60000 65536"/>
                <a:gd name="T15" fmla="*/ 0 w 107"/>
                <a:gd name="T16" fmla="*/ 0 h 45"/>
                <a:gd name="T17" fmla="*/ 107 w 107"/>
                <a:gd name="T18" fmla="*/ 45 h 45"/>
              </a:gdLst>
              <a:ahLst/>
              <a:cxnLst>
                <a:cxn ang="T10">
                  <a:pos x="T0" y="T1"/>
                </a:cxn>
                <a:cxn ang="T11">
                  <a:pos x="T2" y="T3"/>
                </a:cxn>
                <a:cxn ang="T12">
                  <a:pos x="T4" y="T5"/>
                </a:cxn>
                <a:cxn ang="T13">
                  <a:pos x="T6" y="T7"/>
                </a:cxn>
                <a:cxn ang="T14">
                  <a:pos x="T8" y="T9"/>
                </a:cxn>
              </a:cxnLst>
              <a:rect l="T15" t="T16" r="T17" b="T18"/>
              <a:pathLst>
                <a:path w="107" h="45">
                  <a:moveTo>
                    <a:pt x="0" y="0"/>
                  </a:moveTo>
                  <a:lnTo>
                    <a:pt x="0" y="44"/>
                  </a:lnTo>
                  <a:lnTo>
                    <a:pt x="106" y="44"/>
                  </a:lnTo>
                  <a:lnTo>
                    <a:pt x="106" y="0"/>
                  </a:lnTo>
                  <a:lnTo>
                    <a:pt x="0" y="0"/>
                  </a:lnTo>
                </a:path>
              </a:pathLst>
            </a:custGeom>
            <a:solidFill>
              <a:srgbClr val="EFEFEF"/>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28" name="Freeform 35"/>
            <p:cNvSpPr>
              <a:spLocks noChangeAspect="1"/>
            </p:cNvSpPr>
            <p:nvPr/>
          </p:nvSpPr>
          <p:spPr bwMode="auto">
            <a:xfrm>
              <a:off x="2053" y="2611"/>
              <a:ext cx="108" cy="225"/>
            </a:xfrm>
            <a:custGeom>
              <a:avLst/>
              <a:gdLst>
                <a:gd name="T0" fmla="*/ 0 w 108"/>
                <a:gd name="T1" fmla="*/ 0 h 225"/>
                <a:gd name="T2" fmla="*/ 0 w 108"/>
                <a:gd name="T3" fmla="*/ 224 h 225"/>
                <a:gd name="T4" fmla="*/ 107 w 108"/>
                <a:gd name="T5" fmla="*/ 224 h 225"/>
                <a:gd name="T6" fmla="*/ 107 w 108"/>
                <a:gd name="T7" fmla="*/ 0 h 225"/>
                <a:gd name="T8" fmla="*/ 0 w 108"/>
                <a:gd name="T9" fmla="*/ 0 h 225"/>
                <a:gd name="T10" fmla="*/ 0 60000 65536"/>
                <a:gd name="T11" fmla="*/ 0 60000 65536"/>
                <a:gd name="T12" fmla="*/ 0 60000 65536"/>
                <a:gd name="T13" fmla="*/ 0 60000 65536"/>
                <a:gd name="T14" fmla="*/ 0 60000 65536"/>
                <a:gd name="T15" fmla="*/ 0 w 108"/>
                <a:gd name="T16" fmla="*/ 0 h 225"/>
                <a:gd name="T17" fmla="*/ 108 w 108"/>
                <a:gd name="T18" fmla="*/ 225 h 225"/>
              </a:gdLst>
              <a:ahLst/>
              <a:cxnLst>
                <a:cxn ang="T10">
                  <a:pos x="T0" y="T1"/>
                </a:cxn>
                <a:cxn ang="T11">
                  <a:pos x="T2" y="T3"/>
                </a:cxn>
                <a:cxn ang="T12">
                  <a:pos x="T4" y="T5"/>
                </a:cxn>
                <a:cxn ang="T13">
                  <a:pos x="T6" y="T7"/>
                </a:cxn>
                <a:cxn ang="T14">
                  <a:pos x="T8" y="T9"/>
                </a:cxn>
              </a:cxnLst>
              <a:rect l="T15" t="T16" r="T17" b="T18"/>
              <a:pathLst>
                <a:path w="108" h="225">
                  <a:moveTo>
                    <a:pt x="0" y="0"/>
                  </a:moveTo>
                  <a:lnTo>
                    <a:pt x="0" y="224"/>
                  </a:lnTo>
                  <a:lnTo>
                    <a:pt x="107" y="224"/>
                  </a:lnTo>
                  <a:lnTo>
                    <a:pt x="107" y="0"/>
                  </a:lnTo>
                  <a:lnTo>
                    <a:pt x="0" y="0"/>
                  </a:lnTo>
                </a:path>
              </a:pathLst>
            </a:custGeom>
            <a:solidFill>
              <a:srgbClr val="EFEFEF"/>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29" name="Freeform 36"/>
            <p:cNvSpPr>
              <a:spLocks noChangeAspect="1"/>
            </p:cNvSpPr>
            <p:nvPr/>
          </p:nvSpPr>
          <p:spPr bwMode="auto">
            <a:xfrm>
              <a:off x="2168" y="2611"/>
              <a:ext cx="107" cy="225"/>
            </a:xfrm>
            <a:custGeom>
              <a:avLst/>
              <a:gdLst>
                <a:gd name="T0" fmla="*/ 0 w 107"/>
                <a:gd name="T1" fmla="*/ 0 h 225"/>
                <a:gd name="T2" fmla="*/ 0 w 107"/>
                <a:gd name="T3" fmla="*/ 224 h 225"/>
                <a:gd name="T4" fmla="*/ 106 w 107"/>
                <a:gd name="T5" fmla="*/ 224 h 225"/>
                <a:gd name="T6" fmla="*/ 106 w 107"/>
                <a:gd name="T7" fmla="*/ 0 h 225"/>
                <a:gd name="T8" fmla="*/ 0 w 107"/>
                <a:gd name="T9" fmla="*/ 0 h 225"/>
                <a:gd name="T10" fmla="*/ 0 60000 65536"/>
                <a:gd name="T11" fmla="*/ 0 60000 65536"/>
                <a:gd name="T12" fmla="*/ 0 60000 65536"/>
                <a:gd name="T13" fmla="*/ 0 60000 65536"/>
                <a:gd name="T14" fmla="*/ 0 60000 65536"/>
                <a:gd name="T15" fmla="*/ 0 w 107"/>
                <a:gd name="T16" fmla="*/ 0 h 225"/>
                <a:gd name="T17" fmla="*/ 107 w 107"/>
                <a:gd name="T18" fmla="*/ 225 h 225"/>
              </a:gdLst>
              <a:ahLst/>
              <a:cxnLst>
                <a:cxn ang="T10">
                  <a:pos x="T0" y="T1"/>
                </a:cxn>
                <a:cxn ang="T11">
                  <a:pos x="T2" y="T3"/>
                </a:cxn>
                <a:cxn ang="T12">
                  <a:pos x="T4" y="T5"/>
                </a:cxn>
                <a:cxn ang="T13">
                  <a:pos x="T6" y="T7"/>
                </a:cxn>
                <a:cxn ang="T14">
                  <a:pos x="T8" y="T9"/>
                </a:cxn>
              </a:cxnLst>
              <a:rect l="T15" t="T16" r="T17" b="T18"/>
              <a:pathLst>
                <a:path w="107" h="225">
                  <a:moveTo>
                    <a:pt x="0" y="0"/>
                  </a:moveTo>
                  <a:lnTo>
                    <a:pt x="0" y="224"/>
                  </a:lnTo>
                  <a:lnTo>
                    <a:pt x="106" y="224"/>
                  </a:lnTo>
                  <a:lnTo>
                    <a:pt x="106" y="0"/>
                  </a:lnTo>
                  <a:lnTo>
                    <a:pt x="0" y="0"/>
                  </a:lnTo>
                </a:path>
              </a:pathLst>
            </a:custGeom>
            <a:solidFill>
              <a:srgbClr val="EFEFEF"/>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0" name="Freeform 37"/>
            <p:cNvSpPr>
              <a:spLocks noChangeAspect="1"/>
            </p:cNvSpPr>
            <p:nvPr/>
          </p:nvSpPr>
          <p:spPr bwMode="auto">
            <a:xfrm>
              <a:off x="2282" y="2564"/>
              <a:ext cx="215" cy="45"/>
            </a:xfrm>
            <a:custGeom>
              <a:avLst/>
              <a:gdLst>
                <a:gd name="T0" fmla="*/ 0 w 215"/>
                <a:gd name="T1" fmla="*/ 0 h 45"/>
                <a:gd name="T2" fmla="*/ 0 w 215"/>
                <a:gd name="T3" fmla="*/ 44 h 45"/>
                <a:gd name="T4" fmla="*/ 214 w 215"/>
                <a:gd name="T5" fmla="*/ 44 h 45"/>
                <a:gd name="T6" fmla="*/ 214 w 215"/>
                <a:gd name="T7" fmla="*/ 0 h 45"/>
                <a:gd name="T8" fmla="*/ 0 w 215"/>
                <a:gd name="T9" fmla="*/ 0 h 45"/>
                <a:gd name="T10" fmla="*/ 0 60000 65536"/>
                <a:gd name="T11" fmla="*/ 0 60000 65536"/>
                <a:gd name="T12" fmla="*/ 0 60000 65536"/>
                <a:gd name="T13" fmla="*/ 0 60000 65536"/>
                <a:gd name="T14" fmla="*/ 0 60000 65536"/>
                <a:gd name="T15" fmla="*/ 0 w 215"/>
                <a:gd name="T16" fmla="*/ 0 h 45"/>
                <a:gd name="T17" fmla="*/ 215 w 215"/>
                <a:gd name="T18" fmla="*/ 45 h 45"/>
              </a:gdLst>
              <a:ahLst/>
              <a:cxnLst>
                <a:cxn ang="T10">
                  <a:pos x="T0" y="T1"/>
                </a:cxn>
                <a:cxn ang="T11">
                  <a:pos x="T2" y="T3"/>
                </a:cxn>
                <a:cxn ang="T12">
                  <a:pos x="T4" y="T5"/>
                </a:cxn>
                <a:cxn ang="T13">
                  <a:pos x="T6" y="T7"/>
                </a:cxn>
                <a:cxn ang="T14">
                  <a:pos x="T8" y="T9"/>
                </a:cxn>
              </a:cxnLst>
              <a:rect l="T15" t="T16" r="T17" b="T18"/>
              <a:pathLst>
                <a:path w="215" h="45">
                  <a:moveTo>
                    <a:pt x="0" y="0"/>
                  </a:moveTo>
                  <a:lnTo>
                    <a:pt x="0" y="44"/>
                  </a:lnTo>
                  <a:lnTo>
                    <a:pt x="214" y="44"/>
                  </a:lnTo>
                  <a:lnTo>
                    <a:pt x="214" y="0"/>
                  </a:lnTo>
                  <a:lnTo>
                    <a:pt x="0" y="0"/>
                  </a:lnTo>
                </a:path>
              </a:pathLst>
            </a:custGeom>
            <a:solidFill>
              <a:srgbClr val="808080"/>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1" name="Freeform 38"/>
            <p:cNvSpPr>
              <a:spLocks noChangeAspect="1"/>
            </p:cNvSpPr>
            <p:nvPr/>
          </p:nvSpPr>
          <p:spPr bwMode="auto">
            <a:xfrm>
              <a:off x="2282" y="2611"/>
              <a:ext cx="215" cy="225"/>
            </a:xfrm>
            <a:custGeom>
              <a:avLst/>
              <a:gdLst>
                <a:gd name="T0" fmla="*/ 0 w 215"/>
                <a:gd name="T1" fmla="*/ 0 h 225"/>
                <a:gd name="T2" fmla="*/ 0 w 215"/>
                <a:gd name="T3" fmla="*/ 224 h 225"/>
                <a:gd name="T4" fmla="*/ 214 w 215"/>
                <a:gd name="T5" fmla="*/ 224 h 225"/>
                <a:gd name="T6" fmla="*/ 214 w 215"/>
                <a:gd name="T7" fmla="*/ 0 h 225"/>
                <a:gd name="T8" fmla="*/ 0 w 215"/>
                <a:gd name="T9" fmla="*/ 0 h 225"/>
                <a:gd name="T10" fmla="*/ 0 60000 65536"/>
                <a:gd name="T11" fmla="*/ 0 60000 65536"/>
                <a:gd name="T12" fmla="*/ 0 60000 65536"/>
                <a:gd name="T13" fmla="*/ 0 60000 65536"/>
                <a:gd name="T14" fmla="*/ 0 60000 65536"/>
                <a:gd name="T15" fmla="*/ 0 w 215"/>
                <a:gd name="T16" fmla="*/ 0 h 225"/>
                <a:gd name="T17" fmla="*/ 215 w 215"/>
                <a:gd name="T18" fmla="*/ 225 h 225"/>
              </a:gdLst>
              <a:ahLst/>
              <a:cxnLst>
                <a:cxn ang="T10">
                  <a:pos x="T0" y="T1"/>
                </a:cxn>
                <a:cxn ang="T11">
                  <a:pos x="T2" y="T3"/>
                </a:cxn>
                <a:cxn ang="T12">
                  <a:pos x="T4" y="T5"/>
                </a:cxn>
                <a:cxn ang="T13">
                  <a:pos x="T6" y="T7"/>
                </a:cxn>
                <a:cxn ang="T14">
                  <a:pos x="T8" y="T9"/>
                </a:cxn>
              </a:cxnLst>
              <a:rect l="T15" t="T16" r="T17" b="T18"/>
              <a:pathLst>
                <a:path w="215" h="225">
                  <a:moveTo>
                    <a:pt x="0" y="0"/>
                  </a:moveTo>
                  <a:lnTo>
                    <a:pt x="0" y="224"/>
                  </a:lnTo>
                  <a:lnTo>
                    <a:pt x="214" y="224"/>
                  </a:lnTo>
                  <a:lnTo>
                    <a:pt x="214" y="0"/>
                  </a:lnTo>
                  <a:lnTo>
                    <a:pt x="0" y="0"/>
                  </a:lnTo>
                </a:path>
              </a:pathLst>
            </a:custGeom>
            <a:solidFill>
              <a:srgbClr val="EFEFEF"/>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2" name="Freeform 39"/>
            <p:cNvSpPr>
              <a:spLocks noChangeAspect="1"/>
            </p:cNvSpPr>
            <p:nvPr/>
          </p:nvSpPr>
          <p:spPr bwMode="auto">
            <a:xfrm>
              <a:off x="2385" y="2577"/>
              <a:ext cx="41" cy="26"/>
            </a:xfrm>
            <a:custGeom>
              <a:avLst/>
              <a:gdLst>
                <a:gd name="T0" fmla="*/ 0 w 41"/>
                <a:gd name="T1" fmla="*/ 0 h 26"/>
                <a:gd name="T2" fmla="*/ 0 w 41"/>
                <a:gd name="T3" fmla="*/ 25 h 26"/>
                <a:gd name="T4" fmla="*/ 40 w 41"/>
                <a:gd name="T5" fmla="*/ 25 h 26"/>
                <a:gd name="T6" fmla="*/ 40 w 41"/>
                <a:gd name="T7" fmla="*/ 0 h 26"/>
                <a:gd name="T8" fmla="*/ 0 w 41"/>
                <a:gd name="T9" fmla="*/ 0 h 26"/>
                <a:gd name="T10" fmla="*/ 0 60000 65536"/>
                <a:gd name="T11" fmla="*/ 0 60000 65536"/>
                <a:gd name="T12" fmla="*/ 0 60000 65536"/>
                <a:gd name="T13" fmla="*/ 0 60000 65536"/>
                <a:gd name="T14" fmla="*/ 0 60000 65536"/>
                <a:gd name="T15" fmla="*/ 0 w 41"/>
                <a:gd name="T16" fmla="*/ 0 h 26"/>
                <a:gd name="T17" fmla="*/ 41 w 41"/>
                <a:gd name="T18" fmla="*/ 26 h 26"/>
              </a:gdLst>
              <a:ahLst/>
              <a:cxnLst>
                <a:cxn ang="T10">
                  <a:pos x="T0" y="T1"/>
                </a:cxn>
                <a:cxn ang="T11">
                  <a:pos x="T2" y="T3"/>
                </a:cxn>
                <a:cxn ang="T12">
                  <a:pos x="T4" y="T5"/>
                </a:cxn>
                <a:cxn ang="T13">
                  <a:pos x="T6" y="T7"/>
                </a:cxn>
                <a:cxn ang="T14">
                  <a:pos x="T8" y="T9"/>
                </a:cxn>
              </a:cxnLst>
              <a:rect l="T15" t="T16" r="T17" b="T18"/>
              <a:pathLst>
                <a:path w="41" h="26">
                  <a:moveTo>
                    <a:pt x="0" y="0"/>
                  </a:moveTo>
                  <a:lnTo>
                    <a:pt x="0" y="25"/>
                  </a:lnTo>
                  <a:lnTo>
                    <a:pt x="40" y="25"/>
                  </a:lnTo>
                  <a:lnTo>
                    <a:pt x="40" y="0"/>
                  </a:lnTo>
                  <a:lnTo>
                    <a:pt x="0" y="0"/>
                  </a:lnTo>
                </a:path>
              </a:pathLst>
            </a:custGeom>
            <a:solidFill>
              <a:srgbClr val="404040"/>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3" name="Freeform 40"/>
            <p:cNvSpPr>
              <a:spLocks noChangeAspect="1"/>
            </p:cNvSpPr>
            <p:nvPr/>
          </p:nvSpPr>
          <p:spPr bwMode="auto">
            <a:xfrm>
              <a:off x="2435" y="2577"/>
              <a:ext cx="40" cy="26"/>
            </a:xfrm>
            <a:custGeom>
              <a:avLst/>
              <a:gdLst>
                <a:gd name="T0" fmla="*/ 0 w 40"/>
                <a:gd name="T1" fmla="*/ 0 h 26"/>
                <a:gd name="T2" fmla="*/ 0 w 40"/>
                <a:gd name="T3" fmla="*/ 25 h 26"/>
                <a:gd name="T4" fmla="*/ 39 w 40"/>
                <a:gd name="T5" fmla="*/ 25 h 26"/>
                <a:gd name="T6" fmla="*/ 39 w 40"/>
                <a:gd name="T7" fmla="*/ 0 h 26"/>
                <a:gd name="T8" fmla="*/ 0 w 40"/>
                <a:gd name="T9" fmla="*/ 0 h 26"/>
                <a:gd name="T10" fmla="*/ 0 60000 65536"/>
                <a:gd name="T11" fmla="*/ 0 60000 65536"/>
                <a:gd name="T12" fmla="*/ 0 60000 65536"/>
                <a:gd name="T13" fmla="*/ 0 60000 65536"/>
                <a:gd name="T14" fmla="*/ 0 60000 65536"/>
                <a:gd name="T15" fmla="*/ 0 w 40"/>
                <a:gd name="T16" fmla="*/ 0 h 26"/>
                <a:gd name="T17" fmla="*/ 40 w 40"/>
                <a:gd name="T18" fmla="*/ 26 h 26"/>
              </a:gdLst>
              <a:ahLst/>
              <a:cxnLst>
                <a:cxn ang="T10">
                  <a:pos x="T0" y="T1"/>
                </a:cxn>
                <a:cxn ang="T11">
                  <a:pos x="T2" y="T3"/>
                </a:cxn>
                <a:cxn ang="T12">
                  <a:pos x="T4" y="T5"/>
                </a:cxn>
                <a:cxn ang="T13">
                  <a:pos x="T6" y="T7"/>
                </a:cxn>
                <a:cxn ang="T14">
                  <a:pos x="T8" y="T9"/>
                </a:cxn>
              </a:cxnLst>
              <a:rect l="T15" t="T16" r="T17" b="T18"/>
              <a:pathLst>
                <a:path w="40" h="26">
                  <a:moveTo>
                    <a:pt x="0" y="0"/>
                  </a:moveTo>
                  <a:lnTo>
                    <a:pt x="0" y="25"/>
                  </a:lnTo>
                  <a:lnTo>
                    <a:pt x="39" y="25"/>
                  </a:lnTo>
                  <a:lnTo>
                    <a:pt x="39" y="0"/>
                  </a:lnTo>
                  <a:lnTo>
                    <a:pt x="0" y="0"/>
                  </a:lnTo>
                </a:path>
              </a:pathLst>
            </a:custGeom>
            <a:solidFill>
              <a:srgbClr val="404040"/>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4" name="Freeform 41"/>
            <p:cNvSpPr>
              <a:spLocks noChangeAspect="1"/>
            </p:cNvSpPr>
            <p:nvPr/>
          </p:nvSpPr>
          <p:spPr bwMode="auto">
            <a:xfrm>
              <a:off x="2282" y="2564"/>
              <a:ext cx="157" cy="146"/>
            </a:xfrm>
            <a:custGeom>
              <a:avLst/>
              <a:gdLst>
                <a:gd name="T0" fmla="*/ 0 w 157"/>
                <a:gd name="T1" fmla="*/ 0 h 146"/>
                <a:gd name="T2" fmla="*/ 0 w 157"/>
                <a:gd name="T3" fmla="*/ 145 h 146"/>
                <a:gd name="T4" fmla="*/ 0 w 157"/>
                <a:gd name="T5" fmla="*/ 143 h 146"/>
                <a:gd name="T6" fmla="*/ 1 w 157"/>
                <a:gd name="T7" fmla="*/ 143 h 146"/>
                <a:gd name="T8" fmla="*/ 2 w 157"/>
                <a:gd name="T9" fmla="*/ 142 h 146"/>
                <a:gd name="T10" fmla="*/ 2 w 157"/>
                <a:gd name="T11" fmla="*/ 141 h 146"/>
                <a:gd name="T12" fmla="*/ 4 w 157"/>
                <a:gd name="T13" fmla="*/ 141 h 146"/>
                <a:gd name="T14" fmla="*/ 5 w 157"/>
                <a:gd name="T15" fmla="*/ 140 h 146"/>
                <a:gd name="T16" fmla="*/ 5 w 157"/>
                <a:gd name="T17" fmla="*/ 138 h 146"/>
                <a:gd name="T18" fmla="*/ 7 w 157"/>
                <a:gd name="T19" fmla="*/ 136 h 146"/>
                <a:gd name="T20" fmla="*/ 8 w 157"/>
                <a:gd name="T21" fmla="*/ 134 h 146"/>
                <a:gd name="T22" fmla="*/ 10 w 157"/>
                <a:gd name="T23" fmla="*/ 131 h 146"/>
                <a:gd name="T24" fmla="*/ 12 w 157"/>
                <a:gd name="T25" fmla="*/ 129 h 146"/>
                <a:gd name="T26" fmla="*/ 14 w 157"/>
                <a:gd name="T27" fmla="*/ 127 h 146"/>
                <a:gd name="T28" fmla="*/ 16 w 157"/>
                <a:gd name="T29" fmla="*/ 123 h 146"/>
                <a:gd name="T30" fmla="*/ 18 w 157"/>
                <a:gd name="T31" fmla="*/ 122 h 146"/>
                <a:gd name="T32" fmla="*/ 20 w 157"/>
                <a:gd name="T33" fmla="*/ 119 h 146"/>
                <a:gd name="T34" fmla="*/ 22 w 157"/>
                <a:gd name="T35" fmla="*/ 115 h 146"/>
                <a:gd name="T36" fmla="*/ 26 w 157"/>
                <a:gd name="T37" fmla="*/ 112 h 146"/>
                <a:gd name="T38" fmla="*/ 27 w 157"/>
                <a:gd name="T39" fmla="*/ 110 h 146"/>
                <a:gd name="T40" fmla="*/ 31 w 157"/>
                <a:gd name="T41" fmla="*/ 106 h 146"/>
                <a:gd name="T42" fmla="*/ 33 w 157"/>
                <a:gd name="T43" fmla="*/ 103 h 146"/>
                <a:gd name="T44" fmla="*/ 36 w 157"/>
                <a:gd name="T45" fmla="*/ 99 h 146"/>
                <a:gd name="T46" fmla="*/ 40 w 157"/>
                <a:gd name="T47" fmla="*/ 95 h 146"/>
                <a:gd name="T48" fmla="*/ 42 w 157"/>
                <a:gd name="T49" fmla="*/ 92 h 146"/>
                <a:gd name="T50" fmla="*/ 46 w 157"/>
                <a:gd name="T51" fmla="*/ 89 h 146"/>
                <a:gd name="T52" fmla="*/ 49 w 157"/>
                <a:gd name="T53" fmla="*/ 84 h 146"/>
                <a:gd name="T54" fmla="*/ 52 w 157"/>
                <a:gd name="T55" fmla="*/ 82 h 146"/>
                <a:gd name="T56" fmla="*/ 55 w 157"/>
                <a:gd name="T57" fmla="*/ 79 h 146"/>
                <a:gd name="T58" fmla="*/ 60 w 157"/>
                <a:gd name="T59" fmla="*/ 75 h 146"/>
                <a:gd name="T60" fmla="*/ 62 w 157"/>
                <a:gd name="T61" fmla="*/ 71 h 146"/>
                <a:gd name="T62" fmla="*/ 67 w 157"/>
                <a:gd name="T63" fmla="*/ 67 h 146"/>
                <a:gd name="T64" fmla="*/ 70 w 157"/>
                <a:gd name="T65" fmla="*/ 65 h 146"/>
                <a:gd name="T66" fmla="*/ 74 w 157"/>
                <a:gd name="T67" fmla="*/ 61 h 146"/>
                <a:gd name="T68" fmla="*/ 78 w 157"/>
                <a:gd name="T69" fmla="*/ 57 h 146"/>
                <a:gd name="T70" fmla="*/ 82 w 157"/>
                <a:gd name="T71" fmla="*/ 54 h 146"/>
                <a:gd name="T72" fmla="*/ 85 w 157"/>
                <a:gd name="T73" fmla="*/ 51 h 146"/>
                <a:gd name="T74" fmla="*/ 88 w 157"/>
                <a:gd name="T75" fmla="*/ 47 h 146"/>
                <a:gd name="T76" fmla="*/ 92 w 157"/>
                <a:gd name="T77" fmla="*/ 45 h 146"/>
                <a:gd name="T78" fmla="*/ 96 w 157"/>
                <a:gd name="T79" fmla="*/ 41 h 146"/>
                <a:gd name="T80" fmla="*/ 111 w 157"/>
                <a:gd name="T81" fmla="*/ 30 h 146"/>
                <a:gd name="T82" fmla="*/ 115 w 157"/>
                <a:gd name="T83" fmla="*/ 27 h 146"/>
                <a:gd name="T84" fmla="*/ 124 w 157"/>
                <a:gd name="T85" fmla="*/ 21 h 146"/>
                <a:gd name="T86" fmla="*/ 128 w 157"/>
                <a:gd name="T87" fmla="*/ 18 h 146"/>
                <a:gd name="T88" fmla="*/ 136 w 157"/>
                <a:gd name="T89" fmla="*/ 11 h 146"/>
                <a:gd name="T90" fmla="*/ 138 w 157"/>
                <a:gd name="T91" fmla="*/ 10 h 146"/>
                <a:gd name="T92" fmla="*/ 146 w 157"/>
                <a:gd name="T93" fmla="*/ 5 h 146"/>
                <a:gd name="T94" fmla="*/ 148 w 157"/>
                <a:gd name="T95" fmla="*/ 5 h 146"/>
                <a:gd name="T96" fmla="*/ 151 w 157"/>
                <a:gd name="T97" fmla="*/ 3 h 146"/>
                <a:gd name="T98" fmla="*/ 153 w 157"/>
                <a:gd name="T99" fmla="*/ 1 h 146"/>
                <a:gd name="T100" fmla="*/ 154 w 157"/>
                <a:gd name="T101" fmla="*/ 0 h 146"/>
                <a:gd name="T102" fmla="*/ 155 w 157"/>
                <a:gd name="T103" fmla="*/ 0 h 146"/>
                <a:gd name="T104" fmla="*/ 156 w 157"/>
                <a:gd name="T105" fmla="*/ 0 h 146"/>
                <a:gd name="T106" fmla="*/ 0 w 157"/>
                <a:gd name="T107" fmla="*/ 0 h 14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7"/>
                <a:gd name="T163" fmla="*/ 0 h 146"/>
                <a:gd name="T164" fmla="*/ 157 w 157"/>
                <a:gd name="T165" fmla="*/ 146 h 14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7" h="146">
                  <a:moveTo>
                    <a:pt x="0" y="0"/>
                  </a:moveTo>
                  <a:lnTo>
                    <a:pt x="0" y="145"/>
                  </a:lnTo>
                  <a:lnTo>
                    <a:pt x="0" y="143"/>
                  </a:lnTo>
                  <a:lnTo>
                    <a:pt x="1" y="143"/>
                  </a:lnTo>
                  <a:lnTo>
                    <a:pt x="2" y="142"/>
                  </a:lnTo>
                  <a:lnTo>
                    <a:pt x="2" y="141"/>
                  </a:lnTo>
                  <a:lnTo>
                    <a:pt x="4" y="141"/>
                  </a:lnTo>
                  <a:lnTo>
                    <a:pt x="5" y="140"/>
                  </a:lnTo>
                  <a:lnTo>
                    <a:pt x="5" y="138"/>
                  </a:lnTo>
                  <a:lnTo>
                    <a:pt x="7" y="136"/>
                  </a:lnTo>
                  <a:lnTo>
                    <a:pt x="8" y="134"/>
                  </a:lnTo>
                  <a:lnTo>
                    <a:pt x="10" y="131"/>
                  </a:lnTo>
                  <a:lnTo>
                    <a:pt x="12" y="129"/>
                  </a:lnTo>
                  <a:lnTo>
                    <a:pt x="14" y="127"/>
                  </a:lnTo>
                  <a:lnTo>
                    <a:pt x="16" y="123"/>
                  </a:lnTo>
                  <a:lnTo>
                    <a:pt x="18" y="122"/>
                  </a:lnTo>
                  <a:lnTo>
                    <a:pt x="20" y="119"/>
                  </a:lnTo>
                  <a:lnTo>
                    <a:pt x="22" y="115"/>
                  </a:lnTo>
                  <a:lnTo>
                    <a:pt x="26" y="112"/>
                  </a:lnTo>
                  <a:lnTo>
                    <a:pt x="27" y="110"/>
                  </a:lnTo>
                  <a:lnTo>
                    <a:pt x="31" y="106"/>
                  </a:lnTo>
                  <a:lnTo>
                    <a:pt x="33" y="103"/>
                  </a:lnTo>
                  <a:lnTo>
                    <a:pt x="36" y="99"/>
                  </a:lnTo>
                  <a:lnTo>
                    <a:pt x="40" y="95"/>
                  </a:lnTo>
                  <a:lnTo>
                    <a:pt x="42" y="92"/>
                  </a:lnTo>
                  <a:lnTo>
                    <a:pt x="46" y="89"/>
                  </a:lnTo>
                  <a:lnTo>
                    <a:pt x="49" y="84"/>
                  </a:lnTo>
                  <a:lnTo>
                    <a:pt x="52" y="82"/>
                  </a:lnTo>
                  <a:lnTo>
                    <a:pt x="55" y="79"/>
                  </a:lnTo>
                  <a:lnTo>
                    <a:pt x="60" y="75"/>
                  </a:lnTo>
                  <a:lnTo>
                    <a:pt x="62" y="71"/>
                  </a:lnTo>
                  <a:lnTo>
                    <a:pt x="67" y="67"/>
                  </a:lnTo>
                  <a:lnTo>
                    <a:pt x="70" y="65"/>
                  </a:lnTo>
                  <a:lnTo>
                    <a:pt x="74" y="61"/>
                  </a:lnTo>
                  <a:lnTo>
                    <a:pt x="78" y="57"/>
                  </a:lnTo>
                  <a:lnTo>
                    <a:pt x="82" y="54"/>
                  </a:lnTo>
                  <a:lnTo>
                    <a:pt x="85" y="51"/>
                  </a:lnTo>
                  <a:lnTo>
                    <a:pt x="88" y="47"/>
                  </a:lnTo>
                  <a:lnTo>
                    <a:pt x="92" y="45"/>
                  </a:lnTo>
                  <a:lnTo>
                    <a:pt x="96" y="41"/>
                  </a:lnTo>
                  <a:lnTo>
                    <a:pt x="111" y="30"/>
                  </a:lnTo>
                  <a:lnTo>
                    <a:pt x="115" y="27"/>
                  </a:lnTo>
                  <a:lnTo>
                    <a:pt x="124" y="21"/>
                  </a:lnTo>
                  <a:lnTo>
                    <a:pt x="128" y="18"/>
                  </a:lnTo>
                  <a:lnTo>
                    <a:pt x="136" y="11"/>
                  </a:lnTo>
                  <a:lnTo>
                    <a:pt x="138" y="10"/>
                  </a:lnTo>
                  <a:lnTo>
                    <a:pt x="146" y="5"/>
                  </a:lnTo>
                  <a:lnTo>
                    <a:pt x="148" y="5"/>
                  </a:lnTo>
                  <a:lnTo>
                    <a:pt x="151" y="3"/>
                  </a:lnTo>
                  <a:lnTo>
                    <a:pt x="153" y="1"/>
                  </a:lnTo>
                  <a:lnTo>
                    <a:pt x="154" y="0"/>
                  </a:lnTo>
                  <a:lnTo>
                    <a:pt x="155" y="0"/>
                  </a:lnTo>
                  <a:lnTo>
                    <a:pt x="156" y="0"/>
                  </a:lnTo>
                  <a:lnTo>
                    <a:pt x="0" y="0"/>
                  </a:lnTo>
                </a:path>
              </a:pathLst>
            </a:custGeom>
            <a:solidFill>
              <a:srgbClr val="EFEFEF"/>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5" name="Freeform 42"/>
            <p:cNvSpPr>
              <a:spLocks noChangeAspect="1"/>
            </p:cNvSpPr>
            <p:nvPr/>
          </p:nvSpPr>
          <p:spPr bwMode="auto">
            <a:xfrm>
              <a:off x="2277" y="2609"/>
              <a:ext cx="218" cy="16"/>
            </a:xfrm>
            <a:custGeom>
              <a:avLst/>
              <a:gdLst>
                <a:gd name="T0" fmla="*/ 0 w 218"/>
                <a:gd name="T1" fmla="*/ 0 h 16"/>
                <a:gd name="T2" fmla="*/ 0 w 218"/>
                <a:gd name="T3" fmla="*/ 15 h 16"/>
                <a:gd name="T4" fmla="*/ 217 w 218"/>
                <a:gd name="T5" fmla="*/ 15 h 16"/>
                <a:gd name="T6" fmla="*/ 217 w 218"/>
                <a:gd name="T7" fmla="*/ 0 h 16"/>
                <a:gd name="T8" fmla="*/ 0 w 218"/>
                <a:gd name="T9" fmla="*/ 0 h 16"/>
                <a:gd name="T10" fmla="*/ 0 60000 65536"/>
                <a:gd name="T11" fmla="*/ 0 60000 65536"/>
                <a:gd name="T12" fmla="*/ 0 60000 65536"/>
                <a:gd name="T13" fmla="*/ 0 60000 65536"/>
                <a:gd name="T14" fmla="*/ 0 60000 65536"/>
                <a:gd name="T15" fmla="*/ 0 w 218"/>
                <a:gd name="T16" fmla="*/ 0 h 16"/>
                <a:gd name="T17" fmla="*/ 218 w 218"/>
                <a:gd name="T18" fmla="*/ 16 h 16"/>
              </a:gdLst>
              <a:ahLst/>
              <a:cxnLst>
                <a:cxn ang="T10">
                  <a:pos x="T0" y="T1"/>
                </a:cxn>
                <a:cxn ang="T11">
                  <a:pos x="T2" y="T3"/>
                </a:cxn>
                <a:cxn ang="T12">
                  <a:pos x="T4" y="T5"/>
                </a:cxn>
                <a:cxn ang="T13">
                  <a:pos x="T6" y="T7"/>
                </a:cxn>
                <a:cxn ang="T14">
                  <a:pos x="T8" y="T9"/>
                </a:cxn>
              </a:cxnLst>
              <a:rect l="T15" t="T16" r="T17" b="T18"/>
              <a:pathLst>
                <a:path w="218" h="16">
                  <a:moveTo>
                    <a:pt x="0" y="0"/>
                  </a:moveTo>
                  <a:lnTo>
                    <a:pt x="0" y="15"/>
                  </a:lnTo>
                  <a:lnTo>
                    <a:pt x="217" y="15"/>
                  </a:lnTo>
                  <a:lnTo>
                    <a:pt x="217" y="0"/>
                  </a:lnTo>
                  <a:lnTo>
                    <a:pt x="0" y="0"/>
                  </a:lnTo>
                </a:path>
              </a:pathLst>
            </a:custGeom>
            <a:solidFill>
              <a:srgbClr val="808080"/>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6" name="Freeform 43"/>
            <p:cNvSpPr>
              <a:spLocks noChangeAspect="1"/>
            </p:cNvSpPr>
            <p:nvPr/>
          </p:nvSpPr>
          <p:spPr bwMode="auto">
            <a:xfrm>
              <a:off x="2276" y="2605"/>
              <a:ext cx="17" cy="16"/>
            </a:xfrm>
            <a:custGeom>
              <a:avLst/>
              <a:gdLst>
                <a:gd name="T0" fmla="*/ 0 w 17"/>
                <a:gd name="T1" fmla="*/ 0 h 16"/>
                <a:gd name="T2" fmla="*/ 0 w 17"/>
                <a:gd name="T3" fmla="*/ 15 h 16"/>
                <a:gd name="T4" fmla="*/ 16 w 17"/>
                <a:gd name="T5" fmla="*/ 15 h 16"/>
                <a:gd name="T6" fmla="*/ 16 w 17"/>
                <a:gd name="T7" fmla="*/ 0 h 16"/>
                <a:gd name="T8" fmla="*/ 0 w 17"/>
                <a:gd name="T9" fmla="*/ 0 h 16"/>
                <a:gd name="T10" fmla="*/ 0 60000 65536"/>
                <a:gd name="T11" fmla="*/ 0 60000 65536"/>
                <a:gd name="T12" fmla="*/ 0 60000 65536"/>
                <a:gd name="T13" fmla="*/ 0 60000 65536"/>
                <a:gd name="T14" fmla="*/ 0 60000 65536"/>
                <a:gd name="T15" fmla="*/ 0 w 17"/>
                <a:gd name="T16" fmla="*/ 0 h 16"/>
                <a:gd name="T17" fmla="*/ 17 w 17"/>
                <a:gd name="T18" fmla="*/ 16 h 16"/>
              </a:gdLst>
              <a:ahLst/>
              <a:cxnLst>
                <a:cxn ang="T10">
                  <a:pos x="T0" y="T1"/>
                </a:cxn>
                <a:cxn ang="T11">
                  <a:pos x="T2" y="T3"/>
                </a:cxn>
                <a:cxn ang="T12">
                  <a:pos x="T4" y="T5"/>
                </a:cxn>
                <a:cxn ang="T13">
                  <a:pos x="T6" y="T7"/>
                </a:cxn>
                <a:cxn ang="T14">
                  <a:pos x="T8" y="T9"/>
                </a:cxn>
              </a:cxnLst>
              <a:rect l="T15" t="T16" r="T17" b="T18"/>
              <a:pathLst>
                <a:path w="17" h="16">
                  <a:moveTo>
                    <a:pt x="0" y="0"/>
                  </a:moveTo>
                  <a:lnTo>
                    <a:pt x="0" y="15"/>
                  </a:lnTo>
                  <a:lnTo>
                    <a:pt x="16" y="15"/>
                  </a:lnTo>
                  <a:lnTo>
                    <a:pt x="16" y="0"/>
                  </a:lnTo>
                  <a:lnTo>
                    <a:pt x="0" y="0"/>
                  </a:lnTo>
                </a:path>
              </a:pathLst>
            </a:custGeom>
            <a:solidFill>
              <a:srgbClr val="808080"/>
            </a:solidFill>
            <a:ln>
              <a:noFill/>
            </a:ln>
            <a:effectLst/>
            <a:extLst>
              <a:ext uri="{91240B29-F687-4F45-9708-019B960494DF}">
                <a14:hiddenLine xmlns:a14="http://schemas.microsoft.com/office/drawing/2010/main" w="9525" cap="rnd">
                  <a:solidFill>
                    <a:srgbClr val="000000"/>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7" name="Freeform 44"/>
            <p:cNvSpPr>
              <a:spLocks noChangeAspect="1"/>
            </p:cNvSpPr>
            <p:nvPr/>
          </p:nvSpPr>
          <p:spPr bwMode="auto">
            <a:xfrm>
              <a:off x="2056" y="2617"/>
              <a:ext cx="17" cy="16"/>
            </a:xfrm>
            <a:custGeom>
              <a:avLst/>
              <a:gdLst>
                <a:gd name="T0" fmla="*/ 0 w 17"/>
                <a:gd name="T1" fmla="*/ 7 h 16"/>
                <a:gd name="T2" fmla="*/ 7 w 17"/>
                <a:gd name="T3" fmla="*/ 15 h 16"/>
                <a:gd name="T4" fmla="*/ 16 w 17"/>
                <a:gd name="T5" fmla="*/ 7 h 16"/>
                <a:gd name="T6" fmla="*/ 7 w 17"/>
                <a:gd name="T7" fmla="*/ 0 h 16"/>
                <a:gd name="T8" fmla="*/ 0 w 17"/>
                <a:gd name="T9" fmla="*/ 7 h 16"/>
                <a:gd name="T10" fmla="*/ 0 60000 65536"/>
                <a:gd name="T11" fmla="*/ 0 60000 65536"/>
                <a:gd name="T12" fmla="*/ 0 60000 65536"/>
                <a:gd name="T13" fmla="*/ 0 60000 65536"/>
                <a:gd name="T14" fmla="*/ 0 60000 65536"/>
                <a:gd name="T15" fmla="*/ 0 w 17"/>
                <a:gd name="T16" fmla="*/ 0 h 16"/>
                <a:gd name="T17" fmla="*/ 17 w 17"/>
                <a:gd name="T18" fmla="*/ 16 h 16"/>
              </a:gdLst>
              <a:ahLst/>
              <a:cxnLst>
                <a:cxn ang="T10">
                  <a:pos x="T0" y="T1"/>
                </a:cxn>
                <a:cxn ang="T11">
                  <a:pos x="T2" y="T3"/>
                </a:cxn>
                <a:cxn ang="T12">
                  <a:pos x="T4" y="T5"/>
                </a:cxn>
                <a:cxn ang="T13">
                  <a:pos x="T6" y="T7"/>
                </a:cxn>
                <a:cxn ang="T14">
                  <a:pos x="T8" y="T9"/>
                </a:cxn>
              </a:cxnLst>
              <a:rect l="T15" t="T16" r="T17" b="T18"/>
              <a:pathLst>
                <a:path w="17" h="16">
                  <a:moveTo>
                    <a:pt x="0" y="7"/>
                  </a:moveTo>
                  <a:lnTo>
                    <a:pt x="7" y="15"/>
                  </a:lnTo>
                  <a:lnTo>
                    <a:pt x="16" y="7"/>
                  </a:lnTo>
                  <a:lnTo>
                    <a:pt x="7" y="0"/>
                  </a:lnTo>
                  <a:lnTo>
                    <a:pt x="0" y="7"/>
                  </a:lnTo>
                </a:path>
              </a:pathLst>
            </a:custGeom>
            <a:solidFill>
              <a:srgbClr val="808080"/>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8" name="Freeform 45"/>
            <p:cNvSpPr>
              <a:spLocks noChangeAspect="1"/>
            </p:cNvSpPr>
            <p:nvPr/>
          </p:nvSpPr>
          <p:spPr bwMode="auto">
            <a:xfrm>
              <a:off x="2171" y="2617"/>
              <a:ext cx="21" cy="16"/>
            </a:xfrm>
            <a:custGeom>
              <a:avLst/>
              <a:gdLst>
                <a:gd name="T0" fmla="*/ 0 w 21"/>
                <a:gd name="T1" fmla="*/ 7 h 16"/>
                <a:gd name="T2" fmla="*/ 9 w 21"/>
                <a:gd name="T3" fmla="*/ 15 h 16"/>
                <a:gd name="T4" fmla="*/ 20 w 21"/>
                <a:gd name="T5" fmla="*/ 7 h 16"/>
                <a:gd name="T6" fmla="*/ 9 w 21"/>
                <a:gd name="T7" fmla="*/ 0 h 16"/>
                <a:gd name="T8" fmla="*/ 0 w 21"/>
                <a:gd name="T9" fmla="*/ 7 h 16"/>
                <a:gd name="T10" fmla="*/ 0 60000 65536"/>
                <a:gd name="T11" fmla="*/ 0 60000 65536"/>
                <a:gd name="T12" fmla="*/ 0 60000 65536"/>
                <a:gd name="T13" fmla="*/ 0 60000 65536"/>
                <a:gd name="T14" fmla="*/ 0 60000 65536"/>
                <a:gd name="T15" fmla="*/ 0 w 21"/>
                <a:gd name="T16" fmla="*/ 0 h 16"/>
                <a:gd name="T17" fmla="*/ 21 w 21"/>
                <a:gd name="T18" fmla="*/ 16 h 16"/>
              </a:gdLst>
              <a:ahLst/>
              <a:cxnLst>
                <a:cxn ang="T10">
                  <a:pos x="T0" y="T1"/>
                </a:cxn>
                <a:cxn ang="T11">
                  <a:pos x="T2" y="T3"/>
                </a:cxn>
                <a:cxn ang="T12">
                  <a:pos x="T4" y="T5"/>
                </a:cxn>
                <a:cxn ang="T13">
                  <a:pos x="T6" y="T7"/>
                </a:cxn>
                <a:cxn ang="T14">
                  <a:pos x="T8" y="T9"/>
                </a:cxn>
              </a:cxnLst>
              <a:rect l="T15" t="T16" r="T17" b="T18"/>
              <a:pathLst>
                <a:path w="21" h="16">
                  <a:moveTo>
                    <a:pt x="0" y="7"/>
                  </a:moveTo>
                  <a:lnTo>
                    <a:pt x="9" y="15"/>
                  </a:lnTo>
                  <a:lnTo>
                    <a:pt x="20" y="7"/>
                  </a:lnTo>
                  <a:lnTo>
                    <a:pt x="9" y="0"/>
                  </a:lnTo>
                  <a:lnTo>
                    <a:pt x="0" y="7"/>
                  </a:lnTo>
                </a:path>
              </a:pathLst>
            </a:custGeom>
            <a:solidFill>
              <a:srgbClr val="808080"/>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139" name="Freeform 46"/>
            <p:cNvSpPr>
              <a:spLocks noChangeAspect="1"/>
            </p:cNvSpPr>
            <p:nvPr/>
          </p:nvSpPr>
          <p:spPr bwMode="auto">
            <a:xfrm>
              <a:off x="2288" y="2617"/>
              <a:ext cx="18" cy="16"/>
            </a:xfrm>
            <a:custGeom>
              <a:avLst/>
              <a:gdLst>
                <a:gd name="T0" fmla="*/ 0 w 18"/>
                <a:gd name="T1" fmla="*/ 7 h 16"/>
                <a:gd name="T2" fmla="*/ 9 w 18"/>
                <a:gd name="T3" fmla="*/ 15 h 16"/>
                <a:gd name="T4" fmla="*/ 17 w 18"/>
                <a:gd name="T5" fmla="*/ 7 h 16"/>
                <a:gd name="T6" fmla="*/ 9 w 18"/>
                <a:gd name="T7" fmla="*/ 0 h 16"/>
                <a:gd name="T8" fmla="*/ 0 w 18"/>
                <a:gd name="T9" fmla="*/ 7 h 16"/>
                <a:gd name="T10" fmla="*/ 0 60000 65536"/>
                <a:gd name="T11" fmla="*/ 0 60000 65536"/>
                <a:gd name="T12" fmla="*/ 0 60000 65536"/>
                <a:gd name="T13" fmla="*/ 0 60000 65536"/>
                <a:gd name="T14" fmla="*/ 0 60000 65536"/>
                <a:gd name="T15" fmla="*/ 0 w 18"/>
                <a:gd name="T16" fmla="*/ 0 h 16"/>
                <a:gd name="T17" fmla="*/ 18 w 18"/>
                <a:gd name="T18" fmla="*/ 16 h 16"/>
              </a:gdLst>
              <a:ahLst/>
              <a:cxnLst>
                <a:cxn ang="T10">
                  <a:pos x="T0" y="T1"/>
                </a:cxn>
                <a:cxn ang="T11">
                  <a:pos x="T2" y="T3"/>
                </a:cxn>
                <a:cxn ang="T12">
                  <a:pos x="T4" y="T5"/>
                </a:cxn>
                <a:cxn ang="T13">
                  <a:pos x="T6" y="T7"/>
                </a:cxn>
                <a:cxn ang="T14">
                  <a:pos x="T8" y="T9"/>
                </a:cxn>
              </a:cxnLst>
              <a:rect l="T15" t="T16" r="T17" b="T18"/>
              <a:pathLst>
                <a:path w="18" h="16">
                  <a:moveTo>
                    <a:pt x="0" y="7"/>
                  </a:moveTo>
                  <a:lnTo>
                    <a:pt x="9" y="15"/>
                  </a:lnTo>
                  <a:lnTo>
                    <a:pt x="17" y="7"/>
                  </a:lnTo>
                  <a:lnTo>
                    <a:pt x="9" y="0"/>
                  </a:lnTo>
                  <a:lnTo>
                    <a:pt x="0" y="7"/>
                  </a:lnTo>
                </a:path>
              </a:pathLst>
            </a:custGeom>
            <a:solidFill>
              <a:srgbClr val="808080"/>
            </a:solidFill>
            <a:ln w="12700" cap="rnd">
              <a:solidFill>
                <a:srgbClr val="00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grpSp>
      <p:sp>
        <p:nvSpPr>
          <p:cNvPr id="140" name="Text Box 147"/>
          <p:cNvSpPr txBox="1">
            <a:spLocks noChangeArrowheads="1"/>
          </p:cNvSpPr>
          <p:nvPr/>
        </p:nvSpPr>
        <p:spPr bwMode="auto">
          <a:xfrm>
            <a:off x="323850" y="2974230"/>
            <a:ext cx="6985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1000">
                <a:latin typeface="Arial" charset="0"/>
              </a:rPr>
              <a:t>Web</a:t>
            </a:r>
            <a:r>
              <a:rPr lang="ja-JP" altLang="en-US" sz="1000">
                <a:latin typeface="Arial" charset="0"/>
              </a:rPr>
              <a:t>端末</a:t>
            </a:r>
          </a:p>
        </p:txBody>
      </p:sp>
      <p:sp>
        <p:nvSpPr>
          <p:cNvPr id="141" name="正方形/長方形 140"/>
          <p:cNvSpPr/>
          <p:nvPr/>
        </p:nvSpPr>
        <p:spPr>
          <a:xfrm>
            <a:off x="431565" y="864541"/>
            <a:ext cx="1842171" cy="307777"/>
          </a:xfrm>
          <a:prstGeom prst="rect">
            <a:avLst/>
          </a:prstGeom>
        </p:spPr>
        <p:txBody>
          <a:bodyPr wrap="none">
            <a:spAutoFit/>
          </a:bodyPr>
          <a:lstStyle/>
          <a:p>
            <a:r>
              <a:rPr lang="ja-JP" altLang="en-US" sz="1400" dirty="0"/>
              <a:t>アーキテクチャ構成図</a:t>
            </a:r>
          </a:p>
        </p:txBody>
      </p:sp>
    </p:spTree>
    <p:extLst>
      <p:ext uri="{BB962C8B-B14F-4D97-AF65-F5344CB8AC3E}">
        <p14:creationId xmlns:p14="http://schemas.microsoft.com/office/powerpoint/2010/main" val="2731285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4-13</a:t>
            </a:r>
            <a:r>
              <a:rPr lang="ja-JP" altLang="en-US" dirty="0"/>
              <a:t>　システム資産一覧の例</a:t>
            </a:r>
            <a:endParaRPr kumimoji="1" lang="ja-JP"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2281238"/>
            <a:ext cx="11210926" cy="2295525"/>
          </a:xfrm>
          <a:prstGeom prst="rect">
            <a:avLst/>
          </a:prstGeom>
          <a:solidFill>
            <a:schemeClr val="bg1"/>
          </a:solidFill>
          <a:ln>
            <a:noFill/>
          </a:ln>
          <a:effectLst/>
        </p:spPr>
      </p:pic>
      <p:sp>
        <p:nvSpPr>
          <p:cNvPr id="4" name="角丸四角形 3"/>
          <p:cNvSpPr/>
          <p:nvPr/>
        </p:nvSpPr>
        <p:spPr bwMode="auto">
          <a:xfrm>
            <a:off x="179512" y="548680"/>
            <a:ext cx="8784976" cy="576064"/>
          </a:xfrm>
          <a:prstGeom prst="roundRect">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rPr>
              <a:t>以下のサンプル（記入例）をコピー＆貼り付けしています。</a:t>
            </a:r>
            <a:endParaRPr kumimoji="1" lang="en-US" altLang="ja-JP" sz="1600" b="0" i="0" u="none" strike="noStrike" cap="none" normalizeH="0" baseline="0" dirty="0" smtClean="0">
              <a:ln>
                <a:noFill/>
              </a:ln>
              <a:solidFill>
                <a:schemeClr val="tx1"/>
              </a:solidFill>
              <a:effectLst/>
            </a:endParaRPr>
          </a:p>
          <a:p>
            <a:pPr marL="442913" lvl="1" indent="-263525">
              <a:buFont typeface="Arial" pitchFamily="34" charset="0"/>
              <a:buChar char="•"/>
            </a:pPr>
            <a:r>
              <a:rPr lang="en-US" altLang="ja-JP" sz="1600" dirty="0"/>
              <a:t>O_A2-3-05_</a:t>
            </a:r>
            <a:r>
              <a:rPr lang="ja-JP" altLang="en-US" sz="1600" dirty="0"/>
              <a:t>現行システム資産一覧（記入例）</a:t>
            </a:r>
            <a:r>
              <a:rPr lang="en-US" altLang="ja-JP" sz="1600" dirty="0"/>
              <a:t>.</a:t>
            </a:r>
            <a:r>
              <a:rPr lang="en-US" altLang="ja-JP" sz="1600" dirty="0" err="1"/>
              <a:t>xls</a:t>
            </a:r>
            <a:endParaRPr kumimoji="1" lang="ja-JP"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31285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4-14</a:t>
            </a:r>
            <a:r>
              <a:rPr lang="ja-JP" altLang="en-US" dirty="0"/>
              <a:t>　システム運用状況の例</a:t>
            </a:r>
            <a:endParaRPr kumimoji="1" lang="ja-JP" altLang="en-US" dirty="0"/>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4065723318"/>
              </p:ext>
            </p:extLst>
          </p:nvPr>
        </p:nvGraphicFramePr>
        <p:xfrm>
          <a:off x="323850" y="1700213"/>
          <a:ext cx="10634663" cy="2520950"/>
        </p:xfrm>
        <a:graphic>
          <a:graphicData uri="http://schemas.openxmlformats.org/presentationml/2006/ole">
            <mc:AlternateContent xmlns:mc="http://schemas.openxmlformats.org/markup-compatibility/2006">
              <mc:Choice xmlns:v="urn:schemas-microsoft-com:vml" Requires="v">
                <p:oleObj spid="_x0000_s4115" name="Worksheet" r:id="rId5" imgW="12420519" imgH="2943356" progId="Excel.Sheet.8">
                  <p:embed/>
                </p:oleObj>
              </mc:Choice>
              <mc:Fallback>
                <p:oleObj name="Worksheet" r:id="rId5" imgW="12420519" imgH="2943356" progId="Excel.Sheet.8">
                  <p:embed/>
                  <p:pic>
                    <p:nvPicPr>
                      <p:cNvPr id="0" name="オブジェクト 2"/>
                      <p:cNvPicPr>
                        <a:picLocks noChangeAspect="1" noChangeArrowheads="1"/>
                      </p:cNvPicPr>
                      <p:nvPr/>
                    </p:nvPicPr>
                    <p:blipFill>
                      <a:blip r:embed="rId6"/>
                      <a:srcRect/>
                      <a:stretch>
                        <a:fillRect/>
                      </a:stretch>
                    </p:blipFill>
                    <p:spPr bwMode="auto">
                      <a:xfrm>
                        <a:off x="323850" y="1700213"/>
                        <a:ext cx="1063466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31285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4-15</a:t>
            </a:r>
            <a:r>
              <a:rPr lang="ja-JP" altLang="en-US" dirty="0"/>
              <a:t>　問題分析の例</a:t>
            </a:r>
            <a:endParaRPr kumimoji="1" lang="ja-JP" altLang="en-US" dirty="0"/>
          </a:p>
        </p:txBody>
      </p:sp>
      <p:sp>
        <p:nvSpPr>
          <p:cNvPr id="3" name="Text Box 3"/>
          <p:cNvSpPr txBox="1">
            <a:spLocks noChangeArrowheads="1"/>
          </p:cNvSpPr>
          <p:nvPr/>
        </p:nvSpPr>
        <p:spPr bwMode="auto">
          <a:xfrm>
            <a:off x="5775325" y="1444625"/>
            <a:ext cx="5905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600"/>
              <a:t>問題</a:t>
            </a:r>
          </a:p>
        </p:txBody>
      </p:sp>
      <p:sp>
        <p:nvSpPr>
          <p:cNvPr id="4" name="Text Box 4"/>
          <p:cNvSpPr txBox="1">
            <a:spLocks noChangeArrowheads="1"/>
          </p:cNvSpPr>
          <p:nvPr/>
        </p:nvSpPr>
        <p:spPr bwMode="auto">
          <a:xfrm>
            <a:off x="7199313" y="1471613"/>
            <a:ext cx="5905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600"/>
              <a:t>影響</a:t>
            </a:r>
          </a:p>
        </p:txBody>
      </p:sp>
      <p:sp>
        <p:nvSpPr>
          <p:cNvPr id="5" name="Text Box 5"/>
          <p:cNvSpPr txBox="1">
            <a:spLocks noChangeArrowheads="1"/>
          </p:cNvSpPr>
          <p:nvPr/>
        </p:nvSpPr>
        <p:spPr bwMode="auto">
          <a:xfrm>
            <a:off x="4535488" y="1444625"/>
            <a:ext cx="5905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600"/>
              <a:t>原因</a:t>
            </a:r>
          </a:p>
        </p:txBody>
      </p:sp>
      <p:sp>
        <p:nvSpPr>
          <p:cNvPr id="6" name="AutoShape 6"/>
          <p:cNvSpPr>
            <a:spLocks noChangeArrowheads="1"/>
          </p:cNvSpPr>
          <p:nvPr/>
        </p:nvSpPr>
        <p:spPr bwMode="auto">
          <a:xfrm>
            <a:off x="5651500" y="2713038"/>
            <a:ext cx="863600" cy="539750"/>
          </a:xfrm>
          <a:prstGeom prst="foldedCorner">
            <a:avLst>
              <a:gd name="adj" fmla="val 12500"/>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出荷の遅れ</a:t>
            </a:r>
          </a:p>
        </p:txBody>
      </p:sp>
      <p:sp>
        <p:nvSpPr>
          <p:cNvPr id="7" name="Line 7"/>
          <p:cNvSpPr>
            <a:spLocks noChangeShapeType="1"/>
          </p:cNvSpPr>
          <p:nvPr/>
        </p:nvSpPr>
        <p:spPr bwMode="auto">
          <a:xfrm>
            <a:off x="7775575" y="1655763"/>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8" name="Line 8"/>
          <p:cNvSpPr>
            <a:spLocks noChangeShapeType="1"/>
          </p:cNvSpPr>
          <p:nvPr/>
        </p:nvSpPr>
        <p:spPr bwMode="auto">
          <a:xfrm flipH="1">
            <a:off x="4138613" y="1663700"/>
            <a:ext cx="4683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 name="AutoShape 9"/>
          <p:cNvSpPr>
            <a:spLocks noChangeArrowheads="1"/>
          </p:cNvSpPr>
          <p:nvPr/>
        </p:nvSpPr>
        <p:spPr bwMode="auto">
          <a:xfrm>
            <a:off x="7235825" y="3105150"/>
            <a:ext cx="863600"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顧客満足度</a:t>
            </a:r>
          </a:p>
          <a:p>
            <a:pPr algn="ctr"/>
            <a:r>
              <a:rPr lang="ja-JP" altLang="en-US" sz="1000" b="1"/>
              <a:t>の低下</a:t>
            </a:r>
          </a:p>
        </p:txBody>
      </p:sp>
      <p:sp>
        <p:nvSpPr>
          <p:cNvPr id="11" name="AutoShape 10"/>
          <p:cNvSpPr>
            <a:spLocks noChangeArrowheads="1"/>
          </p:cNvSpPr>
          <p:nvPr/>
        </p:nvSpPr>
        <p:spPr bwMode="auto">
          <a:xfrm>
            <a:off x="7235825" y="2136775"/>
            <a:ext cx="863600"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保留在庫の</a:t>
            </a:r>
          </a:p>
          <a:p>
            <a:pPr algn="ctr"/>
            <a:r>
              <a:rPr lang="ja-JP" altLang="en-US" sz="1000" b="1"/>
              <a:t>増大</a:t>
            </a:r>
          </a:p>
        </p:txBody>
      </p:sp>
      <p:cxnSp>
        <p:nvCxnSpPr>
          <p:cNvPr id="12" name="AutoShape 11"/>
          <p:cNvCxnSpPr>
            <a:cxnSpLocks noChangeShapeType="1"/>
            <a:stCxn id="6" idx="3"/>
            <a:endCxn id="10" idx="1"/>
          </p:cNvCxnSpPr>
          <p:nvPr/>
        </p:nvCxnSpPr>
        <p:spPr bwMode="auto">
          <a:xfrm>
            <a:off x="6515100" y="2982913"/>
            <a:ext cx="720725" cy="392112"/>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p:cNvCxnSpPr>
            <a:cxnSpLocks noChangeShapeType="1"/>
            <a:stCxn id="6" idx="3"/>
            <a:endCxn id="11" idx="1"/>
          </p:cNvCxnSpPr>
          <p:nvPr/>
        </p:nvCxnSpPr>
        <p:spPr bwMode="auto">
          <a:xfrm flipV="1">
            <a:off x="6515100" y="2406650"/>
            <a:ext cx="720725" cy="576263"/>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AutoShape 13"/>
          <p:cNvSpPr>
            <a:spLocks noChangeArrowheads="1"/>
          </p:cNvSpPr>
          <p:nvPr/>
        </p:nvSpPr>
        <p:spPr bwMode="auto">
          <a:xfrm>
            <a:off x="4138613" y="2028825"/>
            <a:ext cx="1079500"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在庫確認</a:t>
            </a:r>
          </a:p>
          <a:p>
            <a:pPr algn="ctr"/>
            <a:r>
              <a:rPr lang="ja-JP" altLang="en-US" sz="1000" b="1"/>
              <a:t>に時間がかかる</a:t>
            </a:r>
          </a:p>
        </p:txBody>
      </p:sp>
      <p:sp>
        <p:nvSpPr>
          <p:cNvPr id="15" name="AutoShape 14"/>
          <p:cNvSpPr>
            <a:spLocks noChangeArrowheads="1"/>
          </p:cNvSpPr>
          <p:nvPr/>
        </p:nvSpPr>
        <p:spPr bwMode="auto">
          <a:xfrm>
            <a:off x="4138613" y="3937000"/>
            <a:ext cx="1079500"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発注作業の</a:t>
            </a:r>
          </a:p>
          <a:p>
            <a:pPr algn="ctr"/>
            <a:r>
              <a:rPr lang="ja-JP" altLang="en-US" sz="1000" b="1"/>
              <a:t>遅れ</a:t>
            </a:r>
          </a:p>
        </p:txBody>
      </p:sp>
      <p:sp>
        <p:nvSpPr>
          <p:cNvPr id="16" name="AutoShape 15"/>
          <p:cNvSpPr>
            <a:spLocks noChangeArrowheads="1"/>
          </p:cNvSpPr>
          <p:nvPr/>
        </p:nvSpPr>
        <p:spPr bwMode="auto">
          <a:xfrm>
            <a:off x="2519363" y="1812925"/>
            <a:ext cx="1079500"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在庫確認の</a:t>
            </a:r>
          </a:p>
          <a:p>
            <a:pPr algn="ctr"/>
            <a:r>
              <a:rPr lang="ja-JP" altLang="en-US" sz="1000" b="1"/>
              <a:t>操作が面倒</a:t>
            </a:r>
          </a:p>
        </p:txBody>
      </p:sp>
      <p:sp>
        <p:nvSpPr>
          <p:cNvPr id="17" name="AutoShape 16"/>
          <p:cNvSpPr>
            <a:spLocks noChangeArrowheads="1"/>
          </p:cNvSpPr>
          <p:nvPr/>
        </p:nvSpPr>
        <p:spPr bwMode="auto">
          <a:xfrm>
            <a:off x="2554288" y="3576638"/>
            <a:ext cx="1079500"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在庫確認に</a:t>
            </a:r>
          </a:p>
          <a:p>
            <a:pPr algn="ctr"/>
            <a:r>
              <a:rPr lang="ja-JP" altLang="en-US" sz="1000" b="1"/>
              <a:t>時間がかかる</a:t>
            </a:r>
          </a:p>
        </p:txBody>
      </p:sp>
      <p:cxnSp>
        <p:nvCxnSpPr>
          <p:cNvPr id="18" name="AutoShape 17"/>
          <p:cNvCxnSpPr>
            <a:cxnSpLocks noChangeShapeType="1"/>
            <a:stCxn id="14" idx="3"/>
            <a:endCxn id="6" idx="1"/>
          </p:cNvCxnSpPr>
          <p:nvPr/>
        </p:nvCxnSpPr>
        <p:spPr bwMode="auto">
          <a:xfrm>
            <a:off x="5218113" y="2298700"/>
            <a:ext cx="433387" cy="684213"/>
          </a:xfrm>
          <a:prstGeom prst="curvedConnector3">
            <a:avLst>
              <a:gd name="adj1" fmla="val 49815"/>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AutoShape 18"/>
          <p:cNvSpPr>
            <a:spLocks noChangeArrowheads="1"/>
          </p:cNvSpPr>
          <p:nvPr/>
        </p:nvSpPr>
        <p:spPr bwMode="auto">
          <a:xfrm>
            <a:off x="5651500" y="4224338"/>
            <a:ext cx="863600" cy="539750"/>
          </a:xfrm>
          <a:prstGeom prst="foldedCorner">
            <a:avLst>
              <a:gd name="adj" fmla="val 12500"/>
            </a:avLst>
          </a:prstGeom>
          <a:solidFill>
            <a:srgbClr val="FF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欠品の発生</a:t>
            </a:r>
          </a:p>
        </p:txBody>
      </p:sp>
      <p:cxnSp>
        <p:nvCxnSpPr>
          <p:cNvPr id="20" name="AutoShape 19"/>
          <p:cNvCxnSpPr>
            <a:cxnSpLocks noChangeShapeType="1"/>
            <a:stCxn id="19" idx="3"/>
            <a:endCxn id="10" idx="1"/>
          </p:cNvCxnSpPr>
          <p:nvPr/>
        </p:nvCxnSpPr>
        <p:spPr bwMode="auto">
          <a:xfrm flipV="1">
            <a:off x="6515100" y="3375025"/>
            <a:ext cx="720725" cy="1119188"/>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p:cNvCxnSpPr>
            <a:cxnSpLocks noChangeShapeType="1"/>
            <a:stCxn id="15" idx="3"/>
            <a:endCxn id="6" idx="1"/>
          </p:cNvCxnSpPr>
          <p:nvPr/>
        </p:nvCxnSpPr>
        <p:spPr bwMode="auto">
          <a:xfrm flipV="1">
            <a:off x="5218113" y="2982913"/>
            <a:ext cx="433387" cy="1223962"/>
          </a:xfrm>
          <a:prstGeom prst="curvedConnector3">
            <a:avLst>
              <a:gd name="adj1" fmla="val 49815"/>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p:cNvCxnSpPr>
            <a:cxnSpLocks noChangeShapeType="1"/>
            <a:stCxn id="15" idx="3"/>
            <a:endCxn id="19" idx="1"/>
          </p:cNvCxnSpPr>
          <p:nvPr/>
        </p:nvCxnSpPr>
        <p:spPr bwMode="auto">
          <a:xfrm>
            <a:off x="5218113" y="4206875"/>
            <a:ext cx="433387" cy="287338"/>
          </a:xfrm>
          <a:prstGeom prst="curvedConnector3">
            <a:avLst>
              <a:gd name="adj1" fmla="val 49815"/>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AutoShape 22"/>
          <p:cNvSpPr>
            <a:spLocks noChangeArrowheads="1"/>
          </p:cNvSpPr>
          <p:nvPr/>
        </p:nvSpPr>
        <p:spPr bwMode="auto">
          <a:xfrm>
            <a:off x="4138613" y="2820988"/>
            <a:ext cx="1079500" cy="611187"/>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全商品が</a:t>
            </a:r>
          </a:p>
          <a:p>
            <a:pPr algn="ctr"/>
            <a:r>
              <a:rPr lang="ja-JP" altLang="en-US" sz="1000" b="1"/>
              <a:t>揃わないと</a:t>
            </a:r>
          </a:p>
          <a:p>
            <a:pPr algn="ctr"/>
            <a:r>
              <a:rPr lang="ja-JP" altLang="en-US" sz="1000" b="1"/>
              <a:t>発送できない</a:t>
            </a:r>
          </a:p>
        </p:txBody>
      </p:sp>
      <p:sp>
        <p:nvSpPr>
          <p:cNvPr id="24" name="AutoShape 23"/>
          <p:cNvSpPr>
            <a:spLocks noChangeArrowheads="1"/>
          </p:cNvSpPr>
          <p:nvPr/>
        </p:nvSpPr>
        <p:spPr bwMode="auto">
          <a:xfrm>
            <a:off x="2554288" y="2820988"/>
            <a:ext cx="1079500" cy="611187"/>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分割発送に</a:t>
            </a:r>
          </a:p>
          <a:p>
            <a:pPr algn="ctr"/>
            <a:r>
              <a:rPr lang="ja-JP" altLang="en-US" sz="1000" b="1"/>
              <a:t>対応していない</a:t>
            </a:r>
          </a:p>
        </p:txBody>
      </p:sp>
      <p:cxnSp>
        <p:nvCxnSpPr>
          <p:cNvPr id="25" name="AutoShape 24"/>
          <p:cNvCxnSpPr>
            <a:cxnSpLocks noChangeShapeType="1"/>
            <a:stCxn id="24" idx="3"/>
            <a:endCxn id="23" idx="1"/>
          </p:cNvCxnSpPr>
          <p:nvPr/>
        </p:nvCxnSpPr>
        <p:spPr bwMode="auto">
          <a:xfrm>
            <a:off x="3633788" y="3127375"/>
            <a:ext cx="504825"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5"/>
          <p:cNvCxnSpPr>
            <a:cxnSpLocks noChangeShapeType="1"/>
            <a:stCxn id="23" idx="3"/>
            <a:endCxn id="6" idx="1"/>
          </p:cNvCxnSpPr>
          <p:nvPr/>
        </p:nvCxnSpPr>
        <p:spPr bwMode="auto">
          <a:xfrm flipV="1">
            <a:off x="5218113" y="2982913"/>
            <a:ext cx="433387" cy="144462"/>
          </a:xfrm>
          <a:prstGeom prst="curvedConnector3">
            <a:avLst>
              <a:gd name="adj1" fmla="val 49815"/>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6"/>
          <p:cNvCxnSpPr>
            <a:cxnSpLocks noChangeShapeType="1"/>
            <a:stCxn id="17" idx="3"/>
            <a:endCxn id="15" idx="1"/>
          </p:cNvCxnSpPr>
          <p:nvPr/>
        </p:nvCxnSpPr>
        <p:spPr bwMode="auto">
          <a:xfrm>
            <a:off x="3633788" y="3846513"/>
            <a:ext cx="504825" cy="360362"/>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7"/>
          <p:cNvCxnSpPr>
            <a:cxnSpLocks noChangeShapeType="1"/>
            <a:stCxn id="16" idx="3"/>
            <a:endCxn id="14" idx="1"/>
          </p:cNvCxnSpPr>
          <p:nvPr/>
        </p:nvCxnSpPr>
        <p:spPr bwMode="auto">
          <a:xfrm>
            <a:off x="3598863" y="2082800"/>
            <a:ext cx="539750" cy="215900"/>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AutoShape 28"/>
          <p:cNvSpPr>
            <a:spLocks noChangeArrowheads="1"/>
          </p:cNvSpPr>
          <p:nvPr/>
        </p:nvSpPr>
        <p:spPr bwMode="auto">
          <a:xfrm>
            <a:off x="827088" y="3576638"/>
            <a:ext cx="1258887"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在庫確認と在庫引当が</a:t>
            </a:r>
          </a:p>
          <a:p>
            <a:pPr algn="ctr"/>
            <a:r>
              <a:rPr lang="ja-JP" altLang="en-US" sz="1000" b="1"/>
              <a:t>連動していない</a:t>
            </a:r>
          </a:p>
        </p:txBody>
      </p:sp>
      <p:cxnSp>
        <p:nvCxnSpPr>
          <p:cNvPr id="30" name="AutoShape 29"/>
          <p:cNvCxnSpPr>
            <a:cxnSpLocks noChangeShapeType="1"/>
            <a:stCxn id="29" idx="3"/>
            <a:endCxn id="17" idx="1"/>
          </p:cNvCxnSpPr>
          <p:nvPr/>
        </p:nvCxnSpPr>
        <p:spPr bwMode="auto">
          <a:xfrm>
            <a:off x="2085975" y="3846513"/>
            <a:ext cx="46831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30"/>
          <p:cNvCxnSpPr>
            <a:cxnSpLocks noChangeShapeType="1"/>
            <a:stCxn id="32" idx="3"/>
            <a:endCxn id="16" idx="1"/>
          </p:cNvCxnSpPr>
          <p:nvPr/>
        </p:nvCxnSpPr>
        <p:spPr bwMode="auto">
          <a:xfrm>
            <a:off x="2051050" y="2082800"/>
            <a:ext cx="46831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AutoShape 31"/>
          <p:cNvSpPr>
            <a:spLocks noChangeArrowheads="1"/>
          </p:cNvSpPr>
          <p:nvPr/>
        </p:nvSpPr>
        <p:spPr bwMode="auto">
          <a:xfrm>
            <a:off x="790575" y="1812925"/>
            <a:ext cx="1260475"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入力した注文情報が</a:t>
            </a:r>
          </a:p>
          <a:p>
            <a:pPr algn="ctr"/>
            <a:r>
              <a:rPr lang="ja-JP" altLang="en-US" sz="1000" b="1"/>
              <a:t>在庫確認と連携しない</a:t>
            </a:r>
          </a:p>
        </p:txBody>
      </p:sp>
      <p:sp>
        <p:nvSpPr>
          <p:cNvPr id="33" name="AutoShape 32"/>
          <p:cNvSpPr>
            <a:spLocks noChangeArrowheads="1"/>
          </p:cNvSpPr>
          <p:nvPr/>
        </p:nvSpPr>
        <p:spPr bwMode="auto">
          <a:xfrm>
            <a:off x="2554288" y="4549775"/>
            <a:ext cx="1079500"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発注作業に</a:t>
            </a:r>
          </a:p>
          <a:p>
            <a:pPr algn="ctr"/>
            <a:r>
              <a:rPr lang="ja-JP" altLang="en-US" sz="1000" b="1"/>
              <a:t>時間がかかる</a:t>
            </a:r>
          </a:p>
        </p:txBody>
      </p:sp>
      <p:sp>
        <p:nvSpPr>
          <p:cNvPr id="34" name="AutoShape 33"/>
          <p:cNvSpPr>
            <a:spLocks noChangeArrowheads="1"/>
          </p:cNvSpPr>
          <p:nvPr/>
        </p:nvSpPr>
        <p:spPr bwMode="auto">
          <a:xfrm>
            <a:off x="827088" y="4549775"/>
            <a:ext cx="1258887"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購買担当の</a:t>
            </a:r>
          </a:p>
          <a:p>
            <a:pPr algn="ctr"/>
            <a:r>
              <a:rPr lang="ja-JP" altLang="en-US" sz="1000" b="1"/>
              <a:t>承認待ち</a:t>
            </a:r>
          </a:p>
        </p:txBody>
      </p:sp>
      <p:cxnSp>
        <p:nvCxnSpPr>
          <p:cNvPr id="35" name="AutoShape 34"/>
          <p:cNvCxnSpPr>
            <a:cxnSpLocks noChangeShapeType="1"/>
            <a:stCxn id="34" idx="3"/>
            <a:endCxn id="33" idx="1"/>
          </p:cNvCxnSpPr>
          <p:nvPr/>
        </p:nvCxnSpPr>
        <p:spPr bwMode="auto">
          <a:xfrm>
            <a:off x="2085975" y="4819650"/>
            <a:ext cx="468313"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5"/>
          <p:cNvCxnSpPr>
            <a:cxnSpLocks noChangeShapeType="1"/>
            <a:stCxn id="33" idx="3"/>
            <a:endCxn id="15" idx="1"/>
          </p:cNvCxnSpPr>
          <p:nvPr/>
        </p:nvCxnSpPr>
        <p:spPr bwMode="auto">
          <a:xfrm flipV="1">
            <a:off x="3633788" y="4206875"/>
            <a:ext cx="504825" cy="612775"/>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AutoShape 36"/>
          <p:cNvSpPr>
            <a:spLocks noChangeArrowheads="1"/>
          </p:cNvSpPr>
          <p:nvPr/>
        </p:nvSpPr>
        <p:spPr bwMode="auto">
          <a:xfrm>
            <a:off x="7235825" y="5053013"/>
            <a:ext cx="863600" cy="539750"/>
          </a:xfrm>
          <a:prstGeom prst="foldedCorner">
            <a:avLst>
              <a:gd name="adj" fmla="val 125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000" b="1"/>
              <a:t>販売機会</a:t>
            </a:r>
          </a:p>
          <a:p>
            <a:pPr algn="ctr"/>
            <a:r>
              <a:rPr lang="ja-JP" altLang="en-US" sz="1000" b="1"/>
              <a:t>損失</a:t>
            </a:r>
          </a:p>
        </p:txBody>
      </p:sp>
      <p:cxnSp>
        <p:nvCxnSpPr>
          <p:cNvPr id="38" name="AutoShape 37"/>
          <p:cNvCxnSpPr>
            <a:cxnSpLocks noChangeShapeType="1"/>
            <a:stCxn id="19" idx="3"/>
            <a:endCxn id="37" idx="1"/>
          </p:cNvCxnSpPr>
          <p:nvPr/>
        </p:nvCxnSpPr>
        <p:spPr bwMode="auto">
          <a:xfrm>
            <a:off x="6515100" y="4494213"/>
            <a:ext cx="720725" cy="828675"/>
          </a:xfrm>
          <a:prstGeom prst="curvedConnector3">
            <a:avLst>
              <a:gd name="adj1" fmla="val 50000"/>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73571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4-3</a:t>
            </a:r>
            <a:r>
              <a:rPr lang="ja-JP" altLang="en-US" dirty="0"/>
              <a:t>　経営戦略／ユニット戦略・情報戦略／</a:t>
            </a:r>
            <a:r>
              <a:rPr lang="en-US" altLang="ja-JP" dirty="0"/>
              <a:t>IT</a:t>
            </a:r>
            <a:r>
              <a:rPr lang="ja-JP" altLang="en-US" dirty="0"/>
              <a:t>戦略概要の例</a:t>
            </a:r>
            <a:endParaRPr kumimoji="1" lang="ja-JP" alt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00" y="1266686"/>
            <a:ext cx="2323846" cy="2102890"/>
          </a:xfrm>
          <a:prstGeom prst="rect">
            <a:avLst/>
          </a:prstGeom>
          <a:noFill/>
          <a:ln>
            <a:noFill/>
          </a:ln>
          <a:effectLst/>
          <a:extLst/>
        </p:spPr>
      </p:pic>
      <p:sp>
        <p:nvSpPr>
          <p:cNvPr id="4" name="正方形/長方形 3"/>
          <p:cNvSpPr/>
          <p:nvPr/>
        </p:nvSpPr>
        <p:spPr bwMode="auto">
          <a:xfrm>
            <a:off x="4499992" y="780437"/>
            <a:ext cx="4536504" cy="5976664"/>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smtClean="0">
              <a:ln>
                <a:noFill/>
              </a:ln>
              <a:solidFill>
                <a:schemeClr val="tx1"/>
              </a:solidFill>
              <a:effectLst/>
              <a:latin typeface="+mn-ea"/>
              <a:ea typeface="+mn-ea"/>
            </a:endParaRPr>
          </a:p>
        </p:txBody>
      </p:sp>
      <p:pic>
        <p:nvPicPr>
          <p:cNvPr id="5" name="Picture 15" descr="MCj0294342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1161930" y="692696"/>
            <a:ext cx="1224136" cy="114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9627" t="31774" r="8866" b="16723"/>
          <a:stretch/>
        </p:blipFill>
        <p:spPr bwMode="auto">
          <a:xfrm>
            <a:off x="1368000" y="5100917"/>
            <a:ext cx="1791242" cy="1434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61"/>
          <p:cNvSpPr txBox="1">
            <a:spLocks noChangeArrowheads="1"/>
          </p:cNvSpPr>
          <p:nvPr/>
        </p:nvSpPr>
        <p:spPr bwMode="auto">
          <a:xfrm>
            <a:off x="4577881" y="1180949"/>
            <a:ext cx="4357688" cy="1616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ＭＳ Ｐゴシック" charset="-128"/>
              </a:defRPr>
            </a:lvl1pPr>
            <a:lvl2pPr marL="179388">
              <a:defRPr kumimoji="1" sz="2400">
                <a:solidFill>
                  <a:schemeClr val="tx1"/>
                </a:solidFill>
                <a:latin typeface="Times New Roman" pitchFamily="18" charset="0"/>
                <a:ea typeface="ＭＳ Ｐゴシック" charset="-128"/>
              </a:defRPr>
            </a:lvl2pPr>
            <a:lvl3pPr>
              <a:defRPr kumimoji="1" sz="2400">
                <a:solidFill>
                  <a:schemeClr val="tx1"/>
                </a:solidFill>
                <a:latin typeface="Times New Roman" pitchFamily="18" charset="0"/>
                <a:ea typeface="ＭＳ Ｐゴシック" charset="-128"/>
              </a:defRPr>
            </a:lvl3pPr>
            <a:lvl4pPr>
              <a:defRPr kumimoji="1" sz="2400">
                <a:solidFill>
                  <a:schemeClr val="tx1"/>
                </a:solidFill>
                <a:latin typeface="Times New Roman" pitchFamily="18" charset="0"/>
                <a:ea typeface="ＭＳ Ｐゴシック" charset="-128"/>
              </a:defRPr>
            </a:lvl4pPr>
            <a:lvl5pPr>
              <a:defRPr kumimoji="1" sz="2400">
                <a:solidFill>
                  <a:schemeClr val="tx1"/>
                </a:solidFill>
                <a:latin typeface="Times New Roman" pitchFamily="18" charset="0"/>
                <a:ea typeface="ＭＳ Ｐゴシック" charset="-128"/>
              </a:defRPr>
            </a:lvl5pPr>
            <a:lvl6pPr fontAlgn="base">
              <a:spcBef>
                <a:spcPct val="0"/>
              </a:spcBef>
              <a:spcAft>
                <a:spcPct val="0"/>
              </a:spcAft>
              <a:defRPr kumimoji="1" sz="2400">
                <a:solidFill>
                  <a:schemeClr val="tx1"/>
                </a:solidFill>
                <a:latin typeface="Times New Roman" pitchFamily="18" charset="0"/>
                <a:ea typeface="ＭＳ Ｐゴシック" charset="-128"/>
              </a:defRPr>
            </a:lvl6pPr>
            <a:lvl7pPr fontAlgn="base">
              <a:spcBef>
                <a:spcPct val="0"/>
              </a:spcBef>
              <a:spcAft>
                <a:spcPct val="0"/>
              </a:spcAft>
              <a:defRPr kumimoji="1" sz="2400">
                <a:solidFill>
                  <a:schemeClr val="tx1"/>
                </a:solidFill>
                <a:latin typeface="Times New Roman" pitchFamily="18" charset="0"/>
                <a:ea typeface="ＭＳ Ｐゴシック" charset="-128"/>
              </a:defRPr>
            </a:lvl7pPr>
            <a:lvl8pPr fontAlgn="base">
              <a:spcBef>
                <a:spcPct val="0"/>
              </a:spcBef>
              <a:spcAft>
                <a:spcPct val="0"/>
              </a:spcAft>
              <a:defRPr kumimoji="1" sz="2400">
                <a:solidFill>
                  <a:schemeClr val="tx1"/>
                </a:solidFill>
                <a:latin typeface="Times New Roman" pitchFamily="18" charset="0"/>
                <a:ea typeface="ＭＳ Ｐゴシック" charset="-128"/>
              </a:defRPr>
            </a:lvl8pPr>
            <a:lvl9pPr fontAlgn="base">
              <a:spcBef>
                <a:spcPct val="0"/>
              </a:spcBef>
              <a:spcAft>
                <a:spcPct val="0"/>
              </a:spcAft>
              <a:defRPr kumimoji="1" sz="2400">
                <a:solidFill>
                  <a:schemeClr val="tx1"/>
                </a:solidFill>
                <a:latin typeface="Times New Roman" pitchFamily="18" charset="0"/>
                <a:ea typeface="ＭＳ Ｐゴシック" charset="-128"/>
              </a:defRPr>
            </a:lvl9pPr>
          </a:lstStyle>
          <a:p>
            <a:r>
              <a:rPr lang="en-US" altLang="ja-JP" sz="1000" dirty="0" smtClean="0">
                <a:solidFill>
                  <a:srgbClr val="000000"/>
                </a:solidFill>
                <a:latin typeface="+mn-ea"/>
                <a:ea typeface="+mn-ea"/>
              </a:rPr>
              <a:t>●</a:t>
            </a:r>
            <a:r>
              <a:rPr lang="ja-JP" altLang="en-US" sz="1000" dirty="0" smtClean="0">
                <a:solidFill>
                  <a:srgbClr val="000000"/>
                </a:solidFill>
                <a:latin typeface="+mn-ea"/>
                <a:ea typeface="+mn-ea"/>
              </a:rPr>
              <a:t>中期経営計画におけるビジネス戦略</a:t>
            </a:r>
          </a:p>
          <a:p>
            <a:pPr lvl="1">
              <a:buFontTx/>
              <a:buChar char="•"/>
            </a:pPr>
            <a:r>
              <a:rPr lang="ja-JP" altLang="en-US" sz="1000" dirty="0" smtClean="0">
                <a:solidFill>
                  <a:srgbClr val="000000"/>
                </a:solidFill>
                <a:latin typeface="+mn-ea"/>
                <a:ea typeface="+mn-ea"/>
              </a:rPr>
              <a:t>顧客へのサービス力強化によるビジネス規模の拡大、およびコストの削減を進め、事業の収益性を高める。</a:t>
            </a:r>
          </a:p>
          <a:p>
            <a:pPr lvl="1">
              <a:buFontTx/>
              <a:buChar char="•"/>
            </a:pPr>
            <a:r>
              <a:rPr lang="ja-JP" altLang="en-US" sz="1000" dirty="0" smtClean="0">
                <a:solidFill>
                  <a:srgbClr val="000000"/>
                </a:solidFill>
                <a:latin typeface="+mn-ea"/>
                <a:ea typeface="+mn-ea"/>
              </a:rPr>
              <a:t>主軸である化粧品事業の競争力を高め、</a:t>
            </a:r>
            <a:r>
              <a:rPr lang="en-US" altLang="ja-JP" sz="1000" dirty="0" smtClean="0">
                <a:solidFill>
                  <a:srgbClr val="000000"/>
                </a:solidFill>
                <a:latin typeface="+mn-ea"/>
                <a:ea typeface="+mn-ea"/>
              </a:rPr>
              <a:t>3</a:t>
            </a:r>
            <a:r>
              <a:rPr lang="ja-JP" altLang="en-US" sz="1000" dirty="0" smtClean="0">
                <a:solidFill>
                  <a:srgbClr val="000000"/>
                </a:solidFill>
                <a:latin typeface="+mn-ea"/>
                <a:ea typeface="+mn-ea"/>
              </a:rPr>
              <a:t>年間で売上高を</a:t>
            </a:r>
            <a:r>
              <a:rPr lang="en-US" altLang="ja-JP" sz="1000" dirty="0" smtClean="0">
                <a:solidFill>
                  <a:srgbClr val="000000"/>
                </a:solidFill>
                <a:latin typeface="+mn-ea"/>
                <a:ea typeface="+mn-ea"/>
              </a:rPr>
              <a:t>20X1</a:t>
            </a:r>
            <a:r>
              <a:rPr lang="ja-JP" altLang="en-US" sz="1000" dirty="0" smtClean="0">
                <a:solidFill>
                  <a:srgbClr val="000000"/>
                </a:solidFill>
                <a:latin typeface="+mn-ea"/>
                <a:ea typeface="+mn-ea"/>
              </a:rPr>
              <a:t>年度比</a:t>
            </a:r>
            <a:r>
              <a:rPr lang="en-US" altLang="ja-JP" sz="1000" dirty="0" smtClean="0">
                <a:solidFill>
                  <a:srgbClr val="000000"/>
                </a:solidFill>
                <a:latin typeface="+mn-ea"/>
                <a:ea typeface="+mn-ea"/>
              </a:rPr>
              <a:t>150%</a:t>
            </a:r>
            <a:r>
              <a:rPr lang="ja-JP" altLang="en-US" sz="1000" dirty="0" smtClean="0">
                <a:solidFill>
                  <a:srgbClr val="000000"/>
                </a:solidFill>
                <a:latin typeface="+mn-ea"/>
                <a:ea typeface="+mn-ea"/>
              </a:rPr>
              <a:t>に伸ばす。</a:t>
            </a:r>
            <a:r>
              <a:rPr lang="en-US" altLang="ja-JP" sz="1000" dirty="0" smtClean="0">
                <a:solidFill>
                  <a:srgbClr val="000000"/>
                </a:solidFill>
                <a:latin typeface="+mn-ea"/>
                <a:ea typeface="+mn-ea"/>
              </a:rPr>
              <a:t>(20X4</a:t>
            </a:r>
            <a:r>
              <a:rPr lang="ja-JP" altLang="en-US" sz="1000" dirty="0" smtClean="0">
                <a:solidFill>
                  <a:srgbClr val="000000"/>
                </a:solidFill>
                <a:latin typeface="+mn-ea"/>
                <a:ea typeface="+mn-ea"/>
              </a:rPr>
              <a:t>に売上高</a:t>
            </a:r>
            <a:r>
              <a:rPr lang="en-US" altLang="ja-JP" sz="1000" dirty="0" smtClean="0">
                <a:solidFill>
                  <a:srgbClr val="000000"/>
                </a:solidFill>
                <a:latin typeface="+mn-ea"/>
                <a:ea typeface="+mn-ea"/>
              </a:rPr>
              <a:t>900</a:t>
            </a:r>
            <a:r>
              <a:rPr lang="ja-JP" altLang="en-US" sz="1000" dirty="0" smtClean="0">
                <a:solidFill>
                  <a:srgbClr val="000000"/>
                </a:solidFill>
                <a:latin typeface="+mn-ea"/>
                <a:ea typeface="+mn-ea"/>
              </a:rPr>
              <a:t>億円を目標）</a:t>
            </a:r>
          </a:p>
          <a:p>
            <a:pPr lvl="1">
              <a:buFontTx/>
              <a:buChar char="•"/>
            </a:pPr>
            <a:r>
              <a:rPr lang="ja-JP" altLang="en-US" sz="1000" dirty="0" smtClean="0">
                <a:solidFill>
                  <a:srgbClr val="000000"/>
                </a:solidFill>
                <a:latin typeface="+mn-ea"/>
                <a:ea typeface="+mn-ea"/>
              </a:rPr>
              <a:t>新規顧客（特に個人）層の獲得を進め、</a:t>
            </a:r>
            <a:r>
              <a:rPr lang="en-US" altLang="ja-JP" sz="1000" dirty="0" smtClean="0">
                <a:solidFill>
                  <a:srgbClr val="000000"/>
                </a:solidFill>
                <a:latin typeface="+mn-ea"/>
                <a:ea typeface="+mn-ea"/>
              </a:rPr>
              <a:t>Web</a:t>
            </a:r>
            <a:r>
              <a:rPr lang="ja-JP" altLang="en-US" sz="1000" dirty="0" smtClean="0">
                <a:solidFill>
                  <a:srgbClr val="000000"/>
                </a:solidFill>
                <a:latin typeface="+mn-ea"/>
                <a:ea typeface="+mn-ea"/>
              </a:rPr>
              <a:t>販売による販売促進を推進する。</a:t>
            </a:r>
          </a:p>
          <a:p>
            <a:pPr lvl="1">
              <a:buFontTx/>
              <a:buChar char="•"/>
            </a:pPr>
            <a:r>
              <a:rPr lang="ja-JP" altLang="en-US" sz="1000" dirty="0" smtClean="0">
                <a:solidFill>
                  <a:srgbClr val="000000"/>
                </a:solidFill>
                <a:latin typeface="+mn-ea"/>
                <a:ea typeface="+mn-ea"/>
              </a:rPr>
              <a:t>物流コストの削減を進め、売り上げ対比</a:t>
            </a:r>
            <a:r>
              <a:rPr lang="en-US" altLang="ja-JP" sz="1000" dirty="0" smtClean="0">
                <a:solidFill>
                  <a:srgbClr val="000000"/>
                </a:solidFill>
                <a:latin typeface="+mn-ea"/>
                <a:ea typeface="+mn-ea"/>
              </a:rPr>
              <a:t>5%</a:t>
            </a:r>
            <a:r>
              <a:rPr lang="ja-JP" altLang="en-US" sz="1000" dirty="0" smtClean="0">
                <a:solidFill>
                  <a:srgbClr val="000000"/>
                </a:solidFill>
                <a:latin typeface="+mn-ea"/>
                <a:ea typeface="+mn-ea"/>
              </a:rPr>
              <a:t>以下にする。</a:t>
            </a:r>
          </a:p>
          <a:p>
            <a:pPr lvl="1">
              <a:buFontTx/>
              <a:buChar char="•"/>
            </a:pPr>
            <a:r>
              <a:rPr lang="ja-JP" altLang="en-US" sz="1000" dirty="0" smtClean="0">
                <a:solidFill>
                  <a:srgbClr val="000000"/>
                </a:solidFill>
                <a:latin typeface="+mn-ea"/>
                <a:ea typeface="+mn-ea"/>
              </a:rPr>
              <a:t>販売管理を中心とした業務の見直し、販売プロセスにおける情報システムの活用を推進する。</a:t>
            </a:r>
          </a:p>
        </p:txBody>
      </p:sp>
      <p:sp>
        <p:nvSpPr>
          <p:cNvPr id="8" name="Text Box 662"/>
          <p:cNvSpPr txBox="1">
            <a:spLocks noChangeArrowheads="1"/>
          </p:cNvSpPr>
          <p:nvPr/>
        </p:nvSpPr>
        <p:spPr bwMode="auto">
          <a:xfrm>
            <a:off x="4577881" y="3809849"/>
            <a:ext cx="4357688" cy="1463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ＭＳ Ｐゴシック" charset="-128"/>
              </a:defRPr>
            </a:lvl1pPr>
            <a:lvl2pPr marL="179388">
              <a:defRPr kumimoji="1" sz="2400">
                <a:solidFill>
                  <a:schemeClr val="tx1"/>
                </a:solidFill>
                <a:latin typeface="Times New Roman" pitchFamily="18" charset="0"/>
                <a:ea typeface="ＭＳ Ｐゴシック" charset="-128"/>
              </a:defRPr>
            </a:lvl2pPr>
            <a:lvl3pPr marL="360363">
              <a:defRPr kumimoji="1" sz="2400">
                <a:solidFill>
                  <a:schemeClr val="tx1"/>
                </a:solidFill>
                <a:latin typeface="Times New Roman" pitchFamily="18" charset="0"/>
                <a:ea typeface="ＭＳ Ｐゴシック" charset="-128"/>
              </a:defRPr>
            </a:lvl3pPr>
            <a:lvl4pPr>
              <a:defRPr kumimoji="1" sz="2400">
                <a:solidFill>
                  <a:schemeClr val="tx1"/>
                </a:solidFill>
                <a:latin typeface="Times New Roman" pitchFamily="18" charset="0"/>
                <a:ea typeface="ＭＳ Ｐゴシック" charset="-128"/>
              </a:defRPr>
            </a:lvl4pPr>
            <a:lvl5pPr>
              <a:defRPr kumimoji="1" sz="2400">
                <a:solidFill>
                  <a:schemeClr val="tx1"/>
                </a:solidFill>
                <a:latin typeface="Times New Roman" pitchFamily="18" charset="0"/>
                <a:ea typeface="ＭＳ Ｐゴシック" charset="-128"/>
              </a:defRPr>
            </a:lvl5pPr>
            <a:lvl6pPr fontAlgn="base">
              <a:spcBef>
                <a:spcPct val="0"/>
              </a:spcBef>
              <a:spcAft>
                <a:spcPct val="0"/>
              </a:spcAft>
              <a:defRPr kumimoji="1" sz="2400">
                <a:solidFill>
                  <a:schemeClr val="tx1"/>
                </a:solidFill>
                <a:latin typeface="Times New Roman" pitchFamily="18" charset="0"/>
                <a:ea typeface="ＭＳ Ｐゴシック" charset="-128"/>
              </a:defRPr>
            </a:lvl6pPr>
            <a:lvl7pPr fontAlgn="base">
              <a:spcBef>
                <a:spcPct val="0"/>
              </a:spcBef>
              <a:spcAft>
                <a:spcPct val="0"/>
              </a:spcAft>
              <a:defRPr kumimoji="1" sz="2400">
                <a:solidFill>
                  <a:schemeClr val="tx1"/>
                </a:solidFill>
                <a:latin typeface="Times New Roman" pitchFamily="18" charset="0"/>
                <a:ea typeface="ＭＳ Ｐゴシック" charset="-128"/>
              </a:defRPr>
            </a:lvl7pPr>
            <a:lvl8pPr fontAlgn="base">
              <a:spcBef>
                <a:spcPct val="0"/>
              </a:spcBef>
              <a:spcAft>
                <a:spcPct val="0"/>
              </a:spcAft>
              <a:defRPr kumimoji="1" sz="2400">
                <a:solidFill>
                  <a:schemeClr val="tx1"/>
                </a:solidFill>
                <a:latin typeface="Times New Roman" pitchFamily="18" charset="0"/>
                <a:ea typeface="ＭＳ Ｐゴシック" charset="-128"/>
              </a:defRPr>
            </a:lvl8pPr>
            <a:lvl9pPr fontAlgn="base">
              <a:spcBef>
                <a:spcPct val="0"/>
              </a:spcBef>
              <a:spcAft>
                <a:spcPct val="0"/>
              </a:spcAft>
              <a:defRPr kumimoji="1" sz="2400">
                <a:solidFill>
                  <a:schemeClr val="tx1"/>
                </a:solidFill>
                <a:latin typeface="Times New Roman" pitchFamily="18" charset="0"/>
                <a:ea typeface="ＭＳ Ｐゴシック" charset="-128"/>
              </a:defRPr>
            </a:lvl9pPr>
          </a:lstStyle>
          <a:p>
            <a:r>
              <a:rPr lang="en-US" altLang="ja-JP" sz="1000" dirty="0" smtClean="0">
                <a:solidFill>
                  <a:srgbClr val="000000"/>
                </a:solidFill>
                <a:latin typeface="+mn-ea"/>
                <a:ea typeface="+mn-ea"/>
              </a:rPr>
              <a:t>●</a:t>
            </a:r>
            <a:r>
              <a:rPr lang="ja-JP" altLang="en-US" sz="1000" dirty="0" smtClean="0">
                <a:solidFill>
                  <a:srgbClr val="000000"/>
                </a:solidFill>
                <a:latin typeface="+mn-ea"/>
                <a:ea typeface="+mn-ea"/>
              </a:rPr>
              <a:t>中期経営計画における</a:t>
            </a:r>
            <a:r>
              <a:rPr lang="en-US" altLang="ja-JP" sz="1000" dirty="0" smtClean="0">
                <a:solidFill>
                  <a:srgbClr val="000000"/>
                </a:solidFill>
                <a:latin typeface="+mn-ea"/>
                <a:ea typeface="+mn-ea"/>
              </a:rPr>
              <a:t>IT</a:t>
            </a:r>
            <a:r>
              <a:rPr lang="ja-JP" altLang="en-US" sz="1000" dirty="0" smtClean="0">
                <a:solidFill>
                  <a:srgbClr val="000000"/>
                </a:solidFill>
                <a:latin typeface="+mn-ea"/>
                <a:ea typeface="+mn-ea"/>
              </a:rPr>
              <a:t>戦略</a:t>
            </a:r>
          </a:p>
          <a:p>
            <a:pPr lvl="1">
              <a:buFontTx/>
              <a:buChar char="•"/>
            </a:pPr>
            <a:r>
              <a:rPr lang="ja-JP" altLang="en-US" sz="1000" dirty="0" smtClean="0">
                <a:solidFill>
                  <a:srgbClr val="000000"/>
                </a:solidFill>
                <a:latin typeface="+mn-ea"/>
                <a:ea typeface="+mn-ea"/>
              </a:rPr>
              <a:t>業務プロセスの見直しに伴い、費用対効果を意識したシステム投資を行う。</a:t>
            </a:r>
          </a:p>
          <a:p>
            <a:pPr lvl="1">
              <a:buFontTx/>
              <a:buChar char="•"/>
            </a:pPr>
            <a:r>
              <a:rPr lang="ja-JP" altLang="en-US" sz="1000" dirty="0" smtClean="0">
                <a:solidFill>
                  <a:srgbClr val="000000"/>
                </a:solidFill>
                <a:latin typeface="+mn-ea"/>
                <a:ea typeface="+mn-ea"/>
              </a:rPr>
              <a:t>今後年間の売上高に対する</a:t>
            </a:r>
            <a:r>
              <a:rPr lang="en-US" altLang="ja-JP" sz="1000" dirty="0" smtClean="0">
                <a:solidFill>
                  <a:srgbClr val="000000"/>
                </a:solidFill>
                <a:latin typeface="+mn-ea"/>
                <a:ea typeface="+mn-ea"/>
              </a:rPr>
              <a:t>IT</a:t>
            </a:r>
            <a:r>
              <a:rPr lang="ja-JP" altLang="en-US" sz="1000" dirty="0" smtClean="0">
                <a:solidFill>
                  <a:srgbClr val="000000"/>
                </a:solidFill>
                <a:latin typeface="+mn-ea"/>
                <a:ea typeface="+mn-ea"/>
              </a:rPr>
              <a:t>投資比率を</a:t>
            </a:r>
            <a:r>
              <a:rPr lang="en-US" altLang="ja-JP" sz="1000" dirty="0" smtClean="0">
                <a:solidFill>
                  <a:srgbClr val="000000"/>
                </a:solidFill>
                <a:latin typeface="+mn-ea"/>
                <a:ea typeface="+mn-ea"/>
              </a:rPr>
              <a:t>2.1%→1.3%</a:t>
            </a:r>
            <a:r>
              <a:rPr lang="ja-JP" altLang="en-US" sz="1000" dirty="0" smtClean="0">
                <a:solidFill>
                  <a:srgbClr val="000000"/>
                </a:solidFill>
                <a:latin typeface="+mn-ea"/>
                <a:ea typeface="+mn-ea"/>
              </a:rPr>
              <a:t>に低減する。</a:t>
            </a:r>
          </a:p>
          <a:p>
            <a:pPr lvl="1">
              <a:buFontTx/>
              <a:buChar char="•"/>
            </a:pPr>
            <a:r>
              <a:rPr lang="ja-JP" altLang="en-US" sz="1000" dirty="0" smtClean="0">
                <a:solidFill>
                  <a:srgbClr val="000000"/>
                </a:solidFill>
                <a:latin typeface="+mn-ea"/>
                <a:ea typeface="+mn-ea"/>
              </a:rPr>
              <a:t>新規システム開発、システム再構築の際は社内の技術標準に沿ったアーキテクチャへの移行を促す。</a:t>
            </a:r>
          </a:p>
          <a:p>
            <a:pPr lvl="2">
              <a:buFontTx/>
              <a:buChar char="•"/>
            </a:pPr>
            <a:r>
              <a:rPr lang="ja-JP" altLang="en-US" sz="1000" dirty="0" smtClean="0">
                <a:solidFill>
                  <a:srgbClr val="000000"/>
                </a:solidFill>
                <a:latin typeface="+mn-ea"/>
                <a:ea typeface="+mn-ea"/>
              </a:rPr>
              <a:t>非</a:t>
            </a:r>
            <a:r>
              <a:rPr lang="en-US" altLang="ja-JP" sz="1000" dirty="0" smtClean="0">
                <a:solidFill>
                  <a:srgbClr val="000000"/>
                </a:solidFill>
                <a:latin typeface="+mn-ea"/>
                <a:ea typeface="+mn-ea"/>
              </a:rPr>
              <a:t>Web</a:t>
            </a:r>
            <a:r>
              <a:rPr lang="ja-JP" altLang="en-US" sz="1000" dirty="0" smtClean="0">
                <a:solidFill>
                  <a:srgbClr val="000000"/>
                </a:solidFill>
                <a:latin typeface="+mn-ea"/>
                <a:ea typeface="+mn-ea"/>
              </a:rPr>
              <a:t>ベースのシステムを再構築する際は、</a:t>
            </a:r>
            <a:r>
              <a:rPr lang="en-US" altLang="ja-JP" sz="1000" dirty="0" smtClean="0">
                <a:solidFill>
                  <a:srgbClr val="000000"/>
                </a:solidFill>
                <a:latin typeface="+mn-ea"/>
                <a:ea typeface="+mn-ea"/>
              </a:rPr>
              <a:t>Web</a:t>
            </a:r>
            <a:r>
              <a:rPr lang="ja-JP" altLang="en-US" sz="1000" dirty="0" smtClean="0">
                <a:solidFill>
                  <a:srgbClr val="000000"/>
                </a:solidFill>
                <a:latin typeface="+mn-ea"/>
                <a:ea typeface="+mn-ea"/>
              </a:rPr>
              <a:t>ベースのシステムへの移行を検討する。</a:t>
            </a:r>
          </a:p>
          <a:p>
            <a:pPr lvl="2">
              <a:buFontTx/>
              <a:buChar char="•"/>
            </a:pPr>
            <a:r>
              <a:rPr lang="ja-JP" altLang="en-US" sz="1000" dirty="0" smtClean="0">
                <a:solidFill>
                  <a:srgbClr val="000000"/>
                </a:solidFill>
                <a:latin typeface="+mn-ea"/>
                <a:ea typeface="+mn-ea"/>
              </a:rPr>
              <a:t>ホストベースのシステムを再構築する際は、オープンプラットホームへの移行を検討する。</a:t>
            </a:r>
          </a:p>
        </p:txBody>
      </p:sp>
      <p:graphicFrame>
        <p:nvGraphicFramePr>
          <p:cNvPr id="10" name="Group 764"/>
          <p:cNvGraphicFramePr>
            <a:graphicFrameLocks noGrp="1"/>
          </p:cNvGraphicFramePr>
          <p:nvPr>
            <p:ph idx="1"/>
            <p:extLst>
              <p:ext uri="{D42A27DB-BD31-4B8C-83A1-F6EECF244321}">
                <p14:modId xmlns:p14="http://schemas.microsoft.com/office/powerpoint/2010/main" val="2398479056"/>
              </p:ext>
            </p:extLst>
          </p:nvPr>
        </p:nvGraphicFramePr>
        <p:xfrm>
          <a:off x="4938244" y="2968474"/>
          <a:ext cx="3273425" cy="798368"/>
        </p:xfrm>
        <a:graphic>
          <a:graphicData uri="http://schemas.openxmlformats.org/drawingml/2006/table">
            <a:tbl>
              <a:tblPr/>
              <a:tblGrid>
                <a:gridCol w="1152525"/>
                <a:gridCol w="647700"/>
                <a:gridCol w="466725"/>
                <a:gridCol w="503237"/>
                <a:gridCol w="503238"/>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dirty="0" smtClean="0">
                        <a:ln>
                          <a:noFill/>
                        </a:ln>
                        <a:solidFill>
                          <a:schemeClr val="tx1"/>
                        </a:solidFill>
                        <a:effectLst/>
                        <a:latin typeface="+mn-ea"/>
                        <a:ea typeface="+mn-ea"/>
                      </a:endParaRP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20X1 (※)</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20X2</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20X3</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20X4</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mn-ea"/>
                          <a:ea typeface="+mn-ea"/>
                        </a:rPr>
                        <a:t>化粧品事業</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44,952</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50,000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58,000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68000</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mn-ea"/>
                          <a:ea typeface="+mn-ea"/>
                        </a:rPr>
                        <a:t>健康食品事業</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13,253</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14,000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15,000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16000</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mn-ea"/>
                          <a:ea typeface="+mn-ea"/>
                        </a:rPr>
                        <a:t>日用雑貨事業</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5,348</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5,500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6,000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6,500</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mn-ea"/>
                          <a:ea typeface="+mn-ea"/>
                        </a:rPr>
                        <a:t>合計</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63,553</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69,500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79,000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90,500</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Text Box 699"/>
          <p:cNvSpPr txBox="1">
            <a:spLocks noChangeArrowheads="1"/>
          </p:cNvSpPr>
          <p:nvPr/>
        </p:nvSpPr>
        <p:spPr bwMode="auto">
          <a:xfrm>
            <a:off x="4614394" y="912661"/>
            <a:ext cx="3636962"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ja-JP" sz="1400" b="1" dirty="0" smtClean="0">
                <a:solidFill>
                  <a:srgbClr val="000000"/>
                </a:solidFill>
                <a:latin typeface="+mn-ea"/>
                <a:ea typeface="+mn-ea"/>
              </a:rPr>
              <a:t>20X1</a:t>
            </a:r>
            <a:r>
              <a:rPr lang="ja-JP" altLang="en-US" sz="1400" b="1" dirty="0" smtClean="0">
                <a:solidFill>
                  <a:srgbClr val="000000"/>
                </a:solidFill>
                <a:latin typeface="+mn-ea"/>
                <a:ea typeface="+mn-ea"/>
              </a:rPr>
              <a:t>年</a:t>
            </a:r>
            <a:r>
              <a:rPr lang="en-US" altLang="ja-JP" sz="1400" b="1" dirty="0" smtClean="0">
                <a:solidFill>
                  <a:srgbClr val="000000"/>
                </a:solidFill>
                <a:latin typeface="+mn-ea"/>
                <a:ea typeface="+mn-ea"/>
              </a:rPr>
              <a:t>3</a:t>
            </a:r>
            <a:r>
              <a:rPr lang="ja-JP" altLang="en-US" sz="1400" b="1" dirty="0" smtClean="0">
                <a:solidFill>
                  <a:srgbClr val="000000"/>
                </a:solidFill>
                <a:latin typeface="+mn-ea"/>
                <a:ea typeface="+mn-ea"/>
              </a:rPr>
              <a:t>月期 中期経営計画の概要</a:t>
            </a:r>
          </a:p>
        </p:txBody>
      </p:sp>
      <p:sp>
        <p:nvSpPr>
          <p:cNvPr id="12" name="Text Box 765"/>
          <p:cNvSpPr txBox="1">
            <a:spLocks noChangeArrowheads="1"/>
          </p:cNvSpPr>
          <p:nvPr/>
        </p:nvSpPr>
        <p:spPr bwMode="auto">
          <a:xfrm>
            <a:off x="7567144" y="3760636"/>
            <a:ext cx="8128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900" smtClean="0">
                <a:solidFill>
                  <a:srgbClr val="000000"/>
                </a:solidFill>
                <a:latin typeface="+mn-ea"/>
                <a:ea typeface="+mn-ea"/>
              </a:rPr>
              <a:t>単位：百万円</a:t>
            </a:r>
          </a:p>
        </p:txBody>
      </p:sp>
      <p:sp>
        <p:nvSpPr>
          <p:cNvPr id="13" name="Text Box 766"/>
          <p:cNvSpPr txBox="1">
            <a:spLocks noChangeArrowheads="1"/>
          </p:cNvSpPr>
          <p:nvPr/>
        </p:nvSpPr>
        <p:spPr bwMode="auto">
          <a:xfrm>
            <a:off x="4830294" y="2765274"/>
            <a:ext cx="64135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900" smtClean="0">
                <a:solidFill>
                  <a:srgbClr val="000000"/>
                </a:solidFill>
                <a:latin typeface="+mn-ea"/>
                <a:ea typeface="+mn-ea"/>
              </a:rPr>
              <a:t>売上目標</a:t>
            </a:r>
          </a:p>
        </p:txBody>
      </p:sp>
      <p:graphicFrame>
        <p:nvGraphicFramePr>
          <p:cNvPr id="14" name="Group 843"/>
          <p:cNvGraphicFramePr>
            <a:graphicFrameLocks noGrp="1"/>
          </p:cNvGraphicFramePr>
          <p:nvPr>
            <p:extLst>
              <p:ext uri="{D42A27DB-BD31-4B8C-83A1-F6EECF244321}">
                <p14:modId xmlns:p14="http://schemas.microsoft.com/office/powerpoint/2010/main" val="226943645"/>
              </p:ext>
            </p:extLst>
          </p:nvPr>
        </p:nvGraphicFramePr>
        <p:xfrm>
          <a:off x="4974756" y="5475136"/>
          <a:ext cx="3671888" cy="966643"/>
        </p:xfrm>
        <a:graphic>
          <a:graphicData uri="http://schemas.openxmlformats.org/drawingml/2006/table">
            <a:tbl>
              <a:tblPr/>
              <a:tblGrid>
                <a:gridCol w="1050925"/>
                <a:gridCol w="766763"/>
                <a:gridCol w="617537"/>
                <a:gridCol w="619125"/>
                <a:gridCol w="617538"/>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800" b="0" i="0" u="none" strike="noStrike" cap="none" normalizeH="0" baseline="0" dirty="0" smtClean="0">
                        <a:ln>
                          <a:noFill/>
                        </a:ln>
                        <a:solidFill>
                          <a:schemeClr val="tx1"/>
                        </a:solidFill>
                        <a:effectLst/>
                        <a:latin typeface="+mn-ea"/>
                        <a:ea typeface="+mn-ea"/>
                      </a:endParaRP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20X1(※)</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20X2</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20X3</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20X4</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6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mn-ea"/>
                          <a:ea typeface="+mn-ea"/>
                        </a:rPr>
                        <a:t>会計・会計システム</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380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480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538</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400</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mn-ea"/>
                          <a:ea typeface="+mn-ea"/>
                        </a:rPr>
                        <a:t>業務系システム</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543</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420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370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350</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8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mn-ea"/>
                          <a:ea typeface="+mn-ea"/>
                        </a:rPr>
                        <a:t>インフラ整備</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310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360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330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438</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mn-ea"/>
                          <a:ea typeface="+mn-ea"/>
                        </a:rPr>
                        <a:t>合計</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1,233</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1,260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1,238</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1,188</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800" b="0" i="0" u="none" strike="noStrike" cap="none" normalizeH="0" baseline="0" smtClean="0">
                          <a:ln>
                            <a:noFill/>
                          </a:ln>
                          <a:solidFill>
                            <a:schemeClr val="tx1"/>
                          </a:solidFill>
                          <a:effectLst/>
                          <a:latin typeface="+mn-ea"/>
                          <a:ea typeface="+mn-ea"/>
                        </a:rPr>
                        <a:t>売上高</a:t>
                      </a:r>
                      <a:r>
                        <a:rPr kumimoji="1" lang="en-US" altLang="ja-JP" sz="800" b="0" i="0" u="none" strike="noStrike" cap="none" normalizeH="0" baseline="0" smtClean="0">
                          <a:ln>
                            <a:noFill/>
                          </a:ln>
                          <a:solidFill>
                            <a:schemeClr val="tx1"/>
                          </a:solidFill>
                          <a:effectLst/>
                          <a:latin typeface="+mn-ea"/>
                          <a:ea typeface="+mn-ea"/>
                        </a:rPr>
                        <a:t>IT</a:t>
                      </a:r>
                      <a:r>
                        <a:rPr kumimoji="1" lang="ja-JP" altLang="en-US" sz="800" b="0" i="0" u="none" strike="noStrike" cap="none" normalizeH="0" baseline="0" smtClean="0">
                          <a:ln>
                            <a:noFill/>
                          </a:ln>
                          <a:solidFill>
                            <a:schemeClr val="tx1"/>
                          </a:solidFill>
                          <a:effectLst/>
                          <a:latin typeface="+mn-ea"/>
                          <a:ea typeface="+mn-ea"/>
                        </a:rPr>
                        <a:t>投資比率</a:t>
                      </a:r>
                    </a:p>
                  </a:txBody>
                  <a:tcPr marL="90000" marR="90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2.10%</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1.81%</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mn-ea"/>
                          <a:ea typeface="+mn-ea"/>
                        </a:rPr>
                        <a:t>1.57%</a:t>
                      </a:r>
                    </a:p>
                  </a:txBody>
                  <a:tcPr marL="90000" marR="90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mn-ea"/>
                          <a:ea typeface="+mn-ea"/>
                        </a:rPr>
                        <a:t>1.37%</a:t>
                      </a:r>
                    </a:p>
                  </a:txBody>
                  <a:tcPr marL="90000" marR="90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 name="Text Box 807"/>
          <p:cNvSpPr txBox="1">
            <a:spLocks noChangeArrowheads="1"/>
          </p:cNvSpPr>
          <p:nvPr/>
        </p:nvSpPr>
        <p:spPr bwMode="auto">
          <a:xfrm>
            <a:off x="4830294" y="5267174"/>
            <a:ext cx="7493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900" smtClean="0">
                <a:solidFill>
                  <a:srgbClr val="000000"/>
                </a:solidFill>
                <a:latin typeface="+mn-ea"/>
                <a:ea typeface="+mn-ea"/>
              </a:rPr>
              <a:t>IT</a:t>
            </a:r>
            <a:r>
              <a:rPr lang="ja-JP" altLang="en-US" sz="900" smtClean="0">
                <a:solidFill>
                  <a:srgbClr val="000000"/>
                </a:solidFill>
                <a:latin typeface="+mn-ea"/>
                <a:ea typeface="+mn-ea"/>
              </a:rPr>
              <a:t>投資計画</a:t>
            </a:r>
          </a:p>
        </p:txBody>
      </p:sp>
      <p:sp>
        <p:nvSpPr>
          <p:cNvPr id="16" name="Text Box 813"/>
          <p:cNvSpPr txBox="1">
            <a:spLocks noChangeArrowheads="1"/>
          </p:cNvSpPr>
          <p:nvPr/>
        </p:nvSpPr>
        <p:spPr bwMode="auto">
          <a:xfrm>
            <a:off x="7962431" y="6411761"/>
            <a:ext cx="8128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900" smtClean="0">
                <a:solidFill>
                  <a:srgbClr val="000000"/>
                </a:solidFill>
                <a:latin typeface="+mn-ea"/>
                <a:ea typeface="+mn-ea"/>
              </a:rPr>
              <a:t>単位：百万円</a:t>
            </a:r>
          </a:p>
        </p:txBody>
      </p:sp>
      <p:sp>
        <p:nvSpPr>
          <p:cNvPr id="17" name="Text Box 844"/>
          <p:cNvSpPr txBox="1">
            <a:spLocks noChangeArrowheads="1"/>
          </p:cNvSpPr>
          <p:nvPr/>
        </p:nvSpPr>
        <p:spPr bwMode="auto">
          <a:xfrm>
            <a:off x="6667031" y="3760636"/>
            <a:ext cx="900113"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900" smtClean="0">
                <a:solidFill>
                  <a:srgbClr val="000000"/>
                </a:solidFill>
                <a:latin typeface="+mn-ea"/>
                <a:ea typeface="+mn-ea"/>
              </a:rPr>
              <a:t>※</a:t>
            </a:r>
            <a:r>
              <a:rPr lang="ja-JP" altLang="en-US" sz="900" smtClean="0">
                <a:solidFill>
                  <a:srgbClr val="000000"/>
                </a:solidFill>
                <a:latin typeface="+mn-ea"/>
                <a:ea typeface="+mn-ea"/>
              </a:rPr>
              <a:t>：実績見通し</a:t>
            </a:r>
          </a:p>
        </p:txBody>
      </p:sp>
      <p:sp>
        <p:nvSpPr>
          <p:cNvPr id="18" name="Text Box 845"/>
          <p:cNvSpPr txBox="1">
            <a:spLocks noChangeArrowheads="1"/>
          </p:cNvSpPr>
          <p:nvPr/>
        </p:nvSpPr>
        <p:spPr bwMode="auto">
          <a:xfrm>
            <a:off x="6667031" y="6411761"/>
            <a:ext cx="900113"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900" smtClean="0">
                <a:solidFill>
                  <a:srgbClr val="000000"/>
                </a:solidFill>
                <a:latin typeface="+mn-ea"/>
                <a:ea typeface="+mn-ea"/>
              </a:rPr>
              <a:t>※</a:t>
            </a:r>
            <a:r>
              <a:rPr lang="ja-JP" altLang="en-US" sz="900" smtClean="0">
                <a:solidFill>
                  <a:srgbClr val="000000"/>
                </a:solidFill>
                <a:latin typeface="+mn-ea"/>
                <a:ea typeface="+mn-ea"/>
              </a:rPr>
              <a:t>：実績見通し</a:t>
            </a:r>
          </a:p>
        </p:txBody>
      </p:sp>
      <p:grpSp>
        <p:nvGrpSpPr>
          <p:cNvPr id="19" name="Group 4"/>
          <p:cNvGrpSpPr>
            <a:grpSpLocks noChangeAspect="1"/>
          </p:cNvGrpSpPr>
          <p:nvPr/>
        </p:nvGrpSpPr>
        <p:grpSpPr bwMode="auto">
          <a:xfrm rot="16200000">
            <a:off x="1773238" y="1603357"/>
            <a:ext cx="3878262" cy="4541838"/>
            <a:chOff x="1117" y="864"/>
            <a:chExt cx="2443" cy="2861"/>
          </a:xfrm>
        </p:grpSpPr>
        <p:sp>
          <p:nvSpPr>
            <p:cNvPr id="20" name="AutoShape 3"/>
            <p:cNvSpPr>
              <a:spLocks noChangeAspect="1" noChangeArrowheads="1" noTextEdit="1"/>
            </p:cNvSpPr>
            <p:nvPr/>
          </p:nvSpPr>
          <p:spPr bwMode="auto">
            <a:xfrm>
              <a:off x="1117" y="864"/>
              <a:ext cx="2443" cy="2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5"/>
            <p:cNvSpPr>
              <a:spLocks/>
            </p:cNvSpPr>
            <p:nvPr/>
          </p:nvSpPr>
          <p:spPr bwMode="auto">
            <a:xfrm>
              <a:off x="1310" y="1922"/>
              <a:ext cx="913" cy="863"/>
            </a:xfrm>
            <a:custGeom>
              <a:avLst/>
              <a:gdLst>
                <a:gd name="T0" fmla="*/ 511 w 913"/>
                <a:gd name="T1" fmla="*/ 708 h 863"/>
                <a:gd name="T2" fmla="*/ 412 w 913"/>
                <a:gd name="T3" fmla="*/ 774 h 863"/>
                <a:gd name="T4" fmla="*/ 412 w 913"/>
                <a:gd name="T5" fmla="*/ 774 h 863"/>
                <a:gd name="T6" fmla="*/ 407 w 913"/>
                <a:gd name="T7" fmla="*/ 779 h 863"/>
                <a:gd name="T8" fmla="*/ 396 w 913"/>
                <a:gd name="T9" fmla="*/ 788 h 863"/>
                <a:gd name="T10" fmla="*/ 390 w 913"/>
                <a:gd name="T11" fmla="*/ 797 h 863"/>
                <a:gd name="T12" fmla="*/ 390 w 913"/>
                <a:gd name="T13" fmla="*/ 807 h 863"/>
                <a:gd name="T14" fmla="*/ 401 w 913"/>
                <a:gd name="T15" fmla="*/ 816 h 863"/>
                <a:gd name="T16" fmla="*/ 418 w 913"/>
                <a:gd name="T17" fmla="*/ 821 h 863"/>
                <a:gd name="T18" fmla="*/ 819 w 913"/>
                <a:gd name="T19" fmla="*/ 863 h 863"/>
                <a:gd name="T20" fmla="*/ 819 w 913"/>
                <a:gd name="T21" fmla="*/ 863 h 863"/>
                <a:gd name="T22" fmla="*/ 830 w 913"/>
                <a:gd name="T23" fmla="*/ 863 h 863"/>
                <a:gd name="T24" fmla="*/ 841 w 913"/>
                <a:gd name="T25" fmla="*/ 859 h 863"/>
                <a:gd name="T26" fmla="*/ 858 w 913"/>
                <a:gd name="T27" fmla="*/ 849 h 863"/>
                <a:gd name="T28" fmla="*/ 863 w 913"/>
                <a:gd name="T29" fmla="*/ 840 h 863"/>
                <a:gd name="T30" fmla="*/ 869 w 913"/>
                <a:gd name="T31" fmla="*/ 826 h 863"/>
                <a:gd name="T32" fmla="*/ 913 w 913"/>
                <a:gd name="T33" fmla="*/ 495 h 863"/>
                <a:gd name="T34" fmla="*/ 913 w 913"/>
                <a:gd name="T35" fmla="*/ 495 h 863"/>
                <a:gd name="T36" fmla="*/ 907 w 913"/>
                <a:gd name="T37" fmla="*/ 486 h 863"/>
                <a:gd name="T38" fmla="*/ 902 w 913"/>
                <a:gd name="T39" fmla="*/ 467 h 863"/>
                <a:gd name="T40" fmla="*/ 896 w 913"/>
                <a:gd name="T41" fmla="*/ 457 h 863"/>
                <a:gd name="T42" fmla="*/ 891 w 913"/>
                <a:gd name="T43" fmla="*/ 453 h 863"/>
                <a:gd name="T44" fmla="*/ 880 w 913"/>
                <a:gd name="T45" fmla="*/ 453 h 863"/>
                <a:gd name="T46" fmla="*/ 863 w 913"/>
                <a:gd name="T47" fmla="*/ 457 h 863"/>
                <a:gd name="T48" fmla="*/ 742 w 913"/>
                <a:gd name="T49" fmla="*/ 542 h 863"/>
                <a:gd name="T50" fmla="*/ 236 w 913"/>
                <a:gd name="T51" fmla="*/ 9 h 863"/>
                <a:gd name="T52" fmla="*/ 236 w 913"/>
                <a:gd name="T53" fmla="*/ 9 h 863"/>
                <a:gd name="T54" fmla="*/ 231 w 913"/>
                <a:gd name="T55" fmla="*/ 4 h 863"/>
                <a:gd name="T56" fmla="*/ 225 w 913"/>
                <a:gd name="T57" fmla="*/ 0 h 863"/>
                <a:gd name="T58" fmla="*/ 209 w 913"/>
                <a:gd name="T59" fmla="*/ 0 h 863"/>
                <a:gd name="T60" fmla="*/ 181 w 913"/>
                <a:gd name="T61" fmla="*/ 14 h 863"/>
                <a:gd name="T62" fmla="*/ 181 w 913"/>
                <a:gd name="T63" fmla="*/ 14 h 863"/>
                <a:gd name="T64" fmla="*/ 16 w 913"/>
                <a:gd name="T65" fmla="*/ 127 h 863"/>
                <a:gd name="T66" fmla="*/ 16 w 913"/>
                <a:gd name="T67" fmla="*/ 127 h 863"/>
                <a:gd name="T68" fmla="*/ 5 w 913"/>
                <a:gd name="T69" fmla="*/ 141 h 863"/>
                <a:gd name="T70" fmla="*/ 0 w 913"/>
                <a:gd name="T71" fmla="*/ 155 h 863"/>
                <a:gd name="T72" fmla="*/ 0 w 913"/>
                <a:gd name="T73" fmla="*/ 160 h 863"/>
                <a:gd name="T74" fmla="*/ 5 w 913"/>
                <a:gd name="T75" fmla="*/ 169 h 863"/>
                <a:gd name="T76" fmla="*/ 5 w 913"/>
                <a:gd name="T77" fmla="*/ 169 h 863"/>
                <a:gd name="T78" fmla="*/ 511 w 913"/>
                <a:gd name="T79" fmla="*/ 708 h 863"/>
                <a:gd name="T80" fmla="*/ 511 w 913"/>
                <a:gd name="T81" fmla="*/ 708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3" h="863">
                  <a:moveTo>
                    <a:pt x="511" y="708"/>
                  </a:moveTo>
                  <a:lnTo>
                    <a:pt x="412" y="774"/>
                  </a:lnTo>
                  <a:lnTo>
                    <a:pt x="412" y="774"/>
                  </a:lnTo>
                  <a:lnTo>
                    <a:pt x="407" y="779"/>
                  </a:lnTo>
                  <a:lnTo>
                    <a:pt x="396" y="788"/>
                  </a:lnTo>
                  <a:lnTo>
                    <a:pt x="390" y="797"/>
                  </a:lnTo>
                  <a:lnTo>
                    <a:pt x="390" y="807"/>
                  </a:lnTo>
                  <a:lnTo>
                    <a:pt x="401" y="816"/>
                  </a:lnTo>
                  <a:lnTo>
                    <a:pt x="418" y="821"/>
                  </a:lnTo>
                  <a:lnTo>
                    <a:pt x="819" y="863"/>
                  </a:lnTo>
                  <a:lnTo>
                    <a:pt x="819" y="863"/>
                  </a:lnTo>
                  <a:lnTo>
                    <a:pt x="830" y="863"/>
                  </a:lnTo>
                  <a:lnTo>
                    <a:pt x="841" y="859"/>
                  </a:lnTo>
                  <a:lnTo>
                    <a:pt x="858" y="849"/>
                  </a:lnTo>
                  <a:lnTo>
                    <a:pt x="863" y="840"/>
                  </a:lnTo>
                  <a:lnTo>
                    <a:pt x="869" y="826"/>
                  </a:lnTo>
                  <a:lnTo>
                    <a:pt x="913" y="495"/>
                  </a:lnTo>
                  <a:lnTo>
                    <a:pt x="913" y="495"/>
                  </a:lnTo>
                  <a:lnTo>
                    <a:pt x="907" y="486"/>
                  </a:lnTo>
                  <a:lnTo>
                    <a:pt x="902" y="467"/>
                  </a:lnTo>
                  <a:lnTo>
                    <a:pt x="896" y="457"/>
                  </a:lnTo>
                  <a:lnTo>
                    <a:pt x="891" y="453"/>
                  </a:lnTo>
                  <a:lnTo>
                    <a:pt x="880" y="453"/>
                  </a:lnTo>
                  <a:lnTo>
                    <a:pt x="863" y="457"/>
                  </a:lnTo>
                  <a:lnTo>
                    <a:pt x="742" y="542"/>
                  </a:lnTo>
                  <a:lnTo>
                    <a:pt x="236" y="9"/>
                  </a:lnTo>
                  <a:lnTo>
                    <a:pt x="236" y="9"/>
                  </a:lnTo>
                  <a:lnTo>
                    <a:pt x="231" y="4"/>
                  </a:lnTo>
                  <a:lnTo>
                    <a:pt x="225" y="0"/>
                  </a:lnTo>
                  <a:lnTo>
                    <a:pt x="209" y="0"/>
                  </a:lnTo>
                  <a:lnTo>
                    <a:pt x="181" y="14"/>
                  </a:lnTo>
                  <a:lnTo>
                    <a:pt x="181" y="14"/>
                  </a:lnTo>
                  <a:lnTo>
                    <a:pt x="16" y="127"/>
                  </a:lnTo>
                  <a:lnTo>
                    <a:pt x="16" y="127"/>
                  </a:lnTo>
                  <a:lnTo>
                    <a:pt x="5" y="141"/>
                  </a:lnTo>
                  <a:lnTo>
                    <a:pt x="0" y="155"/>
                  </a:lnTo>
                  <a:lnTo>
                    <a:pt x="0" y="160"/>
                  </a:lnTo>
                  <a:lnTo>
                    <a:pt x="5" y="169"/>
                  </a:lnTo>
                  <a:lnTo>
                    <a:pt x="5" y="169"/>
                  </a:lnTo>
                  <a:lnTo>
                    <a:pt x="511" y="708"/>
                  </a:lnTo>
                  <a:lnTo>
                    <a:pt x="511" y="708"/>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6"/>
            <p:cNvSpPr>
              <a:spLocks/>
            </p:cNvSpPr>
            <p:nvPr/>
          </p:nvSpPr>
          <p:spPr bwMode="auto">
            <a:xfrm>
              <a:off x="2047" y="1298"/>
              <a:ext cx="649" cy="1015"/>
            </a:xfrm>
            <a:custGeom>
              <a:avLst/>
              <a:gdLst>
                <a:gd name="T0" fmla="*/ 165 w 649"/>
                <a:gd name="T1" fmla="*/ 718 h 1015"/>
                <a:gd name="T2" fmla="*/ 44 w 649"/>
                <a:gd name="T3" fmla="*/ 718 h 1015"/>
                <a:gd name="T4" fmla="*/ 44 w 649"/>
                <a:gd name="T5" fmla="*/ 718 h 1015"/>
                <a:gd name="T6" fmla="*/ 33 w 649"/>
                <a:gd name="T7" fmla="*/ 718 h 1015"/>
                <a:gd name="T8" fmla="*/ 16 w 649"/>
                <a:gd name="T9" fmla="*/ 718 h 1015"/>
                <a:gd name="T10" fmla="*/ 5 w 649"/>
                <a:gd name="T11" fmla="*/ 723 h 1015"/>
                <a:gd name="T12" fmla="*/ 0 w 649"/>
                <a:gd name="T13" fmla="*/ 732 h 1015"/>
                <a:gd name="T14" fmla="*/ 0 w 649"/>
                <a:gd name="T15" fmla="*/ 742 h 1015"/>
                <a:gd name="T16" fmla="*/ 11 w 649"/>
                <a:gd name="T17" fmla="*/ 756 h 1015"/>
                <a:gd name="T18" fmla="*/ 297 w 649"/>
                <a:gd name="T19" fmla="*/ 1006 h 1015"/>
                <a:gd name="T20" fmla="*/ 297 w 649"/>
                <a:gd name="T21" fmla="*/ 1006 h 1015"/>
                <a:gd name="T22" fmla="*/ 297 w 649"/>
                <a:gd name="T23" fmla="*/ 1011 h 1015"/>
                <a:gd name="T24" fmla="*/ 314 w 649"/>
                <a:gd name="T25" fmla="*/ 1015 h 1015"/>
                <a:gd name="T26" fmla="*/ 330 w 649"/>
                <a:gd name="T27" fmla="*/ 1015 h 1015"/>
                <a:gd name="T28" fmla="*/ 347 w 649"/>
                <a:gd name="T29" fmla="*/ 1011 h 1015"/>
                <a:gd name="T30" fmla="*/ 358 w 649"/>
                <a:gd name="T31" fmla="*/ 1006 h 1015"/>
                <a:gd name="T32" fmla="*/ 633 w 649"/>
                <a:gd name="T33" fmla="*/ 770 h 1015"/>
                <a:gd name="T34" fmla="*/ 633 w 649"/>
                <a:gd name="T35" fmla="*/ 770 h 1015"/>
                <a:gd name="T36" fmla="*/ 638 w 649"/>
                <a:gd name="T37" fmla="*/ 760 h 1015"/>
                <a:gd name="T38" fmla="*/ 649 w 649"/>
                <a:gd name="T39" fmla="*/ 742 h 1015"/>
                <a:gd name="T40" fmla="*/ 649 w 649"/>
                <a:gd name="T41" fmla="*/ 732 h 1015"/>
                <a:gd name="T42" fmla="*/ 649 w 649"/>
                <a:gd name="T43" fmla="*/ 723 h 1015"/>
                <a:gd name="T44" fmla="*/ 638 w 649"/>
                <a:gd name="T45" fmla="*/ 718 h 1015"/>
                <a:gd name="T46" fmla="*/ 622 w 649"/>
                <a:gd name="T47" fmla="*/ 713 h 1015"/>
                <a:gd name="T48" fmla="*/ 468 w 649"/>
                <a:gd name="T49" fmla="*/ 713 h 1015"/>
                <a:gd name="T50" fmla="*/ 468 w 649"/>
                <a:gd name="T51" fmla="*/ 24 h 1015"/>
                <a:gd name="T52" fmla="*/ 468 w 649"/>
                <a:gd name="T53" fmla="*/ 24 h 1015"/>
                <a:gd name="T54" fmla="*/ 468 w 649"/>
                <a:gd name="T55" fmla="*/ 19 h 1015"/>
                <a:gd name="T56" fmla="*/ 462 w 649"/>
                <a:gd name="T57" fmla="*/ 15 h 1015"/>
                <a:gd name="T58" fmla="*/ 451 w 649"/>
                <a:gd name="T59" fmla="*/ 5 h 1015"/>
                <a:gd name="T60" fmla="*/ 418 w 649"/>
                <a:gd name="T61" fmla="*/ 0 h 1015"/>
                <a:gd name="T62" fmla="*/ 418 w 649"/>
                <a:gd name="T63" fmla="*/ 0 h 1015"/>
                <a:gd name="T64" fmla="*/ 209 w 649"/>
                <a:gd name="T65" fmla="*/ 0 h 1015"/>
                <a:gd name="T66" fmla="*/ 209 w 649"/>
                <a:gd name="T67" fmla="*/ 0 h 1015"/>
                <a:gd name="T68" fmla="*/ 187 w 649"/>
                <a:gd name="T69" fmla="*/ 5 h 1015"/>
                <a:gd name="T70" fmla="*/ 176 w 649"/>
                <a:gd name="T71" fmla="*/ 15 h 1015"/>
                <a:gd name="T72" fmla="*/ 170 w 649"/>
                <a:gd name="T73" fmla="*/ 19 h 1015"/>
                <a:gd name="T74" fmla="*/ 170 w 649"/>
                <a:gd name="T75" fmla="*/ 29 h 1015"/>
                <a:gd name="T76" fmla="*/ 170 w 649"/>
                <a:gd name="T77" fmla="*/ 29 h 1015"/>
                <a:gd name="T78" fmla="*/ 165 w 649"/>
                <a:gd name="T79" fmla="*/ 718 h 1015"/>
                <a:gd name="T80" fmla="*/ 165 w 649"/>
                <a:gd name="T81" fmla="*/ 718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9" h="1015">
                  <a:moveTo>
                    <a:pt x="165" y="718"/>
                  </a:moveTo>
                  <a:lnTo>
                    <a:pt x="44" y="718"/>
                  </a:lnTo>
                  <a:lnTo>
                    <a:pt x="44" y="718"/>
                  </a:lnTo>
                  <a:lnTo>
                    <a:pt x="33" y="718"/>
                  </a:lnTo>
                  <a:lnTo>
                    <a:pt x="16" y="718"/>
                  </a:lnTo>
                  <a:lnTo>
                    <a:pt x="5" y="723"/>
                  </a:lnTo>
                  <a:lnTo>
                    <a:pt x="0" y="732"/>
                  </a:lnTo>
                  <a:lnTo>
                    <a:pt x="0" y="742"/>
                  </a:lnTo>
                  <a:lnTo>
                    <a:pt x="11" y="756"/>
                  </a:lnTo>
                  <a:lnTo>
                    <a:pt x="297" y="1006"/>
                  </a:lnTo>
                  <a:lnTo>
                    <a:pt x="297" y="1006"/>
                  </a:lnTo>
                  <a:lnTo>
                    <a:pt x="297" y="1011"/>
                  </a:lnTo>
                  <a:lnTo>
                    <a:pt x="314" y="1015"/>
                  </a:lnTo>
                  <a:lnTo>
                    <a:pt x="330" y="1015"/>
                  </a:lnTo>
                  <a:lnTo>
                    <a:pt x="347" y="1011"/>
                  </a:lnTo>
                  <a:lnTo>
                    <a:pt x="358" y="1006"/>
                  </a:lnTo>
                  <a:lnTo>
                    <a:pt x="633" y="770"/>
                  </a:lnTo>
                  <a:lnTo>
                    <a:pt x="633" y="770"/>
                  </a:lnTo>
                  <a:lnTo>
                    <a:pt x="638" y="760"/>
                  </a:lnTo>
                  <a:lnTo>
                    <a:pt x="649" y="742"/>
                  </a:lnTo>
                  <a:lnTo>
                    <a:pt x="649" y="732"/>
                  </a:lnTo>
                  <a:lnTo>
                    <a:pt x="649" y="723"/>
                  </a:lnTo>
                  <a:lnTo>
                    <a:pt x="638" y="718"/>
                  </a:lnTo>
                  <a:lnTo>
                    <a:pt x="622" y="713"/>
                  </a:lnTo>
                  <a:lnTo>
                    <a:pt x="468" y="713"/>
                  </a:lnTo>
                  <a:lnTo>
                    <a:pt x="468" y="24"/>
                  </a:lnTo>
                  <a:lnTo>
                    <a:pt x="468" y="24"/>
                  </a:lnTo>
                  <a:lnTo>
                    <a:pt x="468" y="19"/>
                  </a:lnTo>
                  <a:lnTo>
                    <a:pt x="462" y="15"/>
                  </a:lnTo>
                  <a:lnTo>
                    <a:pt x="451" y="5"/>
                  </a:lnTo>
                  <a:lnTo>
                    <a:pt x="418" y="0"/>
                  </a:lnTo>
                  <a:lnTo>
                    <a:pt x="418" y="0"/>
                  </a:lnTo>
                  <a:lnTo>
                    <a:pt x="209" y="0"/>
                  </a:lnTo>
                  <a:lnTo>
                    <a:pt x="209" y="0"/>
                  </a:lnTo>
                  <a:lnTo>
                    <a:pt x="187" y="5"/>
                  </a:lnTo>
                  <a:lnTo>
                    <a:pt x="176" y="15"/>
                  </a:lnTo>
                  <a:lnTo>
                    <a:pt x="170" y="19"/>
                  </a:lnTo>
                  <a:lnTo>
                    <a:pt x="170" y="29"/>
                  </a:lnTo>
                  <a:lnTo>
                    <a:pt x="170" y="29"/>
                  </a:lnTo>
                  <a:lnTo>
                    <a:pt x="165" y="718"/>
                  </a:lnTo>
                  <a:lnTo>
                    <a:pt x="165" y="718"/>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7"/>
            <p:cNvSpPr>
              <a:spLocks/>
            </p:cNvSpPr>
            <p:nvPr/>
          </p:nvSpPr>
          <p:spPr bwMode="auto">
            <a:xfrm>
              <a:off x="2537" y="1922"/>
              <a:ext cx="907" cy="863"/>
            </a:xfrm>
            <a:custGeom>
              <a:avLst/>
              <a:gdLst>
                <a:gd name="T0" fmla="*/ 396 w 907"/>
                <a:gd name="T1" fmla="*/ 708 h 863"/>
                <a:gd name="T2" fmla="*/ 495 w 907"/>
                <a:gd name="T3" fmla="*/ 774 h 863"/>
                <a:gd name="T4" fmla="*/ 495 w 907"/>
                <a:gd name="T5" fmla="*/ 774 h 863"/>
                <a:gd name="T6" fmla="*/ 500 w 907"/>
                <a:gd name="T7" fmla="*/ 779 h 863"/>
                <a:gd name="T8" fmla="*/ 517 w 907"/>
                <a:gd name="T9" fmla="*/ 788 h 863"/>
                <a:gd name="T10" fmla="*/ 517 w 907"/>
                <a:gd name="T11" fmla="*/ 797 h 863"/>
                <a:gd name="T12" fmla="*/ 517 w 907"/>
                <a:gd name="T13" fmla="*/ 807 h 863"/>
                <a:gd name="T14" fmla="*/ 511 w 907"/>
                <a:gd name="T15" fmla="*/ 816 h 863"/>
                <a:gd name="T16" fmla="*/ 495 w 907"/>
                <a:gd name="T17" fmla="*/ 821 h 863"/>
                <a:gd name="T18" fmla="*/ 88 w 907"/>
                <a:gd name="T19" fmla="*/ 863 h 863"/>
                <a:gd name="T20" fmla="*/ 88 w 907"/>
                <a:gd name="T21" fmla="*/ 863 h 863"/>
                <a:gd name="T22" fmla="*/ 82 w 907"/>
                <a:gd name="T23" fmla="*/ 863 h 863"/>
                <a:gd name="T24" fmla="*/ 66 w 907"/>
                <a:gd name="T25" fmla="*/ 859 h 863"/>
                <a:gd name="T26" fmla="*/ 49 w 907"/>
                <a:gd name="T27" fmla="*/ 849 h 863"/>
                <a:gd name="T28" fmla="*/ 44 w 907"/>
                <a:gd name="T29" fmla="*/ 840 h 863"/>
                <a:gd name="T30" fmla="*/ 38 w 907"/>
                <a:gd name="T31" fmla="*/ 826 h 863"/>
                <a:gd name="T32" fmla="*/ 0 w 907"/>
                <a:gd name="T33" fmla="*/ 495 h 863"/>
                <a:gd name="T34" fmla="*/ 0 w 907"/>
                <a:gd name="T35" fmla="*/ 495 h 863"/>
                <a:gd name="T36" fmla="*/ 0 w 907"/>
                <a:gd name="T37" fmla="*/ 486 h 863"/>
                <a:gd name="T38" fmla="*/ 5 w 907"/>
                <a:gd name="T39" fmla="*/ 467 h 863"/>
                <a:gd name="T40" fmla="*/ 11 w 907"/>
                <a:gd name="T41" fmla="*/ 457 h 863"/>
                <a:gd name="T42" fmla="*/ 22 w 907"/>
                <a:gd name="T43" fmla="*/ 453 h 863"/>
                <a:gd name="T44" fmla="*/ 33 w 907"/>
                <a:gd name="T45" fmla="*/ 453 h 863"/>
                <a:gd name="T46" fmla="*/ 44 w 907"/>
                <a:gd name="T47" fmla="*/ 457 h 863"/>
                <a:gd name="T48" fmla="*/ 165 w 907"/>
                <a:gd name="T49" fmla="*/ 542 h 863"/>
                <a:gd name="T50" fmla="*/ 676 w 907"/>
                <a:gd name="T51" fmla="*/ 9 h 863"/>
                <a:gd name="T52" fmla="*/ 676 w 907"/>
                <a:gd name="T53" fmla="*/ 9 h 863"/>
                <a:gd name="T54" fmla="*/ 676 w 907"/>
                <a:gd name="T55" fmla="*/ 4 h 863"/>
                <a:gd name="T56" fmla="*/ 682 w 907"/>
                <a:gd name="T57" fmla="*/ 0 h 863"/>
                <a:gd name="T58" fmla="*/ 698 w 907"/>
                <a:gd name="T59" fmla="*/ 0 h 863"/>
                <a:gd name="T60" fmla="*/ 726 w 907"/>
                <a:gd name="T61" fmla="*/ 14 h 863"/>
                <a:gd name="T62" fmla="*/ 726 w 907"/>
                <a:gd name="T63" fmla="*/ 14 h 863"/>
                <a:gd name="T64" fmla="*/ 891 w 907"/>
                <a:gd name="T65" fmla="*/ 127 h 863"/>
                <a:gd name="T66" fmla="*/ 891 w 907"/>
                <a:gd name="T67" fmla="*/ 127 h 863"/>
                <a:gd name="T68" fmla="*/ 902 w 907"/>
                <a:gd name="T69" fmla="*/ 141 h 863"/>
                <a:gd name="T70" fmla="*/ 907 w 907"/>
                <a:gd name="T71" fmla="*/ 155 h 863"/>
                <a:gd name="T72" fmla="*/ 907 w 907"/>
                <a:gd name="T73" fmla="*/ 160 h 863"/>
                <a:gd name="T74" fmla="*/ 902 w 907"/>
                <a:gd name="T75" fmla="*/ 169 h 863"/>
                <a:gd name="T76" fmla="*/ 902 w 907"/>
                <a:gd name="T77" fmla="*/ 169 h 863"/>
                <a:gd name="T78" fmla="*/ 396 w 907"/>
                <a:gd name="T79" fmla="*/ 708 h 863"/>
                <a:gd name="T80" fmla="*/ 396 w 907"/>
                <a:gd name="T81" fmla="*/ 708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7" h="863">
                  <a:moveTo>
                    <a:pt x="396" y="708"/>
                  </a:moveTo>
                  <a:lnTo>
                    <a:pt x="495" y="774"/>
                  </a:lnTo>
                  <a:lnTo>
                    <a:pt x="495" y="774"/>
                  </a:lnTo>
                  <a:lnTo>
                    <a:pt x="500" y="779"/>
                  </a:lnTo>
                  <a:lnTo>
                    <a:pt x="517" y="788"/>
                  </a:lnTo>
                  <a:lnTo>
                    <a:pt x="517" y="797"/>
                  </a:lnTo>
                  <a:lnTo>
                    <a:pt x="517" y="807"/>
                  </a:lnTo>
                  <a:lnTo>
                    <a:pt x="511" y="816"/>
                  </a:lnTo>
                  <a:lnTo>
                    <a:pt x="495" y="821"/>
                  </a:lnTo>
                  <a:lnTo>
                    <a:pt x="88" y="863"/>
                  </a:lnTo>
                  <a:lnTo>
                    <a:pt x="88" y="863"/>
                  </a:lnTo>
                  <a:lnTo>
                    <a:pt x="82" y="863"/>
                  </a:lnTo>
                  <a:lnTo>
                    <a:pt x="66" y="859"/>
                  </a:lnTo>
                  <a:lnTo>
                    <a:pt x="49" y="849"/>
                  </a:lnTo>
                  <a:lnTo>
                    <a:pt x="44" y="840"/>
                  </a:lnTo>
                  <a:lnTo>
                    <a:pt x="38" y="826"/>
                  </a:lnTo>
                  <a:lnTo>
                    <a:pt x="0" y="495"/>
                  </a:lnTo>
                  <a:lnTo>
                    <a:pt x="0" y="495"/>
                  </a:lnTo>
                  <a:lnTo>
                    <a:pt x="0" y="486"/>
                  </a:lnTo>
                  <a:lnTo>
                    <a:pt x="5" y="467"/>
                  </a:lnTo>
                  <a:lnTo>
                    <a:pt x="11" y="457"/>
                  </a:lnTo>
                  <a:lnTo>
                    <a:pt x="22" y="453"/>
                  </a:lnTo>
                  <a:lnTo>
                    <a:pt x="33" y="453"/>
                  </a:lnTo>
                  <a:lnTo>
                    <a:pt x="44" y="457"/>
                  </a:lnTo>
                  <a:lnTo>
                    <a:pt x="165" y="542"/>
                  </a:lnTo>
                  <a:lnTo>
                    <a:pt x="676" y="9"/>
                  </a:lnTo>
                  <a:lnTo>
                    <a:pt x="676" y="9"/>
                  </a:lnTo>
                  <a:lnTo>
                    <a:pt x="676" y="4"/>
                  </a:lnTo>
                  <a:lnTo>
                    <a:pt x="682" y="0"/>
                  </a:lnTo>
                  <a:lnTo>
                    <a:pt x="698" y="0"/>
                  </a:lnTo>
                  <a:lnTo>
                    <a:pt x="726" y="14"/>
                  </a:lnTo>
                  <a:lnTo>
                    <a:pt x="726" y="14"/>
                  </a:lnTo>
                  <a:lnTo>
                    <a:pt x="891" y="127"/>
                  </a:lnTo>
                  <a:lnTo>
                    <a:pt x="891" y="127"/>
                  </a:lnTo>
                  <a:lnTo>
                    <a:pt x="902" y="141"/>
                  </a:lnTo>
                  <a:lnTo>
                    <a:pt x="907" y="155"/>
                  </a:lnTo>
                  <a:lnTo>
                    <a:pt x="907" y="160"/>
                  </a:lnTo>
                  <a:lnTo>
                    <a:pt x="902" y="169"/>
                  </a:lnTo>
                  <a:lnTo>
                    <a:pt x="902" y="169"/>
                  </a:lnTo>
                  <a:lnTo>
                    <a:pt x="396" y="708"/>
                  </a:lnTo>
                  <a:lnTo>
                    <a:pt x="396" y="708"/>
                  </a:lnTo>
                  <a:close/>
                </a:path>
              </a:pathLst>
            </a:custGeom>
            <a:solidFill>
              <a:srgbClr val="A3C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8"/>
            <p:cNvSpPr>
              <a:spLocks/>
            </p:cNvSpPr>
            <p:nvPr/>
          </p:nvSpPr>
          <p:spPr bwMode="auto">
            <a:xfrm>
              <a:off x="2047" y="2861"/>
              <a:ext cx="644" cy="864"/>
            </a:xfrm>
            <a:custGeom>
              <a:avLst/>
              <a:gdLst>
                <a:gd name="T0" fmla="*/ 479 w 644"/>
                <a:gd name="T1" fmla="*/ 510 h 864"/>
                <a:gd name="T2" fmla="*/ 446 w 644"/>
                <a:gd name="T3" fmla="*/ 477 h 864"/>
                <a:gd name="T4" fmla="*/ 418 w 644"/>
                <a:gd name="T5" fmla="*/ 430 h 864"/>
                <a:gd name="T6" fmla="*/ 418 w 644"/>
                <a:gd name="T7" fmla="*/ 368 h 864"/>
                <a:gd name="T8" fmla="*/ 462 w 644"/>
                <a:gd name="T9" fmla="*/ 293 h 864"/>
                <a:gd name="T10" fmla="*/ 484 w 644"/>
                <a:gd name="T11" fmla="*/ 269 h 864"/>
                <a:gd name="T12" fmla="*/ 517 w 644"/>
                <a:gd name="T13" fmla="*/ 208 h 864"/>
                <a:gd name="T14" fmla="*/ 523 w 644"/>
                <a:gd name="T15" fmla="*/ 170 h 864"/>
                <a:gd name="T16" fmla="*/ 506 w 644"/>
                <a:gd name="T17" fmla="*/ 104 h 864"/>
                <a:gd name="T18" fmla="*/ 462 w 644"/>
                <a:gd name="T19" fmla="*/ 52 h 864"/>
                <a:gd name="T20" fmla="*/ 402 w 644"/>
                <a:gd name="T21" fmla="*/ 14 h 864"/>
                <a:gd name="T22" fmla="*/ 319 w 644"/>
                <a:gd name="T23" fmla="*/ 0 h 864"/>
                <a:gd name="T24" fmla="*/ 280 w 644"/>
                <a:gd name="T25" fmla="*/ 5 h 864"/>
                <a:gd name="T26" fmla="*/ 209 w 644"/>
                <a:gd name="T27" fmla="*/ 28 h 864"/>
                <a:gd name="T28" fmla="*/ 154 w 644"/>
                <a:gd name="T29" fmla="*/ 76 h 864"/>
                <a:gd name="T30" fmla="*/ 126 w 644"/>
                <a:gd name="T31" fmla="*/ 137 h 864"/>
                <a:gd name="T32" fmla="*/ 121 w 644"/>
                <a:gd name="T33" fmla="*/ 170 h 864"/>
                <a:gd name="T34" fmla="*/ 137 w 644"/>
                <a:gd name="T35" fmla="*/ 236 h 864"/>
                <a:gd name="T36" fmla="*/ 176 w 644"/>
                <a:gd name="T37" fmla="*/ 288 h 864"/>
                <a:gd name="T38" fmla="*/ 198 w 644"/>
                <a:gd name="T39" fmla="*/ 316 h 864"/>
                <a:gd name="T40" fmla="*/ 214 w 644"/>
                <a:gd name="T41" fmla="*/ 373 h 864"/>
                <a:gd name="T42" fmla="*/ 198 w 644"/>
                <a:gd name="T43" fmla="*/ 444 h 864"/>
                <a:gd name="T44" fmla="*/ 170 w 644"/>
                <a:gd name="T45" fmla="*/ 486 h 864"/>
                <a:gd name="T46" fmla="*/ 126 w 644"/>
                <a:gd name="T47" fmla="*/ 529 h 864"/>
                <a:gd name="T48" fmla="*/ 126 w 644"/>
                <a:gd name="T49" fmla="*/ 529 h 864"/>
                <a:gd name="T50" fmla="*/ 93 w 644"/>
                <a:gd name="T51" fmla="*/ 557 h 864"/>
                <a:gd name="T52" fmla="*/ 22 w 644"/>
                <a:gd name="T53" fmla="*/ 656 h 864"/>
                <a:gd name="T54" fmla="*/ 0 w 644"/>
                <a:gd name="T55" fmla="*/ 746 h 864"/>
                <a:gd name="T56" fmla="*/ 0 w 644"/>
                <a:gd name="T57" fmla="*/ 774 h 864"/>
                <a:gd name="T58" fmla="*/ 0 w 644"/>
                <a:gd name="T59" fmla="*/ 807 h 864"/>
                <a:gd name="T60" fmla="*/ 5 w 644"/>
                <a:gd name="T61" fmla="*/ 812 h 864"/>
                <a:gd name="T62" fmla="*/ 38 w 644"/>
                <a:gd name="T63" fmla="*/ 831 h 864"/>
                <a:gd name="T64" fmla="*/ 110 w 644"/>
                <a:gd name="T65" fmla="*/ 850 h 864"/>
                <a:gd name="T66" fmla="*/ 231 w 644"/>
                <a:gd name="T67" fmla="*/ 859 h 864"/>
                <a:gd name="T68" fmla="*/ 314 w 644"/>
                <a:gd name="T69" fmla="*/ 864 h 864"/>
                <a:gd name="T70" fmla="*/ 319 w 644"/>
                <a:gd name="T71" fmla="*/ 864 h 864"/>
                <a:gd name="T72" fmla="*/ 484 w 644"/>
                <a:gd name="T73" fmla="*/ 859 h 864"/>
                <a:gd name="T74" fmla="*/ 539 w 644"/>
                <a:gd name="T75" fmla="*/ 855 h 864"/>
                <a:gd name="T76" fmla="*/ 583 w 644"/>
                <a:gd name="T77" fmla="*/ 845 h 864"/>
                <a:gd name="T78" fmla="*/ 616 w 644"/>
                <a:gd name="T79" fmla="*/ 831 h 864"/>
                <a:gd name="T80" fmla="*/ 638 w 644"/>
                <a:gd name="T81" fmla="*/ 807 h 864"/>
                <a:gd name="T82" fmla="*/ 644 w 644"/>
                <a:gd name="T83" fmla="*/ 765 h 864"/>
                <a:gd name="T84" fmla="*/ 638 w 644"/>
                <a:gd name="T85" fmla="*/ 727 h 864"/>
                <a:gd name="T86" fmla="*/ 616 w 644"/>
                <a:gd name="T87" fmla="*/ 652 h 864"/>
                <a:gd name="T88" fmla="*/ 572 w 644"/>
                <a:gd name="T89" fmla="*/ 585 h 864"/>
                <a:gd name="T90" fmla="*/ 512 w 644"/>
                <a:gd name="T91" fmla="*/ 534 h 864"/>
                <a:gd name="T92" fmla="*/ 479 w 644"/>
                <a:gd name="T93" fmla="*/ 51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4" h="864">
                  <a:moveTo>
                    <a:pt x="479" y="510"/>
                  </a:moveTo>
                  <a:lnTo>
                    <a:pt x="479" y="510"/>
                  </a:lnTo>
                  <a:lnTo>
                    <a:pt x="462" y="496"/>
                  </a:lnTo>
                  <a:lnTo>
                    <a:pt x="446" y="477"/>
                  </a:lnTo>
                  <a:lnTo>
                    <a:pt x="429" y="458"/>
                  </a:lnTo>
                  <a:lnTo>
                    <a:pt x="418" y="430"/>
                  </a:lnTo>
                  <a:lnTo>
                    <a:pt x="418" y="401"/>
                  </a:lnTo>
                  <a:lnTo>
                    <a:pt x="418" y="368"/>
                  </a:lnTo>
                  <a:lnTo>
                    <a:pt x="435" y="335"/>
                  </a:lnTo>
                  <a:lnTo>
                    <a:pt x="462" y="293"/>
                  </a:lnTo>
                  <a:lnTo>
                    <a:pt x="462" y="293"/>
                  </a:lnTo>
                  <a:lnTo>
                    <a:pt x="484" y="269"/>
                  </a:lnTo>
                  <a:lnTo>
                    <a:pt x="506" y="241"/>
                  </a:lnTo>
                  <a:lnTo>
                    <a:pt x="517" y="208"/>
                  </a:lnTo>
                  <a:lnTo>
                    <a:pt x="523" y="170"/>
                  </a:lnTo>
                  <a:lnTo>
                    <a:pt x="523" y="170"/>
                  </a:lnTo>
                  <a:lnTo>
                    <a:pt x="517" y="137"/>
                  </a:lnTo>
                  <a:lnTo>
                    <a:pt x="506" y="104"/>
                  </a:lnTo>
                  <a:lnTo>
                    <a:pt x="490" y="76"/>
                  </a:lnTo>
                  <a:lnTo>
                    <a:pt x="462" y="52"/>
                  </a:lnTo>
                  <a:lnTo>
                    <a:pt x="435" y="28"/>
                  </a:lnTo>
                  <a:lnTo>
                    <a:pt x="402" y="14"/>
                  </a:lnTo>
                  <a:lnTo>
                    <a:pt x="363" y="5"/>
                  </a:lnTo>
                  <a:lnTo>
                    <a:pt x="319" y="0"/>
                  </a:lnTo>
                  <a:lnTo>
                    <a:pt x="319" y="0"/>
                  </a:lnTo>
                  <a:lnTo>
                    <a:pt x="280" y="5"/>
                  </a:lnTo>
                  <a:lnTo>
                    <a:pt x="242" y="14"/>
                  </a:lnTo>
                  <a:lnTo>
                    <a:pt x="209" y="28"/>
                  </a:lnTo>
                  <a:lnTo>
                    <a:pt x="181" y="52"/>
                  </a:lnTo>
                  <a:lnTo>
                    <a:pt x="154" y="76"/>
                  </a:lnTo>
                  <a:lnTo>
                    <a:pt x="137" y="104"/>
                  </a:lnTo>
                  <a:lnTo>
                    <a:pt x="126" y="137"/>
                  </a:lnTo>
                  <a:lnTo>
                    <a:pt x="121" y="170"/>
                  </a:lnTo>
                  <a:lnTo>
                    <a:pt x="121" y="170"/>
                  </a:lnTo>
                  <a:lnTo>
                    <a:pt x="126" y="208"/>
                  </a:lnTo>
                  <a:lnTo>
                    <a:pt x="137" y="236"/>
                  </a:lnTo>
                  <a:lnTo>
                    <a:pt x="154" y="264"/>
                  </a:lnTo>
                  <a:lnTo>
                    <a:pt x="176" y="288"/>
                  </a:lnTo>
                  <a:lnTo>
                    <a:pt x="176" y="288"/>
                  </a:lnTo>
                  <a:lnTo>
                    <a:pt x="198" y="316"/>
                  </a:lnTo>
                  <a:lnTo>
                    <a:pt x="209" y="345"/>
                  </a:lnTo>
                  <a:lnTo>
                    <a:pt x="214" y="373"/>
                  </a:lnTo>
                  <a:lnTo>
                    <a:pt x="214" y="406"/>
                  </a:lnTo>
                  <a:lnTo>
                    <a:pt x="198" y="444"/>
                  </a:lnTo>
                  <a:lnTo>
                    <a:pt x="187" y="467"/>
                  </a:lnTo>
                  <a:lnTo>
                    <a:pt x="170" y="486"/>
                  </a:lnTo>
                  <a:lnTo>
                    <a:pt x="148" y="510"/>
                  </a:lnTo>
                  <a:lnTo>
                    <a:pt x="126" y="529"/>
                  </a:lnTo>
                  <a:lnTo>
                    <a:pt x="126" y="529"/>
                  </a:lnTo>
                  <a:lnTo>
                    <a:pt x="126" y="529"/>
                  </a:lnTo>
                  <a:lnTo>
                    <a:pt x="93" y="557"/>
                  </a:lnTo>
                  <a:lnTo>
                    <a:pt x="93" y="557"/>
                  </a:lnTo>
                  <a:lnTo>
                    <a:pt x="55" y="604"/>
                  </a:lnTo>
                  <a:lnTo>
                    <a:pt x="22" y="656"/>
                  </a:lnTo>
                  <a:lnTo>
                    <a:pt x="5" y="713"/>
                  </a:lnTo>
                  <a:lnTo>
                    <a:pt x="0" y="746"/>
                  </a:lnTo>
                  <a:lnTo>
                    <a:pt x="0" y="774"/>
                  </a:lnTo>
                  <a:lnTo>
                    <a:pt x="0" y="774"/>
                  </a:lnTo>
                  <a:lnTo>
                    <a:pt x="0" y="803"/>
                  </a:lnTo>
                  <a:lnTo>
                    <a:pt x="0" y="807"/>
                  </a:lnTo>
                  <a:lnTo>
                    <a:pt x="5" y="812"/>
                  </a:lnTo>
                  <a:lnTo>
                    <a:pt x="5" y="812"/>
                  </a:lnTo>
                  <a:lnTo>
                    <a:pt x="22" y="822"/>
                  </a:lnTo>
                  <a:lnTo>
                    <a:pt x="38" y="831"/>
                  </a:lnTo>
                  <a:lnTo>
                    <a:pt x="66" y="840"/>
                  </a:lnTo>
                  <a:lnTo>
                    <a:pt x="110" y="850"/>
                  </a:lnTo>
                  <a:lnTo>
                    <a:pt x="159" y="855"/>
                  </a:lnTo>
                  <a:lnTo>
                    <a:pt x="231" y="859"/>
                  </a:lnTo>
                  <a:lnTo>
                    <a:pt x="314" y="864"/>
                  </a:lnTo>
                  <a:lnTo>
                    <a:pt x="314" y="864"/>
                  </a:lnTo>
                  <a:lnTo>
                    <a:pt x="319" y="864"/>
                  </a:lnTo>
                  <a:lnTo>
                    <a:pt x="319" y="864"/>
                  </a:lnTo>
                  <a:lnTo>
                    <a:pt x="385" y="864"/>
                  </a:lnTo>
                  <a:lnTo>
                    <a:pt x="484" y="859"/>
                  </a:lnTo>
                  <a:lnTo>
                    <a:pt x="484" y="859"/>
                  </a:lnTo>
                  <a:lnTo>
                    <a:pt x="539" y="855"/>
                  </a:lnTo>
                  <a:lnTo>
                    <a:pt x="583" y="845"/>
                  </a:lnTo>
                  <a:lnTo>
                    <a:pt x="583" y="845"/>
                  </a:lnTo>
                  <a:lnTo>
                    <a:pt x="616" y="831"/>
                  </a:lnTo>
                  <a:lnTo>
                    <a:pt x="616" y="831"/>
                  </a:lnTo>
                  <a:lnTo>
                    <a:pt x="633" y="822"/>
                  </a:lnTo>
                  <a:lnTo>
                    <a:pt x="638" y="807"/>
                  </a:lnTo>
                  <a:lnTo>
                    <a:pt x="638" y="807"/>
                  </a:lnTo>
                  <a:lnTo>
                    <a:pt x="644" y="765"/>
                  </a:lnTo>
                  <a:lnTo>
                    <a:pt x="644" y="765"/>
                  </a:lnTo>
                  <a:lnTo>
                    <a:pt x="638" y="727"/>
                  </a:lnTo>
                  <a:lnTo>
                    <a:pt x="633" y="689"/>
                  </a:lnTo>
                  <a:lnTo>
                    <a:pt x="616" y="652"/>
                  </a:lnTo>
                  <a:lnTo>
                    <a:pt x="594" y="619"/>
                  </a:lnTo>
                  <a:lnTo>
                    <a:pt x="572" y="585"/>
                  </a:lnTo>
                  <a:lnTo>
                    <a:pt x="545" y="557"/>
                  </a:lnTo>
                  <a:lnTo>
                    <a:pt x="512" y="534"/>
                  </a:lnTo>
                  <a:lnTo>
                    <a:pt x="479" y="510"/>
                  </a:lnTo>
                  <a:lnTo>
                    <a:pt x="479" y="510"/>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9"/>
            <p:cNvSpPr>
              <a:spLocks/>
            </p:cNvSpPr>
            <p:nvPr/>
          </p:nvSpPr>
          <p:spPr bwMode="auto">
            <a:xfrm>
              <a:off x="2245" y="864"/>
              <a:ext cx="264" cy="359"/>
            </a:xfrm>
            <a:custGeom>
              <a:avLst/>
              <a:gdLst>
                <a:gd name="T0" fmla="*/ 198 w 264"/>
                <a:gd name="T1" fmla="*/ 212 h 359"/>
                <a:gd name="T2" fmla="*/ 171 w 264"/>
                <a:gd name="T3" fmla="*/ 179 h 359"/>
                <a:gd name="T4" fmla="*/ 171 w 264"/>
                <a:gd name="T5" fmla="*/ 151 h 359"/>
                <a:gd name="T6" fmla="*/ 187 w 264"/>
                <a:gd name="T7" fmla="*/ 123 h 359"/>
                <a:gd name="T8" fmla="*/ 209 w 264"/>
                <a:gd name="T9" fmla="*/ 99 h 359"/>
                <a:gd name="T10" fmla="*/ 215 w 264"/>
                <a:gd name="T11" fmla="*/ 71 h 359"/>
                <a:gd name="T12" fmla="*/ 215 w 264"/>
                <a:gd name="T13" fmla="*/ 57 h 359"/>
                <a:gd name="T14" fmla="*/ 187 w 264"/>
                <a:gd name="T15" fmla="*/ 19 h 359"/>
                <a:gd name="T16" fmla="*/ 149 w 264"/>
                <a:gd name="T17" fmla="*/ 0 h 359"/>
                <a:gd name="T18" fmla="*/ 132 w 264"/>
                <a:gd name="T19" fmla="*/ 0 h 359"/>
                <a:gd name="T20" fmla="*/ 99 w 264"/>
                <a:gd name="T21" fmla="*/ 5 h 359"/>
                <a:gd name="T22" fmla="*/ 55 w 264"/>
                <a:gd name="T23" fmla="*/ 42 h 359"/>
                <a:gd name="T24" fmla="*/ 49 w 264"/>
                <a:gd name="T25" fmla="*/ 71 h 359"/>
                <a:gd name="T26" fmla="*/ 55 w 264"/>
                <a:gd name="T27" fmla="*/ 99 h 359"/>
                <a:gd name="T28" fmla="*/ 71 w 264"/>
                <a:gd name="T29" fmla="*/ 118 h 359"/>
                <a:gd name="T30" fmla="*/ 88 w 264"/>
                <a:gd name="T31" fmla="*/ 156 h 359"/>
                <a:gd name="T32" fmla="*/ 82 w 264"/>
                <a:gd name="T33" fmla="*/ 184 h 359"/>
                <a:gd name="T34" fmla="*/ 49 w 264"/>
                <a:gd name="T35" fmla="*/ 217 h 359"/>
                <a:gd name="T36" fmla="*/ 49 w 264"/>
                <a:gd name="T37" fmla="*/ 217 h 359"/>
                <a:gd name="T38" fmla="*/ 38 w 264"/>
                <a:gd name="T39" fmla="*/ 231 h 359"/>
                <a:gd name="T40" fmla="*/ 5 w 264"/>
                <a:gd name="T41" fmla="*/ 269 h 359"/>
                <a:gd name="T42" fmla="*/ 0 w 264"/>
                <a:gd name="T43" fmla="*/ 321 h 359"/>
                <a:gd name="T44" fmla="*/ 0 w 264"/>
                <a:gd name="T45" fmla="*/ 330 h 359"/>
                <a:gd name="T46" fmla="*/ 0 w 264"/>
                <a:gd name="T47" fmla="*/ 335 h 359"/>
                <a:gd name="T48" fmla="*/ 5 w 264"/>
                <a:gd name="T49" fmla="*/ 340 h 359"/>
                <a:gd name="T50" fmla="*/ 66 w 264"/>
                <a:gd name="T51" fmla="*/ 354 h 359"/>
                <a:gd name="T52" fmla="*/ 127 w 264"/>
                <a:gd name="T53" fmla="*/ 359 h 359"/>
                <a:gd name="T54" fmla="*/ 132 w 264"/>
                <a:gd name="T55" fmla="*/ 359 h 359"/>
                <a:gd name="T56" fmla="*/ 198 w 264"/>
                <a:gd name="T57" fmla="*/ 354 h 359"/>
                <a:gd name="T58" fmla="*/ 237 w 264"/>
                <a:gd name="T59" fmla="*/ 349 h 359"/>
                <a:gd name="T60" fmla="*/ 253 w 264"/>
                <a:gd name="T61" fmla="*/ 345 h 359"/>
                <a:gd name="T62" fmla="*/ 264 w 264"/>
                <a:gd name="T63" fmla="*/ 335 h 359"/>
                <a:gd name="T64" fmla="*/ 264 w 264"/>
                <a:gd name="T65" fmla="*/ 316 h 359"/>
                <a:gd name="T66" fmla="*/ 259 w 264"/>
                <a:gd name="T67" fmla="*/ 283 h 359"/>
                <a:gd name="T68" fmla="*/ 226 w 264"/>
                <a:gd name="T69" fmla="*/ 231 h 359"/>
                <a:gd name="T70" fmla="*/ 198 w 264"/>
                <a:gd name="T71" fmla="*/ 21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359">
                  <a:moveTo>
                    <a:pt x="198" y="212"/>
                  </a:moveTo>
                  <a:lnTo>
                    <a:pt x="198" y="212"/>
                  </a:lnTo>
                  <a:lnTo>
                    <a:pt x="182" y="198"/>
                  </a:lnTo>
                  <a:lnTo>
                    <a:pt x="171" y="179"/>
                  </a:lnTo>
                  <a:lnTo>
                    <a:pt x="171" y="165"/>
                  </a:lnTo>
                  <a:lnTo>
                    <a:pt x="171" y="151"/>
                  </a:lnTo>
                  <a:lnTo>
                    <a:pt x="176" y="137"/>
                  </a:lnTo>
                  <a:lnTo>
                    <a:pt x="187" y="123"/>
                  </a:lnTo>
                  <a:lnTo>
                    <a:pt x="187" y="123"/>
                  </a:lnTo>
                  <a:lnTo>
                    <a:pt x="209" y="99"/>
                  </a:lnTo>
                  <a:lnTo>
                    <a:pt x="215" y="85"/>
                  </a:lnTo>
                  <a:lnTo>
                    <a:pt x="215" y="71"/>
                  </a:lnTo>
                  <a:lnTo>
                    <a:pt x="215" y="71"/>
                  </a:lnTo>
                  <a:lnTo>
                    <a:pt x="215" y="57"/>
                  </a:lnTo>
                  <a:lnTo>
                    <a:pt x="209" y="42"/>
                  </a:lnTo>
                  <a:lnTo>
                    <a:pt x="187" y="19"/>
                  </a:lnTo>
                  <a:lnTo>
                    <a:pt x="165" y="5"/>
                  </a:lnTo>
                  <a:lnTo>
                    <a:pt x="149" y="0"/>
                  </a:lnTo>
                  <a:lnTo>
                    <a:pt x="132" y="0"/>
                  </a:lnTo>
                  <a:lnTo>
                    <a:pt x="132" y="0"/>
                  </a:lnTo>
                  <a:lnTo>
                    <a:pt x="116" y="0"/>
                  </a:lnTo>
                  <a:lnTo>
                    <a:pt x="99" y="5"/>
                  </a:lnTo>
                  <a:lnTo>
                    <a:pt x="71" y="19"/>
                  </a:lnTo>
                  <a:lnTo>
                    <a:pt x="55" y="42"/>
                  </a:lnTo>
                  <a:lnTo>
                    <a:pt x="49" y="57"/>
                  </a:lnTo>
                  <a:lnTo>
                    <a:pt x="49" y="71"/>
                  </a:lnTo>
                  <a:lnTo>
                    <a:pt x="49" y="71"/>
                  </a:lnTo>
                  <a:lnTo>
                    <a:pt x="55" y="99"/>
                  </a:lnTo>
                  <a:lnTo>
                    <a:pt x="71" y="118"/>
                  </a:lnTo>
                  <a:lnTo>
                    <a:pt x="71" y="118"/>
                  </a:lnTo>
                  <a:lnTo>
                    <a:pt x="77" y="132"/>
                  </a:lnTo>
                  <a:lnTo>
                    <a:pt x="88" y="156"/>
                  </a:lnTo>
                  <a:lnTo>
                    <a:pt x="88" y="170"/>
                  </a:lnTo>
                  <a:lnTo>
                    <a:pt x="82" y="184"/>
                  </a:lnTo>
                  <a:lnTo>
                    <a:pt x="71" y="203"/>
                  </a:lnTo>
                  <a:lnTo>
                    <a:pt x="49" y="217"/>
                  </a:lnTo>
                  <a:lnTo>
                    <a:pt x="49" y="217"/>
                  </a:lnTo>
                  <a:lnTo>
                    <a:pt x="49" y="217"/>
                  </a:lnTo>
                  <a:lnTo>
                    <a:pt x="38" y="231"/>
                  </a:lnTo>
                  <a:lnTo>
                    <a:pt x="38" y="231"/>
                  </a:lnTo>
                  <a:lnTo>
                    <a:pt x="22" y="250"/>
                  </a:lnTo>
                  <a:lnTo>
                    <a:pt x="5" y="269"/>
                  </a:lnTo>
                  <a:lnTo>
                    <a:pt x="0" y="297"/>
                  </a:lnTo>
                  <a:lnTo>
                    <a:pt x="0" y="321"/>
                  </a:lnTo>
                  <a:lnTo>
                    <a:pt x="0" y="321"/>
                  </a:lnTo>
                  <a:lnTo>
                    <a:pt x="0" y="330"/>
                  </a:lnTo>
                  <a:lnTo>
                    <a:pt x="0" y="335"/>
                  </a:lnTo>
                  <a:lnTo>
                    <a:pt x="0" y="335"/>
                  </a:lnTo>
                  <a:lnTo>
                    <a:pt x="0" y="335"/>
                  </a:lnTo>
                  <a:lnTo>
                    <a:pt x="5" y="340"/>
                  </a:lnTo>
                  <a:lnTo>
                    <a:pt x="27" y="345"/>
                  </a:lnTo>
                  <a:lnTo>
                    <a:pt x="66" y="354"/>
                  </a:lnTo>
                  <a:lnTo>
                    <a:pt x="127" y="359"/>
                  </a:lnTo>
                  <a:lnTo>
                    <a:pt x="127" y="359"/>
                  </a:lnTo>
                  <a:lnTo>
                    <a:pt x="132" y="359"/>
                  </a:lnTo>
                  <a:lnTo>
                    <a:pt x="132" y="359"/>
                  </a:lnTo>
                  <a:lnTo>
                    <a:pt x="198" y="354"/>
                  </a:lnTo>
                  <a:lnTo>
                    <a:pt x="198" y="354"/>
                  </a:lnTo>
                  <a:lnTo>
                    <a:pt x="237" y="349"/>
                  </a:lnTo>
                  <a:lnTo>
                    <a:pt x="237" y="349"/>
                  </a:lnTo>
                  <a:lnTo>
                    <a:pt x="253" y="345"/>
                  </a:lnTo>
                  <a:lnTo>
                    <a:pt x="253" y="345"/>
                  </a:lnTo>
                  <a:lnTo>
                    <a:pt x="259" y="340"/>
                  </a:lnTo>
                  <a:lnTo>
                    <a:pt x="264" y="335"/>
                  </a:lnTo>
                  <a:lnTo>
                    <a:pt x="264" y="335"/>
                  </a:lnTo>
                  <a:lnTo>
                    <a:pt x="264" y="316"/>
                  </a:lnTo>
                  <a:lnTo>
                    <a:pt x="264" y="316"/>
                  </a:lnTo>
                  <a:lnTo>
                    <a:pt x="259" y="283"/>
                  </a:lnTo>
                  <a:lnTo>
                    <a:pt x="242" y="255"/>
                  </a:lnTo>
                  <a:lnTo>
                    <a:pt x="226" y="231"/>
                  </a:lnTo>
                  <a:lnTo>
                    <a:pt x="198" y="212"/>
                  </a:lnTo>
                  <a:lnTo>
                    <a:pt x="198" y="212"/>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10"/>
            <p:cNvSpPr>
              <a:spLocks/>
            </p:cNvSpPr>
            <p:nvPr/>
          </p:nvSpPr>
          <p:spPr bwMode="auto">
            <a:xfrm>
              <a:off x="1117" y="1553"/>
              <a:ext cx="270" cy="354"/>
            </a:xfrm>
            <a:custGeom>
              <a:avLst/>
              <a:gdLst>
                <a:gd name="T0" fmla="*/ 198 w 270"/>
                <a:gd name="T1" fmla="*/ 208 h 354"/>
                <a:gd name="T2" fmla="*/ 176 w 270"/>
                <a:gd name="T3" fmla="*/ 175 h 354"/>
                <a:gd name="T4" fmla="*/ 176 w 270"/>
                <a:gd name="T5" fmla="*/ 151 h 354"/>
                <a:gd name="T6" fmla="*/ 193 w 270"/>
                <a:gd name="T7" fmla="*/ 118 h 354"/>
                <a:gd name="T8" fmla="*/ 209 w 270"/>
                <a:gd name="T9" fmla="*/ 95 h 354"/>
                <a:gd name="T10" fmla="*/ 220 w 270"/>
                <a:gd name="T11" fmla="*/ 71 h 354"/>
                <a:gd name="T12" fmla="*/ 215 w 270"/>
                <a:gd name="T13" fmla="*/ 57 h 354"/>
                <a:gd name="T14" fmla="*/ 193 w 270"/>
                <a:gd name="T15" fmla="*/ 19 h 354"/>
                <a:gd name="T16" fmla="*/ 154 w 270"/>
                <a:gd name="T17" fmla="*/ 0 h 354"/>
                <a:gd name="T18" fmla="*/ 138 w 270"/>
                <a:gd name="T19" fmla="*/ 0 h 354"/>
                <a:gd name="T20" fmla="*/ 105 w 270"/>
                <a:gd name="T21" fmla="*/ 5 h 354"/>
                <a:gd name="T22" fmla="*/ 61 w 270"/>
                <a:gd name="T23" fmla="*/ 43 h 354"/>
                <a:gd name="T24" fmla="*/ 55 w 270"/>
                <a:gd name="T25" fmla="*/ 71 h 354"/>
                <a:gd name="T26" fmla="*/ 61 w 270"/>
                <a:gd name="T27" fmla="*/ 95 h 354"/>
                <a:gd name="T28" fmla="*/ 77 w 270"/>
                <a:gd name="T29" fmla="*/ 118 h 354"/>
                <a:gd name="T30" fmla="*/ 94 w 270"/>
                <a:gd name="T31" fmla="*/ 151 h 354"/>
                <a:gd name="T32" fmla="*/ 83 w 270"/>
                <a:gd name="T33" fmla="*/ 184 h 354"/>
                <a:gd name="T34" fmla="*/ 55 w 270"/>
                <a:gd name="T35" fmla="*/ 217 h 354"/>
                <a:gd name="T36" fmla="*/ 55 w 270"/>
                <a:gd name="T37" fmla="*/ 217 h 354"/>
                <a:gd name="T38" fmla="*/ 39 w 270"/>
                <a:gd name="T39" fmla="*/ 232 h 354"/>
                <a:gd name="T40" fmla="*/ 11 w 270"/>
                <a:gd name="T41" fmla="*/ 269 h 354"/>
                <a:gd name="T42" fmla="*/ 0 w 270"/>
                <a:gd name="T43" fmla="*/ 321 h 354"/>
                <a:gd name="T44" fmla="*/ 0 w 270"/>
                <a:gd name="T45" fmla="*/ 331 h 354"/>
                <a:gd name="T46" fmla="*/ 6 w 270"/>
                <a:gd name="T47" fmla="*/ 335 h 354"/>
                <a:gd name="T48" fmla="*/ 11 w 270"/>
                <a:gd name="T49" fmla="*/ 340 h 354"/>
                <a:gd name="T50" fmla="*/ 72 w 270"/>
                <a:gd name="T51" fmla="*/ 354 h 354"/>
                <a:gd name="T52" fmla="*/ 132 w 270"/>
                <a:gd name="T53" fmla="*/ 354 h 354"/>
                <a:gd name="T54" fmla="*/ 138 w 270"/>
                <a:gd name="T55" fmla="*/ 354 h 354"/>
                <a:gd name="T56" fmla="*/ 204 w 270"/>
                <a:gd name="T57" fmla="*/ 354 h 354"/>
                <a:gd name="T58" fmla="*/ 242 w 270"/>
                <a:gd name="T59" fmla="*/ 350 h 354"/>
                <a:gd name="T60" fmla="*/ 259 w 270"/>
                <a:gd name="T61" fmla="*/ 340 h 354"/>
                <a:gd name="T62" fmla="*/ 270 w 270"/>
                <a:gd name="T63" fmla="*/ 331 h 354"/>
                <a:gd name="T64" fmla="*/ 270 w 270"/>
                <a:gd name="T65" fmla="*/ 317 h 354"/>
                <a:gd name="T66" fmla="*/ 264 w 270"/>
                <a:gd name="T67" fmla="*/ 284 h 354"/>
                <a:gd name="T68" fmla="*/ 226 w 270"/>
                <a:gd name="T69" fmla="*/ 227 h 354"/>
                <a:gd name="T70" fmla="*/ 198 w 270"/>
                <a:gd name="T71" fmla="*/ 20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0" h="354">
                  <a:moveTo>
                    <a:pt x="198" y="208"/>
                  </a:moveTo>
                  <a:lnTo>
                    <a:pt x="198" y="208"/>
                  </a:lnTo>
                  <a:lnTo>
                    <a:pt x="187" y="199"/>
                  </a:lnTo>
                  <a:lnTo>
                    <a:pt x="176" y="175"/>
                  </a:lnTo>
                  <a:lnTo>
                    <a:pt x="176" y="166"/>
                  </a:lnTo>
                  <a:lnTo>
                    <a:pt x="176" y="151"/>
                  </a:lnTo>
                  <a:lnTo>
                    <a:pt x="182" y="137"/>
                  </a:lnTo>
                  <a:lnTo>
                    <a:pt x="193" y="118"/>
                  </a:lnTo>
                  <a:lnTo>
                    <a:pt x="193" y="118"/>
                  </a:lnTo>
                  <a:lnTo>
                    <a:pt x="209" y="95"/>
                  </a:lnTo>
                  <a:lnTo>
                    <a:pt x="215" y="85"/>
                  </a:lnTo>
                  <a:lnTo>
                    <a:pt x="220" y="71"/>
                  </a:lnTo>
                  <a:lnTo>
                    <a:pt x="220" y="71"/>
                  </a:lnTo>
                  <a:lnTo>
                    <a:pt x="215" y="57"/>
                  </a:lnTo>
                  <a:lnTo>
                    <a:pt x="209" y="43"/>
                  </a:lnTo>
                  <a:lnTo>
                    <a:pt x="193" y="19"/>
                  </a:lnTo>
                  <a:lnTo>
                    <a:pt x="165" y="5"/>
                  </a:lnTo>
                  <a:lnTo>
                    <a:pt x="154" y="0"/>
                  </a:lnTo>
                  <a:lnTo>
                    <a:pt x="138" y="0"/>
                  </a:lnTo>
                  <a:lnTo>
                    <a:pt x="138" y="0"/>
                  </a:lnTo>
                  <a:lnTo>
                    <a:pt x="121" y="0"/>
                  </a:lnTo>
                  <a:lnTo>
                    <a:pt x="105" y="5"/>
                  </a:lnTo>
                  <a:lnTo>
                    <a:pt x="77" y="19"/>
                  </a:lnTo>
                  <a:lnTo>
                    <a:pt x="61" y="43"/>
                  </a:lnTo>
                  <a:lnTo>
                    <a:pt x="55" y="57"/>
                  </a:lnTo>
                  <a:lnTo>
                    <a:pt x="55" y="71"/>
                  </a:lnTo>
                  <a:lnTo>
                    <a:pt x="55" y="71"/>
                  </a:lnTo>
                  <a:lnTo>
                    <a:pt x="61" y="95"/>
                  </a:lnTo>
                  <a:lnTo>
                    <a:pt x="77" y="118"/>
                  </a:lnTo>
                  <a:lnTo>
                    <a:pt x="77" y="118"/>
                  </a:lnTo>
                  <a:lnTo>
                    <a:pt x="83" y="128"/>
                  </a:lnTo>
                  <a:lnTo>
                    <a:pt x="94" y="151"/>
                  </a:lnTo>
                  <a:lnTo>
                    <a:pt x="88" y="166"/>
                  </a:lnTo>
                  <a:lnTo>
                    <a:pt x="83" y="184"/>
                  </a:lnTo>
                  <a:lnTo>
                    <a:pt x="72" y="199"/>
                  </a:lnTo>
                  <a:lnTo>
                    <a:pt x="55" y="217"/>
                  </a:lnTo>
                  <a:lnTo>
                    <a:pt x="55" y="217"/>
                  </a:lnTo>
                  <a:lnTo>
                    <a:pt x="55" y="217"/>
                  </a:lnTo>
                  <a:lnTo>
                    <a:pt x="39" y="232"/>
                  </a:lnTo>
                  <a:lnTo>
                    <a:pt x="39" y="232"/>
                  </a:lnTo>
                  <a:lnTo>
                    <a:pt x="22" y="251"/>
                  </a:lnTo>
                  <a:lnTo>
                    <a:pt x="11" y="269"/>
                  </a:lnTo>
                  <a:lnTo>
                    <a:pt x="6" y="293"/>
                  </a:lnTo>
                  <a:lnTo>
                    <a:pt x="0" y="321"/>
                  </a:lnTo>
                  <a:lnTo>
                    <a:pt x="0" y="321"/>
                  </a:lnTo>
                  <a:lnTo>
                    <a:pt x="0" y="331"/>
                  </a:lnTo>
                  <a:lnTo>
                    <a:pt x="6" y="331"/>
                  </a:lnTo>
                  <a:lnTo>
                    <a:pt x="6" y="335"/>
                  </a:lnTo>
                  <a:lnTo>
                    <a:pt x="6" y="335"/>
                  </a:lnTo>
                  <a:lnTo>
                    <a:pt x="11" y="340"/>
                  </a:lnTo>
                  <a:lnTo>
                    <a:pt x="33" y="345"/>
                  </a:lnTo>
                  <a:lnTo>
                    <a:pt x="72" y="354"/>
                  </a:lnTo>
                  <a:lnTo>
                    <a:pt x="132" y="354"/>
                  </a:lnTo>
                  <a:lnTo>
                    <a:pt x="132" y="354"/>
                  </a:lnTo>
                  <a:lnTo>
                    <a:pt x="138" y="354"/>
                  </a:lnTo>
                  <a:lnTo>
                    <a:pt x="138" y="354"/>
                  </a:lnTo>
                  <a:lnTo>
                    <a:pt x="204" y="354"/>
                  </a:lnTo>
                  <a:lnTo>
                    <a:pt x="204" y="354"/>
                  </a:lnTo>
                  <a:lnTo>
                    <a:pt x="242" y="350"/>
                  </a:lnTo>
                  <a:lnTo>
                    <a:pt x="242" y="350"/>
                  </a:lnTo>
                  <a:lnTo>
                    <a:pt x="259" y="340"/>
                  </a:lnTo>
                  <a:lnTo>
                    <a:pt x="259" y="340"/>
                  </a:lnTo>
                  <a:lnTo>
                    <a:pt x="264" y="340"/>
                  </a:lnTo>
                  <a:lnTo>
                    <a:pt x="270" y="331"/>
                  </a:lnTo>
                  <a:lnTo>
                    <a:pt x="270" y="331"/>
                  </a:lnTo>
                  <a:lnTo>
                    <a:pt x="270" y="317"/>
                  </a:lnTo>
                  <a:lnTo>
                    <a:pt x="270" y="317"/>
                  </a:lnTo>
                  <a:lnTo>
                    <a:pt x="264" y="284"/>
                  </a:lnTo>
                  <a:lnTo>
                    <a:pt x="248" y="255"/>
                  </a:lnTo>
                  <a:lnTo>
                    <a:pt x="226" y="227"/>
                  </a:lnTo>
                  <a:lnTo>
                    <a:pt x="198" y="208"/>
                  </a:lnTo>
                  <a:lnTo>
                    <a:pt x="198" y="208"/>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11"/>
            <p:cNvSpPr>
              <a:spLocks/>
            </p:cNvSpPr>
            <p:nvPr/>
          </p:nvSpPr>
          <p:spPr bwMode="auto">
            <a:xfrm>
              <a:off x="3296" y="1553"/>
              <a:ext cx="264" cy="354"/>
            </a:xfrm>
            <a:custGeom>
              <a:avLst/>
              <a:gdLst>
                <a:gd name="T0" fmla="*/ 198 w 264"/>
                <a:gd name="T1" fmla="*/ 208 h 354"/>
                <a:gd name="T2" fmla="*/ 176 w 264"/>
                <a:gd name="T3" fmla="*/ 175 h 354"/>
                <a:gd name="T4" fmla="*/ 176 w 264"/>
                <a:gd name="T5" fmla="*/ 151 h 354"/>
                <a:gd name="T6" fmla="*/ 192 w 264"/>
                <a:gd name="T7" fmla="*/ 118 h 354"/>
                <a:gd name="T8" fmla="*/ 209 w 264"/>
                <a:gd name="T9" fmla="*/ 95 h 354"/>
                <a:gd name="T10" fmla="*/ 214 w 264"/>
                <a:gd name="T11" fmla="*/ 71 h 354"/>
                <a:gd name="T12" fmla="*/ 214 w 264"/>
                <a:gd name="T13" fmla="*/ 57 h 354"/>
                <a:gd name="T14" fmla="*/ 192 w 264"/>
                <a:gd name="T15" fmla="*/ 19 h 354"/>
                <a:gd name="T16" fmla="*/ 148 w 264"/>
                <a:gd name="T17" fmla="*/ 0 h 354"/>
                <a:gd name="T18" fmla="*/ 132 w 264"/>
                <a:gd name="T19" fmla="*/ 0 h 354"/>
                <a:gd name="T20" fmla="*/ 99 w 264"/>
                <a:gd name="T21" fmla="*/ 5 h 354"/>
                <a:gd name="T22" fmla="*/ 55 w 264"/>
                <a:gd name="T23" fmla="*/ 43 h 354"/>
                <a:gd name="T24" fmla="*/ 49 w 264"/>
                <a:gd name="T25" fmla="*/ 71 h 354"/>
                <a:gd name="T26" fmla="*/ 55 w 264"/>
                <a:gd name="T27" fmla="*/ 95 h 354"/>
                <a:gd name="T28" fmla="*/ 71 w 264"/>
                <a:gd name="T29" fmla="*/ 118 h 354"/>
                <a:gd name="T30" fmla="*/ 88 w 264"/>
                <a:gd name="T31" fmla="*/ 151 h 354"/>
                <a:gd name="T32" fmla="*/ 82 w 264"/>
                <a:gd name="T33" fmla="*/ 184 h 354"/>
                <a:gd name="T34" fmla="*/ 49 w 264"/>
                <a:gd name="T35" fmla="*/ 217 h 354"/>
                <a:gd name="T36" fmla="*/ 55 w 264"/>
                <a:gd name="T37" fmla="*/ 217 h 354"/>
                <a:gd name="T38" fmla="*/ 38 w 264"/>
                <a:gd name="T39" fmla="*/ 232 h 354"/>
                <a:gd name="T40" fmla="*/ 11 w 264"/>
                <a:gd name="T41" fmla="*/ 269 h 354"/>
                <a:gd name="T42" fmla="*/ 0 w 264"/>
                <a:gd name="T43" fmla="*/ 321 h 354"/>
                <a:gd name="T44" fmla="*/ 0 w 264"/>
                <a:gd name="T45" fmla="*/ 331 h 354"/>
                <a:gd name="T46" fmla="*/ 0 w 264"/>
                <a:gd name="T47" fmla="*/ 335 h 354"/>
                <a:gd name="T48" fmla="*/ 5 w 264"/>
                <a:gd name="T49" fmla="*/ 340 h 354"/>
                <a:gd name="T50" fmla="*/ 66 w 264"/>
                <a:gd name="T51" fmla="*/ 354 h 354"/>
                <a:gd name="T52" fmla="*/ 132 w 264"/>
                <a:gd name="T53" fmla="*/ 354 h 354"/>
                <a:gd name="T54" fmla="*/ 132 w 264"/>
                <a:gd name="T55" fmla="*/ 354 h 354"/>
                <a:gd name="T56" fmla="*/ 203 w 264"/>
                <a:gd name="T57" fmla="*/ 354 h 354"/>
                <a:gd name="T58" fmla="*/ 242 w 264"/>
                <a:gd name="T59" fmla="*/ 350 h 354"/>
                <a:gd name="T60" fmla="*/ 253 w 264"/>
                <a:gd name="T61" fmla="*/ 340 h 354"/>
                <a:gd name="T62" fmla="*/ 264 w 264"/>
                <a:gd name="T63" fmla="*/ 331 h 354"/>
                <a:gd name="T64" fmla="*/ 264 w 264"/>
                <a:gd name="T65" fmla="*/ 317 h 354"/>
                <a:gd name="T66" fmla="*/ 258 w 264"/>
                <a:gd name="T67" fmla="*/ 284 h 354"/>
                <a:gd name="T68" fmla="*/ 225 w 264"/>
                <a:gd name="T69" fmla="*/ 227 h 354"/>
                <a:gd name="T70" fmla="*/ 198 w 264"/>
                <a:gd name="T71" fmla="*/ 208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354">
                  <a:moveTo>
                    <a:pt x="198" y="208"/>
                  </a:moveTo>
                  <a:lnTo>
                    <a:pt x="198" y="208"/>
                  </a:lnTo>
                  <a:lnTo>
                    <a:pt x="181" y="199"/>
                  </a:lnTo>
                  <a:lnTo>
                    <a:pt x="176" y="175"/>
                  </a:lnTo>
                  <a:lnTo>
                    <a:pt x="170" y="166"/>
                  </a:lnTo>
                  <a:lnTo>
                    <a:pt x="176" y="151"/>
                  </a:lnTo>
                  <a:lnTo>
                    <a:pt x="181" y="137"/>
                  </a:lnTo>
                  <a:lnTo>
                    <a:pt x="192" y="118"/>
                  </a:lnTo>
                  <a:lnTo>
                    <a:pt x="192" y="118"/>
                  </a:lnTo>
                  <a:lnTo>
                    <a:pt x="209" y="95"/>
                  </a:lnTo>
                  <a:lnTo>
                    <a:pt x="214" y="85"/>
                  </a:lnTo>
                  <a:lnTo>
                    <a:pt x="214" y="71"/>
                  </a:lnTo>
                  <a:lnTo>
                    <a:pt x="214" y="71"/>
                  </a:lnTo>
                  <a:lnTo>
                    <a:pt x="214" y="57"/>
                  </a:lnTo>
                  <a:lnTo>
                    <a:pt x="209" y="43"/>
                  </a:lnTo>
                  <a:lnTo>
                    <a:pt x="192" y="19"/>
                  </a:lnTo>
                  <a:lnTo>
                    <a:pt x="165" y="5"/>
                  </a:lnTo>
                  <a:lnTo>
                    <a:pt x="148" y="0"/>
                  </a:lnTo>
                  <a:lnTo>
                    <a:pt x="132" y="0"/>
                  </a:lnTo>
                  <a:lnTo>
                    <a:pt x="132" y="0"/>
                  </a:lnTo>
                  <a:lnTo>
                    <a:pt x="115" y="0"/>
                  </a:lnTo>
                  <a:lnTo>
                    <a:pt x="99" y="5"/>
                  </a:lnTo>
                  <a:lnTo>
                    <a:pt x="71" y="19"/>
                  </a:lnTo>
                  <a:lnTo>
                    <a:pt x="55" y="43"/>
                  </a:lnTo>
                  <a:lnTo>
                    <a:pt x="49" y="57"/>
                  </a:lnTo>
                  <a:lnTo>
                    <a:pt x="49" y="71"/>
                  </a:lnTo>
                  <a:lnTo>
                    <a:pt x="49" y="71"/>
                  </a:lnTo>
                  <a:lnTo>
                    <a:pt x="55" y="95"/>
                  </a:lnTo>
                  <a:lnTo>
                    <a:pt x="71" y="118"/>
                  </a:lnTo>
                  <a:lnTo>
                    <a:pt x="71" y="118"/>
                  </a:lnTo>
                  <a:lnTo>
                    <a:pt x="82" y="128"/>
                  </a:lnTo>
                  <a:lnTo>
                    <a:pt x="88" y="151"/>
                  </a:lnTo>
                  <a:lnTo>
                    <a:pt x="88" y="166"/>
                  </a:lnTo>
                  <a:lnTo>
                    <a:pt x="82" y="184"/>
                  </a:lnTo>
                  <a:lnTo>
                    <a:pt x="71" y="199"/>
                  </a:lnTo>
                  <a:lnTo>
                    <a:pt x="49" y="217"/>
                  </a:lnTo>
                  <a:lnTo>
                    <a:pt x="55" y="217"/>
                  </a:lnTo>
                  <a:lnTo>
                    <a:pt x="55" y="217"/>
                  </a:lnTo>
                  <a:lnTo>
                    <a:pt x="38" y="232"/>
                  </a:lnTo>
                  <a:lnTo>
                    <a:pt x="38" y="232"/>
                  </a:lnTo>
                  <a:lnTo>
                    <a:pt x="22" y="251"/>
                  </a:lnTo>
                  <a:lnTo>
                    <a:pt x="11" y="269"/>
                  </a:lnTo>
                  <a:lnTo>
                    <a:pt x="0" y="293"/>
                  </a:lnTo>
                  <a:lnTo>
                    <a:pt x="0" y="321"/>
                  </a:lnTo>
                  <a:lnTo>
                    <a:pt x="0" y="321"/>
                  </a:lnTo>
                  <a:lnTo>
                    <a:pt x="0" y="331"/>
                  </a:lnTo>
                  <a:lnTo>
                    <a:pt x="0" y="331"/>
                  </a:lnTo>
                  <a:lnTo>
                    <a:pt x="0" y="335"/>
                  </a:lnTo>
                  <a:lnTo>
                    <a:pt x="0" y="335"/>
                  </a:lnTo>
                  <a:lnTo>
                    <a:pt x="5" y="340"/>
                  </a:lnTo>
                  <a:lnTo>
                    <a:pt x="27" y="345"/>
                  </a:lnTo>
                  <a:lnTo>
                    <a:pt x="66" y="354"/>
                  </a:lnTo>
                  <a:lnTo>
                    <a:pt x="132" y="354"/>
                  </a:lnTo>
                  <a:lnTo>
                    <a:pt x="132" y="354"/>
                  </a:lnTo>
                  <a:lnTo>
                    <a:pt x="132" y="354"/>
                  </a:lnTo>
                  <a:lnTo>
                    <a:pt x="132" y="354"/>
                  </a:lnTo>
                  <a:lnTo>
                    <a:pt x="203" y="354"/>
                  </a:lnTo>
                  <a:lnTo>
                    <a:pt x="203" y="354"/>
                  </a:lnTo>
                  <a:lnTo>
                    <a:pt x="242" y="350"/>
                  </a:lnTo>
                  <a:lnTo>
                    <a:pt x="242" y="350"/>
                  </a:lnTo>
                  <a:lnTo>
                    <a:pt x="253" y="340"/>
                  </a:lnTo>
                  <a:lnTo>
                    <a:pt x="253" y="340"/>
                  </a:lnTo>
                  <a:lnTo>
                    <a:pt x="264" y="340"/>
                  </a:lnTo>
                  <a:lnTo>
                    <a:pt x="264" y="331"/>
                  </a:lnTo>
                  <a:lnTo>
                    <a:pt x="264" y="331"/>
                  </a:lnTo>
                  <a:lnTo>
                    <a:pt x="264" y="317"/>
                  </a:lnTo>
                  <a:lnTo>
                    <a:pt x="264" y="317"/>
                  </a:lnTo>
                  <a:lnTo>
                    <a:pt x="258" y="284"/>
                  </a:lnTo>
                  <a:lnTo>
                    <a:pt x="247" y="255"/>
                  </a:lnTo>
                  <a:lnTo>
                    <a:pt x="225" y="227"/>
                  </a:lnTo>
                  <a:lnTo>
                    <a:pt x="198" y="208"/>
                  </a:lnTo>
                  <a:lnTo>
                    <a:pt x="198" y="208"/>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pic>
        <p:nvPicPr>
          <p:cNvPr id="28" name="Picture 14" descr="MCj0438091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791" y="3300717"/>
            <a:ext cx="1793337" cy="133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71298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sz="2000" dirty="0" smtClean="0"/>
              <a:t>図表</a:t>
            </a:r>
            <a:r>
              <a:rPr kumimoji="1" lang="en-US" altLang="ja-JP" sz="2000" dirty="0" smtClean="0"/>
              <a:t>4-16</a:t>
            </a:r>
            <a:r>
              <a:rPr kumimoji="1" lang="ja-JP" altLang="en-US" sz="2000" dirty="0" smtClean="0"/>
              <a:t>　</a:t>
            </a:r>
            <a:r>
              <a:rPr lang="ja-JP" altLang="en-US" sz="2000" dirty="0"/>
              <a:t>情報システム</a:t>
            </a:r>
            <a:r>
              <a:rPr lang="ja-JP" altLang="en-US" sz="2000" dirty="0" smtClean="0"/>
              <a:t>構想</a:t>
            </a:r>
            <a:r>
              <a:rPr lang="ja-JP" altLang="en-US" sz="2000" dirty="0"/>
              <a:t>・企画で取りまとめる要求の洗い出しイメージ</a:t>
            </a:r>
            <a:endParaRPr kumimoji="1" lang="ja-JP" altLang="en-US" sz="2000" dirty="0"/>
          </a:p>
        </p:txBody>
      </p:sp>
      <p:sp>
        <p:nvSpPr>
          <p:cNvPr id="3" name="Rectangle 2"/>
          <p:cNvSpPr txBox="1">
            <a:spLocks noChangeArrowheads="1"/>
          </p:cNvSpPr>
          <p:nvPr/>
        </p:nvSpPr>
        <p:spPr bwMode="auto">
          <a:xfrm>
            <a:off x="0" y="601488"/>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400">
                <a:solidFill>
                  <a:schemeClr val="tx1"/>
                </a:solidFill>
                <a:latin typeface="+mn-lt"/>
                <a:ea typeface="+mn-ea"/>
                <a:cs typeface="+mn-cs"/>
              </a:defRPr>
            </a:lvl1pPr>
            <a:lvl2pPr marL="742950" indent="-285750" algn="l" rtl="0" fontAlgn="base">
              <a:spcBef>
                <a:spcPct val="20000"/>
              </a:spcBef>
              <a:spcAft>
                <a:spcPct val="0"/>
              </a:spcAft>
              <a:buChar char="–"/>
              <a:defRPr kumimoji="1" sz="2000">
                <a:solidFill>
                  <a:schemeClr val="tx1"/>
                </a:solidFill>
                <a:latin typeface="+mn-lt"/>
                <a:ea typeface="+mn-ea"/>
              </a:defRPr>
            </a:lvl2pPr>
            <a:lvl3pPr marL="1143000" indent="-228600" algn="l" rtl="0" fontAlgn="base">
              <a:spcBef>
                <a:spcPct val="20000"/>
              </a:spcBef>
              <a:spcAft>
                <a:spcPct val="0"/>
              </a:spcAft>
              <a:buChar char="•"/>
              <a:defRPr kumimoji="1">
                <a:solidFill>
                  <a:schemeClr val="tx1"/>
                </a:solidFill>
                <a:latin typeface="+mn-lt"/>
                <a:ea typeface="+mn-ea"/>
              </a:defRPr>
            </a:lvl3pPr>
            <a:lvl4pPr marL="1600200" indent="-228600" algn="l" rtl="0" fontAlgn="base">
              <a:spcBef>
                <a:spcPct val="20000"/>
              </a:spcBef>
              <a:spcAft>
                <a:spcPct val="0"/>
              </a:spcAft>
              <a:buChar char="–"/>
              <a:defRPr kumimoji="1" sz="1600">
                <a:solidFill>
                  <a:schemeClr val="tx1"/>
                </a:solidFill>
                <a:latin typeface="+mn-lt"/>
                <a:ea typeface="+mn-ea"/>
              </a:defRPr>
            </a:lvl4pPr>
            <a:lvl5pPr marL="2057400" indent="-228600" algn="l" rtl="0" fontAlgn="base">
              <a:spcBef>
                <a:spcPct val="20000"/>
              </a:spcBef>
              <a:spcAft>
                <a:spcPct val="0"/>
              </a:spcAft>
              <a:buChar char="»"/>
              <a:defRPr kumimoji="1" sz="1600">
                <a:solidFill>
                  <a:schemeClr val="tx1"/>
                </a:solidFill>
                <a:latin typeface="+mn-lt"/>
                <a:ea typeface="+mn-ea"/>
              </a:defRPr>
            </a:lvl5pPr>
            <a:lvl6pPr marL="2514600" indent="-228600" algn="l" rtl="0" fontAlgn="base">
              <a:spcBef>
                <a:spcPct val="20000"/>
              </a:spcBef>
              <a:spcAft>
                <a:spcPct val="0"/>
              </a:spcAft>
              <a:buChar char="»"/>
              <a:defRPr kumimoji="1" sz="1600">
                <a:solidFill>
                  <a:schemeClr val="tx1"/>
                </a:solidFill>
                <a:latin typeface="+mn-lt"/>
                <a:ea typeface="+mn-ea"/>
              </a:defRPr>
            </a:lvl6pPr>
            <a:lvl7pPr marL="2971800" indent="-228600" algn="l" rtl="0" fontAlgn="base">
              <a:spcBef>
                <a:spcPct val="20000"/>
              </a:spcBef>
              <a:spcAft>
                <a:spcPct val="0"/>
              </a:spcAft>
              <a:buChar char="»"/>
              <a:defRPr kumimoji="1" sz="1600">
                <a:solidFill>
                  <a:schemeClr val="tx1"/>
                </a:solidFill>
                <a:latin typeface="+mn-lt"/>
                <a:ea typeface="+mn-ea"/>
              </a:defRPr>
            </a:lvl7pPr>
            <a:lvl8pPr marL="3429000" indent="-228600" algn="l" rtl="0" fontAlgn="base">
              <a:spcBef>
                <a:spcPct val="20000"/>
              </a:spcBef>
              <a:spcAft>
                <a:spcPct val="0"/>
              </a:spcAft>
              <a:buChar char="»"/>
              <a:defRPr kumimoji="1" sz="1600">
                <a:solidFill>
                  <a:schemeClr val="tx1"/>
                </a:solidFill>
                <a:latin typeface="+mn-lt"/>
                <a:ea typeface="+mn-ea"/>
              </a:defRPr>
            </a:lvl8pPr>
            <a:lvl9pPr marL="3886200" indent="-228600" algn="l" rtl="0" fontAlgn="base">
              <a:spcBef>
                <a:spcPct val="20000"/>
              </a:spcBef>
              <a:spcAft>
                <a:spcPct val="0"/>
              </a:spcAft>
              <a:buChar char="»"/>
              <a:defRPr kumimoji="1" sz="1600">
                <a:solidFill>
                  <a:schemeClr val="tx1"/>
                </a:solidFill>
                <a:latin typeface="+mn-lt"/>
                <a:ea typeface="+mn-ea"/>
              </a:defRPr>
            </a:lvl9pPr>
          </a:lstStyle>
          <a:p>
            <a:pPr>
              <a:buFont typeface="Wingdings" pitchFamily="2" charset="2"/>
              <a:buChar char="Ø"/>
            </a:pPr>
            <a:r>
              <a:rPr lang="ja-JP" altLang="en-US" sz="2000" dirty="0" smtClean="0"/>
              <a:t>要求は情報システムに対するものだけではない。</a:t>
            </a:r>
          </a:p>
        </p:txBody>
      </p:sp>
      <p:graphicFrame>
        <p:nvGraphicFramePr>
          <p:cNvPr id="4" name="Group 151"/>
          <p:cNvGraphicFramePr>
            <a:graphicFrameLocks noGrp="1"/>
          </p:cNvGraphicFramePr>
          <p:nvPr>
            <p:extLst>
              <p:ext uri="{D42A27DB-BD31-4B8C-83A1-F6EECF244321}">
                <p14:modId xmlns:p14="http://schemas.microsoft.com/office/powerpoint/2010/main" val="4192390001"/>
              </p:ext>
            </p:extLst>
          </p:nvPr>
        </p:nvGraphicFramePr>
        <p:xfrm>
          <a:off x="780568" y="1168226"/>
          <a:ext cx="4838700" cy="5381839"/>
        </p:xfrm>
        <a:graphic>
          <a:graphicData uri="http://schemas.openxmlformats.org/drawingml/2006/table">
            <a:tbl>
              <a:tblPr/>
              <a:tblGrid>
                <a:gridCol w="533400"/>
                <a:gridCol w="1270000"/>
                <a:gridCol w="3035300"/>
              </a:tblGrid>
              <a:tr h="335232">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600" b="1" i="0" u="none" strike="noStrike" cap="none" normalizeH="0" baseline="0" dirty="0" smtClean="0">
                          <a:ln>
                            <a:noFill/>
                          </a:ln>
                          <a:solidFill>
                            <a:srgbClr val="000000"/>
                          </a:solidFill>
                          <a:effectLst/>
                          <a:latin typeface="MS UI Gothic" pitchFamily="50" charset="-128"/>
                          <a:ea typeface="MS UI Gothic" pitchFamily="50" charset="-128"/>
                        </a:rPr>
                        <a:t>要求レベル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600" b="1" i="0" u="none" strike="noStrike" cap="none" normalizeH="0" baseline="0" dirty="0" smtClean="0">
                          <a:ln>
                            <a:noFill/>
                          </a:ln>
                          <a:solidFill>
                            <a:srgbClr val="000000"/>
                          </a:solidFill>
                          <a:effectLst/>
                          <a:latin typeface="MS UI Gothic" pitchFamily="50" charset="-128"/>
                          <a:ea typeface="MS UI Gothic" pitchFamily="50" charset="-128"/>
                        </a:rPr>
                        <a:t>定義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DDDDD"/>
                    </a:solidFill>
                  </a:tcPr>
                </a:tc>
              </a:tr>
              <a:tr h="977761">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400" b="0" i="0" u="none" strike="noStrike" kern="1200" cap="none" normalizeH="0" baseline="0" dirty="0" smtClean="0">
                          <a:ln>
                            <a:noFill/>
                          </a:ln>
                          <a:solidFill>
                            <a:schemeClr val="bg1"/>
                          </a:solidFill>
                          <a:effectLst/>
                          <a:latin typeface="MS UI Gothic" pitchFamily="50" charset="-128"/>
                          <a:ea typeface="MS UI Gothic" pitchFamily="50" charset="-128"/>
                          <a:cs typeface="+mn-cs"/>
                        </a:rPr>
                        <a:t>ビジネス要求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400" b="0" i="0" u="none" strike="noStrike" kern="1200" cap="none" normalizeH="0" baseline="0" dirty="0" smtClean="0">
                          <a:ln>
                            <a:noFill/>
                          </a:ln>
                          <a:solidFill>
                            <a:schemeClr val="bg1"/>
                          </a:solidFill>
                          <a:effectLst/>
                          <a:latin typeface="MS UI Gothic" pitchFamily="50" charset="-128"/>
                          <a:ea typeface="MS UI Gothic" pitchFamily="50" charset="-128"/>
                          <a:cs typeface="+mn-cs"/>
                        </a:rPr>
                        <a:t>企業のゴール、目標、ビジネス</a:t>
                      </a:r>
                    </a:p>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400" b="0" i="0" u="none" strike="noStrike" kern="1200" cap="none" normalizeH="0" baseline="0" dirty="0" smtClean="0">
                          <a:ln>
                            <a:noFill/>
                          </a:ln>
                          <a:solidFill>
                            <a:schemeClr val="bg1"/>
                          </a:solidFill>
                          <a:effectLst/>
                          <a:latin typeface="MS UI Gothic" pitchFamily="50" charset="-128"/>
                          <a:ea typeface="MS UI Gothic" pitchFamily="50" charset="-128"/>
                          <a:cs typeface="+mn-cs"/>
                        </a:rPr>
                        <a:t>戦略、ニーズのハイレベルな記述</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99FF"/>
                    </a:solidFill>
                  </a:tcPr>
                </a:tc>
              </a:tr>
              <a:tr h="1015855">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ステークホルダー</a:t>
                      </a:r>
                    </a:p>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要求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特定のステークホルダー、またはステークホルダーのクラスが持つニーズの記述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20246">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ソリューション要求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rgbClr val="FFFF00"/>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ビジネス要求とステークホルダー要求を満たすソリューションの特徴を記述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520246">
                <a:tc row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endParaRPr kumimoji="1" lang="ja-JP" altLang="ja-JP" sz="1400" b="0" i="0" u="none" strike="noStrike" cap="none" normalizeH="0" baseline="0" dirty="0" smtClean="0">
                        <a:ln>
                          <a:noFill/>
                        </a:ln>
                        <a:solidFill>
                          <a:srgbClr val="000000"/>
                        </a:solidFill>
                        <a:effectLst/>
                        <a:latin typeface="ＭＳ Ｐゴシック" pitchFamily="50" charset="-128"/>
                        <a:ea typeface="ＭＳ Ｐゴシック" pitchFamily="50" charset="-128"/>
                      </a:endParaRP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機能要求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ソリューションが扱う振る舞いと情報を記述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776178">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smtClean="0">
                          <a:ln>
                            <a:noFill/>
                          </a:ln>
                          <a:solidFill>
                            <a:srgbClr val="000000"/>
                          </a:solidFill>
                          <a:effectLst/>
                          <a:latin typeface="MS UI Gothic" pitchFamily="50" charset="-128"/>
                          <a:ea typeface="MS UI Gothic" pitchFamily="50" charset="-128"/>
                        </a:rPr>
                        <a:t>非機能要求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ソリューションが効果的に動作するために備えなければならない能力を記述（パフォーマンス、容量、セキュリティ等）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715861">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ソリューション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要求を満たし、あるべき姿への実現を可能にする方法</a:t>
                      </a:r>
                      <a:endParaRPr kumimoji="1" lang="ja-JP" altLang="ja-JP" sz="1400" b="0" i="0" u="none" strike="noStrike" cap="none" normalizeH="0" baseline="0" dirty="0" smtClean="0">
                        <a:ln>
                          <a:noFill/>
                        </a:ln>
                        <a:solidFill>
                          <a:srgbClr val="000000"/>
                        </a:solidFill>
                        <a:effectLst/>
                        <a:latin typeface="MS UI Gothic" pitchFamily="50" charset="-128"/>
                        <a:ea typeface="MS UI Gothic" pitchFamily="50" charset="-128"/>
                      </a:endParaRP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r>
              <a:tr h="520246">
                <a:tc gridSpan="2">
                  <a:txBody>
                    <a:bodyPr/>
                    <a:lstStyle/>
                    <a:p>
                      <a:pPr marL="0" marR="0" lvl="0" indent="0" algn="ctr"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移行要求 </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0"/>
                        </a:spcBef>
                        <a:spcAft>
                          <a:spcPct val="0"/>
                        </a:spcAft>
                        <a:buClrTx/>
                        <a:buSzPct val="90000"/>
                        <a:buFont typeface="Wingdings" pitchFamily="2" charset="2"/>
                        <a:buNone/>
                        <a:tabLst/>
                      </a:pPr>
                      <a:r>
                        <a:rPr kumimoji="1" lang="ja-JP" altLang="en-US" sz="1400" b="0" i="0" u="none" strike="noStrike" cap="none" normalizeH="0" baseline="0" dirty="0" smtClean="0">
                          <a:ln>
                            <a:noFill/>
                          </a:ln>
                          <a:solidFill>
                            <a:srgbClr val="000000"/>
                          </a:solidFill>
                          <a:effectLst/>
                          <a:latin typeface="MS UI Gothic" pitchFamily="50" charset="-128"/>
                          <a:ea typeface="MS UI Gothic" pitchFamily="50" charset="-128"/>
                        </a:rPr>
                        <a:t>組織が現状からあるべき姿に移行するのに必要となる能力を記述</a:t>
                      </a:r>
                    </a:p>
                  </a:txBody>
                  <a:tcPr marL="90000" marR="90000" marT="46793" marB="4679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AutoShape 99"/>
          <p:cNvSpPr>
            <a:spLocks noChangeArrowheads="1"/>
          </p:cNvSpPr>
          <p:nvPr/>
        </p:nvSpPr>
        <p:spPr bwMode="auto">
          <a:xfrm>
            <a:off x="5619268" y="963191"/>
            <a:ext cx="3292720" cy="491532"/>
          </a:xfrm>
          <a:prstGeom prst="rect">
            <a:avLst/>
          </a:prstGeom>
          <a:solidFill>
            <a:schemeClr val="bg1"/>
          </a:solidFill>
          <a:ln w="9525" algn="ctr">
            <a:noFill/>
            <a:miter lim="800000"/>
            <a:headEnd/>
            <a:tailEnd/>
          </a:ln>
          <a:effectLst/>
          <a:extLst/>
        </p:spPr>
        <p:txBody>
          <a:bodyPr lIns="90000" tIns="46800" rIns="90000" bIns="46800" anchor="t"/>
          <a:lstStyle/>
          <a:p>
            <a:pPr eaLnBrk="0" hangingPunct="0"/>
            <a:r>
              <a:rPr lang="ja-JP" altLang="en-US" sz="1400" dirty="0" smtClean="0">
                <a:solidFill>
                  <a:srgbClr val="000066"/>
                </a:solidFill>
                <a:latin typeface="ＭＳ Ｐゴシック" pitchFamily="50" charset="-128"/>
              </a:rPr>
              <a:t>要求はブレークダウン</a:t>
            </a:r>
            <a:r>
              <a:rPr lang="ja-JP" altLang="en-US" sz="1400" dirty="0">
                <a:solidFill>
                  <a:srgbClr val="000066"/>
                </a:solidFill>
                <a:latin typeface="ＭＳ Ｐゴシック" pitchFamily="50" charset="-128"/>
              </a:rPr>
              <a:t>するに従って徐々に問題解決の方法へと具体化する。 </a:t>
            </a:r>
          </a:p>
        </p:txBody>
      </p:sp>
      <p:pic>
        <p:nvPicPr>
          <p:cNvPr id="6" name="Picture 101" descr="MC90007907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966" y="1524655"/>
            <a:ext cx="1008062"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7" descr="PE01727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850" y="2582688"/>
            <a:ext cx="6683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8" descr="PE01683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9050" y="3918961"/>
            <a:ext cx="654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130"/>
          <p:cNvSpPr>
            <a:spLocks noChangeArrowheads="1"/>
          </p:cNvSpPr>
          <p:nvPr/>
        </p:nvSpPr>
        <p:spPr bwMode="auto">
          <a:xfrm>
            <a:off x="5991360" y="6024664"/>
            <a:ext cx="2920627" cy="525401"/>
          </a:xfrm>
          <a:prstGeom prst="wedgeRectCallout">
            <a:avLst>
              <a:gd name="adj1" fmla="val -64182"/>
              <a:gd name="adj2" fmla="val 25816"/>
            </a:avLst>
          </a:prstGeom>
          <a:solidFill>
            <a:schemeClr val="bg1"/>
          </a:solidFill>
          <a:ln w="9525" algn="ctr">
            <a:solidFill>
              <a:srgbClr val="000000"/>
            </a:solidFill>
            <a:miter lim="800000"/>
            <a:headEnd/>
            <a:tailEnd/>
          </a:ln>
          <a:effectLst/>
          <a:extLst/>
        </p:spPr>
        <p:txBody>
          <a:bodyPr wrap="square" lIns="54000" tIns="46800" rIns="18000" bIns="46800" anchor="ctr">
            <a:spAutoFit/>
          </a:bodyPr>
          <a:lstStyle/>
          <a:p>
            <a:pPr eaLnBrk="0" hangingPunct="0"/>
            <a:r>
              <a:rPr lang="ja-JP" altLang="en-US" sz="1400" dirty="0">
                <a:solidFill>
                  <a:srgbClr val="000066"/>
                </a:solidFill>
                <a:latin typeface="ＭＳ Ｐゴシック" pitchFamily="50" charset="-128"/>
              </a:rPr>
              <a:t>ソリューションを実現するために必要となる要求</a:t>
            </a:r>
          </a:p>
        </p:txBody>
      </p:sp>
      <p:cxnSp>
        <p:nvCxnSpPr>
          <p:cNvPr id="11" name="AutoShape 148"/>
          <p:cNvCxnSpPr>
            <a:cxnSpLocks noChangeShapeType="1"/>
            <a:endCxn id="10" idx="0"/>
          </p:cNvCxnSpPr>
          <p:nvPr/>
        </p:nvCxnSpPr>
        <p:spPr bwMode="auto">
          <a:xfrm>
            <a:off x="5619268" y="5685848"/>
            <a:ext cx="1832406" cy="338816"/>
          </a:xfrm>
          <a:prstGeom prst="curvedConnector2">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円/楕円 11"/>
          <p:cNvSpPr/>
          <p:nvPr/>
        </p:nvSpPr>
        <p:spPr bwMode="auto">
          <a:xfrm>
            <a:off x="6860547" y="1910417"/>
            <a:ext cx="805218" cy="385763"/>
          </a:xfrm>
          <a:prstGeom prst="ellipse">
            <a:avLst/>
          </a:prstGeom>
          <a:solidFill>
            <a:schemeClr val="bg1"/>
          </a:solid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smtClean="0">
              <a:solidFill>
                <a:srgbClr val="000066"/>
              </a:solidFill>
              <a:latin typeface="ＭＳ Ｐゴシック" pitchFamily="50" charset="-128"/>
            </a:endParaRPr>
          </a:p>
        </p:txBody>
      </p:sp>
      <p:sp>
        <p:nvSpPr>
          <p:cNvPr id="13" name="円/楕円 12"/>
          <p:cNvSpPr/>
          <p:nvPr/>
        </p:nvSpPr>
        <p:spPr bwMode="auto">
          <a:xfrm>
            <a:off x="5995617" y="2727794"/>
            <a:ext cx="805218" cy="385763"/>
          </a:xfrm>
          <a:prstGeom prst="ellipse">
            <a:avLst/>
          </a:prstGeom>
          <a:solidFill>
            <a:srgbClr val="FFFF99"/>
          </a:solidFill>
          <a:ln w="9525" cap="flat" cmpd="sng" algn="ctr">
            <a:solidFill>
              <a:srgbClr val="000000"/>
            </a:solidFill>
            <a:prstDash val="solid"/>
            <a:round/>
            <a:headEnd type="none" w="med" len="med"/>
            <a:tailEnd type="triangle" w="med" len="med"/>
          </a:ln>
          <a:effectLs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smtClean="0">
              <a:solidFill>
                <a:srgbClr val="000066"/>
              </a:solidFill>
              <a:latin typeface="ＭＳ Ｐゴシック" pitchFamily="50" charset="-128"/>
            </a:endParaRPr>
          </a:p>
        </p:txBody>
      </p:sp>
      <p:sp>
        <p:nvSpPr>
          <p:cNvPr id="14" name="円/楕円 13"/>
          <p:cNvSpPr/>
          <p:nvPr/>
        </p:nvSpPr>
        <p:spPr bwMode="auto">
          <a:xfrm>
            <a:off x="7725476" y="2727793"/>
            <a:ext cx="805218" cy="385763"/>
          </a:xfrm>
          <a:prstGeom prst="ellipse">
            <a:avLst/>
          </a:prstGeom>
          <a:solidFill>
            <a:srgbClr val="FFFF99"/>
          </a:solidFill>
          <a:ln w="9525" cap="flat" cmpd="sng" algn="ctr">
            <a:solidFill>
              <a:srgbClr val="000000"/>
            </a:solidFill>
            <a:prstDash val="solid"/>
            <a:round/>
            <a:headEnd type="none" w="med" len="med"/>
            <a:tailEnd type="triangle" w="med" len="med"/>
          </a:ln>
          <a:effectLs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smtClean="0">
              <a:solidFill>
                <a:srgbClr val="000066"/>
              </a:solidFill>
              <a:latin typeface="ＭＳ Ｐゴシック" pitchFamily="50" charset="-128"/>
            </a:endParaRPr>
          </a:p>
        </p:txBody>
      </p:sp>
      <p:cxnSp>
        <p:nvCxnSpPr>
          <p:cNvPr id="15" name="曲線コネクタ 14"/>
          <p:cNvCxnSpPr>
            <a:stCxn id="12" idx="4"/>
            <a:endCxn id="13" idx="0"/>
          </p:cNvCxnSpPr>
          <p:nvPr/>
        </p:nvCxnSpPr>
        <p:spPr bwMode="auto">
          <a:xfrm rot="5400000">
            <a:off x="6614884" y="2079522"/>
            <a:ext cx="431614" cy="864930"/>
          </a:xfrm>
          <a:prstGeom prst="curvedConnector3">
            <a:avLst>
              <a:gd name="adj1" fmla="val 50000"/>
            </a:avLst>
          </a:prstGeom>
          <a:solidFill>
            <a:schemeClr val="bg1"/>
          </a:solidFill>
          <a:ln w="952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曲線コネクタ 15"/>
          <p:cNvCxnSpPr>
            <a:stCxn id="12" idx="4"/>
            <a:endCxn id="14" idx="0"/>
          </p:cNvCxnSpPr>
          <p:nvPr/>
        </p:nvCxnSpPr>
        <p:spPr bwMode="auto">
          <a:xfrm rot="16200000" flipH="1">
            <a:off x="7479814" y="2079521"/>
            <a:ext cx="431613" cy="864929"/>
          </a:xfrm>
          <a:prstGeom prst="curvedConnector3">
            <a:avLst>
              <a:gd name="adj1" fmla="val 50000"/>
            </a:avLst>
          </a:prstGeom>
          <a:solidFill>
            <a:schemeClr val="bg1"/>
          </a:solidFill>
          <a:ln w="952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円/楕円 16"/>
          <p:cNvSpPr/>
          <p:nvPr/>
        </p:nvSpPr>
        <p:spPr bwMode="auto">
          <a:xfrm>
            <a:off x="5764457" y="3533198"/>
            <a:ext cx="402609" cy="385763"/>
          </a:xfrm>
          <a:prstGeom prst="ellipse">
            <a:avLst/>
          </a:prstGeom>
          <a:solidFill>
            <a:srgbClr val="FFFF66"/>
          </a:solidFill>
          <a:ln w="9525" cap="flat" cmpd="sng" algn="ctr">
            <a:solidFill>
              <a:srgbClr val="000000"/>
            </a:solidFill>
            <a:prstDash val="dash"/>
            <a:round/>
            <a:headEnd type="none" w="med" len="med"/>
            <a:tailEnd type="triangle" w="med" len="med"/>
          </a:ln>
          <a:effectLs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smtClean="0">
              <a:solidFill>
                <a:srgbClr val="000066"/>
              </a:solidFill>
              <a:latin typeface="ＭＳ Ｐゴシック" pitchFamily="50" charset="-128"/>
            </a:endParaRPr>
          </a:p>
        </p:txBody>
      </p:sp>
      <p:sp>
        <p:nvSpPr>
          <p:cNvPr id="18" name="円/楕円 17"/>
          <p:cNvSpPr/>
          <p:nvPr/>
        </p:nvSpPr>
        <p:spPr bwMode="auto">
          <a:xfrm>
            <a:off x="6629386" y="3533198"/>
            <a:ext cx="402609" cy="385763"/>
          </a:xfrm>
          <a:prstGeom prst="ellipse">
            <a:avLst/>
          </a:prstGeom>
          <a:solidFill>
            <a:srgbClr val="FFFF66"/>
          </a:solidFill>
          <a:ln w="9525" cap="flat" cmpd="sng" algn="ctr">
            <a:solidFill>
              <a:srgbClr val="000000"/>
            </a:solidFill>
            <a:prstDash val="dash"/>
            <a:round/>
            <a:headEnd type="none" w="med" len="med"/>
            <a:tailEnd type="triangle" w="med" len="med"/>
          </a:ln>
          <a:effectLs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a:solidFill>
                <a:srgbClr val="000066"/>
              </a:solidFill>
              <a:latin typeface="ＭＳ Ｐゴシック" pitchFamily="50" charset="-128"/>
            </a:endParaRPr>
          </a:p>
        </p:txBody>
      </p:sp>
      <p:sp>
        <p:nvSpPr>
          <p:cNvPr id="19" name="円/楕円 18"/>
          <p:cNvSpPr/>
          <p:nvPr/>
        </p:nvSpPr>
        <p:spPr bwMode="auto">
          <a:xfrm>
            <a:off x="7494315" y="3533198"/>
            <a:ext cx="402609" cy="385763"/>
          </a:xfrm>
          <a:prstGeom prst="ellipse">
            <a:avLst/>
          </a:prstGeom>
          <a:solidFill>
            <a:srgbClr val="FFFF66"/>
          </a:solidFill>
          <a:ln w="9525" cap="flat" cmpd="sng" algn="ctr">
            <a:solidFill>
              <a:srgbClr val="000000"/>
            </a:solidFill>
            <a:prstDash val="solid"/>
            <a:round/>
            <a:headEnd type="none" w="med" len="med"/>
            <a:tailEnd type="triangle" w="med" len="med"/>
          </a:ln>
          <a:effectLs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a:solidFill>
                <a:srgbClr val="000066"/>
              </a:solidFill>
              <a:latin typeface="ＭＳ Ｐゴシック" pitchFamily="50" charset="-128"/>
            </a:endParaRPr>
          </a:p>
        </p:txBody>
      </p:sp>
      <p:sp>
        <p:nvSpPr>
          <p:cNvPr id="20" name="円/楕円 19"/>
          <p:cNvSpPr/>
          <p:nvPr/>
        </p:nvSpPr>
        <p:spPr bwMode="auto">
          <a:xfrm>
            <a:off x="8359245" y="3533198"/>
            <a:ext cx="402609" cy="385763"/>
          </a:xfrm>
          <a:prstGeom prst="ellipse">
            <a:avLst/>
          </a:prstGeom>
          <a:solidFill>
            <a:srgbClr val="FFFF66"/>
          </a:solidFill>
          <a:ln w="9525" cap="flat" cmpd="sng" algn="ctr">
            <a:solidFill>
              <a:srgbClr val="000000"/>
            </a:solidFill>
            <a:prstDash val="dash"/>
            <a:round/>
            <a:headEnd type="none" w="med" len="med"/>
            <a:tailEnd type="triangle" w="med" len="med"/>
          </a:ln>
          <a:effectLs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smtClean="0">
              <a:solidFill>
                <a:srgbClr val="000066"/>
              </a:solidFill>
              <a:latin typeface="ＭＳ Ｐゴシック" pitchFamily="50" charset="-128"/>
            </a:endParaRPr>
          </a:p>
        </p:txBody>
      </p:sp>
      <p:cxnSp>
        <p:nvCxnSpPr>
          <p:cNvPr id="21" name="曲線コネクタ 20"/>
          <p:cNvCxnSpPr>
            <a:stCxn id="13" idx="4"/>
            <a:endCxn id="17" idx="0"/>
          </p:cNvCxnSpPr>
          <p:nvPr/>
        </p:nvCxnSpPr>
        <p:spPr bwMode="auto">
          <a:xfrm rot="5400000">
            <a:off x="5972174" y="3107145"/>
            <a:ext cx="419641" cy="432464"/>
          </a:xfrm>
          <a:prstGeom prst="curvedConnector3">
            <a:avLst>
              <a:gd name="adj1" fmla="val 50000"/>
            </a:avLst>
          </a:prstGeom>
          <a:solidFill>
            <a:schemeClr val="bg1"/>
          </a:solidFill>
          <a:ln w="9525" cap="flat" cmpd="sng" algn="ctr">
            <a:solidFill>
              <a:srgbClr val="00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曲線コネクタ 21"/>
          <p:cNvCxnSpPr>
            <a:stCxn id="13" idx="4"/>
            <a:endCxn id="18" idx="0"/>
          </p:cNvCxnSpPr>
          <p:nvPr/>
        </p:nvCxnSpPr>
        <p:spPr bwMode="auto">
          <a:xfrm rot="16200000" flipH="1">
            <a:off x="6404638" y="3107144"/>
            <a:ext cx="419641" cy="432465"/>
          </a:xfrm>
          <a:prstGeom prst="curvedConnector3">
            <a:avLst>
              <a:gd name="adj1" fmla="val 50000"/>
            </a:avLst>
          </a:prstGeom>
          <a:solidFill>
            <a:schemeClr val="bg1"/>
          </a:solidFill>
          <a:ln w="9525" cap="flat" cmpd="sng" algn="ctr">
            <a:solidFill>
              <a:srgbClr val="00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曲線コネクタ 22"/>
          <p:cNvCxnSpPr>
            <a:stCxn id="14" idx="4"/>
            <a:endCxn id="19" idx="0"/>
          </p:cNvCxnSpPr>
          <p:nvPr/>
        </p:nvCxnSpPr>
        <p:spPr bwMode="auto">
          <a:xfrm rot="5400000">
            <a:off x="7702032" y="3107145"/>
            <a:ext cx="419642" cy="432465"/>
          </a:xfrm>
          <a:prstGeom prst="curvedConnector3">
            <a:avLst>
              <a:gd name="adj1" fmla="val 50000"/>
            </a:avLst>
          </a:prstGeom>
          <a:solidFill>
            <a:schemeClr val="bg1"/>
          </a:solidFill>
          <a:ln w="952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曲線コネクタ 23"/>
          <p:cNvCxnSpPr>
            <a:stCxn id="14" idx="4"/>
            <a:endCxn id="20" idx="0"/>
          </p:cNvCxnSpPr>
          <p:nvPr/>
        </p:nvCxnSpPr>
        <p:spPr bwMode="auto">
          <a:xfrm rot="16200000" flipH="1">
            <a:off x="8134496" y="3107144"/>
            <a:ext cx="419642" cy="432465"/>
          </a:xfrm>
          <a:prstGeom prst="curvedConnector3">
            <a:avLst>
              <a:gd name="adj1" fmla="val 50000"/>
            </a:avLst>
          </a:prstGeom>
          <a:solidFill>
            <a:schemeClr val="bg1"/>
          </a:solidFill>
          <a:ln w="9525" cap="flat" cmpd="sng" algn="ctr">
            <a:solidFill>
              <a:srgbClr val="00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グループ化 24"/>
          <p:cNvGrpSpPr/>
          <p:nvPr/>
        </p:nvGrpSpPr>
        <p:grpSpPr>
          <a:xfrm>
            <a:off x="7018172" y="4578604"/>
            <a:ext cx="1347450" cy="385763"/>
            <a:chOff x="7113708" y="4624816"/>
            <a:chExt cx="1347450" cy="385763"/>
          </a:xfrm>
          <a:solidFill>
            <a:srgbClr val="FFFF00"/>
          </a:solidFill>
        </p:grpSpPr>
        <p:sp>
          <p:nvSpPr>
            <p:cNvPr id="26" name="円/楕円 25"/>
            <p:cNvSpPr/>
            <p:nvPr/>
          </p:nvSpPr>
          <p:spPr bwMode="auto">
            <a:xfrm>
              <a:off x="7113708" y="4624816"/>
              <a:ext cx="402609" cy="385763"/>
            </a:xfrm>
            <a:prstGeom prst="ellipse">
              <a:avLst/>
            </a:prstGeom>
            <a:grp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smtClean="0">
                <a:solidFill>
                  <a:srgbClr val="000066"/>
                </a:solidFill>
                <a:latin typeface="ＭＳ Ｐゴシック" pitchFamily="50" charset="-128"/>
              </a:endParaRPr>
            </a:p>
          </p:txBody>
        </p:sp>
        <p:sp>
          <p:nvSpPr>
            <p:cNvPr id="27" name="円/楕円 26"/>
            <p:cNvSpPr/>
            <p:nvPr/>
          </p:nvSpPr>
          <p:spPr bwMode="auto">
            <a:xfrm>
              <a:off x="7586128" y="4624816"/>
              <a:ext cx="402609" cy="385763"/>
            </a:xfrm>
            <a:prstGeom prst="ellipse">
              <a:avLst/>
            </a:prstGeom>
            <a:grp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smtClean="0">
                <a:solidFill>
                  <a:srgbClr val="000066"/>
                </a:solidFill>
                <a:latin typeface="ＭＳ Ｐゴシック" pitchFamily="50" charset="-128"/>
              </a:endParaRPr>
            </a:p>
          </p:txBody>
        </p:sp>
        <p:sp>
          <p:nvSpPr>
            <p:cNvPr id="28" name="円/楕円 27"/>
            <p:cNvSpPr/>
            <p:nvPr/>
          </p:nvSpPr>
          <p:spPr bwMode="auto">
            <a:xfrm>
              <a:off x="8058549" y="4624816"/>
              <a:ext cx="402609" cy="385763"/>
            </a:xfrm>
            <a:prstGeom prst="ellipse">
              <a:avLst/>
            </a:prstGeom>
            <a:grpFill/>
            <a:ln w="9525" cap="flat" cmpd="sng" algn="ctr">
              <a:solidFill>
                <a:srgbClr val="00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smtClean="0">
                <a:solidFill>
                  <a:srgbClr val="000066"/>
                </a:solidFill>
                <a:latin typeface="ＭＳ Ｐゴシック" pitchFamily="50" charset="-128"/>
              </a:endParaRPr>
            </a:p>
          </p:txBody>
        </p:sp>
      </p:grpSp>
      <p:cxnSp>
        <p:nvCxnSpPr>
          <p:cNvPr id="29" name="曲線コネクタ 28"/>
          <p:cNvCxnSpPr>
            <a:stCxn id="19" idx="4"/>
            <a:endCxn id="26" idx="0"/>
          </p:cNvCxnSpPr>
          <p:nvPr/>
        </p:nvCxnSpPr>
        <p:spPr bwMode="auto">
          <a:xfrm rot="5400000">
            <a:off x="7127728" y="4010711"/>
            <a:ext cx="659643" cy="476143"/>
          </a:xfrm>
          <a:prstGeom prst="curvedConnector3">
            <a:avLst>
              <a:gd name="adj1" fmla="val 50000"/>
            </a:avLst>
          </a:prstGeom>
          <a:solidFill>
            <a:schemeClr val="bg1"/>
          </a:solidFill>
          <a:ln w="9525" cap="flat" cmpd="sng" algn="ctr">
            <a:solidFill>
              <a:srgbClr val="00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曲線コネクタ 29"/>
          <p:cNvCxnSpPr>
            <a:stCxn id="19" idx="4"/>
            <a:endCxn id="27" idx="0"/>
          </p:cNvCxnSpPr>
          <p:nvPr/>
        </p:nvCxnSpPr>
        <p:spPr bwMode="auto">
          <a:xfrm rot="5400000">
            <a:off x="7363938" y="4246921"/>
            <a:ext cx="659643" cy="3723"/>
          </a:xfrm>
          <a:prstGeom prst="curvedConnector3">
            <a:avLst>
              <a:gd name="adj1" fmla="val 50000"/>
            </a:avLst>
          </a:prstGeom>
          <a:solidFill>
            <a:schemeClr val="bg1"/>
          </a:solidFill>
          <a:ln w="9525" cap="flat" cmpd="sng" algn="ctr">
            <a:solidFill>
              <a:srgbClr val="000000"/>
            </a:solidFill>
            <a:prstDash val="dash"/>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曲線コネクタ 30"/>
          <p:cNvCxnSpPr>
            <a:stCxn id="19" idx="4"/>
            <a:endCxn id="28" idx="0"/>
          </p:cNvCxnSpPr>
          <p:nvPr/>
        </p:nvCxnSpPr>
        <p:spPr bwMode="auto">
          <a:xfrm rot="16200000" flipH="1">
            <a:off x="7600148" y="4014433"/>
            <a:ext cx="659643" cy="468698"/>
          </a:xfrm>
          <a:prstGeom prst="curvedConnector3">
            <a:avLst>
              <a:gd name="adj1" fmla="val 50000"/>
            </a:avLst>
          </a:prstGeom>
          <a:solidFill>
            <a:schemeClr val="bg1"/>
          </a:solidFill>
          <a:ln w="952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円/楕円 31"/>
          <p:cNvSpPr/>
          <p:nvPr/>
        </p:nvSpPr>
        <p:spPr bwMode="auto">
          <a:xfrm>
            <a:off x="7701307" y="5405246"/>
            <a:ext cx="402609" cy="385763"/>
          </a:xfrm>
          <a:prstGeom prst="ellipse">
            <a:avLst/>
          </a:prstGeom>
          <a:solidFill>
            <a:srgbClr val="FFCCFF"/>
          </a:solidFill>
          <a:ln w="9525" cap="flat" cmpd="sng" algn="ctr">
            <a:solidFill>
              <a:srgbClr val="000000"/>
            </a:solidFill>
            <a:prstDash val="solid"/>
            <a:round/>
            <a:headEnd type="none" w="med" len="med"/>
            <a:tailEnd type="triangle" w="med" len="med"/>
          </a:ln>
          <a:effectLs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a:solidFill>
                <a:srgbClr val="000066"/>
              </a:solidFill>
              <a:latin typeface="ＭＳ Ｐゴシック" pitchFamily="50" charset="-128"/>
            </a:endParaRPr>
          </a:p>
        </p:txBody>
      </p:sp>
      <p:sp>
        <p:nvSpPr>
          <p:cNvPr id="33" name="円/楕円 32"/>
          <p:cNvSpPr/>
          <p:nvPr/>
        </p:nvSpPr>
        <p:spPr bwMode="auto">
          <a:xfrm>
            <a:off x="8252333" y="5405246"/>
            <a:ext cx="402609" cy="385763"/>
          </a:xfrm>
          <a:prstGeom prst="ellipse">
            <a:avLst/>
          </a:prstGeom>
          <a:solidFill>
            <a:srgbClr val="FFCCFF"/>
          </a:solidFill>
          <a:ln w="9525" cap="flat" cmpd="sng" algn="ctr">
            <a:solidFill>
              <a:srgbClr val="000000"/>
            </a:solidFill>
            <a:prstDash val="solid"/>
            <a:round/>
            <a:headEnd type="none" w="med" len="med"/>
            <a:tailEnd type="triangle" w="med" len="med"/>
          </a:ln>
          <a:effectLst/>
          <a:extLst/>
        </p:spPr>
        <p:txBody>
          <a:bodyPr vert="horz" wrap="none" lIns="90000" tIns="46800" rIns="90000" bIns="46800" numCol="1" rtlCol="0" anchor="ctr" anchorCtr="0" compatLnSpc="1">
            <a:prstTxWarp prst="textNoShape">
              <a:avLst/>
            </a:prstTxWarp>
          </a:bodyPr>
          <a:lstStyle/>
          <a:p>
            <a:pPr algn="ctr" eaLnBrk="0" hangingPunct="0"/>
            <a:endParaRPr lang="ja-JP" altLang="en-US" sz="1200" smtClean="0">
              <a:solidFill>
                <a:srgbClr val="000066"/>
              </a:solidFill>
              <a:latin typeface="ＭＳ Ｐゴシック" pitchFamily="50" charset="-128"/>
            </a:endParaRPr>
          </a:p>
        </p:txBody>
      </p:sp>
      <p:cxnSp>
        <p:nvCxnSpPr>
          <p:cNvPr id="34" name="曲線コネクタ 33"/>
          <p:cNvCxnSpPr>
            <a:stCxn id="28" idx="4"/>
            <a:endCxn id="32" idx="0"/>
          </p:cNvCxnSpPr>
          <p:nvPr/>
        </p:nvCxnSpPr>
        <p:spPr bwMode="auto">
          <a:xfrm rot="5400000">
            <a:off x="7813026" y="5053953"/>
            <a:ext cx="440879" cy="261706"/>
          </a:xfrm>
          <a:prstGeom prst="curvedConnector3">
            <a:avLst>
              <a:gd name="adj1" fmla="val 50000"/>
            </a:avLst>
          </a:prstGeom>
          <a:solidFill>
            <a:schemeClr val="bg1"/>
          </a:solidFill>
          <a:ln w="952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曲線コネクタ 34"/>
          <p:cNvCxnSpPr>
            <a:stCxn id="28" idx="4"/>
            <a:endCxn id="33" idx="0"/>
          </p:cNvCxnSpPr>
          <p:nvPr/>
        </p:nvCxnSpPr>
        <p:spPr bwMode="auto">
          <a:xfrm rot="16200000" flipH="1">
            <a:off x="8088539" y="5040146"/>
            <a:ext cx="440879" cy="289320"/>
          </a:xfrm>
          <a:prstGeom prst="curvedConnector3">
            <a:avLst>
              <a:gd name="adj1" fmla="val 50000"/>
            </a:avLst>
          </a:prstGeom>
          <a:solidFill>
            <a:schemeClr val="bg1"/>
          </a:solidFill>
          <a:ln w="9525"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 Box 6"/>
          <p:cNvSpPr txBox="1">
            <a:spLocks noChangeArrowheads="1"/>
          </p:cNvSpPr>
          <p:nvPr/>
        </p:nvSpPr>
        <p:spPr bwMode="auto">
          <a:xfrm>
            <a:off x="4951413" y="6608588"/>
            <a:ext cx="2901950"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a:defRPr kumimoji="1" sz="1200">
                <a:solidFill>
                  <a:srgbClr val="000066"/>
                </a:solidFill>
                <a:latin typeface="ＭＳ Ｐゴシック" pitchFamily="50" charset="-128"/>
                <a:ea typeface="ＭＳ Ｐゴシック" pitchFamily="50" charset="-128"/>
              </a:defRPr>
            </a:lvl1pPr>
            <a:lvl2pPr marL="742950" indent="-285750">
              <a:defRPr kumimoji="1" sz="1200">
                <a:solidFill>
                  <a:srgbClr val="000066"/>
                </a:solidFill>
                <a:latin typeface="ＭＳ Ｐゴシック" pitchFamily="50" charset="-128"/>
                <a:ea typeface="ＭＳ Ｐゴシック" pitchFamily="50" charset="-128"/>
              </a:defRPr>
            </a:lvl2pPr>
            <a:lvl3pPr marL="1143000" indent="-228600">
              <a:defRPr kumimoji="1" sz="1200">
                <a:solidFill>
                  <a:srgbClr val="000066"/>
                </a:solidFill>
                <a:latin typeface="ＭＳ Ｐゴシック" pitchFamily="50" charset="-128"/>
                <a:ea typeface="ＭＳ Ｐゴシック" pitchFamily="50" charset="-128"/>
              </a:defRPr>
            </a:lvl3pPr>
            <a:lvl4pPr marL="1600200" indent="-228600">
              <a:defRPr kumimoji="1" sz="1200">
                <a:solidFill>
                  <a:srgbClr val="000066"/>
                </a:solidFill>
                <a:latin typeface="ＭＳ Ｐゴシック" pitchFamily="50" charset="-128"/>
                <a:ea typeface="ＭＳ Ｐゴシック" pitchFamily="50" charset="-128"/>
              </a:defRPr>
            </a:lvl4pPr>
            <a:lvl5pPr marL="2057400" indent="-228600">
              <a:defRPr kumimoji="1" sz="1200">
                <a:solidFill>
                  <a:srgbClr val="000066"/>
                </a:solidFill>
                <a:latin typeface="ＭＳ Ｐゴシック" pitchFamily="50" charset="-128"/>
                <a:ea typeface="ＭＳ Ｐゴシック" pitchFamily="50" charset="-128"/>
              </a:defRPr>
            </a:lvl5pPr>
            <a:lvl6pPr marL="25146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6pPr>
            <a:lvl7pPr marL="29718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7pPr>
            <a:lvl8pPr marL="34290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8pPr>
            <a:lvl9pPr marL="3886200" indent="-228600" algn="ctr" eaLnBrk="0" fontAlgn="base" hangingPunct="0">
              <a:spcBef>
                <a:spcPct val="0"/>
              </a:spcBef>
              <a:spcAft>
                <a:spcPct val="0"/>
              </a:spcAft>
              <a:defRPr kumimoji="1" sz="1200">
                <a:solidFill>
                  <a:srgbClr val="000066"/>
                </a:solidFill>
                <a:latin typeface="ＭＳ Ｐゴシック" pitchFamily="50" charset="-128"/>
                <a:ea typeface="ＭＳ Ｐゴシック" pitchFamily="50" charset="-128"/>
              </a:defRPr>
            </a:lvl9pPr>
          </a:lstStyle>
          <a:p>
            <a:pPr algn="ctr">
              <a:spcBef>
                <a:spcPct val="50000"/>
              </a:spcBef>
            </a:pPr>
            <a:r>
              <a:rPr lang="ja-JP" altLang="en-US" dirty="0">
                <a:solidFill>
                  <a:srgbClr val="000000"/>
                </a:solidFill>
                <a:latin typeface="MS UI Gothic" pitchFamily="50" charset="-128"/>
                <a:ea typeface="MS UI Gothic" pitchFamily="50" charset="-128"/>
              </a:rPr>
              <a:t>（出所：</a:t>
            </a:r>
            <a:r>
              <a:rPr lang="en-US" altLang="ja-JP" i="1" dirty="0">
                <a:solidFill>
                  <a:srgbClr val="000000"/>
                </a:solidFill>
                <a:latin typeface="MS UI Gothic" pitchFamily="50" charset="-128"/>
                <a:ea typeface="MS UI Gothic" pitchFamily="50" charset="-128"/>
              </a:rPr>
              <a:t>BABOK</a:t>
            </a:r>
            <a:r>
              <a:rPr lang="en-US" altLang="ja-JP" baseline="30000" dirty="0">
                <a:solidFill>
                  <a:srgbClr val="000000"/>
                </a:solidFill>
                <a:latin typeface="MS UI Gothic" pitchFamily="50" charset="-128"/>
                <a:ea typeface="MS UI Gothic" pitchFamily="50" charset="-128"/>
              </a:rPr>
              <a:t>®</a:t>
            </a:r>
            <a:r>
              <a:rPr lang="en-US" altLang="ja-JP" dirty="0">
                <a:solidFill>
                  <a:srgbClr val="000000"/>
                </a:solidFill>
                <a:latin typeface="MS UI Gothic" pitchFamily="50" charset="-128"/>
                <a:ea typeface="MS UI Gothic" pitchFamily="50" charset="-128"/>
              </a:rPr>
              <a:t> 2.0</a:t>
            </a:r>
            <a:r>
              <a:rPr lang="ja-JP" altLang="en-US" dirty="0">
                <a:solidFill>
                  <a:srgbClr val="000000"/>
                </a:solidFill>
                <a:latin typeface="MS UI Gothic" pitchFamily="50" charset="-128"/>
                <a:ea typeface="MS UI Gothic" pitchFamily="50" charset="-128"/>
              </a:rPr>
              <a:t>　翻訳　</a:t>
            </a:r>
            <a:r>
              <a:rPr lang="en-US" altLang="ja-JP" dirty="0">
                <a:solidFill>
                  <a:srgbClr val="000000"/>
                </a:solidFill>
                <a:latin typeface="MS UI Gothic" pitchFamily="50" charset="-128"/>
                <a:ea typeface="MS UI Gothic" pitchFamily="50" charset="-128"/>
              </a:rPr>
              <a:t>IIBA</a:t>
            </a:r>
            <a:r>
              <a:rPr lang="ja-JP" altLang="en-US" dirty="0">
                <a:solidFill>
                  <a:srgbClr val="000000"/>
                </a:solidFill>
                <a:latin typeface="MS UI Gothic" pitchFamily="50" charset="-128"/>
                <a:ea typeface="MS UI Gothic" pitchFamily="50" charset="-128"/>
              </a:rPr>
              <a:t>日本支部）</a:t>
            </a:r>
          </a:p>
        </p:txBody>
      </p:sp>
    </p:spTree>
    <p:extLst>
      <p:ext uri="{BB962C8B-B14F-4D97-AF65-F5344CB8AC3E}">
        <p14:creationId xmlns:p14="http://schemas.microsoft.com/office/powerpoint/2010/main" val="37636079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4-17</a:t>
            </a:r>
            <a:r>
              <a:rPr lang="ja-JP" altLang="en-US" dirty="0"/>
              <a:t>　要求分析シートの使い方</a:t>
            </a:r>
            <a:endParaRPr kumimoji="1" lang="ja-JP" altLang="en-US" dirty="0"/>
          </a:p>
        </p:txBody>
      </p:sp>
      <p:grpSp>
        <p:nvGrpSpPr>
          <p:cNvPr id="3" name="Group 5"/>
          <p:cNvGrpSpPr>
            <a:grpSpLocks/>
          </p:cNvGrpSpPr>
          <p:nvPr/>
        </p:nvGrpSpPr>
        <p:grpSpPr bwMode="auto">
          <a:xfrm>
            <a:off x="290513" y="3217863"/>
            <a:ext cx="1916112" cy="3451225"/>
            <a:chOff x="275" y="1159"/>
            <a:chExt cx="1111" cy="2055"/>
          </a:xfrm>
        </p:grpSpPr>
        <p:sp>
          <p:nvSpPr>
            <p:cNvPr id="4" name="Rectangle 6"/>
            <p:cNvSpPr>
              <a:spLocks noChangeArrowheads="1"/>
            </p:cNvSpPr>
            <p:nvPr/>
          </p:nvSpPr>
          <p:spPr bwMode="auto">
            <a:xfrm>
              <a:off x="275" y="1159"/>
              <a:ext cx="1111" cy="678"/>
            </a:xfrm>
            <a:prstGeom prst="rect">
              <a:avLst/>
            </a:prstGeom>
            <a:solidFill>
              <a:srgbClr val="99CC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en-US" altLang="ja-JP" sz="1200" dirty="0">
                  <a:latin typeface="MS UI Gothic" pitchFamily="50" charset="-128"/>
                  <a:ea typeface="MS UI Gothic" pitchFamily="50" charset="-128"/>
                </a:rPr>
                <a:t>【</a:t>
              </a:r>
              <a:r>
                <a:rPr lang="ja-JP" altLang="en-US" sz="1200" dirty="0">
                  <a:latin typeface="MS UI Gothic" pitchFamily="50" charset="-128"/>
                  <a:ea typeface="MS UI Gothic" pitchFamily="50" charset="-128"/>
                </a:rPr>
                <a:t>ビジネス</a:t>
              </a:r>
              <a:r>
                <a:rPr lang="en-US" altLang="ja-JP" sz="1200" dirty="0">
                  <a:latin typeface="MS UI Gothic" pitchFamily="50" charset="-128"/>
                  <a:ea typeface="MS UI Gothic" pitchFamily="50" charset="-128"/>
                </a:rPr>
                <a:t>】</a:t>
              </a:r>
              <a:r>
                <a:rPr lang="ja-JP" altLang="en-US" sz="1200" dirty="0">
                  <a:latin typeface="MS UI Gothic" pitchFamily="50" charset="-128"/>
                  <a:ea typeface="MS UI Gothic" pitchFamily="50" charset="-128"/>
                </a:rPr>
                <a:t>（環境・市場）</a:t>
              </a:r>
            </a:p>
            <a:p>
              <a:pPr defTabSz="1279525" fontAlgn="ctr"/>
              <a:r>
                <a:rPr lang="ja-JP" altLang="en-US" sz="900" dirty="0">
                  <a:latin typeface="MS UI Gothic" pitchFamily="50" charset="-128"/>
                  <a:ea typeface="MS UI Gothic" pitchFamily="50" charset="-128"/>
                </a:rPr>
                <a:t>・○○○</a:t>
              </a:r>
            </a:p>
            <a:p>
              <a:pPr defTabSz="1279525" fontAlgn="ctr"/>
              <a:r>
                <a:rPr lang="ja-JP" altLang="en-US" sz="900" dirty="0">
                  <a:latin typeface="MS UI Gothic" pitchFamily="50" charset="-128"/>
                  <a:ea typeface="MS UI Gothic" pitchFamily="50" charset="-128"/>
                </a:rPr>
                <a:t>・○○○</a:t>
              </a:r>
            </a:p>
            <a:p>
              <a:pPr defTabSz="1279525" fontAlgn="ctr"/>
              <a:endParaRPr lang="en-US" altLang="ja-JP" sz="900" dirty="0">
                <a:latin typeface="MS UI Gothic" pitchFamily="50" charset="-128"/>
                <a:ea typeface="MS UI Gothic" pitchFamily="50" charset="-128"/>
              </a:endParaRPr>
            </a:p>
          </p:txBody>
        </p:sp>
        <p:sp>
          <p:nvSpPr>
            <p:cNvPr id="5" name="Rectangle 7"/>
            <p:cNvSpPr>
              <a:spLocks noChangeArrowheads="1"/>
            </p:cNvSpPr>
            <p:nvPr/>
          </p:nvSpPr>
          <p:spPr bwMode="auto">
            <a:xfrm>
              <a:off x="275" y="2294"/>
              <a:ext cx="1111" cy="462"/>
            </a:xfrm>
            <a:prstGeom prst="rect">
              <a:avLst/>
            </a:prstGeom>
            <a:solidFill>
              <a:srgbClr val="FFFF66"/>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latin typeface="MS UI Gothic" pitchFamily="50" charset="-128"/>
                  <a:ea typeface="MS UI Gothic" pitchFamily="50" charset="-128"/>
                </a:rPr>
                <a:t>【XXX</a:t>
              </a:r>
              <a:r>
                <a:rPr lang="ja-JP" altLang="en-US" sz="1200">
                  <a:latin typeface="MS UI Gothic" pitchFamily="50" charset="-128"/>
                  <a:ea typeface="MS UI Gothic" pitchFamily="50" charset="-128"/>
                </a:rPr>
                <a:t>部門</a:t>
              </a:r>
              <a:r>
                <a:rPr lang="en-US" altLang="ja-JP" sz="1200">
                  <a:latin typeface="MS UI Gothic" pitchFamily="50" charset="-128"/>
                  <a:ea typeface="MS UI Gothic" pitchFamily="50" charset="-128"/>
                </a:rPr>
                <a:t>】</a:t>
              </a:r>
            </a:p>
            <a:p>
              <a:pPr marL="88900" indent="-88900" defTabSz="1279525" fontAlgn="ctr"/>
              <a:r>
                <a:rPr lang="ja-JP" altLang="en-US" sz="900">
                  <a:latin typeface="MS UI Gothic" pitchFamily="50" charset="-128"/>
                  <a:ea typeface="MS UI Gothic" pitchFamily="50" charset="-128"/>
                </a:rPr>
                <a:t>・○○○</a:t>
              </a:r>
            </a:p>
            <a:p>
              <a:pPr marL="88900" indent="-88900" defTabSz="1279525" fontAlgn="ctr"/>
              <a:r>
                <a:rPr lang="ja-JP" altLang="en-US" sz="900">
                  <a:latin typeface="MS UI Gothic" pitchFamily="50" charset="-128"/>
                  <a:ea typeface="MS UI Gothic" pitchFamily="50" charset="-128"/>
                </a:rPr>
                <a:t>・○○○</a:t>
              </a:r>
            </a:p>
          </p:txBody>
        </p:sp>
        <p:sp>
          <p:nvSpPr>
            <p:cNvPr id="6" name="Rectangle 8"/>
            <p:cNvSpPr>
              <a:spLocks noChangeArrowheads="1"/>
            </p:cNvSpPr>
            <p:nvPr/>
          </p:nvSpPr>
          <p:spPr bwMode="auto">
            <a:xfrm>
              <a:off x="275" y="2752"/>
              <a:ext cx="1111" cy="462"/>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latin typeface="MS UI Gothic" pitchFamily="50" charset="-128"/>
                  <a:ea typeface="MS UI Gothic" pitchFamily="50" charset="-128"/>
                </a:rPr>
                <a:t>【XXX</a:t>
              </a:r>
              <a:r>
                <a:rPr lang="ja-JP" altLang="en-US" sz="1200">
                  <a:latin typeface="MS UI Gothic" pitchFamily="50" charset="-128"/>
                  <a:ea typeface="MS UI Gothic" pitchFamily="50" charset="-128"/>
                </a:rPr>
                <a:t>部門</a:t>
              </a:r>
              <a:r>
                <a:rPr lang="en-US" altLang="ja-JP" sz="1200">
                  <a:latin typeface="MS UI Gothic" pitchFamily="50" charset="-128"/>
                  <a:ea typeface="MS UI Gothic" pitchFamily="50" charset="-128"/>
                </a:rPr>
                <a:t>】</a:t>
              </a:r>
            </a:p>
            <a:p>
              <a:pPr marL="88900" indent="-88900" defTabSz="1279525" fontAlgn="ctr"/>
              <a:r>
                <a:rPr lang="ja-JP" altLang="en-US" sz="900">
                  <a:latin typeface="MS UI Gothic" pitchFamily="50" charset="-128"/>
                  <a:ea typeface="MS UI Gothic" pitchFamily="50" charset="-128"/>
                </a:rPr>
                <a:t>・○○○</a:t>
              </a:r>
            </a:p>
            <a:p>
              <a:pPr marL="88900" indent="-88900" defTabSz="1279525" fontAlgn="ctr"/>
              <a:r>
                <a:rPr lang="ja-JP" altLang="en-US" sz="900">
                  <a:latin typeface="MS UI Gothic" pitchFamily="50" charset="-128"/>
                  <a:ea typeface="MS UI Gothic" pitchFamily="50" charset="-128"/>
                </a:rPr>
                <a:t>・○○○</a:t>
              </a:r>
            </a:p>
            <a:p>
              <a:pPr marL="88900" indent="-88900" defTabSz="1279525" fontAlgn="ctr"/>
              <a:r>
                <a:rPr lang="ja-JP" altLang="en-US" sz="900">
                  <a:latin typeface="MS UI Gothic" pitchFamily="50" charset="-128"/>
                  <a:ea typeface="MS UI Gothic" pitchFamily="50" charset="-128"/>
                </a:rPr>
                <a:t>・○○○</a:t>
              </a:r>
            </a:p>
          </p:txBody>
        </p:sp>
        <p:sp>
          <p:nvSpPr>
            <p:cNvPr id="7" name="Rectangle 9"/>
            <p:cNvSpPr>
              <a:spLocks noChangeArrowheads="1"/>
            </p:cNvSpPr>
            <p:nvPr/>
          </p:nvSpPr>
          <p:spPr bwMode="auto">
            <a:xfrm>
              <a:off x="275" y="1838"/>
              <a:ext cx="1111" cy="462"/>
            </a:xfrm>
            <a:prstGeom prst="rect">
              <a:avLst/>
            </a:prstGeom>
            <a:solidFill>
              <a:srgbClr val="FF99CC"/>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latin typeface="MS UI Gothic" pitchFamily="50" charset="-128"/>
                  <a:ea typeface="MS UI Gothic" pitchFamily="50" charset="-128"/>
                </a:rPr>
                <a:t>【XXX</a:t>
              </a:r>
              <a:r>
                <a:rPr lang="ja-JP" altLang="en-US" sz="1200">
                  <a:latin typeface="MS UI Gothic" pitchFamily="50" charset="-128"/>
                  <a:ea typeface="MS UI Gothic" pitchFamily="50" charset="-128"/>
                </a:rPr>
                <a:t>部門</a:t>
              </a:r>
              <a:r>
                <a:rPr lang="en-US" altLang="ja-JP" sz="1200">
                  <a:latin typeface="MS UI Gothic" pitchFamily="50" charset="-128"/>
                  <a:ea typeface="MS UI Gothic" pitchFamily="50" charset="-128"/>
                </a:rPr>
                <a:t>】</a:t>
              </a:r>
            </a:p>
            <a:p>
              <a:pPr marL="88900" indent="-88900" defTabSz="1279525" fontAlgn="ctr"/>
              <a:r>
                <a:rPr lang="ja-JP" altLang="en-US" sz="900">
                  <a:latin typeface="MS UI Gothic" pitchFamily="50" charset="-128"/>
                  <a:ea typeface="MS UI Gothic" pitchFamily="50" charset="-128"/>
                </a:rPr>
                <a:t>・○○○</a:t>
              </a:r>
            </a:p>
            <a:p>
              <a:pPr marL="88900" indent="-88900" defTabSz="1279525" fontAlgn="ctr"/>
              <a:r>
                <a:rPr lang="ja-JP" altLang="en-US" sz="900">
                  <a:latin typeface="MS UI Gothic" pitchFamily="50" charset="-128"/>
                  <a:ea typeface="MS UI Gothic" pitchFamily="50" charset="-128"/>
                </a:rPr>
                <a:t>・○○○</a:t>
              </a:r>
            </a:p>
          </p:txBody>
        </p:sp>
      </p:grpSp>
      <p:sp>
        <p:nvSpPr>
          <p:cNvPr id="8" name="Rectangle 10"/>
          <p:cNvSpPr>
            <a:spLocks noChangeArrowheads="1"/>
          </p:cNvSpPr>
          <p:nvPr/>
        </p:nvSpPr>
        <p:spPr bwMode="auto">
          <a:xfrm>
            <a:off x="290513" y="2930525"/>
            <a:ext cx="1916112" cy="287338"/>
          </a:xfrm>
          <a:prstGeom prst="rect">
            <a:avLst/>
          </a:prstGeom>
          <a:solidFill>
            <a:srgbClr val="C0C0C0"/>
          </a:solidFill>
          <a:ln w="9525" algn="ctr">
            <a:solidFill>
              <a:srgbClr val="5F5F5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400">
                <a:latin typeface="MS UI Gothic" pitchFamily="50" charset="-128"/>
                <a:ea typeface="MS UI Gothic" pitchFamily="50" charset="-128"/>
              </a:rPr>
              <a:t>現状の姿</a:t>
            </a:r>
          </a:p>
        </p:txBody>
      </p:sp>
      <p:grpSp>
        <p:nvGrpSpPr>
          <p:cNvPr id="10" name="Group 11"/>
          <p:cNvGrpSpPr>
            <a:grpSpLocks/>
          </p:cNvGrpSpPr>
          <p:nvPr/>
        </p:nvGrpSpPr>
        <p:grpSpPr bwMode="auto">
          <a:xfrm>
            <a:off x="7045325" y="3217863"/>
            <a:ext cx="1798638" cy="3451225"/>
            <a:chOff x="4190" y="1159"/>
            <a:chExt cx="1043" cy="2055"/>
          </a:xfrm>
        </p:grpSpPr>
        <p:sp>
          <p:nvSpPr>
            <p:cNvPr id="11" name="Rectangle 12"/>
            <p:cNvSpPr>
              <a:spLocks noChangeArrowheads="1"/>
            </p:cNvSpPr>
            <p:nvPr/>
          </p:nvSpPr>
          <p:spPr bwMode="auto">
            <a:xfrm>
              <a:off x="4190" y="1159"/>
              <a:ext cx="1043" cy="678"/>
            </a:xfrm>
            <a:prstGeom prst="rect">
              <a:avLst/>
            </a:prstGeom>
            <a:solidFill>
              <a:srgbClr val="99CC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en-US" altLang="ja-JP" sz="900">
                  <a:latin typeface="MS UI Gothic" pitchFamily="50" charset="-128"/>
                  <a:ea typeface="MS UI Gothic" pitchFamily="50" charset="-128"/>
                </a:rPr>
                <a:t>○○○○○○○○○○○○○○○○○</a:t>
              </a:r>
            </a:p>
            <a:p>
              <a:pPr defTabSz="1279525" fontAlgn="ctr"/>
              <a:endParaRPr lang="en-US" altLang="ja-JP" sz="900">
                <a:latin typeface="MS UI Gothic" pitchFamily="50" charset="-128"/>
                <a:ea typeface="MS UI Gothic" pitchFamily="50" charset="-128"/>
              </a:endParaRPr>
            </a:p>
          </p:txBody>
        </p:sp>
        <p:sp>
          <p:nvSpPr>
            <p:cNvPr id="12" name="Rectangle 13"/>
            <p:cNvSpPr>
              <a:spLocks noChangeArrowheads="1"/>
            </p:cNvSpPr>
            <p:nvPr/>
          </p:nvSpPr>
          <p:spPr bwMode="auto">
            <a:xfrm>
              <a:off x="4190" y="2294"/>
              <a:ext cx="1043" cy="462"/>
            </a:xfrm>
            <a:prstGeom prst="rect">
              <a:avLst/>
            </a:prstGeom>
            <a:solidFill>
              <a:srgbClr val="FFFF66"/>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en-US" altLang="ja-JP" sz="900">
                  <a:latin typeface="MS UI Gothic" pitchFamily="50" charset="-128"/>
                  <a:ea typeface="MS UI Gothic" pitchFamily="50" charset="-128"/>
                </a:rPr>
                <a:t>○○○○○○○○○○○○○○○○○○</a:t>
              </a:r>
            </a:p>
          </p:txBody>
        </p:sp>
        <p:sp>
          <p:nvSpPr>
            <p:cNvPr id="13" name="Rectangle 14"/>
            <p:cNvSpPr>
              <a:spLocks noChangeArrowheads="1"/>
            </p:cNvSpPr>
            <p:nvPr/>
          </p:nvSpPr>
          <p:spPr bwMode="auto">
            <a:xfrm>
              <a:off x="4190" y="2752"/>
              <a:ext cx="1043" cy="462"/>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en-US" altLang="ja-JP" sz="900">
                  <a:latin typeface="MS UI Gothic" pitchFamily="50" charset="-128"/>
                  <a:ea typeface="MS UI Gothic" pitchFamily="50" charset="-128"/>
                </a:rPr>
                <a:t>○○○○○○○○○○○○○○○○○○○○</a:t>
              </a:r>
            </a:p>
          </p:txBody>
        </p:sp>
        <p:sp>
          <p:nvSpPr>
            <p:cNvPr id="14" name="Rectangle 15"/>
            <p:cNvSpPr>
              <a:spLocks noChangeArrowheads="1"/>
            </p:cNvSpPr>
            <p:nvPr/>
          </p:nvSpPr>
          <p:spPr bwMode="auto">
            <a:xfrm>
              <a:off x="4190" y="1838"/>
              <a:ext cx="1043" cy="462"/>
            </a:xfrm>
            <a:prstGeom prst="rect">
              <a:avLst/>
            </a:prstGeom>
            <a:solidFill>
              <a:srgbClr val="FF99CC"/>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en-US" altLang="ja-JP" sz="900">
                  <a:latin typeface="MS UI Gothic" pitchFamily="50" charset="-128"/>
                  <a:ea typeface="MS UI Gothic" pitchFamily="50" charset="-128"/>
                </a:rPr>
                <a:t>○○○○○○○○○○○○○○○○○○○○○○○○</a:t>
              </a:r>
            </a:p>
          </p:txBody>
        </p:sp>
      </p:grpSp>
      <p:sp>
        <p:nvSpPr>
          <p:cNvPr id="15" name="Rectangle 16"/>
          <p:cNvSpPr>
            <a:spLocks noChangeArrowheads="1"/>
          </p:cNvSpPr>
          <p:nvPr/>
        </p:nvSpPr>
        <p:spPr bwMode="auto">
          <a:xfrm>
            <a:off x="7045325" y="2930525"/>
            <a:ext cx="1798638" cy="287338"/>
          </a:xfrm>
          <a:prstGeom prst="rect">
            <a:avLst/>
          </a:prstGeom>
          <a:solidFill>
            <a:srgbClr val="C0C0C0"/>
          </a:solidFill>
          <a:ln w="9525" algn="ctr">
            <a:solidFill>
              <a:srgbClr val="5F5F5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400">
                <a:latin typeface="MS UI Gothic" pitchFamily="50" charset="-128"/>
                <a:ea typeface="MS UI Gothic" pitchFamily="50" charset="-128"/>
              </a:rPr>
              <a:t>あるべき姿</a:t>
            </a:r>
          </a:p>
        </p:txBody>
      </p:sp>
      <p:sp>
        <p:nvSpPr>
          <p:cNvPr id="16" name="Rectangle 17"/>
          <p:cNvSpPr>
            <a:spLocks noChangeArrowheads="1"/>
          </p:cNvSpPr>
          <p:nvPr/>
        </p:nvSpPr>
        <p:spPr bwMode="auto">
          <a:xfrm>
            <a:off x="3873500" y="3379788"/>
            <a:ext cx="1079500" cy="287337"/>
          </a:xfrm>
          <a:prstGeom prst="rect">
            <a:avLst/>
          </a:prstGeom>
          <a:solidFill>
            <a:srgbClr val="99CC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ja-JP" altLang="en-US" sz="1200">
                <a:latin typeface="MS UI Gothic" pitchFamily="50" charset="-128"/>
                <a:ea typeface="MS UI Gothic" pitchFamily="50" charset="-128"/>
              </a:rPr>
              <a:t>業績の向上</a:t>
            </a:r>
          </a:p>
        </p:txBody>
      </p:sp>
      <p:sp>
        <p:nvSpPr>
          <p:cNvPr id="17" name="Rectangle 18"/>
          <p:cNvSpPr>
            <a:spLocks noChangeArrowheads="1"/>
          </p:cNvSpPr>
          <p:nvPr/>
        </p:nvSpPr>
        <p:spPr bwMode="auto">
          <a:xfrm>
            <a:off x="3160713" y="4437063"/>
            <a:ext cx="1079500" cy="287337"/>
          </a:xfrm>
          <a:prstGeom prst="rect">
            <a:avLst/>
          </a:prstGeom>
          <a:solidFill>
            <a:srgbClr val="FF99CC"/>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en-US" altLang="ja-JP" sz="900">
                <a:latin typeface="MS UI Gothic" pitchFamily="50" charset="-128"/>
                <a:ea typeface="MS UI Gothic" pitchFamily="50" charset="-128"/>
              </a:rPr>
              <a:t>○○○○○</a:t>
            </a:r>
          </a:p>
        </p:txBody>
      </p:sp>
      <p:sp>
        <p:nvSpPr>
          <p:cNvPr id="18" name="Rectangle 19"/>
          <p:cNvSpPr>
            <a:spLocks noChangeArrowheads="1"/>
          </p:cNvSpPr>
          <p:nvPr/>
        </p:nvSpPr>
        <p:spPr bwMode="auto">
          <a:xfrm>
            <a:off x="2293938" y="5253038"/>
            <a:ext cx="1079500" cy="287337"/>
          </a:xfrm>
          <a:prstGeom prst="rect">
            <a:avLst/>
          </a:prstGeom>
          <a:solidFill>
            <a:srgbClr val="FFFF66"/>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en-US" altLang="ja-JP" sz="900">
                <a:latin typeface="MS UI Gothic" pitchFamily="50" charset="-128"/>
                <a:ea typeface="MS UI Gothic" pitchFamily="50" charset="-128"/>
              </a:rPr>
              <a:t>○○○○○</a:t>
            </a:r>
          </a:p>
        </p:txBody>
      </p:sp>
      <p:sp>
        <p:nvSpPr>
          <p:cNvPr id="19" name="Rectangle 20"/>
          <p:cNvSpPr>
            <a:spLocks noChangeArrowheads="1"/>
          </p:cNvSpPr>
          <p:nvPr/>
        </p:nvSpPr>
        <p:spPr bwMode="auto">
          <a:xfrm>
            <a:off x="5916613" y="5986463"/>
            <a:ext cx="1079500" cy="287337"/>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en-US" altLang="ja-JP" sz="900">
                <a:latin typeface="MS UI Gothic" pitchFamily="50" charset="-128"/>
                <a:ea typeface="MS UI Gothic" pitchFamily="50" charset="-128"/>
              </a:rPr>
              <a:t>○○○○○</a:t>
            </a:r>
          </a:p>
        </p:txBody>
      </p:sp>
      <p:sp>
        <p:nvSpPr>
          <p:cNvPr id="20" name="Rectangle 21"/>
          <p:cNvSpPr>
            <a:spLocks noChangeArrowheads="1"/>
          </p:cNvSpPr>
          <p:nvPr/>
        </p:nvSpPr>
        <p:spPr bwMode="auto">
          <a:xfrm>
            <a:off x="4127500" y="4803775"/>
            <a:ext cx="1079500" cy="287338"/>
          </a:xfrm>
          <a:prstGeom prst="rect">
            <a:avLst/>
          </a:prstGeom>
          <a:solidFill>
            <a:srgbClr val="FF99CC"/>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en-US" altLang="ja-JP" sz="900">
                <a:latin typeface="MS UI Gothic" pitchFamily="50" charset="-128"/>
                <a:ea typeface="MS UI Gothic" pitchFamily="50" charset="-128"/>
              </a:rPr>
              <a:t>○○○○○○</a:t>
            </a:r>
          </a:p>
        </p:txBody>
      </p:sp>
      <p:sp>
        <p:nvSpPr>
          <p:cNvPr id="21" name="Rectangle 22"/>
          <p:cNvSpPr>
            <a:spLocks noChangeArrowheads="1"/>
          </p:cNvSpPr>
          <p:nvPr/>
        </p:nvSpPr>
        <p:spPr bwMode="auto">
          <a:xfrm>
            <a:off x="5030788" y="6375400"/>
            <a:ext cx="1079500" cy="287338"/>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en-US" altLang="ja-JP" sz="900">
                <a:latin typeface="MS UI Gothic" pitchFamily="50" charset="-128"/>
                <a:ea typeface="MS UI Gothic" pitchFamily="50" charset="-128"/>
              </a:rPr>
              <a:t>○○○○○○</a:t>
            </a:r>
          </a:p>
        </p:txBody>
      </p:sp>
      <p:cxnSp>
        <p:nvCxnSpPr>
          <p:cNvPr id="22" name="AutoShape 23"/>
          <p:cNvCxnSpPr>
            <a:cxnSpLocks noChangeShapeType="1"/>
            <a:stCxn id="17" idx="3"/>
            <a:endCxn id="20" idx="0"/>
          </p:cNvCxnSpPr>
          <p:nvPr/>
        </p:nvCxnSpPr>
        <p:spPr bwMode="auto">
          <a:xfrm>
            <a:off x="4240213" y="4581525"/>
            <a:ext cx="427037" cy="222250"/>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4"/>
          <p:cNvCxnSpPr>
            <a:cxnSpLocks noChangeShapeType="1"/>
            <a:stCxn id="19" idx="1"/>
            <a:endCxn id="21" idx="0"/>
          </p:cNvCxnSpPr>
          <p:nvPr/>
        </p:nvCxnSpPr>
        <p:spPr bwMode="auto">
          <a:xfrm rot="10800000" flipV="1">
            <a:off x="5570538" y="6130925"/>
            <a:ext cx="346075" cy="244475"/>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5"/>
          <p:cNvCxnSpPr>
            <a:cxnSpLocks noChangeShapeType="1"/>
            <a:stCxn id="33" idx="3"/>
            <a:endCxn id="19" idx="0"/>
          </p:cNvCxnSpPr>
          <p:nvPr/>
        </p:nvCxnSpPr>
        <p:spPr bwMode="auto">
          <a:xfrm>
            <a:off x="6029325" y="3903663"/>
            <a:ext cx="427038" cy="2082800"/>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AutoShape 26"/>
          <p:cNvSpPr>
            <a:spLocks noChangeArrowheads="1"/>
          </p:cNvSpPr>
          <p:nvPr/>
        </p:nvSpPr>
        <p:spPr bwMode="auto">
          <a:xfrm>
            <a:off x="2206625" y="2930525"/>
            <a:ext cx="4838700" cy="287338"/>
          </a:xfrm>
          <a:prstGeom prst="homePlate">
            <a:avLst>
              <a:gd name="adj" fmla="val 44828"/>
            </a:avLst>
          </a:prstGeom>
          <a:solidFill>
            <a:srgbClr val="C0C0C0"/>
          </a:solidFill>
          <a:ln w="9525" algn="ctr">
            <a:solidFill>
              <a:srgbClr val="5F5F5F"/>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400">
                <a:latin typeface="MS UI Gothic" pitchFamily="50" charset="-128"/>
                <a:ea typeface="MS UI Gothic" pitchFamily="50" charset="-128"/>
              </a:rPr>
              <a:t>要求（能力／条件）</a:t>
            </a:r>
          </a:p>
        </p:txBody>
      </p:sp>
      <p:cxnSp>
        <p:nvCxnSpPr>
          <p:cNvPr id="26" name="AutoShape 27"/>
          <p:cNvCxnSpPr>
            <a:cxnSpLocks noChangeShapeType="1"/>
            <a:stCxn id="16" idx="1"/>
            <a:endCxn id="32" idx="0"/>
          </p:cNvCxnSpPr>
          <p:nvPr/>
        </p:nvCxnSpPr>
        <p:spPr bwMode="auto">
          <a:xfrm rot="10800000" flipV="1">
            <a:off x="3700463" y="3524250"/>
            <a:ext cx="173037" cy="234950"/>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8"/>
          <p:cNvCxnSpPr>
            <a:cxnSpLocks noChangeShapeType="1"/>
            <a:stCxn id="32" idx="1"/>
            <a:endCxn id="18" idx="0"/>
          </p:cNvCxnSpPr>
          <p:nvPr/>
        </p:nvCxnSpPr>
        <p:spPr bwMode="auto">
          <a:xfrm rot="10800000" flipV="1">
            <a:off x="2833688" y="3903663"/>
            <a:ext cx="327025" cy="1349375"/>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AutoShape 29"/>
          <p:cNvSpPr>
            <a:spLocks/>
          </p:cNvSpPr>
          <p:nvPr/>
        </p:nvSpPr>
        <p:spPr bwMode="auto">
          <a:xfrm>
            <a:off x="552450" y="1335088"/>
            <a:ext cx="3068638" cy="669925"/>
          </a:xfrm>
          <a:prstGeom prst="borderCallout3">
            <a:avLst>
              <a:gd name="adj1" fmla="val 17060"/>
              <a:gd name="adj2" fmla="val -2481"/>
              <a:gd name="adj3" fmla="val 17060"/>
              <a:gd name="adj4" fmla="val -11745"/>
              <a:gd name="adj5" fmla="val 155926"/>
              <a:gd name="adj6" fmla="val -11745"/>
              <a:gd name="adj7" fmla="val 295972"/>
              <a:gd name="adj8" fmla="val 2588"/>
            </a:avLst>
          </a:prstGeom>
          <a:solidFill>
            <a:schemeClr val="bg1"/>
          </a:solidFill>
          <a:ln w="9525" algn="ctr">
            <a:solidFill>
              <a:srgbClr val="333399"/>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fontAlgn="ctr"/>
            <a:r>
              <a:rPr lang="en-US" altLang="ja-JP" sz="1400" dirty="0">
                <a:solidFill>
                  <a:srgbClr val="000000"/>
                </a:solidFill>
                <a:latin typeface="MS UI Gothic" pitchFamily="50" charset="-128"/>
                <a:ea typeface="MS UI Gothic" pitchFamily="50" charset="-128"/>
              </a:rPr>
              <a:t>(1)-1 </a:t>
            </a:r>
            <a:r>
              <a:rPr lang="ja-JP" altLang="en-US" sz="1400" dirty="0">
                <a:solidFill>
                  <a:srgbClr val="000000"/>
                </a:solidFill>
                <a:latin typeface="MS UI Gothic" pitchFamily="50" charset="-128"/>
                <a:ea typeface="MS UI Gothic" pitchFamily="50" charset="-128"/>
              </a:rPr>
              <a:t>現状の姿の明確化</a:t>
            </a:r>
          </a:p>
          <a:p>
            <a:pPr fontAlgn="ctr"/>
            <a:r>
              <a:rPr lang="ja-JP" altLang="en-US" sz="1400" dirty="0">
                <a:solidFill>
                  <a:srgbClr val="000000"/>
                </a:solidFill>
                <a:latin typeface="MS UI Gothic" pitchFamily="50" charset="-128"/>
                <a:ea typeface="MS UI Gothic" pitchFamily="50" charset="-128"/>
              </a:rPr>
              <a:t>現在の状況や問題課題をビジネス（全社）とステークホルダー毎に記述する</a:t>
            </a:r>
          </a:p>
        </p:txBody>
      </p:sp>
      <p:sp>
        <p:nvSpPr>
          <p:cNvPr id="29" name="AutoShape 30"/>
          <p:cNvSpPr>
            <a:spLocks/>
          </p:cNvSpPr>
          <p:nvPr/>
        </p:nvSpPr>
        <p:spPr bwMode="auto">
          <a:xfrm>
            <a:off x="5649913" y="1312863"/>
            <a:ext cx="3057525" cy="669925"/>
          </a:xfrm>
          <a:prstGeom prst="borderCallout3">
            <a:avLst>
              <a:gd name="adj1" fmla="val 17060"/>
              <a:gd name="adj2" fmla="val 102491"/>
              <a:gd name="adj3" fmla="val 17060"/>
              <a:gd name="adj4" fmla="val 109759"/>
              <a:gd name="adj5" fmla="val 153079"/>
              <a:gd name="adj6" fmla="val 109759"/>
              <a:gd name="adj7" fmla="val 289574"/>
              <a:gd name="adj8" fmla="val 89255"/>
            </a:avLst>
          </a:prstGeom>
          <a:solidFill>
            <a:schemeClr val="bg1"/>
          </a:solidFill>
          <a:ln w="9525" algn="ctr">
            <a:solidFill>
              <a:srgbClr val="333399"/>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fontAlgn="ctr"/>
            <a:r>
              <a:rPr lang="en-US" altLang="ja-JP" sz="1400">
                <a:solidFill>
                  <a:srgbClr val="000000"/>
                </a:solidFill>
                <a:latin typeface="MS UI Gothic" pitchFamily="50" charset="-128"/>
                <a:ea typeface="MS UI Gothic" pitchFamily="50" charset="-128"/>
              </a:rPr>
              <a:t>(1)-2 </a:t>
            </a:r>
            <a:r>
              <a:rPr lang="ja-JP" altLang="en-US" sz="1400">
                <a:solidFill>
                  <a:srgbClr val="000000"/>
                </a:solidFill>
                <a:latin typeface="MS UI Gothic" pitchFamily="50" charset="-128"/>
                <a:ea typeface="MS UI Gothic" pitchFamily="50" charset="-128"/>
              </a:rPr>
              <a:t>あるべき姿の明確化</a:t>
            </a:r>
          </a:p>
          <a:p>
            <a:pPr fontAlgn="ctr"/>
            <a:r>
              <a:rPr lang="ja-JP" altLang="en-US" sz="1400">
                <a:solidFill>
                  <a:srgbClr val="000000"/>
                </a:solidFill>
                <a:latin typeface="MS UI Gothic" pitchFamily="50" charset="-128"/>
                <a:ea typeface="MS UI Gothic" pitchFamily="50" charset="-128"/>
              </a:rPr>
              <a:t>どのような状態になればいいのか、望ましい状態をそれぞれ記述する</a:t>
            </a:r>
          </a:p>
        </p:txBody>
      </p:sp>
      <p:sp>
        <p:nvSpPr>
          <p:cNvPr id="30" name="AutoShape 31"/>
          <p:cNvSpPr>
            <a:spLocks/>
          </p:cNvSpPr>
          <p:nvPr/>
        </p:nvSpPr>
        <p:spPr bwMode="auto">
          <a:xfrm>
            <a:off x="6016625" y="2165350"/>
            <a:ext cx="2365375" cy="669925"/>
          </a:xfrm>
          <a:prstGeom prst="borderCallout2">
            <a:avLst>
              <a:gd name="adj1" fmla="val 17060"/>
              <a:gd name="adj2" fmla="val -3222"/>
              <a:gd name="adj3" fmla="val 17060"/>
              <a:gd name="adj4" fmla="val -11208"/>
              <a:gd name="adj5" fmla="val 211139"/>
              <a:gd name="adj6" fmla="val -29130"/>
            </a:avLst>
          </a:prstGeom>
          <a:solidFill>
            <a:schemeClr val="bg1"/>
          </a:solidFill>
          <a:ln w="9525" algn="ctr">
            <a:solidFill>
              <a:srgbClr val="333399"/>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fontAlgn="ctr"/>
            <a:r>
              <a:rPr lang="en-US" altLang="ja-JP" sz="1400">
                <a:solidFill>
                  <a:srgbClr val="000000"/>
                </a:solidFill>
                <a:latin typeface="MS UI Gothic" pitchFamily="50" charset="-128"/>
                <a:ea typeface="MS UI Gothic" pitchFamily="50" charset="-128"/>
              </a:rPr>
              <a:t>(2)-2 </a:t>
            </a:r>
            <a:r>
              <a:rPr lang="ja-JP" altLang="en-US" sz="1400">
                <a:solidFill>
                  <a:srgbClr val="000000"/>
                </a:solidFill>
                <a:latin typeface="MS UI Gothic" pitchFamily="50" charset="-128"/>
                <a:ea typeface="MS UI Gothic" pitchFamily="50" charset="-128"/>
              </a:rPr>
              <a:t>要求の体系化</a:t>
            </a:r>
          </a:p>
          <a:p>
            <a:pPr fontAlgn="ctr"/>
            <a:r>
              <a:rPr lang="ja-JP" altLang="en-US" sz="1400">
                <a:solidFill>
                  <a:srgbClr val="000000"/>
                </a:solidFill>
                <a:latin typeface="MS UI Gothic" pitchFamily="50" charset="-128"/>
                <a:ea typeface="MS UI Gothic" pitchFamily="50" charset="-128"/>
              </a:rPr>
              <a:t>要求同士の依存関係を矢印でつなぎ、ツリー構造で表現する</a:t>
            </a:r>
          </a:p>
        </p:txBody>
      </p:sp>
      <p:sp>
        <p:nvSpPr>
          <p:cNvPr id="31" name="AutoShape 32"/>
          <p:cNvSpPr>
            <a:spLocks/>
          </p:cNvSpPr>
          <p:nvPr/>
        </p:nvSpPr>
        <p:spPr bwMode="auto">
          <a:xfrm>
            <a:off x="744538" y="2139950"/>
            <a:ext cx="3217862" cy="669925"/>
          </a:xfrm>
          <a:prstGeom prst="borderCallout2">
            <a:avLst>
              <a:gd name="adj1" fmla="val 17060"/>
              <a:gd name="adj2" fmla="val 102366"/>
              <a:gd name="adj3" fmla="val 17060"/>
              <a:gd name="adj4" fmla="val 106412"/>
              <a:gd name="adj5" fmla="val 181755"/>
              <a:gd name="adj6" fmla="val 115343"/>
            </a:avLst>
          </a:prstGeom>
          <a:solidFill>
            <a:schemeClr val="bg1"/>
          </a:solidFill>
          <a:ln w="9525" algn="ctr">
            <a:solidFill>
              <a:srgbClr val="333399"/>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spAutoFit/>
          </a:bodyPr>
          <a:lstStyle/>
          <a:p>
            <a:pPr fontAlgn="ctr"/>
            <a:r>
              <a:rPr lang="en-US" altLang="ja-JP" sz="1400" dirty="0">
                <a:solidFill>
                  <a:srgbClr val="000000"/>
                </a:solidFill>
                <a:latin typeface="MS UI Gothic" pitchFamily="50" charset="-128"/>
                <a:ea typeface="MS UI Gothic" pitchFamily="50" charset="-128"/>
              </a:rPr>
              <a:t>(2)-1 </a:t>
            </a:r>
            <a:r>
              <a:rPr lang="ja-JP" altLang="en-US" sz="1400" dirty="0">
                <a:solidFill>
                  <a:srgbClr val="000000"/>
                </a:solidFill>
                <a:latin typeface="MS UI Gothic" pitchFamily="50" charset="-128"/>
                <a:ea typeface="MS UI Gothic" pitchFamily="50" charset="-128"/>
              </a:rPr>
              <a:t>要求の導き出し</a:t>
            </a:r>
          </a:p>
          <a:p>
            <a:pPr fontAlgn="ctr"/>
            <a:r>
              <a:rPr lang="ja-JP" altLang="en-US" sz="1400" dirty="0">
                <a:solidFill>
                  <a:srgbClr val="000000"/>
                </a:solidFill>
                <a:latin typeface="MS UI Gothic" pitchFamily="50" charset="-128"/>
                <a:ea typeface="MS UI Gothic" pitchFamily="50" charset="-128"/>
              </a:rPr>
              <a:t>現状からあるべき姿に至るために必要となる</a:t>
            </a:r>
            <a:r>
              <a:rPr lang="ja-JP" altLang="en-US" sz="1400" dirty="0">
                <a:solidFill>
                  <a:srgbClr val="FF0000"/>
                </a:solidFill>
                <a:latin typeface="MS UI Gothic" pitchFamily="50" charset="-128"/>
                <a:ea typeface="MS UI Gothic" pitchFamily="50" charset="-128"/>
              </a:rPr>
              <a:t>能力</a:t>
            </a:r>
            <a:r>
              <a:rPr lang="ja-JP" altLang="en-US" sz="1400" dirty="0">
                <a:solidFill>
                  <a:srgbClr val="000000"/>
                </a:solidFill>
                <a:latin typeface="MS UI Gothic" pitchFamily="50" charset="-128"/>
                <a:ea typeface="MS UI Gothic" pitchFamily="50" charset="-128"/>
              </a:rPr>
              <a:t>や</a:t>
            </a:r>
            <a:r>
              <a:rPr lang="ja-JP" altLang="en-US" sz="1400" dirty="0">
                <a:solidFill>
                  <a:srgbClr val="FF0000"/>
                </a:solidFill>
                <a:latin typeface="MS UI Gothic" pitchFamily="50" charset="-128"/>
                <a:ea typeface="MS UI Gothic" pitchFamily="50" charset="-128"/>
              </a:rPr>
              <a:t>条件</a:t>
            </a:r>
            <a:r>
              <a:rPr lang="ja-JP" altLang="en-US" sz="1400" dirty="0">
                <a:solidFill>
                  <a:srgbClr val="000000"/>
                </a:solidFill>
                <a:latin typeface="MS UI Gothic" pitchFamily="50" charset="-128"/>
                <a:ea typeface="MS UI Gothic" pitchFamily="50" charset="-128"/>
              </a:rPr>
              <a:t>は何かを考え、要求を導き出す</a:t>
            </a:r>
          </a:p>
        </p:txBody>
      </p:sp>
      <p:sp>
        <p:nvSpPr>
          <p:cNvPr id="32" name="Rectangle 33"/>
          <p:cNvSpPr>
            <a:spLocks noChangeArrowheads="1"/>
          </p:cNvSpPr>
          <p:nvPr/>
        </p:nvSpPr>
        <p:spPr bwMode="auto">
          <a:xfrm>
            <a:off x="3160713" y="3759200"/>
            <a:ext cx="1079500" cy="287338"/>
          </a:xfrm>
          <a:prstGeom prst="rect">
            <a:avLst/>
          </a:prstGeom>
          <a:solidFill>
            <a:srgbClr val="99CC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ja-JP" altLang="en-US" sz="1200">
                <a:latin typeface="MS UI Gothic" pitchFamily="50" charset="-128"/>
                <a:ea typeface="MS UI Gothic" pitchFamily="50" charset="-128"/>
              </a:rPr>
              <a:t>売上の拡大</a:t>
            </a:r>
          </a:p>
        </p:txBody>
      </p:sp>
      <p:sp>
        <p:nvSpPr>
          <p:cNvPr id="33" name="Rectangle 34"/>
          <p:cNvSpPr>
            <a:spLocks noChangeArrowheads="1"/>
          </p:cNvSpPr>
          <p:nvPr/>
        </p:nvSpPr>
        <p:spPr bwMode="auto">
          <a:xfrm>
            <a:off x="4949825" y="3759200"/>
            <a:ext cx="1079500" cy="287338"/>
          </a:xfrm>
          <a:prstGeom prst="rect">
            <a:avLst/>
          </a:prstGeom>
          <a:solidFill>
            <a:srgbClr val="99CC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ja-JP" altLang="en-US" sz="1200">
                <a:latin typeface="MS UI Gothic" pitchFamily="50" charset="-128"/>
                <a:ea typeface="MS UI Gothic" pitchFamily="50" charset="-128"/>
              </a:rPr>
              <a:t>コスト削減</a:t>
            </a:r>
          </a:p>
        </p:txBody>
      </p:sp>
      <p:cxnSp>
        <p:nvCxnSpPr>
          <p:cNvPr id="34" name="AutoShape 35"/>
          <p:cNvCxnSpPr>
            <a:cxnSpLocks noChangeShapeType="1"/>
            <a:stCxn id="16" idx="3"/>
            <a:endCxn id="33" idx="0"/>
          </p:cNvCxnSpPr>
          <p:nvPr/>
        </p:nvCxnSpPr>
        <p:spPr bwMode="auto">
          <a:xfrm>
            <a:off x="4953000" y="3524250"/>
            <a:ext cx="536575" cy="234950"/>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6"/>
          <p:cNvCxnSpPr>
            <a:cxnSpLocks noChangeShapeType="1"/>
            <a:stCxn id="32" idx="2"/>
            <a:endCxn id="17" idx="0"/>
          </p:cNvCxnSpPr>
          <p:nvPr/>
        </p:nvCxnSpPr>
        <p:spPr bwMode="auto">
          <a:xfrm rot="5400000">
            <a:off x="3505200" y="4241801"/>
            <a:ext cx="390525"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37"/>
          <p:cNvSpPr>
            <a:spLocks noChangeArrowheads="1"/>
          </p:cNvSpPr>
          <p:nvPr/>
        </p:nvSpPr>
        <p:spPr bwMode="auto">
          <a:xfrm>
            <a:off x="4813300" y="5297488"/>
            <a:ext cx="1079500" cy="287337"/>
          </a:xfrm>
          <a:prstGeom prst="rect">
            <a:avLst/>
          </a:prstGeom>
          <a:solidFill>
            <a:srgbClr val="FFFF66"/>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en-US" altLang="ja-JP" sz="900">
                <a:latin typeface="MS UI Gothic" pitchFamily="50" charset="-128"/>
                <a:ea typeface="MS UI Gothic" pitchFamily="50" charset="-128"/>
              </a:rPr>
              <a:t>○○○○○</a:t>
            </a:r>
          </a:p>
        </p:txBody>
      </p:sp>
      <p:cxnSp>
        <p:nvCxnSpPr>
          <p:cNvPr id="37" name="AutoShape 38"/>
          <p:cNvCxnSpPr>
            <a:cxnSpLocks noChangeShapeType="1"/>
            <a:stCxn id="33" idx="3"/>
            <a:endCxn id="36" idx="3"/>
          </p:cNvCxnSpPr>
          <p:nvPr/>
        </p:nvCxnSpPr>
        <p:spPr bwMode="auto">
          <a:xfrm flipH="1">
            <a:off x="5892800" y="3903663"/>
            <a:ext cx="136525" cy="1538287"/>
          </a:xfrm>
          <a:prstGeom prst="curvedConnector3">
            <a:avLst>
              <a:gd name="adj1" fmla="val -16744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9"/>
          <p:cNvCxnSpPr>
            <a:cxnSpLocks noChangeShapeType="1"/>
            <a:stCxn id="20" idx="3"/>
            <a:endCxn id="36" idx="0"/>
          </p:cNvCxnSpPr>
          <p:nvPr/>
        </p:nvCxnSpPr>
        <p:spPr bwMode="auto">
          <a:xfrm>
            <a:off x="5207000" y="4948238"/>
            <a:ext cx="146050" cy="349250"/>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40"/>
          <p:cNvSpPr>
            <a:spLocks noChangeArrowheads="1"/>
          </p:cNvSpPr>
          <p:nvPr/>
        </p:nvSpPr>
        <p:spPr bwMode="auto">
          <a:xfrm>
            <a:off x="3992563" y="5683250"/>
            <a:ext cx="1079500" cy="287338"/>
          </a:xfrm>
          <a:prstGeom prst="rect">
            <a:avLst/>
          </a:prstGeom>
          <a:solidFill>
            <a:srgbClr val="FFFF66"/>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en-US" altLang="ja-JP" sz="900">
                <a:latin typeface="MS UI Gothic" pitchFamily="50" charset="-128"/>
                <a:ea typeface="MS UI Gothic" pitchFamily="50" charset="-128"/>
              </a:rPr>
              <a:t>○○○○○</a:t>
            </a:r>
          </a:p>
        </p:txBody>
      </p:sp>
      <p:cxnSp>
        <p:nvCxnSpPr>
          <p:cNvPr id="40" name="AutoShape 41"/>
          <p:cNvCxnSpPr>
            <a:cxnSpLocks noChangeShapeType="1"/>
            <a:stCxn id="36" idx="1"/>
            <a:endCxn id="39" idx="0"/>
          </p:cNvCxnSpPr>
          <p:nvPr/>
        </p:nvCxnSpPr>
        <p:spPr bwMode="auto">
          <a:xfrm rot="10800000" flipV="1">
            <a:off x="4532313" y="5441950"/>
            <a:ext cx="280987" cy="241300"/>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Rectangle 42"/>
          <p:cNvSpPr>
            <a:spLocks noChangeArrowheads="1"/>
          </p:cNvSpPr>
          <p:nvPr/>
        </p:nvSpPr>
        <p:spPr bwMode="auto">
          <a:xfrm>
            <a:off x="2293938" y="6042025"/>
            <a:ext cx="1079500" cy="287338"/>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defTabSz="1279525" fontAlgn="ctr"/>
            <a:r>
              <a:rPr lang="en-US" altLang="ja-JP" sz="900">
                <a:latin typeface="MS UI Gothic" pitchFamily="50" charset="-128"/>
                <a:ea typeface="MS UI Gothic" pitchFamily="50" charset="-128"/>
              </a:rPr>
              <a:t>○○○○○○</a:t>
            </a:r>
          </a:p>
        </p:txBody>
      </p:sp>
      <p:cxnSp>
        <p:nvCxnSpPr>
          <p:cNvPr id="42" name="AutoShape 43"/>
          <p:cNvCxnSpPr>
            <a:cxnSpLocks noChangeShapeType="1"/>
            <a:stCxn id="18" idx="2"/>
            <a:endCxn id="41" idx="0"/>
          </p:cNvCxnSpPr>
          <p:nvPr/>
        </p:nvCxnSpPr>
        <p:spPr bwMode="auto">
          <a:xfrm rot="5400000">
            <a:off x="2582863" y="5791200"/>
            <a:ext cx="501650"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44"/>
          <p:cNvSpPr>
            <a:spLocks noChangeArrowheads="1"/>
          </p:cNvSpPr>
          <p:nvPr/>
        </p:nvSpPr>
        <p:spPr bwMode="auto">
          <a:xfrm>
            <a:off x="4059238" y="4110038"/>
            <a:ext cx="1079500" cy="287337"/>
          </a:xfrm>
          <a:prstGeom prst="rect">
            <a:avLst/>
          </a:prstGeom>
          <a:solidFill>
            <a:srgbClr val="99CC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lstStyle/>
          <a:p>
            <a:pPr defTabSz="1279525" fontAlgn="ctr"/>
            <a:r>
              <a:rPr lang="ja-JP" altLang="en-US" sz="1200">
                <a:latin typeface="MS UI Gothic" pitchFamily="50" charset="-128"/>
                <a:ea typeface="MS UI Gothic" pitchFamily="50" charset="-128"/>
              </a:rPr>
              <a:t>新規顧客獲得</a:t>
            </a:r>
          </a:p>
        </p:txBody>
      </p:sp>
      <p:cxnSp>
        <p:nvCxnSpPr>
          <p:cNvPr id="44" name="AutoShape 45"/>
          <p:cNvCxnSpPr>
            <a:cxnSpLocks noChangeShapeType="1"/>
            <a:stCxn id="32" idx="3"/>
            <a:endCxn id="43" idx="0"/>
          </p:cNvCxnSpPr>
          <p:nvPr/>
        </p:nvCxnSpPr>
        <p:spPr bwMode="auto">
          <a:xfrm>
            <a:off x="4240213" y="3903663"/>
            <a:ext cx="358775" cy="206375"/>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AutoShape 46"/>
          <p:cNvCxnSpPr>
            <a:cxnSpLocks noChangeShapeType="1"/>
            <a:stCxn id="43" idx="3"/>
            <a:endCxn id="36" idx="0"/>
          </p:cNvCxnSpPr>
          <p:nvPr/>
        </p:nvCxnSpPr>
        <p:spPr bwMode="auto">
          <a:xfrm>
            <a:off x="5138738" y="4254500"/>
            <a:ext cx="214312" cy="1042988"/>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14772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4-18</a:t>
            </a:r>
            <a:r>
              <a:rPr lang="ja-JP" altLang="en-US" dirty="0"/>
              <a:t>　現状の姿の明確化の例</a:t>
            </a:r>
            <a:endParaRPr kumimoji="1" lang="ja-JP" altLang="en-US" dirty="0"/>
          </a:p>
        </p:txBody>
      </p:sp>
      <p:sp>
        <p:nvSpPr>
          <p:cNvPr id="3" name="Rectangle 21"/>
          <p:cNvSpPr>
            <a:spLocks noChangeArrowheads="1"/>
          </p:cNvSpPr>
          <p:nvPr/>
        </p:nvSpPr>
        <p:spPr bwMode="auto">
          <a:xfrm>
            <a:off x="173038" y="1346200"/>
            <a:ext cx="1943100" cy="1028700"/>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営業部門</a:t>
            </a:r>
            <a:r>
              <a:rPr lang="en-US" altLang="ja-JP" sz="1200">
                <a:solidFill>
                  <a:srgbClr val="000000"/>
                </a:solidFill>
                <a:latin typeface="MS UI Gothic" pitchFamily="50" charset="-128"/>
                <a:ea typeface="MS UI Gothic" pitchFamily="50" charset="-128"/>
              </a:rPr>
              <a:t>】</a:t>
            </a:r>
          </a:p>
          <a:p>
            <a:pPr marL="88900" indent="-88900" defTabSz="1279525" fontAlgn="ctr"/>
            <a:r>
              <a:rPr lang="ja-JP" altLang="en-US" sz="1200">
                <a:solidFill>
                  <a:srgbClr val="000000"/>
                </a:solidFill>
                <a:latin typeface="MS UI Gothic" pitchFamily="50" charset="-128"/>
                <a:ea typeface="MS UI Gothic" pitchFamily="50" charset="-128"/>
              </a:rPr>
              <a:t>・店頭で欠品が多く売上を</a:t>
            </a:r>
            <a:r>
              <a:rPr lang="en-US" altLang="ja-JP" sz="1200">
                <a:solidFill>
                  <a:srgbClr val="000000"/>
                </a:solidFill>
                <a:latin typeface="MS UI Gothic" pitchFamily="50" charset="-128"/>
                <a:ea typeface="MS UI Gothic" pitchFamily="50" charset="-128"/>
              </a:rPr>
              <a:t>20%</a:t>
            </a:r>
            <a:r>
              <a:rPr lang="ja-JP" altLang="en-US" sz="1200">
                <a:solidFill>
                  <a:srgbClr val="000000"/>
                </a:solidFill>
                <a:latin typeface="MS UI Gothic" pitchFamily="50" charset="-128"/>
                <a:ea typeface="MS UI Gothic" pitchFamily="50" charset="-128"/>
              </a:rPr>
              <a:t>以上逃している</a:t>
            </a:r>
          </a:p>
        </p:txBody>
      </p:sp>
      <p:sp>
        <p:nvSpPr>
          <p:cNvPr id="4" name="Rectangle 22"/>
          <p:cNvSpPr>
            <a:spLocks noChangeArrowheads="1"/>
          </p:cNvSpPr>
          <p:nvPr/>
        </p:nvSpPr>
        <p:spPr bwMode="auto">
          <a:xfrm>
            <a:off x="173038" y="2432050"/>
            <a:ext cx="1943100" cy="1046163"/>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事務システム部門</a:t>
            </a:r>
            <a:r>
              <a:rPr lang="en-US" altLang="ja-JP" sz="1200">
                <a:solidFill>
                  <a:srgbClr val="000000"/>
                </a:solidFill>
                <a:latin typeface="MS UI Gothic" pitchFamily="50" charset="-128"/>
                <a:ea typeface="MS UI Gothic" pitchFamily="50" charset="-128"/>
              </a:rPr>
              <a:t>】</a:t>
            </a:r>
          </a:p>
          <a:p>
            <a:pPr marL="88900" indent="-88900" defTabSz="1279525" fontAlgn="ctr"/>
            <a:r>
              <a:rPr lang="ja-JP" altLang="en-US" sz="1200">
                <a:solidFill>
                  <a:srgbClr val="000000"/>
                </a:solidFill>
                <a:latin typeface="MS UI Gothic" pitchFamily="50" charset="-128"/>
                <a:ea typeface="MS UI Gothic" pitchFamily="50" charset="-128"/>
              </a:rPr>
              <a:t>・</a:t>
            </a:r>
            <a:r>
              <a:rPr lang="en-US" altLang="ja-JP" sz="1200">
                <a:solidFill>
                  <a:srgbClr val="000000"/>
                </a:solidFill>
                <a:latin typeface="MS UI Gothic" pitchFamily="50" charset="-128"/>
                <a:ea typeface="MS UI Gothic" pitchFamily="50" charset="-128"/>
              </a:rPr>
              <a:t>POS</a:t>
            </a:r>
            <a:r>
              <a:rPr lang="ja-JP" altLang="en-US" sz="1200">
                <a:solidFill>
                  <a:srgbClr val="000000"/>
                </a:solidFill>
                <a:latin typeface="MS UI Gothic" pitchFamily="50" charset="-128"/>
                <a:ea typeface="MS UI Gothic" pitchFamily="50" charset="-128"/>
              </a:rPr>
              <a:t>データを活用する仕組みがなく、営業にタイムリーに情報を提供できていない</a:t>
            </a:r>
          </a:p>
        </p:txBody>
      </p:sp>
      <p:sp>
        <p:nvSpPr>
          <p:cNvPr id="5" name="Rectangle 23"/>
          <p:cNvSpPr>
            <a:spLocks noChangeArrowheads="1"/>
          </p:cNvSpPr>
          <p:nvPr/>
        </p:nvSpPr>
        <p:spPr bwMode="auto">
          <a:xfrm>
            <a:off x="173038" y="1062038"/>
            <a:ext cx="1943100" cy="238125"/>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dirty="0">
                <a:solidFill>
                  <a:srgbClr val="000000"/>
                </a:solidFill>
                <a:latin typeface="MS UI Gothic" pitchFamily="50" charset="-128"/>
                <a:ea typeface="MS UI Gothic" pitchFamily="50" charset="-128"/>
              </a:rPr>
              <a:t>現状の姿</a:t>
            </a:r>
          </a:p>
        </p:txBody>
      </p:sp>
      <p:sp>
        <p:nvSpPr>
          <p:cNvPr id="6" name="Rectangle 24"/>
          <p:cNvSpPr>
            <a:spLocks noChangeArrowheads="1"/>
          </p:cNvSpPr>
          <p:nvPr/>
        </p:nvSpPr>
        <p:spPr bwMode="auto">
          <a:xfrm>
            <a:off x="5608638" y="4260850"/>
            <a:ext cx="1582737" cy="765175"/>
          </a:xfrm>
          <a:prstGeom prst="rect">
            <a:avLst/>
          </a:prstGeom>
          <a:solidFill>
            <a:srgbClr val="FFFF66"/>
          </a:solidFill>
          <a:ln w="2857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ja-JP" altLang="en-US" sz="1200">
                <a:solidFill>
                  <a:srgbClr val="000000"/>
                </a:solidFill>
                <a:latin typeface="MS UI Gothic" pitchFamily="50" charset="-128"/>
                <a:ea typeface="MS UI Gothic" pitchFamily="50" charset="-128"/>
              </a:rPr>
              <a:t>新製品の評判が良いのに売上があまり伸びていない</a:t>
            </a:r>
          </a:p>
        </p:txBody>
      </p:sp>
      <p:sp>
        <p:nvSpPr>
          <p:cNvPr id="7" name="Rectangle 25"/>
          <p:cNvSpPr>
            <a:spLocks noChangeArrowheads="1"/>
          </p:cNvSpPr>
          <p:nvPr/>
        </p:nvSpPr>
        <p:spPr bwMode="auto">
          <a:xfrm>
            <a:off x="3792538" y="4260850"/>
            <a:ext cx="1582737" cy="765175"/>
          </a:xfrm>
          <a:prstGeom prst="rect">
            <a:avLst/>
          </a:prstGeom>
          <a:solidFill>
            <a:srgbClr val="FFFF66"/>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ja-JP" altLang="en-US" sz="1200">
                <a:solidFill>
                  <a:srgbClr val="000000"/>
                </a:solidFill>
                <a:latin typeface="MS UI Gothic" pitchFamily="50" charset="-128"/>
                <a:ea typeface="MS UI Gothic" pitchFamily="50" charset="-128"/>
              </a:rPr>
              <a:t>初回出荷以降の欠品補充に時間が掛かっている（新製品に限らない）</a:t>
            </a:r>
          </a:p>
        </p:txBody>
      </p:sp>
      <p:sp>
        <p:nvSpPr>
          <p:cNvPr id="8" name="Rectangle 26"/>
          <p:cNvSpPr>
            <a:spLocks noChangeArrowheads="1"/>
          </p:cNvSpPr>
          <p:nvPr/>
        </p:nvSpPr>
        <p:spPr bwMode="auto">
          <a:xfrm>
            <a:off x="1993900" y="4260850"/>
            <a:ext cx="1582738" cy="765175"/>
          </a:xfrm>
          <a:prstGeom prst="rect">
            <a:avLst/>
          </a:prstGeom>
          <a:solidFill>
            <a:srgbClr val="FFFF66"/>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ja-JP" altLang="en-US" sz="1200">
                <a:solidFill>
                  <a:srgbClr val="000000"/>
                </a:solidFill>
                <a:latin typeface="MS UI Gothic" pitchFamily="50" charset="-128"/>
                <a:ea typeface="MS UI Gothic" pitchFamily="50" charset="-128"/>
              </a:rPr>
              <a:t>セルスルー（販売数）が把握できておらず欠品が出てから発注</a:t>
            </a:r>
            <a:r>
              <a:rPr lang="en-US" altLang="ja-JP"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増産</a:t>
            </a:r>
            <a:r>
              <a:rPr lang="en-US" altLang="ja-JP"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を依頼している</a:t>
            </a:r>
          </a:p>
        </p:txBody>
      </p:sp>
      <p:cxnSp>
        <p:nvCxnSpPr>
          <p:cNvPr id="10" name="AutoShape 27"/>
          <p:cNvCxnSpPr>
            <a:cxnSpLocks noChangeShapeType="1"/>
            <a:stCxn id="6" idx="1"/>
            <a:endCxn id="7" idx="3"/>
          </p:cNvCxnSpPr>
          <p:nvPr/>
        </p:nvCxnSpPr>
        <p:spPr bwMode="auto">
          <a:xfrm flipH="1">
            <a:off x="5375275" y="4643438"/>
            <a:ext cx="219075" cy="0"/>
          </a:xfrm>
          <a:prstGeom prst="straightConnector1">
            <a:avLst/>
          </a:prstGeom>
          <a:noFill/>
          <a:ln w="38100">
            <a:solidFill>
              <a:srgbClr val="000000"/>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28"/>
          <p:cNvCxnSpPr>
            <a:cxnSpLocks noChangeShapeType="1"/>
            <a:stCxn id="7" idx="1"/>
            <a:endCxn id="8" idx="3"/>
          </p:cNvCxnSpPr>
          <p:nvPr/>
        </p:nvCxnSpPr>
        <p:spPr bwMode="auto">
          <a:xfrm flipH="1">
            <a:off x="3576638" y="4643438"/>
            <a:ext cx="215900" cy="0"/>
          </a:xfrm>
          <a:prstGeom prst="straightConnector1">
            <a:avLst/>
          </a:prstGeom>
          <a:noFill/>
          <a:ln w="38100">
            <a:solidFill>
              <a:srgbClr val="000000"/>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29"/>
          <p:cNvSpPr>
            <a:spLocks noChangeArrowheads="1"/>
          </p:cNvSpPr>
          <p:nvPr/>
        </p:nvSpPr>
        <p:spPr bwMode="auto">
          <a:xfrm>
            <a:off x="7453313" y="4260850"/>
            <a:ext cx="1582737" cy="765175"/>
          </a:xfrm>
          <a:prstGeom prst="rect">
            <a:avLst/>
          </a:prstGeom>
          <a:solidFill>
            <a:srgbClr val="FFFF66"/>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nchor="ctr"/>
          <a:lstStyle/>
          <a:p>
            <a:pPr eaLnBrk="0" hangingPunct="0"/>
            <a:r>
              <a:rPr lang="ja-JP" altLang="en-US" sz="1200">
                <a:solidFill>
                  <a:srgbClr val="000000"/>
                </a:solidFill>
                <a:latin typeface="MS UI Gothic" pitchFamily="50" charset="-128"/>
                <a:ea typeface="MS UI Gothic" pitchFamily="50" charset="-128"/>
              </a:rPr>
              <a:t>機会損失で</a:t>
            </a:r>
            <a:r>
              <a:rPr lang="en-US" altLang="ja-JP" sz="1200">
                <a:solidFill>
                  <a:srgbClr val="000000"/>
                </a:solidFill>
                <a:latin typeface="MS UI Gothic" pitchFamily="50" charset="-128"/>
                <a:ea typeface="MS UI Gothic" pitchFamily="50" charset="-128"/>
              </a:rPr>
              <a:t>20%</a:t>
            </a:r>
            <a:r>
              <a:rPr lang="ja-JP" altLang="en-US" sz="1200">
                <a:solidFill>
                  <a:srgbClr val="000000"/>
                </a:solidFill>
                <a:latin typeface="MS UI Gothic" pitchFamily="50" charset="-128"/>
                <a:ea typeface="MS UI Gothic" pitchFamily="50" charset="-128"/>
              </a:rPr>
              <a:t>以上の</a:t>
            </a:r>
          </a:p>
          <a:p>
            <a:pPr eaLnBrk="0" hangingPunct="0"/>
            <a:r>
              <a:rPr lang="ja-JP" altLang="en-US" sz="1200">
                <a:solidFill>
                  <a:srgbClr val="000000"/>
                </a:solidFill>
                <a:latin typeface="MS UI Gothic" pitchFamily="50" charset="-128"/>
                <a:ea typeface="MS UI Gothic" pitchFamily="50" charset="-128"/>
              </a:rPr>
              <a:t>売上を失う（失っている）</a:t>
            </a:r>
          </a:p>
        </p:txBody>
      </p:sp>
      <p:cxnSp>
        <p:nvCxnSpPr>
          <p:cNvPr id="13" name="AutoShape 30"/>
          <p:cNvCxnSpPr>
            <a:cxnSpLocks noChangeShapeType="1"/>
            <a:stCxn id="6" idx="3"/>
            <a:endCxn id="12" idx="1"/>
          </p:cNvCxnSpPr>
          <p:nvPr/>
        </p:nvCxnSpPr>
        <p:spPr bwMode="auto">
          <a:xfrm>
            <a:off x="7205663" y="4643438"/>
            <a:ext cx="247650" cy="0"/>
          </a:xfrm>
          <a:prstGeom prst="straightConnector1">
            <a:avLst/>
          </a:prstGeom>
          <a:noFill/>
          <a:ln w="38100">
            <a:solidFill>
              <a:srgbClr val="000000"/>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31"/>
          <p:cNvSpPr>
            <a:spLocks noChangeArrowheads="1"/>
          </p:cNvSpPr>
          <p:nvPr/>
        </p:nvSpPr>
        <p:spPr bwMode="auto">
          <a:xfrm>
            <a:off x="190500" y="3843338"/>
            <a:ext cx="1582738" cy="765175"/>
          </a:xfrm>
          <a:prstGeom prst="rect">
            <a:avLst/>
          </a:prstGeom>
          <a:solidFill>
            <a:srgbClr val="99FF99"/>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en-US" altLang="ja-JP" sz="1200">
                <a:solidFill>
                  <a:srgbClr val="000000"/>
                </a:solidFill>
                <a:latin typeface="MS UI Gothic" pitchFamily="50" charset="-128"/>
                <a:ea typeface="MS UI Gothic" pitchFamily="50" charset="-128"/>
              </a:rPr>
              <a:t>POS</a:t>
            </a:r>
            <a:r>
              <a:rPr lang="ja-JP" altLang="en-US" sz="1200">
                <a:solidFill>
                  <a:srgbClr val="000000"/>
                </a:solidFill>
                <a:latin typeface="MS UI Gothic" pitchFamily="50" charset="-128"/>
                <a:ea typeface="MS UI Gothic" pitchFamily="50" charset="-128"/>
              </a:rPr>
              <a:t>データをタイムリーに分析する仕組みが存在しない</a:t>
            </a:r>
          </a:p>
        </p:txBody>
      </p:sp>
      <p:cxnSp>
        <p:nvCxnSpPr>
          <p:cNvPr id="15" name="AutoShape 32"/>
          <p:cNvCxnSpPr>
            <a:cxnSpLocks noChangeShapeType="1"/>
            <a:stCxn id="8" idx="1"/>
            <a:endCxn id="14" idx="3"/>
          </p:cNvCxnSpPr>
          <p:nvPr/>
        </p:nvCxnSpPr>
        <p:spPr bwMode="auto">
          <a:xfrm flipH="1" flipV="1">
            <a:off x="1787525" y="4225925"/>
            <a:ext cx="206375" cy="417513"/>
          </a:xfrm>
          <a:prstGeom prst="straightConnector1">
            <a:avLst/>
          </a:prstGeom>
          <a:noFill/>
          <a:ln w="38100">
            <a:solidFill>
              <a:srgbClr val="000000"/>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33"/>
          <p:cNvCxnSpPr>
            <a:cxnSpLocks noChangeShapeType="1"/>
            <a:stCxn id="14" idx="0"/>
            <a:endCxn id="4" idx="2"/>
          </p:cNvCxnSpPr>
          <p:nvPr/>
        </p:nvCxnSpPr>
        <p:spPr bwMode="auto">
          <a:xfrm flipV="1">
            <a:off x="982663" y="3478213"/>
            <a:ext cx="161925" cy="350837"/>
          </a:xfrm>
          <a:prstGeom prst="straightConnector1">
            <a:avLst/>
          </a:prstGeom>
          <a:noFill/>
          <a:ln w="57150">
            <a:solidFill>
              <a:srgbClr val="0000FF"/>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34"/>
          <p:cNvSpPr>
            <a:spLocks noChangeArrowheads="1"/>
          </p:cNvSpPr>
          <p:nvPr/>
        </p:nvSpPr>
        <p:spPr bwMode="auto">
          <a:xfrm>
            <a:off x="190500" y="4678363"/>
            <a:ext cx="1582738" cy="766762"/>
          </a:xfrm>
          <a:prstGeom prst="rect">
            <a:avLst/>
          </a:prstGeom>
          <a:solidFill>
            <a:srgbClr val="FFFF66"/>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nchor="ctr"/>
          <a:lstStyle/>
          <a:p>
            <a:pPr eaLnBrk="0" hangingPunct="0"/>
            <a:r>
              <a:rPr lang="ja-JP" altLang="en-US" sz="1200">
                <a:solidFill>
                  <a:srgbClr val="000000"/>
                </a:solidFill>
                <a:latin typeface="MS UI Gothic" pitchFamily="50" charset="-128"/>
                <a:ea typeface="MS UI Gothic" pitchFamily="50" charset="-128"/>
              </a:rPr>
              <a:t>製品を増産する時に、稟議に時間が掛かりすぎる</a:t>
            </a:r>
          </a:p>
        </p:txBody>
      </p:sp>
      <p:cxnSp>
        <p:nvCxnSpPr>
          <p:cNvPr id="18" name="AutoShape 35"/>
          <p:cNvCxnSpPr>
            <a:cxnSpLocks noChangeShapeType="1"/>
            <a:stCxn id="8" idx="1"/>
            <a:endCxn id="17" idx="3"/>
          </p:cNvCxnSpPr>
          <p:nvPr/>
        </p:nvCxnSpPr>
        <p:spPr bwMode="auto">
          <a:xfrm flipH="1">
            <a:off x="1787525" y="4643438"/>
            <a:ext cx="206375" cy="419100"/>
          </a:xfrm>
          <a:prstGeom prst="straightConnector1">
            <a:avLst/>
          </a:prstGeom>
          <a:noFill/>
          <a:ln w="38100">
            <a:solidFill>
              <a:srgbClr val="000000"/>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6"/>
          <p:cNvCxnSpPr>
            <a:cxnSpLocks noChangeShapeType="1"/>
            <a:stCxn id="21" idx="1"/>
            <a:endCxn id="3" idx="3"/>
          </p:cNvCxnSpPr>
          <p:nvPr/>
        </p:nvCxnSpPr>
        <p:spPr bwMode="auto">
          <a:xfrm rot="5400000" flipH="1">
            <a:off x="1864519" y="2112169"/>
            <a:ext cx="1428750" cy="925512"/>
          </a:xfrm>
          <a:prstGeom prst="curvedConnector2">
            <a:avLst/>
          </a:prstGeom>
          <a:noFill/>
          <a:ln w="57150">
            <a:solidFill>
              <a:srgbClr val="0000FF"/>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AutoShape 37"/>
          <p:cNvSpPr>
            <a:spLocks/>
          </p:cNvSpPr>
          <p:nvPr/>
        </p:nvSpPr>
        <p:spPr bwMode="auto">
          <a:xfrm>
            <a:off x="3124200" y="1546225"/>
            <a:ext cx="4897438" cy="590550"/>
          </a:xfrm>
          <a:prstGeom prst="borderCallout1">
            <a:avLst>
              <a:gd name="adj1" fmla="val 19356"/>
              <a:gd name="adj2" fmla="val -1556"/>
              <a:gd name="adj3" fmla="val 37366"/>
              <a:gd name="adj4" fmla="val -24051"/>
            </a:avLst>
          </a:prstGeom>
          <a:noFill/>
          <a:ln w="9525">
            <a:solidFill>
              <a:srgbClr val="333399"/>
            </a:solidFill>
            <a:miter lim="800000"/>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225425">
              <a:spcBef>
                <a:spcPct val="20000"/>
              </a:spcBef>
              <a:buSzPct val="60000"/>
            </a:pPr>
            <a:r>
              <a:rPr lang="ja-JP" altLang="en-US" sz="1600"/>
              <a:t>「現状の姿」は、問題分析の内容を要約して構わない。重要なのは、</a:t>
            </a:r>
            <a:r>
              <a:rPr lang="ja-JP" altLang="en-US" sz="1600">
                <a:solidFill>
                  <a:srgbClr val="FF0000"/>
                </a:solidFill>
              </a:rPr>
              <a:t>「何を解決したいか」</a:t>
            </a:r>
            <a:r>
              <a:rPr lang="ja-JP" altLang="en-US" sz="1600"/>
              <a:t>を明確にすること。</a:t>
            </a:r>
          </a:p>
        </p:txBody>
      </p:sp>
      <p:sp>
        <p:nvSpPr>
          <p:cNvPr id="21" name="AutoShape 38"/>
          <p:cNvSpPr>
            <a:spLocks/>
          </p:cNvSpPr>
          <p:nvPr/>
        </p:nvSpPr>
        <p:spPr bwMode="auto">
          <a:xfrm rot="-5400000">
            <a:off x="4770438" y="-22225"/>
            <a:ext cx="812800" cy="7493000"/>
          </a:xfrm>
          <a:prstGeom prst="rightBrace">
            <a:avLst>
              <a:gd name="adj1" fmla="val 56209"/>
              <a:gd name="adj2" fmla="val 21523"/>
            </a:avLst>
          </a:prstGeom>
          <a:noFill/>
          <a:ln w="57150">
            <a:solidFill>
              <a:srgbClr val="0000FF"/>
            </a:solidFill>
            <a:round/>
            <a:headEnd type="none" w="sm" len="sm"/>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p>
            <a:pPr algn="ctr" eaLnBrk="0" hangingPunct="0"/>
            <a:endParaRPr lang="ja-JP" altLang="ja-JP" sz="1200">
              <a:solidFill>
                <a:schemeClr val="bg2"/>
              </a:solidFill>
              <a:latin typeface="MS UI Gothic" pitchFamily="50" charset="-128"/>
              <a:ea typeface="MS UI Gothic" pitchFamily="50" charset="-128"/>
            </a:endParaRPr>
          </a:p>
        </p:txBody>
      </p:sp>
      <p:sp>
        <p:nvSpPr>
          <p:cNvPr id="22" name="AutoShape 38"/>
          <p:cNvSpPr>
            <a:spLocks/>
          </p:cNvSpPr>
          <p:nvPr/>
        </p:nvSpPr>
        <p:spPr bwMode="auto">
          <a:xfrm rot="10800000">
            <a:off x="-324543" y="1316037"/>
            <a:ext cx="406400" cy="2162175"/>
          </a:xfrm>
          <a:prstGeom prst="rightBrace">
            <a:avLst>
              <a:gd name="adj1" fmla="val 56209"/>
              <a:gd name="adj2" fmla="val 49518"/>
            </a:avLst>
          </a:prstGeom>
          <a:noFill/>
          <a:ln w="12700">
            <a:solidFill>
              <a:schemeClr val="tx1"/>
            </a:solidFill>
            <a:round/>
            <a:headEnd type="none" w="sm" len="sm"/>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p>
            <a:pPr algn="ctr" eaLnBrk="0" hangingPunct="0"/>
            <a:endParaRPr lang="ja-JP" altLang="ja-JP" sz="1200">
              <a:solidFill>
                <a:schemeClr val="bg2"/>
              </a:solidFill>
              <a:latin typeface="MS UI Gothic" pitchFamily="50" charset="-128"/>
              <a:ea typeface="MS UI Gothic" pitchFamily="50" charset="-128"/>
            </a:endParaRPr>
          </a:p>
        </p:txBody>
      </p:sp>
      <p:sp>
        <p:nvSpPr>
          <p:cNvPr id="23" name="テキスト ボックス 22"/>
          <p:cNvSpPr txBox="1"/>
          <p:nvPr/>
        </p:nvSpPr>
        <p:spPr>
          <a:xfrm>
            <a:off x="-652646" y="4310226"/>
            <a:ext cx="400110" cy="630942"/>
          </a:xfrm>
          <a:prstGeom prst="rect">
            <a:avLst/>
          </a:prstGeom>
          <a:noFill/>
        </p:spPr>
        <p:txBody>
          <a:bodyPr vert="eaVert" wrap="none" rtlCol="0">
            <a:spAutoFit/>
          </a:bodyPr>
          <a:lstStyle/>
          <a:p>
            <a:r>
              <a:rPr kumimoji="1" lang="ja-JP" altLang="en-US" sz="1400" dirty="0" smtClean="0"/>
              <a:t>要約前</a:t>
            </a:r>
            <a:endParaRPr kumimoji="1" lang="ja-JP" altLang="en-US" sz="1400" dirty="0"/>
          </a:p>
        </p:txBody>
      </p:sp>
      <p:sp>
        <p:nvSpPr>
          <p:cNvPr id="24" name="テキスト ボックス 23"/>
          <p:cNvSpPr txBox="1"/>
          <p:nvPr/>
        </p:nvSpPr>
        <p:spPr>
          <a:xfrm>
            <a:off x="-652646" y="2056765"/>
            <a:ext cx="400110" cy="630942"/>
          </a:xfrm>
          <a:prstGeom prst="rect">
            <a:avLst/>
          </a:prstGeom>
          <a:noFill/>
        </p:spPr>
        <p:txBody>
          <a:bodyPr vert="eaVert" wrap="none" rtlCol="0">
            <a:spAutoFit/>
          </a:bodyPr>
          <a:lstStyle/>
          <a:p>
            <a:r>
              <a:rPr kumimoji="1" lang="ja-JP" altLang="en-US" sz="1400" dirty="0" smtClean="0"/>
              <a:t>要約後</a:t>
            </a:r>
            <a:endParaRPr kumimoji="1" lang="ja-JP" altLang="en-US" sz="1400" dirty="0"/>
          </a:p>
        </p:txBody>
      </p:sp>
      <p:sp>
        <p:nvSpPr>
          <p:cNvPr id="25" name="AutoShape 38"/>
          <p:cNvSpPr>
            <a:spLocks/>
          </p:cNvSpPr>
          <p:nvPr/>
        </p:nvSpPr>
        <p:spPr bwMode="auto">
          <a:xfrm rot="10800000">
            <a:off x="-324544" y="3843338"/>
            <a:ext cx="406400" cy="1601787"/>
          </a:xfrm>
          <a:prstGeom prst="rightBrace">
            <a:avLst>
              <a:gd name="adj1" fmla="val 56209"/>
              <a:gd name="adj2" fmla="val 49518"/>
            </a:avLst>
          </a:prstGeom>
          <a:noFill/>
          <a:ln w="12700">
            <a:solidFill>
              <a:schemeClr val="tx1"/>
            </a:solidFill>
            <a:round/>
            <a:headEnd type="none" w="sm" len="sm"/>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p>
            <a:pPr algn="ctr" eaLnBrk="0" hangingPunct="0"/>
            <a:endParaRPr lang="ja-JP" altLang="ja-JP" sz="1200">
              <a:solidFill>
                <a:schemeClr val="bg2"/>
              </a:solidFill>
              <a:latin typeface="MS UI Gothic" pitchFamily="50" charset="-128"/>
              <a:ea typeface="MS UI Gothic" pitchFamily="50" charset="-128"/>
            </a:endParaRPr>
          </a:p>
        </p:txBody>
      </p:sp>
    </p:spTree>
    <p:extLst>
      <p:ext uri="{BB962C8B-B14F-4D97-AF65-F5344CB8AC3E}">
        <p14:creationId xmlns:p14="http://schemas.microsoft.com/office/powerpoint/2010/main" val="4273571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4-19</a:t>
            </a:r>
            <a:r>
              <a:rPr lang="ja-JP" altLang="en-US" dirty="0"/>
              <a:t>　あるべき姿の明確化の例</a:t>
            </a:r>
            <a:endParaRPr kumimoji="1" lang="ja-JP" altLang="en-US" dirty="0"/>
          </a:p>
        </p:txBody>
      </p:sp>
      <p:sp>
        <p:nvSpPr>
          <p:cNvPr id="3" name="Rectangle 45"/>
          <p:cNvSpPr>
            <a:spLocks noChangeArrowheads="1"/>
          </p:cNvSpPr>
          <p:nvPr/>
        </p:nvSpPr>
        <p:spPr bwMode="auto">
          <a:xfrm>
            <a:off x="101600" y="3910013"/>
            <a:ext cx="1943100" cy="1028700"/>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営業部門</a:t>
            </a:r>
            <a:r>
              <a:rPr lang="en-US" altLang="ja-JP" sz="1200">
                <a:solidFill>
                  <a:srgbClr val="000000"/>
                </a:solidFill>
                <a:latin typeface="MS UI Gothic" pitchFamily="50" charset="-128"/>
                <a:ea typeface="MS UI Gothic" pitchFamily="50" charset="-128"/>
              </a:rPr>
              <a:t>】</a:t>
            </a:r>
          </a:p>
          <a:p>
            <a:pPr marL="88900" indent="-88900" defTabSz="1279525" fontAlgn="ctr"/>
            <a:r>
              <a:rPr lang="ja-JP" altLang="en-US" sz="1200">
                <a:solidFill>
                  <a:srgbClr val="000000"/>
                </a:solidFill>
                <a:latin typeface="MS UI Gothic" pitchFamily="50" charset="-128"/>
                <a:ea typeface="MS UI Gothic" pitchFamily="50" charset="-128"/>
              </a:rPr>
              <a:t>・店頭で欠品が多く売上を</a:t>
            </a:r>
            <a:r>
              <a:rPr lang="en-US" altLang="ja-JP" sz="1200">
                <a:solidFill>
                  <a:srgbClr val="000000"/>
                </a:solidFill>
                <a:latin typeface="MS UI Gothic" pitchFamily="50" charset="-128"/>
                <a:ea typeface="MS UI Gothic" pitchFamily="50" charset="-128"/>
              </a:rPr>
              <a:t>20%</a:t>
            </a:r>
            <a:r>
              <a:rPr lang="ja-JP" altLang="en-US" sz="1200">
                <a:solidFill>
                  <a:srgbClr val="000000"/>
                </a:solidFill>
                <a:latin typeface="MS UI Gothic" pitchFamily="50" charset="-128"/>
                <a:ea typeface="MS UI Gothic" pitchFamily="50" charset="-128"/>
              </a:rPr>
              <a:t>以上逃している</a:t>
            </a:r>
          </a:p>
        </p:txBody>
      </p:sp>
      <p:sp>
        <p:nvSpPr>
          <p:cNvPr id="4" name="Rectangle 46"/>
          <p:cNvSpPr>
            <a:spLocks noChangeArrowheads="1"/>
          </p:cNvSpPr>
          <p:nvPr/>
        </p:nvSpPr>
        <p:spPr bwMode="auto">
          <a:xfrm>
            <a:off x="4819650" y="3910013"/>
            <a:ext cx="1943100" cy="747712"/>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MS UI Gothic" pitchFamily="50" charset="-128"/>
                <a:ea typeface="MS UI Gothic" pitchFamily="50" charset="-128"/>
              </a:rPr>
              <a:t>店舗ごとに商品の売れ行きを把握し欠品を防ぐ</a:t>
            </a:r>
          </a:p>
        </p:txBody>
      </p:sp>
      <p:sp>
        <p:nvSpPr>
          <p:cNvPr id="5" name="Rectangle 47"/>
          <p:cNvSpPr>
            <a:spLocks noChangeArrowheads="1"/>
          </p:cNvSpPr>
          <p:nvPr/>
        </p:nvSpPr>
        <p:spPr bwMode="auto">
          <a:xfrm>
            <a:off x="101600" y="3625850"/>
            <a:ext cx="1943100" cy="238125"/>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MS UI Gothic" pitchFamily="50" charset="-128"/>
                <a:ea typeface="MS UI Gothic" pitchFamily="50" charset="-128"/>
              </a:rPr>
              <a:t>現状の姿</a:t>
            </a:r>
          </a:p>
        </p:txBody>
      </p:sp>
      <p:sp>
        <p:nvSpPr>
          <p:cNvPr id="6" name="Rectangle 48"/>
          <p:cNvSpPr>
            <a:spLocks noChangeArrowheads="1"/>
          </p:cNvSpPr>
          <p:nvPr/>
        </p:nvSpPr>
        <p:spPr bwMode="auto">
          <a:xfrm>
            <a:off x="4819650" y="3625850"/>
            <a:ext cx="1943100" cy="238125"/>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MS UI Gothic" pitchFamily="50" charset="-128"/>
                <a:ea typeface="MS UI Gothic" pitchFamily="50" charset="-128"/>
              </a:rPr>
              <a:t>あるべき姿</a:t>
            </a:r>
          </a:p>
        </p:txBody>
      </p:sp>
      <p:cxnSp>
        <p:nvCxnSpPr>
          <p:cNvPr id="7" name="AutoShape 49"/>
          <p:cNvCxnSpPr>
            <a:cxnSpLocks noChangeShapeType="1"/>
            <a:stCxn id="3" idx="3"/>
            <a:endCxn id="13" idx="1"/>
          </p:cNvCxnSpPr>
          <p:nvPr/>
        </p:nvCxnSpPr>
        <p:spPr bwMode="auto">
          <a:xfrm>
            <a:off x="2044700" y="4424363"/>
            <a:ext cx="2774950" cy="887412"/>
          </a:xfrm>
          <a:prstGeom prst="straightConnector1">
            <a:avLst/>
          </a:prstGeom>
          <a:noFill/>
          <a:ln w="57150">
            <a:solidFill>
              <a:srgbClr val="0000FF"/>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AutoShape 50"/>
          <p:cNvSpPr>
            <a:spLocks/>
          </p:cNvSpPr>
          <p:nvPr/>
        </p:nvSpPr>
        <p:spPr bwMode="auto">
          <a:xfrm>
            <a:off x="179388" y="1790700"/>
            <a:ext cx="4413250" cy="1549400"/>
          </a:xfrm>
          <a:prstGeom prst="borderCallout2">
            <a:avLst>
              <a:gd name="adj1" fmla="val 7375"/>
              <a:gd name="adj2" fmla="val 101727"/>
              <a:gd name="adj3" fmla="val 7375"/>
              <a:gd name="adj4" fmla="val 107880"/>
              <a:gd name="adj5" fmla="val 133301"/>
              <a:gd name="adj6" fmla="val 114102"/>
            </a:avLst>
          </a:prstGeom>
          <a:solidFill>
            <a:schemeClr val="bg1"/>
          </a:solidFill>
          <a:ln w="9525" algn="ctr">
            <a:solidFill>
              <a:srgbClr val="0000CC"/>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eaLnBrk="0" hangingPunct="0"/>
            <a:r>
              <a:rPr lang="ja-JP" altLang="en-US" sz="1600">
                <a:latin typeface="MS UI Gothic" pitchFamily="50" charset="-128"/>
                <a:ea typeface="MS UI Gothic" pitchFamily="50" charset="-128"/>
              </a:rPr>
              <a:t>慣れないと、「あるべき姿」を書いたつもりで、「要求」や「ソリューション」を書いてしまうことが多い。</a:t>
            </a:r>
          </a:p>
          <a:p>
            <a:pPr eaLnBrk="0" hangingPunct="0"/>
            <a:r>
              <a:rPr lang="ja-JP" altLang="en-US" sz="1600">
                <a:latin typeface="MS UI Gothic" pitchFamily="50" charset="-128"/>
                <a:ea typeface="MS UI Gothic" pitchFamily="50" charset="-128"/>
              </a:rPr>
              <a:t>書かれた「あるべき姿」の“何がうれしいのか”問いかけてみる。（自分達にとって、お客様にとって）</a:t>
            </a:r>
          </a:p>
          <a:p>
            <a:pPr eaLnBrk="0" hangingPunct="0"/>
            <a:r>
              <a:rPr lang="ja-JP" altLang="en-US" sz="1600">
                <a:latin typeface="MS UI Gothic" pitchFamily="50" charset="-128"/>
                <a:ea typeface="MS UI Gothic" pitchFamily="50" charset="-128"/>
              </a:rPr>
              <a:t>問いかけに対する答えが本当のあるべき姿と思えるなら、あるべき姿を書き換える。</a:t>
            </a:r>
          </a:p>
        </p:txBody>
      </p:sp>
      <p:cxnSp>
        <p:nvCxnSpPr>
          <p:cNvPr id="10" name="AutoShape 51"/>
          <p:cNvCxnSpPr>
            <a:cxnSpLocks noChangeShapeType="1"/>
            <a:stCxn id="3" idx="3"/>
            <a:endCxn id="4" idx="1"/>
          </p:cNvCxnSpPr>
          <p:nvPr/>
        </p:nvCxnSpPr>
        <p:spPr bwMode="auto">
          <a:xfrm flipV="1">
            <a:off x="2044700" y="4284663"/>
            <a:ext cx="2774950" cy="139700"/>
          </a:xfrm>
          <a:prstGeom prst="straightConnector1">
            <a:avLst/>
          </a:prstGeom>
          <a:noFill/>
          <a:ln w="57150">
            <a:solidFill>
              <a:srgbClr val="0000FF"/>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52"/>
          <p:cNvSpPr txBox="1">
            <a:spLocks noChangeArrowheads="1"/>
          </p:cNvSpPr>
          <p:nvPr/>
        </p:nvSpPr>
        <p:spPr bwMode="auto">
          <a:xfrm>
            <a:off x="6900863" y="3775075"/>
            <a:ext cx="1843087" cy="6397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0" hangingPunct="0"/>
            <a:r>
              <a:rPr lang="ja-JP" altLang="en-US" sz="1200" b="1">
                <a:solidFill>
                  <a:srgbClr val="FF0000"/>
                </a:solidFill>
                <a:latin typeface="MS UI Gothic" pitchFamily="50" charset="-128"/>
                <a:ea typeface="MS UI Gothic" pitchFamily="50" charset="-128"/>
              </a:rPr>
              <a:t>それで何がうれしいのか？</a:t>
            </a:r>
          </a:p>
          <a:p>
            <a:pPr eaLnBrk="0" hangingPunct="0"/>
            <a:r>
              <a:rPr lang="ja-JP" altLang="en-US" sz="1200" b="1">
                <a:solidFill>
                  <a:srgbClr val="FF0000"/>
                </a:solidFill>
                <a:latin typeface="MS UI Gothic" pitchFamily="50" charset="-128"/>
                <a:ea typeface="MS UI Gothic" pitchFamily="50" charset="-128"/>
              </a:rPr>
              <a:t>何のためにそれをやるのか？</a:t>
            </a:r>
          </a:p>
          <a:p>
            <a:pPr eaLnBrk="0" hangingPunct="0"/>
            <a:r>
              <a:rPr lang="ja-JP" altLang="en-US" sz="1200" b="1">
                <a:solidFill>
                  <a:srgbClr val="FF0000"/>
                </a:solidFill>
                <a:latin typeface="MS UI Gothic" pitchFamily="50" charset="-128"/>
                <a:ea typeface="MS UI Gothic" pitchFamily="50" charset="-128"/>
              </a:rPr>
              <a:t>と問いかけてみる</a:t>
            </a:r>
          </a:p>
        </p:txBody>
      </p:sp>
      <p:sp>
        <p:nvSpPr>
          <p:cNvPr id="12" name="AutoShape 53"/>
          <p:cNvSpPr>
            <a:spLocks noChangeArrowheads="1"/>
          </p:cNvSpPr>
          <p:nvPr/>
        </p:nvSpPr>
        <p:spPr bwMode="auto">
          <a:xfrm>
            <a:off x="2744788" y="3490913"/>
            <a:ext cx="1457325" cy="542925"/>
          </a:xfrm>
          <a:prstGeom prst="wedgeRoundRectCallout">
            <a:avLst>
              <a:gd name="adj1" fmla="val 87926"/>
              <a:gd name="adj2" fmla="val 52824"/>
              <a:gd name="adj3" fmla="val 16667"/>
            </a:avLst>
          </a:prstGeom>
          <a:solidFill>
            <a:schemeClr val="bg1"/>
          </a:solidFill>
          <a:ln w="9525" algn="ctr">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ja-JP" altLang="en-US" sz="1400">
                <a:latin typeface="MS UI Gothic" pitchFamily="50" charset="-128"/>
                <a:ea typeface="MS UI Gothic" pitchFamily="50" charset="-128"/>
              </a:rPr>
              <a:t>あるべき姿ではなく</a:t>
            </a:r>
          </a:p>
          <a:p>
            <a:pPr algn="ctr" eaLnBrk="0" hangingPunct="0"/>
            <a:r>
              <a:rPr lang="ja-JP" altLang="en-US" sz="1400">
                <a:latin typeface="MS UI Gothic" pitchFamily="50" charset="-128"/>
                <a:ea typeface="MS UI Gothic" pitchFamily="50" charset="-128"/>
              </a:rPr>
              <a:t>ソリューション</a:t>
            </a:r>
          </a:p>
        </p:txBody>
      </p:sp>
      <p:sp>
        <p:nvSpPr>
          <p:cNvPr id="13" name="Rectangle 54"/>
          <p:cNvSpPr>
            <a:spLocks noChangeArrowheads="1"/>
          </p:cNvSpPr>
          <p:nvPr/>
        </p:nvSpPr>
        <p:spPr bwMode="auto">
          <a:xfrm>
            <a:off x="4819650" y="4895850"/>
            <a:ext cx="1943100" cy="831850"/>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defTabSz="1279525" fontAlgn="ctr"/>
            <a:r>
              <a:rPr lang="ja-JP" altLang="en-US" sz="1200">
                <a:solidFill>
                  <a:srgbClr val="000000"/>
                </a:solidFill>
                <a:latin typeface="MS UI Gothic" pitchFamily="50" charset="-128"/>
                <a:ea typeface="MS UI Gothic" pitchFamily="50" charset="-128"/>
              </a:rPr>
              <a:t>お客様は欲しい商品がいつでも手に入り、新製品も既存商品も売上が大幅に向上している</a:t>
            </a:r>
          </a:p>
        </p:txBody>
      </p:sp>
      <p:grpSp>
        <p:nvGrpSpPr>
          <p:cNvPr id="14" name="Group 55"/>
          <p:cNvGrpSpPr>
            <a:grpSpLocks/>
          </p:cNvGrpSpPr>
          <p:nvPr/>
        </p:nvGrpSpPr>
        <p:grpSpPr bwMode="auto">
          <a:xfrm>
            <a:off x="4821238" y="3898900"/>
            <a:ext cx="1951037" cy="781050"/>
            <a:chOff x="3525" y="2688"/>
            <a:chExt cx="1229" cy="492"/>
          </a:xfrm>
        </p:grpSpPr>
        <p:sp>
          <p:nvSpPr>
            <p:cNvPr id="15" name="Line 56"/>
            <p:cNvSpPr>
              <a:spLocks noChangeShapeType="1"/>
            </p:cNvSpPr>
            <p:nvPr/>
          </p:nvSpPr>
          <p:spPr bwMode="auto">
            <a:xfrm>
              <a:off x="3525" y="2688"/>
              <a:ext cx="1229" cy="49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
          <p:nvSpPr>
            <p:cNvPr id="16" name="Line 57"/>
            <p:cNvSpPr>
              <a:spLocks noChangeShapeType="1"/>
            </p:cNvSpPr>
            <p:nvPr/>
          </p:nvSpPr>
          <p:spPr bwMode="auto">
            <a:xfrm flipH="1">
              <a:off x="3525" y="2688"/>
              <a:ext cx="1229" cy="492"/>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grpSp>
      <p:cxnSp>
        <p:nvCxnSpPr>
          <p:cNvPr id="17" name="AutoShape 58"/>
          <p:cNvCxnSpPr>
            <a:cxnSpLocks noChangeShapeType="1"/>
            <a:stCxn id="4" idx="3"/>
            <a:endCxn id="13" idx="3"/>
          </p:cNvCxnSpPr>
          <p:nvPr/>
        </p:nvCxnSpPr>
        <p:spPr bwMode="auto">
          <a:xfrm>
            <a:off x="6762750" y="4284663"/>
            <a:ext cx="1588" cy="1027112"/>
          </a:xfrm>
          <a:prstGeom prst="curvedConnector3">
            <a:avLst>
              <a:gd name="adj1" fmla="val 14400000"/>
            </a:avLst>
          </a:prstGeom>
          <a:noFill/>
          <a:ln w="57150">
            <a:solidFill>
              <a:srgbClr val="0000FF"/>
            </a:solidFill>
            <a:round/>
            <a:headEnd type="oval"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59"/>
          <p:cNvSpPr>
            <a:spLocks/>
          </p:cNvSpPr>
          <p:nvPr/>
        </p:nvSpPr>
        <p:spPr bwMode="auto">
          <a:xfrm>
            <a:off x="5541963" y="1819275"/>
            <a:ext cx="3138487" cy="1549400"/>
          </a:xfrm>
          <a:prstGeom prst="borderCallout3">
            <a:avLst>
              <a:gd name="adj1" fmla="val 7375"/>
              <a:gd name="adj2" fmla="val 102426"/>
              <a:gd name="adj3" fmla="val 7375"/>
              <a:gd name="adj4" fmla="val 108903"/>
              <a:gd name="adj5" fmla="val 58606"/>
              <a:gd name="adj6" fmla="val 108903"/>
              <a:gd name="adj7" fmla="val 199486"/>
              <a:gd name="adj8" fmla="val 36926"/>
            </a:avLst>
          </a:prstGeom>
          <a:solidFill>
            <a:schemeClr val="bg1"/>
          </a:solidFill>
          <a:ln w="9525" algn="ctr">
            <a:solidFill>
              <a:srgbClr val="0000CC"/>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eaLnBrk="0" hangingPunct="0"/>
            <a:r>
              <a:rPr lang="ja-JP" altLang="en-US" sz="1600">
                <a:latin typeface="MS UI Gothic" pitchFamily="50" charset="-128"/>
                <a:ea typeface="MS UI Gothic" pitchFamily="50" charset="-128"/>
              </a:rPr>
              <a:t>あるべき姿は行動（･･･する）ではない</a:t>
            </a:r>
          </a:p>
          <a:p>
            <a:pPr eaLnBrk="0" hangingPunct="0"/>
            <a:r>
              <a:rPr lang="ja-JP" altLang="en-US" sz="1600">
                <a:latin typeface="MS UI Gothic" pitchFamily="50" charset="-128"/>
                <a:ea typeface="MS UI Gothic" pitchFamily="50" charset="-128"/>
              </a:rPr>
              <a:t>問題解決の方法でもない</a:t>
            </a:r>
          </a:p>
          <a:p>
            <a:pPr eaLnBrk="0" hangingPunct="0"/>
            <a:r>
              <a:rPr lang="ja-JP" altLang="en-US" sz="1600">
                <a:latin typeface="MS UI Gothic" pitchFamily="50" charset="-128"/>
                <a:ea typeface="MS UI Gothic" pitchFamily="50" charset="-128"/>
              </a:rPr>
              <a:t>あるべき姿とは何かを達成した</a:t>
            </a:r>
            <a:r>
              <a:rPr lang="ja-JP" altLang="en-US" sz="1600">
                <a:solidFill>
                  <a:srgbClr val="FF0000"/>
                </a:solidFill>
                <a:latin typeface="MS UI Gothic" pitchFamily="50" charset="-128"/>
                <a:ea typeface="MS UI Gothic" pitchFamily="50" charset="-128"/>
              </a:rPr>
              <a:t>「状態」</a:t>
            </a:r>
          </a:p>
          <a:p>
            <a:pPr eaLnBrk="0" hangingPunct="0"/>
            <a:r>
              <a:rPr lang="en-US" altLang="ja-JP" sz="1600">
                <a:solidFill>
                  <a:srgbClr val="FF0000"/>
                </a:solidFill>
                <a:latin typeface="MS UI Gothic" pitchFamily="50" charset="-128"/>
                <a:ea typeface="MS UI Gothic" pitchFamily="50" charset="-128"/>
              </a:rPr>
              <a:t>…</a:t>
            </a:r>
            <a:r>
              <a:rPr lang="ja-JP" altLang="en-US" sz="1600">
                <a:solidFill>
                  <a:srgbClr val="FF0000"/>
                </a:solidFill>
                <a:latin typeface="MS UI Gothic" pitchFamily="50" charset="-128"/>
                <a:ea typeface="MS UI Gothic" pitchFamily="50" charset="-128"/>
              </a:rPr>
              <a:t>になっている。</a:t>
            </a:r>
          </a:p>
          <a:p>
            <a:pPr eaLnBrk="0" hangingPunct="0"/>
            <a:r>
              <a:rPr lang="en-US" altLang="ja-JP" sz="1600">
                <a:solidFill>
                  <a:srgbClr val="FF0000"/>
                </a:solidFill>
                <a:latin typeface="MS UI Gothic" pitchFamily="50" charset="-128"/>
                <a:ea typeface="MS UI Gothic" pitchFamily="50" charset="-128"/>
              </a:rPr>
              <a:t>…</a:t>
            </a:r>
            <a:r>
              <a:rPr lang="ja-JP" altLang="en-US" sz="1600">
                <a:solidFill>
                  <a:srgbClr val="FF0000"/>
                </a:solidFill>
                <a:latin typeface="MS UI Gothic" pitchFamily="50" charset="-128"/>
                <a:ea typeface="MS UI Gothic" pitchFamily="50" charset="-128"/>
              </a:rPr>
              <a:t>している。</a:t>
            </a:r>
          </a:p>
          <a:p>
            <a:pPr eaLnBrk="0" hangingPunct="0"/>
            <a:r>
              <a:rPr lang="en-US" altLang="ja-JP" sz="1600">
                <a:solidFill>
                  <a:srgbClr val="FF0000"/>
                </a:solidFill>
                <a:latin typeface="MS UI Gothic" pitchFamily="50" charset="-128"/>
                <a:ea typeface="MS UI Gothic" pitchFamily="50" charset="-128"/>
              </a:rPr>
              <a:t>…</a:t>
            </a:r>
            <a:r>
              <a:rPr lang="ja-JP" altLang="en-US" sz="1600">
                <a:solidFill>
                  <a:srgbClr val="FF0000"/>
                </a:solidFill>
                <a:latin typeface="MS UI Gothic" pitchFamily="50" charset="-128"/>
                <a:ea typeface="MS UI Gothic" pitchFamily="50" charset="-128"/>
              </a:rPr>
              <a:t>を達成している。</a:t>
            </a:r>
          </a:p>
        </p:txBody>
      </p:sp>
      <p:sp>
        <p:nvSpPr>
          <p:cNvPr id="19" name="AutoShape 60"/>
          <p:cNvSpPr>
            <a:spLocks noChangeArrowheads="1"/>
          </p:cNvSpPr>
          <p:nvPr/>
        </p:nvSpPr>
        <p:spPr bwMode="auto">
          <a:xfrm>
            <a:off x="249238" y="5622925"/>
            <a:ext cx="4367212" cy="590550"/>
          </a:xfrm>
          <a:prstGeom prst="wedgeRectCallout">
            <a:avLst>
              <a:gd name="adj1" fmla="val 54944"/>
              <a:gd name="adj2" fmla="val -38403"/>
            </a:avLst>
          </a:prstGeom>
          <a:solidFill>
            <a:srgbClr val="FF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0" hangingPunct="0"/>
            <a:r>
              <a:rPr lang="ja-JP" altLang="en-US" sz="1600" b="1" u="sng">
                <a:solidFill>
                  <a:srgbClr val="FF0000"/>
                </a:solidFill>
                <a:latin typeface="MS UI Gothic" pitchFamily="50" charset="-128"/>
                <a:ea typeface="MS UI Gothic" pitchFamily="50" charset="-128"/>
              </a:rPr>
              <a:t>自分達が本当に実現したいと思う姿</a:t>
            </a:r>
            <a:r>
              <a:rPr lang="ja-JP" altLang="en-US" sz="1600">
                <a:solidFill>
                  <a:schemeClr val="bg2"/>
                </a:solidFill>
                <a:latin typeface="MS UI Gothic" pitchFamily="50" charset="-128"/>
                <a:ea typeface="MS UI Gothic" pitchFamily="50" charset="-128"/>
              </a:rPr>
              <a:t>、</a:t>
            </a:r>
            <a:r>
              <a:rPr lang="ja-JP" altLang="en-US" sz="1600" b="1" u="sng">
                <a:solidFill>
                  <a:srgbClr val="FF0000"/>
                </a:solidFill>
                <a:latin typeface="MS UI Gothic" pitchFamily="50" charset="-128"/>
                <a:ea typeface="MS UI Gothic" pitchFamily="50" charset="-128"/>
              </a:rPr>
              <a:t>実現できると誇らしいと思う姿</a:t>
            </a:r>
            <a:r>
              <a:rPr lang="ja-JP" altLang="en-US" sz="1600">
                <a:latin typeface="MS UI Gothic" pitchFamily="50" charset="-128"/>
                <a:ea typeface="MS UI Gothic" pitchFamily="50" charset="-128"/>
              </a:rPr>
              <a:t>を導き出す。</a:t>
            </a:r>
          </a:p>
        </p:txBody>
      </p:sp>
    </p:spTree>
    <p:extLst>
      <p:ext uri="{BB962C8B-B14F-4D97-AF65-F5344CB8AC3E}">
        <p14:creationId xmlns:p14="http://schemas.microsoft.com/office/powerpoint/2010/main" val="3763607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endParaRPr kumimoji="1" lang="ja-JP" altLang="en-US" dirty="0"/>
          </a:p>
        </p:txBody>
      </p:sp>
      <p:sp>
        <p:nvSpPr>
          <p:cNvPr id="3" name="Rectangle 20"/>
          <p:cNvSpPr>
            <a:spLocks noChangeArrowheads="1"/>
          </p:cNvSpPr>
          <p:nvPr/>
        </p:nvSpPr>
        <p:spPr bwMode="auto">
          <a:xfrm>
            <a:off x="361752" y="5250705"/>
            <a:ext cx="2433638" cy="1490663"/>
          </a:xfrm>
          <a:prstGeom prst="rect">
            <a:avLst/>
          </a:prstGeom>
          <a:solidFill>
            <a:srgbClr val="FFFF0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ja-JP" altLang="en-US" sz="1000">
                <a:solidFill>
                  <a:schemeClr val="tx1"/>
                </a:solidFill>
                <a:latin typeface="MS UI Gothic" pitchFamily="50" charset="-128"/>
                <a:ea typeface="MS UI Gothic" pitchFamily="50" charset="-128"/>
              </a:rPr>
              <a:t>「要求・ソリューション一覧」の作成状況</a:t>
            </a:r>
            <a:endParaRPr lang="ja-JP" altLang="en-US" sz="1000">
              <a:solidFill>
                <a:schemeClr val="bg2"/>
              </a:solidFill>
              <a:latin typeface="MS UI Gothic" pitchFamily="50" charset="-128"/>
              <a:ea typeface="MS UI Gothic" pitchFamily="50" charset="-128"/>
            </a:endParaRPr>
          </a:p>
        </p:txBody>
      </p:sp>
      <p:graphicFrame>
        <p:nvGraphicFramePr>
          <p:cNvPr id="4" name="Group 78"/>
          <p:cNvGraphicFramePr>
            <a:graphicFrameLocks noGrp="1"/>
          </p:cNvGraphicFramePr>
          <p:nvPr>
            <p:extLst>
              <p:ext uri="{D42A27DB-BD31-4B8C-83A1-F6EECF244321}">
                <p14:modId xmlns:p14="http://schemas.microsoft.com/office/powerpoint/2010/main" val="103976507"/>
              </p:ext>
            </p:extLst>
          </p:nvPr>
        </p:nvGraphicFramePr>
        <p:xfrm>
          <a:off x="539552" y="5518993"/>
          <a:ext cx="2190750" cy="1167600"/>
        </p:xfrm>
        <a:graphic>
          <a:graphicData uri="http://schemas.openxmlformats.org/drawingml/2006/table">
            <a:tbl>
              <a:tblPr/>
              <a:tblGrid>
                <a:gridCol w="152400"/>
                <a:gridCol w="1103313"/>
                <a:gridCol w="417512"/>
                <a:gridCol w="517525"/>
              </a:tblGrid>
              <a:tr h="13335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dirty="0" smtClean="0">
                          <a:ln>
                            <a:noFill/>
                          </a:ln>
                          <a:solidFill>
                            <a:schemeClr val="bg1"/>
                          </a:solidFill>
                          <a:effectLst/>
                          <a:latin typeface="MS UI Gothic" pitchFamily="50" charset="-128"/>
                          <a:ea typeface="MS UI Gothic" pitchFamily="50" charset="-128"/>
                        </a:rPr>
                        <a:t>要求レベル</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00CC"/>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bg1"/>
                          </a:solidFill>
                          <a:effectLst/>
                          <a:latin typeface="MS UI Gothic" pitchFamily="50" charset="-128"/>
                          <a:ea typeface="MS UI Gothic" pitchFamily="50" charset="-128"/>
                        </a:rPr>
                        <a:t>要求</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bg1"/>
                          </a:solidFill>
                          <a:effectLst/>
                          <a:latin typeface="MS UI Gothic" pitchFamily="50" charset="-128"/>
                          <a:ea typeface="MS UI Gothic" pitchFamily="50" charset="-128"/>
                        </a:rPr>
                        <a:t>ｿﾘｭｰｼｮﾝ</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00CC"/>
                    </a:solidFill>
                  </a:tcPr>
                </a:tc>
              </a:tr>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bg1"/>
                          </a:solidFill>
                          <a:effectLst/>
                          <a:latin typeface="MS UI Gothic" pitchFamily="50" charset="-128"/>
                          <a:ea typeface="MS UI Gothic" pitchFamily="50" charset="-128"/>
                        </a:rPr>
                        <a:t>ビジネス要求</a:t>
                      </a:r>
                    </a:p>
                  </a:txBody>
                  <a:tcPr marL="18000" marR="18000" marT="7200" marB="7200" horzOverflow="overflow">
                    <a:lnL w="12700" cap="flat" cmpd="sng" algn="ctr">
                      <a:solidFill>
                        <a:srgbClr val="0099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99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hlink"/>
                          </a:solidFill>
                          <a:effectLst/>
                          <a:latin typeface="MS UI Gothic" pitchFamily="50" charset="-128"/>
                          <a:ea typeface="MS UI Gothic" pitchFamily="50" charset="-128"/>
                        </a:rPr>
                        <a:t>決定</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000" b="0" i="0" u="none" strike="noStrike" cap="none" normalizeH="0" baseline="0" smtClean="0">
                        <a:ln>
                          <a:noFill/>
                        </a:ln>
                        <a:solidFill>
                          <a:schemeClr val="hlink"/>
                        </a:solidFill>
                        <a:effectLst/>
                        <a:latin typeface="ＭＳ Ｐゴシック" charset="-128"/>
                        <a:ea typeface="ＭＳ Ｐゴシック" charset="-128"/>
                      </a:endParaRPr>
                    </a:p>
                  </a:txBody>
                  <a:tcPr marL="18000" marR="18000" marT="7200" marB="7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r>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dirty="0" smtClean="0">
                          <a:ln>
                            <a:noFill/>
                          </a:ln>
                          <a:solidFill>
                            <a:schemeClr val="bg1"/>
                          </a:solidFill>
                          <a:effectLst/>
                          <a:latin typeface="MS UI Gothic" pitchFamily="50" charset="-128"/>
                          <a:ea typeface="MS UI Gothic" pitchFamily="50" charset="-128"/>
                        </a:rPr>
                        <a:t>ステークホルダｰ要求</a:t>
                      </a:r>
                    </a:p>
                  </a:txBody>
                  <a:tcPr marL="18000" marR="18000" marT="7200" marB="7200" horzOverflow="overflow">
                    <a:lnL w="12700" cap="flat" cmpd="sng" algn="ctr">
                      <a:solidFill>
                        <a:srgbClr val="0099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99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hlink"/>
                          </a:solidFill>
                          <a:effectLst/>
                          <a:latin typeface="MS UI Gothic" pitchFamily="50" charset="-128"/>
                          <a:ea typeface="MS UI Gothic" pitchFamily="50" charset="-128"/>
                        </a:rPr>
                        <a:t>決定</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000" b="0" i="0" u="none" strike="noStrike" cap="none" normalizeH="0" baseline="0" smtClean="0">
                        <a:ln>
                          <a:noFill/>
                        </a:ln>
                        <a:solidFill>
                          <a:schemeClr val="hlink"/>
                        </a:solidFill>
                        <a:effectLst/>
                        <a:latin typeface="ＭＳ Ｐゴシック" charset="-128"/>
                        <a:ea typeface="ＭＳ Ｐゴシック" charset="-128"/>
                      </a:endParaRPr>
                    </a:p>
                  </a:txBody>
                  <a:tcPr marL="18000" marR="18000" marT="7200" marB="7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30175">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bg1"/>
                          </a:solidFill>
                          <a:effectLst/>
                          <a:latin typeface="MS UI Gothic" pitchFamily="50" charset="-128"/>
                          <a:ea typeface="MS UI Gothic" pitchFamily="50" charset="-128"/>
                        </a:rPr>
                        <a:t>ソリューション要求</a:t>
                      </a:r>
                    </a:p>
                  </a:txBody>
                  <a:tcPr marL="18000" marR="18000" marT="7200" marB="7200" horzOverflow="overflow">
                    <a:lnL w="12700" cap="flat" cmpd="sng" algn="ctr">
                      <a:solidFill>
                        <a:srgbClr val="0099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0099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hlink"/>
                          </a:solidFill>
                          <a:effectLst/>
                          <a:latin typeface="MS UI Gothic" pitchFamily="50" charset="-128"/>
                          <a:ea typeface="MS UI Gothic" pitchFamily="50" charset="-128"/>
                        </a:rPr>
                        <a:t>決定</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hlink"/>
                          </a:solidFill>
                          <a:effectLst/>
                          <a:latin typeface="MS UI Gothic" pitchFamily="50" charset="-128"/>
                          <a:ea typeface="MS UI Gothic" pitchFamily="50" charset="-128"/>
                        </a:rPr>
                        <a:t>決定</a:t>
                      </a:r>
                    </a:p>
                  </a:txBody>
                  <a:tcPr marL="18000" marR="18000" marT="7200" marB="7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0800">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000" b="0" i="0" u="none" strike="noStrike" cap="none" normalizeH="0" baseline="0" smtClean="0">
                        <a:ln>
                          <a:noFill/>
                        </a:ln>
                        <a:solidFill>
                          <a:schemeClr val="bg1"/>
                        </a:solidFill>
                        <a:effectLst/>
                        <a:latin typeface="ＭＳ Ｐゴシック" charset="-128"/>
                        <a:ea typeface="ＭＳ Ｐゴシック" charset="-128"/>
                      </a:endParaRPr>
                    </a:p>
                  </a:txBody>
                  <a:tcPr marL="18000" marR="18000" marT="7200" marB="7200" horzOverflow="overflow">
                    <a:lnL w="12700" cap="flat" cmpd="sng" algn="ctr">
                      <a:solidFill>
                        <a:srgbClr val="0099FF"/>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bg1"/>
                          </a:solidFill>
                          <a:effectLst/>
                          <a:latin typeface="MS UI Gothic" pitchFamily="50" charset="-128"/>
                          <a:ea typeface="MS UI Gothic" pitchFamily="50" charset="-128"/>
                        </a:rPr>
                        <a:t>機能要求</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hlink"/>
                          </a:solidFill>
                          <a:effectLst/>
                          <a:latin typeface="MS UI Gothic" pitchFamily="50" charset="-128"/>
                          <a:ea typeface="MS UI Gothic" pitchFamily="50" charset="-128"/>
                        </a:rPr>
                        <a:t>決定</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hlink"/>
                          </a:solidFill>
                          <a:effectLst/>
                          <a:latin typeface="MS UI Gothic" pitchFamily="50" charset="-128"/>
                          <a:ea typeface="MS UI Gothic" pitchFamily="50" charset="-128"/>
                        </a:rPr>
                        <a:t>決定</a:t>
                      </a:r>
                    </a:p>
                  </a:txBody>
                  <a:tcPr marL="18000" marR="18000" marT="7200" marB="7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0800">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bg1"/>
                          </a:solidFill>
                          <a:effectLst/>
                          <a:latin typeface="MS UI Gothic" pitchFamily="50" charset="-128"/>
                          <a:ea typeface="MS UI Gothic" pitchFamily="50" charset="-128"/>
                        </a:rPr>
                        <a:t>非機能要求</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99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hlink"/>
                          </a:solidFill>
                          <a:effectLst/>
                          <a:latin typeface="MS UI Gothic" pitchFamily="50" charset="-128"/>
                          <a:ea typeface="MS UI Gothic" pitchFamily="50" charset="-128"/>
                        </a:rPr>
                        <a:t>決定</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hlink"/>
                          </a:solidFill>
                          <a:effectLst/>
                          <a:latin typeface="MS UI Gothic" pitchFamily="50" charset="-128"/>
                          <a:ea typeface="MS UI Gothic" pitchFamily="50" charset="-128"/>
                        </a:rPr>
                        <a:t>決定</a:t>
                      </a:r>
                    </a:p>
                  </a:txBody>
                  <a:tcPr marL="18000" marR="18000" marT="7200" marB="7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chemeClr val="bg1"/>
                          </a:solidFill>
                          <a:effectLst/>
                          <a:latin typeface="MS UI Gothic" pitchFamily="50" charset="-128"/>
                          <a:ea typeface="MS UI Gothic" pitchFamily="50" charset="-128"/>
                        </a:rPr>
                        <a:t>移行要求</a:t>
                      </a:r>
                    </a:p>
                  </a:txBody>
                  <a:tcPr marL="18000" marR="18000" marT="7200" marB="7200" horzOverflow="overflow">
                    <a:lnL w="12700" cap="flat" cmpd="sng" algn="ctr">
                      <a:solidFill>
                        <a:srgbClr val="0099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99FF"/>
                      </a:solidFill>
                      <a:prstDash val="solid"/>
                      <a:round/>
                      <a:headEnd type="none" w="med" len="med"/>
                      <a:tailEnd type="none" w="med" len="med"/>
                    </a:lnB>
                    <a:lnTlToBr>
                      <a:noFill/>
                    </a:lnTlToBr>
                    <a:lnBlToTr>
                      <a:noFill/>
                    </a:lnBlToTr>
                    <a:solidFill>
                      <a:srgbClr val="0099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rgbClr val="FF0000"/>
                          </a:solidFill>
                          <a:effectLst/>
                          <a:latin typeface="MS UI Gothic" pitchFamily="50" charset="-128"/>
                          <a:ea typeface="MS UI Gothic" pitchFamily="50" charset="-128"/>
                        </a:rPr>
                        <a:t>一部決</a:t>
                      </a:r>
                    </a:p>
                  </a:txBody>
                  <a:tcPr marL="18000" marR="18000" marT="7200" marB="7200"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00" b="0" i="0" u="none" strike="noStrike" cap="none" normalizeH="0" baseline="0" smtClean="0">
                          <a:ln>
                            <a:noFill/>
                          </a:ln>
                          <a:solidFill>
                            <a:srgbClr val="FF0000"/>
                          </a:solidFill>
                          <a:effectLst/>
                          <a:latin typeface="MS UI Gothic" pitchFamily="50" charset="-128"/>
                          <a:ea typeface="MS UI Gothic" pitchFamily="50" charset="-128"/>
                        </a:rPr>
                        <a:t>一部決</a:t>
                      </a:r>
                    </a:p>
                  </a:txBody>
                  <a:tcPr marL="18000" marR="18000" marT="7200" marB="72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20"/>
          <p:cNvSpPr>
            <a:spLocks noChangeArrowheads="1"/>
          </p:cNvSpPr>
          <p:nvPr/>
        </p:nvSpPr>
        <p:spPr bwMode="auto">
          <a:xfrm>
            <a:off x="7193458" y="605275"/>
            <a:ext cx="1656184" cy="1652711"/>
          </a:xfrm>
          <a:prstGeom prst="rect">
            <a:avLst/>
          </a:prstGeom>
          <a:noFill/>
          <a:ln w="9525" algn="ctr">
            <a:noFill/>
            <a:miter lim="800000"/>
            <a:headEnd/>
            <a:tailEnd/>
          </a:ln>
          <a:effectLst/>
        </p:spPr>
        <p:txBody>
          <a:bodyPr wrap="none"/>
          <a:lstStyle/>
          <a:p>
            <a:pPr algn="ctr"/>
            <a:r>
              <a:rPr lang="ja-JP" altLang="en-US" sz="1000" dirty="0">
                <a:solidFill>
                  <a:schemeClr val="tx1"/>
                </a:solidFill>
                <a:latin typeface="MS UI Gothic" pitchFamily="50" charset="-128"/>
                <a:ea typeface="MS UI Gothic" pitchFamily="50" charset="-128"/>
              </a:rPr>
              <a:t>「</a:t>
            </a:r>
            <a:r>
              <a:rPr lang="ja-JP" altLang="en-US" sz="1000" dirty="0" smtClean="0">
                <a:solidFill>
                  <a:schemeClr val="tx1"/>
                </a:solidFill>
                <a:latin typeface="MS UI Gothic" pitchFamily="50" charset="-128"/>
                <a:ea typeface="MS UI Gothic" pitchFamily="50" charset="-128"/>
              </a:rPr>
              <a:t>要求分析シート」</a:t>
            </a:r>
            <a:r>
              <a:rPr lang="ja-JP" altLang="en-US" sz="1000" dirty="0">
                <a:solidFill>
                  <a:schemeClr val="tx1"/>
                </a:solidFill>
                <a:latin typeface="MS UI Gothic" pitchFamily="50" charset="-128"/>
                <a:ea typeface="MS UI Gothic" pitchFamily="50" charset="-128"/>
              </a:rPr>
              <a:t>の作成状況</a:t>
            </a:r>
            <a:endParaRPr lang="ja-JP" altLang="en-US" sz="1000" dirty="0">
              <a:solidFill>
                <a:schemeClr val="bg2"/>
              </a:solidFill>
              <a:latin typeface="MS UI Gothic" pitchFamily="50" charset="-128"/>
              <a:ea typeface="MS UI Gothic" pitchFamily="50" charset="-128"/>
            </a:endParaRPr>
          </a:p>
        </p:txBody>
      </p:sp>
      <p:graphicFrame>
        <p:nvGraphicFramePr>
          <p:cNvPr id="6" name="Group 78"/>
          <p:cNvGraphicFramePr>
            <a:graphicFrameLocks noGrp="1"/>
          </p:cNvGraphicFramePr>
          <p:nvPr>
            <p:extLst>
              <p:ext uri="{D42A27DB-BD31-4B8C-83A1-F6EECF244321}">
                <p14:modId xmlns:p14="http://schemas.microsoft.com/office/powerpoint/2010/main" val="2239868203"/>
              </p:ext>
            </p:extLst>
          </p:nvPr>
        </p:nvGraphicFramePr>
        <p:xfrm>
          <a:off x="7398308" y="860213"/>
          <a:ext cx="1255713" cy="1220940"/>
        </p:xfrm>
        <a:graphic>
          <a:graphicData uri="http://schemas.openxmlformats.org/drawingml/2006/table">
            <a:tbl>
              <a:tblPr/>
              <a:tblGrid>
                <a:gridCol w="152400"/>
                <a:gridCol w="1103313"/>
              </a:tblGrid>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solidFill>
                          <a:effectLst/>
                          <a:latin typeface="MS UI Gothic" pitchFamily="50" charset="-128"/>
                          <a:ea typeface="MS UI Gothic" pitchFamily="50" charset="-128"/>
                        </a:rPr>
                        <a:t>ビジネス要求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hMerge="1">
                  <a:txBody>
                    <a:bodyPr/>
                    <a:lstStyle/>
                    <a:p>
                      <a:endParaRPr kumimoji="1" lang="ja-JP" altLang="en-US"/>
                    </a:p>
                  </a:txBody>
                  <a:tcPr/>
                </a:tc>
              </a:tr>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ステークホルダｰ要求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kumimoji="1" lang="ja-JP" altLang="en-US"/>
                    </a:p>
                  </a:txBody>
                  <a:tcPr/>
                </a:tc>
              </a:tr>
              <a:tr h="130175">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ソリューション要求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rgbClr val="FFFF00"/>
                    </a:solidFill>
                  </a:tcPr>
                </a:tc>
                <a:tc hMerge="1">
                  <a:txBody>
                    <a:bodyPr/>
                    <a:lstStyle/>
                    <a:p>
                      <a:endParaRPr kumimoji="1" lang="ja-JP" altLang="en-US"/>
                    </a:p>
                  </a:txBody>
                  <a:tcPr/>
                </a:tc>
              </a:tr>
              <a:tr h="50800">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endParaRPr>
                    </a:p>
                  </a:txBody>
                  <a:tcPr marL="18000" marR="18000" marT="7200" marB="7200"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機能要求</a:t>
                      </a:r>
                    </a:p>
                  </a:txBody>
                  <a:tcPr marL="18000" marR="18000" marT="7200" marB="7200"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0800">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非機能要求</a:t>
                      </a:r>
                    </a:p>
                  </a:txBody>
                  <a:tcPr marL="18000" marR="18000" marT="7200" marB="7200"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ソリューション</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rgbClr val="FFCCFF"/>
                    </a:solidFill>
                  </a:tcPr>
                </a:tc>
                <a:tc hMerge="1">
                  <a:txBody>
                    <a:bodyPr/>
                    <a:lstStyle/>
                    <a:p>
                      <a:endParaRPr kumimoji="1" lang="ja-JP" altLang="en-US"/>
                    </a:p>
                  </a:txBody>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移行要求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bl>
          </a:graphicData>
        </a:graphic>
      </p:graphicFrame>
      <p:sp>
        <p:nvSpPr>
          <p:cNvPr id="7" name="Rectangle 20"/>
          <p:cNvSpPr>
            <a:spLocks noChangeArrowheads="1"/>
          </p:cNvSpPr>
          <p:nvPr/>
        </p:nvSpPr>
        <p:spPr bwMode="auto">
          <a:xfrm>
            <a:off x="2699792" y="605275"/>
            <a:ext cx="1656184" cy="1608831"/>
          </a:xfrm>
          <a:prstGeom prst="rect">
            <a:avLst/>
          </a:prstGeom>
          <a:noFill/>
          <a:ln w="9525" algn="ctr">
            <a:noFill/>
            <a:miter lim="800000"/>
            <a:headEnd/>
            <a:tailEnd/>
          </a:ln>
          <a:effectLst/>
        </p:spPr>
        <p:txBody>
          <a:bodyPr wrap="none"/>
          <a:lstStyle/>
          <a:p>
            <a:pPr algn="ctr"/>
            <a:r>
              <a:rPr lang="ja-JP" altLang="en-US" sz="1000" dirty="0">
                <a:solidFill>
                  <a:schemeClr val="tx1"/>
                </a:solidFill>
                <a:latin typeface="MS UI Gothic" pitchFamily="50" charset="-128"/>
                <a:ea typeface="MS UI Gothic" pitchFamily="50" charset="-128"/>
              </a:rPr>
              <a:t>「</a:t>
            </a:r>
            <a:r>
              <a:rPr lang="ja-JP" altLang="en-US" sz="1000" dirty="0" smtClean="0">
                <a:solidFill>
                  <a:schemeClr val="tx1"/>
                </a:solidFill>
                <a:latin typeface="MS UI Gothic" pitchFamily="50" charset="-128"/>
                <a:ea typeface="MS UI Gothic" pitchFamily="50" charset="-128"/>
              </a:rPr>
              <a:t>要求分析シート」</a:t>
            </a:r>
            <a:r>
              <a:rPr lang="ja-JP" altLang="en-US" sz="1000" dirty="0">
                <a:solidFill>
                  <a:schemeClr val="tx1"/>
                </a:solidFill>
                <a:latin typeface="MS UI Gothic" pitchFamily="50" charset="-128"/>
                <a:ea typeface="MS UI Gothic" pitchFamily="50" charset="-128"/>
              </a:rPr>
              <a:t>の作成状況</a:t>
            </a:r>
            <a:endParaRPr lang="ja-JP" altLang="en-US" sz="1000" dirty="0">
              <a:solidFill>
                <a:schemeClr val="bg2"/>
              </a:solidFill>
              <a:latin typeface="MS UI Gothic" pitchFamily="50" charset="-128"/>
              <a:ea typeface="MS UI Gothic" pitchFamily="50" charset="-128"/>
            </a:endParaRPr>
          </a:p>
        </p:txBody>
      </p:sp>
      <p:graphicFrame>
        <p:nvGraphicFramePr>
          <p:cNvPr id="8" name="Group 78"/>
          <p:cNvGraphicFramePr>
            <a:graphicFrameLocks noGrp="1"/>
          </p:cNvGraphicFramePr>
          <p:nvPr>
            <p:extLst>
              <p:ext uri="{D42A27DB-BD31-4B8C-83A1-F6EECF244321}">
                <p14:modId xmlns:p14="http://schemas.microsoft.com/office/powerpoint/2010/main" val="491545270"/>
              </p:ext>
            </p:extLst>
          </p:nvPr>
        </p:nvGraphicFramePr>
        <p:xfrm>
          <a:off x="2900028" y="860213"/>
          <a:ext cx="1255713" cy="1220940"/>
        </p:xfrm>
        <a:graphic>
          <a:graphicData uri="http://schemas.openxmlformats.org/drawingml/2006/table">
            <a:tbl>
              <a:tblPr/>
              <a:tblGrid>
                <a:gridCol w="152400"/>
                <a:gridCol w="1103313"/>
              </a:tblGrid>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solidFill>
                          <a:effectLst/>
                          <a:latin typeface="MS UI Gothic" pitchFamily="50" charset="-128"/>
                          <a:ea typeface="MS UI Gothic" pitchFamily="50" charset="-128"/>
                        </a:rPr>
                        <a:t>ビジネス要求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hMerge="1">
                  <a:txBody>
                    <a:bodyPr/>
                    <a:lstStyle/>
                    <a:p>
                      <a:endParaRPr kumimoji="1" lang="ja-JP" altLang="en-US"/>
                    </a:p>
                  </a:txBody>
                  <a:tcPr/>
                </a:tc>
              </a:tr>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ステークホルダｰ要求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rgbClr val="CCFFCC"/>
                    </a:solidFill>
                  </a:tcPr>
                </a:tc>
                <a:tc hMerge="1">
                  <a:txBody>
                    <a:bodyPr/>
                    <a:lstStyle/>
                    <a:p>
                      <a:endParaRPr kumimoji="1" lang="ja-JP" altLang="en-US"/>
                    </a:p>
                  </a:txBody>
                  <a:tcPr/>
                </a:tc>
              </a:tr>
              <a:tr h="130175">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ソリューション要求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50800">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000" b="0" i="0" u="none" strike="noStrike" cap="none" normalizeH="0" baseline="0" dirty="0" smtClean="0">
                        <a:ln>
                          <a:noFill/>
                        </a:ln>
                        <a:solidFill>
                          <a:schemeClr val="bg1">
                            <a:lumMod val="50000"/>
                          </a:schemeClr>
                        </a:solidFill>
                        <a:effectLst/>
                        <a:latin typeface="ＭＳ Ｐゴシック" charset="-128"/>
                        <a:ea typeface="ＭＳ Ｐゴシック" charset="-128"/>
                      </a:endParaRP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機能要求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非機能要求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ソリューション</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移行要求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bl>
          </a:graphicData>
        </a:graphic>
      </p:graphicFrame>
      <p:sp>
        <p:nvSpPr>
          <p:cNvPr id="10" name="Rectangle 20"/>
          <p:cNvSpPr>
            <a:spLocks noChangeArrowheads="1"/>
          </p:cNvSpPr>
          <p:nvPr/>
        </p:nvSpPr>
        <p:spPr bwMode="auto">
          <a:xfrm>
            <a:off x="5004048" y="605275"/>
            <a:ext cx="1656184" cy="1619894"/>
          </a:xfrm>
          <a:prstGeom prst="rect">
            <a:avLst/>
          </a:prstGeom>
          <a:noFill/>
          <a:ln w="9525" algn="ctr">
            <a:noFill/>
            <a:miter lim="800000"/>
            <a:headEnd/>
            <a:tailEnd/>
          </a:ln>
          <a:effectLst/>
        </p:spPr>
        <p:txBody>
          <a:bodyPr wrap="none"/>
          <a:lstStyle/>
          <a:p>
            <a:pPr algn="ctr"/>
            <a:r>
              <a:rPr lang="ja-JP" altLang="en-US" sz="1000" dirty="0">
                <a:solidFill>
                  <a:schemeClr val="tx1"/>
                </a:solidFill>
                <a:latin typeface="MS UI Gothic" pitchFamily="50" charset="-128"/>
                <a:ea typeface="MS UI Gothic" pitchFamily="50" charset="-128"/>
              </a:rPr>
              <a:t>「</a:t>
            </a:r>
            <a:r>
              <a:rPr lang="ja-JP" altLang="en-US" sz="1000" dirty="0" smtClean="0">
                <a:solidFill>
                  <a:schemeClr val="tx1"/>
                </a:solidFill>
                <a:latin typeface="MS UI Gothic" pitchFamily="50" charset="-128"/>
                <a:ea typeface="MS UI Gothic" pitchFamily="50" charset="-128"/>
              </a:rPr>
              <a:t>要求分析シート」</a:t>
            </a:r>
            <a:r>
              <a:rPr lang="ja-JP" altLang="en-US" sz="1000" dirty="0">
                <a:solidFill>
                  <a:schemeClr val="tx1"/>
                </a:solidFill>
                <a:latin typeface="MS UI Gothic" pitchFamily="50" charset="-128"/>
                <a:ea typeface="MS UI Gothic" pitchFamily="50" charset="-128"/>
              </a:rPr>
              <a:t>の作成状況</a:t>
            </a:r>
            <a:endParaRPr lang="ja-JP" altLang="en-US" sz="1000" dirty="0">
              <a:solidFill>
                <a:schemeClr val="bg2"/>
              </a:solidFill>
              <a:latin typeface="MS UI Gothic" pitchFamily="50" charset="-128"/>
              <a:ea typeface="MS UI Gothic" pitchFamily="50" charset="-128"/>
            </a:endParaRPr>
          </a:p>
        </p:txBody>
      </p:sp>
      <p:graphicFrame>
        <p:nvGraphicFramePr>
          <p:cNvPr id="11" name="Group 78"/>
          <p:cNvGraphicFramePr>
            <a:graphicFrameLocks noGrp="1"/>
          </p:cNvGraphicFramePr>
          <p:nvPr>
            <p:extLst>
              <p:ext uri="{D42A27DB-BD31-4B8C-83A1-F6EECF244321}">
                <p14:modId xmlns:p14="http://schemas.microsoft.com/office/powerpoint/2010/main" val="1656039300"/>
              </p:ext>
            </p:extLst>
          </p:nvPr>
        </p:nvGraphicFramePr>
        <p:xfrm>
          <a:off x="5204284" y="860213"/>
          <a:ext cx="1255713" cy="1220940"/>
        </p:xfrm>
        <a:graphic>
          <a:graphicData uri="http://schemas.openxmlformats.org/drawingml/2006/table">
            <a:tbl>
              <a:tblPr/>
              <a:tblGrid>
                <a:gridCol w="152400"/>
                <a:gridCol w="1103313"/>
              </a:tblGrid>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solidFill>
                          <a:effectLst/>
                          <a:latin typeface="MS UI Gothic" pitchFamily="50" charset="-128"/>
                          <a:ea typeface="MS UI Gothic" pitchFamily="50" charset="-128"/>
                        </a:rPr>
                        <a:t>ビジネス要求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hMerge="1">
                  <a:txBody>
                    <a:bodyPr/>
                    <a:lstStyle/>
                    <a:p>
                      <a:endParaRPr kumimoji="1" lang="ja-JP" altLang="en-US"/>
                    </a:p>
                  </a:txBody>
                  <a:tcPr/>
                </a:tc>
              </a:tr>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ステークホルダｰ要求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kumimoji="1" lang="ja-JP" altLang="en-US"/>
                    </a:p>
                  </a:txBody>
                  <a:tcPr/>
                </a:tc>
              </a:tr>
              <a:tr h="130175">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ソリューション要求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rgbClr val="FFFF00"/>
                    </a:solidFill>
                  </a:tcPr>
                </a:tc>
                <a:tc hMerge="1">
                  <a:txBody>
                    <a:bodyPr/>
                    <a:lstStyle/>
                    <a:p>
                      <a:endParaRPr kumimoji="1" lang="ja-JP" altLang="en-US"/>
                    </a:p>
                  </a:txBody>
                  <a:tcPr/>
                </a:tc>
              </a:tr>
              <a:tr h="50800">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endParaRPr>
                    </a:p>
                  </a:txBody>
                  <a:tcPr marL="18000" marR="18000" marT="7200" marB="7200"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機能要求</a:t>
                      </a:r>
                    </a:p>
                  </a:txBody>
                  <a:tcPr marL="18000" marR="18000" marT="7200" marB="7200"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0800">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非機能要求</a:t>
                      </a:r>
                    </a:p>
                  </a:txBody>
                  <a:tcPr marL="18000" marR="18000" marT="7200" marB="7200"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rgbClr val="FFFF00"/>
                    </a:solidFill>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ソリューション</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移行要求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bl>
          </a:graphicData>
        </a:graphic>
      </p:graphicFrame>
      <p:sp>
        <p:nvSpPr>
          <p:cNvPr id="12" name="Rectangle 20"/>
          <p:cNvSpPr>
            <a:spLocks noChangeArrowheads="1"/>
          </p:cNvSpPr>
          <p:nvPr/>
        </p:nvSpPr>
        <p:spPr bwMode="auto">
          <a:xfrm>
            <a:off x="340817" y="605275"/>
            <a:ext cx="1656184" cy="1584176"/>
          </a:xfrm>
          <a:prstGeom prst="rect">
            <a:avLst/>
          </a:prstGeom>
          <a:noFill/>
          <a:ln w="9525" algn="ctr">
            <a:noFill/>
            <a:miter lim="800000"/>
            <a:headEnd/>
            <a:tailEnd/>
          </a:ln>
          <a:effectLst/>
        </p:spPr>
        <p:txBody>
          <a:bodyPr wrap="none"/>
          <a:lstStyle/>
          <a:p>
            <a:pPr algn="ctr"/>
            <a:r>
              <a:rPr lang="ja-JP" altLang="en-US" sz="1000" dirty="0">
                <a:solidFill>
                  <a:schemeClr val="tx1"/>
                </a:solidFill>
                <a:latin typeface="MS UI Gothic" pitchFamily="50" charset="-128"/>
                <a:ea typeface="MS UI Gothic" pitchFamily="50" charset="-128"/>
              </a:rPr>
              <a:t>「</a:t>
            </a:r>
            <a:r>
              <a:rPr lang="ja-JP" altLang="en-US" sz="1000" dirty="0" smtClean="0">
                <a:solidFill>
                  <a:schemeClr val="tx1"/>
                </a:solidFill>
                <a:latin typeface="MS UI Gothic" pitchFamily="50" charset="-128"/>
                <a:ea typeface="MS UI Gothic" pitchFamily="50" charset="-128"/>
              </a:rPr>
              <a:t>要求分析シート」</a:t>
            </a:r>
            <a:r>
              <a:rPr lang="ja-JP" altLang="en-US" sz="1000" dirty="0">
                <a:solidFill>
                  <a:schemeClr val="tx1"/>
                </a:solidFill>
                <a:latin typeface="MS UI Gothic" pitchFamily="50" charset="-128"/>
                <a:ea typeface="MS UI Gothic" pitchFamily="50" charset="-128"/>
              </a:rPr>
              <a:t>の作成状況</a:t>
            </a:r>
            <a:endParaRPr lang="ja-JP" altLang="en-US" sz="1000" dirty="0">
              <a:solidFill>
                <a:schemeClr val="bg2"/>
              </a:solidFill>
              <a:latin typeface="MS UI Gothic" pitchFamily="50" charset="-128"/>
              <a:ea typeface="MS UI Gothic" pitchFamily="50" charset="-128"/>
            </a:endParaRPr>
          </a:p>
        </p:txBody>
      </p:sp>
      <p:graphicFrame>
        <p:nvGraphicFramePr>
          <p:cNvPr id="13" name="Group 78"/>
          <p:cNvGraphicFramePr>
            <a:graphicFrameLocks noGrp="1"/>
          </p:cNvGraphicFramePr>
          <p:nvPr>
            <p:extLst>
              <p:ext uri="{D42A27DB-BD31-4B8C-83A1-F6EECF244321}">
                <p14:modId xmlns:p14="http://schemas.microsoft.com/office/powerpoint/2010/main" val="2464472270"/>
              </p:ext>
            </p:extLst>
          </p:nvPr>
        </p:nvGraphicFramePr>
        <p:xfrm>
          <a:off x="541053" y="860213"/>
          <a:ext cx="1255713" cy="1220940"/>
        </p:xfrm>
        <a:graphic>
          <a:graphicData uri="http://schemas.openxmlformats.org/drawingml/2006/table">
            <a:tbl>
              <a:tblPr/>
              <a:tblGrid>
                <a:gridCol w="152400"/>
                <a:gridCol w="1103313"/>
              </a:tblGrid>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ビジネス要求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ステークホルダｰ要求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130175">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ソリューション要求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50800">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000" b="0" i="0" u="none" strike="noStrike" cap="none" normalizeH="0" baseline="0" dirty="0" smtClean="0">
                        <a:ln>
                          <a:noFill/>
                        </a:ln>
                        <a:solidFill>
                          <a:schemeClr val="bg1">
                            <a:lumMod val="50000"/>
                          </a:schemeClr>
                        </a:solidFill>
                        <a:effectLst/>
                        <a:latin typeface="ＭＳ Ｐゴシック" charset="-128"/>
                        <a:ea typeface="ＭＳ Ｐゴシック" charset="-128"/>
                      </a:endParaRP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機能要求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非機能要求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ソリューション</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移行要求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bl>
          </a:graphicData>
        </a:graphic>
      </p:graphicFrame>
      <p:sp>
        <p:nvSpPr>
          <p:cNvPr id="14" name="Rectangle 20"/>
          <p:cNvSpPr>
            <a:spLocks noChangeArrowheads="1"/>
          </p:cNvSpPr>
          <p:nvPr/>
        </p:nvSpPr>
        <p:spPr bwMode="auto">
          <a:xfrm>
            <a:off x="5026889" y="2513201"/>
            <a:ext cx="1656184" cy="1619894"/>
          </a:xfrm>
          <a:prstGeom prst="rect">
            <a:avLst/>
          </a:prstGeom>
          <a:noFill/>
          <a:ln w="9525" algn="ctr">
            <a:noFill/>
            <a:miter lim="800000"/>
            <a:headEnd/>
            <a:tailEnd/>
          </a:ln>
          <a:effectLst/>
        </p:spPr>
        <p:txBody>
          <a:bodyPr wrap="none"/>
          <a:lstStyle/>
          <a:p>
            <a:pPr algn="ctr"/>
            <a:r>
              <a:rPr lang="ja-JP" altLang="en-US" sz="1000" dirty="0">
                <a:solidFill>
                  <a:schemeClr val="tx1"/>
                </a:solidFill>
                <a:latin typeface="MS UI Gothic" pitchFamily="50" charset="-128"/>
                <a:ea typeface="MS UI Gothic" pitchFamily="50" charset="-128"/>
              </a:rPr>
              <a:t>「</a:t>
            </a:r>
            <a:r>
              <a:rPr lang="ja-JP" altLang="en-US" sz="1000" dirty="0" smtClean="0">
                <a:solidFill>
                  <a:schemeClr val="tx1"/>
                </a:solidFill>
                <a:latin typeface="MS UI Gothic" pitchFamily="50" charset="-128"/>
                <a:ea typeface="MS UI Gothic" pitchFamily="50" charset="-128"/>
              </a:rPr>
              <a:t>要求分析シート」</a:t>
            </a:r>
            <a:r>
              <a:rPr lang="ja-JP" altLang="en-US" sz="1000" dirty="0">
                <a:solidFill>
                  <a:schemeClr val="tx1"/>
                </a:solidFill>
                <a:latin typeface="MS UI Gothic" pitchFamily="50" charset="-128"/>
                <a:ea typeface="MS UI Gothic" pitchFamily="50" charset="-128"/>
              </a:rPr>
              <a:t>の作成状況</a:t>
            </a:r>
            <a:endParaRPr lang="ja-JP" altLang="en-US" sz="1000" dirty="0">
              <a:solidFill>
                <a:schemeClr val="bg2"/>
              </a:solidFill>
              <a:latin typeface="MS UI Gothic" pitchFamily="50" charset="-128"/>
              <a:ea typeface="MS UI Gothic" pitchFamily="50" charset="-128"/>
            </a:endParaRPr>
          </a:p>
        </p:txBody>
      </p:sp>
      <p:graphicFrame>
        <p:nvGraphicFramePr>
          <p:cNvPr id="15" name="Group 78"/>
          <p:cNvGraphicFramePr>
            <a:graphicFrameLocks noGrp="1"/>
          </p:cNvGraphicFramePr>
          <p:nvPr>
            <p:extLst>
              <p:ext uri="{D42A27DB-BD31-4B8C-83A1-F6EECF244321}">
                <p14:modId xmlns:p14="http://schemas.microsoft.com/office/powerpoint/2010/main" val="580236578"/>
              </p:ext>
            </p:extLst>
          </p:nvPr>
        </p:nvGraphicFramePr>
        <p:xfrm>
          <a:off x="5227125" y="2768139"/>
          <a:ext cx="1255713" cy="1220940"/>
        </p:xfrm>
        <a:graphic>
          <a:graphicData uri="http://schemas.openxmlformats.org/drawingml/2006/table">
            <a:tbl>
              <a:tblPr/>
              <a:tblGrid>
                <a:gridCol w="152400"/>
                <a:gridCol w="1103313"/>
              </a:tblGrid>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solidFill>
                          <a:effectLst/>
                          <a:latin typeface="MS UI Gothic" pitchFamily="50" charset="-128"/>
                          <a:ea typeface="MS UI Gothic" pitchFamily="50" charset="-128"/>
                        </a:rPr>
                        <a:t>ビジネス要求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FF"/>
                    </a:solidFill>
                  </a:tcPr>
                </a:tc>
                <a:tc hMerge="1">
                  <a:txBody>
                    <a:bodyPr/>
                    <a:lstStyle/>
                    <a:p>
                      <a:endParaRPr kumimoji="1" lang="ja-JP" altLang="en-US"/>
                    </a:p>
                  </a:txBody>
                  <a:tcPr/>
                </a:tc>
              </a:tr>
              <a:tr h="50800">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ステークホルダｰ要求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kumimoji="1" lang="ja-JP" altLang="en-US"/>
                    </a:p>
                  </a:txBody>
                  <a:tcPr/>
                </a:tc>
              </a:tr>
              <a:tr h="130175">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ソリューション要求</a:t>
                      </a:r>
                    </a:p>
                  </a:txBody>
                  <a:tcPr marL="18000" marR="18000" marT="7200" marB="7200"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00"/>
                      </a:solidFill>
                      <a:prstDash val="solid"/>
                      <a:round/>
                      <a:headEnd type="none" w="med" len="med"/>
                      <a:tailEnd type="none" w="med" len="med"/>
                    </a:lnB>
                    <a:lnTlToBr>
                      <a:noFill/>
                    </a:lnTlToBr>
                    <a:lnBlToTr>
                      <a:noFill/>
                    </a:lnBlToTr>
                    <a:solidFill>
                      <a:srgbClr val="FFFF00"/>
                    </a:solidFill>
                  </a:tcPr>
                </a:tc>
                <a:tc hMerge="1">
                  <a:txBody>
                    <a:bodyPr/>
                    <a:lstStyle/>
                    <a:p>
                      <a:endParaRPr kumimoji="1" lang="ja-JP" altLang="en-US"/>
                    </a:p>
                  </a:txBody>
                  <a:tcPr/>
                </a:tc>
              </a:tr>
              <a:tr h="50800">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000" b="0" i="0" u="none" strike="noStrike" cap="none" normalizeH="0" baseline="0" dirty="0" smtClean="0">
                        <a:ln>
                          <a:noFill/>
                        </a:ln>
                        <a:solidFill>
                          <a:srgbClr val="000000"/>
                        </a:solidFill>
                        <a:effectLst/>
                        <a:latin typeface="ＭＳ Ｐゴシック" charset="-128"/>
                        <a:ea typeface="ＭＳ Ｐゴシック" charset="-128"/>
                      </a:endParaRPr>
                    </a:p>
                  </a:txBody>
                  <a:tcPr marL="18000" marR="18000" marT="7200" marB="7200"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機能要求</a:t>
                      </a:r>
                    </a:p>
                  </a:txBody>
                  <a:tcPr marL="18000" marR="18000" marT="7200" marB="7200"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50800">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rgbClr val="000000"/>
                          </a:solidFill>
                          <a:effectLst/>
                          <a:latin typeface="MS UI Gothic" pitchFamily="50" charset="-128"/>
                          <a:ea typeface="MS UI Gothic" pitchFamily="50" charset="-128"/>
                        </a:rPr>
                        <a:t>非機能要求</a:t>
                      </a:r>
                    </a:p>
                  </a:txBody>
                  <a:tcPr marL="18000" marR="18000" marT="7200" marB="7200"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rgbClr val="FFFF00"/>
                    </a:solidFill>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ソリューション</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r h="90488">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050" b="0" i="0" u="none" strike="noStrike" cap="none" normalizeH="0" baseline="0" dirty="0" smtClean="0">
                          <a:ln>
                            <a:noFill/>
                          </a:ln>
                          <a:solidFill>
                            <a:schemeClr val="bg1">
                              <a:lumMod val="50000"/>
                            </a:schemeClr>
                          </a:solidFill>
                          <a:effectLst/>
                          <a:latin typeface="MS UI Gothic" pitchFamily="50" charset="-128"/>
                          <a:ea typeface="MS UI Gothic" pitchFamily="50" charset="-128"/>
                        </a:rPr>
                        <a:t>移行要求</a:t>
                      </a:r>
                    </a:p>
                  </a:txBody>
                  <a:tcPr marL="18000" marR="18000" marT="7200" marB="7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r>
            </a:tbl>
          </a:graphicData>
        </a:graphic>
      </p:graphicFrame>
      <p:sp>
        <p:nvSpPr>
          <p:cNvPr id="16" name="円/楕円 15"/>
          <p:cNvSpPr/>
          <p:nvPr/>
        </p:nvSpPr>
        <p:spPr bwMode="auto">
          <a:xfrm>
            <a:off x="5602518" y="3238641"/>
            <a:ext cx="504924" cy="302955"/>
          </a:xfrm>
          <a:prstGeom prst="ellipse">
            <a:avLst/>
          </a:prstGeom>
          <a:solidFill>
            <a:schemeClr val="bg1">
              <a:alpha val="90000"/>
            </a:schemeClr>
          </a:solidFill>
          <a:ln w="25400" cap="flat" cmpd="sng" algn="ctr">
            <a:solidFill>
              <a:srgbClr val="FF0000"/>
            </a:solidFill>
            <a:prstDash val="solid"/>
            <a:round/>
            <a:headEnd type="none" w="med" len="med"/>
            <a:tailEnd type="triangle" w="med" len="med"/>
          </a:ln>
          <a:effectLst/>
          <a:extLst/>
        </p:spPr>
        <p:txBody>
          <a:bodyPr vert="horz" wrap="non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rgbClr val="FF0000"/>
                </a:solidFill>
                <a:effectLst/>
                <a:latin typeface="ＭＳ Ｐゴシック" pitchFamily="50" charset="-128"/>
                <a:ea typeface="ＭＳ Ｐゴシック" pitchFamily="50" charset="-128"/>
              </a:rPr>
              <a:t>更新</a:t>
            </a:r>
          </a:p>
        </p:txBody>
      </p:sp>
    </p:spTree>
    <p:extLst>
      <p:ext uri="{BB962C8B-B14F-4D97-AF65-F5344CB8AC3E}">
        <p14:creationId xmlns:p14="http://schemas.microsoft.com/office/powerpoint/2010/main" val="42735710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4-20</a:t>
            </a:r>
            <a:r>
              <a:rPr lang="ja-JP" altLang="en-US" dirty="0"/>
              <a:t>　要求の導き出しと体系化の例</a:t>
            </a:r>
            <a:endParaRPr kumimoji="1" lang="ja-JP" altLang="en-US" dirty="0"/>
          </a:p>
        </p:txBody>
      </p:sp>
      <p:sp>
        <p:nvSpPr>
          <p:cNvPr id="3" name="AutoShape 2"/>
          <p:cNvSpPr>
            <a:spLocks noChangeArrowheads="1"/>
          </p:cNvSpPr>
          <p:nvPr/>
        </p:nvSpPr>
        <p:spPr bwMode="auto">
          <a:xfrm>
            <a:off x="2074863" y="1468438"/>
            <a:ext cx="4927600" cy="292100"/>
          </a:xfrm>
          <a:prstGeom prst="homePlate">
            <a:avLst>
              <a:gd name="adj" fmla="val 44907"/>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Times New Roman" pitchFamily="18" charset="0"/>
                <a:ea typeface=""/>
              </a:rPr>
              <a:t>要求（能力／条件）</a:t>
            </a:r>
          </a:p>
        </p:txBody>
      </p:sp>
      <p:sp>
        <p:nvSpPr>
          <p:cNvPr id="4" name="Rectangle 5"/>
          <p:cNvSpPr>
            <a:spLocks noChangeArrowheads="1"/>
          </p:cNvSpPr>
          <p:nvPr/>
        </p:nvSpPr>
        <p:spPr bwMode="auto">
          <a:xfrm>
            <a:off x="101600" y="1785938"/>
            <a:ext cx="1943100" cy="1216025"/>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en-US"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ビジネス</a:t>
            </a:r>
            <a:r>
              <a:rPr lang="en-US" altLang="en-US" sz="1200">
                <a:solidFill>
                  <a:srgbClr val="000000"/>
                </a:solidFill>
                <a:latin typeface="ＭＳ Ｐゴシック" pitchFamily="50" charset="-128"/>
                <a:ea typeface=""/>
              </a:rPr>
              <a:t>】</a:t>
            </a:r>
          </a:p>
          <a:p>
            <a:pPr marL="88900" indent="-88900" defTabSz="1279525" fontAlgn="ctr"/>
            <a:r>
              <a:rPr lang="en-US" altLang="en-US"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殿様商売で商機を逃している</a:t>
            </a:r>
          </a:p>
          <a:p>
            <a:pPr marL="88900" indent="-88900" defTabSz="1279525" fontAlgn="ctr"/>
            <a:r>
              <a:rPr lang="en-US" altLang="en-US"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コスト体質で利益率が低い</a:t>
            </a:r>
          </a:p>
        </p:txBody>
      </p:sp>
      <p:sp>
        <p:nvSpPr>
          <p:cNvPr id="5" name="Rectangle 6"/>
          <p:cNvSpPr>
            <a:spLocks noChangeArrowheads="1"/>
          </p:cNvSpPr>
          <p:nvPr/>
        </p:nvSpPr>
        <p:spPr bwMode="auto">
          <a:xfrm>
            <a:off x="101600" y="3749675"/>
            <a:ext cx="1943100" cy="1677988"/>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営業部門</a:t>
            </a:r>
            <a:r>
              <a:rPr lang="en-US" altLang="ja-JP" sz="1200">
                <a:solidFill>
                  <a:srgbClr val="000000"/>
                </a:solidFill>
                <a:latin typeface="ＭＳ Ｐゴシック" pitchFamily="50" charset="-128"/>
                <a:ea typeface=""/>
              </a:rPr>
              <a:t>】</a:t>
            </a:r>
          </a:p>
          <a:p>
            <a:pPr marL="88900" indent="-88900" defTabSz="1279525" fontAlgn="ctr"/>
            <a:r>
              <a:rPr lang="ja-JP" altLang="en-US" sz="1200">
                <a:solidFill>
                  <a:srgbClr val="000000"/>
                </a:solidFill>
                <a:latin typeface="ＭＳ Ｐゴシック" pitchFamily="50" charset="-128"/>
                <a:ea typeface=""/>
              </a:rPr>
              <a:t>・店頭で欠品が多く商機を逃し売上が低迷している</a:t>
            </a:r>
          </a:p>
          <a:p>
            <a:pPr marL="88900" indent="-88900" defTabSz="1279525" fontAlgn="ctr"/>
            <a:r>
              <a:rPr lang="ja-JP" altLang="en-US" sz="1200">
                <a:solidFill>
                  <a:srgbClr val="000000"/>
                </a:solidFill>
                <a:latin typeface="ＭＳ Ｐゴシック" pitchFamily="50" charset="-128"/>
                <a:ea typeface=""/>
              </a:rPr>
              <a:t>・新製品の売上を</a:t>
            </a:r>
            <a:r>
              <a:rPr lang="en-US" altLang="ja-JP" sz="1200">
                <a:solidFill>
                  <a:srgbClr val="000000"/>
                </a:solidFill>
                <a:latin typeface="ＭＳ Ｐゴシック" pitchFamily="50" charset="-128"/>
                <a:ea typeface=""/>
              </a:rPr>
              <a:t>20%</a:t>
            </a:r>
            <a:r>
              <a:rPr lang="ja-JP" altLang="en-US" sz="1200">
                <a:solidFill>
                  <a:srgbClr val="000000"/>
                </a:solidFill>
                <a:latin typeface="ＭＳ Ｐゴシック" pitchFamily="50" charset="-128"/>
                <a:ea typeface=""/>
              </a:rPr>
              <a:t>以上逃している</a:t>
            </a:r>
          </a:p>
        </p:txBody>
      </p:sp>
      <p:sp>
        <p:nvSpPr>
          <p:cNvPr id="6" name="Rectangle 7"/>
          <p:cNvSpPr>
            <a:spLocks noChangeArrowheads="1"/>
          </p:cNvSpPr>
          <p:nvPr/>
        </p:nvSpPr>
        <p:spPr bwMode="auto">
          <a:xfrm>
            <a:off x="101600" y="5461000"/>
            <a:ext cx="1943100" cy="1065213"/>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情報システム部門</a:t>
            </a:r>
            <a:r>
              <a:rPr lang="en-US" altLang="ja-JP" sz="1200">
                <a:solidFill>
                  <a:srgbClr val="000000"/>
                </a:solidFill>
                <a:latin typeface="ＭＳ Ｐゴシック" pitchFamily="50" charset="-128"/>
                <a:ea typeface=""/>
              </a:rPr>
              <a:t>】</a:t>
            </a:r>
          </a:p>
          <a:p>
            <a:pPr marL="88900" indent="-88900" defTabSz="1279525" fontAlgn="ctr"/>
            <a:r>
              <a:rPr lang="ja-JP" altLang="en-US" sz="1200">
                <a:solidFill>
                  <a:srgbClr val="000000"/>
                </a:solidFill>
                <a:latin typeface="ＭＳ Ｐゴシック" pitchFamily="50" charset="-128"/>
                <a:ea typeface=""/>
              </a:rPr>
              <a:t>・</a:t>
            </a:r>
            <a:r>
              <a:rPr lang="en-US" altLang="ja-JP" sz="1200">
                <a:solidFill>
                  <a:srgbClr val="000000"/>
                </a:solidFill>
                <a:latin typeface="ＭＳ Ｐゴシック" pitchFamily="50" charset="-128"/>
                <a:ea typeface=""/>
              </a:rPr>
              <a:t>POS</a:t>
            </a:r>
            <a:r>
              <a:rPr lang="ja-JP" altLang="en-US" sz="1200">
                <a:solidFill>
                  <a:srgbClr val="000000"/>
                </a:solidFill>
                <a:latin typeface="ＭＳ Ｐゴシック" pitchFamily="50" charset="-128"/>
                <a:ea typeface=""/>
              </a:rPr>
              <a:t>データを活用する仕組みがなく、営業にタイムリーに情報を提供できていない</a:t>
            </a:r>
          </a:p>
        </p:txBody>
      </p:sp>
      <p:sp>
        <p:nvSpPr>
          <p:cNvPr id="7" name="Rectangle 8"/>
          <p:cNvSpPr>
            <a:spLocks noChangeArrowheads="1"/>
          </p:cNvSpPr>
          <p:nvPr/>
        </p:nvSpPr>
        <p:spPr bwMode="auto">
          <a:xfrm>
            <a:off x="101600" y="3030538"/>
            <a:ext cx="1943100" cy="696912"/>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顧客</a:t>
            </a:r>
            <a:r>
              <a:rPr lang="en-US" altLang="ja-JP" sz="1200">
                <a:solidFill>
                  <a:srgbClr val="000000"/>
                </a:solidFill>
                <a:latin typeface="ＭＳ Ｐゴシック" pitchFamily="50" charset="-128"/>
                <a:ea typeface=""/>
              </a:rPr>
              <a:t>】</a:t>
            </a:r>
            <a:endParaRPr lang="en-US" altLang="ja-JP" sz="1200" b="1">
              <a:solidFill>
                <a:srgbClr val="0000CC"/>
              </a:solidFill>
              <a:latin typeface="ＭＳ Ｐゴシック" pitchFamily="50" charset="-128"/>
              <a:ea typeface=""/>
            </a:endParaRPr>
          </a:p>
          <a:p>
            <a:pPr marL="88900" indent="-88900" defTabSz="1279525" fontAlgn="ctr"/>
            <a:r>
              <a:rPr lang="ja-JP" altLang="en-US" sz="1200">
                <a:solidFill>
                  <a:srgbClr val="000000"/>
                </a:solidFill>
                <a:latin typeface="ＭＳ Ｐゴシック" pitchFamily="50" charset="-128"/>
                <a:ea typeface=""/>
              </a:rPr>
              <a:t>・商品が店頭に無いので他社の商品を買っている</a:t>
            </a:r>
          </a:p>
        </p:txBody>
      </p:sp>
      <p:sp>
        <p:nvSpPr>
          <p:cNvPr id="8" name="Rectangle 9"/>
          <p:cNvSpPr>
            <a:spLocks noChangeArrowheads="1"/>
          </p:cNvSpPr>
          <p:nvPr/>
        </p:nvSpPr>
        <p:spPr bwMode="auto">
          <a:xfrm>
            <a:off x="7016750" y="1785938"/>
            <a:ext cx="1943100" cy="1216025"/>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ＭＳ Ｐゴシック" pitchFamily="50" charset="-128"/>
                <a:ea typeface=""/>
              </a:rPr>
              <a:t>利益体質を実現し、商機を逃さず、収益が向上している</a:t>
            </a:r>
          </a:p>
        </p:txBody>
      </p:sp>
      <p:sp>
        <p:nvSpPr>
          <p:cNvPr id="10" name="Rectangle 10"/>
          <p:cNvSpPr>
            <a:spLocks noChangeArrowheads="1"/>
          </p:cNvSpPr>
          <p:nvPr/>
        </p:nvSpPr>
        <p:spPr bwMode="auto">
          <a:xfrm>
            <a:off x="7016750" y="3749675"/>
            <a:ext cx="1943100" cy="1677988"/>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ＭＳ Ｐゴシック" pitchFamily="50" charset="-128"/>
                <a:ea typeface=""/>
              </a:rPr>
              <a:t>適正な店頭在庫が保たれて、新製品も既存商品も</a:t>
            </a:r>
            <a:r>
              <a:rPr lang="ja-JP" altLang="en-US" sz="1200">
                <a:latin typeface="ＭＳ Ｐゴシック" pitchFamily="50" charset="-128"/>
                <a:ea typeface=""/>
              </a:rPr>
              <a:t>売上が向上している</a:t>
            </a:r>
          </a:p>
        </p:txBody>
      </p:sp>
      <p:sp>
        <p:nvSpPr>
          <p:cNvPr id="11" name="Rectangle 11"/>
          <p:cNvSpPr>
            <a:spLocks noChangeArrowheads="1"/>
          </p:cNvSpPr>
          <p:nvPr/>
        </p:nvSpPr>
        <p:spPr bwMode="auto">
          <a:xfrm>
            <a:off x="7016750" y="5461000"/>
            <a:ext cx="1943100" cy="1065213"/>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ＭＳ Ｐゴシック" pitchFamily="50" charset="-128"/>
                <a:ea typeface=""/>
              </a:rPr>
              <a:t>営業に対してタイムリーな販売状況をレポートしており、業績の向上に貢献している</a:t>
            </a:r>
          </a:p>
        </p:txBody>
      </p:sp>
      <p:sp>
        <p:nvSpPr>
          <p:cNvPr id="12" name="Rectangle 12"/>
          <p:cNvSpPr>
            <a:spLocks noChangeArrowheads="1"/>
          </p:cNvSpPr>
          <p:nvPr/>
        </p:nvSpPr>
        <p:spPr bwMode="auto">
          <a:xfrm>
            <a:off x="7016750" y="3030538"/>
            <a:ext cx="1943100" cy="696912"/>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ＭＳ Ｐゴシック" pitchFamily="50" charset="-128"/>
                <a:ea typeface=""/>
              </a:rPr>
              <a:t>欲しい商品がいつでも手に入る</a:t>
            </a:r>
          </a:p>
        </p:txBody>
      </p:sp>
      <p:sp>
        <p:nvSpPr>
          <p:cNvPr id="13" name="Rectangle 13"/>
          <p:cNvSpPr>
            <a:spLocks noChangeArrowheads="1"/>
          </p:cNvSpPr>
          <p:nvPr/>
        </p:nvSpPr>
        <p:spPr bwMode="auto">
          <a:xfrm>
            <a:off x="101600" y="1468438"/>
            <a:ext cx="1943100" cy="293687"/>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Times New Roman" pitchFamily="18" charset="0"/>
                <a:ea typeface=""/>
              </a:rPr>
              <a:t>現状の姿</a:t>
            </a:r>
          </a:p>
        </p:txBody>
      </p:sp>
      <p:sp>
        <p:nvSpPr>
          <p:cNvPr id="14" name="Rectangle 14"/>
          <p:cNvSpPr>
            <a:spLocks noChangeArrowheads="1"/>
          </p:cNvSpPr>
          <p:nvPr/>
        </p:nvSpPr>
        <p:spPr bwMode="auto">
          <a:xfrm>
            <a:off x="7016750" y="1468438"/>
            <a:ext cx="1943100" cy="292100"/>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Times New Roman" pitchFamily="18" charset="0"/>
                <a:ea typeface=""/>
              </a:rPr>
              <a:t>あるべき姿</a:t>
            </a:r>
          </a:p>
        </p:txBody>
      </p:sp>
      <p:sp>
        <p:nvSpPr>
          <p:cNvPr id="15" name="Rectangle 15"/>
          <p:cNvSpPr>
            <a:spLocks noChangeArrowheads="1"/>
          </p:cNvSpPr>
          <p:nvPr/>
        </p:nvSpPr>
        <p:spPr bwMode="auto">
          <a:xfrm>
            <a:off x="3714750" y="1816100"/>
            <a:ext cx="1301750" cy="214313"/>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ＭＳ Ｐゴシック" pitchFamily="50" charset="-128"/>
              </a:rPr>
              <a:t>事業収益力の向上</a:t>
            </a:r>
          </a:p>
        </p:txBody>
      </p:sp>
      <p:sp>
        <p:nvSpPr>
          <p:cNvPr id="16" name="Rectangle 16"/>
          <p:cNvSpPr>
            <a:spLocks noChangeArrowheads="1"/>
          </p:cNvSpPr>
          <p:nvPr/>
        </p:nvSpPr>
        <p:spPr bwMode="auto">
          <a:xfrm>
            <a:off x="2922588" y="2014538"/>
            <a:ext cx="692150" cy="214312"/>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ＭＳ Ｐゴシック" pitchFamily="50" charset="-128"/>
              </a:rPr>
              <a:t>売上増大</a:t>
            </a:r>
          </a:p>
        </p:txBody>
      </p:sp>
      <p:sp>
        <p:nvSpPr>
          <p:cNvPr id="17" name="Rectangle 17"/>
          <p:cNvSpPr>
            <a:spLocks noChangeArrowheads="1"/>
          </p:cNvSpPr>
          <p:nvPr/>
        </p:nvSpPr>
        <p:spPr bwMode="auto">
          <a:xfrm>
            <a:off x="5103813" y="2014538"/>
            <a:ext cx="746125" cy="214312"/>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ＭＳ Ｐゴシック" pitchFamily="50" charset="-128"/>
              </a:rPr>
              <a:t>コスト削減</a:t>
            </a:r>
          </a:p>
        </p:txBody>
      </p:sp>
      <p:sp>
        <p:nvSpPr>
          <p:cNvPr id="18" name="Rectangle 18"/>
          <p:cNvSpPr>
            <a:spLocks noChangeArrowheads="1"/>
          </p:cNvSpPr>
          <p:nvPr/>
        </p:nvSpPr>
        <p:spPr bwMode="auto">
          <a:xfrm>
            <a:off x="2820988" y="2263775"/>
            <a:ext cx="1182687" cy="214313"/>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ＭＳ Ｐゴシック" pitchFamily="50" charset="-128"/>
              </a:rPr>
              <a:t>リピート率の向上</a:t>
            </a:r>
          </a:p>
        </p:txBody>
      </p:sp>
      <p:sp>
        <p:nvSpPr>
          <p:cNvPr id="19" name="Rectangle 19"/>
          <p:cNvSpPr>
            <a:spLocks noChangeArrowheads="1"/>
          </p:cNvSpPr>
          <p:nvPr/>
        </p:nvSpPr>
        <p:spPr bwMode="auto">
          <a:xfrm>
            <a:off x="2778125" y="2513013"/>
            <a:ext cx="1149350" cy="214312"/>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ＭＳ Ｐゴシック" pitchFamily="50" charset="-128"/>
              </a:rPr>
              <a:t>顧客単価の向上</a:t>
            </a:r>
          </a:p>
        </p:txBody>
      </p:sp>
      <p:sp>
        <p:nvSpPr>
          <p:cNvPr id="20" name="Rectangle 20"/>
          <p:cNvSpPr>
            <a:spLocks noChangeArrowheads="1"/>
          </p:cNvSpPr>
          <p:nvPr/>
        </p:nvSpPr>
        <p:spPr bwMode="auto">
          <a:xfrm>
            <a:off x="2703513" y="2746375"/>
            <a:ext cx="1149350" cy="214313"/>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ＭＳ Ｐゴシック" pitchFamily="50" charset="-128"/>
              </a:rPr>
              <a:t>新規顧客の獲得</a:t>
            </a:r>
          </a:p>
        </p:txBody>
      </p:sp>
      <p:cxnSp>
        <p:nvCxnSpPr>
          <p:cNvPr id="21" name="AutoShape 21"/>
          <p:cNvCxnSpPr>
            <a:cxnSpLocks noChangeShapeType="1"/>
            <a:stCxn id="15" idx="1"/>
            <a:endCxn id="16" idx="0"/>
          </p:cNvCxnSpPr>
          <p:nvPr/>
        </p:nvCxnSpPr>
        <p:spPr bwMode="auto">
          <a:xfrm rot="10800000" flipV="1">
            <a:off x="3268663" y="1924050"/>
            <a:ext cx="446087" cy="90488"/>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2"/>
          <p:cNvCxnSpPr>
            <a:cxnSpLocks noChangeShapeType="1"/>
            <a:stCxn id="15" idx="3"/>
            <a:endCxn id="17" idx="0"/>
          </p:cNvCxnSpPr>
          <p:nvPr/>
        </p:nvCxnSpPr>
        <p:spPr bwMode="auto">
          <a:xfrm>
            <a:off x="5016500" y="1924050"/>
            <a:ext cx="460375" cy="90488"/>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3"/>
          <p:cNvSpPr>
            <a:spLocks noChangeArrowheads="1"/>
          </p:cNvSpPr>
          <p:nvPr/>
        </p:nvSpPr>
        <p:spPr bwMode="auto">
          <a:xfrm>
            <a:off x="2681288" y="3117850"/>
            <a:ext cx="1504950" cy="396875"/>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ＭＳ Ｐゴシック" pitchFamily="50" charset="-128"/>
              </a:rPr>
              <a:t>欲しい商品がいつでも</a:t>
            </a:r>
          </a:p>
          <a:p>
            <a:pPr marL="88900" indent="-88900" defTabSz="1279525" fontAlgn="ctr"/>
            <a:r>
              <a:rPr lang="ja-JP" altLang="en-US" sz="1200">
                <a:solidFill>
                  <a:srgbClr val="000000"/>
                </a:solidFill>
                <a:latin typeface="ＭＳ Ｐゴシック" pitchFamily="50" charset="-128"/>
              </a:rPr>
              <a:t>店頭で買える</a:t>
            </a:r>
          </a:p>
        </p:txBody>
      </p:sp>
      <p:cxnSp>
        <p:nvCxnSpPr>
          <p:cNvPr id="24" name="AutoShape 24"/>
          <p:cNvCxnSpPr>
            <a:cxnSpLocks noChangeShapeType="1"/>
            <a:stCxn id="16" idx="1"/>
            <a:endCxn id="18" idx="1"/>
          </p:cNvCxnSpPr>
          <p:nvPr/>
        </p:nvCxnSpPr>
        <p:spPr bwMode="auto">
          <a:xfrm rot="10800000" flipV="1">
            <a:off x="2820988" y="2122488"/>
            <a:ext cx="101600" cy="249237"/>
          </a:xfrm>
          <a:prstGeom prst="curvedConnector3">
            <a:avLst>
              <a:gd name="adj1" fmla="val 325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5"/>
          <p:cNvCxnSpPr>
            <a:cxnSpLocks noChangeShapeType="1"/>
            <a:stCxn id="16" idx="1"/>
            <a:endCxn id="19" idx="1"/>
          </p:cNvCxnSpPr>
          <p:nvPr/>
        </p:nvCxnSpPr>
        <p:spPr bwMode="auto">
          <a:xfrm rot="10800000" flipV="1">
            <a:off x="2778125" y="2122488"/>
            <a:ext cx="144463" cy="498475"/>
          </a:xfrm>
          <a:prstGeom prst="curvedConnector3">
            <a:avLst>
              <a:gd name="adj1" fmla="val 25824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6"/>
          <p:cNvCxnSpPr>
            <a:cxnSpLocks noChangeShapeType="1"/>
            <a:stCxn id="16" idx="1"/>
            <a:endCxn id="20" idx="1"/>
          </p:cNvCxnSpPr>
          <p:nvPr/>
        </p:nvCxnSpPr>
        <p:spPr bwMode="auto">
          <a:xfrm rot="10800000" flipV="1">
            <a:off x="2703513" y="2122488"/>
            <a:ext cx="219075" cy="731837"/>
          </a:xfrm>
          <a:prstGeom prst="curvedConnector3">
            <a:avLst>
              <a:gd name="adj1" fmla="val 204347"/>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7"/>
          <p:cNvCxnSpPr>
            <a:cxnSpLocks noChangeShapeType="1"/>
            <a:stCxn id="19" idx="3"/>
            <a:endCxn id="23" idx="3"/>
          </p:cNvCxnSpPr>
          <p:nvPr/>
        </p:nvCxnSpPr>
        <p:spPr bwMode="auto">
          <a:xfrm>
            <a:off x="3927475" y="2620963"/>
            <a:ext cx="258763" cy="695325"/>
          </a:xfrm>
          <a:prstGeom prst="curvedConnector3">
            <a:avLst>
              <a:gd name="adj1" fmla="val 188343"/>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28"/>
          <p:cNvSpPr>
            <a:spLocks noChangeArrowheads="1"/>
          </p:cNvSpPr>
          <p:nvPr/>
        </p:nvSpPr>
        <p:spPr bwMode="auto">
          <a:xfrm>
            <a:off x="2593975" y="3800475"/>
            <a:ext cx="1389063" cy="214313"/>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ＭＳ Ｐゴシック" pitchFamily="50" charset="-128"/>
              </a:rPr>
              <a:t>店頭での欠品を防ぐ</a:t>
            </a:r>
          </a:p>
        </p:txBody>
      </p:sp>
      <p:cxnSp>
        <p:nvCxnSpPr>
          <p:cNvPr id="29" name="AutoShape 29"/>
          <p:cNvCxnSpPr>
            <a:cxnSpLocks noChangeShapeType="1"/>
            <a:stCxn id="23" idx="1"/>
            <a:endCxn id="28" idx="1"/>
          </p:cNvCxnSpPr>
          <p:nvPr/>
        </p:nvCxnSpPr>
        <p:spPr bwMode="auto">
          <a:xfrm rot="10800000" flipV="1">
            <a:off x="2593975" y="3316288"/>
            <a:ext cx="87313" cy="592137"/>
          </a:xfrm>
          <a:prstGeom prst="curvedConnector3">
            <a:avLst>
              <a:gd name="adj1" fmla="val 361819"/>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30"/>
          <p:cNvSpPr>
            <a:spLocks noChangeArrowheads="1"/>
          </p:cNvSpPr>
          <p:nvPr/>
        </p:nvSpPr>
        <p:spPr bwMode="auto">
          <a:xfrm>
            <a:off x="2546350" y="4038600"/>
            <a:ext cx="2317750" cy="37782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lnSpc>
                <a:spcPct val="95000"/>
              </a:lnSpc>
            </a:pPr>
            <a:r>
              <a:rPr lang="ja-JP" altLang="en-US" sz="1200">
                <a:solidFill>
                  <a:srgbClr val="000000"/>
                </a:solidFill>
                <a:latin typeface="ＭＳ Ｐゴシック" pitchFamily="50" charset="-128"/>
              </a:rPr>
              <a:t>店舗・商品別の売れ行きと在庫を</a:t>
            </a:r>
          </a:p>
          <a:p>
            <a:pPr marL="88900" indent="-88900" defTabSz="1279525" fontAlgn="ctr">
              <a:lnSpc>
                <a:spcPct val="95000"/>
              </a:lnSpc>
            </a:pPr>
            <a:r>
              <a:rPr lang="ja-JP" altLang="en-US" sz="1200">
                <a:solidFill>
                  <a:srgbClr val="000000"/>
                </a:solidFill>
                <a:latin typeface="ＭＳ Ｐゴシック" pitchFamily="50" charset="-128"/>
              </a:rPr>
              <a:t>把握しタイムリーに商品を補充する</a:t>
            </a:r>
          </a:p>
        </p:txBody>
      </p:sp>
      <p:cxnSp>
        <p:nvCxnSpPr>
          <p:cNvPr id="31" name="AutoShape 31"/>
          <p:cNvCxnSpPr>
            <a:cxnSpLocks noChangeShapeType="1"/>
            <a:stCxn id="28" idx="1"/>
            <a:endCxn id="30" idx="1"/>
          </p:cNvCxnSpPr>
          <p:nvPr/>
        </p:nvCxnSpPr>
        <p:spPr bwMode="auto">
          <a:xfrm rot="10800000" flipV="1">
            <a:off x="2546350" y="3908425"/>
            <a:ext cx="47625" cy="319088"/>
          </a:xfrm>
          <a:prstGeom prst="curvedConnector3">
            <a:avLst>
              <a:gd name="adj1" fmla="val 58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32"/>
          <p:cNvSpPr>
            <a:spLocks noChangeArrowheads="1"/>
          </p:cNvSpPr>
          <p:nvPr/>
        </p:nvSpPr>
        <p:spPr bwMode="auto">
          <a:xfrm>
            <a:off x="2405063" y="4446588"/>
            <a:ext cx="1597025" cy="39687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ＭＳ Ｐゴシック" pitchFamily="50" charset="-128"/>
              </a:rPr>
              <a:t>商品増産依頼の稟議に</a:t>
            </a:r>
          </a:p>
          <a:p>
            <a:pPr marL="88900" indent="-88900" defTabSz="1279525" fontAlgn="ctr"/>
            <a:r>
              <a:rPr lang="ja-JP" altLang="en-US" sz="1200">
                <a:solidFill>
                  <a:srgbClr val="000000"/>
                </a:solidFill>
                <a:latin typeface="ＭＳ Ｐゴシック" pitchFamily="50" charset="-128"/>
              </a:rPr>
              <a:t>掛かる時間を減らす</a:t>
            </a:r>
          </a:p>
        </p:txBody>
      </p:sp>
      <p:cxnSp>
        <p:nvCxnSpPr>
          <p:cNvPr id="33" name="AutoShape 33"/>
          <p:cNvCxnSpPr>
            <a:cxnSpLocks noChangeShapeType="1"/>
            <a:stCxn id="28" idx="1"/>
            <a:endCxn id="32" idx="1"/>
          </p:cNvCxnSpPr>
          <p:nvPr/>
        </p:nvCxnSpPr>
        <p:spPr bwMode="auto">
          <a:xfrm rot="10800000" flipV="1">
            <a:off x="2405063" y="3908425"/>
            <a:ext cx="188912" cy="736600"/>
          </a:xfrm>
          <a:prstGeom prst="curvedConnector3">
            <a:avLst>
              <a:gd name="adj1" fmla="val 221009"/>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4"/>
          <p:cNvSpPr>
            <a:spLocks noChangeArrowheads="1"/>
          </p:cNvSpPr>
          <p:nvPr/>
        </p:nvSpPr>
        <p:spPr bwMode="auto">
          <a:xfrm>
            <a:off x="4468813" y="5529263"/>
            <a:ext cx="1404937" cy="579437"/>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1200">
                <a:solidFill>
                  <a:srgbClr val="000000"/>
                </a:solidFill>
                <a:latin typeface="ＭＳ Ｐゴシック" pitchFamily="50" charset="-128"/>
              </a:rPr>
              <a:t>リアルタイムに店舗・</a:t>
            </a:r>
          </a:p>
          <a:p>
            <a:pPr defTabSz="1279525" fontAlgn="ctr"/>
            <a:r>
              <a:rPr lang="ja-JP" altLang="en-US" sz="1200">
                <a:solidFill>
                  <a:srgbClr val="000000"/>
                </a:solidFill>
                <a:latin typeface="ＭＳ Ｐゴシック" pitchFamily="50" charset="-128"/>
              </a:rPr>
              <a:t>商品別の売れ行きと</a:t>
            </a:r>
          </a:p>
          <a:p>
            <a:pPr defTabSz="1279525" fontAlgn="ctr"/>
            <a:r>
              <a:rPr lang="ja-JP" altLang="en-US" sz="1200">
                <a:solidFill>
                  <a:srgbClr val="000000"/>
                </a:solidFill>
                <a:latin typeface="ＭＳ Ｐゴシック" pitchFamily="50" charset="-128"/>
              </a:rPr>
              <a:t>在庫情報を提示する</a:t>
            </a:r>
          </a:p>
        </p:txBody>
      </p:sp>
      <p:cxnSp>
        <p:nvCxnSpPr>
          <p:cNvPr id="35" name="AutoShape 35"/>
          <p:cNvCxnSpPr>
            <a:cxnSpLocks noChangeShapeType="1"/>
            <a:stCxn id="30" idx="3"/>
            <a:endCxn id="34" idx="0"/>
          </p:cNvCxnSpPr>
          <p:nvPr/>
        </p:nvCxnSpPr>
        <p:spPr bwMode="auto">
          <a:xfrm>
            <a:off x="4864100" y="4227513"/>
            <a:ext cx="307975" cy="1301750"/>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AutoShape 36"/>
          <p:cNvSpPr>
            <a:spLocks/>
          </p:cNvSpPr>
          <p:nvPr/>
        </p:nvSpPr>
        <p:spPr bwMode="auto">
          <a:xfrm>
            <a:off x="5045075" y="3390900"/>
            <a:ext cx="1651000" cy="536575"/>
          </a:xfrm>
          <a:prstGeom prst="borderCallout1">
            <a:avLst>
              <a:gd name="adj1" fmla="val 22500"/>
              <a:gd name="adj2" fmla="val -4694"/>
              <a:gd name="adj3" fmla="val -53750"/>
              <a:gd name="adj4" fmla="val -38745"/>
            </a:avLst>
          </a:prstGeom>
          <a:solidFill>
            <a:schemeClr val="bg1"/>
          </a:solidFill>
          <a:ln w="38100"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ja-JP" altLang="en-US" sz="1400" b="1">
                <a:solidFill>
                  <a:srgbClr val="0000CC"/>
                </a:solidFill>
                <a:latin typeface="ＭＳ Ｐゴシック" pitchFamily="50" charset="-128"/>
              </a:rPr>
              <a:t>要求を満たすための</a:t>
            </a:r>
          </a:p>
          <a:p>
            <a:pPr algn="ctr" eaLnBrk="0" hangingPunct="0"/>
            <a:r>
              <a:rPr lang="ja-JP" altLang="en-US" sz="1400" b="1">
                <a:solidFill>
                  <a:srgbClr val="0000CC"/>
                </a:solidFill>
                <a:latin typeface="ＭＳ Ｐゴシック" pitchFamily="50" charset="-128"/>
              </a:rPr>
              <a:t>要求を矢印でつなぐ</a:t>
            </a:r>
          </a:p>
        </p:txBody>
      </p:sp>
      <p:sp>
        <p:nvSpPr>
          <p:cNvPr id="37" name="AutoShape 37"/>
          <p:cNvSpPr>
            <a:spLocks noChangeArrowheads="1"/>
          </p:cNvSpPr>
          <p:nvPr/>
        </p:nvSpPr>
        <p:spPr bwMode="auto">
          <a:xfrm>
            <a:off x="2109788" y="1417638"/>
            <a:ext cx="4857750" cy="5164137"/>
          </a:xfrm>
          <a:prstGeom prst="roundRect">
            <a:avLst>
              <a:gd name="adj" fmla="val 6634"/>
            </a:avLst>
          </a:prstGeom>
          <a:noFill/>
          <a:ln w="38100" algn="ctr">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lstStyle/>
          <a:p>
            <a:pPr algn="r" eaLnBrk="0" hangingPunct="0"/>
            <a:endParaRPr lang="en-US" altLang="ja-JP" sz="1400" b="1">
              <a:solidFill>
                <a:srgbClr val="0000CC"/>
              </a:solidFill>
              <a:latin typeface="ＭＳ Ｐゴシック" pitchFamily="50" charset="-128"/>
            </a:endParaRPr>
          </a:p>
          <a:p>
            <a:pPr algn="r" eaLnBrk="0" hangingPunct="0"/>
            <a:endParaRPr lang="en-US" altLang="ja-JP" sz="1400" b="1">
              <a:solidFill>
                <a:srgbClr val="0000CC"/>
              </a:solidFill>
              <a:latin typeface="ＭＳ Ｐゴシック" pitchFamily="50" charset="-128"/>
            </a:endParaRPr>
          </a:p>
          <a:p>
            <a:pPr algn="r" eaLnBrk="0" hangingPunct="0"/>
            <a:endParaRPr lang="en-US" altLang="ja-JP" sz="1400" b="1">
              <a:solidFill>
                <a:srgbClr val="0000CC"/>
              </a:solidFill>
              <a:latin typeface="ＭＳ Ｐゴシック" pitchFamily="50" charset="-128"/>
            </a:endParaRPr>
          </a:p>
          <a:p>
            <a:pPr algn="r" eaLnBrk="0" hangingPunct="0"/>
            <a:endParaRPr lang="en-US" altLang="ja-JP" sz="1400" b="1">
              <a:solidFill>
                <a:srgbClr val="0000CC"/>
              </a:solidFill>
              <a:latin typeface="ＭＳ Ｐゴシック" pitchFamily="50" charset="-128"/>
            </a:endParaRPr>
          </a:p>
          <a:p>
            <a:pPr algn="r" eaLnBrk="0" hangingPunct="0"/>
            <a:endParaRPr lang="en-US" altLang="ja-JP" sz="1400" b="1">
              <a:solidFill>
                <a:srgbClr val="0000CC"/>
              </a:solidFill>
              <a:latin typeface="ＭＳ Ｐゴシック" pitchFamily="50" charset="-128"/>
            </a:endParaRPr>
          </a:p>
          <a:p>
            <a:pPr algn="r" eaLnBrk="0" hangingPunct="0"/>
            <a:r>
              <a:rPr lang="ja-JP" altLang="en-US" sz="1400" b="1">
                <a:solidFill>
                  <a:srgbClr val="0000CC"/>
                </a:solidFill>
                <a:latin typeface="ＭＳ Ｐゴシック" pitchFamily="50" charset="-128"/>
              </a:rPr>
              <a:t>ギャップを埋める能力や</a:t>
            </a:r>
          </a:p>
          <a:p>
            <a:pPr algn="r" eaLnBrk="0" hangingPunct="0"/>
            <a:r>
              <a:rPr lang="ja-JP" altLang="en-US" sz="1400" b="1">
                <a:solidFill>
                  <a:srgbClr val="0000CC"/>
                </a:solidFill>
                <a:latin typeface="ＭＳ Ｐゴシック" pitchFamily="50" charset="-128"/>
              </a:rPr>
              <a:t>条件を記述する</a:t>
            </a:r>
          </a:p>
        </p:txBody>
      </p:sp>
    </p:spTree>
    <p:extLst>
      <p:ext uri="{BB962C8B-B14F-4D97-AF65-F5344CB8AC3E}">
        <p14:creationId xmlns:p14="http://schemas.microsoft.com/office/powerpoint/2010/main" val="3763607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4-21</a:t>
            </a:r>
            <a:r>
              <a:rPr kumimoji="1" lang="ja-JP" altLang="en-US" dirty="0" smtClean="0"/>
              <a:t>　</a:t>
            </a:r>
            <a:r>
              <a:rPr lang="en-US" altLang="ja-JP" dirty="0"/>
              <a:t>CSF</a:t>
            </a:r>
            <a:r>
              <a:rPr lang="ja-JP" altLang="en-US" dirty="0"/>
              <a:t>の構成要素を配置した要求の例</a:t>
            </a:r>
            <a:endParaRPr kumimoji="1" lang="ja-JP" altLang="en-US" dirty="0"/>
          </a:p>
        </p:txBody>
      </p:sp>
      <p:sp>
        <p:nvSpPr>
          <p:cNvPr id="3" name="Rectangle 130"/>
          <p:cNvSpPr>
            <a:spLocks noChangeArrowheads="1"/>
          </p:cNvSpPr>
          <p:nvPr/>
        </p:nvSpPr>
        <p:spPr bwMode="auto">
          <a:xfrm>
            <a:off x="101600" y="1485106"/>
            <a:ext cx="1943100" cy="2447925"/>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en-US" sz="1000">
                <a:solidFill>
                  <a:srgbClr val="000000"/>
                </a:solidFill>
                <a:latin typeface="ＭＳ Ｐゴシック" pitchFamily="50" charset="-128"/>
                <a:ea typeface=""/>
              </a:rPr>
              <a:t>【</a:t>
            </a:r>
            <a:r>
              <a:rPr lang="ja-JP" altLang="en-US" sz="1000">
                <a:solidFill>
                  <a:srgbClr val="000000"/>
                </a:solidFill>
                <a:latin typeface="ＭＳ Ｐゴシック" pitchFamily="50" charset="-128"/>
                <a:ea typeface=""/>
              </a:rPr>
              <a:t>ビジネス</a:t>
            </a:r>
            <a:r>
              <a:rPr lang="en-US" altLang="en-US" sz="1000">
                <a:solidFill>
                  <a:srgbClr val="000000"/>
                </a:solidFill>
                <a:latin typeface="ＭＳ Ｐゴシック" pitchFamily="50" charset="-128"/>
                <a:ea typeface=""/>
              </a:rPr>
              <a:t>】</a:t>
            </a:r>
          </a:p>
          <a:p>
            <a:pPr marL="88900" indent="-88900" defTabSz="1279525" fontAlgn="ctr"/>
            <a:r>
              <a:rPr lang="en-US" altLang="en-US" sz="1000">
                <a:solidFill>
                  <a:srgbClr val="000000"/>
                </a:solidFill>
                <a:latin typeface="ＭＳ Ｐゴシック" pitchFamily="50" charset="-128"/>
                <a:ea typeface=""/>
              </a:rPr>
              <a:t>・</a:t>
            </a:r>
            <a:r>
              <a:rPr lang="ja-JP" altLang="en-US" sz="1000">
                <a:solidFill>
                  <a:srgbClr val="000000"/>
                </a:solidFill>
                <a:latin typeface="ＭＳ Ｐゴシック" pitchFamily="50" charset="-128"/>
                <a:ea typeface=""/>
              </a:rPr>
              <a:t>○○○</a:t>
            </a:r>
          </a:p>
          <a:p>
            <a:pPr marL="88900" indent="-88900" defTabSz="1279525" fontAlgn="ctr"/>
            <a:r>
              <a:rPr lang="en-US" altLang="en-US" sz="1000">
                <a:solidFill>
                  <a:srgbClr val="000000"/>
                </a:solidFill>
                <a:latin typeface="ＭＳ Ｐゴシック" pitchFamily="50" charset="-128"/>
                <a:ea typeface=""/>
              </a:rPr>
              <a:t>・</a:t>
            </a:r>
            <a:r>
              <a:rPr lang="ja-JP" altLang="en-US" sz="1000">
                <a:solidFill>
                  <a:srgbClr val="000000"/>
                </a:solidFill>
                <a:latin typeface="ＭＳ Ｐゴシック" pitchFamily="50" charset="-128"/>
                <a:ea typeface=""/>
              </a:rPr>
              <a:t>○○○</a:t>
            </a:r>
          </a:p>
        </p:txBody>
      </p:sp>
      <p:sp>
        <p:nvSpPr>
          <p:cNvPr id="4" name="Rectangle 131"/>
          <p:cNvSpPr>
            <a:spLocks noChangeArrowheads="1"/>
          </p:cNvSpPr>
          <p:nvPr/>
        </p:nvSpPr>
        <p:spPr bwMode="auto">
          <a:xfrm>
            <a:off x="101600" y="4004468"/>
            <a:ext cx="1943100" cy="93662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000">
                <a:solidFill>
                  <a:srgbClr val="000000"/>
                </a:solidFill>
                <a:latin typeface="ＭＳ Ｐゴシック" pitchFamily="50" charset="-128"/>
                <a:ea typeface=""/>
              </a:rPr>
              <a:t>【</a:t>
            </a:r>
            <a:r>
              <a:rPr lang="ja-JP" altLang="en-US" sz="1000">
                <a:solidFill>
                  <a:srgbClr val="000000"/>
                </a:solidFill>
                <a:latin typeface="ＭＳ Ｐゴシック" pitchFamily="50" charset="-128"/>
                <a:ea typeface=""/>
              </a:rPr>
              <a:t>営業部門</a:t>
            </a:r>
            <a:r>
              <a:rPr lang="en-US" altLang="ja-JP" sz="1000">
                <a:solidFill>
                  <a:srgbClr val="000000"/>
                </a:solidFill>
                <a:latin typeface="ＭＳ Ｐゴシック" pitchFamily="50" charset="-128"/>
                <a:ea typeface=""/>
              </a:rPr>
              <a:t>】</a:t>
            </a:r>
          </a:p>
          <a:p>
            <a:pPr marL="88900" indent="-88900" defTabSz="1279525" fontAlgn="ctr"/>
            <a:r>
              <a:rPr lang="ja-JP" altLang="en-US" sz="1000">
                <a:solidFill>
                  <a:srgbClr val="000000"/>
                </a:solidFill>
                <a:latin typeface="ＭＳ Ｐゴシック" pitchFamily="50" charset="-128"/>
                <a:ea typeface=""/>
              </a:rPr>
              <a:t>・○○○</a:t>
            </a:r>
          </a:p>
          <a:p>
            <a:pPr marL="88900" indent="-88900" defTabSz="1279525" fontAlgn="ctr"/>
            <a:r>
              <a:rPr lang="ja-JP" altLang="en-US" sz="1000">
                <a:solidFill>
                  <a:srgbClr val="000000"/>
                </a:solidFill>
                <a:latin typeface="ＭＳ Ｐゴシック" pitchFamily="50" charset="-128"/>
                <a:ea typeface=""/>
              </a:rPr>
              <a:t>・○○○</a:t>
            </a:r>
          </a:p>
          <a:p>
            <a:pPr marL="88900" indent="-88900" defTabSz="1279525" fontAlgn="ctr"/>
            <a:endParaRPr lang="ja-JP" altLang="en-US" sz="1000">
              <a:solidFill>
                <a:srgbClr val="000000"/>
              </a:solidFill>
              <a:latin typeface="ＭＳ Ｐゴシック" pitchFamily="50" charset="-128"/>
              <a:ea typeface=""/>
            </a:endParaRPr>
          </a:p>
          <a:p>
            <a:pPr marL="88900" indent="-88900" defTabSz="1279525" fontAlgn="ctr"/>
            <a:endParaRPr lang="en-US" altLang="ja-JP" sz="1000">
              <a:solidFill>
                <a:srgbClr val="000000"/>
              </a:solidFill>
              <a:latin typeface="ＭＳ Ｐゴシック" pitchFamily="50" charset="-128"/>
              <a:ea typeface=""/>
            </a:endParaRPr>
          </a:p>
        </p:txBody>
      </p:sp>
      <p:sp>
        <p:nvSpPr>
          <p:cNvPr id="5" name="Rectangle 132"/>
          <p:cNvSpPr>
            <a:spLocks noChangeArrowheads="1"/>
          </p:cNvSpPr>
          <p:nvPr/>
        </p:nvSpPr>
        <p:spPr bwMode="auto">
          <a:xfrm>
            <a:off x="7016750" y="1485106"/>
            <a:ext cx="1943100" cy="2447925"/>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en-US" altLang="ja-JP" sz="1000">
                <a:solidFill>
                  <a:srgbClr val="000000"/>
                </a:solidFill>
                <a:latin typeface="ＭＳ Ｐゴシック" pitchFamily="50" charset="-128"/>
                <a:ea typeface=""/>
              </a:rPr>
              <a:t>○○○○○○○○○</a:t>
            </a:r>
          </a:p>
        </p:txBody>
      </p:sp>
      <p:sp>
        <p:nvSpPr>
          <p:cNvPr id="6" name="Rectangle 133"/>
          <p:cNvSpPr>
            <a:spLocks noChangeArrowheads="1"/>
          </p:cNvSpPr>
          <p:nvPr/>
        </p:nvSpPr>
        <p:spPr bwMode="auto">
          <a:xfrm>
            <a:off x="7016750" y="4004468"/>
            <a:ext cx="1943100" cy="93662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en-US" altLang="en-US" sz="1000">
                <a:latin typeface="ＭＳ Ｐゴシック" pitchFamily="50" charset="-128"/>
                <a:ea typeface=""/>
              </a:rPr>
              <a:t>○○○○○○○○○</a:t>
            </a:r>
            <a:endParaRPr lang="en-US" altLang="ja-JP" sz="1000">
              <a:latin typeface="ＭＳ Ｐゴシック" pitchFamily="50" charset="-128"/>
              <a:ea typeface=""/>
            </a:endParaRPr>
          </a:p>
        </p:txBody>
      </p:sp>
      <p:sp>
        <p:nvSpPr>
          <p:cNvPr id="7" name="AutoShape 95"/>
          <p:cNvSpPr>
            <a:spLocks noChangeArrowheads="1"/>
          </p:cNvSpPr>
          <p:nvPr/>
        </p:nvSpPr>
        <p:spPr bwMode="auto">
          <a:xfrm>
            <a:off x="2124075" y="4037806"/>
            <a:ext cx="4824413" cy="1695450"/>
          </a:xfrm>
          <a:prstGeom prst="roundRect">
            <a:avLst>
              <a:gd name="adj" fmla="val 4662"/>
            </a:avLst>
          </a:prstGeom>
          <a:noFill/>
          <a:ln w="28575"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p>
            <a:pPr algn="ctr" eaLnBrk="0" hangingPunct="0"/>
            <a:r>
              <a:rPr lang="ja-JP" altLang="en-US" sz="1200" b="1" dirty="0" smtClean="0">
                <a:solidFill>
                  <a:srgbClr val="FF0000"/>
                </a:solidFill>
                <a:latin typeface="MS UI Gothic" pitchFamily="50" charset="-128"/>
                <a:ea typeface="MS UI Gothic" pitchFamily="50" charset="-128"/>
              </a:rPr>
              <a:t>ステークホルダーが</a:t>
            </a:r>
            <a:r>
              <a:rPr lang="ja-JP" altLang="en-US" sz="1200" b="1" dirty="0">
                <a:solidFill>
                  <a:srgbClr val="FF0000"/>
                </a:solidFill>
                <a:latin typeface="MS UI Gothic" pitchFamily="50" charset="-128"/>
                <a:ea typeface="MS UI Gothic" pitchFamily="50" charset="-128"/>
              </a:rPr>
              <a:t>特定できる要求</a:t>
            </a:r>
          </a:p>
          <a:p>
            <a:pPr algn="ctr" eaLnBrk="0" hangingPunct="0"/>
            <a:r>
              <a:rPr lang="ja-JP" altLang="en-US" sz="1200" b="1" dirty="0">
                <a:solidFill>
                  <a:srgbClr val="FF0000"/>
                </a:solidFill>
                <a:latin typeface="MS UI Gothic" pitchFamily="50" charset="-128"/>
                <a:ea typeface="MS UI Gothic" pitchFamily="50" charset="-128"/>
              </a:rPr>
              <a:t>（ステークホルダー要求）</a:t>
            </a:r>
          </a:p>
        </p:txBody>
      </p:sp>
      <p:sp>
        <p:nvSpPr>
          <p:cNvPr id="8" name="AutoShape 97"/>
          <p:cNvSpPr>
            <a:spLocks noChangeArrowheads="1"/>
          </p:cNvSpPr>
          <p:nvPr/>
        </p:nvSpPr>
        <p:spPr bwMode="auto">
          <a:xfrm>
            <a:off x="2124075" y="1485106"/>
            <a:ext cx="4824413" cy="2487612"/>
          </a:xfrm>
          <a:prstGeom prst="roundRect">
            <a:avLst>
              <a:gd name="adj" fmla="val 4662"/>
            </a:avLst>
          </a:prstGeom>
          <a:noFill/>
          <a:ln w="28575" algn="ctr">
            <a:solidFill>
              <a:srgbClr val="0000CC"/>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0" hangingPunct="0"/>
            <a:r>
              <a:rPr lang="ja-JP" altLang="en-US" sz="1200" b="1" dirty="0" smtClean="0">
                <a:latin typeface="MS UI Gothic" pitchFamily="50" charset="-128"/>
                <a:ea typeface="MS UI Gothic" pitchFamily="50" charset="-128"/>
              </a:rPr>
              <a:t>ステークホルダーが</a:t>
            </a:r>
            <a:r>
              <a:rPr lang="ja-JP" altLang="en-US" sz="1200" b="1" dirty="0">
                <a:latin typeface="MS UI Gothic" pitchFamily="50" charset="-128"/>
                <a:ea typeface="MS UI Gothic" pitchFamily="50" charset="-128"/>
              </a:rPr>
              <a:t>特定できない要求</a:t>
            </a:r>
          </a:p>
          <a:p>
            <a:pPr eaLnBrk="0" hangingPunct="0"/>
            <a:r>
              <a:rPr lang="ja-JP" altLang="en-US" sz="1200" b="1" dirty="0">
                <a:latin typeface="MS UI Gothic" pitchFamily="50" charset="-128"/>
                <a:ea typeface="MS UI Gothic" pitchFamily="50" charset="-128"/>
              </a:rPr>
              <a:t>（ビジネス要求）</a:t>
            </a:r>
          </a:p>
        </p:txBody>
      </p:sp>
      <p:cxnSp>
        <p:nvCxnSpPr>
          <p:cNvPr id="10" name="AutoShape 98"/>
          <p:cNvCxnSpPr>
            <a:cxnSpLocks noChangeShapeType="1"/>
            <a:stCxn id="18" idx="2"/>
            <a:endCxn id="36" idx="1"/>
          </p:cNvCxnSpPr>
          <p:nvPr/>
        </p:nvCxnSpPr>
        <p:spPr bwMode="auto">
          <a:xfrm rot="16200000" flipH="1">
            <a:off x="6072188" y="1731168"/>
            <a:ext cx="115888" cy="598487"/>
          </a:xfrm>
          <a:prstGeom prst="bentConnector2">
            <a:avLst/>
          </a:prstGeom>
          <a:noFill/>
          <a:ln w="9525">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Group 136"/>
          <p:cNvGrpSpPr>
            <a:grpSpLocks/>
          </p:cNvGrpSpPr>
          <p:nvPr/>
        </p:nvGrpSpPr>
        <p:grpSpPr bwMode="auto">
          <a:xfrm>
            <a:off x="1331913" y="2564606"/>
            <a:ext cx="1152525" cy="1196975"/>
            <a:chOff x="1973" y="3566"/>
            <a:chExt cx="726" cy="754"/>
          </a:xfrm>
        </p:grpSpPr>
        <p:sp>
          <p:nvSpPr>
            <p:cNvPr id="12" name="Rectangle 100"/>
            <p:cNvSpPr>
              <a:spLocks noChangeArrowheads="1"/>
            </p:cNvSpPr>
            <p:nvPr/>
          </p:nvSpPr>
          <p:spPr bwMode="auto">
            <a:xfrm>
              <a:off x="1973" y="3566"/>
              <a:ext cx="726" cy="754"/>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10800" rIns="90000" bIns="46800"/>
            <a:lstStyle/>
            <a:p>
              <a:pPr algn="ctr" eaLnBrk="0" hangingPunct="0"/>
              <a:r>
                <a:rPr lang="ja-JP" altLang="en-US" sz="1200">
                  <a:solidFill>
                    <a:srgbClr val="000000"/>
                  </a:solidFill>
                  <a:latin typeface="ＭＳ Ｐゴシック" pitchFamily="50" charset="-128"/>
                </a:rPr>
                <a:t>凡例</a:t>
              </a:r>
            </a:p>
          </p:txBody>
        </p:sp>
        <p:sp>
          <p:nvSpPr>
            <p:cNvPr id="13" name="Rectangle 101"/>
            <p:cNvSpPr>
              <a:spLocks noChangeArrowheads="1"/>
            </p:cNvSpPr>
            <p:nvPr/>
          </p:nvSpPr>
          <p:spPr bwMode="auto">
            <a:xfrm>
              <a:off x="2019" y="3703"/>
              <a:ext cx="635" cy="272"/>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ＭＳ Ｐゴシック" pitchFamily="50" charset="-128"/>
                </a:rPr>
                <a:t>要求</a:t>
              </a:r>
            </a:p>
            <a:p>
              <a:pPr algn="ctr" eaLnBrk="0" hangingPunct="0"/>
              <a:r>
                <a:rPr lang="ja-JP" altLang="en-US" sz="1000">
                  <a:solidFill>
                    <a:srgbClr val="000000"/>
                  </a:solidFill>
                  <a:latin typeface="ＭＳ Ｐゴシック" pitchFamily="50" charset="-128"/>
                </a:rPr>
                <a:t>（</a:t>
              </a:r>
              <a:r>
                <a:rPr lang="en-US" altLang="ja-JP" sz="1000">
                  <a:solidFill>
                    <a:srgbClr val="000000"/>
                  </a:solidFill>
                  <a:latin typeface="ＭＳ Ｐゴシック" pitchFamily="50" charset="-128"/>
                </a:rPr>
                <a:t>CSF</a:t>
              </a:r>
              <a:r>
                <a:rPr lang="ja-JP" altLang="en-US" sz="1000">
                  <a:solidFill>
                    <a:srgbClr val="000000"/>
                  </a:solidFill>
                  <a:latin typeface="ＭＳ Ｐゴシック" pitchFamily="50" charset="-128"/>
                </a:rPr>
                <a:t>の構成要素）</a:t>
              </a:r>
            </a:p>
          </p:txBody>
        </p:sp>
        <p:sp>
          <p:nvSpPr>
            <p:cNvPr id="14" name="Rectangle 102"/>
            <p:cNvSpPr>
              <a:spLocks noChangeArrowheads="1"/>
            </p:cNvSpPr>
            <p:nvPr/>
          </p:nvSpPr>
          <p:spPr bwMode="auto">
            <a:xfrm>
              <a:off x="2018" y="4020"/>
              <a:ext cx="635" cy="272"/>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ＭＳ Ｐゴシック" pitchFamily="50" charset="-128"/>
                </a:rPr>
                <a:t>要求</a:t>
              </a:r>
            </a:p>
          </p:txBody>
        </p:sp>
      </p:grpSp>
      <p:sp>
        <p:nvSpPr>
          <p:cNvPr id="15" name="Rectangle 103"/>
          <p:cNvSpPr>
            <a:spLocks noChangeArrowheads="1"/>
          </p:cNvSpPr>
          <p:nvPr/>
        </p:nvSpPr>
        <p:spPr bwMode="auto">
          <a:xfrm>
            <a:off x="4646613" y="2188368"/>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売上増大</a:t>
            </a:r>
          </a:p>
        </p:txBody>
      </p:sp>
      <p:sp>
        <p:nvSpPr>
          <p:cNvPr id="16" name="Rectangle 104"/>
          <p:cNvSpPr>
            <a:spLocks noChangeArrowheads="1"/>
          </p:cNvSpPr>
          <p:nvPr/>
        </p:nvSpPr>
        <p:spPr bwMode="auto">
          <a:xfrm>
            <a:off x="2700338" y="2836068"/>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リピート率</a:t>
            </a:r>
          </a:p>
          <a:p>
            <a:pPr algn="ctr" eaLnBrk="0" hangingPunct="0"/>
            <a:r>
              <a:rPr lang="ja-JP" altLang="en-US" sz="1000">
                <a:solidFill>
                  <a:srgbClr val="000000"/>
                </a:solidFill>
                <a:latin typeface="MS UI Gothic" pitchFamily="50" charset="-128"/>
                <a:ea typeface="MS UI Gothic" pitchFamily="50" charset="-128"/>
              </a:rPr>
              <a:t>の向上</a:t>
            </a:r>
          </a:p>
        </p:txBody>
      </p:sp>
      <p:sp>
        <p:nvSpPr>
          <p:cNvPr id="17" name="Rectangle 105"/>
          <p:cNvSpPr>
            <a:spLocks noChangeArrowheads="1"/>
          </p:cNvSpPr>
          <p:nvPr/>
        </p:nvSpPr>
        <p:spPr bwMode="auto">
          <a:xfrm>
            <a:off x="4646613" y="2836068"/>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顧客単価の</a:t>
            </a:r>
          </a:p>
          <a:p>
            <a:pPr algn="ctr" eaLnBrk="0" hangingPunct="0"/>
            <a:r>
              <a:rPr lang="ja-JP" altLang="en-US" sz="1000">
                <a:solidFill>
                  <a:srgbClr val="000000"/>
                </a:solidFill>
                <a:latin typeface="MS UI Gothic" pitchFamily="50" charset="-128"/>
                <a:ea typeface="MS UI Gothic" pitchFamily="50" charset="-128"/>
              </a:rPr>
              <a:t>向上</a:t>
            </a:r>
          </a:p>
        </p:txBody>
      </p:sp>
      <p:sp>
        <p:nvSpPr>
          <p:cNvPr id="18" name="Rectangle 106"/>
          <p:cNvSpPr>
            <a:spLocks noChangeArrowheads="1"/>
          </p:cNvSpPr>
          <p:nvPr/>
        </p:nvSpPr>
        <p:spPr bwMode="auto">
          <a:xfrm>
            <a:off x="5399088" y="1540668"/>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事業収益力</a:t>
            </a:r>
            <a:br>
              <a:rPr lang="ja-JP" altLang="en-US" sz="1000">
                <a:solidFill>
                  <a:srgbClr val="000000"/>
                </a:solidFill>
                <a:latin typeface="MS UI Gothic" pitchFamily="50" charset="-128"/>
                <a:ea typeface="MS UI Gothic" pitchFamily="50" charset="-128"/>
              </a:rPr>
            </a:br>
            <a:r>
              <a:rPr lang="ja-JP" altLang="en-US" sz="1000">
                <a:solidFill>
                  <a:srgbClr val="000000"/>
                </a:solidFill>
                <a:latin typeface="MS UI Gothic" pitchFamily="50" charset="-128"/>
                <a:ea typeface="MS UI Gothic" pitchFamily="50" charset="-128"/>
              </a:rPr>
              <a:t>向上</a:t>
            </a:r>
          </a:p>
        </p:txBody>
      </p:sp>
      <p:sp>
        <p:nvSpPr>
          <p:cNvPr id="19" name="Rectangle 107"/>
          <p:cNvSpPr>
            <a:spLocks noChangeArrowheads="1"/>
          </p:cNvSpPr>
          <p:nvPr/>
        </p:nvSpPr>
        <p:spPr bwMode="auto">
          <a:xfrm>
            <a:off x="6043613" y="2836068"/>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新規顧客</a:t>
            </a:r>
          </a:p>
          <a:p>
            <a:pPr algn="ctr" eaLnBrk="0" hangingPunct="0"/>
            <a:r>
              <a:rPr lang="ja-JP" altLang="en-US" sz="1000">
                <a:solidFill>
                  <a:srgbClr val="000000"/>
                </a:solidFill>
                <a:latin typeface="MS UI Gothic" pitchFamily="50" charset="-128"/>
                <a:ea typeface="MS UI Gothic" pitchFamily="50" charset="-128"/>
              </a:rPr>
              <a:t>の獲得</a:t>
            </a:r>
          </a:p>
        </p:txBody>
      </p:sp>
      <p:sp>
        <p:nvSpPr>
          <p:cNvPr id="20" name="Rectangle 108"/>
          <p:cNvSpPr>
            <a:spLocks noChangeArrowheads="1"/>
          </p:cNvSpPr>
          <p:nvPr/>
        </p:nvSpPr>
        <p:spPr bwMode="auto">
          <a:xfrm>
            <a:off x="6043613" y="5083968"/>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宣伝・広告の</a:t>
            </a:r>
          </a:p>
          <a:p>
            <a:pPr algn="ctr" eaLnBrk="0" hangingPunct="0"/>
            <a:r>
              <a:rPr lang="ja-JP" altLang="en-US" sz="1000">
                <a:solidFill>
                  <a:srgbClr val="000000"/>
                </a:solidFill>
                <a:latin typeface="MS UI Gothic" pitchFamily="50" charset="-128"/>
                <a:ea typeface="MS UI Gothic" pitchFamily="50" charset="-128"/>
              </a:rPr>
              <a:t>強化</a:t>
            </a:r>
          </a:p>
        </p:txBody>
      </p:sp>
      <p:cxnSp>
        <p:nvCxnSpPr>
          <p:cNvPr id="21" name="AutoShape 109"/>
          <p:cNvCxnSpPr>
            <a:cxnSpLocks noChangeShapeType="1"/>
            <a:stCxn id="18" idx="2"/>
            <a:endCxn id="15" idx="0"/>
          </p:cNvCxnSpPr>
          <p:nvPr/>
        </p:nvCxnSpPr>
        <p:spPr bwMode="auto">
          <a:xfrm rot="5400000">
            <a:off x="5346701" y="1704180"/>
            <a:ext cx="215900" cy="752475"/>
          </a:xfrm>
          <a:prstGeom prst="bentConnector3">
            <a:avLst>
              <a:gd name="adj1" fmla="val 50000"/>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10"/>
          <p:cNvCxnSpPr>
            <a:cxnSpLocks noChangeShapeType="1"/>
            <a:stCxn id="15" idx="2"/>
            <a:endCxn id="16" idx="0"/>
          </p:cNvCxnSpPr>
          <p:nvPr/>
        </p:nvCxnSpPr>
        <p:spPr bwMode="auto">
          <a:xfrm rot="5400000">
            <a:off x="3997326" y="1754980"/>
            <a:ext cx="215900" cy="1946275"/>
          </a:xfrm>
          <a:prstGeom prst="bentConnector3">
            <a:avLst>
              <a:gd name="adj1" fmla="val 50000"/>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11"/>
          <p:cNvCxnSpPr>
            <a:cxnSpLocks noChangeShapeType="1"/>
            <a:stCxn id="15" idx="2"/>
            <a:endCxn id="17" idx="0"/>
          </p:cNvCxnSpPr>
          <p:nvPr/>
        </p:nvCxnSpPr>
        <p:spPr bwMode="auto">
          <a:xfrm rot="5400000">
            <a:off x="4970463" y="2728118"/>
            <a:ext cx="215900"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112"/>
          <p:cNvCxnSpPr>
            <a:cxnSpLocks noChangeShapeType="1"/>
            <a:stCxn id="15" idx="2"/>
            <a:endCxn id="19" idx="0"/>
          </p:cNvCxnSpPr>
          <p:nvPr/>
        </p:nvCxnSpPr>
        <p:spPr bwMode="auto">
          <a:xfrm rot="16200000" flipH="1">
            <a:off x="5668963" y="2029618"/>
            <a:ext cx="215900" cy="1397000"/>
          </a:xfrm>
          <a:prstGeom prst="bentConnector3">
            <a:avLst>
              <a:gd name="adj1" fmla="val 50000"/>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113"/>
          <p:cNvCxnSpPr>
            <a:cxnSpLocks noChangeShapeType="1"/>
            <a:stCxn id="16" idx="2"/>
            <a:endCxn id="32" idx="0"/>
          </p:cNvCxnSpPr>
          <p:nvPr/>
        </p:nvCxnSpPr>
        <p:spPr bwMode="auto">
          <a:xfrm rot="5400000">
            <a:off x="2475707" y="3419474"/>
            <a:ext cx="808038" cy="504825"/>
          </a:xfrm>
          <a:prstGeom prst="bentConnector3">
            <a:avLst>
              <a:gd name="adj1" fmla="val 49903"/>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14"/>
          <p:cNvCxnSpPr>
            <a:cxnSpLocks noChangeShapeType="1"/>
            <a:stCxn id="16" idx="2"/>
            <a:endCxn id="30" idx="0"/>
          </p:cNvCxnSpPr>
          <p:nvPr/>
        </p:nvCxnSpPr>
        <p:spPr bwMode="auto">
          <a:xfrm rot="16200000" flipH="1">
            <a:off x="3389313" y="3010693"/>
            <a:ext cx="215900" cy="730250"/>
          </a:xfrm>
          <a:prstGeom prst="bentConnector3">
            <a:avLst>
              <a:gd name="adj1" fmla="val 50000"/>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15"/>
          <p:cNvCxnSpPr>
            <a:cxnSpLocks noChangeShapeType="1"/>
            <a:stCxn id="17" idx="2"/>
            <a:endCxn id="29" idx="0"/>
          </p:cNvCxnSpPr>
          <p:nvPr/>
        </p:nvCxnSpPr>
        <p:spPr bwMode="auto">
          <a:xfrm rot="16200000" flipH="1">
            <a:off x="4615656" y="3730625"/>
            <a:ext cx="936625" cy="11112"/>
          </a:xfrm>
          <a:prstGeom prst="bentConnector3">
            <a:avLst>
              <a:gd name="adj1" fmla="val 50000"/>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16"/>
          <p:cNvCxnSpPr>
            <a:cxnSpLocks noChangeShapeType="1"/>
            <a:stCxn id="19" idx="2"/>
            <a:endCxn id="20" idx="0"/>
          </p:cNvCxnSpPr>
          <p:nvPr/>
        </p:nvCxnSpPr>
        <p:spPr bwMode="auto">
          <a:xfrm rot="5400000">
            <a:off x="5567363" y="4175918"/>
            <a:ext cx="1816100"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117"/>
          <p:cNvSpPr>
            <a:spLocks noChangeArrowheads="1"/>
          </p:cNvSpPr>
          <p:nvPr/>
        </p:nvSpPr>
        <p:spPr bwMode="auto">
          <a:xfrm>
            <a:off x="4657725" y="4204493"/>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欠品時の</a:t>
            </a:r>
          </a:p>
          <a:p>
            <a:pPr algn="ctr" eaLnBrk="0" hangingPunct="0"/>
            <a:r>
              <a:rPr lang="ja-JP" altLang="en-US" sz="1000">
                <a:solidFill>
                  <a:srgbClr val="000000"/>
                </a:solidFill>
                <a:latin typeface="MS UI Gothic" pitchFamily="50" charset="-128"/>
                <a:ea typeface="MS UI Gothic" pitchFamily="50" charset="-128"/>
              </a:rPr>
              <a:t>代用品提案</a:t>
            </a:r>
          </a:p>
        </p:txBody>
      </p:sp>
      <p:sp>
        <p:nvSpPr>
          <p:cNvPr id="30" name="Rectangle 118"/>
          <p:cNvSpPr>
            <a:spLocks noChangeArrowheads="1"/>
          </p:cNvSpPr>
          <p:nvPr/>
        </p:nvSpPr>
        <p:spPr bwMode="auto">
          <a:xfrm>
            <a:off x="3430588" y="3483768"/>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顧客満足度</a:t>
            </a:r>
          </a:p>
          <a:p>
            <a:pPr algn="ctr" eaLnBrk="0" hangingPunct="0"/>
            <a:r>
              <a:rPr lang="ja-JP" altLang="en-US" sz="1000">
                <a:solidFill>
                  <a:srgbClr val="000000"/>
                </a:solidFill>
                <a:latin typeface="MS UI Gothic" pitchFamily="50" charset="-128"/>
                <a:ea typeface="MS UI Gothic" pitchFamily="50" charset="-128"/>
              </a:rPr>
              <a:t>の向上</a:t>
            </a:r>
          </a:p>
        </p:txBody>
      </p:sp>
      <p:sp>
        <p:nvSpPr>
          <p:cNvPr id="31" name="Rectangle 119"/>
          <p:cNvSpPr>
            <a:spLocks noChangeArrowheads="1"/>
          </p:cNvSpPr>
          <p:nvPr/>
        </p:nvSpPr>
        <p:spPr bwMode="auto">
          <a:xfrm>
            <a:off x="3430588" y="4204493"/>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顧客ランクに</a:t>
            </a:r>
          </a:p>
          <a:p>
            <a:pPr algn="ctr" eaLnBrk="0" hangingPunct="0"/>
            <a:r>
              <a:rPr lang="ja-JP" altLang="en-US" sz="1000">
                <a:solidFill>
                  <a:srgbClr val="000000"/>
                </a:solidFill>
                <a:latin typeface="MS UI Gothic" pitchFamily="50" charset="-128"/>
                <a:ea typeface="MS UI Gothic" pitchFamily="50" charset="-128"/>
              </a:rPr>
              <a:t>応じた値引き</a:t>
            </a:r>
          </a:p>
        </p:txBody>
      </p:sp>
      <p:sp>
        <p:nvSpPr>
          <p:cNvPr id="32" name="Rectangle 120"/>
          <p:cNvSpPr>
            <a:spLocks noChangeArrowheads="1"/>
          </p:cNvSpPr>
          <p:nvPr/>
        </p:nvSpPr>
        <p:spPr bwMode="auto">
          <a:xfrm>
            <a:off x="2195513" y="4075906"/>
            <a:ext cx="863600" cy="431800"/>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値引による優良</a:t>
            </a:r>
          </a:p>
          <a:p>
            <a:pPr algn="ctr" eaLnBrk="0" hangingPunct="0"/>
            <a:r>
              <a:rPr lang="ja-JP" altLang="en-US" sz="1000">
                <a:solidFill>
                  <a:srgbClr val="000000"/>
                </a:solidFill>
                <a:latin typeface="MS UI Gothic" pitchFamily="50" charset="-128"/>
                <a:ea typeface="MS UI Gothic" pitchFamily="50" charset="-128"/>
              </a:rPr>
              <a:t>顧客囲い込み</a:t>
            </a:r>
          </a:p>
        </p:txBody>
      </p:sp>
      <p:sp>
        <p:nvSpPr>
          <p:cNvPr id="33" name="Rectangle 121"/>
          <p:cNvSpPr>
            <a:spLocks noChangeArrowheads="1"/>
          </p:cNvSpPr>
          <p:nvPr/>
        </p:nvSpPr>
        <p:spPr bwMode="auto">
          <a:xfrm>
            <a:off x="2195513" y="4580731"/>
            <a:ext cx="863600" cy="287337"/>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nchor="ctr"/>
          <a:lstStyle/>
          <a:p>
            <a:pPr algn="ctr" eaLnBrk="0" hangingPunct="0"/>
            <a:r>
              <a:rPr lang="ja-JP" altLang="en-US" sz="1000">
                <a:solidFill>
                  <a:srgbClr val="000000"/>
                </a:solidFill>
                <a:latin typeface="MS UI Gothic" pitchFamily="50" charset="-128"/>
                <a:ea typeface="MS UI Gothic" pitchFamily="50" charset="-128"/>
              </a:rPr>
              <a:t>・・・</a:t>
            </a:r>
          </a:p>
        </p:txBody>
      </p:sp>
      <p:cxnSp>
        <p:nvCxnSpPr>
          <p:cNvPr id="34" name="AutoShape 122"/>
          <p:cNvCxnSpPr>
            <a:cxnSpLocks noChangeShapeType="1"/>
            <a:stCxn id="32" idx="2"/>
            <a:endCxn id="33" idx="0"/>
          </p:cNvCxnSpPr>
          <p:nvPr/>
        </p:nvCxnSpPr>
        <p:spPr bwMode="auto">
          <a:xfrm rot="5400000">
            <a:off x="2590800" y="4544219"/>
            <a:ext cx="73025"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123"/>
          <p:cNvCxnSpPr>
            <a:cxnSpLocks noChangeShapeType="1"/>
            <a:stCxn id="30" idx="2"/>
            <a:endCxn id="31" idx="0"/>
          </p:cNvCxnSpPr>
          <p:nvPr/>
        </p:nvCxnSpPr>
        <p:spPr bwMode="auto">
          <a:xfrm rot="5400000">
            <a:off x="3717925" y="4060031"/>
            <a:ext cx="288925"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124"/>
          <p:cNvSpPr>
            <a:spLocks noChangeArrowheads="1"/>
          </p:cNvSpPr>
          <p:nvPr/>
        </p:nvSpPr>
        <p:spPr bwMode="auto">
          <a:xfrm>
            <a:off x="6429375" y="1940718"/>
            <a:ext cx="230188" cy="295275"/>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ja-JP" altLang="ja-JP" sz="1600">
              <a:solidFill>
                <a:srgbClr val="000000"/>
              </a:solidFill>
              <a:latin typeface="ＭＳ Ｐゴシック" pitchFamily="50" charset="-128"/>
            </a:endParaRPr>
          </a:p>
        </p:txBody>
      </p:sp>
      <p:sp>
        <p:nvSpPr>
          <p:cNvPr id="37" name="AutoShape 127"/>
          <p:cNvSpPr>
            <a:spLocks noChangeArrowheads="1"/>
          </p:cNvSpPr>
          <p:nvPr/>
        </p:nvSpPr>
        <p:spPr bwMode="auto">
          <a:xfrm>
            <a:off x="2074863" y="1124743"/>
            <a:ext cx="4927600" cy="292100"/>
          </a:xfrm>
          <a:prstGeom prst="homePlate">
            <a:avLst>
              <a:gd name="adj" fmla="val 44907"/>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400">
                <a:solidFill>
                  <a:srgbClr val="000000"/>
                </a:solidFill>
                <a:latin typeface="Times New Roman" pitchFamily="18" charset="0"/>
                <a:ea typeface=""/>
              </a:rPr>
              <a:t>要求（能力／条件）</a:t>
            </a:r>
          </a:p>
        </p:txBody>
      </p:sp>
      <p:sp>
        <p:nvSpPr>
          <p:cNvPr id="38" name="Rectangle 128"/>
          <p:cNvSpPr>
            <a:spLocks noChangeArrowheads="1"/>
          </p:cNvSpPr>
          <p:nvPr/>
        </p:nvSpPr>
        <p:spPr bwMode="auto">
          <a:xfrm>
            <a:off x="101600" y="1124743"/>
            <a:ext cx="1943100" cy="293688"/>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400">
                <a:solidFill>
                  <a:srgbClr val="000000"/>
                </a:solidFill>
                <a:latin typeface="Times New Roman" pitchFamily="18" charset="0"/>
                <a:ea typeface=""/>
              </a:rPr>
              <a:t>現状の姿</a:t>
            </a:r>
          </a:p>
        </p:txBody>
      </p:sp>
      <p:sp>
        <p:nvSpPr>
          <p:cNvPr id="39" name="Rectangle 129"/>
          <p:cNvSpPr>
            <a:spLocks noChangeArrowheads="1"/>
          </p:cNvSpPr>
          <p:nvPr/>
        </p:nvSpPr>
        <p:spPr bwMode="auto">
          <a:xfrm>
            <a:off x="7016750" y="1124743"/>
            <a:ext cx="1943100" cy="292100"/>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400">
                <a:solidFill>
                  <a:srgbClr val="000000"/>
                </a:solidFill>
                <a:latin typeface="Times New Roman" pitchFamily="18" charset="0"/>
                <a:ea typeface=""/>
              </a:rPr>
              <a:t>あるべき姿</a:t>
            </a:r>
          </a:p>
        </p:txBody>
      </p:sp>
      <p:sp>
        <p:nvSpPr>
          <p:cNvPr id="40" name="Rectangle 134"/>
          <p:cNvSpPr>
            <a:spLocks noChangeArrowheads="1"/>
          </p:cNvSpPr>
          <p:nvPr/>
        </p:nvSpPr>
        <p:spPr bwMode="auto">
          <a:xfrm>
            <a:off x="7019925" y="5012531"/>
            <a:ext cx="1943100" cy="647700"/>
          </a:xfrm>
          <a:prstGeom prst="rect">
            <a:avLst/>
          </a:prstGeom>
          <a:solidFill>
            <a:srgbClr val="FFCC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en-US" altLang="en-US" sz="1000">
                <a:latin typeface="ＭＳ Ｐゴシック" pitchFamily="50" charset="-128"/>
                <a:ea typeface=""/>
              </a:rPr>
              <a:t>○○○○○○○○○</a:t>
            </a:r>
            <a:endParaRPr lang="en-US" altLang="ja-JP" sz="1000">
              <a:latin typeface="ＭＳ Ｐゴシック" pitchFamily="50" charset="-128"/>
              <a:ea typeface=""/>
            </a:endParaRPr>
          </a:p>
        </p:txBody>
      </p:sp>
      <p:sp>
        <p:nvSpPr>
          <p:cNvPr id="41" name="Rectangle 135"/>
          <p:cNvSpPr>
            <a:spLocks noChangeArrowheads="1"/>
          </p:cNvSpPr>
          <p:nvPr/>
        </p:nvSpPr>
        <p:spPr bwMode="auto">
          <a:xfrm>
            <a:off x="107950" y="5012531"/>
            <a:ext cx="1943100" cy="647700"/>
          </a:xfrm>
          <a:prstGeom prst="rect">
            <a:avLst/>
          </a:prstGeom>
          <a:solidFill>
            <a:srgbClr val="FFCC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000">
                <a:solidFill>
                  <a:srgbClr val="000000"/>
                </a:solidFill>
                <a:latin typeface="ＭＳ Ｐゴシック" pitchFamily="50" charset="-128"/>
                <a:ea typeface=""/>
              </a:rPr>
              <a:t>【</a:t>
            </a:r>
            <a:r>
              <a:rPr lang="ja-JP" altLang="en-US" sz="1000">
                <a:solidFill>
                  <a:srgbClr val="000000"/>
                </a:solidFill>
                <a:latin typeface="ＭＳ Ｐゴシック" pitchFamily="50" charset="-128"/>
                <a:ea typeface=""/>
              </a:rPr>
              <a:t>企画部門</a:t>
            </a:r>
            <a:r>
              <a:rPr lang="en-US" altLang="ja-JP" sz="1000">
                <a:solidFill>
                  <a:srgbClr val="000000"/>
                </a:solidFill>
                <a:latin typeface="ＭＳ Ｐゴシック" pitchFamily="50" charset="-128"/>
                <a:ea typeface=""/>
              </a:rPr>
              <a:t>】</a:t>
            </a:r>
          </a:p>
          <a:p>
            <a:pPr marL="88900" indent="-88900" defTabSz="1279525" fontAlgn="ctr"/>
            <a:r>
              <a:rPr lang="ja-JP" altLang="en-US" sz="1000">
                <a:solidFill>
                  <a:srgbClr val="000000"/>
                </a:solidFill>
                <a:latin typeface="ＭＳ Ｐゴシック" pitchFamily="50" charset="-128"/>
                <a:ea typeface=""/>
              </a:rPr>
              <a:t>・○○○</a:t>
            </a:r>
          </a:p>
          <a:p>
            <a:pPr marL="88900" indent="-88900" defTabSz="1279525" fontAlgn="ctr"/>
            <a:r>
              <a:rPr lang="ja-JP" altLang="en-US" sz="1000">
                <a:solidFill>
                  <a:srgbClr val="000000"/>
                </a:solidFill>
                <a:latin typeface="ＭＳ Ｐゴシック" pitchFamily="50" charset="-128"/>
                <a:ea typeface=""/>
              </a:rPr>
              <a:t>・○○○</a:t>
            </a:r>
          </a:p>
          <a:p>
            <a:pPr marL="88900" indent="-88900" defTabSz="1279525" fontAlgn="ctr"/>
            <a:endParaRPr lang="en-US" altLang="ja-JP" sz="1000">
              <a:solidFill>
                <a:srgbClr val="000000"/>
              </a:solidFill>
              <a:latin typeface="ＭＳ Ｐゴシック" pitchFamily="50" charset="-128"/>
              <a:ea typeface=""/>
            </a:endParaRPr>
          </a:p>
        </p:txBody>
      </p:sp>
    </p:spTree>
    <p:extLst>
      <p:ext uri="{BB962C8B-B14F-4D97-AF65-F5344CB8AC3E}">
        <p14:creationId xmlns:p14="http://schemas.microsoft.com/office/powerpoint/2010/main" val="42735710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4-22</a:t>
            </a:r>
            <a:r>
              <a:rPr lang="ja-JP" altLang="en-US" dirty="0"/>
              <a:t>　要求のブレークダウンの例</a:t>
            </a:r>
            <a:endParaRPr kumimoji="1" lang="ja-JP" altLang="en-US" dirty="0"/>
          </a:p>
        </p:txBody>
      </p:sp>
      <p:cxnSp>
        <p:nvCxnSpPr>
          <p:cNvPr id="3" name="AutoShape 44"/>
          <p:cNvCxnSpPr>
            <a:cxnSpLocks noChangeShapeType="1"/>
            <a:stCxn id="5" idx="2"/>
            <a:endCxn id="24" idx="0"/>
          </p:cNvCxnSpPr>
          <p:nvPr/>
        </p:nvCxnSpPr>
        <p:spPr bwMode="auto">
          <a:xfrm>
            <a:off x="1133728" y="2084388"/>
            <a:ext cx="0" cy="1785937"/>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Rectangle 46"/>
          <p:cNvSpPr>
            <a:spLocks noChangeArrowheads="1"/>
          </p:cNvSpPr>
          <p:nvPr/>
        </p:nvSpPr>
        <p:spPr bwMode="auto">
          <a:xfrm>
            <a:off x="143728" y="1365250"/>
            <a:ext cx="1980000" cy="719138"/>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ja-JP" altLang="en-US" dirty="0">
                <a:solidFill>
                  <a:srgbClr val="000000"/>
                </a:solidFill>
                <a:latin typeface="MS UI Gothic" pitchFamily="50" charset="-128"/>
                <a:ea typeface="MS UI Gothic" pitchFamily="50" charset="-128"/>
              </a:rPr>
              <a:t>ビジネス要求</a:t>
            </a:r>
          </a:p>
        </p:txBody>
      </p:sp>
      <p:sp>
        <p:nvSpPr>
          <p:cNvPr id="6" name="Rectangle 47"/>
          <p:cNvSpPr>
            <a:spLocks noChangeArrowheads="1"/>
          </p:cNvSpPr>
          <p:nvPr/>
        </p:nvSpPr>
        <p:spPr bwMode="auto">
          <a:xfrm>
            <a:off x="2498725" y="1365250"/>
            <a:ext cx="3168000" cy="719138"/>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ja-JP" altLang="en-US" sz="1400" dirty="0">
                <a:solidFill>
                  <a:srgbClr val="000000"/>
                </a:solidFill>
                <a:latin typeface="MS UI Gothic" pitchFamily="50" charset="-128"/>
                <a:ea typeface="MS UI Gothic" pitchFamily="50" charset="-128"/>
              </a:rPr>
              <a:t>組織横断的な要求であり、特定の</a:t>
            </a:r>
            <a:r>
              <a:rPr lang="ja-JP" altLang="en-US" sz="1400" dirty="0" smtClean="0">
                <a:solidFill>
                  <a:srgbClr val="000000"/>
                </a:solidFill>
                <a:latin typeface="MS UI Gothic" pitchFamily="50" charset="-128"/>
                <a:ea typeface="MS UI Gothic" pitchFamily="50" charset="-128"/>
              </a:rPr>
              <a:t>ステークホルダーの</a:t>
            </a:r>
            <a:r>
              <a:rPr lang="ja-JP" altLang="en-US" sz="1400" dirty="0">
                <a:solidFill>
                  <a:srgbClr val="000000"/>
                </a:solidFill>
                <a:latin typeface="MS UI Gothic" pitchFamily="50" charset="-128"/>
                <a:ea typeface="MS UI Gothic" pitchFamily="50" charset="-128"/>
              </a:rPr>
              <a:t>要求として考えることが難しい。</a:t>
            </a:r>
          </a:p>
        </p:txBody>
      </p:sp>
      <p:cxnSp>
        <p:nvCxnSpPr>
          <p:cNvPr id="7" name="AutoShape 48"/>
          <p:cNvCxnSpPr>
            <a:cxnSpLocks noChangeShapeType="1"/>
            <a:stCxn id="6" idx="1"/>
            <a:endCxn id="5" idx="3"/>
          </p:cNvCxnSpPr>
          <p:nvPr/>
        </p:nvCxnSpPr>
        <p:spPr bwMode="auto">
          <a:xfrm flipH="1">
            <a:off x="2123728" y="1724819"/>
            <a:ext cx="374997"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49"/>
          <p:cNvSpPr>
            <a:spLocks noChangeArrowheads="1"/>
          </p:cNvSpPr>
          <p:nvPr/>
        </p:nvSpPr>
        <p:spPr bwMode="auto">
          <a:xfrm>
            <a:off x="5999608" y="1365250"/>
            <a:ext cx="3036888" cy="719138"/>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ja-JP" altLang="en-US" sz="1400" dirty="0">
                <a:solidFill>
                  <a:srgbClr val="000000"/>
                </a:solidFill>
                <a:latin typeface="MS UI Gothic" pitchFamily="50" charset="-128"/>
                <a:ea typeface="MS UI Gothic" pitchFamily="50" charset="-128"/>
              </a:rPr>
              <a:t>売上の</a:t>
            </a:r>
            <a:r>
              <a:rPr lang="en-US" altLang="ja-JP" sz="1400" dirty="0">
                <a:solidFill>
                  <a:srgbClr val="000000"/>
                </a:solidFill>
                <a:latin typeface="MS UI Gothic" pitchFamily="50" charset="-128"/>
                <a:ea typeface="MS UI Gothic" pitchFamily="50" charset="-128"/>
              </a:rPr>
              <a:t>XX</a:t>
            </a:r>
            <a:r>
              <a:rPr lang="ja-JP" altLang="en-US" sz="1400" dirty="0">
                <a:solidFill>
                  <a:srgbClr val="000000"/>
                </a:solidFill>
                <a:latin typeface="MS UI Gothic" pitchFamily="50" charset="-128"/>
                <a:ea typeface="MS UI Gothic" pitchFamily="50" charset="-128"/>
              </a:rPr>
              <a:t>％増</a:t>
            </a:r>
          </a:p>
          <a:p>
            <a:pPr eaLnBrk="0" hangingPunct="0"/>
            <a:r>
              <a:rPr lang="ja-JP" altLang="en-US" sz="1400" dirty="0">
                <a:solidFill>
                  <a:srgbClr val="000000"/>
                </a:solidFill>
                <a:latin typeface="MS UI Gothic" pitchFamily="50" charset="-128"/>
                <a:ea typeface="MS UI Gothic" pitchFamily="50" charset="-128"/>
              </a:rPr>
              <a:t>新規顧客を</a:t>
            </a:r>
            <a:r>
              <a:rPr lang="en-US" altLang="ja-JP" sz="1400" dirty="0">
                <a:solidFill>
                  <a:srgbClr val="000000"/>
                </a:solidFill>
                <a:latin typeface="MS UI Gothic" pitchFamily="50" charset="-128"/>
                <a:ea typeface="MS UI Gothic" pitchFamily="50" charset="-128"/>
              </a:rPr>
              <a:t>X</a:t>
            </a:r>
            <a:r>
              <a:rPr lang="ja-JP" altLang="en-US" sz="1400" dirty="0">
                <a:solidFill>
                  <a:srgbClr val="000000"/>
                </a:solidFill>
                <a:latin typeface="MS UI Gothic" pitchFamily="50" charset="-128"/>
                <a:ea typeface="MS UI Gothic" pitchFamily="50" charset="-128"/>
              </a:rPr>
              <a:t>万人獲得</a:t>
            </a:r>
          </a:p>
          <a:p>
            <a:pPr eaLnBrk="0" hangingPunct="0"/>
            <a:r>
              <a:rPr lang="ja-JP" altLang="en-US" sz="1400" dirty="0">
                <a:solidFill>
                  <a:srgbClr val="000000"/>
                </a:solidFill>
                <a:latin typeface="MS UI Gothic" pitchFamily="50" charset="-128"/>
                <a:ea typeface="MS UI Gothic" pitchFamily="50" charset="-128"/>
              </a:rPr>
              <a:t>全社コストの</a:t>
            </a:r>
            <a:r>
              <a:rPr lang="en-US" altLang="ja-JP" sz="1400" dirty="0">
                <a:solidFill>
                  <a:srgbClr val="000000"/>
                </a:solidFill>
                <a:latin typeface="MS UI Gothic" pitchFamily="50" charset="-128"/>
                <a:ea typeface="MS UI Gothic" pitchFamily="50" charset="-128"/>
              </a:rPr>
              <a:t>XX</a:t>
            </a:r>
            <a:r>
              <a:rPr lang="ja-JP" altLang="en-US" sz="1400" dirty="0">
                <a:solidFill>
                  <a:srgbClr val="000000"/>
                </a:solidFill>
                <a:latin typeface="MS UI Gothic" pitchFamily="50" charset="-128"/>
                <a:ea typeface="MS UI Gothic" pitchFamily="50" charset="-128"/>
              </a:rPr>
              <a:t>％削減</a:t>
            </a:r>
          </a:p>
        </p:txBody>
      </p:sp>
      <p:cxnSp>
        <p:nvCxnSpPr>
          <p:cNvPr id="10" name="AutoShape 50"/>
          <p:cNvCxnSpPr>
            <a:cxnSpLocks noChangeShapeType="1"/>
            <a:stCxn id="8" idx="1"/>
            <a:endCxn id="6" idx="3"/>
          </p:cNvCxnSpPr>
          <p:nvPr/>
        </p:nvCxnSpPr>
        <p:spPr bwMode="auto">
          <a:xfrm flipH="1">
            <a:off x="5666725" y="1724819"/>
            <a:ext cx="332883"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52"/>
          <p:cNvSpPr>
            <a:spLocks noChangeArrowheads="1"/>
          </p:cNvSpPr>
          <p:nvPr/>
        </p:nvSpPr>
        <p:spPr bwMode="auto">
          <a:xfrm>
            <a:off x="143728" y="2178050"/>
            <a:ext cx="1980000" cy="719138"/>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ja-JP" altLang="en-US" dirty="0" smtClean="0">
                <a:solidFill>
                  <a:srgbClr val="000000"/>
                </a:solidFill>
                <a:latin typeface="MS UI Gothic" pitchFamily="50" charset="-128"/>
                <a:ea typeface="MS UI Gothic" pitchFamily="50" charset="-128"/>
              </a:rPr>
              <a:t>ステークホルダー要求</a:t>
            </a:r>
            <a:endParaRPr lang="ja-JP" altLang="en-US" dirty="0">
              <a:solidFill>
                <a:srgbClr val="000000"/>
              </a:solidFill>
              <a:latin typeface="MS UI Gothic" pitchFamily="50" charset="-128"/>
              <a:ea typeface="MS UI Gothic" pitchFamily="50" charset="-128"/>
            </a:endParaRPr>
          </a:p>
        </p:txBody>
      </p:sp>
      <p:sp>
        <p:nvSpPr>
          <p:cNvPr id="13" name="Rectangle 53"/>
          <p:cNvSpPr>
            <a:spLocks noChangeArrowheads="1"/>
          </p:cNvSpPr>
          <p:nvPr/>
        </p:nvSpPr>
        <p:spPr bwMode="auto">
          <a:xfrm>
            <a:off x="2498725" y="2178050"/>
            <a:ext cx="3168000" cy="719138"/>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ja-JP" altLang="en-US" sz="1400" dirty="0" smtClean="0">
                <a:solidFill>
                  <a:srgbClr val="000000"/>
                </a:solidFill>
                <a:latin typeface="MS UI Gothic" pitchFamily="50" charset="-128"/>
                <a:ea typeface="MS UI Gothic" pitchFamily="50" charset="-128"/>
              </a:rPr>
              <a:t>ステークホルダー（</a:t>
            </a:r>
            <a:r>
              <a:rPr lang="ja-JP" altLang="en-US" sz="1400" dirty="0">
                <a:solidFill>
                  <a:srgbClr val="000000"/>
                </a:solidFill>
                <a:latin typeface="MS UI Gothic" pitchFamily="50" charset="-128"/>
                <a:ea typeface="MS UI Gothic" pitchFamily="50" charset="-128"/>
              </a:rPr>
              <a:t>人、組織）が特定できる要求</a:t>
            </a:r>
          </a:p>
        </p:txBody>
      </p:sp>
      <p:cxnSp>
        <p:nvCxnSpPr>
          <p:cNvPr id="14" name="AutoShape 54"/>
          <p:cNvCxnSpPr>
            <a:cxnSpLocks noChangeShapeType="1"/>
            <a:stCxn id="13" idx="1"/>
            <a:endCxn id="12" idx="3"/>
          </p:cNvCxnSpPr>
          <p:nvPr/>
        </p:nvCxnSpPr>
        <p:spPr bwMode="auto">
          <a:xfrm flipH="1">
            <a:off x="2123728" y="2537619"/>
            <a:ext cx="374997"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55"/>
          <p:cNvSpPr>
            <a:spLocks noChangeArrowheads="1"/>
          </p:cNvSpPr>
          <p:nvPr/>
        </p:nvSpPr>
        <p:spPr bwMode="auto">
          <a:xfrm>
            <a:off x="5999608" y="2178050"/>
            <a:ext cx="3036888" cy="719138"/>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ja-JP" altLang="en-US" sz="1400">
                <a:solidFill>
                  <a:srgbClr val="000000"/>
                </a:solidFill>
                <a:latin typeface="MS UI Gothic" pitchFamily="50" charset="-128"/>
                <a:ea typeface="MS UI Gothic" pitchFamily="50" charset="-128"/>
              </a:rPr>
              <a:t>お客様の問合せに対して・・・</a:t>
            </a:r>
          </a:p>
          <a:p>
            <a:pPr eaLnBrk="0" hangingPunct="0"/>
            <a:r>
              <a:rPr lang="ja-JP" altLang="en-US" sz="1400">
                <a:solidFill>
                  <a:srgbClr val="000000"/>
                </a:solidFill>
                <a:latin typeface="MS UI Gothic" pitchFamily="50" charset="-128"/>
                <a:ea typeface="MS UI Gothic" pitchFamily="50" charset="-128"/>
              </a:rPr>
              <a:t>人事部の</a:t>
            </a:r>
            <a:r>
              <a:rPr lang="en-US" altLang="ja-JP" sz="1400">
                <a:solidFill>
                  <a:srgbClr val="000000"/>
                </a:solidFill>
                <a:latin typeface="MS UI Gothic" pitchFamily="50" charset="-128"/>
                <a:ea typeface="MS UI Gothic" pitchFamily="50" charset="-128"/>
              </a:rPr>
              <a:t>XX</a:t>
            </a:r>
            <a:r>
              <a:rPr lang="ja-JP" altLang="en-US" sz="1400">
                <a:solidFill>
                  <a:srgbClr val="000000"/>
                </a:solidFill>
                <a:latin typeface="MS UI Gothic" pitchFamily="50" charset="-128"/>
                <a:ea typeface="MS UI Gothic" pitchFamily="50" charset="-128"/>
              </a:rPr>
              <a:t>コストを半分以下に・・・</a:t>
            </a:r>
          </a:p>
        </p:txBody>
      </p:sp>
      <p:cxnSp>
        <p:nvCxnSpPr>
          <p:cNvPr id="16" name="AutoShape 56"/>
          <p:cNvCxnSpPr>
            <a:cxnSpLocks noChangeShapeType="1"/>
            <a:stCxn id="15" idx="1"/>
            <a:endCxn id="13" idx="3"/>
          </p:cNvCxnSpPr>
          <p:nvPr/>
        </p:nvCxnSpPr>
        <p:spPr bwMode="auto">
          <a:xfrm flipH="1">
            <a:off x="5666725" y="2537619"/>
            <a:ext cx="332883"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58"/>
          <p:cNvSpPr>
            <a:spLocks noChangeArrowheads="1"/>
          </p:cNvSpPr>
          <p:nvPr/>
        </p:nvSpPr>
        <p:spPr bwMode="auto">
          <a:xfrm>
            <a:off x="143728" y="2992438"/>
            <a:ext cx="1980000" cy="719137"/>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ja-JP" altLang="en-US">
                <a:solidFill>
                  <a:srgbClr val="000000"/>
                </a:solidFill>
                <a:latin typeface="MS UI Gothic" pitchFamily="50" charset="-128"/>
                <a:ea typeface="MS UI Gothic" pitchFamily="50" charset="-128"/>
              </a:rPr>
              <a:t>ソリューション要求</a:t>
            </a:r>
          </a:p>
        </p:txBody>
      </p:sp>
      <p:sp>
        <p:nvSpPr>
          <p:cNvPr id="19" name="Rectangle 59"/>
          <p:cNvSpPr>
            <a:spLocks noChangeArrowheads="1"/>
          </p:cNvSpPr>
          <p:nvPr/>
        </p:nvSpPr>
        <p:spPr bwMode="auto">
          <a:xfrm>
            <a:off x="2498725" y="2992438"/>
            <a:ext cx="3168000" cy="719137"/>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ja-JP" altLang="en-US" sz="1400">
                <a:solidFill>
                  <a:srgbClr val="000000"/>
                </a:solidFill>
                <a:latin typeface="MS UI Gothic" pitchFamily="50" charset="-128"/>
                <a:ea typeface="MS UI Gothic" pitchFamily="50" charset="-128"/>
              </a:rPr>
              <a:t>ソリューション（問題解決の</a:t>
            </a:r>
            <a:r>
              <a:rPr lang="ja-JP" altLang="en-US" sz="1400" b="1" u="sng">
                <a:solidFill>
                  <a:srgbClr val="000000"/>
                </a:solidFill>
                <a:latin typeface="MS UI Gothic" pitchFamily="50" charset="-128"/>
                <a:ea typeface="MS UI Gothic" pitchFamily="50" charset="-128"/>
              </a:rPr>
              <a:t>手段</a:t>
            </a:r>
            <a:r>
              <a:rPr lang="ja-JP" altLang="en-US" sz="1400">
                <a:solidFill>
                  <a:srgbClr val="000000"/>
                </a:solidFill>
                <a:latin typeface="MS UI Gothic" pitchFamily="50" charset="-128"/>
                <a:ea typeface="MS UI Gothic" pitchFamily="50" charset="-128"/>
              </a:rPr>
              <a:t>）の特徴が表現に現れ始める。</a:t>
            </a:r>
          </a:p>
        </p:txBody>
      </p:sp>
      <p:cxnSp>
        <p:nvCxnSpPr>
          <p:cNvPr id="20" name="AutoShape 60"/>
          <p:cNvCxnSpPr>
            <a:cxnSpLocks noChangeShapeType="1"/>
            <a:stCxn id="19" idx="1"/>
            <a:endCxn id="18" idx="3"/>
          </p:cNvCxnSpPr>
          <p:nvPr/>
        </p:nvCxnSpPr>
        <p:spPr bwMode="auto">
          <a:xfrm flipH="1">
            <a:off x="2123728" y="3352007"/>
            <a:ext cx="374997"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61"/>
          <p:cNvSpPr>
            <a:spLocks noChangeArrowheads="1"/>
          </p:cNvSpPr>
          <p:nvPr/>
        </p:nvSpPr>
        <p:spPr bwMode="auto">
          <a:xfrm>
            <a:off x="5999608" y="2992438"/>
            <a:ext cx="3036888" cy="719137"/>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ja-JP" altLang="en-US" sz="1400">
                <a:solidFill>
                  <a:srgbClr val="000000"/>
                </a:solidFill>
                <a:latin typeface="MS UI Gothic" pitchFamily="50" charset="-128"/>
                <a:ea typeface="MS UI Gothic" pitchFamily="50" charset="-128"/>
              </a:rPr>
              <a:t>お客様の</a:t>
            </a:r>
            <a:r>
              <a:rPr lang="en-US" altLang="ja-JP" sz="1400">
                <a:solidFill>
                  <a:srgbClr val="000000"/>
                </a:solidFill>
                <a:latin typeface="MS UI Gothic" pitchFamily="50" charset="-128"/>
                <a:ea typeface="MS UI Gothic" pitchFamily="50" charset="-128"/>
              </a:rPr>
              <a:t>XX</a:t>
            </a:r>
            <a:r>
              <a:rPr lang="ja-JP" altLang="en-US" sz="1400">
                <a:solidFill>
                  <a:srgbClr val="000000"/>
                </a:solidFill>
                <a:latin typeface="MS UI Gothic" pitchFamily="50" charset="-128"/>
                <a:ea typeface="MS UI Gothic" pitchFamily="50" charset="-128"/>
              </a:rPr>
              <a:t>をオンラインで即座に・・・・</a:t>
            </a:r>
          </a:p>
          <a:p>
            <a:pPr eaLnBrk="0" hangingPunct="0"/>
            <a:r>
              <a:rPr lang="ja-JP" altLang="en-US" sz="1400">
                <a:solidFill>
                  <a:srgbClr val="000000"/>
                </a:solidFill>
                <a:latin typeface="MS UI Gothic" pitchFamily="50" charset="-128"/>
                <a:ea typeface="MS UI Gothic" pitchFamily="50" charset="-128"/>
              </a:rPr>
              <a:t>月間の利用金額に応じて</a:t>
            </a:r>
            <a:r>
              <a:rPr lang="en-US" altLang="ja-JP" sz="1400">
                <a:solidFill>
                  <a:srgbClr val="000000"/>
                </a:solidFill>
                <a:latin typeface="MS UI Gothic" pitchFamily="50" charset="-128"/>
                <a:ea typeface="MS UI Gothic" pitchFamily="50" charset="-128"/>
              </a:rPr>
              <a:t>XX</a:t>
            </a:r>
            <a:r>
              <a:rPr lang="ja-JP" altLang="en-US" sz="1400">
                <a:solidFill>
                  <a:srgbClr val="000000"/>
                </a:solidFill>
                <a:latin typeface="MS UI Gothic" pitchFamily="50" charset="-128"/>
                <a:ea typeface="MS UI Gothic" pitchFamily="50" charset="-128"/>
              </a:rPr>
              <a:t>を・・・</a:t>
            </a:r>
          </a:p>
          <a:p>
            <a:pPr eaLnBrk="0" hangingPunct="0"/>
            <a:r>
              <a:rPr lang="en-US" altLang="ja-JP" sz="1400">
                <a:solidFill>
                  <a:srgbClr val="000000"/>
                </a:solidFill>
                <a:latin typeface="MS UI Gothic" pitchFamily="50" charset="-128"/>
                <a:ea typeface="MS UI Gothic" pitchFamily="50" charset="-128"/>
              </a:rPr>
              <a:t>24</a:t>
            </a:r>
            <a:r>
              <a:rPr lang="ja-JP" altLang="en-US" sz="1400">
                <a:solidFill>
                  <a:srgbClr val="000000"/>
                </a:solidFill>
                <a:latin typeface="MS UI Gothic" pitchFamily="50" charset="-128"/>
                <a:ea typeface="MS UI Gothic" pitchFamily="50" charset="-128"/>
              </a:rPr>
              <a:t>時間</a:t>
            </a:r>
            <a:r>
              <a:rPr lang="en-US" altLang="ja-JP" sz="1400">
                <a:solidFill>
                  <a:srgbClr val="000000"/>
                </a:solidFill>
                <a:latin typeface="MS UI Gothic" pitchFamily="50" charset="-128"/>
                <a:ea typeface="MS UI Gothic" pitchFamily="50" charset="-128"/>
              </a:rPr>
              <a:t>365</a:t>
            </a:r>
            <a:r>
              <a:rPr lang="ja-JP" altLang="en-US" sz="1400">
                <a:solidFill>
                  <a:srgbClr val="000000"/>
                </a:solidFill>
                <a:latin typeface="MS UI Gothic" pitchFamily="50" charset="-128"/>
                <a:ea typeface="MS UI Gothic" pitchFamily="50" charset="-128"/>
              </a:rPr>
              <a:t>日サービスを提供し・・・</a:t>
            </a:r>
          </a:p>
        </p:txBody>
      </p:sp>
      <p:cxnSp>
        <p:nvCxnSpPr>
          <p:cNvPr id="22" name="AutoShape 62"/>
          <p:cNvCxnSpPr>
            <a:cxnSpLocks noChangeShapeType="1"/>
            <a:stCxn id="21" idx="1"/>
            <a:endCxn id="19" idx="3"/>
          </p:cNvCxnSpPr>
          <p:nvPr/>
        </p:nvCxnSpPr>
        <p:spPr bwMode="auto">
          <a:xfrm flipH="1">
            <a:off x="5666725" y="3352007"/>
            <a:ext cx="332883"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64"/>
          <p:cNvSpPr>
            <a:spLocks noChangeArrowheads="1"/>
          </p:cNvSpPr>
          <p:nvPr/>
        </p:nvSpPr>
        <p:spPr bwMode="auto">
          <a:xfrm>
            <a:off x="143728" y="3870325"/>
            <a:ext cx="1980000" cy="719138"/>
          </a:xfrm>
          <a:prstGeom prst="rect">
            <a:avLst/>
          </a:prstGeom>
          <a:solidFill>
            <a:srgbClr val="FFCC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ja-JP" altLang="en-US">
                <a:solidFill>
                  <a:srgbClr val="000000"/>
                </a:solidFill>
                <a:latin typeface="MS UI Gothic" pitchFamily="50" charset="-128"/>
                <a:ea typeface="MS UI Gothic" pitchFamily="50" charset="-128"/>
              </a:rPr>
              <a:t>ソリューション</a:t>
            </a:r>
          </a:p>
        </p:txBody>
      </p:sp>
      <p:sp>
        <p:nvSpPr>
          <p:cNvPr id="25" name="Rectangle 65"/>
          <p:cNvSpPr>
            <a:spLocks noChangeArrowheads="1"/>
          </p:cNvSpPr>
          <p:nvPr/>
        </p:nvSpPr>
        <p:spPr bwMode="auto">
          <a:xfrm>
            <a:off x="2498725" y="3870325"/>
            <a:ext cx="3168000" cy="719138"/>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ja-JP" altLang="en-US" sz="1400">
                <a:solidFill>
                  <a:srgbClr val="000000"/>
                </a:solidFill>
                <a:latin typeface="MS UI Gothic" pitchFamily="50" charset="-128"/>
                <a:ea typeface="MS UI Gothic" pitchFamily="50" charset="-128"/>
              </a:rPr>
              <a:t>ソリューション（問題解決の</a:t>
            </a:r>
            <a:r>
              <a:rPr lang="ja-JP" altLang="en-US" sz="1400" b="1" u="sng">
                <a:solidFill>
                  <a:srgbClr val="000000"/>
                </a:solidFill>
                <a:latin typeface="MS UI Gothic" pitchFamily="50" charset="-128"/>
                <a:ea typeface="MS UI Gothic" pitchFamily="50" charset="-128"/>
              </a:rPr>
              <a:t>手段</a:t>
            </a:r>
            <a:r>
              <a:rPr lang="ja-JP" altLang="en-US" sz="1400">
                <a:solidFill>
                  <a:srgbClr val="000000"/>
                </a:solidFill>
                <a:latin typeface="MS UI Gothic" pitchFamily="50" charset="-128"/>
                <a:ea typeface="MS UI Gothic" pitchFamily="50" charset="-128"/>
              </a:rPr>
              <a:t>）が具体的に表現される。</a:t>
            </a:r>
          </a:p>
        </p:txBody>
      </p:sp>
      <p:cxnSp>
        <p:nvCxnSpPr>
          <p:cNvPr id="26" name="AutoShape 66"/>
          <p:cNvCxnSpPr>
            <a:cxnSpLocks noChangeShapeType="1"/>
            <a:stCxn id="25" idx="1"/>
            <a:endCxn id="24" idx="3"/>
          </p:cNvCxnSpPr>
          <p:nvPr/>
        </p:nvCxnSpPr>
        <p:spPr bwMode="auto">
          <a:xfrm flipH="1">
            <a:off x="2123728" y="4229894"/>
            <a:ext cx="374997"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67"/>
          <p:cNvSpPr>
            <a:spLocks noChangeArrowheads="1"/>
          </p:cNvSpPr>
          <p:nvPr/>
        </p:nvSpPr>
        <p:spPr bwMode="auto">
          <a:xfrm>
            <a:off x="5999608" y="3870325"/>
            <a:ext cx="3036888" cy="719138"/>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en-US" altLang="ja-JP" sz="1400">
                <a:solidFill>
                  <a:srgbClr val="000000"/>
                </a:solidFill>
                <a:latin typeface="MS UI Gothic" pitchFamily="50" charset="-128"/>
                <a:ea typeface="MS UI Gothic" pitchFamily="50" charset="-128"/>
              </a:rPr>
              <a:t>XX</a:t>
            </a:r>
            <a:r>
              <a:rPr lang="ja-JP" altLang="en-US" sz="1400">
                <a:solidFill>
                  <a:srgbClr val="000000"/>
                </a:solidFill>
                <a:latin typeface="MS UI Gothic" pitchFamily="50" charset="-128"/>
                <a:ea typeface="MS UI Gothic" pitchFamily="50" charset="-128"/>
              </a:rPr>
              <a:t>画面上に当月の利用金額を・・・</a:t>
            </a:r>
          </a:p>
          <a:p>
            <a:pPr eaLnBrk="0" hangingPunct="0"/>
            <a:r>
              <a:rPr lang="ja-JP" altLang="en-US" sz="1400">
                <a:solidFill>
                  <a:srgbClr val="000000"/>
                </a:solidFill>
                <a:latin typeface="MS UI Gothic" pitchFamily="50" charset="-128"/>
                <a:ea typeface="MS UI Gothic" pitchFamily="50" charset="-128"/>
              </a:rPr>
              <a:t>毎週月曜にメールでお客様に</a:t>
            </a:r>
            <a:r>
              <a:rPr lang="en-US" altLang="ja-JP" sz="1400">
                <a:solidFill>
                  <a:srgbClr val="000000"/>
                </a:solidFill>
                <a:latin typeface="MS UI Gothic" pitchFamily="50" charset="-128"/>
                <a:ea typeface="MS UI Gothic" pitchFamily="50" charset="-128"/>
              </a:rPr>
              <a:t>XX</a:t>
            </a:r>
            <a:r>
              <a:rPr lang="ja-JP" altLang="en-US" sz="1400">
                <a:solidFill>
                  <a:srgbClr val="000000"/>
                </a:solidFill>
                <a:latin typeface="MS UI Gothic" pitchFamily="50" charset="-128"/>
                <a:ea typeface="MS UI Gothic" pitchFamily="50" charset="-128"/>
              </a:rPr>
              <a:t>を・・・</a:t>
            </a:r>
          </a:p>
        </p:txBody>
      </p:sp>
      <p:cxnSp>
        <p:nvCxnSpPr>
          <p:cNvPr id="28" name="AutoShape 68"/>
          <p:cNvCxnSpPr>
            <a:cxnSpLocks noChangeShapeType="1"/>
            <a:stCxn id="27" idx="1"/>
            <a:endCxn id="25" idx="3"/>
          </p:cNvCxnSpPr>
          <p:nvPr/>
        </p:nvCxnSpPr>
        <p:spPr bwMode="auto">
          <a:xfrm flipH="1">
            <a:off x="5666725" y="4229894"/>
            <a:ext cx="332883"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70"/>
          <p:cNvSpPr>
            <a:spLocks noChangeArrowheads="1"/>
          </p:cNvSpPr>
          <p:nvPr/>
        </p:nvSpPr>
        <p:spPr bwMode="auto">
          <a:xfrm>
            <a:off x="143728" y="4799013"/>
            <a:ext cx="1980000" cy="719137"/>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ja-JP" altLang="en-US">
                <a:solidFill>
                  <a:srgbClr val="333399"/>
                </a:solidFill>
                <a:latin typeface="MS UI Gothic" pitchFamily="50" charset="-128"/>
                <a:ea typeface="MS UI Gothic" pitchFamily="50" charset="-128"/>
              </a:rPr>
              <a:t>移行要求</a:t>
            </a:r>
          </a:p>
        </p:txBody>
      </p:sp>
      <p:sp>
        <p:nvSpPr>
          <p:cNvPr id="31" name="Rectangle 71"/>
          <p:cNvSpPr>
            <a:spLocks noChangeArrowheads="1"/>
          </p:cNvSpPr>
          <p:nvPr/>
        </p:nvSpPr>
        <p:spPr bwMode="auto">
          <a:xfrm>
            <a:off x="2498725" y="4799013"/>
            <a:ext cx="3168000" cy="719137"/>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ja-JP" altLang="en-US" sz="1400">
                <a:solidFill>
                  <a:srgbClr val="333399"/>
                </a:solidFill>
                <a:latin typeface="MS UI Gothic" pitchFamily="50" charset="-128"/>
                <a:ea typeface="MS UI Gothic" pitchFamily="50" charset="-128"/>
              </a:rPr>
              <a:t>ソリューションを実現するために必要となる要求（</a:t>
            </a:r>
            <a:r>
              <a:rPr lang="en-US" altLang="ja-JP" sz="1400">
                <a:solidFill>
                  <a:srgbClr val="333399"/>
                </a:solidFill>
                <a:latin typeface="MS UI Gothic" pitchFamily="50" charset="-128"/>
                <a:ea typeface="MS UI Gothic" pitchFamily="50" charset="-128"/>
              </a:rPr>
              <a:t>As Is </a:t>
            </a:r>
            <a:r>
              <a:rPr lang="ja-JP" altLang="en-US" sz="1400">
                <a:solidFill>
                  <a:srgbClr val="333399"/>
                </a:solidFill>
                <a:latin typeface="MS UI Gothic" pitchFamily="50" charset="-128"/>
                <a:ea typeface="MS UI Gothic" pitchFamily="50" charset="-128"/>
              </a:rPr>
              <a:t>から </a:t>
            </a:r>
            <a:r>
              <a:rPr lang="en-US" altLang="ja-JP" sz="1400">
                <a:solidFill>
                  <a:srgbClr val="333399"/>
                </a:solidFill>
                <a:latin typeface="MS UI Gothic" pitchFamily="50" charset="-128"/>
                <a:ea typeface="MS UI Gothic" pitchFamily="50" charset="-128"/>
              </a:rPr>
              <a:t>To Be </a:t>
            </a:r>
            <a:r>
              <a:rPr lang="ja-JP" altLang="en-US" sz="1400">
                <a:solidFill>
                  <a:srgbClr val="333399"/>
                </a:solidFill>
                <a:latin typeface="MS UI Gothic" pitchFamily="50" charset="-128"/>
                <a:ea typeface="MS UI Gothic" pitchFamily="50" charset="-128"/>
              </a:rPr>
              <a:t>に移行するための要求）</a:t>
            </a:r>
          </a:p>
        </p:txBody>
      </p:sp>
      <p:cxnSp>
        <p:nvCxnSpPr>
          <p:cNvPr id="32" name="AutoShape 72"/>
          <p:cNvCxnSpPr>
            <a:cxnSpLocks noChangeShapeType="1"/>
            <a:stCxn id="31" idx="1"/>
            <a:endCxn id="30" idx="3"/>
          </p:cNvCxnSpPr>
          <p:nvPr/>
        </p:nvCxnSpPr>
        <p:spPr bwMode="auto">
          <a:xfrm flipH="1">
            <a:off x="2123728" y="5158582"/>
            <a:ext cx="374997"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ectangle 73"/>
          <p:cNvSpPr>
            <a:spLocks noChangeArrowheads="1"/>
          </p:cNvSpPr>
          <p:nvPr/>
        </p:nvSpPr>
        <p:spPr bwMode="auto">
          <a:xfrm>
            <a:off x="5999608" y="4799013"/>
            <a:ext cx="3036888" cy="719137"/>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eaLnBrk="0" hangingPunct="0"/>
            <a:r>
              <a:rPr lang="en-US" altLang="ja-JP" sz="1400">
                <a:solidFill>
                  <a:srgbClr val="333399"/>
                </a:solidFill>
                <a:latin typeface="MS UI Gothic" pitchFamily="50" charset="-128"/>
                <a:ea typeface="MS UI Gothic" pitchFamily="50" charset="-128"/>
              </a:rPr>
              <a:t>XX</a:t>
            </a:r>
            <a:r>
              <a:rPr lang="ja-JP" altLang="en-US" sz="1400">
                <a:solidFill>
                  <a:srgbClr val="333399"/>
                </a:solidFill>
                <a:latin typeface="MS UI Gothic" pitchFamily="50" charset="-128"/>
                <a:ea typeface="MS UI Gothic" pitchFamily="50" charset="-128"/>
              </a:rPr>
              <a:t>までに○○部員の製品知識を教育できる・・・</a:t>
            </a:r>
          </a:p>
          <a:p>
            <a:pPr eaLnBrk="0" hangingPunct="0"/>
            <a:r>
              <a:rPr lang="en-US" altLang="ja-JP" sz="1400">
                <a:solidFill>
                  <a:srgbClr val="333399"/>
                </a:solidFill>
                <a:latin typeface="MS UI Gothic" pitchFamily="50" charset="-128"/>
                <a:ea typeface="MS UI Gothic" pitchFamily="50" charset="-128"/>
              </a:rPr>
              <a:t>XX</a:t>
            </a:r>
            <a:r>
              <a:rPr lang="ja-JP" altLang="en-US" sz="1400">
                <a:solidFill>
                  <a:srgbClr val="333399"/>
                </a:solidFill>
                <a:latin typeface="MS UI Gothic" pitchFamily="50" charset="-128"/>
                <a:ea typeface="MS UI Gothic" pitchFamily="50" charset="-128"/>
              </a:rPr>
              <a:t>までに○○システムの</a:t>
            </a:r>
            <a:r>
              <a:rPr lang="en-US" altLang="ja-JP" sz="1400">
                <a:solidFill>
                  <a:srgbClr val="333399"/>
                </a:solidFill>
                <a:latin typeface="MS UI Gothic" pitchFamily="50" charset="-128"/>
                <a:ea typeface="MS UI Gothic" pitchFamily="50" charset="-128"/>
              </a:rPr>
              <a:t>XX</a:t>
            </a:r>
            <a:r>
              <a:rPr lang="ja-JP" altLang="en-US" sz="1400">
                <a:solidFill>
                  <a:srgbClr val="333399"/>
                </a:solidFill>
                <a:latin typeface="MS UI Gothic" pitchFamily="50" charset="-128"/>
                <a:ea typeface="MS UI Gothic" pitchFamily="50" charset="-128"/>
              </a:rPr>
              <a:t>機能を・・・</a:t>
            </a:r>
          </a:p>
        </p:txBody>
      </p:sp>
      <p:cxnSp>
        <p:nvCxnSpPr>
          <p:cNvPr id="34" name="AutoShape 74"/>
          <p:cNvCxnSpPr>
            <a:cxnSpLocks noChangeShapeType="1"/>
            <a:stCxn id="33" idx="1"/>
            <a:endCxn id="31" idx="3"/>
          </p:cNvCxnSpPr>
          <p:nvPr/>
        </p:nvCxnSpPr>
        <p:spPr bwMode="auto">
          <a:xfrm flipH="1">
            <a:off x="5666725" y="5158582"/>
            <a:ext cx="332883" cy="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75"/>
          <p:cNvCxnSpPr>
            <a:cxnSpLocks noChangeShapeType="1"/>
            <a:stCxn id="24" idx="2"/>
            <a:endCxn id="30" idx="0"/>
          </p:cNvCxnSpPr>
          <p:nvPr/>
        </p:nvCxnSpPr>
        <p:spPr bwMode="auto">
          <a:xfrm>
            <a:off x="1133728" y="4589463"/>
            <a:ext cx="0" cy="209550"/>
          </a:xfrm>
          <a:prstGeom prst="straightConnector1">
            <a:avLst/>
          </a:prstGeom>
          <a:noFill/>
          <a:ln w="57150">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63607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4-23</a:t>
            </a:r>
            <a:r>
              <a:rPr lang="ja-JP" altLang="en-US" dirty="0"/>
              <a:t>　ソリューション要求の導き出しの例</a:t>
            </a:r>
            <a:endParaRPr kumimoji="1" lang="ja-JP" altLang="en-US" dirty="0"/>
          </a:p>
        </p:txBody>
      </p:sp>
      <p:sp>
        <p:nvSpPr>
          <p:cNvPr id="3" name="Rectangle 2"/>
          <p:cNvSpPr>
            <a:spLocks noChangeArrowheads="1"/>
          </p:cNvSpPr>
          <p:nvPr/>
        </p:nvSpPr>
        <p:spPr bwMode="auto">
          <a:xfrm>
            <a:off x="5473700" y="1095375"/>
            <a:ext cx="1450975" cy="1135063"/>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lstStyle/>
          <a:p>
            <a:pPr algn="ctr" eaLnBrk="0" hangingPunct="0"/>
            <a:r>
              <a:rPr lang="ja-JP" altLang="en-US" sz="1200">
                <a:solidFill>
                  <a:srgbClr val="000000"/>
                </a:solidFill>
                <a:latin typeface="ＭＳ Ｐゴシック" pitchFamily="50" charset="-128"/>
              </a:rPr>
              <a:t>凡例</a:t>
            </a:r>
          </a:p>
        </p:txBody>
      </p:sp>
      <p:sp>
        <p:nvSpPr>
          <p:cNvPr id="4" name="AutoShape 3"/>
          <p:cNvSpPr>
            <a:spLocks noChangeArrowheads="1"/>
          </p:cNvSpPr>
          <p:nvPr/>
        </p:nvSpPr>
        <p:spPr bwMode="auto">
          <a:xfrm>
            <a:off x="2074863" y="747713"/>
            <a:ext cx="4927600" cy="292100"/>
          </a:xfrm>
          <a:prstGeom prst="homePlate">
            <a:avLst>
              <a:gd name="adj" fmla="val 44907"/>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Times New Roman" pitchFamily="18" charset="0"/>
                <a:ea typeface=""/>
              </a:rPr>
              <a:t>要求（能力／条件）</a:t>
            </a:r>
          </a:p>
        </p:txBody>
      </p:sp>
      <p:sp>
        <p:nvSpPr>
          <p:cNvPr id="5" name="Rectangle 6"/>
          <p:cNvSpPr>
            <a:spLocks noChangeArrowheads="1"/>
          </p:cNvSpPr>
          <p:nvPr/>
        </p:nvSpPr>
        <p:spPr bwMode="auto">
          <a:xfrm>
            <a:off x="101600" y="1065213"/>
            <a:ext cx="1943100" cy="52070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en-US"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ビジネス</a:t>
            </a:r>
            <a:r>
              <a:rPr lang="en-US" altLang="en-US" sz="1200">
                <a:solidFill>
                  <a:srgbClr val="000000"/>
                </a:solidFill>
                <a:latin typeface="ＭＳ Ｐゴシック" pitchFamily="50" charset="-128"/>
                <a:ea typeface=""/>
              </a:rPr>
              <a:t>】</a:t>
            </a:r>
          </a:p>
          <a:p>
            <a:pPr marL="88900" indent="-88900" defTabSz="1279525" fontAlgn="ctr"/>
            <a:r>
              <a:rPr lang="ja-JP" altLang="en-US" sz="1200">
                <a:solidFill>
                  <a:srgbClr val="000000"/>
                </a:solidFill>
                <a:latin typeface="ＭＳ Ｐゴシック" pitchFamily="50" charset="-128"/>
                <a:ea typeface=""/>
              </a:rPr>
              <a:t>　　　　　　　：</a:t>
            </a:r>
          </a:p>
        </p:txBody>
      </p:sp>
      <p:sp>
        <p:nvSpPr>
          <p:cNvPr id="6" name="Rectangle 7"/>
          <p:cNvSpPr>
            <a:spLocks noChangeArrowheads="1"/>
          </p:cNvSpPr>
          <p:nvPr/>
        </p:nvSpPr>
        <p:spPr bwMode="auto">
          <a:xfrm>
            <a:off x="101600" y="2138363"/>
            <a:ext cx="1943100" cy="195897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営業部門</a:t>
            </a:r>
            <a:r>
              <a:rPr lang="en-US" altLang="ja-JP" sz="1200">
                <a:solidFill>
                  <a:srgbClr val="000000"/>
                </a:solidFill>
                <a:latin typeface="ＭＳ Ｐゴシック" pitchFamily="50" charset="-128"/>
                <a:ea typeface=""/>
              </a:rPr>
              <a:t>】</a:t>
            </a:r>
          </a:p>
          <a:p>
            <a:pPr marL="88900" indent="-88900" defTabSz="1279525" fontAlgn="ctr"/>
            <a:r>
              <a:rPr lang="ja-JP" altLang="en-US" sz="1200">
                <a:solidFill>
                  <a:srgbClr val="000000"/>
                </a:solidFill>
                <a:latin typeface="ＭＳ Ｐゴシック" pitchFamily="50" charset="-128"/>
                <a:ea typeface=""/>
              </a:rPr>
              <a:t>・店頭で欠品が多く商機を逃し売上が低迷している</a:t>
            </a:r>
          </a:p>
          <a:p>
            <a:pPr marL="88900" indent="-88900" defTabSz="1279525" fontAlgn="ctr"/>
            <a:r>
              <a:rPr lang="ja-JP" altLang="en-US" sz="1200">
                <a:solidFill>
                  <a:srgbClr val="000000"/>
                </a:solidFill>
                <a:latin typeface="ＭＳ Ｐゴシック" pitchFamily="50" charset="-128"/>
                <a:ea typeface=""/>
              </a:rPr>
              <a:t>・新製品の売上を</a:t>
            </a:r>
            <a:r>
              <a:rPr lang="en-US" altLang="ja-JP" sz="1200">
                <a:solidFill>
                  <a:srgbClr val="000000"/>
                </a:solidFill>
                <a:latin typeface="ＭＳ Ｐゴシック" pitchFamily="50" charset="-128"/>
                <a:ea typeface=""/>
              </a:rPr>
              <a:t>20%</a:t>
            </a:r>
            <a:r>
              <a:rPr lang="ja-JP" altLang="en-US" sz="1200">
                <a:solidFill>
                  <a:srgbClr val="000000"/>
                </a:solidFill>
                <a:latin typeface="ＭＳ Ｐゴシック" pitchFamily="50" charset="-128"/>
                <a:ea typeface=""/>
              </a:rPr>
              <a:t>以上逃している</a:t>
            </a:r>
          </a:p>
          <a:p>
            <a:pPr marL="88900" indent="-88900" defTabSz="1279525" fontAlgn="ctr"/>
            <a:r>
              <a:rPr lang="ja-JP" altLang="en-US" sz="1200">
                <a:solidFill>
                  <a:srgbClr val="000000"/>
                </a:solidFill>
                <a:latin typeface="ＭＳ Ｐゴシック" pitchFamily="50" charset="-128"/>
                <a:ea typeface=""/>
              </a:rPr>
              <a:t>・期限切れで廃棄している商品が多い</a:t>
            </a:r>
          </a:p>
          <a:p>
            <a:pPr marL="88900" indent="-88900" defTabSz="1279525" fontAlgn="ctr"/>
            <a:r>
              <a:rPr lang="ja-JP" altLang="en-US" sz="1200">
                <a:solidFill>
                  <a:srgbClr val="000000"/>
                </a:solidFill>
                <a:latin typeface="ＭＳ Ｐゴシック" pitchFamily="50" charset="-128"/>
                <a:ea typeface=""/>
              </a:rPr>
              <a:t>　　　　　　　：</a:t>
            </a:r>
          </a:p>
        </p:txBody>
      </p:sp>
      <p:sp>
        <p:nvSpPr>
          <p:cNvPr id="7" name="Rectangle 8"/>
          <p:cNvSpPr>
            <a:spLocks noChangeArrowheads="1"/>
          </p:cNvSpPr>
          <p:nvPr/>
        </p:nvSpPr>
        <p:spPr bwMode="auto">
          <a:xfrm>
            <a:off x="101600" y="4130675"/>
            <a:ext cx="1943100" cy="1674813"/>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情報システム部門</a:t>
            </a:r>
            <a:r>
              <a:rPr lang="en-US" altLang="ja-JP" sz="1200">
                <a:solidFill>
                  <a:srgbClr val="000000"/>
                </a:solidFill>
                <a:latin typeface="ＭＳ Ｐゴシック" pitchFamily="50" charset="-128"/>
                <a:ea typeface=""/>
              </a:rPr>
              <a:t>】</a:t>
            </a:r>
          </a:p>
          <a:p>
            <a:pPr marL="88900" indent="-88900" defTabSz="1279525" fontAlgn="ctr"/>
            <a:r>
              <a:rPr lang="ja-JP" altLang="en-US" sz="1200">
                <a:solidFill>
                  <a:srgbClr val="000000"/>
                </a:solidFill>
                <a:latin typeface="ＭＳ Ｐゴシック" pitchFamily="50" charset="-128"/>
                <a:ea typeface=""/>
              </a:rPr>
              <a:t>・</a:t>
            </a:r>
            <a:r>
              <a:rPr lang="en-US" altLang="ja-JP" sz="1200">
                <a:solidFill>
                  <a:srgbClr val="000000"/>
                </a:solidFill>
                <a:latin typeface="ＭＳ Ｐゴシック" pitchFamily="50" charset="-128"/>
                <a:ea typeface=""/>
              </a:rPr>
              <a:t>POS</a:t>
            </a:r>
            <a:r>
              <a:rPr lang="ja-JP" altLang="en-US" sz="1200">
                <a:solidFill>
                  <a:srgbClr val="000000"/>
                </a:solidFill>
                <a:latin typeface="ＭＳ Ｐゴシック" pitchFamily="50" charset="-128"/>
                <a:ea typeface=""/>
              </a:rPr>
              <a:t>データを活用する仕組みがなく、営業にタイムリーに情報を提供できていない</a:t>
            </a:r>
          </a:p>
        </p:txBody>
      </p:sp>
      <p:sp>
        <p:nvSpPr>
          <p:cNvPr id="8" name="Rectangle 9"/>
          <p:cNvSpPr>
            <a:spLocks noChangeArrowheads="1"/>
          </p:cNvSpPr>
          <p:nvPr/>
        </p:nvSpPr>
        <p:spPr bwMode="auto">
          <a:xfrm>
            <a:off x="101600" y="1614488"/>
            <a:ext cx="1943100" cy="503237"/>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ＭＳ Ｐゴシック" pitchFamily="50" charset="-128"/>
                <a:ea typeface=""/>
              </a:rPr>
              <a:t>【</a:t>
            </a:r>
            <a:r>
              <a:rPr lang="ja-JP" altLang="en-US" sz="1200">
                <a:solidFill>
                  <a:srgbClr val="000000"/>
                </a:solidFill>
                <a:latin typeface="ＭＳ Ｐゴシック" pitchFamily="50" charset="-128"/>
                <a:ea typeface=""/>
              </a:rPr>
              <a:t>顧客</a:t>
            </a:r>
            <a:r>
              <a:rPr lang="en-US" altLang="ja-JP" sz="1200">
                <a:solidFill>
                  <a:srgbClr val="000000"/>
                </a:solidFill>
                <a:latin typeface="ＭＳ Ｐゴシック" pitchFamily="50" charset="-128"/>
                <a:ea typeface=""/>
              </a:rPr>
              <a:t>】</a:t>
            </a:r>
            <a:endParaRPr lang="en-US" altLang="ja-JP" sz="1200" b="1">
              <a:solidFill>
                <a:srgbClr val="0000CC"/>
              </a:solidFill>
              <a:latin typeface="ＭＳ Ｐゴシック" pitchFamily="50" charset="-128"/>
              <a:ea typeface=""/>
            </a:endParaRPr>
          </a:p>
          <a:p>
            <a:pPr marL="88900" indent="-88900" defTabSz="1279525" fontAlgn="ctr"/>
            <a:r>
              <a:rPr lang="ja-JP" altLang="en-US" sz="1200">
                <a:solidFill>
                  <a:srgbClr val="000000"/>
                </a:solidFill>
                <a:latin typeface="ＭＳ Ｐゴシック" pitchFamily="50" charset="-128"/>
                <a:ea typeface=""/>
              </a:rPr>
              <a:t>　　　　　　　：</a:t>
            </a:r>
          </a:p>
        </p:txBody>
      </p:sp>
      <p:sp>
        <p:nvSpPr>
          <p:cNvPr id="10" name="Rectangle 10"/>
          <p:cNvSpPr>
            <a:spLocks noChangeArrowheads="1"/>
          </p:cNvSpPr>
          <p:nvPr/>
        </p:nvSpPr>
        <p:spPr bwMode="auto">
          <a:xfrm>
            <a:off x="7016750" y="1065213"/>
            <a:ext cx="1943100" cy="520700"/>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ＭＳ Ｐゴシック" pitchFamily="50" charset="-128"/>
                <a:ea typeface=""/>
              </a:rPr>
              <a:t>　　　　　　　　：</a:t>
            </a:r>
          </a:p>
        </p:txBody>
      </p:sp>
      <p:sp>
        <p:nvSpPr>
          <p:cNvPr id="11" name="Rectangle 11"/>
          <p:cNvSpPr>
            <a:spLocks noChangeArrowheads="1"/>
          </p:cNvSpPr>
          <p:nvPr/>
        </p:nvSpPr>
        <p:spPr bwMode="auto">
          <a:xfrm>
            <a:off x="7016750" y="2138363"/>
            <a:ext cx="1943100" cy="195897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ＭＳ Ｐゴシック" pitchFamily="50" charset="-128"/>
                <a:ea typeface=""/>
              </a:rPr>
              <a:t>適正な店頭在庫が保たれて、新製品も既存商品も売上が向上している</a:t>
            </a:r>
          </a:p>
          <a:p>
            <a:pPr defTabSz="1279525" fontAlgn="ctr"/>
            <a:endParaRPr lang="ja-JP" altLang="en-US" sz="1200">
              <a:solidFill>
                <a:srgbClr val="000000"/>
              </a:solidFill>
              <a:latin typeface="ＭＳ Ｐゴシック" pitchFamily="50" charset="-128"/>
              <a:ea typeface=""/>
            </a:endParaRPr>
          </a:p>
          <a:p>
            <a:pPr defTabSz="1279525" fontAlgn="ctr"/>
            <a:endParaRPr lang="ja-JP" altLang="en-US" sz="1200" u="sng">
              <a:solidFill>
                <a:srgbClr val="000000"/>
              </a:solidFill>
              <a:latin typeface="ＭＳ Ｐゴシック" pitchFamily="50" charset="-128"/>
              <a:ea typeface=""/>
            </a:endParaRPr>
          </a:p>
          <a:p>
            <a:pPr defTabSz="1279525" fontAlgn="ctr"/>
            <a:r>
              <a:rPr lang="ja-JP" altLang="en-US" sz="1200">
                <a:solidFill>
                  <a:srgbClr val="000000"/>
                </a:solidFill>
                <a:latin typeface="ＭＳ Ｐゴシック" pitchFamily="50" charset="-128"/>
                <a:ea typeface=""/>
              </a:rPr>
              <a:t>廃棄品が減り、本来不要なロスが減っている</a:t>
            </a:r>
          </a:p>
          <a:p>
            <a:pPr defTabSz="1279525" fontAlgn="ctr"/>
            <a:r>
              <a:rPr lang="ja-JP" altLang="en-US" sz="1200">
                <a:solidFill>
                  <a:srgbClr val="000000"/>
                </a:solidFill>
                <a:latin typeface="ＭＳ Ｐゴシック" pitchFamily="50" charset="-128"/>
                <a:ea typeface=""/>
              </a:rPr>
              <a:t>　　　　　　　　：</a:t>
            </a:r>
          </a:p>
        </p:txBody>
      </p:sp>
      <p:sp>
        <p:nvSpPr>
          <p:cNvPr id="12" name="Rectangle 12"/>
          <p:cNvSpPr>
            <a:spLocks noChangeArrowheads="1"/>
          </p:cNvSpPr>
          <p:nvPr/>
        </p:nvSpPr>
        <p:spPr bwMode="auto">
          <a:xfrm>
            <a:off x="7016750" y="4130675"/>
            <a:ext cx="1943100" cy="1674813"/>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ＭＳ Ｐゴシック" pitchFamily="50" charset="-128"/>
                <a:ea typeface=""/>
              </a:rPr>
              <a:t>営業に対してタイムリーな販売状況をレポートしており、業績の向上に貢献している</a:t>
            </a:r>
          </a:p>
        </p:txBody>
      </p:sp>
      <p:sp>
        <p:nvSpPr>
          <p:cNvPr id="13" name="Rectangle 13"/>
          <p:cNvSpPr>
            <a:spLocks noChangeArrowheads="1"/>
          </p:cNvSpPr>
          <p:nvPr/>
        </p:nvSpPr>
        <p:spPr bwMode="auto">
          <a:xfrm>
            <a:off x="7016750" y="1614488"/>
            <a:ext cx="1943100" cy="503237"/>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ＭＳ Ｐゴシック" pitchFamily="50" charset="-128"/>
                <a:ea typeface=""/>
              </a:rPr>
              <a:t>　　　　　　　　：</a:t>
            </a:r>
          </a:p>
        </p:txBody>
      </p:sp>
      <p:sp>
        <p:nvSpPr>
          <p:cNvPr id="14" name="Rectangle 14"/>
          <p:cNvSpPr>
            <a:spLocks noChangeArrowheads="1"/>
          </p:cNvSpPr>
          <p:nvPr/>
        </p:nvSpPr>
        <p:spPr bwMode="auto">
          <a:xfrm>
            <a:off x="101600" y="747713"/>
            <a:ext cx="1943100" cy="293687"/>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Times New Roman" pitchFamily="18" charset="0"/>
                <a:ea typeface=""/>
              </a:rPr>
              <a:t>現状の姿</a:t>
            </a:r>
          </a:p>
        </p:txBody>
      </p:sp>
      <p:sp>
        <p:nvSpPr>
          <p:cNvPr id="15" name="Rectangle 15"/>
          <p:cNvSpPr>
            <a:spLocks noChangeArrowheads="1"/>
          </p:cNvSpPr>
          <p:nvPr/>
        </p:nvSpPr>
        <p:spPr bwMode="auto">
          <a:xfrm>
            <a:off x="7016750" y="747713"/>
            <a:ext cx="1943100" cy="292100"/>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Times New Roman" pitchFamily="18" charset="0"/>
                <a:ea typeface=""/>
              </a:rPr>
              <a:t>あるべき姿</a:t>
            </a:r>
          </a:p>
        </p:txBody>
      </p:sp>
      <p:sp>
        <p:nvSpPr>
          <p:cNvPr id="16" name="Rectangle 16"/>
          <p:cNvSpPr>
            <a:spLocks noChangeArrowheads="1"/>
          </p:cNvSpPr>
          <p:nvPr/>
        </p:nvSpPr>
        <p:spPr bwMode="auto">
          <a:xfrm>
            <a:off x="2762250" y="2216150"/>
            <a:ext cx="1389063" cy="204788"/>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200">
                <a:solidFill>
                  <a:srgbClr val="000000"/>
                </a:solidFill>
                <a:latin typeface="ＭＳ Ｐゴシック" pitchFamily="50" charset="-128"/>
              </a:rPr>
              <a:t>店頭での欠品を防ぐ</a:t>
            </a:r>
          </a:p>
        </p:txBody>
      </p:sp>
      <p:sp>
        <p:nvSpPr>
          <p:cNvPr id="17" name="Rectangle 17"/>
          <p:cNvSpPr>
            <a:spLocks noChangeArrowheads="1"/>
          </p:cNvSpPr>
          <p:nvPr/>
        </p:nvSpPr>
        <p:spPr bwMode="auto">
          <a:xfrm>
            <a:off x="2714625" y="2454275"/>
            <a:ext cx="2317750" cy="37782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200">
                <a:solidFill>
                  <a:srgbClr val="000000"/>
                </a:solidFill>
                <a:latin typeface="ＭＳ Ｐゴシック" pitchFamily="50" charset="-128"/>
              </a:rPr>
              <a:t>店舗・商品別の売れ行きと在庫を</a:t>
            </a:r>
          </a:p>
          <a:p>
            <a:pPr defTabSz="1279525" fontAlgn="ctr">
              <a:lnSpc>
                <a:spcPct val="95000"/>
              </a:lnSpc>
            </a:pPr>
            <a:r>
              <a:rPr lang="ja-JP" altLang="en-US" sz="1200">
                <a:solidFill>
                  <a:srgbClr val="000000"/>
                </a:solidFill>
                <a:latin typeface="ＭＳ Ｐゴシック" pitchFamily="50" charset="-128"/>
              </a:rPr>
              <a:t>把握しタイムリーに商品を補充する</a:t>
            </a:r>
          </a:p>
        </p:txBody>
      </p:sp>
      <p:cxnSp>
        <p:nvCxnSpPr>
          <p:cNvPr id="18" name="AutoShape 18"/>
          <p:cNvCxnSpPr>
            <a:cxnSpLocks noChangeShapeType="1"/>
            <a:stCxn id="16" idx="1"/>
            <a:endCxn id="17" idx="1"/>
          </p:cNvCxnSpPr>
          <p:nvPr/>
        </p:nvCxnSpPr>
        <p:spPr bwMode="auto">
          <a:xfrm rot="10800000" flipV="1">
            <a:off x="2714625" y="2319338"/>
            <a:ext cx="47625" cy="323850"/>
          </a:xfrm>
          <a:prstGeom prst="curvedConnector3">
            <a:avLst>
              <a:gd name="adj1" fmla="val 58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19"/>
          <p:cNvSpPr>
            <a:spLocks noChangeArrowheads="1"/>
          </p:cNvSpPr>
          <p:nvPr/>
        </p:nvSpPr>
        <p:spPr bwMode="auto">
          <a:xfrm>
            <a:off x="2573338" y="2863850"/>
            <a:ext cx="1597025" cy="37782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200">
                <a:solidFill>
                  <a:srgbClr val="000000"/>
                </a:solidFill>
                <a:latin typeface="ＭＳ Ｐゴシック" pitchFamily="50" charset="-128"/>
              </a:rPr>
              <a:t>商品増産依頼の稟議に</a:t>
            </a:r>
          </a:p>
          <a:p>
            <a:pPr defTabSz="1279525" fontAlgn="ctr">
              <a:lnSpc>
                <a:spcPct val="95000"/>
              </a:lnSpc>
            </a:pPr>
            <a:r>
              <a:rPr lang="ja-JP" altLang="en-US" sz="1200">
                <a:solidFill>
                  <a:srgbClr val="000000"/>
                </a:solidFill>
                <a:latin typeface="ＭＳ Ｐゴシック" pitchFamily="50" charset="-128"/>
              </a:rPr>
              <a:t>掛かる時間を減らす</a:t>
            </a:r>
          </a:p>
        </p:txBody>
      </p:sp>
      <p:cxnSp>
        <p:nvCxnSpPr>
          <p:cNvPr id="20" name="AutoShape 20"/>
          <p:cNvCxnSpPr>
            <a:cxnSpLocks noChangeShapeType="1"/>
            <a:stCxn id="16" idx="1"/>
            <a:endCxn id="19" idx="1"/>
          </p:cNvCxnSpPr>
          <p:nvPr/>
        </p:nvCxnSpPr>
        <p:spPr bwMode="auto">
          <a:xfrm rot="10800000" flipV="1">
            <a:off x="2573338" y="2319338"/>
            <a:ext cx="188912" cy="733425"/>
          </a:xfrm>
          <a:prstGeom prst="curvedConnector3">
            <a:avLst>
              <a:gd name="adj1" fmla="val 221009"/>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21"/>
          <p:cNvSpPr>
            <a:spLocks noChangeArrowheads="1"/>
          </p:cNvSpPr>
          <p:nvPr/>
        </p:nvSpPr>
        <p:spPr bwMode="auto">
          <a:xfrm>
            <a:off x="2457450" y="4211638"/>
            <a:ext cx="2112963" cy="396875"/>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defTabSz="1279525" fontAlgn="ctr"/>
            <a:r>
              <a:rPr lang="ja-JP" altLang="en-US" sz="1200">
                <a:solidFill>
                  <a:srgbClr val="000000"/>
                </a:solidFill>
                <a:latin typeface="ＭＳ Ｐゴシック" pitchFamily="50" charset="-128"/>
              </a:rPr>
              <a:t>リアルタイムに店舗・商品別の売れ行きと在庫情報を提示する</a:t>
            </a:r>
          </a:p>
        </p:txBody>
      </p:sp>
      <p:cxnSp>
        <p:nvCxnSpPr>
          <p:cNvPr id="22" name="AutoShape 22"/>
          <p:cNvCxnSpPr>
            <a:cxnSpLocks noChangeShapeType="1"/>
            <a:stCxn id="17" idx="1"/>
            <a:endCxn id="21" idx="1"/>
          </p:cNvCxnSpPr>
          <p:nvPr/>
        </p:nvCxnSpPr>
        <p:spPr bwMode="auto">
          <a:xfrm rot="10800000" flipV="1">
            <a:off x="2457450" y="2643188"/>
            <a:ext cx="257175" cy="1766887"/>
          </a:xfrm>
          <a:prstGeom prst="curvedConnector3">
            <a:avLst>
              <a:gd name="adj1" fmla="val 188889"/>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3"/>
          <p:cNvSpPr>
            <a:spLocks noChangeArrowheads="1"/>
          </p:cNvSpPr>
          <p:nvPr/>
        </p:nvSpPr>
        <p:spPr bwMode="auto">
          <a:xfrm>
            <a:off x="2414588" y="4689475"/>
            <a:ext cx="1774825" cy="425450"/>
          </a:xfrm>
          <a:prstGeom prst="rect">
            <a:avLst/>
          </a:prstGeom>
          <a:solidFill>
            <a:schemeClr val="bg1"/>
          </a:solidFill>
          <a:ln w="38100" cmpd="dbl"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en-US" altLang="ja-JP" sz="1200">
                <a:solidFill>
                  <a:srgbClr val="000000"/>
                </a:solidFill>
                <a:latin typeface="ＭＳ Ｐゴシック" pitchFamily="50" charset="-128"/>
              </a:rPr>
              <a:t>Web</a:t>
            </a:r>
            <a:r>
              <a:rPr lang="ja-JP" altLang="en-US" sz="1200">
                <a:solidFill>
                  <a:srgbClr val="000000"/>
                </a:solidFill>
                <a:latin typeface="ＭＳ Ｐゴシック" pitchFamily="50" charset="-128"/>
              </a:rPr>
              <a:t>で店舗</a:t>
            </a:r>
            <a:r>
              <a:rPr lang="en-US" altLang="en-US" sz="1200">
                <a:solidFill>
                  <a:srgbClr val="000000"/>
                </a:solidFill>
                <a:latin typeface="ＭＳ Ｐゴシック" pitchFamily="50" charset="-128"/>
              </a:rPr>
              <a:t>・</a:t>
            </a:r>
            <a:r>
              <a:rPr lang="ja-JP" altLang="en-US" sz="1200">
                <a:solidFill>
                  <a:srgbClr val="000000"/>
                </a:solidFill>
                <a:latin typeface="ＭＳ Ｐゴシック" pitchFamily="50" charset="-128"/>
              </a:rPr>
              <a:t>商品別売数と</a:t>
            </a:r>
          </a:p>
          <a:p>
            <a:pPr defTabSz="1279525" fontAlgn="ctr"/>
            <a:r>
              <a:rPr lang="ja-JP" altLang="en-US" sz="1200">
                <a:solidFill>
                  <a:srgbClr val="000000"/>
                </a:solidFill>
                <a:latin typeface="ＭＳ Ｐゴシック" pitchFamily="50" charset="-128"/>
              </a:rPr>
              <a:t>在庫情報を提供する</a:t>
            </a:r>
          </a:p>
        </p:txBody>
      </p:sp>
      <p:cxnSp>
        <p:nvCxnSpPr>
          <p:cNvPr id="24" name="AutoShape 24"/>
          <p:cNvCxnSpPr>
            <a:cxnSpLocks noChangeShapeType="1"/>
            <a:stCxn id="21" idx="1"/>
            <a:endCxn id="23" idx="1"/>
          </p:cNvCxnSpPr>
          <p:nvPr/>
        </p:nvCxnSpPr>
        <p:spPr bwMode="auto">
          <a:xfrm rot="10800000" flipV="1">
            <a:off x="2395538" y="4410075"/>
            <a:ext cx="61912" cy="492125"/>
          </a:xfrm>
          <a:prstGeom prst="curvedConnector3">
            <a:avLst>
              <a:gd name="adj1" fmla="val 438463"/>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5"/>
          <p:cNvSpPr>
            <a:spLocks noChangeArrowheads="1"/>
          </p:cNvSpPr>
          <p:nvPr/>
        </p:nvSpPr>
        <p:spPr bwMode="auto">
          <a:xfrm>
            <a:off x="3281363" y="3335338"/>
            <a:ext cx="2454275" cy="214312"/>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1200">
                <a:solidFill>
                  <a:srgbClr val="000000"/>
                </a:solidFill>
                <a:latin typeface="ＭＳ Ｐゴシック" pitchFamily="50" charset="-128"/>
              </a:rPr>
              <a:t>部長に商品増産の承認権限を与える</a:t>
            </a:r>
          </a:p>
        </p:txBody>
      </p:sp>
      <p:cxnSp>
        <p:nvCxnSpPr>
          <p:cNvPr id="26" name="AutoShape 26"/>
          <p:cNvCxnSpPr>
            <a:cxnSpLocks noChangeShapeType="1"/>
            <a:stCxn id="19" idx="1"/>
            <a:endCxn id="25" idx="1"/>
          </p:cNvCxnSpPr>
          <p:nvPr/>
        </p:nvCxnSpPr>
        <p:spPr bwMode="auto">
          <a:xfrm rot="10800000" flipH="1" flipV="1">
            <a:off x="2573338" y="3052763"/>
            <a:ext cx="708025" cy="390525"/>
          </a:xfrm>
          <a:prstGeom prst="curvedConnector3">
            <a:avLst>
              <a:gd name="adj1" fmla="val -32287"/>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Rectangle 27"/>
          <p:cNvSpPr>
            <a:spLocks noChangeArrowheads="1"/>
          </p:cNvSpPr>
          <p:nvPr/>
        </p:nvSpPr>
        <p:spPr bwMode="auto">
          <a:xfrm>
            <a:off x="3248025" y="3589338"/>
            <a:ext cx="1997075" cy="204787"/>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200">
                <a:solidFill>
                  <a:srgbClr val="000000"/>
                </a:solidFill>
                <a:latin typeface="ＭＳ Ｐゴシック" pitchFamily="50" charset="-128"/>
              </a:rPr>
              <a:t>精度の高い売上予測ができる</a:t>
            </a:r>
          </a:p>
        </p:txBody>
      </p:sp>
      <p:cxnSp>
        <p:nvCxnSpPr>
          <p:cNvPr id="28" name="AutoShape 28"/>
          <p:cNvCxnSpPr>
            <a:cxnSpLocks noChangeShapeType="1"/>
            <a:stCxn id="19" idx="1"/>
            <a:endCxn id="27" idx="1"/>
          </p:cNvCxnSpPr>
          <p:nvPr/>
        </p:nvCxnSpPr>
        <p:spPr bwMode="auto">
          <a:xfrm rot="10800000" flipH="1" flipV="1">
            <a:off x="2573338" y="3052763"/>
            <a:ext cx="674687" cy="639762"/>
          </a:xfrm>
          <a:prstGeom prst="curvedConnector3">
            <a:avLst>
              <a:gd name="adj1" fmla="val -3388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tangle 29"/>
          <p:cNvSpPr>
            <a:spLocks noChangeArrowheads="1"/>
          </p:cNvSpPr>
          <p:nvPr/>
        </p:nvSpPr>
        <p:spPr bwMode="auto">
          <a:xfrm>
            <a:off x="4868863" y="4211638"/>
            <a:ext cx="1701800" cy="396875"/>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10800" rIns="36000" bIns="10800">
            <a:spAutoFit/>
          </a:bodyPr>
          <a:lstStyle/>
          <a:p>
            <a:pPr defTabSz="1279525" fontAlgn="ctr"/>
            <a:r>
              <a:rPr lang="ja-JP" altLang="en-US" sz="1200">
                <a:solidFill>
                  <a:srgbClr val="000000"/>
                </a:solidFill>
                <a:latin typeface="ＭＳ Ｐゴシック" pitchFamily="50" charset="-128"/>
              </a:rPr>
              <a:t>売上変動と受発注情報を</a:t>
            </a:r>
          </a:p>
          <a:p>
            <a:pPr defTabSz="1279525" fontAlgn="ctr"/>
            <a:r>
              <a:rPr lang="ja-JP" altLang="en-US" sz="1200">
                <a:solidFill>
                  <a:srgbClr val="000000"/>
                </a:solidFill>
                <a:latin typeface="ＭＳ Ｐゴシック" pitchFamily="50" charset="-128"/>
              </a:rPr>
              <a:t>タイムリーに提供する</a:t>
            </a:r>
          </a:p>
        </p:txBody>
      </p:sp>
      <p:sp>
        <p:nvSpPr>
          <p:cNvPr id="30" name="Rectangle 30"/>
          <p:cNvSpPr>
            <a:spLocks noChangeArrowheads="1"/>
          </p:cNvSpPr>
          <p:nvPr/>
        </p:nvSpPr>
        <p:spPr bwMode="auto">
          <a:xfrm>
            <a:off x="2338388" y="5214938"/>
            <a:ext cx="1841500" cy="415925"/>
          </a:xfrm>
          <a:prstGeom prst="rect">
            <a:avLst/>
          </a:prstGeom>
          <a:solidFill>
            <a:schemeClr val="bg1"/>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1200">
                <a:solidFill>
                  <a:srgbClr val="000000"/>
                </a:solidFill>
                <a:latin typeface="ＭＳ Ｐゴシック" pitchFamily="50" charset="-128"/>
              </a:rPr>
              <a:t>営業向け情報提供サイトの</a:t>
            </a:r>
          </a:p>
          <a:p>
            <a:pPr defTabSz="1279525" fontAlgn="ctr"/>
            <a:r>
              <a:rPr lang="ja-JP" altLang="en-US" sz="1200">
                <a:solidFill>
                  <a:srgbClr val="000000"/>
                </a:solidFill>
                <a:latin typeface="ＭＳ Ｐゴシック" pitchFamily="50" charset="-128"/>
              </a:rPr>
              <a:t>サービス時間を延長する</a:t>
            </a:r>
          </a:p>
        </p:txBody>
      </p:sp>
      <p:cxnSp>
        <p:nvCxnSpPr>
          <p:cNvPr id="31" name="AutoShape 31"/>
          <p:cNvCxnSpPr>
            <a:cxnSpLocks noChangeShapeType="1"/>
            <a:stCxn id="21" idx="1"/>
            <a:endCxn id="30" idx="1"/>
          </p:cNvCxnSpPr>
          <p:nvPr/>
        </p:nvCxnSpPr>
        <p:spPr bwMode="auto">
          <a:xfrm rot="10800000" flipV="1">
            <a:off x="2324100" y="4410075"/>
            <a:ext cx="133350" cy="1012825"/>
          </a:xfrm>
          <a:prstGeom prst="curvedConnector3">
            <a:avLst>
              <a:gd name="adj1" fmla="val 260713"/>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32"/>
          <p:cNvSpPr>
            <a:spLocks noChangeArrowheads="1"/>
          </p:cNvSpPr>
          <p:nvPr/>
        </p:nvSpPr>
        <p:spPr bwMode="auto">
          <a:xfrm>
            <a:off x="4760913" y="5214938"/>
            <a:ext cx="1917700" cy="415925"/>
          </a:xfrm>
          <a:prstGeom prst="rect">
            <a:avLst/>
          </a:prstGeom>
          <a:solidFill>
            <a:schemeClr val="bg1"/>
          </a:solidFill>
          <a:ln w="2857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1200">
                <a:solidFill>
                  <a:srgbClr val="000000"/>
                </a:solidFill>
                <a:latin typeface="ＭＳ Ｐゴシック" pitchFamily="50" charset="-128"/>
              </a:rPr>
              <a:t>情報の更新タイミングを</a:t>
            </a:r>
            <a:r>
              <a:rPr lang="en-US" altLang="ja-JP" sz="1200">
                <a:solidFill>
                  <a:srgbClr val="000000"/>
                </a:solidFill>
                <a:latin typeface="ＭＳ Ｐゴシック" pitchFamily="50" charset="-128"/>
              </a:rPr>
              <a:t>30</a:t>
            </a:r>
            <a:r>
              <a:rPr lang="ja-JP" altLang="en-US" sz="1200">
                <a:solidFill>
                  <a:srgbClr val="000000"/>
                </a:solidFill>
                <a:latin typeface="ＭＳ Ｐゴシック" pitchFamily="50" charset="-128"/>
              </a:rPr>
              <a:t>分</a:t>
            </a:r>
          </a:p>
          <a:p>
            <a:pPr defTabSz="1279525" fontAlgn="ctr"/>
            <a:r>
              <a:rPr lang="ja-JP" altLang="en-US" sz="1200">
                <a:solidFill>
                  <a:srgbClr val="000000"/>
                </a:solidFill>
                <a:latin typeface="ＭＳ Ｐゴシック" pitchFamily="50" charset="-128"/>
              </a:rPr>
              <a:t>おきに縮める</a:t>
            </a:r>
          </a:p>
        </p:txBody>
      </p:sp>
      <p:cxnSp>
        <p:nvCxnSpPr>
          <p:cNvPr id="33" name="AutoShape 33"/>
          <p:cNvCxnSpPr>
            <a:cxnSpLocks noChangeShapeType="1"/>
            <a:stCxn id="27" idx="3"/>
            <a:endCxn id="29" idx="3"/>
          </p:cNvCxnSpPr>
          <p:nvPr/>
        </p:nvCxnSpPr>
        <p:spPr bwMode="auto">
          <a:xfrm>
            <a:off x="5245100" y="3692525"/>
            <a:ext cx="1325563" cy="717550"/>
          </a:xfrm>
          <a:prstGeom prst="curvedConnector3">
            <a:avLst>
              <a:gd name="adj1" fmla="val 117245"/>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34"/>
          <p:cNvSpPr>
            <a:spLocks noChangeArrowheads="1"/>
          </p:cNvSpPr>
          <p:nvPr/>
        </p:nvSpPr>
        <p:spPr bwMode="auto">
          <a:xfrm>
            <a:off x="4719638" y="4687888"/>
            <a:ext cx="1930400" cy="425450"/>
          </a:xfrm>
          <a:prstGeom prst="rect">
            <a:avLst/>
          </a:prstGeom>
          <a:solidFill>
            <a:schemeClr val="bg1"/>
          </a:solidFill>
          <a:ln w="38100" cmpd="dbl"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1200">
                <a:solidFill>
                  <a:srgbClr val="000000"/>
                </a:solidFill>
                <a:latin typeface="ＭＳ Ｐゴシック" pitchFamily="50" charset="-128"/>
              </a:rPr>
              <a:t>在庫確認の時に納品予定日</a:t>
            </a:r>
          </a:p>
          <a:p>
            <a:pPr defTabSz="1279525" fontAlgn="ctr"/>
            <a:r>
              <a:rPr lang="ja-JP" altLang="en-US" sz="1200">
                <a:solidFill>
                  <a:srgbClr val="000000"/>
                </a:solidFill>
                <a:latin typeface="ＭＳ Ｐゴシック" pitchFamily="50" charset="-128"/>
              </a:rPr>
              <a:t>別の受発注数量を表示する</a:t>
            </a:r>
          </a:p>
        </p:txBody>
      </p:sp>
      <p:cxnSp>
        <p:nvCxnSpPr>
          <p:cNvPr id="35" name="AutoShape 35"/>
          <p:cNvCxnSpPr>
            <a:cxnSpLocks noChangeShapeType="1"/>
            <a:stCxn id="29" idx="3"/>
            <a:endCxn id="34" idx="3"/>
          </p:cNvCxnSpPr>
          <p:nvPr/>
        </p:nvCxnSpPr>
        <p:spPr bwMode="auto">
          <a:xfrm>
            <a:off x="6570663" y="4410075"/>
            <a:ext cx="98425" cy="490538"/>
          </a:xfrm>
          <a:prstGeom prst="curvedConnector3">
            <a:avLst>
              <a:gd name="adj1" fmla="val 312903"/>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6"/>
          <p:cNvCxnSpPr>
            <a:cxnSpLocks noChangeShapeType="1"/>
            <a:stCxn id="29" idx="3"/>
            <a:endCxn id="32" idx="3"/>
          </p:cNvCxnSpPr>
          <p:nvPr/>
        </p:nvCxnSpPr>
        <p:spPr bwMode="auto">
          <a:xfrm>
            <a:off x="6570663" y="4410075"/>
            <a:ext cx="122237" cy="1012825"/>
          </a:xfrm>
          <a:prstGeom prst="curvedConnector3">
            <a:avLst>
              <a:gd name="adj1" fmla="val 27532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37"/>
          <p:cNvSpPr>
            <a:spLocks noChangeArrowheads="1"/>
          </p:cNvSpPr>
          <p:nvPr/>
        </p:nvSpPr>
        <p:spPr bwMode="auto">
          <a:xfrm>
            <a:off x="5567363" y="1352550"/>
            <a:ext cx="1257300" cy="214313"/>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lstStyle/>
          <a:p>
            <a:pPr defTabSz="1279525" fontAlgn="ctr"/>
            <a:r>
              <a:rPr lang="ja-JP" altLang="en-US" sz="1200">
                <a:solidFill>
                  <a:srgbClr val="000000"/>
                </a:solidFill>
                <a:latin typeface="ＭＳ Ｐゴシック" pitchFamily="50" charset="-128"/>
              </a:rPr>
              <a:t>ソリューション要求</a:t>
            </a:r>
          </a:p>
        </p:txBody>
      </p:sp>
      <p:sp>
        <p:nvSpPr>
          <p:cNvPr id="38" name="Rectangle 38"/>
          <p:cNvSpPr>
            <a:spLocks noChangeArrowheads="1"/>
          </p:cNvSpPr>
          <p:nvPr/>
        </p:nvSpPr>
        <p:spPr bwMode="auto">
          <a:xfrm>
            <a:off x="5567363" y="1630363"/>
            <a:ext cx="1257300" cy="214312"/>
          </a:xfrm>
          <a:prstGeom prst="rect">
            <a:avLst/>
          </a:prstGeom>
          <a:solidFill>
            <a:schemeClr val="bg1"/>
          </a:solidFill>
          <a:ln w="38100" cmpd="dbl"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lstStyle/>
          <a:p>
            <a:pPr algn="ctr" defTabSz="1279525" fontAlgn="ctr"/>
            <a:r>
              <a:rPr lang="ja-JP" altLang="en-US" sz="1200">
                <a:solidFill>
                  <a:srgbClr val="000000"/>
                </a:solidFill>
                <a:latin typeface="ＭＳ Ｐゴシック" pitchFamily="50" charset="-128"/>
              </a:rPr>
              <a:t>機能要求</a:t>
            </a:r>
          </a:p>
        </p:txBody>
      </p:sp>
      <p:sp>
        <p:nvSpPr>
          <p:cNvPr id="39" name="Rectangle 39"/>
          <p:cNvSpPr>
            <a:spLocks noChangeArrowheads="1"/>
          </p:cNvSpPr>
          <p:nvPr/>
        </p:nvSpPr>
        <p:spPr bwMode="auto">
          <a:xfrm>
            <a:off x="5567363" y="1908175"/>
            <a:ext cx="1257300" cy="214313"/>
          </a:xfrm>
          <a:prstGeom prst="rect">
            <a:avLst/>
          </a:prstGeom>
          <a:solidFill>
            <a:schemeClr val="bg1"/>
          </a:solidFill>
          <a:ln w="28575" algn="ctr">
            <a:solidFill>
              <a:srgbClr val="3333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lstStyle/>
          <a:p>
            <a:pPr algn="ctr" defTabSz="1279525" fontAlgn="ctr"/>
            <a:r>
              <a:rPr lang="ja-JP" altLang="en-US" sz="1200">
                <a:solidFill>
                  <a:srgbClr val="000000"/>
                </a:solidFill>
                <a:latin typeface="ＭＳ Ｐゴシック" pitchFamily="50" charset="-128"/>
              </a:rPr>
              <a:t>非機能要求</a:t>
            </a:r>
          </a:p>
        </p:txBody>
      </p:sp>
      <p:sp>
        <p:nvSpPr>
          <p:cNvPr id="40" name="Rectangle 40"/>
          <p:cNvSpPr>
            <a:spLocks noChangeArrowheads="1"/>
          </p:cNvSpPr>
          <p:nvPr/>
        </p:nvSpPr>
        <p:spPr bwMode="auto">
          <a:xfrm>
            <a:off x="4989513" y="2876550"/>
            <a:ext cx="1671637" cy="37782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200">
                <a:solidFill>
                  <a:srgbClr val="000000"/>
                </a:solidFill>
                <a:latin typeface="ＭＳ Ｐゴシック" pitchFamily="50" charset="-128"/>
              </a:rPr>
              <a:t>店舗の余剰在庫を減らし</a:t>
            </a:r>
          </a:p>
          <a:p>
            <a:pPr defTabSz="1279525" fontAlgn="ctr">
              <a:lnSpc>
                <a:spcPct val="95000"/>
              </a:lnSpc>
            </a:pPr>
            <a:r>
              <a:rPr lang="ja-JP" altLang="en-US" sz="1200">
                <a:solidFill>
                  <a:srgbClr val="000000"/>
                </a:solidFill>
                <a:latin typeface="ＭＳ Ｐゴシック" pitchFamily="50" charset="-128"/>
              </a:rPr>
              <a:t>在庫回転率を上げる</a:t>
            </a:r>
          </a:p>
        </p:txBody>
      </p:sp>
      <p:cxnSp>
        <p:nvCxnSpPr>
          <p:cNvPr id="41" name="AutoShape 41"/>
          <p:cNvCxnSpPr>
            <a:cxnSpLocks noChangeShapeType="1"/>
            <a:endCxn id="16" idx="1"/>
          </p:cNvCxnSpPr>
          <p:nvPr/>
        </p:nvCxnSpPr>
        <p:spPr bwMode="auto">
          <a:xfrm rot="10800000" flipV="1">
            <a:off x="2762250" y="1711325"/>
            <a:ext cx="152400" cy="608013"/>
          </a:xfrm>
          <a:prstGeom prst="curvedConnector3">
            <a:avLst>
              <a:gd name="adj1" fmla="val 250000"/>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42"/>
          <p:cNvCxnSpPr>
            <a:cxnSpLocks noChangeShapeType="1"/>
            <a:endCxn id="40" idx="3"/>
          </p:cNvCxnSpPr>
          <p:nvPr/>
        </p:nvCxnSpPr>
        <p:spPr bwMode="auto">
          <a:xfrm>
            <a:off x="6645275" y="2316163"/>
            <a:ext cx="15875" cy="749300"/>
          </a:xfrm>
          <a:prstGeom prst="curvedConnector3">
            <a:avLst>
              <a:gd name="adj1" fmla="val 1540000"/>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43"/>
          <p:cNvCxnSpPr>
            <a:cxnSpLocks noChangeShapeType="1"/>
            <a:stCxn id="40" idx="3"/>
          </p:cNvCxnSpPr>
          <p:nvPr/>
        </p:nvCxnSpPr>
        <p:spPr bwMode="auto">
          <a:xfrm>
            <a:off x="6661150" y="3065463"/>
            <a:ext cx="69850" cy="622300"/>
          </a:xfrm>
          <a:prstGeom prst="curvedConnector3">
            <a:avLst>
              <a:gd name="adj1" fmla="val 427273"/>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Line 44"/>
          <p:cNvSpPr>
            <a:spLocks noChangeShapeType="1"/>
          </p:cNvSpPr>
          <p:nvPr/>
        </p:nvSpPr>
        <p:spPr bwMode="auto">
          <a:xfrm>
            <a:off x="4340225" y="1254125"/>
            <a:ext cx="0" cy="487363"/>
          </a:xfrm>
          <a:prstGeom prst="line">
            <a:avLst/>
          </a:prstGeom>
          <a:noFill/>
          <a:ln w="38100" cap="rnd">
            <a:solidFill>
              <a:srgbClr val="00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Tree>
    <p:extLst>
      <p:ext uri="{BB962C8B-B14F-4D97-AF65-F5344CB8AC3E}">
        <p14:creationId xmlns:p14="http://schemas.microsoft.com/office/powerpoint/2010/main" val="4273571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4-24</a:t>
            </a:r>
            <a:r>
              <a:rPr lang="ja-JP" altLang="en-US" dirty="0"/>
              <a:t>　要求の妥当性確認の例</a:t>
            </a:r>
            <a:endParaRPr kumimoji="1" lang="ja-JP" altLang="en-US" dirty="0"/>
          </a:p>
        </p:txBody>
      </p:sp>
      <p:sp>
        <p:nvSpPr>
          <p:cNvPr id="3" name="AutoShape 61"/>
          <p:cNvSpPr>
            <a:spLocks noChangeArrowheads="1"/>
          </p:cNvSpPr>
          <p:nvPr/>
        </p:nvSpPr>
        <p:spPr bwMode="auto">
          <a:xfrm>
            <a:off x="2074863" y="1468438"/>
            <a:ext cx="4927600" cy="292100"/>
          </a:xfrm>
          <a:prstGeom prst="homePlate">
            <a:avLst>
              <a:gd name="adj" fmla="val 44907"/>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MS UI Gothic" pitchFamily="50" charset="-128"/>
                <a:ea typeface="MS UI Gothic" pitchFamily="50" charset="-128"/>
              </a:rPr>
              <a:t>要求（能力／条件）</a:t>
            </a:r>
          </a:p>
        </p:txBody>
      </p:sp>
      <p:sp>
        <p:nvSpPr>
          <p:cNvPr id="4" name="Rectangle 62"/>
          <p:cNvSpPr>
            <a:spLocks noChangeArrowheads="1"/>
          </p:cNvSpPr>
          <p:nvPr/>
        </p:nvSpPr>
        <p:spPr bwMode="auto">
          <a:xfrm>
            <a:off x="101600" y="1785938"/>
            <a:ext cx="1943100" cy="1216025"/>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en-US"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ビジネス</a:t>
            </a:r>
            <a:r>
              <a:rPr lang="en-US" altLang="en-US" sz="1200">
                <a:solidFill>
                  <a:srgbClr val="000000"/>
                </a:solidFill>
                <a:latin typeface="MS UI Gothic" pitchFamily="50" charset="-128"/>
                <a:ea typeface="MS UI Gothic" pitchFamily="50" charset="-128"/>
              </a:rPr>
              <a:t>】</a:t>
            </a:r>
          </a:p>
          <a:p>
            <a:pPr marL="88900" indent="-88900" defTabSz="1279525" fontAlgn="ctr"/>
            <a:r>
              <a:rPr lang="en-US" altLang="en-US"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殿様商売で商機を逃している</a:t>
            </a:r>
          </a:p>
          <a:p>
            <a:pPr marL="88900" indent="-88900" defTabSz="1279525" fontAlgn="ctr"/>
            <a:r>
              <a:rPr lang="en-US" altLang="en-US"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コスト体質で利益率が低い</a:t>
            </a:r>
          </a:p>
        </p:txBody>
      </p:sp>
      <p:sp>
        <p:nvSpPr>
          <p:cNvPr id="5" name="Rectangle 63"/>
          <p:cNvSpPr>
            <a:spLocks noChangeArrowheads="1"/>
          </p:cNvSpPr>
          <p:nvPr/>
        </p:nvSpPr>
        <p:spPr bwMode="auto">
          <a:xfrm>
            <a:off x="101600" y="3749675"/>
            <a:ext cx="1943100" cy="1677988"/>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営業部門</a:t>
            </a:r>
            <a:r>
              <a:rPr lang="en-US" altLang="ja-JP" sz="1200">
                <a:solidFill>
                  <a:srgbClr val="000000"/>
                </a:solidFill>
                <a:latin typeface="MS UI Gothic" pitchFamily="50" charset="-128"/>
                <a:ea typeface="MS UI Gothic" pitchFamily="50" charset="-128"/>
              </a:rPr>
              <a:t>】</a:t>
            </a:r>
          </a:p>
          <a:p>
            <a:pPr marL="88900" indent="-88900" defTabSz="1279525" fontAlgn="ctr"/>
            <a:r>
              <a:rPr lang="ja-JP" altLang="en-US" sz="1200">
                <a:solidFill>
                  <a:srgbClr val="000000"/>
                </a:solidFill>
                <a:latin typeface="MS UI Gothic" pitchFamily="50" charset="-128"/>
                <a:ea typeface="MS UI Gothic" pitchFamily="50" charset="-128"/>
              </a:rPr>
              <a:t>・店頭で欠品が多く商機を逃し売上が低迷している</a:t>
            </a:r>
          </a:p>
          <a:p>
            <a:pPr marL="88900" indent="-88900" defTabSz="1279525" fontAlgn="ctr"/>
            <a:r>
              <a:rPr lang="ja-JP" altLang="en-US" sz="1200">
                <a:solidFill>
                  <a:srgbClr val="000000"/>
                </a:solidFill>
                <a:latin typeface="MS UI Gothic" pitchFamily="50" charset="-128"/>
                <a:ea typeface="MS UI Gothic" pitchFamily="50" charset="-128"/>
              </a:rPr>
              <a:t>・新製品の売上を</a:t>
            </a:r>
            <a:r>
              <a:rPr lang="en-US" altLang="ja-JP" sz="1200">
                <a:solidFill>
                  <a:srgbClr val="000000"/>
                </a:solidFill>
                <a:latin typeface="MS UI Gothic" pitchFamily="50" charset="-128"/>
                <a:ea typeface="MS UI Gothic" pitchFamily="50" charset="-128"/>
              </a:rPr>
              <a:t>20%</a:t>
            </a:r>
            <a:r>
              <a:rPr lang="ja-JP" altLang="en-US" sz="1200">
                <a:solidFill>
                  <a:srgbClr val="000000"/>
                </a:solidFill>
                <a:latin typeface="MS UI Gothic" pitchFamily="50" charset="-128"/>
                <a:ea typeface="MS UI Gothic" pitchFamily="50" charset="-128"/>
              </a:rPr>
              <a:t>以上逃している</a:t>
            </a:r>
          </a:p>
          <a:p>
            <a:pPr marL="88900" indent="-88900" defTabSz="1279525" fontAlgn="ctr"/>
            <a:r>
              <a:rPr lang="ja-JP" altLang="en-US" sz="1200" b="1">
                <a:solidFill>
                  <a:srgbClr val="0000CC"/>
                </a:solidFill>
                <a:latin typeface="MS UI Gothic" pitchFamily="50" charset="-128"/>
                <a:ea typeface="MS UI Gothic" pitchFamily="50" charset="-128"/>
              </a:rPr>
              <a:t>・期限切れで廃棄している商品が多い</a:t>
            </a:r>
          </a:p>
          <a:p>
            <a:pPr marL="88900" indent="-88900" defTabSz="1279525" fontAlgn="ctr"/>
            <a:r>
              <a:rPr lang="ja-JP" altLang="en-US" sz="1200">
                <a:solidFill>
                  <a:srgbClr val="000000"/>
                </a:solidFill>
                <a:latin typeface="MS UI Gothic" pitchFamily="50" charset="-128"/>
                <a:ea typeface="MS UI Gothic" pitchFamily="50" charset="-128"/>
              </a:rPr>
              <a:t>　　　　　　　：</a:t>
            </a:r>
          </a:p>
        </p:txBody>
      </p:sp>
      <p:sp>
        <p:nvSpPr>
          <p:cNvPr id="6" name="Rectangle 64"/>
          <p:cNvSpPr>
            <a:spLocks noChangeArrowheads="1"/>
          </p:cNvSpPr>
          <p:nvPr/>
        </p:nvSpPr>
        <p:spPr bwMode="auto">
          <a:xfrm>
            <a:off x="101600" y="5461000"/>
            <a:ext cx="1943100" cy="1065213"/>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情報システム部門</a:t>
            </a:r>
            <a:r>
              <a:rPr lang="en-US" altLang="ja-JP" sz="1200">
                <a:solidFill>
                  <a:srgbClr val="000000"/>
                </a:solidFill>
                <a:latin typeface="MS UI Gothic" pitchFamily="50" charset="-128"/>
                <a:ea typeface="MS UI Gothic" pitchFamily="50" charset="-128"/>
              </a:rPr>
              <a:t>】</a:t>
            </a:r>
          </a:p>
          <a:p>
            <a:pPr marL="88900" indent="-88900" defTabSz="1279525" fontAlgn="ctr"/>
            <a:r>
              <a:rPr lang="ja-JP" altLang="en-US" sz="1200">
                <a:solidFill>
                  <a:srgbClr val="000000"/>
                </a:solidFill>
                <a:latin typeface="MS UI Gothic" pitchFamily="50" charset="-128"/>
                <a:ea typeface="MS UI Gothic" pitchFamily="50" charset="-128"/>
              </a:rPr>
              <a:t>・</a:t>
            </a:r>
            <a:r>
              <a:rPr lang="en-US" altLang="ja-JP" sz="1200">
                <a:solidFill>
                  <a:srgbClr val="000000"/>
                </a:solidFill>
                <a:latin typeface="MS UI Gothic" pitchFamily="50" charset="-128"/>
                <a:ea typeface="MS UI Gothic" pitchFamily="50" charset="-128"/>
              </a:rPr>
              <a:t>POS</a:t>
            </a:r>
            <a:r>
              <a:rPr lang="ja-JP" altLang="en-US" sz="1200">
                <a:solidFill>
                  <a:srgbClr val="000000"/>
                </a:solidFill>
                <a:latin typeface="MS UI Gothic" pitchFamily="50" charset="-128"/>
                <a:ea typeface="MS UI Gothic" pitchFamily="50" charset="-128"/>
              </a:rPr>
              <a:t>データを活用する仕組みがなく、営業にタイムリーに情報を提供できていない</a:t>
            </a:r>
          </a:p>
        </p:txBody>
      </p:sp>
      <p:sp>
        <p:nvSpPr>
          <p:cNvPr id="7" name="Rectangle 65"/>
          <p:cNvSpPr>
            <a:spLocks noChangeArrowheads="1"/>
          </p:cNvSpPr>
          <p:nvPr/>
        </p:nvSpPr>
        <p:spPr bwMode="auto">
          <a:xfrm>
            <a:off x="101600" y="3030538"/>
            <a:ext cx="1943100" cy="696912"/>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顧客</a:t>
            </a:r>
            <a:r>
              <a:rPr lang="en-US" altLang="ja-JP" sz="1200">
                <a:solidFill>
                  <a:srgbClr val="000000"/>
                </a:solidFill>
                <a:latin typeface="MS UI Gothic" pitchFamily="50" charset="-128"/>
                <a:ea typeface="MS UI Gothic" pitchFamily="50" charset="-128"/>
              </a:rPr>
              <a:t>】</a:t>
            </a:r>
            <a:endParaRPr lang="en-US" altLang="ja-JP" sz="1200" b="1">
              <a:solidFill>
                <a:srgbClr val="0000CC"/>
              </a:solidFill>
              <a:latin typeface="MS UI Gothic" pitchFamily="50" charset="-128"/>
              <a:ea typeface="MS UI Gothic" pitchFamily="50" charset="-128"/>
            </a:endParaRPr>
          </a:p>
          <a:p>
            <a:pPr marL="88900" indent="-88900" defTabSz="1279525" fontAlgn="ctr"/>
            <a:r>
              <a:rPr lang="ja-JP" altLang="en-US" sz="1200">
                <a:solidFill>
                  <a:srgbClr val="000000"/>
                </a:solidFill>
                <a:latin typeface="MS UI Gothic" pitchFamily="50" charset="-128"/>
                <a:ea typeface="MS UI Gothic" pitchFamily="50" charset="-128"/>
              </a:rPr>
              <a:t>・商品が店頭に無いので他社の商品を買っている</a:t>
            </a:r>
          </a:p>
        </p:txBody>
      </p:sp>
      <p:sp>
        <p:nvSpPr>
          <p:cNvPr id="8" name="Rectangle 66"/>
          <p:cNvSpPr>
            <a:spLocks noChangeArrowheads="1"/>
          </p:cNvSpPr>
          <p:nvPr/>
        </p:nvSpPr>
        <p:spPr bwMode="auto">
          <a:xfrm>
            <a:off x="7016750" y="1785938"/>
            <a:ext cx="1943100" cy="1216025"/>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MS UI Gothic" pitchFamily="50" charset="-128"/>
                <a:ea typeface="MS UI Gothic" pitchFamily="50" charset="-128"/>
              </a:rPr>
              <a:t>利益体質を実現し、商機を逃さず、収益が</a:t>
            </a:r>
            <a:r>
              <a:rPr lang="en-US" altLang="ja-JP" sz="1200">
                <a:solidFill>
                  <a:srgbClr val="000000"/>
                </a:solidFill>
                <a:latin typeface="MS UI Gothic" pitchFamily="50" charset="-128"/>
                <a:ea typeface="MS UI Gothic" pitchFamily="50" charset="-128"/>
              </a:rPr>
              <a:t>20</a:t>
            </a:r>
            <a:r>
              <a:rPr lang="ja-JP" altLang="en-US" sz="1200">
                <a:solidFill>
                  <a:srgbClr val="000000"/>
                </a:solidFill>
                <a:latin typeface="MS UI Gothic" pitchFamily="50" charset="-128"/>
                <a:ea typeface="MS UI Gothic" pitchFamily="50" charset="-128"/>
              </a:rPr>
              <a:t>％向上している</a:t>
            </a:r>
          </a:p>
        </p:txBody>
      </p:sp>
      <p:sp>
        <p:nvSpPr>
          <p:cNvPr id="10" name="Rectangle 67"/>
          <p:cNvSpPr>
            <a:spLocks noChangeArrowheads="1"/>
          </p:cNvSpPr>
          <p:nvPr/>
        </p:nvSpPr>
        <p:spPr bwMode="auto">
          <a:xfrm>
            <a:off x="7016750" y="3749675"/>
            <a:ext cx="1943100" cy="1677988"/>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MS UI Gothic" pitchFamily="50" charset="-128"/>
                <a:ea typeface="MS UI Gothic" pitchFamily="50" charset="-128"/>
              </a:rPr>
              <a:t>適正な店頭在庫が保たれて、新製品も既存商品も売上が向上している</a:t>
            </a:r>
          </a:p>
          <a:p>
            <a:pPr defTabSz="1279525" fontAlgn="ctr"/>
            <a:endParaRPr lang="ja-JP" altLang="en-US" sz="1200">
              <a:solidFill>
                <a:srgbClr val="000000"/>
              </a:solidFill>
              <a:latin typeface="MS UI Gothic" pitchFamily="50" charset="-128"/>
              <a:ea typeface="MS UI Gothic" pitchFamily="50" charset="-128"/>
            </a:endParaRPr>
          </a:p>
          <a:p>
            <a:pPr defTabSz="1279525" fontAlgn="ctr"/>
            <a:r>
              <a:rPr lang="ja-JP" altLang="en-US" sz="1200" b="1">
                <a:solidFill>
                  <a:srgbClr val="0000CC"/>
                </a:solidFill>
                <a:latin typeface="MS UI Gothic" pitchFamily="50" charset="-128"/>
                <a:ea typeface="MS UI Gothic" pitchFamily="50" charset="-128"/>
              </a:rPr>
              <a:t>廃棄品が減り、不要なロスが減っている</a:t>
            </a:r>
          </a:p>
          <a:p>
            <a:pPr defTabSz="1279525" fontAlgn="ctr"/>
            <a:r>
              <a:rPr lang="ja-JP" altLang="en-US" sz="1200">
                <a:solidFill>
                  <a:srgbClr val="000000"/>
                </a:solidFill>
                <a:latin typeface="MS UI Gothic" pitchFamily="50" charset="-128"/>
                <a:ea typeface="MS UI Gothic" pitchFamily="50" charset="-128"/>
              </a:rPr>
              <a:t>　　　　　　　　：</a:t>
            </a:r>
          </a:p>
        </p:txBody>
      </p:sp>
      <p:sp>
        <p:nvSpPr>
          <p:cNvPr id="11" name="Rectangle 68"/>
          <p:cNvSpPr>
            <a:spLocks noChangeArrowheads="1"/>
          </p:cNvSpPr>
          <p:nvPr/>
        </p:nvSpPr>
        <p:spPr bwMode="auto">
          <a:xfrm>
            <a:off x="7016750" y="5461000"/>
            <a:ext cx="1943100" cy="1065213"/>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MS UI Gothic" pitchFamily="50" charset="-128"/>
                <a:ea typeface="MS UI Gothic" pitchFamily="50" charset="-128"/>
              </a:rPr>
              <a:t>営業に対してタイムリーな販売状況をレポートしており、業績の向上に貢献している</a:t>
            </a:r>
          </a:p>
        </p:txBody>
      </p:sp>
      <p:sp>
        <p:nvSpPr>
          <p:cNvPr id="12" name="Rectangle 69"/>
          <p:cNvSpPr>
            <a:spLocks noChangeArrowheads="1"/>
          </p:cNvSpPr>
          <p:nvPr/>
        </p:nvSpPr>
        <p:spPr bwMode="auto">
          <a:xfrm>
            <a:off x="7016750" y="3030538"/>
            <a:ext cx="1943100" cy="696912"/>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200">
                <a:solidFill>
                  <a:srgbClr val="000000"/>
                </a:solidFill>
                <a:latin typeface="MS UI Gothic" pitchFamily="50" charset="-128"/>
                <a:ea typeface="MS UI Gothic" pitchFamily="50" charset="-128"/>
              </a:rPr>
              <a:t>欲しい商品がいつでも手に入る</a:t>
            </a:r>
          </a:p>
        </p:txBody>
      </p:sp>
      <p:sp>
        <p:nvSpPr>
          <p:cNvPr id="13" name="Rectangle 70"/>
          <p:cNvSpPr>
            <a:spLocks noChangeArrowheads="1"/>
          </p:cNvSpPr>
          <p:nvPr/>
        </p:nvSpPr>
        <p:spPr bwMode="auto">
          <a:xfrm>
            <a:off x="101600" y="1468438"/>
            <a:ext cx="1943100" cy="293687"/>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MS UI Gothic" pitchFamily="50" charset="-128"/>
                <a:ea typeface="MS UI Gothic" pitchFamily="50" charset="-128"/>
              </a:rPr>
              <a:t>現状の姿</a:t>
            </a:r>
          </a:p>
        </p:txBody>
      </p:sp>
      <p:sp>
        <p:nvSpPr>
          <p:cNvPr id="14" name="Rectangle 71"/>
          <p:cNvSpPr>
            <a:spLocks noChangeArrowheads="1"/>
          </p:cNvSpPr>
          <p:nvPr/>
        </p:nvSpPr>
        <p:spPr bwMode="auto">
          <a:xfrm>
            <a:off x="7016750" y="1468438"/>
            <a:ext cx="1943100" cy="292100"/>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600">
                <a:solidFill>
                  <a:srgbClr val="000000"/>
                </a:solidFill>
                <a:latin typeface="MS UI Gothic" pitchFamily="50" charset="-128"/>
                <a:ea typeface="MS UI Gothic" pitchFamily="50" charset="-128"/>
              </a:rPr>
              <a:t>あるべき姿</a:t>
            </a:r>
          </a:p>
        </p:txBody>
      </p:sp>
      <p:sp>
        <p:nvSpPr>
          <p:cNvPr id="15" name="Rectangle 72"/>
          <p:cNvSpPr>
            <a:spLocks noChangeArrowheads="1"/>
          </p:cNvSpPr>
          <p:nvPr/>
        </p:nvSpPr>
        <p:spPr bwMode="auto">
          <a:xfrm>
            <a:off x="3714750" y="1816100"/>
            <a:ext cx="1301750" cy="214313"/>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事業収益力の向上</a:t>
            </a:r>
          </a:p>
        </p:txBody>
      </p:sp>
      <p:sp>
        <p:nvSpPr>
          <p:cNvPr id="16" name="Rectangle 73"/>
          <p:cNvSpPr>
            <a:spLocks noChangeArrowheads="1"/>
          </p:cNvSpPr>
          <p:nvPr/>
        </p:nvSpPr>
        <p:spPr bwMode="auto">
          <a:xfrm>
            <a:off x="2922588" y="2014538"/>
            <a:ext cx="692150" cy="214312"/>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売上増大</a:t>
            </a:r>
          </a:p>
        </p:txBody>
      </p:sp>
      <p:sp>
        <p:nvSpPr>
          <p:cNvPr id="17" name="Rectangle 74"/>
          <p:cNvSpPr>
            <a:spLocks noChangeArrowheads="1"/>
          </p:cNvSpPr>
          <p:nvPr/>
        </p:nvSpPr>
        <p:spPr bwMode="auto">
          <a:xfrm>
            <a:off x="5103813" y="2014538"/>
            <a:ext cx="746125" cy="214312"/>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コスト削減</a:t>
            </a:r>
          </a:p>
        </p:txBody>
      </p:sp>
      <p:sp>
        <p:nvSpPr>
          <p:cNvPr id="18" name="Rectangle 75"/>
          <p:cNvSpPr>
            <a:spLocks noChangeArrowheads="1"/>
          </p:cNvSpPr>
          <p:nvPr/>
        </p:nvSpPr>
        <p:spPr bwMode="auto">
          <a:xfrm>
            <a:off x="2820988" y="2263775"/>
            <a:ext cx="1182687" cy="214313"/>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リピート率の向上</a:t>
            </a:r>
          </a:p>
        </p:txBody>
      </p:sp>
      <p:sp>
        <p:nvSpPr>
          <p:cNvPr id="19" name="Rectangle 76"/>
          <p:cNvSpPr>
            <a:spLocks noChangeArrowheads="1"/>
          </p:cNvSpPr>
          <p:nvPr/>
        </p:nvSpPr>
        <p:spPr bwMode="auto">
          <a:xfrm>
            <a:off x="2778125" y="2513013"/>
            <a:ext cx="1149350" cy="214312"/>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顧客単価の向上</a:t>
            </a:r>
          </a:p>
        </p:txBody>
      </p:sp>
      <p:sp>
        <p:nvSpPr>
          <p:cNvPr id="20" name="Rectangle 77"/>
          <p:cNvSpPr>
            <a:spLocks noChangeArrowheads="1"/>
          </p:cNvSpPr>
          <p:nvPr/>
        </p:nvSpPr>
        <p:spPr bwMode="auto">
          <a:xfrm>
            <a:off x="2703513" y="2746375"/>
            <a:ext cx="1149350" cy="214313"/>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新規顧客の獲得</a:t>
            </a:r>
          </a:p>
        </p:txBody>
      </p:sp>
      <p:cxnSp>
        <p:nvCxnSpPr>
          <p:cNvPr id="21" name="AutoShape 78"/>
          <p:cNvCxnSpPr>
            <a:cxnSpLocks noChangeShapeType="1"/>
            <a:stCxn id="15" idx="1"/>
            <a:endCxn id="16" idx="0"/>
          </p:cNvCxnSpPr>
          <p:nvPr/>
        </p:nvCxnSpPr>
        <p:spPr bwMode="auto">
          <a:xfrm rot="10800000" flipV="1">
            <a:off x="3268663" y="1924050"/>
            <a:ext cx="446087" cy="90488"/>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79"/>
          <p:cNvCxnSpPr>
            <a:cxnSpLocks noChangeShapeType="1"/>
            <a:stCxn id="15" idx="3"/>
            <a:endCxn id="17" idx="0"/>
          </p:cNvCxnSpPr>
          <p:nvPr/>
        </p:nvCxnSpPr>
        <p:spPr bwMode="auto">
          <a:xfrm>
            <a:off x="5016500" y="1924050"/>
            <a:ext cx="460375" cy="90488"/>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80"/>
          <p:cNvCxnSpPr>
            <a:cxnSpLocks noChangeShapeType="1"/>
            <a:stCxn id="16" idx="1"/>
            <a:endCxn id="18" idx="1"/>
          </p:cNvCxnSpPr>
          <p:nvPr/>
        </p:nvCxnSpPr>
        <p:spPr bwMode="auto">
          <a:xfrm rot="10800000" flipV="1">
            <a:off x="2820988" y="2122488"/>
            <a:ext cx="101600" cy="249237"/>
          </a:xfrm>
          <a:prstGeom prst="curvedConnector3">
            <a:avLst>
              <a:gd name="adj1" fmla="val 325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81"/>
          <p:cNvCxnSpPr>
            <a:cxnSpLocks noChangeShapeType="1"/>
            <a:stCxn id="16" idx="1"/>
            <a:endCxn id="19" idx="1"/>
          </p:cNvCxnSpPr>
          <p:nvPr/>
        </p:nvCxnSpPr>
        <p:spPr bwMode="auto">
          <a:xfrm rot="10800000" flipV="1">
            <a:off x="2778125" y="2122488"/>
            <a:ext cx="144463" cy="498475"/>
          </a:xfrm>
          <a:prstGeom prst="curvedConnector3">
            <a:avLst>
              <a:gd name="adj1" fmla="val 25824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82"/>
          <p:cNvCxnSpPr>
            <a:cxnSpLocks noChangeShapeType="1"/>
            <a:stCxn id="16" idx="1"/>
            <a:endCxn id="20" idx="1"/>
          </p:cNvCxnSpPr>
          <p:nvPr/>
        </p:nvCxnSpPr>
        <p:spPr bwMode="auto">
          <a:xfrm rot="10800000" flipV="1">
            <a:off x="2703513" y="2122488"/>
            <a:ext cx="219075" cy="731837"/>
          </a:xfrm>
          <a:prstGeom prst="curvedConnector3">
            <a:avLst>
              <a:gd name="adj1" fmla="val 204347"/>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83"/>
          <p:cNvSpPr>
            <a:spLocks noChangeArrowheads="1"/>
          </p:cNvSpPr>
          <p:nvPr/>
        </p:nvSpPr>
        <p:spPr bwMode="auto">
          <a:xfrm>
            <a:off x="2492375" y="4154488"/>
            <a:ext cx="1531938" cy="39687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値引きによる優良顧客</a:t>
            </a:r>
          </a:p>
          <a:p>
            <a:pPr marL="88900" indent="-88900" defTabSz="1279525" fontAlgn="ctr"/>
            <a:r>
              <a:rPr lang="ja-JP" altLang="en-US" sz="1200">
                <a:solidFill>
                  <a:srgbClr val="000000"/>
                </a:solidFill>
                <a:latin typeface="MS UI Gothic" pitchFamily="50" charset="-128"/>
                <a:ea typeface="MS UI Gothic" pitchFamily="50" charset="-128"/>
              </a:rPr>
              <a:t>の囲い込み</a:t>
            </a:r>
          </a:p>
        </p:txBody>
      </p:sp>
      <p:cxnSp>
        <p:nvCxnSpPr>
          <p:cNvPr id="27" name="AutoShape 84"/>
          <p:cNvCxnSpPr>
            <a:cxnSpLocks noChangeShapeType="1"/>
            <a:stCxn id="18" idx="1"/>
            <a:endCxn id="26" idx="1"/>
          </p:cNvCxnSpPr>
          <p:nvPr/>
        </p:nvCxnSpPr>
        <p:spPr bwMode="auto">
          <a:xfrm rot="10800000" flipV="1">
            <a:off x="2492375" y="2371725"/>
            <a:ext cx="328613" cy="1981200"/>
          </a:xfrm>
          <a:prstGeom prst="curvedConnector3">
            <a:avLst>
              <a:gd name="adj1" fmla="val 169565"/>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85"/>
          <p:cNvSpPr>
            <a:spLocks noChangeArrowheads="1"/>
          </p:cNvSpPr>
          <p:nvPr/>
        </p:nvSpPr>
        <p:spPr bwMode="auto">
          <a:xfrm>
            <a:off x="2444750" y="4641850"/>
            <a:ext cx="1214438" cy="204788"/>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lnSpc>
                <a:spcPct val="95000"/>
              </a:lnSpc>
            </a:pPr>
            <a:r>
              <a:rPr lang="ja-JP" altLang="en-US" sz="1200">
                <a:solidFill>
                  <a:srgbClr val="000000"/>
                </a:solidFill>
                <a:latin typeface="MS UI Gothic" pitchFamily="50" charset="-128"/>
                <a:ea typeface="MS UI Gothic" pitchFamily="50" charset="-128"/>
              </a:rPr>
              <a:t>顧客のランク付け</a:t>
            </a:r>
          </a:p>
        </p:txBody>
      </p:sp>
      <p:cxnSp>
        <p:nvCxnSpPr>
          <p:cNvPr id="29" name="AutoShape 86"/>
          <p:cNvCxnSpPr>
            <a:cxnSpLocks noChangeShapeType="1"/>
            <a:stCxn id="26" idx="1"/>
            <a:endCxn id="28" idx="1"/>
          </p:cNvCxnSpPr>
          <p:nvPr/>
        </p:nvCxnSpPr>
        <p:spPr bwMode="auto">
          <a:xfrm rot="10800000" flipV="1">
            <a:off x="2444750" y="4352925"/>
            <a:ext cx="47625" cy="392113"/>
          </a:xfrm>
          <a:prstGeom prst="curvedConnector3">
            <a:avLst>
              <a:gd name="adj1" fmla="val 58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87"/>
          <p:cNvSpPr>
            <a:spLocks noChangeArrowheads="1"/>
          </p:cNvSpPr>
          <p:nvPr/>
        </p:nvSpPr>
        <p:spPr bwMode="auto">
          <a:xfrm>
            <a:off x="2303463" y="4965700"/>
            <a:ext cx="1454150" cy="214313"/>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欠品時の代用品提案</a:t>
            </a:r>
          </a:p>
        </p:txBody>
      </p:sp>
      <p:cxnSp>
        <p:nvCxnSpPr>
          <p:cNvPr id="31" name="AutoShape 88"/>
          <p:cNvCxnSpPr>
            <a:cxnSpLocks noChangeShapeType="1"/>
            <a:stCxn id="19" idx="1"/>
            <a:endCxn id="30" idx="1"/>
          </p:cNvCxnSpPr>
          <p:nvPr/>
        </p:nvCxnSpPr>
        <p:spPr bwMode="auto">
          <a:xfrm rot="10800000" flipV="1">
            <a:off x="2303463" y="2620963"/>
            <a:ext cx="474662" cy="2452687"/>
          </a:xfrm>
          <a:prstGeom prst="curvedConnector3">
            <a:avLst>
              <a:gd name="adj1" fmla="val 14816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89"/>
          <p:cNvSpPr>
            <a:spLocks noChangeArrowheads="1"/>
          </p:cNvSpPr>
          <p:nvPr/>
        </p:nvSpPr>
        <p:spPr bwMode="auto">
          <a:xfrm>
            <a:off x="4391025" y="2589213"/>
            <a:ext cx="1301750" cy="214312"/>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顧客満足度の向上</a:t>
            </a:r>
          </a:p>
        </p:txBody>
      </p:sp>
      <p:cxnSp>
        <p:nvCxnSpPr>
          <p:cNvPr id="33" name="AutoShape 90"/>
          <p:cNvCxnSpPr>
            <a:cxnSpLocks noChangeShapeType="1"/>
            <a:stCxn id="18" idx="3"/>
            <a:endCxn id="32" idx="0"/>
          </p:cNvCxnSpPr>
          <p:nvPr/>
        </p:nvCxnSpPr>
        <p:spPr bwMode="auto">
          <a:xfrm>
            <a:off x="4003675" y="2371725"/>
            <a:ext cx="1038225" cy="217488"/>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Rectangle 91"/>
          <p:cNvSpPr>
            <a:spLocks noChangeArrowheads="1"/>
          </p:cNvSpPr>
          <p:nvPr/>
        </p:nvSpPr>
        <p:spPr bwMode="auto">
          <a:xfrm>
            <a:off x="2566988" y="3730625"/>
            <a:ext cx="1704975" cy="37782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lnSpc>
                <a:spcPct val="95000"/>
              </a:lnSpc>
            </a:pPr>
            <a:r>
              <a:rPr lang="ja-JP" altLang="en-US" sz="1200">
                <a:solidFill>
                  <a:srgbClr val="000000"/>
                </a:solidFill>
                <a:latin typeface="MS UI Gothic" pitchFamily="50" charset="-128"/>
                <a:ea typeface="MS UI Gothic" pitchFamily="50" charset="-128"/>
              </a:rPr>
              <a:t>より多くのお客様に当社</a:t>
            </a:r>
          </a:p>
          <a:p>
            <a:pPr marL="88900" indent="-88900" defTabSz="1279525" fontAlgn="ctr">
              <a:lnSpc>
                <a:spcPct val="95000"/>
              </a:lnSpc>
            </a:pPr>
            <a:r>
              <a:rPr lang="ja-JP" altLang="en-US" sz="1200">
                <a:solidFill>
                  <a:srgbClr val="000000"/>
                </a:solidFill>
                <a:latin typeface="MS UI Gothic" pitchFamily="50" charset="-128"/>
                <a:ea typeface="MS UI Gothic" pitchFamily="50" charset="-128"/>
              </a:rPr>
              <a:t>商品の良さを知ってもらう</a:t>
            </a:r>
          </a:p>
        </p:txBody>
      </p:sp>
      <p:cxnSp>
        <p:nvCxnSpPr>
          <p:cNvPr id="35" name="AutoShape 92"/>
          <p:cNvCxnSpPr>
            <a:cxnSpLocks noChangeShapeType="1"/>
            <a:stCxn id="20" idx="1"/>
            <a:endCxn id="34" idx="1"/>
          </p:cNvCxnSpPr>
          <p:nvPr/>
        </p:nvCxnSpPr>
        <p:spPr bwMode="auto">
          <a:xfrm rot="10800000" flipV="1">
            <a:off x="2566988" y="2854325"/>
            <a:ext cx="136525" cy="1065213"/>
          </a:xfrm>
          <a:prstGeom prst="curvedConnector3">
            <a:avLst>
              <a:gd name="adj1" fmla="val 26744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Rectangle 93"/>
          <p:cNvSpPr>
            <a:spLocks noChangeArrowheads="1"/>
          </p:cNvSpPr>
          <p:nvPr/>
        </p:nvSpPr>
        <p:spPr bwMode="auto">
          <a:xfrm>
            <a:off x="2681288" y="3117850"/>
            <a:ext cx="1504950" cy="396875"/>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欲しい商品がいつでも</a:t>
            </a:r>
          </a:p>
          <a:p>
            <a:pPr marL="88900" indent="-88900" defTabSz="1279525" fontAlgn="ctr"/>
            <a:r>
              <a:rPr lang="ja-JP" altLang="en-US" sz="1200">
                <a:solidFill>
                  <a:srgbClr val="000000"/>
                </a:solidFill>
                <a:latin typeface="MS UI Gothic" pitchFamily="50" charset="-128"/>
                <a:ea typeface="MS UI Gothic" pitchFamily="50" charset="-128"/>
              </a:rPr>
              <a:t>店頭で買える</a:t>
            </a:r>
          </a:p>
        </p:txBody>
      </p:sp>
      <p:cxnSp>
        <p:nvCxnSpPr>
          <p:cNvPr id="37" name="AutoShape 94"/>
          <p:cNvCxnSpPr>
            <a:cxnSpLocks noChangeShapeType="1"/>
            <a:stCxn id="19" idx="3"/>
            <a:endCxn id="36" idx="3"/>
          </p:cNvCxnSpPr>
          <p:nvPr/>
        </p:nvCxnSpPr>
        <p:spPr bwMode="auto">
          <a:xfrm>
            <a:off x="3927475" y="2620963"/>
            <a:ext cx="258763" cy="695325"/>
          </a:xfrm>
          <a:prstGeom prst="curvedConnector3">
            <a:avLst>
              <a:gd name="adj1" fmla="val 188343"/>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ectangle 95"/>
          <p:cNvSpPr>
            <a:spLocks noChangeArrowheads="1"/>
          </p:cNvSpPr>
          <p:nvPr/>
        </p:nvSpPr>
        <p:spPr bwMode="auto">
          <a:xfrm>
            <a:off x="4498975" y="4105275"/>
            <a:ext cx="1389063" cy="214313"/>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店頭での欠品を防ぐ</a:t>
            </a:r>
          </a:p>
        </p:txBody>
      </p:sp>
      <p:cxnSp>
        <p:nvCxnSpPr>
          <p:cNvPr id="39" name="AutoShape 96"/>
          <p:cNvCxnSpPr>
            <a:cxnSpLocks noChangeShapeType="1"/>
            <a:stCxn id="36" idx="3"/>
            <a:endCxn id="38" idx="1"/>
          </p:cNvCxnSpPr>
          <p:nvPr/>
        </p:nvCxnSpPr>
        <p:spPr bwMode="auto">
          <a:xfrm>
            <a:off x="4186238" y="3316288"/>
            <a:ext cx="312737" cy="896937"/>
          </a:xfrm>
          <a:prstGeom prst="curvedConnector3">
            <a:avLst>
              <a:gd name="adj1" fmla="val 49745"/>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97"/>
          <p:cNvSpPr>
            <a:spLocks noChangeArrowheads="1"/>
          </p:cNvSpPr>
          <p:nvPr/>
        </p:nvSpPr>
        <p:spPr bwMode="auto">
          <a:xfrm>
            <a:off x="4451350" y="4343400"/>
            <a:ext cx="2317750" cy="37782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lnSpc>
                <a:spcPct val="95000"/>
              </a:lnSpc>
            </a:pPr>
            <a:r>
              <a:rPr lang="ja-JP" altLang="en-US" sz="1200">
                <a:solidFill>
                  <a:srgbClr val="000000"/>
                </a:solidFill>
                <a:latin typeface="MS UI Gothic" pitchFamily="50" charset="-128"/>
                <a:ea typeface="MS UI Gothic" pitchFamily="50" charset="-128"/>
              </a:rPr>
              <a:t>店舗・商品別の売れ行きと在庫を</a:t>
            </a:r>
          </a:p>
          <a:p>
            <a:pPr marL="88900" indent="-88900" defTabSz="1279525" fontAlgn="ctr">
              <a:lnSpc>
                <a:spcPct val="95000"/>
              </a:lnSpc>
            </a:pPr>
            <a:r>
              <a:rPr lang="ja-JP" altLang="en-US" sz="1200">
                <a:solidFill>
                  <a:srgbClr val="000000"/>
                </a:solidFill>
                <a:latin typeface="MS UI Gothic" pitchFamily="50" charset="-128"/>
                <a:ea typeface="MS UI Gothic" pitchFamily="50" charset="-128"/>
              </a:rPr>
              <a:t>把握しタイムリーに商品を補充する</a:t>
            </a:r>
          </a:p>
        </p:txBody>
      </p:sp>
      <p:cxnSp>
        <p:nvCxnSpPr>
          <p:cNvPr id="41" name="AutoShape 98"/>
          <p:cNvCxnSpPr>
            <a:cxnSpLocks noChangeShapeType="1"/>
            <a:stCxn id="38" idx="1"/>
            <a:endCxn id="40" idx="1"/>
          </p:cNvCxnSpPr>
          <p:nvPr/>
        </p:nvCxnSpPr>
        <p:spPr bwMode="auto">
          <a:xfrm rot="10800000" flipV="1">
            <a:off x="4451350" y="4213225"/>
            <a:ext cx="47625" cy="319088"/>
          </a:xfrm>
          <a:prstGeom prst="curvedConnector3">
            <a:avLst>
              <a:gd name="adj1" fmla="val 58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Rectangle 99"/>
          <p:cNvSpPr>
            <a:spLocks noChangeArrowheads="1"/>
          </p:cNvSpPr>
          <p:nvPr/>
        </p:nvSpPr>
        <p:spPr bwMode="auto">
          <a:xfrm>
            <a:off x="4310063" y="4751388"/>
            <a:ext cx="1597025" cy="39687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商品増産依頼の稟議に</a:t>
            </a:r>
          </a:p>
          <a:p>
            <a:pPr marL="88900" indent="-88900" defTabSz="1279525" fontAlgn="ctr"/>
            <a:r>
              <a:rPr lang="ja-JP" altLang="en-US" sz="1200">
                <a:solidFill>
                  <a:srgbClr val="000000"/>
                </a:solidFill>
                <a:latin typeface="MS UI Gothic" pitchFamily="50" charset="-128"/>
                <a:ea typeface="MS UI Gothic" pitchFamily="50" charset="-128"/>
              </a:rPr>
              <a:t>掛かる時間を減らす</a:t>
            </a:r>
          </a:p>
        </p:txBody>
      </p:sp>
      <p:cxnSp>
        <p:nvCxnSpPr>
          <p:cNvPr id="43" name="AutoShape 100"/>
          <p:cNvCxnSpPr>
            <a:cxnSpLocks noChangeShapeType="1"/>
            <a:stCxn id="38" idx="1"/>
            <a:endCxn id="42" idx="1"/>
          </p:cNvCxnSpPr>
          <p:nvPr/>
        </p:nvCxnSpPr>
        <p:spPr bwMode="auto">
          <a:xfrm rot="10800000" flipV="1">
            <a:off x="4310063" y="4213225"/>
            <a:ext cx="188912" cy="736600"/>
          </a:xfrm>
          <a:prstGeom prst="curvedConnector3">
            <a:avLst>
              <a:gd name="adj1" fmla="val 221009"/>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101"/>
          <p:cNvSpPr>
            <a:spLocks noChangeArrowheads="1"/>
          </p:cNvSpPr>
          <p:nvPr/>
        </p:nvSpPr>
        <p:spPr bwMode="auto">
          <a:xfrm>
            <a:off x="4010025" y="5567363"/>
            <a:ext cx="1404938" cy="579437"/>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r>
              <a:rPr lang="ja-JP" altLang="en-US" sz="1200" dirty="0">
                <a:solidFill>
                  <a:srgbClr val="000000"/>
                </a:solidFill>
                <a:latin typeface="MS UI Gothic" pitchFamily="50" charset="-128"/>
                <a:ea typeface="MS UI Gothic" pitchFamily="50" charset="-128"/>
              </a:rPr>
              <a:t>リアルタイムに店舗・</a:t>
            </a:r>
          </a:p>
          <a:p>
            <a:pPr defTabSz="1279525" fontAlgn="ctr"/>
            <a:r>
              <a:rPr lang="ja-JP" altLang="en-US" sz="1200" dirty="0">
                <a:solidFill>
                  <a:srgbClr val="000000"/>
                </a:solidFill>
                <a:latin typeface="MS UI Gothic" pitchFamily="50" charset="-128"/>
                <a:ea typeface="MS UI Gothic" pitchFamily="50" charset="-128"/>
              </a:rPr>
              <a:t>商品別の売れ行きと</a:t>
            </a:r>
          </a:p>
          <a:p>
            <a:pPr defTabSz="1279525" fontAlgn="ctr"/>
            <a:r>
              <a:rPr lang="ja-JP" altLang="en-US" sz="1200" dirty="0">
                <a:solidFill>
                  <a:srgbClr val="000000"/>
                </a:solidFill>
                <a:latin typeface="MS UI Gothic" pitchFamily="50" charset="-128"/>
                <a:ea typeface="MS UI Gothic" pitchFamily="50" charset="-128"/>
              </a:rPr>
              <a:t>在庫情報を提示する</a:t>
            </a:r>
          </a:p>
        </p:txBody>
      </p:sp>
      <p:cxnSp>
        <p:nvCxnSpPr>
          <p:cNvPr id="45" name="AutoShape 102"/>
          <p:cNvCxnSpPr>
            <a:cxnSpLocks noChangeShapeType="1"/>
            <a:stCxn id="40" idx="1"/>
            <a:endCxn id="44" idx="1"/>
          </p:cNvCxnSpPr>
          <p:nvPr/>
        </p:nvCxnSpPr>
        <p:spPr bwMode="auto">
          <a:xfrm rot="10800000" flipV="1">
            <a:off x="4010025" y="4532313"/>
            <a:ext cx="441325" cy="1325562"/>
          </a:xfrm>
          <a:prstGeom prst="curvedConnector3">
            <a:avLst>
              <a:gd name="adj1" fmla="val 151796"/>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AutoShape 103"/>
          <p:cNvSpPr>
            <a:spLocks/>
          </p:cNvSpPr>
          <p:nvPr/>
        </p:nvSpPr>
        <p:spPr bwMode="auto">
          <a:xfrm>
            <a:off x="6583363" y="1960563"/>
            <a:ext cx="2009775" cy="536575"/>
          </a:xfrm>
          <a:prstGeom prst="borderCallout1">
            <a:avLst>
              <a:gd name="adj1" fmla="val 21301"/>
              <a:gd name="adj2" fmla="val -3792"/>
              <a:gd name="adj3" fmla="val 34319"/>
              <a:gd name="adj4" fmla="val -34204"/>
            </a:avLst>
          </a:prstGeom>
          <a:solidFill>
            <a:schemeClr val="bg1"/>
          </a:solidFill>
          <a:ln w="38100"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ja-JP" altLang="en-US" sz="1400" b="1">
                <a:solidFill>
                  <a:srgbClr val="0000CC"/>
                </a:solidFill>
                <a:latin typeface="MS UI Gothic" pitchFamily="50" charset="-128"/>
                <a:ea typeface="MS UI Gothic" pitchFamily="50" charset="-128"/>
              </a:rPr>
              <a:t>充分に要求の掘り下げが</a:t>
            </a:r>
          </a:p>
          <a:p>
            <a:pPr algn="ctr" eaLnBrk="0" hangingPunct="0"/>
            <a:r>
              <a:rPr lang="ja-JP" altLang="en-US" sz="1400" b="1">
                <a:solidFill>
                  <a:srgbClr val="0000CC"/>
                </a:solidFill>
                <a:latin typeface="MS UI Gothic" pitchFamily="50" charset="-128"/>
                <a:ea typeface="MS UI Gothic" pitchFamily="50" charset="-128"/>
              </a:rPr>
              <a:t>できていない</a:t>
            </a:r>
          </a:p>
        </p:txBody>
      </p:sp>
      <p:sp>
        <p:nvSpPr>
          <p:cNvPr id="47" name="Text Box 104"/>
          <p:cNvSpPr txBox="1">
            <a:spLocks noChangeArrowheads="1"/>
          </p:cNvSpPr>
          <p:nvPr/>
        </p:nvSpPr>
        <p:spPr bwMode="auto">
          <a:xfrm>
            <a:off x="5176838" y="1944688"/>
            <a:ext cx="357187" cy="341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lnSpc>
                <a:spcPct val="80000"/>
              </a:lnSpc>
            </a:pPr>
            <a:r>
              <a:rPr lang="en-US" altLang="ja-JP" sz="2800" b="1">
                <a:solidFill>
                  <a:srgbClr val="FF0000"/>
                </a:solidFill>
                <a:latin typeface="MS UI Gothic" pitchFamily="50" charset="-128"/>
                <a:ea typeface="MS UI Gothic" pitchFamily="50" charset="-128"/>
              </a:rPr>
              <a:t>×</a:t>
            </a:r>
          </a:p>
        </p:txBody>
      </p:sp>
      <p:sp>
        <p:nvSpPr>
          <p:cNvPr id="48" name="AutoShape 105"/>
          <p:cNvSpPr>
            <a:spLocks/>
          </p:cNvSpPr>
          <p:nvPr/>
        </p:nvSpPr>
        <p:spPr bwMode="auto">
          <a:xfrm>
            <a:off x="1038225" y="3760788"/>
            <a:ext cx="1304925" cy="536575"/>
          </a:xfrm>
          <a:prstGeom prst="borderCallout1">
            <a:avLst>
              <a:gd name="adj1" fmla="val 21301"/>
              <a:gd name="adj2" fmla="val -5394"/>
              <a:gd name="adj3" fmla="val 181657"/>
              <a:gd name="adj4" fmla="val -34157"/>
            </a:avLst>
          </a:prstGeom>
          <a:solidFill>
            <a:schemeClr val="bg1"/>
          </a:solidFill>
          <a:ln w="38100"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ja-JP" altLang="en-US" sz="1400" b="1">
                <a:solidFill>
                  <a:srgbClr val="0000CC"/>
                </a:solidFill>
                <a:latin typeface="MS UI Gothic" pitchFamily="50" charset="-128"/>
                <a:ea typeface="MS UI Gothic" pitchFamily="50" charset="-128"/>
              </a:rPr>
              <a:t>問題が洗い出し</a:t>
            </a:r>
          </a:p>
          <a:p>
            <a:pPr algn="ctr" eaLnBrk="0" hangingPunct="0"/>
            <a:r>
              <a:rPr lang="ja-JP" altLang="en-US" sz="1400" b="1">
                <a:solidFill>
                  <a:srgbClr val="0000CC"/>
                </a:solidFill>
                <a:latin typeface="MS UI Gothic" pitchFamily="50" charset="-128"/>
                <a:ea typeface="MS UI Gothic" pitchFamily="50" charset="-128"/>
              </a:rPr>
              <a:t>きれていない</a:t>
            </a:r>
          </a:p>
        </p:txBody>
      </p:sp>
      <p:sp>
        <p:nvSpPr>
          <p:cNvPr id="49" name="Rectangle 106"/>
          <p:cNvSpPr>
            <a:spLocks noChangeArrowheads="1"/>
          </p:cNvSpPr>
          <p:nvPr/>
        </p:nvSpPr>
        <p:spPr bwMode="auto">
          <a:xfrm>
            <a:off x="5457825" y="5184775"/>
            <a:ext cx="1325563" cy="396875"/>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店舗へのリベートを</a:t>
            </a:r>
          </a:p>
          <a:p>
            <a:pPr marL="88900" indent="-88900" defTabSz="1279525" fontAlgn="ctr"/>
            <a:r>
              <a:rPr lang="ja-JP" altLang="en-US" sz="1200">
                <a:solidFill>
                  <a:srgbClr val="000000"/>
                </a:solidFill>
                <a:latin typeface="MS UI Gothic" pitchFamily="50" charset="-128"/>
                <a:ea typeface="MS UI Gothic" pitchFamily="50" charset="-128"/>
              </a:rPr>
              <a:t>増やす</a:t>
            </a:r>
          </a:p>
        </p:txBody>
      </p:sp>
      <p:sp>
        <p:nvSpPr>
          <p:cNvPr id="50" name="Rectangle 107"/>
          <p:cNvSpPr>
            <a:spLocks noChangeArrowheads="1"/>
          </p:cNvSpPr>
          <p:nvPr/>
        </p:nvSpPr>
        <p:spPr bwMode="auto">
          <a:xfrm>
            <a:off x="5548313" y="5702300"/>
            <a:ext cx="1123950" cy="214313"/>
          </a:xfrm>
          <a:prstGeom prst="rect">
            <a:avLst/>
          </a:prstGeom>
          <a:solidFill>
            <a:srgbClr val="99FF99"/>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ja-JP" altLang="en-US" sz="1200">
                <a:solidFill>
                  <a:srgbClr val="000000"/>
                </a:solidFill>
                <a:latin typeface="MS UI Gothic" pitchFamily="50" charset="-128"/>
                <a:ea typeface="MS UI Gothic" pitchFamily="50" charset="-128"/>
              </a:rPr>
              <a:t>・・・・・・・・・・・　　</a:t>
            </a:r>
          </a:p>
        </p:txBody>
      </p:sp>
      <p:cxnSp>
        <p:nvCxnSpPr>
          <p:cNvPr id="51" name="AutoShape 108"/>
          <p:cNvCxnSpPr>
            <a:cxnSpLocks noChangeShapeType="1"/>
            <a:stCxn id="49" idx="3"/>
            <a:endCxn id="50" idx="3"/>
          </p:cNvCxnSpPr>
          <p:nvPr/>
        </p:nvCxnSpPr>
        <p:spPr bwMode="auto">
          <a:xfrm flipH="1">
            <a:off x="6672263" y="5383213"/>
            <a:ext cx="111125" cy="427037"/>
          </a:xfrm>
          <a:prstGeom prst="curvedConnector3">
            <a:avLst>
              <a:gd name="adj1" fmla="val -205713"/>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Rectangle 109"/>
          <p:cNvSpPr>
            <a:spLocks noChangeArrowheads="1"/>
          </p:cNvSpPr>
          <p:nvPr/>
        </p:nvSpPr>
        <p:spPr bwMode="auto">
          <a:xfrm>
            <a:off x="2644775" y="6192838"/>
            <a:ext cx="1746250" cy="396875"/>
          </a:xfrm>
          <a:prstGeom prst="rect">
            <a:avLst/>
          </a:prstGeom>
          <a:solidFill>
            <a:schemeClr val="bg1"/>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marL="88900" indent="-88900" defTabSz="1279525" fontAlgn="ctr"/>
            <a:r>
              <a:rPr lang="en-US" altLang="ja-JP" sz="1200" dirty="0">
                <a:solidFill>
                  <a:srgbClr val="000000"/>
                </a:solidFill>
                <a:latin typeface="MS UI Gothic" pitchFamily="50" charset="-128"/>
                <a:ea typeface="MS UI Gothic" pitchFamily="50" charset="-128"/>
              </a:rPr>
              <a:t>Web</a:t>
            </a:r>
            <a:r>
              <a:rPr lang="ja-JP" altLang="en-US" sz="1200" dirty="0">
                <a:solidFill>
                  <a:srgbClr val="000000"/>
                </a:solidFill>
                <a:latin typeface="MS UI Gothic" pitchFamily="50" charset="-128"/>
                <a:ea typeface="MS UI Gothic" pitchFamily="50" charset="-128"/>
              </a:rPr>
              <a:t>で店舗</a:t>
            </a:r>
            <a:r>
              <a:rPr lang="en-US" altLang="en-US" sz="1200" dirty="0">
                <a:solidFill>
                  <a:srgbClr val="000000"/>
                </a:solidFill>
                <a:latin typeface="MS UI Gothic" pitchFamily="50" charset="-128"/>
                <a:ea typeface="MS UI Gothic" pitchFamily="50" charset="-128"/>
              </a:rPr>
              <a:t>・</a:t>
            </a:r>
            <a:r>
              <a:rPr lang="ja-JP" altLang="en-US" sz="1200" dirty="0">
                <a:solidFill>
                  <a:srgbClr val="000000"/>
                </a:solidFill>
                <a:latin typeface="MS UI Gothic" pitchFamily="50" charset="-128"/>
                <a:ea typeface="MS UI Gothic" pitchFamily="50" charset="-128"/>
              </a:rPr>
              <a:t>商品別売数と</a:t>
            </a:r>
          </a:p>
          <a:p>
            <a:pPr marL="88900" indent="-88900" defTabSz="1279525" fontAlgn="ctr"/>
            <a:r>
              <a:rPr lang="ja-JP" altLang="en-US" sz="1200" dirty="0">
                <a:solidFill>
                  <a:srgbClr val="000000"/>
                </a:solidFill>
                <a:latin typeface="MS UI Gothic" pitchFamily="50" charset="-128"/>
                <a:ea typeface="MS UI Gothic" pitchFamily="50" charset="-128"/>
              </a:rPr>
              <a:t>在庫情報を提供する</a:t>
            </a:r>
          </a:p>
        </p:txBody>
      </p:sp>
      <p:cxnSp>
        <p:nvCxnSpPr>
          <p:cNvPr id="53" name="AutoShape 110"/>
          <p:cNvCxnSpPr>
            <a:cxnSpLocks noChangeShapeType="1"/>
            <a:stCxn id="44" idx="1"/>
            <a:endCxn id="52" idx="0"/>
          </p:cNvCxnSpPr>
          <p:nvPr/>
        </p:nvCxnSpPr>
        <p:spPr bwMode="auto">
          <a:xfrm rot="10800000" flipV="1">
            <a:off x="3517900" y="5857875"/>
            <a:ext cx="492125" cy="334963"/>
          </a:xfrm>
          <a:prstGeom prst="curvedConnector2">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AutoShape 111"/>
          <p:cNvSpPr>
            <a:spLocks/>
          </p:cNvSpPr>
          <p:nvPr/>
        </p:nvSpPr>
        <p:spPr bwMode="auto">
          <a:xfrm>
            <a:off x="7002463" y="4483100"/>
            <a:ext cx="1881187" cy="536575"/>
          </a:xfrm>
          <a:prstGeom prst="borderCallout1">
            <a:avLst>
              <a:gd name="adj1" fmla="val 21301"/>
              <a:gd name="adj2" fmla="val -4037"/>
              <a:gd name="adj3" fmla="val 118639"/>
              <a:gd name="adj4" fmla="val -27838"/>
            </a:avLst>
          </a:prstGeom>
          <a:solidFill>
            <a:schemeClr val="bg1"/>
          </a:solidFill>
          <a:ln w="38100" algn="ctr">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spAutoFit/>
          </a:bodyPr>
          <a:lstStyle/>
          <a:p>
            <a:pPr algn="ctr" eaLnBrk="0" hangingPunct="0"/>
            <a:r>
              <a:rPr lang="ja-JP" altLang="en-US" sz="1400" b="1">
                <a:solidFill>
                  <a:srgbClr val="0000CC"/>
                </a:solidFill>
                <a:latin typeface="MS UI Gothic" pitchFamily="50" charset="-128"/>
                <a:ea typeface="MS UI Gothic" pitchFamily="50" charset="-128"/>
              </a:rPr>
              <a:t>突然発生してどこからも</a:t>
            </a:r>
          </a:p>
          <a:p>
            <a:pPr algn="ctr" eaLnBrk="0" hangingPunct="0"/>
            <a:r>
              <a:rPr lang="ja-JP" altLang="en-US" sz="1400" b="1">
                <a:solidFill>
                  <a:srgbClr val="0000CC"/>
                </a:solidFill>
                <a:latin typeface="MS UI Gothic" pitchFamily="50" charset="-128"/>
                <a:ea typeface="MS UI Gothic" pitchFamily="50" charset="-128"/>
              </a:rPr>
              <a:t>繋がっていない要求</a:t>
            </a:r>
          </a:p>
        </p:txBody>
      </p:sp>
      <p:grpSp>
        <p:nvGrpSpPr>
          <p:cNvPr id="55" name="Group 112"/>
          <p:cNvGrpSpPr>
            <a:grpSpLocks/>
          </p:cNvGrpSpPr>
          <p:nvPr/>
        </p:nvGrpSpPr>
        <p:grpSpPr bwMode="auto">
          <a:xfrm>
            <a:off x="5510213" y="5205413"/>
            <a:ext cx="1176337" cy="695325"/>
            <a:chOff x="3471" y="2365"/>
            <a:chExt cx="741" cy="1283"/>
          </a:xfrm>
        </p:grpSpPr>
        <p:sp>
          <p:nvSpPr>
            <p:cNvPr id="56" name="Line 113"/>
            <p:cNvSpPr>
              <a:spLocks noChangeShapeType="1"/>
            </p:cNvSpPr>
            <p:nvPr/>
          </p:nvSpPr>
          <p:spPr bwMode="auto">
            <a:xfrm>
              <a:off x="3471" y="2365"/>
              <a:ext cx="741" cy="128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
          <p:nvSpPr>
            <p:cNvPr id="57" name="Line 114"/>
            <p:cNvSpPr>
              <a:spLocks noChangeShapeType="1"/>
            </p:cNvSpPr>
            <p:nvPr/>
          </p:nvSpPr>
          <p:spPr bwMode="auto">
            <a:xfrm flipH="1">
              <a:off x="3471" y="2365"/>
              <a:ext cx="741" cy="128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grpSp>
      <p:sp>
        <p:nvSpPr>
          <p:cNvPr id="58" name="Text Box 116"/>
          <p:cNvSpPr txBox="1">
            <a:spLocks noChangeArrowheads="1"/>
          </p:cNvSpPr>
          <p:nvPr/>
        </p:nvSpPr>
        <p:spPr bwMode="auto">
          <a:xfrm>
            <a:off x="4795838" y="2516188"/>
            <a:ext cx="357187" cy="341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eaLnBrk="0" hangingPunct="0">
              <a:lnSpc>
                <a:spcPct val="80000"/>
              </a:lnSpc>
            </a:pPr>
            <a:r>
              <a:rPr lang="en-US" altLang="ja-JP" sz="2800" b="1">
                <a:solidFill>
                  <a:srgbClr val="FF0000"/>
                </a:solidFill>
                <a:latin typeface="MS UI Gothic" pitchFamily="50" charset="-128"/>
                <a:ea typeface="MS UI Gothic" pitchFamily="50" charset="-128"/>
              </a:rPr>
              <a:t>×</a:t>
            </a:r>
          </a:p>
        </p:txBody>
      </p:sp>
      <p:sp>
        <p:nvSpPr>
          <p:cNvPr id="59" name="Line 117"/>
          <p:cNvSpPr>
            <a:spLocks noChangeShapeType="1"/>
          </p:cNvSpPr>
          <p:nvPr/>
        </p:nvSpPr>
        <p:spPr bwMode="auto">
          <a:xfrm flipH="1">
            <a:off x="5705475" y="2109788"/>
            <a:ext cx="792163" cy="4619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spAutoFit/>
          </a:bodyPr>
          <a:lstStyle/>
          <a:p>
            <a:endParaRPr lang="ja-JP" altLang="en-US"/>
          </a:p>
        </p:txBody>
      </p:sp>
    </p:spTree>
    <p:extLst>
      <p:ext uri="{BB962C8B-B14F-4D97-AF65-F5344CB8AC3E}">
        <p14:creationId xmlns:p14="http://schemas.microsoft.com/office/powerpoint/2010/main" val="3763607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4-4</a:t>
            </a:r>
            <a:r>
              <a:rPr lang="ja-JP" altLang="en-US" dirty="0"/>
              <a:t>　ステークホルダー分析結果の</a:t>
            </a:r>
            <a:r>
              <a:rPr lang="ja-JP" altLang="en-US" dirty="0" smtClean="0"/>
              <a:t>例（</a:t>
            </a:r>
            <a:r>
              <a:rPr lang="en-US" altLang="ja-JP" dirty="0" smtClean="0"/>
              <a:t>1/2</a:t>
            </a:r>
            <a:r>
              <a:rPr lang="ja-JP" altLang="en-US" dirty="0" smtClean="0"/>
              <a:t>）</a:t>
            </a:r>
            <a:endParaRPr kumimoji="1" lang="ja-JP" altLang="en-US" dirty="0"/>
          </a:p>
        </p:txBody>
      </p:sp>
      <p:graphicFrame>
        <p:nvGraphicFramePr>
          <p:cNvPr id="3" name="Group 296"/>
          <p:cNvGraphicFramePr>
            <a:graphicFrameLocks noGrp="1"/>
          </p:cNvGraphicFramePr>
          <p:nvPr>
            <p:ph idx="4294967295"/>
            <p:extLst>
              <p:ext uri="{D42A27DB-BD31-4B8C-83A1-F6EECF244321}">
                <p14:modId xmlns:p14="http://schemas.microsoft.com/office/powerpoint/2010/main" val="3606819169"/>
              </p:ext>
            </p:extLst>
          </p:nvPr>
        </p:nvGraphicFramePr>
        <p:xfrm>
          <a:off x="431800" y="1266825"/>
          <a:ext cx="8389938" cy="4815840"/>
        </p:xfrm>
        <a:graphic>
          <a:graphicData uri="http://schemas.openxmlformats.org/drawingml/2006/table">
            <a:tbl>
              <a:tblPr/>
              <a:tblGrid>
                <a:gridCol w="1655763"/>
                <a:gridCol w="720725"/>
                <a:gridCol w="1511300"/>
                <a:gridCol w="1512887"/>
                <a:gridCol w="2989263"/>
              </a:tblGrid>
              <a:tr h="223838">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ステークホルダー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影響力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方針に対する姿勢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関心事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特徴・備考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173038">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飯島社長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特大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賛成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売上拡大</a:t>
                      </a:r>
                    </a:p>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利益拡大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強力なリーダーシップで事業を推進する。大規模案件に対しては賛同を得ることが絶対条件。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3038">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田中営業本部長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中立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売上拡大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購買部、法人営業を経歴としてもつ。</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08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佐藤第一営業室長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賛成</a:t>
                      </a:r>
                    </a:p>
                    <a:p>
                      <a:pPr marL="0" marR="0" lvl="0" indent="0" algn="l" defTabSz="914400" rtl="0" eaLnBrk="1" fontAlgn="base" latinLnBrk="0" hangingPunct="1">
                        <a:lnSpc>
                          <a:spcPct val="90000"/>
                        </a:lnSpc>
                        <a:spcBef>
                          <a:spcPct val="20000"/>
                        </a:spcBef>
                        <a:spcAft>
                          <a:spcPct val="0"/>
                        </a:spcAft>
                        <a:buClrTx/>
                        <a:buSzTx/>
                        <a:buFontTx/>
                        <a:buNone/>
                        <a:tabLst/>
                      </a:pPr>
                      <a:endParaRPr kumimoji="1" lang="en-US" altLang="ja-JP" sz="10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Times New Roman" pitchFamily="18" charset="0"/>
                          <a:ea typeface="ＭＳ Ｐゴシック" charset="-128"/>
                        </a:rPr>
                        <a:t>Web</a:t>
                      </a: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販売の拡大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第一営業課は商品企画および</a:t>
                      </a:r>
                      <a:r>
                        <a:rPr kumimoji="1" lang="en-US" altLang="ja-JP" sz="1000" b="0" i="0" u="none" strike="noStrike" cap="none" normalizeH="0" baseline="0" smtClean="0">
                          <a:ln>
                            <a:noFill/>
                          </a:ln>
                          <a:solidFill>
                            <a:schemeClr val="tx1"/>
                          </a:solidFill>
                          <a:effectLst/>
                          <a:latin typeface="Times New Roman" pitchFamily="18" charset="0"/>
                          <a:ea typeface="ＭＳ Ｐゴシック" charset="-128"/>
                        </a:rPr>
                        <a:t>Web</a:t>
                      </a: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販売を担当。</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伊藤第二営業室長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やや反対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法人営業の拡大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第二営業課は委託での販売および法人営業。 </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Times New Roman" pitchFamily="18" charset="0"/>
                          <a:ea typeface="ＭＳ Ｐゴシック" charset="-128"/>
                        </a:rPr>
                        <a:t>IT</a:t>
                      </a: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活用した販促には懐疑的。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山本第三営業室長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中立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個人向け販売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第三営業課は店舗での販売。</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mn-ea"/>
                          <a:ea typeface="+mn-ea"/>
                        </a:rPr>
                        <a:t>前川</a:t>
                      </a:r>
                      <a:r>
                        <a:rPr kumimoji="1" lang="en-US" altLang="ja-JP" sz="1000" b="0" i="0" u="none" strike="noStrike" cap="none" normalizeH="0" baseline="0" dirty="0" smtClean="0">
                          <a:ln>
                            <a:noFill/>
                          </a:ln>
                          <a:solidFill>
                            <a:schemeClr val="tx1"/>
                          </a:solidFill>
                          <a:effectLst/>
                          <a:latin typeface="+mn-ea"/>
                          <a:ea typeface="+mn-ea"/>
                        </a:rPr>
                        <a:t>IT</a:t>
                      </a:r>
                      <a:r>
                        <a:rPr kumimoji="1" lang="ja-JP" altLang="en-US" sz="1000" b="0" i="0" u="none" strike="noStrike" cap="none" normalizeH="0" baseline="0" dirty="0" smtClean="0">
                          <a:ln>
                            <a:noFill/>
                          </a:ln>
                          <a:solidFill>
                            <a:schemeClr val="tx1"/>
                          </a:solidFill>
                          <a:effectLst/>
                          <a:latin typeface="+mn-ea"/>
                          <a:ea typeface="+mn-ea"/>
                        </a:rPr>
                        <a:t>推進部長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賛成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運用コスト削減</a:t>
                      </a:r>
                    </a:p>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システムトラブルの削減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開発の遅れやシステムトラブルの軽減に苦慮している。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940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渡辺経営企画部長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賛成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情報戦略の推進</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全社的な視点で、情報戦略の推進について考えている。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中村経理部長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やや反対</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調達コストの削減</a:t>
                      </a:r>
                    </a:p>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在庫切れリスクの回避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商品の仕入れ、調達を担当する。</a:t>
                      </a:r>
                    </a:p>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業務ルール変更に対して慎重。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野村物流本部長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やや賛成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物流コストの削減</a:t>
                      </a:r>
                    </a:p>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リードタイムの削減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在庫管理、物流を担当する。</a:t>
                      </a:r>
                    </a:p>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配送先の管理や欠品などに苦慮している。</a:t>
                      </a:r>
                    </a:p>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システム化でコスト低減や管理徹底ができれば賛成。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仕入先（法人）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中立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取引量の拡大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取扱商品の</a:t>
                      </a:r>
                      <a:r>
                        <a:rPr kumimoji="1" lang="en-US" altLang="ja-JP" sz="1000" b="0" i="0" u="none" strike="noStrike" cap="none" normalizeH="0" baseline="0" smtClean="0">
                          <a:ln>
                            <a:noFill/>
                          </a:ln>
                          <a:solidFill>
                            <a:schemeClr val="tx1"/>
                          </a:solidFill>
                          <a:effectLst/>
                          <a:latin typeface="Times New Roman" pitchFamily="18" charset="0"/>
                          <a:ea typeface="ＭＳ Ｐゴシック" charset="-128"/>
                        </a:rPr>
                        <a:t>6</a:t>
                      </a: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割は親会社</a:t>
                      </a:r>
                      <a:r>
                        <a:rPr kumimoji="1" lang="en-US" altLang="ja-JP" sz="1000" b="0" i="0" u="none" strike="noStrike" cap="none" normalizeH="0" baseline="0" smtClean="0">
                          <a:ln>
                            <a:noFill/>
                          </a:ln>
                          <a:solidFill>
                            <a:schemeClr val="tx1"/>
                          </a:solidFill>
                          <a:effectLst/>
                          <a:latin typeface="Times New Roman" pitchFamily="18" charset="0"/>
                          <a:ea typeface="ＭＳ Ｐゴシック" charset="-128"/>
                        </a:rPr>
                        <a:t>A</a:t>
                      </a: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社からの仕入れ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13">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顧客（法人）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中立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値引きの拡大</a:t>
                      </a:r>
                    </a:p>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納期の短縮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ほとんどは継続的な付き合いのある代理店である。新規や一時的な取引先は少ない。</a:t>
                      </a:r>
                    </a:p>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年間取引</a:t>
                      </a:r>
                      <a:r>
                        <a:rPr kumimoji="1" lang="en-US" altLang="ja-JP" sz="1000" b="0" i="0" u="none" strike="noStrike" cap="none" normalizeH="0" baseline="0" smtClean="0">
                          <a:ln>
                            <a:noFill/>
                          </a:ln>
                          <a:solidFill>
                            <a:schemeClr val="tx1"/>
                          </a:solidFill>
                          <a:effectLst/>
                          <a:latin typeface="Times New Roman" pitchFamily="18" charset="0"/>
                          <a:ea typeface="ＭＳ Ｐゴシック" charset="-128"/>
                        </a:rPr>
                        <a:t>1</a:t>
                      </a: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億以上の大口顧客は約</a:t>
                      </a:r>
                      <a:r>
                        <a:rPr kumimoji="1" lang="en-US" altLang="ja-JP" sz="1000" b="0" i="0" u="none" strike="noStrike" cap="none" normalizeH="0" baseline="0" smtClean="0">
                          <a:ln>
                            <a:noFill/>
                          </a:ln>
                          <a:solidFill>
                            <a:schemeClr val="tx1"/>
                          </a:solidFill>
                          <a:effectLst/>
                          <a:latin typeface="Times New Roman" pitchFamily="18" charset="0"/>
                          <a:ea typeface="ＭＳ Ｐゴシック" charset="-128"/>
                        </a:rPr>
                        <a:t>50</a:t>
                      </a: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25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顧客（個人）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中立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値引きの拡大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個人顧客の売上は全体の</a:t>
                      </a:r>
                      <a:r>
                        <a:rPr kumimoji="1" lang="en-US" altLang="ja-JP" sz="1000" b="0" i="0" u="none" strike="noStrike" cap="none" normalizeH="0" baseline="0" smtClean="0">
                          <a:ln>
                            <a:noFill/>
                          </a:ln>
                          <a:solidFill>
                            <a:schemeClr val="tx1"/>
                          </a:solidFill>
                          <a:effectLst/>
                          <a:latin typeface="Times New Roman" pitchFamily="18" charset="0"/>
                          <a:ea typeface="ＭＳ Ｐゴシック" charset="-128"/>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3838">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Times New Roman" pitchFamily="18"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ja-JP" altLang="en-US" sz="1000" b="0" i="0" u="none" strike="noStrike" cap="none" normalizeH="0" baseline="0" dirty="0" smtClean="0">
                          <a:ln>
                            <a:noFill/>
                          </a:ln>
                          <a:solidFill>
                            <a:schemeClr val="tx1"/>
                          </a:solidFill>
                          <a:effectLst/>
                          <a:latin typeface="Times New Roman" pitchFamily="18" charset="0"/>
                          <a:ea typeface="ＭＳ Ｐゴシック"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087129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4-25</a:t>
            </a:r>
            <a:r>
              <a:rPr lang="ja-JP" altLang="en-US" dirty="0"/>
              <a:t>　精査の例</a:t>
            </a:r>
            <a:endParaRPr kumimoji="1" lang="ja-JP" altLang="en-US" dirty="0"/>
          </a:p>
        </p:txBody>
      </p:sp>
      <p:sp>
        <p:nvSpPr>
          <p:cNvPr id="3" name="Rectangle 4"/>
          <p:cNvSpPr>
            <a:spLocks noChangeArrowheads="1"/>
          </p:cNvSpPr>
          <p:nvPr/>
        </p:nvSpPr>
        <p:spPr bwMode="auto">
          <a:xfrm>
            <a:off x="192088" y="3524250"/>
            <a:ext cx="2195512" cy="2674938"/>
          </a:xfrm>
          <a:prstGeom prst="rect">
            <a:avLst/>
          </a:prstGeom>
          <a:solidFill>
            <a:srgbClr val="FFFF66"/>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defTabSz="1279525" fontAlgn="ctr">
              <a:spcAft>
                <a:spcPct val="50000"/>
              </a:spcAft>
            </a:pPr>
            <a:r>
              <a:rPr lang="ja-JP" altLang="en-US" sz="1200">
                <a:solidFill>
                  <a:srgbClr val="000000"/>
                </a:solidFill>
                <a:latin typeface="MS UI Gothic" pitchFamily="50" charset="-128"/>
                <a:ea typeface="MS UI Gothic" pitchFamily="50" charset="-128"/>
              </a:rPr>
              <a:t>現状の姿</a:t>
            </a:r>
          </a:p>
          <a:p>
            <a:pPr defTabSz="1279525" fontAlgn="ctr">
              <a:spcAft>
                <a:spcPct val="20000"/>
              </a:spcAft>
            </a:pPr>
            <a:r>
              <a:rPr lang="en-US" altLang="ja-JP" sz="1200">
                <a:solidFill>
                  <a:srgbClr val="000000"/>
                </a:solidFill>
                <a:latin typeface="MS UI Gothic" pitchFamily="50" charset="-128"/>
                <a:ea typeface="MS UI Gothic" pitchFamily="50" charset="-128"/>
              </a:rPr>
              <a:t>【XXXX</a:t>
            </a:r>
            <a:r>
              <a:rPr lang="ja-JP" altLang="en-US" sz="1200">
                <a:solidFill>
                  <a:srgbClr val="000000"/>
                </a:solidFill>
                <a:latin typeface="MS UI Gothic" pitchFamily="50" charset="-128"/>
                <a:ea typeface="MS UI Gothic" pitchFamily="50" charset="-128"/>
              </a:rPr>
              <a:t>部</a:t>
            </a:r>
            <a:r>
              <a:rPr lang="en-US" altLang="ja-JP" sz="1200">
                <a:solidFill>
                  <a:srgbClr val="000000"/>
                </a:solidFill>
                <a:latin typeface="MS UI Gothic" pitchFamily="50" charset="-128"/>
                <a:ea typeface="MS UI Gothic" pitchFamily="50" charset="-128"/>
              </a:rPr>
              <a:t>】</a:t>
            </a:r>
          </a:p>
          <a:p>
            <a:pPr defTabSz="1279525" fontAlgn="ctr"/>
            <a:r>
              <a:rPr lang="ja-JP" altLang="en-US" sz="1200">
                <a:solidFill>
                  <a:srgbClr val="000000"/>
                </a:solidFill>
                <a:latin typeface="MS UI Gothic" pitchFamily="50" charset="-128"/>
                <a:ea typeface="MS UI Gothic" pitchFamily="50" charset="-128"/>
              </a:rPr>
              <a:t>社内のコストが正確に把握できていない。</a:t>
            </a:r>
          </a:p>
          <a:p>
            <a:pPr defTabSz="1279525" fontAlgn="ctr"/>
            <a:r>
              <a:rPr lang="ja-JP" altLang="en-US" sz="1200">
                <a:solidFill>
                  <a:srgbClr val="000000"/>
                </a:solidFill>
                <a:latin typeface="MS UI Gothic" pitchFamily="50" charset="-128"/>
                <a:ea typeface="MS UI Gothic" pitchFamily="50" charset="-128"/>
              </a:rPr>
              <a:t>コスト競争力が充分なレベルになっていない。</a:t>
            </a:r>
          </a:p>
        </p:txBody>
      </p:sp>
      <p:sp>
        <p:nvSpPr>
          <p:cNvPr id="4" name="Rectangle 5"/>
          <p:cNvSpPr>
            <a:spLocks noChangeArrowheads="1"/>
          </p:cNvSpPr>
          <p:nvPr/>
        </p:nvSpPr>
        <p:spPr bwMode="auto">
          <a:xfrm>
            <a:off x="6789738" y="3524250"/>
            <a:ext cx="2195512" cy="2674938"/>
          </a:xfrm>
          <a:prstGeom prst="rect">
            <a:avLst/>
          </a:prstGeom>
          <a:solidFill>
            <a:srgbClr val="FFFF66"/>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defTabSz="1279525" fontAlgn="ctr">
              <a:spcAft>
                <a:spcPct val="50000"/>
              </a:spcAft>
            </a:pPr>
            <a:r>
              <a:rPr lang="ja-JP" altLang="en-US" sz="1200">
                <a:solidFill>
                  <a:srgbClr val="000000"/>
                </a:solidFill>
                <a:latin typeface="MS UI Gothic" pitchFamily="50" charset="-128"/>
                <a:ea typeface="MS UI Gothic" pitchFamily="50" charset="-128"/>
              </a:rPr>
              <a:t>あるべき姿</a:t>
            </a:r>
          </a:p>
          <a:p>
            <a:pPr defTabSz="1279525" fontAlgn="ctr"/>
            <a:r>
              <a:rPr lang="ja-JP" altLang="en-US" sz="1200">
                <a:solidFill>
                  <a:srgbClr val="000000"/>
                </a:solidFill>
                <a:latin typeface="MS UI Gothic" pitchFamily="50" charset="-128"/>
                <a:ea typeface="MS UI Gothic" pitchFamily="50" charset="-128"/>
              </a:rPr>
              <a:t>社内の無駄なコストが徹底的に削減されている。</a:t>
            </a:r>
          </a:p>
        </p:txBody>
      </p:sp>
      <p:sp>
        <p:nvSpPr>
          <p:cNvPr id="5" name="AutoShape 6"/>
          <p:cNvSpPr>
            <a:spLocks noChangeArrowheads="1"/>
          </p:cNvSpPr>
          <p:nvPr/>
        </p:nvSpPr>
        <p:spPr bwMode="auto">
          <a:xfrm>
            <a:off x="2514600" y="3524250"/>
            <a:ext cx="4271963" cy="2674938"/>
          </a:xfrm>
          <a:prstGeom prst="homePlate">
            <a:avLst>
              <a:gd name="adj" fmla="val 10033"/>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ja-JP" altLang="en-US" sz="1200">
                <a:solidFill>
                  <a:srgbClr val="000000"/>
                </a:solidFill>
                <a:latin typeface="MS UI Gothic" pitchFamily="50" charset="-128"/>
                <a:ea typeface="MS UI Gothic" pitchFamily="50" charset="-128"/>
              </a:rPr>
              <a:t>要求</a:t>
            </a:r>
          </a:p>
        </p:txBody>
      </p:sp>
      <p:sp>
        <p:nvSpPr>
          <p:cNvPr id="6" name="Rectangle 7"/>
          <p:cNvSpPr>
            <a:spLocks noChangeArrowheads="1"/>
          </p:cNvSpPr>
          <p:nvPr/>
        </p:nvSpPr>
        <p:spPr bwMode="auto">
          <a:xfrm>
            <a:off x="2628900" y="4364038"/>
            <a:ext cx="1803400" cy="46672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defTabSz="1279525" fontAlgn="ctr"/>
            <a:r>
              <a:rPr lang="ja-JP" altLang="en-US" sz="1200">
                <a:solidFill>
                  <a:srgbClr val="000000"/>
                </a:solidFill>
                <a:latin typeface="MS UI Gothic" pitchFamily="50" charset="-128"/>
                <a:ea typeface="MS UI Gothic" pitchFamily="50" charset="-128"/>
              </a:rPr>
              <a:t>社内のコストのどこに無駄があるか発見できる。</a:t>
            </a:r>
          </a:p>
        </p:txBody>
      </p:sp>
      <p:sp>
        <p:nvSpPr>
          <p:cNvPr id="7" name="Rectangle 8"/>
          <p:cNvSpPr>
            <a:spLocks noChangeArrowheads="1"/>
          </p:cNvSpPr>
          <p:nvPr/>
        </p:nvSpPr>
        <p:spPr bwMode="auto">
          <a:xfrm>
            <a:off x="4654550" y="4364038"/>
            <a:ext cx="1938338" cy="466725"/>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defTabSz="1279525" fontAlgn="ctr"/>
            <a:r>
              <a:rPr lang="ja-JP" altLang="en-US" sz="1200">
                <a:solidFill>
                  <a:srgbClr val="000000"/>
                </a:solidFill>
                <a:latin typeface="MS UI Gothic" pitchFamily="50" charset="-128"/>
                <a:ea typeface="MS UI Gothic" pitchFamily="50" charset="-128"/>
              </a:rPr>
              <a:t>発見した無駄に対して有効なコスト削減の施策が打てる。</a:t>
            </a:r>
          </a:p>
        </p:txBody>
      </p:sp>
      <p:cxnSp>
        <p:nvCxnSpPr>
          <p:cNvPr id="8" name="AutoShape 9"/>
          <p:cNvCxnSpPr>
            <a:cxnSpLocks noChangeShapeType="1"/>
            <a:stCxn id="13" idx="2"/>
            <a:endCxn id="6" idx="0"/>
          </p:cNvCxnSpPr>
          <p:nvPr/>
        </p:nvCxnSpPr>
        <p:spPr bwMode="auto">
          <a:xfrm rot="5400000">
            <a:off x="3862387" y="3781426"/>
            <a:ext cx="250825" cy="914400"/>
          </a:xfrm>
          <a:prstGeom prst="curvedConnector3">
            <a:avLst>
              <a:gd name="adj1" fmla="val 50000"/>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
          <p:cNvCxnSpPr>
            <a:cxnSpLocks noChangeShapeType="1"/>
            <a:stCxn id="13" idx="2"/>
            <a:endCxn id="7" idx="0"/>
          </p:cNvCxnSpPr>
          <p:nvPr/>
        </p:nvCxnSpPr>
        <p:spPr bwMode="auto">
          <a:xfrm rot="16200000" flipH="1">
            <a:off x="4909344" y="3648869"/>
            <a:ext cx="250825" cy="1179513"/>
          </a:xfrm>
          <a:prstGeom prst="curvedConnector3">
            <a:avLst>
              <a:gd name="adj1" fmla="val 50000"/>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2628900" y="5119688"/>
            <a:ext cx="1803400" cy="466725"/>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defTabSz="1279525" fontAlgn="ctr"/>
            <a:r>
              <a:rPr lang="ja-JP" altLang="en-US" sz="1200">
                <a:solidFill>
                  <a:srgbClr val="000000"/>
                </a:solidFill>
                <a:latin typeface="MS UI Gothic" pitchFamily="50" charset="-128"/>
                <a:ea typeface="MS UI Gothic" pitchFamily="50" charset="-128"/>
              </a:rPr>
              <a:t>社内のコストが“見える化”されている。</a:t>
            </a:r>
          </a:p>
        </p:txBody>
      </p:sp>
      <p:sp>
        <p:nvSpPr>
          <p:cNvPr id="12" name="AutoShape 12"/>
          <p:cNvSpPr>
            <a:spLocks/>
          </p:cNvSpPr>
          <p:nvPr/>
        </p:nvSpPr>
        <p:spPr bwMode="auto">
          <a:xfrm>
            <a:off x="171450" y="5715000"/>
            <a:ext cx="3681413" cy="831850"/>
          </a:xfrm>
          <a:prstGeom prst="borderCallout1">
            <a:avLst>
              <a:gd name="adj1" fmla="val 13741"/>
              <a:gd name="adj2" fmla="val 102069"/>
              <a:gd name="adj3" fmla="val -20611"/>
              <a:gd name="adj4" fmla="val 106685"/>
            </a:avLst>
          </a:prstGeom>
          <a:solidFill>
            <a:srgbClr val="FFFFFF"/>
          </a:solidFill>
          <a:ln w="9525" algn="ctr">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ja-JP" altLang="en-US" sz="1200">
                <a:solidFill>
                  <a:srgbClr val="000000"/>
                </a:solidFill>
                <a:latin typeface="ＭＳ Ｐゴシック" pitchFamily="50" charset="-128"/>
              </a:rPr>
              <a:t>コストの“見える化”は無駄を発見するためには</a:t>
            </a:r>
            <a:r>
              <a:rPr lang="ja-JP" altLang="en-US" sz="1200">
                <a:solidFill>
                  <a:srgbClr val="FF0000"/>
                </a:solidFill>
                <a:latin typeface="ＭＳ Ｐゴシック" pitchFamily="50" charset="-128"/>
              </a:rPr>
              <a:t>必要条件かもしれないが充分ではない</a:t>
            </a:r>
            <a:r>
              <a:rPr lang="ja-JP" altLang="en-US" sz="1200">
                <a:solidFill>
                  <a:srgbClr val="000000"/>
                </a:solidFill>
                <a:latin typeface="ＭＳ Ｐゴシック" pitchFamily="50" charset="-128"/>
              </a:rPr>
              <a:t>。</a:t>
            </a:r>
          </a:p>
          <a:p>
            <a:pPr eaLnBrk="0" hangingPunct="0"/>
            <a:r>
              <a:rPr lang="ja-JP" altLang="en-US" sz="1200">
                <a:solidFill>
                  <a:srgbClr val="000000"/>
                </a:solidFill>
                <a:latin typeface="ＭＳ Ｐゴシック" pitchFamily="50" charset="-128"/>
              </a:rPr>
              <a:t>本当にコストが削減された状態について具体的な経験や判断基準がなければ、見ても何も思いつかない。</a:t>
            </a:r>
          </a:p>
        </p:txBody>
      </p:sp>
      <p:sp>
        <p:nvSpPr>
          <p:cNvPr id="13" name="Rectangle 13"/>
          <p:cNvSpPr>
            <a:spLocks noChangeArrowheads="1"/>
          </p:cNvSpPr>
          <p:nvPr/>
        </p:nvSpPr>
        <p:spPr bwMode="auto">
          <a:xfrm>
            <a:off x="3881438" y="3811588"/>
            <a:ext cx="1125537" cy="301625"/>
          </a:xfrm>
          <a:prstGeom prst="rect">
            <a:avLst/>
          </a:prstGeom>
          <a:solidFill>
            <a:schemeClr val="bg1"/>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lstStyle/>
          <a:p>
            <a:pPr algn="ctr"/>
            <a:r>
              <a:rPr lang="ja-JP" altLang="en-US" sz="1400">
                <a:solidFill>
                  <a:srgbClr val="000000"/>
                </a:solidFill>
                <a:latin typeface="MS UI Gothic" pitchFamily="50" charset="-128"/>
                <a:ea typeface="MS UI Gothic" pitchFamily="50" charset="-128"/>
              </a:rPr>
              <a:t>コストの削減</a:t>
            </a:r>
          </a:p>
        </p:txBody>
      </p:sp>
      <p:sp>
        <p:nvSpPr>
          <p:cNvPr id="14" name="Rectangle 14"/>
          <p:cNvSpPr>
            <a:spLocks noChangeArrowheads="1"/>
          </p:cNvSpPr>
          <p:nvPr/>
        </p:nvSpPr>
        <p:spPr bwMode="auto">
          <a:xfrm>
            <a:off x="192088" y="1662113"/>
            <a:ext cx="2195512" cy="1379537"/>
          </a:xfrm>
          <a:prstGeom prst="rect">
            <a:avLst/>
          </a:prstGeom>
          <a:solidFill>
            <a:srgbClr val="FFFF66"/>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defTabSz="1279525" fontAlgn="ctr">
              <a:spcAft>
                <a:spcPct val="50000"/>
              </a:spcAft>
            </a:pPr>
            <a:r>
              <a:rPr lang="ja-JP" altLang="en-US" sz="1200">
                <a:solidFill>
                  <a:srgbClr val="000000"/>
                </a:solidFill>
                <a:latin typeface="MS UI Gothic" pitchFamily="50" charset="-128"/>
                <a:ea typeface="MS UI Gothic" pitchFamily="50" charset="-128"/>
              </a:rPr>
              <a:t>現状の姿</a:t>
            </a:r>
          </a:p>
          <a:p>
            <a:pPr defTabSz="1279525" fontAlgn="ctr">
              <a:spcAft>
                <a:spcPct val="20000"/>
              </a:spcAft>
            </a:pPr>
            <a:r>
              <a:rPr lang="en-US" altLang="ja-JP" sz="1200">
                <a:solidFill>
                  <a:srgbClr val="000000"/>
                </a:solidFill>
                <a:latin typeface="MS UI Gothic" pitchFamily="50" charset="-128"/>
                <a:ea typeface="MS UI Gothic" pitchFamily="50" charset="-128"/>
              </a:rPr>
              <a:t>【XXXX</a:t>
            </a:r>
            <a:r>
              <a:rPr lang="ja-JP" altLang="en-US" sz="1200">
                <a:solidFill>
                  <a:srgbClr val="000000"/>
                </a:solidFill>
                <a:latin typeface="MS UI Gothic" pitchFamily="50" charset="-128"/>
                <a:ea typeface="MS UI Gothic" pitchFamily="50" charset="-128"/>
              </a:rPr>
              <a:t>部</a:t>
            </a:r>
            <a:r>
              <a:rPr lang="en-US" altLang="ja-JP" sz="1200">
                <a:solidFill>
                  <a:srgbClr val="000000"/>
                </a:solidFill>
                <a:latin typeface="MS UI Gothic" pitchFamily="50" charset="-128"/>
                <a:ea typeface="MS UI Gothic" pitchFamily="50" charset="-128"/>
              </a:rPr>
              <a:t>】</a:t>
            </a:r>
          </a:p>
          <a:p>
            <a:pPr defTabSz="1279525" fontAlgn="ctr"/>
            <a:r>
              <a:rPr lang="ja-JP" altLang="en-US" sz="1200">
                <a:solidFill>
                  <a:srgbClr val="000000"/>
                </a:solidFill>
                <a:latin typeface="MS UI Gothic" pitchFamily="50" charset="-128"/>
                <a:ea typeface="MS UI Gothic" pitchFamily="50" charset="-128"/>
              </a:rPr>
              <a:t>社内のコストが正確に把握できていない。</a:t>
            </a:r>
          </a:p>
          <a:p>
            <a:pPr defTabSz="1279525" fontAlgn="ctr"/>
            <a:r>
              <a:rPr lang="ja-JP" altLang="en-US" sz="1200">
                <a:solidFill>
                  <a:srgbClr val="000000"/>
                </a:solidFill>
                <a:latin typeface="MS UI Gothic" pitchFamily="50" charset="-128"/>
                <a:ea typeface="MS UI Gothic" pitchFamily="50" charset="-128"/>
              </a:rPr>
              <a:t>コスト競争力が充分なレベルになっていない。</a:t>
            </a:r>
          </a:p>
        </p:txBody>
      </p:sp>
      <p:sp>
        <p:nvSpPr>
          <p:cNvPr id="15" name="Rectangle 15"/>
          <p:cNvSpPr>
            <a:spLocks noChangeArrowheads="1"/>
          </p:cNvSpPr>
          <p:nvPr/>
        </p:nvSpPr>
        <p:spPr bwMode="auto">
          <a:xfrm>
            <a:off x="6789738" y="1662113"/>
            <a:ext cx="2195512" cy="1379537"/>
          </a:xfrm>
          <a:prstGeom prst="rect">
            <a:avLst/>
          </a:prstGeom>
          <a:solidFill>
            <a:srgbClr val="FFFF66"/>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defTabSz="1279525" fontAlgn="ctr">
              <a:spcAft>
                <a:spcPct val="50000"/>
              </a:spcAft>
            </a:pPr>
            <a:r>
              <a:rPr lang="ja-JP" altLang="en-US" sz="1200">
                <a:solidFill>
                  <a:srgbClr val="000000"/>
                </a:solidFill>
                <a:latin typeface="MS UI Gothic" pitchFamily="50" charset="-128"/>
                <a:ea typeface="MS UI Gothic" pitchFamily="50" charset="-128"/>
              </a:rPr>
              <a:t>あるべき姿</a:t>
            </a:r>
          </a:p>
          <a:p>
            <a:pPr defTabSz="1279525" fontAlgn="ctr"/>
            <a:r>
              <a:rPr lang="ja-JP" altLang="en-US" sz="1200">
                <a:solidFill>
                  <a:srgbClr val="FF0000"/>
                </a:solidFill>
                <a:latin typeface="MS UI Gothic" pitchFamily="50" charset="-128"/>
                <a:ea typeface="MS UI Gothic" pitchFamily="50" charset="-128"/>
              </a:rPr>
              <a:t>社内のコストが“見える化”されている</a:t>
            </a:r>
          </a:p>
          <a:p>
            <a:pPr defTabSz="1279525" fontAlgn="ctr"/>
            <a:r>
              <a:rPr lang="ja-JP" altLang="en-US" sz="1200">
                <a:solidFill>
                  <a:srgbClr val="000000"/>
                </a:solidFill>
                <a:latin typeface="MS UI Gothic" pitchFamily="50" charset="-128"/>
                <a:ea typeface="MS UI Gothic" pitchFamily="50" charset="-128"/>
              </a:rPr>
              <a:t>社内の無駄なコストが徹底的に削減されている。</a:t>
            </a:r>
          </a:p>
        </p:txBody>
      </p:sp>
      <p:sp>
        <p:nvSpPr>
          <p:cNvPr id="16" name="AutoShape 16"/>
          <p:cNvSpPr>
            <a:spLocks noChangeArrowheads="1"/>
          </p:cNvSpPr>
          <p:nvPr/>
        </p:nvSpPr>
        <p:spPr bwMode="auto">
          <a:xfrm>
            <a:off x="2514600" y="1662113"/>
            <a:ext cx="4271963" cy="1379537"/>
          </a:xfrm>
          <a:prstGeom prst="homePlate">
            <a:avLst>
              <a:gd name="adj" fmla="val 19455"/>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a:r>
              <a:rPr lang="ja-JP" altLang="en-US" sz="1200">
                <a:solidFill>
                  <a:srgbClr val="000000"/>
                </a:solidFill>
                <a:latin typeface="MS UI Gothic" pitchFamily="50" charset="-128"/>
                <a:ea typeface="MS UI Gothic" pitchFamily="50" charset="-128"/>
              </a:rPr>
              <a:t>要求</a:t>
            </a:r>
          </a:p>
        </p:txBody>
      </p:sp>
      <p:cxnSp>
        <p:nvCxnSpPr>
          <p:cNvPr id="17" name="AutoShape 17"/>
          <p:cNvCxnSpPr>
            <a:cxnSpLocks noChangeShapeType="1"/>
            <a:stCxn id="19" idx="2"/>
            <a:endCxn id="18" idx="0"/>
          </p:cNvCxnSpPr>
          <p:nvPr/>
        </p:nvCxnSpPr>
        <p:spPr bwMode="auto">
          <a:xfrm rot="5400000">
            <a:off x="4570413" y="2327275"/>
            <a:ext cx="160338" cy="1587"/>
          </a:xfrm>
          <a:prstGeom prst="curvedConnector3">
            <a:avLst>
              <a:gd name="adj1" fmla="val 49505"/>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ectangle 18"/>
          <p:cNvSpPr>
            <a:spLocks noChangeArrowheads="1"/>
          </p:cNvSpPr>
          <p:nvPr/>
        </p:nvSpPr>
        <p:spPr bwMode="auto">
          <a:xfrm>
            <a:off x="3748088" y="2408238"/>
            <a:ext cx="1803400" cy="466725"/>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defTabSz="1279525" fontAlgn="ctr"/>
            <a:r>
              <a:rPr lang="ja-JP" altLang="en-US" sz="1200">
                <a:solidFill>
                  <a:srgbClr val="000000"/>
                </a:solidFill>
                <a:latin typeface="MS UI Gothic" pitchFamily="50" charset="-128"/>
                <a:ea typeface="MS UI Gothic" pitchFamily="50" charset="-128"/>
              </a:rPr>
              <a:t>社内のコストが“見える化”されている。</a:t>
            </a:r>
          </a:p>
        </p:txBody>
      </p:sp>
      <p:sp>
        <p:nvSpPr>
          <p:cNvPr id="19" name="Rectangle 19"/>
          <p:cNvSpPr>
            <a:spLocks noChangeArrowheads="1"/>
          </p:cNvSpPr>
          <p:nvPr/>
        </p:nvSpPr>
        <p:spPr bwMode="auto">
          <a:xfrm>
            <a:off x="4087813" y="1946275"/>
            <a:ext cx="1125537" cy="301625"/>
          </a:xfrm>
          <a:prstGeom prst="rect">
            <a:avLst/>
          </a:prstGeom>
          <a:solidFill>
            <a:schemeClr val="bg1"/>
          </a:solidFill>
          <a:ln w="9525"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lstStyle/>
          <a:p>
            <a:pPr algn="ctr"/>
            <a:r>
              <a:rPr lang="ja-JP" altLang="en-US" sz="1400">
                <a:solidFill>
                  <a:srgbClr val="000000"/>
                </a:solidFill>
                <a:latin typeface="MS UI Gothic" pitchFamily="50" charset="-128"/>
                <a:ea typeface="MS UI Gothic" pitchFamily="50" charset="-128"/>
              </a:rPr>
              <a:t>コストの削減</a:t>
            </a:r>
          </a:p>
        </p:txBody>
      </p:sp>
      <p:sp>
        <p:nvSpPr>
          <p:cNvPr id="20" name="Line 20"/>
          <p:cNvSpPr>
            <a:spLocks noChangeShapeType="1"/>
          </p:cNvSpPr>
          <p:nvPr/>
        </p:nvSpPr>
        <p:spPr bwMode="auto">
          <a:xfrm>
            <a:off x="6900863" y="2084388"/>
            <a:ext cx="195103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
        <p:nvSpPr>
          <p:cNvPr id="21" name="Line 21"/>
          <p:cNvSpPr>
            <a:spLocks noChangeShapeType="1"/>
          </p:cNvSpPr>
          <p:nvPr/>
        </p:nvSpPr>
        <p:spPr bwMode="auto">
          <a:xfrm>
            <a:off x="6900863" y="2262188"/>
            <a:ext cx="61118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cxnSp>
        <p:nvCxnSpPr>
          <p:cNvPr id="22" name="AutoShape 22"/>
          <p:cNvCxnSpPr>
            <a:cxnSpLocks noChangeShapeType="1"/>
            <a:stCxn id="6" idx="2"/>
            <a:endCxn id="11" idx="0"/>
          </p:cNvCxnSpPr>
          <p:nvPr/>
        </p:nvCxnSpPr>
        <p:spPr bwMode="auto">
          <a:xfrm rot="5400000">
            <a:off x="3386137" y="4975226"/>
            <a:ext cx="288925" cy="0"/>
          </a:xfrm>
          <a:prstGeom prst="straightConnector1">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Group 23"/>
          <p:cNvGrpSpPr>
            <a:grpSpLocks/>
          </p:cNvGrpSpPr>
          <p:nvPr/>
        </p:nvGrpSpPr>
        <p:grpSpPr bwMode="auto">
          <a:xfrm>
            <a:off x="206375" y="1681163"/>
            <a:ext cx="8759825" cy="1368425"/>
            <a:chOff x="3471" y="2365"/>
            <a:chExt cx="741" cy="1283"/>
          </a:xfrm>
        </p:grpSpPr>
        <p:sp>
          <p:nvSpPr>
            <p:cNvPr id="24" name="Line 24"/>
            <p:cNvSpPr>
              <a:spLocks noChangeShapeType="1"/>
            </p:cNvSpPr>
            <p:nvPr/>
          </p:nvSpPr>
          <p:spPr bwMode="auto">
            <a:xfrm>
              <a:off x="3471" y="2365"/>
              <a:ext cx="741" cy="128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
          <p:nvSpPr>
            <p:cNvPr id="25" name="Line 25"/>
            <p:cNvSpPr>
              <a:spLocks noChangeShapeType="1"/>
            </p:cNvSpPr>
            <p:nvPr/>
          </p:nvSpPr>
          <p:spPr bwMode="auto">
            <a:xfrm flipH="1">
              <a:off x="3471" y="2365"/>
              <a:ext cx="741" cy="1283"/>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grpSp>
      <p:sp>
        <p:nvSpPr>
          <p:cNvPr id="26" name="Rectangle 26"/>
          <p:cNvSpPr>
            <a:spLocks noChangeArrowheads="1"/>
          </p:cNvSpPr>
          <p:nvPr/>
        </p:nvSpPr>
        <p:spPr bwMode="auto">
          <a:xfrm>
            <a:off x="4697413" y="5119688"/>
            <a:ext cx="1471612" cy="64928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defTabSz="1279525" fontAlgn="ctr"/>
            <a:r>
              <a:rPr lang="en-US" altLang="ja-JP" sz="1200">
                <a:solidFill>
                  <a:srgbClr val="000000"/>
                </a:solidFill>
                <a:latin typeface="MS UI Gothic" pitchFamily="50" charset="-128"/>
                <a:ea typeface="MS UI Gothic" pitchFamily="50" charset="-128"/>
              </a:rPr>
              <a:t>“</a:t>
            </a:r>
            <a:r>
              <a:rPr lang="ja-JP" altLang="en-US" sz="1200">
                <a:solidFill>
                  <a:srgbClr val="000000"/>
                </a:solidFill>
                <a:latin typeface="MS UI Gothic" pitchFamily="50" charset="-128"/>
                <a:ea typeface="MS UI Gothic" pitchFamily="50" charset="-128"/>
              </a:rPr>
              <a:t>見える化”したコストのどこに無駄があるか判断できる。</a:t>
            </a:r>
          </a:p>
        </p:txBody>
      </p:sp>
      <p:cxnSp>
        <p:nvCxnSpPr>
          <p:cNvPr id="27" name="AutoShape 27"/>
          <p:cNvCxnSpPr>
            <a:cxnSpLocks noChangeShapeType="1"/>
            <a:stCxn id="6" idx="2"/>
            <a:endCxn id="26" idx="0"/>
          </p:cNvCxnSpPr>
          <p:nvPr/>
        </p:nvCxnSpPr>
        <p:spPr bwMode="auto">
          <a:xfrm rot="16200000" flipH="1">
            <a:off x="4337844" y="4023519"/>
            <a:ext cx="288925" cy="1903413"/>
          </a:xfrm>
          <a:prstGeom prst="curvedConnector3">
            <a:avLst>
              <a:gd name="adj1" fmla="val 50000"/>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Line 28"/>
          <p:cNvSpPr>
            <a:spLocks noChangeShapeType="1"/>
          </p:cNvSpPr>
          <p:nvPr/>
        </p:nvSpPr>
        <p:spPr bwMode="auto">
          <a:xfrm flipV="1">
            <a:off x="3925888" y="5673725"/>
            <a:ext cx="792162" cy="15875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
        <p:nvSpPr>
          <p:cNvPr id="29" name="AutoShape 29"/>
          <p:cNvSpPr>
            <a:spLocks/>
          </p:cNvSpPr>
          <p:nvPr/>
        </p:nvSpPr>
        <p:spPr bwMode="auto">
          <a:xfrm>
            <a:off x="6523038" y="5722938"/>
            <a:ext cx="2376487" cy="831850"/>
          </a:xfrm>
          <a:prstGeom prst="borderCallout1">
            <a:avLst>
              <a:gd name="adj1" fmla="val 13741"/>
              <a:gd name="adj2" fmla="val -3208"/>
              <a:gd name="adj3" fmla="val -117176"/>
              <a:gd name="adj4" fmla="val -14829"/>
            </a:avLst>
          </a:prstGeom>
          <a:solidFill>
            <a:srgbClr val="FFFFFF"/>
          </a:solidFill>
          <a:ln w="9525" algn="ctr">
            <a:solidFill>
              <a:srgbClr val="00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ja-JP" altLang="en-US" sz="1200">
                <a:solidFill>
                  <a:srgbClr val="000000"/>
                </a:solidFill>
                <a:latin typeface="ＭＳ Ｐゴシック" pitchFamily="50" charset="-128"/>
              </a:rPr>
              <a:t>無駄が発見できるだけでコストが減るわけではない。</a:t>
            </a:r>
          </a:p>
          <a:p>
            <a:pPr eaLnBrk="0" hangingPunct="0"/>
            <a:r>
              <a:rPr lang="ja-JP" altLang="en-US" sz="1200">
                <a:solidFill>
                  <a:srgbClr val="000000"/>
                </a:solidFill>
                <a:latin typeface="ＭＳ Ｐゴシック" pitchFamily="50" charset="-128"/>
              </a:rPr>
              <a:t>「発見し」かつ「取り除く」ことが出来て初めて充分と言える。</a:t>
            </a:r>
          </a:p>
        </p:txBody>
      </p:sp>
      <p:sp>
        <p:nvSpPr>
          <p:cNvPr id="30" name="AutoShape 30"/>
          <p:cNvSpPr>
            <a:spLocks noChangeArrowheads="1"/>
          </p:cNvSpPr>
          <p:nvPr/>
        </p:nvSpPr>
        <p:spPr bwMode="auto">
          <a:xfrm>
            <a:off x="4157663" y="2951163"/>
            <a:ext cx="927100" cy="608012"/>
          </a:xfrm>
          <a:prstGeom prst="downArrow">
            <a:avLst>
              <a:gd name="adj1" fmla="val 50000"/>
              <a:gd name="adj2" fmla="val 25000"/>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ja-JP" altLang="en-US"/>
          </a:p>
        </p:txBody>
      </p:sp>
    </p:spTree>
    <p:extLst>
      <p:ext uri="{BB962C8B-B14F-4D97-AF65-F5344CB8AC3E}">
        <p14:creationId xmlns:p14="http://schemas.microsoft.com/office/powerpoint/2010/main" val="42735710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4-26</a:t>
            </a:r>
            <a:r>
              <a:rPr kumimoji="1" lang="ja-JP" altLang="en-US" dirty="0" smtClean="0"/>
              <a:t>　</a:t>
            </a:r>
            <a:r>
              <a:rPr lang="ja-JP" altLang="ja-JP" dirty="0"/>
              <a:t>現行業務プロセス／要求マトリクスの例</a:t>
            </a:r>
            <a:endParaRPr kumimoji="1" lang="ja-JP" altLang="en-US" dirty="0"/>
          </a:p>
        </p:txBody>
      </p:sp>
      <p:graphicFrame>
        <p:nvGraphicFramePr>
          <p:cNvPr id="3" name="Group 125"/>
          <p:cNvGraphicFramePr>
            <a:graphicFrameLocks noGrp="1"/>
          </p:cNvGraphicFramePr>
          <p:nvPr>
            <p:extLst>
              <p:ext uri="{D42A27DB-BD31-4B8C-83A1-F6EECF244321}">
                <p14:modId xmlns:p14="http://schemas.microsoft.com/office/powerpoint/2010/main" val="2846327839"/>
              </p:ext>
            </p:extLst>
          </p:nvPr>
        </p:nvGraphicFramePr>
        <p:xfrm>
          <a:off x="682625" y="944563"/>
          <a:ext cx="7921824" cy="5162550"/>
        </p:xfrm>
        <a:graphic>
          <a:graphicData uri="http://schemas.openxmlformats.org/drawingml/2006/table">
            <a:tbl>
              <a:tblPr/>
              <a:tblGrid>
                <a:gridCol w="2421424"/>
                <a:gridCol w="1899999"/>
                <a:gridCol w="2016224"/>
                <a:gridCol w="528059"/>
                <a:gridCol w="528059"/>
                <a:gridCol w="528059"/>
              </a:tblGrid>
              <a:tr h="590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lang="en-US" altLang="ja-JP" sz="1400" dirty="0" smtClean="0">
                          <a:latin typeface="+mn-ea"/>
                          <a:ea typeface="+mn-ea"/>
                        </a:rPr>
                        <a:t>Web</a:t>
                      </a:r>
                      <a:r>
                        <a:rPr lang="ja-JP" altLang="en-US" sz="1400" dirty="0" smtClean="0">
                          <a:latin typeface="+mn-ea"/>
                          <a:ea typeface="+mn-ea"/>
                        </a:rPr>
                        <a:t>で店舗・商品別売数と在庫情報を提供する</a:t>
                      </a:r>
                    </a:p>
                  </a:txBody>
                  <a:tcPr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r>
                        <a:rPr lang="ja-JP" altLang="en-US" sz="1400" dirty="0" smtClean="0"/>
                        <a:t>リアルタイムに店舗・商品別の売れ行きを把握する</a:t>
                      </a:r>
                      <a:endParaRPr lang="ja-JP" altLang="en-US" sz="1400" dirty="0"/>
                    </a:p>
                  </a:txBody>
                  <a:tcPr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ja-JP" altLang="en-US" sz="1400" b="0" i="0" u="none" strike="noStrike" cap="none" normalizeH="0" baseline="0" dirty="0" smtClean="0">
                          <a:ln>
                            <a:noFill/>
                          </a:ln>
                          <a:solidFill>
                            <a:schemeClr val="tx1"/>
                          </a:solidFill>
                          <a:effectLst/>
                          <a:latin typeface="Arial" charset="0"/>
                          <a:ea typeface="ＭＳ Ｐゴシック" pitchFamily="50" charset="-128"/>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受注情報管理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1.1</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受注入力処理（一般品）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1.2</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受注入力処理（特注品）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1.3</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受注台帳作成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1.4</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受注情報照会・出力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1.5</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納期管理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1.6</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受注処理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2</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発注情報管理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6</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販売情報管理</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6.1</a:t>
                      </a:r>
                      <a:r>
                        <a:rPr kumimoji="1" lang="ja-JP" altLang="en-US" sz="1400" b="0" i="0" u="none" strike="noStrike" cap="none" normalizeH="0" baseline="0" smtClean="0">
                          <a:ln>
                            <a:noFill/>
                          </a:ln>
                          <a:solidFill>
                            <a:schemeClr val="tx1"/>
                          </a:solidFill>
                          <a:effectLst/>
                          <a:latin typeface="Arial" charset="0"/>
                          <a:ea typeface="ＭＳ Ｐゴシック" pitchFamily="50" charset="-128"/>
                        </a:rPr>
                        <a:t>　販売情報出力</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Arial" charset="0"/>
                          <a:ea typeface="ＭＳ Ｐゴシック" pitchFamily="50" charset="-128"/>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charset="0"/>
                        <a:ea typeface="ＭＳ Ｐゴシック" pitchFamily="50"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Freeform 116"/>
          <p:cNvSpPr>
            <a:spLocks/>
          </p:cNvSpPr>
          <p:nvPr/>
        </p:nvSpPr>
        <p:spPr bwMode="auto">
          <a:xfrm>
            <a:off x="682625" y="949325"/>
            <a:ext cx="2376488" cy="585788"/>
          </a:xfrm>
          <a:custGeom>
            <a:avLst/>
            <a:gdLst>
              <a:gd name="T0" fmla="*/ 0 w 3144"/>
              <a:gd name="T1" fmla="*/ 0 h 2114"/>
              <a:gd name="T2" fmla="*/ 0 w 3144"/>
              <a:gd name="T3" fmla="*/ 2114 h 2114"/>
              <a:gd name="T4" fmla="*/ 3144 w 3144"/>
              <a:gd name="T5" fmla="*/ 2114 h 2114"/>
              <a:gd name="T6" fmla="*/ 0 w 3144"/>
              <a:gd name="T7" fmla="*/ 0 h 2114"/>
            </a:gdLst>
            <a:ahLst/>
            <a:cxnLst>
              <a:cxn ang="0">
                <a:pos x="T0" y="T1"/>
              </a:cxn>
              <a:cxn ang="0">
                <a:pos x="T2" y="T3"/>
              </a:cxn>
              <a:cxn ang="0">
                <a:pos x="T4" y="T5"/>
              </a:cxn>
              <a:cxn ang="0">
                <a:pos x="T6" y="T7"/>
              </a:cxn>
            </a:cxnLst>
            <a:rect l="0" t="0" r="r" b="b"/>
            <a:pathLst>
              <a:path w="3144" h="2114">
                <a:moveTo>
                  <a:pt x="0" y="0"/>
                </a:moveTo>
                <a:lnTo>
                  <a:pt x="0" y="2114"/>
                </a:lnTo>
                <a:lnTo>
                  <a:pt x="3144" y="2114"/>
                </a:lnTo>
                <a:lnTo>
                  <a:pt x="0" y="0"/>
                </a:lnTo>
                <a:close/>
              </a:path>
            </a:pathLst>
          </a:custGeom>
          <a:solidFill>
            <a:srgbClr val="CCFFCC"/>
          </a:solidFill>
          <a:ln w="9525">
            <a:solidFill>
              <a:schemeClr val="tx1"/>
            </a:solidFill>
            <a:round/>
            <a:headEnd/>
            <a:tailEnd/>
          </a:ln>
        </p:spPr>
        <p:txBody>
          <a:bodyPr/>
          <a:lstStyle/>
          <a:p>
            <a:endParaRPr lang="ja-JP" altLang="en-US"/>
          </a:p>
        </p:txBody>
      </p:sp>
      <p:sp>
        <p:nvSpPr>
          <p:cNvPr id="5" name="Rectangle 117"/>
          <p:cNvSpPr>
            <a:spLocks noChangeArrowheads="1"/>
          </p:cNvSpPr>
          <p:nvPr/>
        </p:nvSpPr>
        <p:spPr bwMode="auto">
          <a:xfrm>
            <a:off x="2400300" y="995363"/>
            <a:ext cx="3048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0" lang="ja-JP" altLang="en-US" sz="1200">
                <a:solidFill>
                  <a:srgbClr val="000000"/>
                </a:solidFill>
                <a:latin typeface="ＭＳ Ｐゴシック" pitchFamily="50" charset="-128"/>
              </a:rPr>
              <a:t>要求</a:t>
            </a:r>
            <a:endParaRPr kumimoji="0" lang="ja-JP" altLang="en-US" sz="1200">
              <a:solidFill>
                <a:schemeClr val="bg2"/>
              </a:solidFill>
              <a:latin typeface="ＭＳ Ｐゴシック" pitchFamily="50" charset="-128"/>
            </a:endParaRPr>
          </a:p>
        </p:txBody>
      </p:sp>
      <p:sp>
        <p:nvSpPr>
          <p:cNvPr id="6" name="Rectangle 118"/>
          <p:cNvSpPr>
            <a:spLocks noChangeArrowheads="1"/>
          </p:cNvSpPr>
          <p:nvPr/>
        </p:nvSpPr>
        <p:spPr bwMode="auto">
          <a:xfrm>
            <a:off x="723900" y="1319213"/>
            <a:ext cx="11541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0" lang="ja-JP" altLang="en-US" sz="1200" dirty="0">
                <a:solidFill>
                  <a:srgbClr val="000000"/>
                </a:solidFill>
                <a:latin typeface="ＭＳ Ｐゴシック" pitchFamily="50" charset="-128"/>
              </a:rPr>
              <a:t>現行業務プロセス</a:t>
            </a:r>
            <a:endParaRPr kumimoji="0" lang="ja-JP" altLang="en-US" sz="1200" dirty="0">
              <a:solidFill>
                <a:schemeClr val="bg2"/>
              </a:solidFill>
              <a:latin typeface="ＭＳ Ｐゴシック" pitchFamily="50" charset="-128"/>
            </a:endParaRPr>
          </a:p>
        </p:txBody>
      </p:sp>
      <p:sp>
        <p:nvSpPr>
          <p:cNvPr id="7" name="AutoShape 121"/>
          <p:cNvSpPr>
            <a:spLocks noChangeArrowheads="1"/>
          </p:cNvSpPr>
          <p:nvPr/>
        </p:nvSpPr>
        <p:spPr bwMode="auto">
          <a:xfrm>
            <a:off x="4714875" y="2493963"/>
            <a:ext cx="1584325" cy="863600"/>
          </a:xfrm>
          <a:prstGeom prst="wedgeRoundRectCallout">
            <a:avLst>
              <a:gd name="adj1" fmla="val -83065"/>
              <a:gd name="adj2" fmla="val 4448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pPr algn="ctr"/>
            <a:r>
              <a:rPr lang="ja-JP" altLang="en-US" sz="1600" b="1"/>
              <a:t>統合する？</a:t>
            </a:r>
          </a:p>
        </p:txBody>
      </p:sp>
      <p:sp>
        <p:nvSpPr>
          <p:cNvPr id="8" name="AutoShape 122"/>
          <p:cNvSpPr>
            <a:spLocks noChangeArrowheads="1"/>
          </p:cNvSpPr>
          <p:nvPr/>
        </p:nvSpPr>
        <p:spPr bwMode="auto">
          <a:xfrm>
            <a:off x="4714875" y="2493963"/>
            <a:ext cx="1584325" cy="863600"/>
          </a:xfrm>
          <a:prstGeom prst="wedgeRoundRectCallout">
            <a:avLst>
              <a:gd name="adj1" fmla="val -86671"/>
              <a:gd name="adj2" fmla="val 138236"/>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pPr algn="ctr"/>
            <a:r>
              <a:rPr lang="ja-JP" altLang="en-US" sz="1600" b="1"/>
              <a:t>統合する？</a:t>
            </a:r>
          </a:p>
        </p:txBody>
      </p:sp>
      <p:sp>
        <p:nvSpPr>
          <p:cNvPr id="10" name="AutoShape 123"/>
          <p:cNvSpPr>
            <a:spLocks noChangeArrowheads="1"/>
          </p:cNvSpPr>
          <p:nvPr/>
        </p:nvSpPr>
        <p:spPr bwMode="auto">
          <a:xfrm>
            <a:off x="5219700" y="3719513"/>
            <a:ext cx="1584325" cy="863600"/>
          </a:xfrm>
          <a:prstGeom prst="wedgeRoundRectCallout">
            <a:avLst>
              <a:gd name="adj1" fmla="val -116833"/>
              <a:gd name="adj2" fmla="val 10331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pPr algn="ctr"/>
            <a:r>
              <a:rPr lang="ja-JP" altLang="en-US" sz="1600" b="1"/>
              <a:t>やめる？</a:t>
            </a:r>
          </a:p>
        </p:txBody>
      </p:sp>
      <p:sp>
        <p:nvSpPr>
          <p:cNvPr id="11" name="AutoShape 124"/>
          <p:cNvSpPr>
            <a:spLocks noChangeArrowheads="1"/>
          </p:cNvSpPr>
          <p:nvPr/>
        </p:nvSpPr>
        <p:spPr bwMode="auto">
          <a:xfrm>
            <a:off x="6732091" y="4797425"/>
            <a:ext cx="1584325" cy="863600"/>
          </a:xfrm>
          <a:prstGeom prst="wedgeRoundRectCallout">
            <a:avLst>
              <a:gd name="adj1" fmla="val -82968"/>
              <a:gd name="adj2" fmla="val 4761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pPr algn="ctr"/>
            <a:r>
              <a:rPr lang="ja-JP" altLang="en-US" sz="1600" b="1"/>
              <a:t>新規に業務プロセスを追加？</a:t>
            </a:r>
          </a:p>
        </p:txBody>
      </p:sp>
    </p:spTree>
    <p:extLst>
      <p:ext uri="{BB962C8B-B14F-4D97-AF65-F5344CB8AC3E}">
        <p14:creationId xmlns:p14="http://schemas.microsoft.com/office/powerpoint/2010/main" val="37636079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4-27</a:t>
            </a:r>
            <a:r>
              <a:rPr kumimoji="1" lang="ja-JP" altLang="en-US" dirty="0" smtClean="0"/>
              <a:t>　</a:t>
            </a:r>
            <a:r>
              <a:rPr lang="en-US" altLang="ja-JP" dirty="0"/>
              <a:t>ECRS</a:t>
            </a:r>
            <a:r>
              <a:rPr lang="ja-JP" altLang="en-US" dirty="0"/>
              <a:t>発想による業務の見直し</a:t>
            </a:r>
            <a:endParaRPr kumimoji="1" lang="ja-JP" altLang="en-US" dirty="0"/>
          </a:p>
        </p:txBody>
      </p:sp>
      <p:sp>
        <p:nvSpPr>
          <p:cNvPr id="3" name="Rectangle 3"/>
          <p:cNvSpPr>
            <a:spLocks noChangeArrowheads="1"/>
          </p:cNvSpPr>
          <p:nvPr/>
        </p:nvSpPr>
        <p:spPr bwMode="auto">
          <a:xfrm>
            <a:off x="252413" y="1171575"/>
            <a:ext cx="8712200" cy="2041525"/>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ja-JP" altLang="en-US"/>
          </a:p>
        </p:txBody>
      </p:sp>
      <p:sp>
        <p:nvSpPr>
          <p:cNvPr id="4" name="Rectangle 4"/>
          <p:cNvSpPr>
            <a:spLocks noChangeArrowheads="1"/>
          </p:cNvSpPr>
          <p:nvPr/>
        </p:nvSpPr>
        <p:spPr bwMode="auto">
          <a:xfrm>
            <a:off x="4645025" y="1268413"/>
            <a:ext cx="2087563" cy="414337"/>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ja-JP" sz="1400" b="1">
                <a:solidFill>
                  <a:srgbClr val="FF0000"/>
                </a:solidFill>
                <a:latin typeface="ＭＳ Ｐゴシック" pitchFamily="50" charset="-128"/>
              </a:rPr>
              <a:t>R</a:t>
            </a:r>
            <a:r>
              <a:rPr kumimoji="0" lang="en-US" altLang="en-US" sz="1400" b="1">
                <a:solidFill>
                  <a:schemeClr val="bg1"/>
                </a:solidFill>
                <a:latin typeface="ＭＳ Ｐゴシック" pitchFamily="50" charset="-128"/>
              </a:rPr>
              <a:t>eplace</a:t>
            </a:r>
            <a:r>
              <a:rPr kumimoji="0" lang="ja-JP" altLang="en-US" sz="1400" b="1">
                <a:solidFill>
                  <a:schemeClr val="bg1"/>
                </a:solidFill>
                <a:latin typeface="ＭＳ Ｐゴシック" pitchFamily="50" charset="-128"/>
              </a:rPr>
              <a:t>　</a:t>
            </a:r>
            <a:r>
              <a:rPr kumimoji="0" lang="ja-JP" altLang="en-US" sz="1400" b="1">
                <a:solidFill>
                  <a:srgbClr val="FFFF00"/>
                </a:solidFill>
                <a:latin typeface="ＭＳ Ｐゴシック" pitchFamily="50" charset="-128"/>
              </a:rPr>
              <a:t>転換、置き換え</a:t>
            </a:r>
          </a:p>
        </p:txBody>
      </p:sp>
      <p:sp>
        <p:nvSpPr>
          <p:cNvPr id="5" name="Rectangle 5"/>
          <p:cNvSpPr>
            <a:spLocks noChangeArrowheads="1"/>
          </p:cNvSpPr>
          <p:nvPr/>
        </p:nvSpPr>
        <p:spPr bwMode="auto">
          <a:xfrm>
            <a:off x="323850" y="1700213"/>
            <a:ext cx="2095500" cy="14414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marL="88900" indent="-88900" eaLnBrk="0" hangingPunct="0">
              <a:spcBef>
                <a:spcPct val="30000"/>
              </a:spcBef>
              <a:buFontTx/>
              <a:buChar char="•"/>
            </a:pPr>
            <a:endParaRPr kumimoji="0" lang="en-US" altLang="ja-JP" sz="1200">
              <a:latin typeface="ＭＳ Ｐゴシック" pitchFamily="50" charset="-128"/>
            </a:endParaRPr>
          </a:p>
          <a:p>
            <a:pPr marL="88900" indent="-88900" eaLnBrk="0" hangingPunct="0">
              <a:spcBef>
                <a:spcPct val="30000"/>
              </a:spcBef>
            </a:pPr>
            <a:r>
              <a:rPr kumimoji="0" lang="ja-JP" altLang="en-US" sz="1200">
                <a:latin typeface="ＭＳ Ｐゴシック" pitchFamily="50" charset="-128"/>
              </a:rPr>
              <a:t>・重複業務等をやめる</a:t>
            </a:r>
          </a:p>
          <a:p>
            <a:pPr marL="88900" indent="-88900" eaLnBrk="0" hangingPunct="0">
              <a:spcBef>
                <a:spcPct val="30000"/>
              </a:spcBef>
            </a:pPr>
            <a:r>
              <a:rPr kumimoji="0" lang="ja-JP" altLang="en-US" sz="1200">
                <a:latin typeface="ＭＳ Ｐゴシック" pitchFamily="50" charset="-128"/>
              </a:rPr>
              <a:t>・ＩＴにより自動化する</a:t>
            </a:r>
          </a:p>
          <a:p>
            <a:pPr marL="88900" indent="-88900" eaLnBrk="0" hangingPunct="0">
              <a:spcBef>
                <a:spcPct val="30000"/>
              </a:spcBef>
              <a:buFontTx/>
              <a:buChar char="•"/>
            </a:pPr>
            <a:r>
              <a:rPr kumimoji="0" lang="ja-JP" altLang="en-US" sz="1200">
                <a:latin typeface="ＭＳ Ｐゴシック" pitchFamily="50" charset="-128"/>
              </a:rPr>
              <a:t>プロセスやアウトプットの目的と必要性を検証し、やめる</a:t>
            </a:r>
            <a:endParaRPr lang="ja-JP" altLang="en-US">
              <a:latin typeface="ＭＳ Ｐゴシック" pitchFamily="50" charset="-128"/>
            </a:endParaRPr>
          </a:p>
        </p:txBody>
      </p:sp>
      <p:sp>
        <p:nvSpPr>
          <p:cNvPr id="6" name="Rectangle 6"/>
          <p:cNvSpPr>
            <a:spLocks noChangeArrowheads="1"/>
          </p:cNvSpPr>
          <p:nvPr/>
        </p:nvSpPr>
        <p:spPr bwMode="auto">
          <a:xfrm>
            <a:off x="4645025" y="1700213"/>
            <a:ext cx="2095500"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eaLnBrk="0" hangingPunct="0">
              <a:spcBef>
                <a:spcPct val="30000"/>
              </a:spcBef>
            </a:pPr>
            <a:r>
              <a:rPr kumimoji="0" lang="ja-JP" altLang="en-US" sz="1200">
                <a:latin typeface="ＭＳ Ｐゴシック" pitchFamily="50" charset="-128"/>
              </a:rPr>
              <a:t>・よく知っている人にやってもらう</a:t>
            </a:r>
          </a:p>
          <a:p>
            <a:pPr eaLnBrk="0" hangingPunct="0">
              <a:spcBef>
                <a:spcPct val="30000"/>
              </a:spcBef>
              <a:buFontTx/>
              <a:buChar char="•"/>
            </a:pPr>
            <a:r>
              <a:rPr kumimoji="0" lang="ja-JP" altLang="en-US" sz="1200">
                <a:latin typeface="ＭＳ Ｐゴシック" pitchFamily="50" charset="-128"/>
              </a:rPr>
              <a:t>内部けん制が働くよう、役割を分離する</a:t>
            </a:r>
          </a:p>
        </p:txBody>
      </p:sp>
      <p:sp>
        <p:nvSpPr>
          <p:cNvPr id="7" name="Rectangle 7"/>
          <p:cNvSpPr>
            <a:spLocks noChangeArrowheads="1"/>
          </p:cNvSpPr>
          <p:nvPr/>
        </p:nvSpPr>
        <p:spPr bwMode="auto">
          <a:xfrm>
            <a:off x="2484438" y="1700213"/>
            <a:ext cx="2095500"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eaLnBrk="0" hangingPunct="0">
              <a:spcBef>
                <a:spcPct val="30000"/>
              </a:spcBef>
            </a:pPr>
            <a:r>
              <a:rPr kumimoji="0" lang="ja-JP" altLang="en-US" sz="1200">
                <a:latin typeface="ＭＳ Ｐゴシック" pitchFamily="50" charset="-128"/>
              </a:rPr>
              <a:t>・データ発生場所で正確なデータを入力し、全社で共有する</a:t>
            </a:r>
          </a:p>
          <a:p>
            <a:pPr eaLnBrk="0" hangingPunct="0">
              <a:spcBef>
                <a:spcPct val="30000"/>
              </a:spcBef>
            </a:pPr>
            <a:r>
              <a:rPr kumimoji="0" lang="ja-JP" altLang="en-US" sz="1200">
                <a:latin typeface="ＭＳ Ｐゴシック" pitchFamily="50" charset="-128"/>
              </a:rPr>
              <a:t>・工数の平準化をはかる</a:t>
            </a:r>
          </a:p>
          <a:p>
            <a:pPr eaLnBrk="0" hangingPunct="0">
              <a:spcBef>
                <a:spcPct val="30000"/>
              </a:spcBef>
            </a:pPr>
            <a:r>
              <a:rPr kumimoji="0" lang="ja-JP" altLang="en-US" sz="1200">
                <a:latin typeface="ＭＳ Ｐゴシック" pitchFamily="50" charset="-128"/>
              </a:rPr>
              <a:t>・専門化することで効率や品質を上げる</a:t>
            </a:r>
          </a:p>
        </p:txBody>
      </p:sp>
      <p:sp>
        <p:nvSpPr>
          <p:cNvPr id="8" name="Rectangle 8"/>
          <p:cNvSpPr>
            <a:spLocks noChangeArrowheads="1"/>
          </p:cNvSpPr>
          <p:nvPr/>
        </p:nvSpPr>
        <p:spPr bwMode="auto">
          <a:xfrm>
            <a:off x="6804025" y="1700213"/>
            <a:ext cx="2095500" cy="1441450"/>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nchor="ctr"/>
          <a:lstStyle/>
          <a:p>
            <a:pPr eaLnBrk="0" hangingPunct="0">
              <a:spcBef>
                <a:spcPct val="30000"/>
              </a:spcBef>
            </a:pPr>
            <a:r>
              <a:rPr kumimoji="0" lang="ja-JP" altLang="en-US" sz="1200">
                <a:latin typeface="ＭＳ Ｐゴシック" pitchFamily="50" charset="-128"/>
              </a:rPr>
              <a:t>・管理機能を設定し、問題発生を防ぐ</a:t>
            </a:r>
          </a:p>
          <a:p>
            <a:pPr eaLnBrk="0" hangingPunct="0">
              <a:spcBef>
                <a:spcPct val="30000"/>
              </a:spcBef>
            </a:pPr>
            <a:r>
              <a:rPr kumimoji="0" lang="ja-JP" altLang="en-US" sz="1200">
                <a:latin typeface="ＭＳ Ｐゴシック" pitchFamily="50" charset="-128"/>
              </a:rPr>
              <a:t>・そもそもその業務を不要にするように、手続きを簡素化する</a:t>
            </a:r>
          </a:p>
        </p:txBody>
      </p:sp>
      <p:sp>
        <p:nvSpPr>
          <p:cNvPr id="10" name="Rectangle 9"/>
          <p:cNvSpPr>
            <a:spLocks noChangeArrowheads="1"/>
          </p:cNvSpPr>
          <p:nvPr/>
        </p:nvSpPr>
        <p:spPr bwMode="auto">
          <a:xfrm>
            <a:off x="2484438" y="1268413"/>
            <a:ext cx="2095500" cy="414337"/>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ja-JP" sz="1400" b="1">
                <a:solidFill>
                  <a:srgbClr val="FF0000"/>
                </a:solidFill>
                <a:latin typeface="ＭＳ Ｐゴシック" pitchFamily="50" charset="-128"/>
              </a:rPr>
              <a:t>C</a:t>
            </a:r>
            <a:r>
              <a:rPr kumimoji="0" lang="en-US" altLang="en-US" sz="1400" b="1">
                <a:solidFill>
                  <a:schemeClr val="bg1"/>
                </a:solidFill>
                <a:latin typeface="ＭＳ Ｐゴシック" pitchFamily="50" charset="-128"/>
              </a:rPr>
              <a:t>ombine</a:t>
            </a:r>
            <a:r>
              <a:rPr kumimoji="0" lang="ja-JP" altLang="en-US" sz="1400" b="1">
                <a:solidFill>
                  <a:schemeClr val="bg1"/>
                </a:solidFill>
                <a:latin typeface="ＭＳ Ｐゴシック" pitchFamily="50" charset="-128"/>
              </a:rPr>
              <a:t>　</a:t>
            </a:r>
            <a:r>
              <a:rPr kumimoji="0" lang="ja-JP" altLang="en-US" sz="1400" b="1">
                <a:solidFill>
                  <a:srgbClr val="FFFF00"/>
                </a:solidFill>
                <a:latin typeface="ＭＳ Ｐゴシック" pitchFamily="50" charset="-128"/>
              </a:rPr>
              <a:t>集約、結合</a:t>
            </a:r>
          </a:p>
        </p:txBody>
      </p:sp>
      <p:sp>
        <p:nvSpPr>
          <p:cNvPr id="11" name="Rectangle 10"/>
          <p:cNvSpPr>
            <a:spLocks noChangeArrowheads="1"/>
          </p:cNvSpPr>
          <p:nvPr/>
        </p:nvSpPr>
        <p:spPr bwMode="auto">
          <a:xfrm>
            <a:off x="323850" y="1268413"/>
            <a:ext cx="2108200" cy="414337"/>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ja-JP" sz="1400" b="1">
                <a:solidFill>
                  <a:srgbClr val="FF0000"/>
                </a:solidFill>
                <a:latin typeface="ＭＳ Ｐゴシック" pitchFamily="50" charset="-128"/>
              </a:rPr>
              <a:t>E</a:t>
            </a:r>
            <a:r>
              <a:rPr kumimoji="0" lang="en-US" altLang="ja-JP" sz="1400" b="1">
                <a:solidFill>
                  <a:schemeClr val="bg1"/>
                </a:solidFill>
                <a:latin typeface="ＭＳ Ｐゴシック" pitchFamily="50" charset="-128"/>
              </a:rPr>
              <a:t>liminate</a:t>
            </a:r>
            <a:r>
              <a:rPr kumimoji="0" lang="ja-JP" altLang="en-US" sz="1400" b="1">
                <a:solidFill>
                  <a:schemeClr val="bg1"/>
                </a:solidFill>
                <a:latin typeface="ＭＳ Ｐゴシック" pitchFamily="50" charset="-128"/>
              </a:rPr>
              <a:t>　</a:t>
            </a:r>
            <a:r>
              <a:rPr kumimoji="0" lang="ja-JP" altLang="en-US" sz="1400" b="1">
                <a:solidFill>
                  <a:srgbClr val="FFFF00"/>
                </a:solidFill>
                <a:latin typeface="ＭＳ Ｐゴシック" pitchFamily="50" charset="-128"/>
              </a:rPr>
              <a:t>削除、省略</a:t>
            </a:r>
          </a:p>
        </p:txBody>
      </p:sp>
      <p:sp>
        <p:nvSpPr>
          <p:cNvPr id="12" name="Rectangle 11"/>
          <p:cNvSpPr>
            <a:spLocks noChangeArrowheads="1"/>
          </p:cNvSpPr>
          <p:nvPr/>
        </p:nvSpPr>
        <p:spPr bwMode="auto">
          <a:xfrm>
            <a:off x="6804025" y="1268413"/>
            <a:ext cx="2095500" cy="414337"/>
          </a:xfrm>
          <a:prstGeom prst="rect">
            <a:avLst/>
          </a:prstGeom>
          <a:solidFill>
            <a:srgbClr val="33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0" lang="en-US" altLang="ja-JP" sz="1400" b="1">
                <a:solidFill>
                  <a:srgbClr val="FF0000"/>
                </a:solidFill>
                <a:latin typeface="ＭＳ Ｐゴシック" pitchFamily="50" charset="-128"/>
              </a:rPr>
              <a:t>S</a:t>
            </a:r>
            <a:r>
              <a:rPr kumimoji="0" lang="en-US" altLang="en-US" sz="1400" b="1">
                <a:solidFill>
                  <a:schemeClr val="bg1"/>
                </a:solidFill>
                <a:latin typeface="ＭＳ Ｐゴシック" pitchFamily="50" charset="-128"/>
              </a:rPr>
              <a:t>implify</a:t>
            </a:r>
            <a:r>
              <a:rPr kumimoji="0" lang="ja-JP" altLang="en-US" sz="1400" b="1">
                <a:solidFill>
                  <a:schemeClr val="bg1"/>
                </a:solidFill>
                <a:latin typeface="ＭＳ Ｐゴシック" pitchFamily="50" charset="-128"/>
              </a:rPr>
              <a:t>　</a:t>
            </a:r>
            <a:r>
              <a:rPr kumimoji="0" lang="ja-JP" altLang="en-US" sz="1400" b="1">
                <a:solidFill>
                  <a:srgbClr val="FFFF00"/>
                </a:solidFill>
                <a:latin typeface="ＭＳ Ｐゴシック" pitchFamily="50" charset="-128"/>
              </a:rPr>
              <a:t>簡素化、単純化</a:t>
            </a:r>
          </a:p>
        </p:txBody>
      </p:sp>
      <p:pic>
        <p:nvPicPr>
          <p:cNvPr id="13" name="Picture 117"/>
          <p:cNvPicPr>
            <a:picLocks noChangeAspect="1" noChangeArrowheads="1"/>
          </p:cNvPicPr>
          <p:nvPr/>
        </p:nvPicPr>
        <p:blipFill>
          <a:blip r:embed="rId3" cstate="print">
            <a:extLst>
              <a:ext uri="{28A0092B-C50C-407E-A947-70E740481C1C}">
                <a14:useLocalDpi xmlns:a14="http://schemas.microsoft.com/office/drawing/2010/main" val="0"/>
              </a:ext>
            </a:extLst>
          </a:blip>
          <a:srcRect r="4424"/>
          <a:stretch>
            <a:fillRect/>
          </a:stretch>
        </p:blipFill>
        <p:spPr bwMode="auto">
          <a:xfrm>
            <a:off x="6326188" y="3444875"/>
            <a:ext cx="2566987" cy="1238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375" y="3405188"/>
            <a:ext cx="2689225" cy="11699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19" descr="j0078732"/>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2892425" y="3846513"/>
            <a:ext cx="471488"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120"/>
          <p:cNvSpPr>
            <a:spLocks noChangeArrowheads="1"/>
          </p:cNvSpPr>
          <p:nvPr/>
        </p:nvSpPr>
        <p:spPr bwMode="auto">
          <a:xfrm>
            <a:off x="3074988" y="3284538"/>
            <a:ext cx="3271837" cy="563562"/>
          </a:xfrm>
          <a:prstGeom prst="wedgeRoundRectCallout">
            <a:avLst>
              <a:gd name="adj1" fmla="val -35347"/>
              <a:gd name="adj2" fmla="val 91407"/>
              <a:gd name="adj3" fmla="val 16667"/>
            </a:avLst>
          </a:prstGeom>
          <a:solidFill>
            <a:srgbClr val="FFFF00"/>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buFontTx/>
              <a:buChar char="•"/>
            </a:pPr>
            <a:r>
              <a:rPr lang="ja-JP" altLang="en-US" sz="1000">
                <a:solidFill>
                  <a:srgbClr val="000099"/>
                </a:solidFill>
                <a:latin typeface="MS UI Gothic" pitchFamily="50" charset="-128"/>
                <a:ea typeface="MS UI Gothic" pitchFamily="50" charset="-128"/>
              </a:rPr>
              <a:t>業務・役割分担・システムをセットで変える</a:t>
            </a:r>
          </a:p>
          <a:p>
            <a:pPr eaLnBrk="0" hangingPunct="0">
              <a:buFontTx/>
              <a:buChar char="•"/>
            </a:pPr>
            <a:r>
              <a:rPr lang="ja-JP" altLang="en-US" sz="1000">
                <a:solidFill>
                  <a:srgbClr val="000099"/>
                </a:solidFill>
                <a:latin typeface="MS UI Gothic" pitchFamily="50" charset="-128"/>
                <a:ea typeface="MS UI Gothic" pitchFamily="50" charset="-128"/>
              </a:rPr>
              <a:t>業務プロセスの各箱の目的とアウトプットに着目</a:t>
            </a:r>
          </a:p>
          <a:p>
            <a:pPr eaLnBrk="0" hangingPunct="0">
              <a:buFontTx/>
              <a:buChar char="•"/>
            </a:pPr>
            <a:r>
              <a:rPr lang="ja-JP" altLang="en-US" sz="1000">
                <a:solidFill>
                  <a:srgbClr val="000099"/>
                </a:solidFill>
                <a:latin typeface="MS UI Gothic" pitchFamily="50" charset="-128"/>
                <a:ea typeface="MS UI Gothic" pitchFamily="50" charset="-128"/>
              </a:rPr>
              <a:t>目的アウトプットを確認しフローを後ろから遡って見る</a:t>
            </a:r>
          </a:p>
        </p:txBody>
      </p:sp>
      <p:sp>
        <p:nvSpPr>
          <p:cNvPr id="17" name="AutoShape 121"/>
          <p:cNvSpPr>
            <a:spLocks noChangeArrowheads="1"/>
          </p:cNvSpPr>
          <p:nvPr/>
        </p:nvSpPr>
        <p:spPr bwMode="auto">
          <a:xfrm rot="-5400000">
            <a:off x="4619625" y="2838450"/>
            <a:ext cx="514350" cy="2908300"/>
          </a:xfrm>
          <a:prstGeom prst="downArrow">
            <a:avLst>
              <a:gd name="adj1" fmla="val 50204"/>
              <a:gd name="adj2" fmla="val 83035"/>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vert="eaVert" wrap="none" anchor="ctr"/>
          <a:lstStyle/>
          <a:p>
            <a:pPr algn="ctr" eaLnBrk="0" hangingPunct="0"/>
            <a:endParaRPr lang="ja-JP" altLang="ja-JP" sz="1000" b="1">
              <a:solidFill>
                <a:schemeClr val="bg2"/>
              </a:solidFill>
              <a:latin typeface="ＭＳ Ｐゴシック" pitchFamily="50" charset="-128"/>
            </a:endParaRPr>
          </a:p>
        </p:txBody>
      </p:sp>
    </p:spTree>
    <p:extLst>
      <p:ext uri="{BB962C8B-B14F-4D97-AF65-F5344CB8AC3E}">
        <p14:creationId xmlns:p14="http://schemas.microsoft.com/office/powerpoint/2010/main" val="849395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4-28</a:t>
            </a:r>
            <a:r>
              <a:rPr lang="ja-JP" altLang="en-US" dirty="0"/>
              <a:t>　選定時の考慮事項の例</a:t>
            </a:r>
            <a:endParaRPr kumimoji="1" lang="ja-JP" altLang="en-US" dirty="0"/>
          </a:p>
        </p:txBody>
      </p:sp>
      <p:sp>
        <p:nvSpPr>
          <p:cNvPr id="3" name="Rectangle 2"/>
          <p:cNvSpPr>
            <a:spLocks noChangeArrowheads="1"/>
          </p:cNvSpPr>
          <p:nvPr/>
        </p:nvSpPr>
        <p:spPr bwMode="auto">
          <a:xfrm>
            <a:off x="255588" y="2500313"/>
            <a:ext cx="8348662" cy="1712912"/>
          </a:xfrm>
          <a:prstGeom prst="rect">
            <a:avLst/>
          </a:prstGeom>
          <a:noFill/>
          <a:ln w="952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77800" indent="-177800" defTabSz="225425">
              <a:spcBef>
                <a:spcPct val="20000"/>
              </a:spcBef>
              <a:spcAft>
                <a:spcPct val="10000"/>
              </a:spcAft>
              <a:buFontTx/>
              <a:buChar char="•"/>
              <a:tabLst>
                <a:tab pos="1341438" algn="l"/>
              </a:tabLst>
            </a:pPr>
            <a:r>
              <a:rPr lang="ja-JP" altLang="en-US" sz="1200"/>
              <a:t>要求	：必要な範囲で上位の要求も階層的に記載し、全体像や背景が確認できるようにする。</a:t>
            </a:r>
          </a:p>
          <a:p>
            <a:pPr marL="177800" indent="-177800" defTabSz="225425">
              <a:spcBef>
                <a:spcPct val="20000"/>
              </a:spcBef>
              <a:spcAft>
                <a:spcPct val="10000"/>
              </a:spcAft>
              <a:buFontTx/>
              <a:buChar char="•"/>
              <a:tabLst>
                <a:tab pos="1341438" algn="l"/>
              </a:tabLst>
            </a:pPr>
            <a:r>
              <a:rPr lang="ja-JP" altLang="en-US" sz="1200"/>
              <a:t>ソリューション	：要求を満たすために必要なソリューション。排他的なアイデアを選択肢として記載することもある。</a:t>
            </a:r>
          </a:p>
          <a:p>
            <a:pPr marL="177800" indent="-177800" defTabSz="225425">
              <a:spcBef>
                <a:spcPct val="20000"/>
              </a:spcBef>
              <a:spcAft>
                <a:spcPct val="10000"/>
              </a:spcAft>
              <a:buFontTx/>
              <a:buChar char="•"/>
              <a:tabLst>
                <a:tab pos="1341438" algn="l"/>
              </a:tabLst>
            </a:pPr>
            <a:r>
              <a:rPr lang="ja-JP" altLang="en-US" sz="1200"/>
              <a:t>メリット	：要求やあるべき姿以外に特記すべきメリット。</a:t>
            </a:r>
          </a:p>
          <a:p>
            <a:pPr marL="177800" indent="-177800" defTabSz="225425">
              <a:spcBef>
                <a:spcPct val="20000"/>
              </a:spcBef>
              <a:spcAft>
                <a:spcPct val="10000"/>
              </a:spcAft>
              <a:buFontTx/>
              <a:buChar char="•"/>
              <a:tabLst>
                <a:tab pos="1341438" algn="l"/>
              </a:tabLst>
            </a:pPr>
            <a:r>
              <a:rPr lang="ja-JP" altLang="en-US" sz="1200"/>
              <a:t>デメリット	：コスト以外にソリューションの持つマイナスの影響。</a:t>
            </a:r>
          </a:p>
          <a:p>
            <a:pPr marL="177800" indent="-177800" defTabSz="225425">
              <a:spcBef>
                <a:spcPct val="20000"/>
              </a:spcBef>
              <a:spcAft>
                <a:spcPct val="10000"/>
              </a:spcAft>
              <a:tabLst>
                <a:tab pos="1341438" algn="l"/>
              </a:tabLst>
            </a:pPr>
            <a:r>
              <a:rPr lang="ja-JP" altLang="en-US" sz="1200"/>
              <a:t>			（必ずしも発生すると限らないものは「リスク」に記載する）</a:t>
            </a:r>
          </a:p>
          <a:p>
            <a:pPr marL="177800" indent="-177800" defTabSz="225425">
              <a:spcBef>
                <a:spcPct val="20000"/>
              </a:spcBef>
              <a:spcAft>
                <a:spcPct val="10000"/>
              </a:spcAft>
              <a:buFontTx/>
              <a:buChar char="•"/>
              <a:tabLst>
                <a:tab pos="1341438" algn="l"/>
              </a:tabLst>
            </a:pPr>
            <a:r>
              <a:rPr lang="ja-JP" altLang="en-US" sz="1200"/>
              <a:t>リスク	：ソリューションが持つリスク。</a:t>
            </a:r>
          </a:p>
          <a:p>
            <a:pPr marL="177800" indent="-177800" defTabSz="225425">
              <a:spcBef>
                <a:spcPct val="20000"/>
              </a:spcBef>
              <a:spcAft>
                <a:spcPct val="10000"/>
              </a:spcAft>
              <a:buFontTx/>
              <a:buChar char="•"/>
              <a:tabLst>
                <a:tab pos="1341438" algn="l"/>
              </a:tabLst>
            </a:pPr>
            <a:r>
              <a:rPr lang="ja-JP" altLang="en-US" sz="1200"/>
              <a:t>コスト	：ソリューションを実現するために必要な（予想される）コスト。初期の段階では大まかな予測値で構わない。</a:t>
            </a:r>
          </a:p>
        </p:txBody>
      </p:sp>
      <p:graphicFrame>
        <p:nvGraphicFramePr>
          <p:cNvPr id="4" name="Group 38"/>
          <p:cNvGraphicFramePr>
            <a:graphicFrameLocks noGrp="1"/>
          </p:cNvGraphicFramePr>
          <p:nvPr/>
        </p:nvGraphicFramePr>
        <p:xfrm>
          <a:off x="539750" y="930275"/>
          <a:ext cx="7802563" cy="1491216"/>
        </p:xfrm>
        <a:graphic>
          <a:graphicData uri="http://schemas.openxmlformats.org/drawingml/2006/table">
            <a:tbl>
              <a:tblPr/>
              <a:tblGrid>
                <a:gridCol w="1022350"/>
                <a:gridCol w="1177925"/>
                <a:gridCol w="1339850"/>
                <a:gridCol w="1395413"/>
                <a:gridCol w="1122362"/>
                <a:gridCol w="1146175"/>
                <a:gridCol w="598488"/>
              </a:tblGrid>
              <a:tr h="166688">
                <a:tc gridSpan="2">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要求</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ソリューション</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メリット</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デメリット</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リスク</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コスト</a:t>
                      </a:r>
                    </a:p>
                  </a:txBody>
                  <a:tcPr marL="54000" marR="54000" marT="36000" marB="36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442913">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若手販売員でもベテラン販売員なみにお客様対応ができる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お客様のプロフィールや来店・購買履歴が即座に分かる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会員制（会員カードの）導入</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お客様の購買状況に合わせた</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DM</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配信など、細かなマーケティングが可能になる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個人情報の収集に良い印象を持たないお客様がいる</a:t>
                      </a:r>
                    </a:p>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全部門の業務に変更が必要</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個人情報漏洩の危険性が増える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大</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7950">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お客様の来店や購買の履歴をデータベース化する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r>
            </a:tbl>
          </a:graphicData>
        </a:graphic>
      </p:graphicFrame>
    </p:spTree>
    <p:extLst>
      <p:ext uri="{BB962C8B-B14F-4D97-AF65-F5344CB8AC3E}">
        <p14:creationId xmlns:p14="http://schemas.microsoft.com/office/powerpoint/2010/main" val="3477288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4-29</a:t>
            </a:r>
            <a:r>
              <a:rPr lang="ja-JP" altLang="en-US" dirty="0"/>
              <a:t>　新たな要求やソリューションの追加の例</a:t>
            </a:r>
            <a:endParaRPr kumimoji="1" lang="ja-JP" altLang="en-US" dirty="0"/>
          </a:p>
        </p:txBody>
      </p:sp>
      <p:graphicFrame>
        <p:nvGraphicFramePr>
          <p:cNvPr id="3" name="Group 119"/>
          <p:cNvGraphicFramePr>
            <a:graphicFrameLocks noGrp="1"/>
          </p:cNvGraphicFramePr>
          <p:nvPr/>
        </p:nvGraphicFramePr>
        <p:xfrm>
          <a:off x="177800" y="1371600"/>
          <a:ext cx="7802563" cy="2366736"/>
        </p:xfrm>
        <a:graphic>
          <a:graphicData uri="http://schemas.openxmlformats.org/drawingml/2006/table">
            <a:tbl>
              <a:tblPr/>
              <a:tblGrid>
                <a:gridCol w="1022350"/>
                <a:gridCol w="1201738"/>
                <a:gridCol w="1377950"/>
                <a:gridCol w="1352550"/>
                <a:gridCol w="1341437"/>
                <a:gridCol w="908050"/>
                <a:gridCol w="598488"/>
              </a:tblGrid>
              <a:tr h="166688">
                <a:tc gridSpan="2">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要求</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ソリューション</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メリット</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デメリット</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リスク</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Arial" charset="0"/>
                          <a:ea typeface="ＭＳ Ｐゴシック" pitchFamily="50" charset="-128"/>
                        </a:rPr>
                        <a:t>コスト</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442913">
                <a:tc rowSpan="4">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若手販売員でもベテラン販売員なみにお客様対応ができる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お客様のプロフィールや来店・購買履歴が即座に分かる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会員制（会員カードの）導入</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お客様の購買状況に合わせた</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DM</a:t>
                      </a:r>
                      <a:r>
                        <a:rPr kumimoji="1" lang="ja-JP" altLang="en-US" sz="1200" b="0" i="0" u="none" strike="noStrike" cap="none" normalizeH="0" baseline="0" smtClean="0">
                          <a:ln>
                            <a:noFill/>
                          </a:ln>
                          <a:solidFill>
                            <a:schemeClr val="tx1"/>
                          </a:solidFill>
                          <a:effectLst/>
                          <a:latin typeface="Arial" charset="0"/>
                          <a:ea typeface="ＭＳ Ｐゴシック" pitchFamily="50" charset="-128"/>
                        </a:rPr>
                        <a:t>配信など、細かなマーケティングが可能になる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1" i="0" u="sng" strike="noStrike" cap="none" normalizeH="0" baseline="0" smtClean="0">
                          <a:ln>
                            <a:noFill/>
                          </a:ln>
                          <a:solidFill>
                            <a:srgbClr val="FF0000"/>
                          </a:solidFill>
                          <a:effectLst/>
                          <a:latin typeface="Arial" charset="0"/>
                          <a:ea typeface="ＭＳ Ｐゴシック" pitchFamily="50" charset="-128"/>
                        </a:rPr>
                        <a:t>個人情報の収集に良い印象を持たないお客様がいる</a:t>
                      </a:r>
                    </a:p>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全部門の業務・システムに変更が必要</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個人情報漏洩の危険性が増える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大</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お客様の来店や購買の履歴をデータベース化する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r>
              <a:tr h="300038">
                <a:tc vMerge="1">
                  <a:txBody>
                    <a:bodyPr/>
                    <a:lstStyle/>
                    <a:p>
                      <a:endParaRPr kumimoji="1" lang="ja-JP" altLang="en-US"/>
                    </a:p>
                  </a:txBody>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セキュリティに関するお客様の不安やリスクを減らす</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プライバシーマークを取得する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会社のイメージが向上する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全部門の業務・システムに変更が必要</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大</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r h="319088">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全社のセキュリティレベルを向上させる</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大</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CC"/>
                    </a:solidFill>
                  </a:tcPr>
                </a:tc>
              </a:tr>
            </a:tbl>
          </a:graphicData>
        </a:graphic>
      </p:graphicFrame>
      <p:sp>
        <p:nvSpPr>
          <p:cNvPr id="4" name="Line 118"/>
          <p:cNvSpPr>
            <a:spLocks noChangeShapeType="1"/>
          </p:cNvSpPr>
          <p:nvPr/>
        </p:nvSpPr>
        <p:spPr bwMode="auto">
          <a:xfrm flipH="1">
            <a:off x="4932363" y="2205038"/>
            <a:ext cx="287337" cy="6477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Tree>
    <p:extLst>
      <p:ext uri="{BB962C8B-B14F-4D97-AF65-F5344CB8AC3E}">
        <p14:creationId xmlns:p14="http://schemas.microsoft.com/office/powerpoint/2010/main" val="8493952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4-30</a:t>
            </a:r>
            <a:r>
              <a:rPr lang="ja-JP" altLang="en-US" dirty="0"/>
              <a:t>　要求・ソリューション一覧の例</a:t>
            </a:r>
            <a:endParaRPr kumimoji="1" lang="ja-JP" altLang="en-US" dirty="0"/>
          </a:p>
        </p:txBody>
      </p:sp>
      <p:graphicFrame>
        <p:nvGraphicFramePr>
          <p:cNvPr id="2" name="オブジェクト 1"/>
          <p:cNvGraphicFramePr>
            <a:graphicFrameLocks noChangeAspect="1"/>
          </p:cNvGraphicFramePr>
          <p:nvPr>
            <p:extLst>
              <p:ext uri="{D42A27DB-BD31-4B8C-83A1-F6EECF244321}">
                <p14:modId xmlns:p14="http://schemas.microsoft.com/office/powerpoint/2010/main" val="1763254004"/>
              </p:ext>
            </p:extLst>
          </p:nvPr>
        </p:nvGraphicFramePr>
        <p:xfrm>
          <a:off x="107950" y="765175"/>
          <a:ext cx="7693025" cy="5903913"/>
        </p:xfrm>
        <a:graphic>
          <a:graphicData uri="http://schemas.openxmlformats.org/presentationml/2006/ole">
            <mc:AlternateContent xmlns:mc="http://schemas.openxmlformats.org/markup-compatibility/2006">
              <mc:Choice xmlns:v="urn:schemas-microsoft-com:vml" Requires="v">
                <p:oleObj spid="_x0000_s5135" name="Worksheet" r:id="rId5" imgW="12744448" imgH="9782123" progId="Excel.Sheet.8">
                  <p:embed/>
                </p:oleObj>
              </mc:Choice>
              <mc:Fallback>
                <p:oleObj name="Worksheet" r:id="rId5" imgW="12744448" imgH="9782123" progId="Excel.Sheet.8">
                  <p:embed/>
                  <p:pic>
                    <p:nvPicPr>
                      <p:cNvPr id="0" name="オブジェクト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765175"/>
                        <a:ext cx="7693025"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77288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4-31</a:t>
            </a:r>
            <a:r>
              <a:rPr lang="ja-JP" altLang="en-US" dirty="0"/>
              <a:t>　要求・ソリューションを段階的に洗練してゆく</a:t>
            </a:r>
            <a:endParaRPr kumimoji="1" lang="ja-JP" altLang="en-US" dirty="0"/>
          </a:p>
        </p:txBody>
      </p:sp>
      <p:grpSp>
        <p:nvGrpSpPr>
          <p:cNvPr id="3" name="グループ化 2"/>
          <p:cNvGrpSpPr/>
          <p:nvPr/>
        </p:nvGrpSpPr>
        <p:grpSpPr>
          <a:xfrm>
            <a:off x="287660" y="1843914"/>
            <a:ext cx="8532812" cy="1376899"/>
            <a:chOff x="179388" y="900113"/>
            <a:chExt cx="8532812" cy="3033712"/>
          </a:xfrm>
        </p:grpSpPr>
        <p:sp>
          <p:nvSpPr>
            <p:cNvPr id="4" name="AutoShape 4"/>
            <p:cNvSpPr>
              <a:spLocks noChangeAspect="1" noChangeArrowheads="1"/>
            </p:cNvSpPr>
            <p:nvPr/>
          </p:nvSpPr>
          <p:spPr bwMode="auto">
            <a:xfrm>
              <a:off x="179388" y="900113"/>
              <a:ext cx="8532812" cy="3033712"/>
            </a:xfrm>
            <a:prstGeom prst="homePlate">
              <a:avLst>
                <a:gd name="adj" fmla="val 15137"/>
              </a:avLst>
            </a:prstGeom>
            <a:solidFill>
              <a:srgbClr val="CCECFF"/>
            </a:solidFill>
            <a:ln w="19050" algn="ctr">
              <a:solidFill>
                <a:srgbClr val="993300"/>
              </a:solidFill>
              <a:miter lim="800000"/>
              <a:headEnd/>
              <a:tailEnd/>
            </a:ln>
            <a:effectLst/>
            <a:extLst>
              <a:ext uri="{AF507438-7753-43E0-B8FC-AC1667EBCBE1}">
                <a14:hiddenEffects xmlns:a14="http://schemas.microsoft.com/office/drawing/2010/main">
                  <a:effectLst>
                    <a:outerShdw dist="71842" dir="2700000" algn="ctr" rotWithShape="0">
                      <a:srgbClr val="DDDDDD"/>
                    </a:outerShdw>
                  </a:effectLst>
                </a14:hiddenEffects>
              </a:ext>
            </a:extLst>
          </p:spPr>
          <p:txBody>
            <a:bodyPr wrap="none" lIns="72000" tIns="46800" rIns="90000" bIns="0"/>
            <a:lstStyle/>
            <a:p>
              <a:pPr eaLnBrk="1" hangingPunct="1"/>
              <a:endParaRPr lang="ja-JP" altLang="ja-JP" sz="1800" b="1" u="sng">
                <a:latin typeface="ＭＳ ゴシック" pitchFamily="49" charset="-128"/>
                <a:ea typeface="ＭＳ ゴシック" pitchFamily="49" charset="-128"/>
              </a:endParaRPr>
            </a:p>
          </p:txBody>
        </p:sp>
        <p:sp>
          <p:nvSpPr>
            <p:cNvPr id="5" name="AutoShape 14"/>
            <p:cNvSpPr>
              <a:spLocks noChangeAspect="1" noChangeArrowheads="1"/>
            </p:cNvSpPr>
            <p:nvPr/>
          </p:nvSpPr>
          <p:spPr bwMode="auto">
            <a:xfrm>
              <a:off x="670372" y="1390537"/>
              <a:ext cx="2378695" cy="2106308"/>
            </a:xfrm>
            <a:prstGeom prst="homePlate">
              <a:avLst>
                <a:gd name="adj" fmla="val 17258"/>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72000" tIns="0" rIns="90000" bIns="0" anchor="ctr"/>
            <a:lstStyle/>
            <a:p>
              <a:pPr eaLnBrk="1" hangingPunct="1"/>
              <a:endParaRPr lang="en-US" altLang="ja-JP" sz="1400" b="1" dirty="0" smtClean="0"/>
            </a:p>
            <a:p>
              <a:pPr eaLnBrk="1" hangingPunct="1"/>
              <a:r>
                <a:rPr lang="ja-JP" altLang="en-US" sz="1400" b="1" dirty="0" smtClean="0"/>
                <a:t>要求</a:t>
              </a:r>
              <a:r>
                <a:rPr lang="ja-JP" altLang="en-US" sz="1400" b="1" dirty="0"/>
                <a:t>の</a:t>
              </a:r>
            </a:p>
            <a:p>
              <a:pPr eaLnBrk="1" hangingPunct="1"/>
              <a:r>
                <a:rPr lang="ja-JP" altLang="en-US" sz="1400" b="1" dirty="0"/>
                <a:t>取りまとめ</a:t>
              </a:r>
            </a:p>
          </p:txBody>
        </p:sp>
        <p:sp>
          <p:nvSpPr>
            <p:cNvPr id="6" name="AutoShape 15"/>
            <p:cNvSpPr>
              <a:spLocks noChangeAspect="1" noChangeArrowheads="1"/>
            </p:cNvSpPr>
            <p:nvPr/>
          </p:nvSpPr>
          <p:spPr bwMode="auto">
            <a:xfrm>
              <a:off x="3158922" y="1390537"/>
              <a:ext cx="2486308" cy="2106308"/>
            </a:xfrm>
            <a:prstGeom prst="homePlate">
              <a:avLst>
                <a:gd name="adj" fmla="val 18039"/>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72000" tIns="0" rIns="90000" bIns="0" anchor="ctr"/>
            <a:lstStyle/>
            <a:p>
              <a:pPr eaLnBrk="1" hangingPunct="1"/>
              <a:endParaRPr lang="en-US" altLang="ja-JP" sz="1400" b="1" dirty="0" smtClean="0"/>
            </a:p>
            <a:p>
              <a:pPr eaLnBrk="1" hangingPunct="1"/>
              <a:r>
                <a:rPr lang="ja-JP" altLang="en-US" sz="1400" b="1" dirty="0" smtClean="0"/>
                <a:t>業務</a:t>
              </a:r>
              <a:r>
                <a:rPr lang="ja-JP" altLang="en-US" sz="1400" b="1" dirty="0"/>
                <a:t>・システム</a:t>
              </a:r>
            </a:p>
            <a:p>
              <a:pPr eaLnBrk="1" hangingPunct="1"/>
              <a:r>
                <a:rPr lang="ja-JP" altLang="en-US" sz="1400" b="1" dirty="0"/>
                <a:t>の概要定義</a:t>
              </a:r>
            </a:p>
          </p:txBody>
        </p:sp>
        <p:sp>
          <p:nvSpPr>
            <p:cNvPr id="7" name="AutoShape 16"/>
            <p:cNvSpPr>
              <a:spLocks noChangeAspect="1" noChangeArrowheads="1"/>
            </p:cNvSpPr>
            <p:nvPr/>
          </p:nvSpPr>
          <p:spPr bwMode="auto">
            <a:xfrm>
              <a:off x="5746117" y="1390537"/>
              <a:ext cx="2425776" cy="2106308"/>
            </a:xfrm>
            <a:prstGeom prst="homePlate">
              <a:avLst>
                <a:gd name="adj" fmla="val 17600"/>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DDDDDD"/>
                    </a:outerShdw>
                  </a:effectLst>
                </a14:hiddenEffects>
              </a:ext>
            </a:extLst>
          </p:spPr>
          <p:txBody>
            <a:bodyPr wrap="none" lIns="72000" tIns="0" rIns="90000" bIns="0" anchor="ctr"/>
            <a:lstStyle/>
            <a:p>
              <a:pPr eaLnBrk="1" hangingPunct="1"/>
              <a:endParaRPr lang="en-US" altLang="ja-JP" sz="1400" b="1" dirty="0" smtClean="0"/>
            </a:p>
            <a:p>
              <a:pPr eaLnBrk="1" hangingPunct="1"/>
              <a:r>
                <a:rPr lang="ja-JP" altLang="en-US" sz="1400" b="1" dirty="0" smtClean="0"/>
                <a:t>実現</a:t>
              </a:r>
              <a:r>
                <a:rPr lang="ja-JP" altLang="en-US" sz="1400" b="1" dirty="0"/>
                <a:t>シナリオ</a:t>
              </a:r>
            </a:p>
            <a:p>
              <a:pPr eaLnBrk="1" hangingPunct="1"/>
              <a:r>
                <a:rPr lang="ja-JP" altLang="en-US" sz="1400" b="1" dirty="0"/>
                <a:t>の策定</a:t>
              </a:r>
            </a:p>
          </p:txBody>
        </p:sp>
        <p:sp>
          <p:nvSpPr>
            <p:cNvPr id="8" name="AutoShape 274"/>
            <p:cNvSpPr>
              <a:spLocks noChangeArrowheads="1"/>
            </p:cNvSpPr>
            <p:nvPr/>
          </p:nvSpPr>
          <p:spPr bwMode="auto">
            <a:xfrm>
              <a:off x="459630" y="1141742"/>
              <a:ext cx="1327227" cy="880246"/>
            </a:xfrm>
            <a:prstGeom prst="roundRect">
              <a:avLst>
                <a:gd name="adj" fmla="val 50000"/>
              </a:avLst>
            </a:prstGeom>
            <a:solidFill>
              <a:srgbClr val="0066F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lstStyle/>
            <a:p>
              <a:pPr algn="ctr">
                <a:spcBef>
                  <a:spcPct val="50000"/>
                </a:spcBef>
              </a:pPr>
              <a:r>
                <a:rPr lang="en-US" altLang="ja-JP" b="1" dirty="0" smtClean="0">
                  <a:solidFill>
                    <a:srgbClr val="FFFFFF"/>
                  </a:solidFill>
                  <a:latin typeface="ＭＳ Ｐゴシック" pitchFamily="50" charset="-128"/>
                </a:rPr>
                <a:t>Why</a:t>
              </a:r>
              <a:endParaRPr lang="en-US" altLang="ja-JP" b="1" dirty="0">
                <a:solidFill>
                  <a:srgbClr val="FFFFFF"/>
                </a:solidFill>
                <a:latin typeface="ＭＳ Ｐゴシック" pitchFamily="50" charset="-128"/>
              </a:endParaRPr>
            </a:p>
          </p:txBody>
        </p:sp>
        <p:sp>
          <p:nvSpPr>
            <p:cNvPr id="10" name="AutoShape 275"/>
            <p:cNvSpPr>
              <a:spLocks noChangeArrowheads="1"/>
            </p:cNvSpPr>
            <p:nvPr/>
          </p:nvSpPr>
          <p:spPr bwMode="auto">
            <a:xfrm>
              <a:off x="2954906" y="1141742"/>
              <a:ext cx="1327227" cy="886535"/>
            </a:xfrm>
            <a:prstGeom prst="roundRect">
              <a:avLst>
                <a:gd name="adj" fmla="val 50000"/>
              </a:avLst>
            </a:prstGeom>
            <a:solidFill>
              <a:srgbClr val="0066F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lstStyle/>
            <a:p>
              <a:pPr algn="ctr">
                <a:spcBef>
                  <a:spcPct val="50000"/>
                </a:spcBef>
              </a:pPr>
              <a:r>
                <a:rPr lang="en-US" altLang="ja-JP" b="1" dirty="0" smtClean="0">
                  <a:solidFill>
                    <a:srgbClr val="FFFFFF"/>
                  </a:solidFill>
                  <a:latin typeface="ＭＳ Ｐゴシック" pitchFamily="50" charset="-128"/>
                </a:rPr>
                <a:t>What</a:t>
              </a:r>
              <a:endParaRPr lang="en-US" altLang="ja-JP" b="1" dirty="0">
                <a:solidFill>
                  <a:srgbClr val="FFFFFF"/>
                </a:solidFill>
                <a:latin typeface="ＭＳ Ｐゴシック" pitchFamily="50" charset="-128"/>
              </a:endParaRPr>
            </a:p>
          </p:txBody>
        </p:sp>
        <p:sp>
          <p:nvSpPr>
            <p:cNvPr id="11" name="AutoShape 276"/>
            <p:cNvSpPr>
              <a:spLocks noChangeArrowheads="1"/>
            </p:cNvSpPr>
            <p:nvPr/>
          </p:nvSpPr>
          <p:spPr bwMode="auto">
            <a:xfrm>
              <a:off x="5582456" y="1141739"/>
              <a:ext cx="1327227" cy="823659"/>
            </a:xfrm>
            <a:prstGeom prst="roundRect">
              <a:avLst>
                <a:gd name="adj" fmla="val 50000"/>
              </a:avLst>
            </a:prstGeom>
            <a:solidFill>
              <a:srgbClr val="0066FF"/>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0" rIns="72000" bIns="0"/>
            <a:lstStyle/>
            <a:p>
              <a:pPr algn="ctr">
                <a:spcBef>
                  <a:spcPct val="50000"/>
                </a:spcBef>
              </a:pPr>
              <a:r>
                <a:rPr lang="en-US" altLang="ja-JP" b="1" dirty="0" smtClean="0">
                  <a:solidFill>
                    <a:srgbClr val="FFFFFF"/>
                  </a:solidFill>
                  <a:latin typeface="ＭＳ Ｐゴシック" pitchFamily="50" charset="-128"/>
                </a:rPr>
                <a:t>How</a:t>
              </a:r>
              <a:endParaRPr lang="en-US" altLang="ja-JP" b="1" dirty="0">
                <a:solidFill>
                  <a:srgbClr val="FFFFFF"/>
                </a:solidFill>
                <a:latin typeface="ＭＳ Ｐゴシック" pitchFamily="50" charset="-128"/>
              </a:endParaRPr>
            </a:p>
          </p:txBody>
        </p:sp>
      </p:grpSp>
      <p:sp>
        <p:nvSpPr>
          <p:cNvPr id="12" name="AutoShape 41"/>
          <p:cNvSpPr>
            <a:spLocks noChangeArrowheads="1"/>
          </p:cNvSpPr>
          <p:nvPr/>
        </p:nvSpPr>
        <p:spPr bwMode="auto">
          <a:xfrm rot="5400000">
            <a:off x="3097535" y="3730401"/>
            <a:ext cx="896938" cy="1116013"/>
          </a:xfrm>
          <a:prstGeom prst="upArrow">
            <a:avLst>
              <a:gd name="adj1" fmla="val 50000"/>
              <a:gd name="adj2" fmla="val 31106"/>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ja-JP" altLang="ja-JP" sz="1200" b="1">
              <a:solidFill>
                <a:schemeClr val="bg2"/>
              </a:solidFill>
              <a:latin typeface="ＭＳ Ｐゴシック" charset="-128"/>
              <a:ea typeface="ＭＳ Ｐゴシック" charset="-128"/>
            </a:endParaRPr>
          </a:p>
        </p:txBody>
      </p:sp>
      <p:sp>
        <p:nvSpPr>
          <p:cNvPr id="13" name="AutoShape 44"/>
          <p:cNvSpPr>
            <a:spLocks noChangeArrowheads="1"/>
          </p:cNvSpPr>
          <p:nvPr/>
        </p:nvSpPr>
        <p:spPr bwMode="auto">
          <a:xfrm rot="5400000">
            <a:off x="5474022" y="3701827"/>
            <a:ext cx="896938" cy="1116012"/>
          </a:xfrm>
          <a:prstGeom prst="upArrow">
            <a:avLst>
              <a:gd name="adj1" fmla="val 50000"/>
              <a:gd name="adj2" fmla="val 31106"/>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endParaRPr lang="ja-JP" altLang="ja-JP" sz="1200" b="1">
              <a:solidFill>
                <a:schemeClr val="bg2"/>
              </a:solidFill>
              <a:latin typeface="ＭＳ Ｐゴシック" charset="-128"/>
              <a:ea typeface="ＭＳ Ｐゴシック" charset="-128"/>
            </a:endParaRPr>
          </a:p>
        </p:txBody>
      </p:sp>
      <p:sp>
        <p:nvSpPr>
          <p:cNvPr id="14" name="AutoShape 51"/>
          <p:cNvSpPr>
            <a:spLocks noChangeArrowheads="1"/>
          </p:cNvSpPr>
          <p:nvPr/>
        </p:nvSpPr>
        <p:spPr bwMode="auto">
          <a:xfrm>
            <a:off x="2322835" y="5487764"/>
            <a:ext cx="5776912" cy="317500"/>
          </a:xfrm>
          <a:prstGeom prst="rightArrow">
            <a:avLst>
              <a:gd name="adj1" fmla="val 68000"/>
              <a:gd name="adj2" fmla="val 181023"/>
            </a:avLst>
          </a:prstGeom>
          <a:solidFill>
            <a:srgbClr val="FFFF00"/>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 typeface="Wingdings" pitchFamily="2" charset="2"/>
              <a:buNone/>
            </a:pPr>
            <a:r>
              <a:rPr lang="ja-JP" altLang="en-US" sz="1200"/>
              <a:t>要求・ソリューション一覧　（共通成果物として順次仮記入</a:t>
            </a:r>
            <a:r>
              <a:rPr lang="en-US" altLang="ja-JP" sz="1200"/>
              <a:t>/</a:t>
            </a:r>
            <a:r>
              <a:rPr lang="ja-JP" altLang="en-US" sz="1200"/>
              <a:t>更新</a:t>
            </a:r>
            <a:r>
              <a:rPr lang="en-US" altLang="ja-JP" sz="1200"/>
              <a:t>/</a:t>
            </a:r>
            <a:r>
              <a:rPr lang="ja-JP" altLang="en-US" sz="1200"/>
              <a:t>決定）</a:t>
            </a:r>
          </a:p>
        </p:txBody>
      </p:sp>
      <p:sp>
        <p:nvSpPr>
          <p:cNvPr id="15" name="AutoShape 52"/>
          <p:cNvSpPr>
            <a:spLocks noChangeArrowheads="1"/>
          </p:cNvSpPr>
          <p:nvPr/>
        </p:nvSpPr>
        <p:spPr bwMode="auto">
          <a:xfrm>
            <a:off x="308297" y="3390677"/>
            <a:ext cx="2560638" cy="2386012"/>
          </a:xfrm>
          <a:prstGeom prst="flowChartDocumen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ja-JP">
              <a:latin typeface="ＭＳ Ｐゴシック" charset="-128"/>
              <a:ea typeface="ＭＳ Ｐゴシック" charset="-128"/>
            </a:endParaRPr>
          </a:p>
        </p:txBody>
      </p:sp>
      <p:sp>
        <p:nvSpPr>
          <p:cNvPr id="16" name="Text Box 54"/>
          <p:cNvSpPr txBox="1">
            <a:spLocks noChangeArrowheads="1"/>
          </p:cNvSpPr>
          <p:nvPr/>
        </p:nvSpPr>
        <p:spPr bwMode="auto">
          <a:xfrm>
            <a:off x="287660" y="3339877"/>
            <a:ext cx="2012950" cy="27463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sz="1400">
                <a:solidFill>
                  <a:srgbClr val="000000"/>
                </a:solidFill>
                <a:latin typeface="MS UI Gothic" pitchFamily="50" charset="-128"/>
                <a:ea typeface="MS UI Gothic" pitchFamily="50" charset="-128"/>
              </a:defRPr>
            </a:lvl1pPr>
            <a:lvl2pPr marL="742950" indent="-285750">
              <a:defRPr kumimoji="1" sz="1400">
                <a:solidFill>
                  <a:srgbClr val="000000"/>
                </a:solidFill>
                <a:latin typeface="MS UI Gothic" pitchFamily="50" charset="-128"/>
                <a:ea typeface="MS UI Gothic" pitchFamily="50" charset="-128"/>
              </a:defRPr>
            </a:lvl2pPr>
            <a:lvl3pPr marL="1143000" indent="-228600">
              <a:defRPr kumimoji="1" sz="1400">
                <a:solidFill>
                  <a:srgbClr val="000000"/>
                </a:solidFill>
                <a:latin typeface="MS UI Gothic" pitchFamily="50" charset="-128"/>
                <a:ea typeface="MS UI Gothic" pitchFamily="50" charset="-128"/>
              </a:defRPr>
            </a:lvl3pPr>
            <a:lvl4pPr marL="1600200" indent="-228600">
              <a:defRPr kumimoji="1" sz="1400">
                <a:solidFill>
                  <a:srgbClr val="000000"/>
                </a:solidFill>
                <a:latin typeface="MS UI Gothic" pitchFamily="50" charset="-128"/>
                <a:ea typeface="MS UI Gothic" pitchFamily="50" charset="-128"/>
              </a:defRPr>
            </a:lvl4pPr>
            <a:lvl5pPr marL="2057400" indent="-228600">
              <a:defRPr kumimoji="1" sz="1400">
                <a:solidFill>
                  <a:srgbClr val="000000"/>
                </a:solidFill>
                <a:latin typeface="MS UI Gothic" pitchFamily="50" charset="-128"/>
                <a:ea typeface="MS UI Gothic" pitchFamily="50" charset="-128"/>
              </a:defRPr>
            </a:lvl5pPr>
            <a:lvl6pPr marL="25146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6pPr>
            <a:lvl7pPr marL="29718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7pPr>
            <a:lvl8pPr marL="34290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8pPr>
            <a:lvl9pPr marL="3886200" indent="-228600" algn="ctr" eaLnBrk="0" fontAlgn="base" hangingPunct="0">
              <a:spcBef>
                <a:spcPct val="0"/>
              </a:spcBef>
              <a:spcAft>
                <a:spcPct val="0"/>
              </a:spcAft>
              <a:defRPr kumimoji="1" sz="1400">
                <a:solidFill>
                  <a:srgbClr val="000000"/>
                </a:solidFill>
                <a:latin typeface="MS UI Gothic" pitchFamily="50" charset="-128"/>
                <a:ea typeface="MS UI Gothic" pitchFamily="50" charset="-128"/>
              </a:defRPr>
            </a:lvl9pPr>
          </a:lstStyle>
          <a:p>
            <a:pPr algn="l"/>
            <a:r>
              <a:rPr lang="ja-JP" altLang="en-US" sz="1200" b="1"/>
              <a:t>要求・ソリューション一覧</a:t>
            </a:r>
          </a:p>
        </p:txBody>
      </p:sp>
      <p:graphicFrame>
        <p:nvGraphicFramePr>
          <p:cNvPr id="17" name="Group 294"/>
          <p:cNvGraphicFramePr>
            <a:graphicFrameLocks noGrp="1"/>
          </p:cNvGraphicFramePr>
          <p:nvPr>
            <p:extLst>
              <p:ext uri="{D42A27DB-BD31-4B8C-83A1-F6EECF244321}">
                <p14:modId xmlns:p14="http://schemas.microsoft.com/office/powerpoint/2010/main" val="3863729951"/>
              </p:ext>
            </p:extLst>
          </p:nvPr>
        </p:nvGraphicFramePr>
        <p:xfrm>
          <a:off x="359097" y="3604989"/>
          <a:ext cx="2386013" cy="1633541"/>
        </p:xfrm>
        <a:graphic>
          <a:graphicData uri="http://schemas.openxmlformats.org/drawingml/2006/table">
            <a:tbl>
              <a:tblPr/>
              <a:tblGrid>
                <a:gridCol w="180975"/>
                <a:gridCol w="1101725"/>
                <a:gridCol w="414338"/>
                <a:gridCol w="688975"/>
              </a:tblGrid>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MS UI Gothic" pitchFamily="50" charset="-128"/>
                          <a:ea typeface="MS UI Gothic" pitchFamily="50" charset="-128"/>
                        </a:rPr>
                        <a:t>要求レベル</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ビジネス要求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rgbClr val="000000"/>
                        </a:solidFill>
                        <a:effectLst/>
                        <a:latin typeface="MS UI Gothic" pitchFamily="50" charset="-128"/>
                        <a:ea typeface="MS UI Gothic"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MS UI Gothic" pitchFamily="50" charset="-128"/>
                          <a:ea typeface="MS UI Gothic" pitchFamily="50" charset="-128"/>
                        </a:rPr>
                        <a:t>ｽﾃｰｸﾎﾙﾀﾞｰ要求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rgbClr val="000000"/>
                        </a:solidFill>
                        <a:effectLst/>
                        <a:latin typeface="MS UI Gothic" pitchFamily="50" charset="-128"/>
                        <a:ea typeface="MS UI Gothic"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ｿﾘｭｰｼｮﾝ要求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row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rgbClr val="000000"/>
                        </a:solidFill>
                        <a:effectLst/>
                        <a:latin typeface="MS UI Gothic" pitchFamily="50" charset="-128"/>
                        <a:ea typeface="MS UI Gothic"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v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非機能要求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gridSpan="2">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移行要求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kumimoji="1" lang="ja-JP" altLang="en-US"/>
                    </a:p>
                  </a:txBody>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MS UI Gothic" pitchFamily="50" charset="-128"/>
                        <a:ea typeface="MS UI Gothic"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en-US" sz="1200" b="0" i="0" u="none" strike="noStrike" cap="none" normalizeH="0" baseline="0" dirty="0" smtClean="0">
                        <a:ln>
                          <a:noFill/>
                        </a:ln>
                        <a:solidFill>
                          <a:srgbClr val="000000"/>
                        </a:solidFill>
                        <a:effectLst/>
                        <a:latin typeface="MS UI Gothic" pitchFamily="50" charset="-128"/>
                        <a:ea typeface="MS UI Gothic"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18" name="Group 301"/>
          <p:cNvGraphicFramePr>
            <a:graphicFrameLocks noGrp="1"/>
          </p:cNvGraphicFramePr>
          <p:nvPr>
            <p:extLst>
              <p:ext uri="{D42A27DB-BD31-4B8C-83A1-F6EECF244321}">
                <p14:modId xmlns:p14="http://schemas.microsoft.com/office/powerpoint/2010/main" val="3579732075"/>
              </p:ext>
            </p:extLst>
          </p:nvPr>
        </p:nvGraphicFramePr>
        <p:xfrm>
          <a:off x="4153222" y="3617689"/>
          <a:ext cx="1103313" cy="1633541"/>
        </p:xfrm>
        <a:graphic>
          <a:graphicData uri="http://schemas.openxmlformats.org/drawingml/2006/table">
            <a:tbl>
              <a:tblPr/>
              <a:tblGrid>
                <a:gridCol w="414338"/>
                <a:gridCol w="688975"/>
              </a:tblGrid>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MS UI Gothic" pitchFamily="50" charset="-128"/>
                          <a:ea typeface="MS UI Gothic" pitchFamily="50" charset="-128"/>
                        </a:rPr>
                        <a:t>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chemeClr val="hlink"/>
                        </a:solidFill>
                        <a:effectLst/>
                        <a:latin typeface="MS UI Gothic" pitchFamily="50" charset="-128"/>
                        <a:ea typeface="MS UI Gothic"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chemeClr val="hlink"/>
                        </a:solidFill>
                        <a:effectLst/>
                        <a:latin typeface="MS UI Gothic" pitchFamily="50" charset="-128"/>
                        <a:ea typeface="MS UI Gothic"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3">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MS UI Gothic" pitchFamily="50" charset="-128"/>
                          <a:ea typeface="MS UI Gothic" pitchFamily="50" charset="-128"/>
                        </a:rPr>
                        <a:t>仮</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graphicFrame>
        <p:nvGraphicFramePr>
          <p:cNvPr id="19" name="Group 299"/>
          <p:cNvGraphicFramePr>
            <a:graphicFrameLocks noGrp="1"/>
          </p:cNvGraphicFramePr>
          <p:nvPr>
            <p:extLst>
              <p:ext uri="{D42A27DB-BD31-4B8C-83A1-F6EECF244321}">
                <p14:modId xmlns:p14="http://schemas.microsoft.com/office/powerpoint/2010/main" val="803074602"/>
              </p:ext>
            </p:extLst>
          </p:nvPr>
        </p:nvGraphicFramePr>
        <p:xfrm>
          <a:off x="6732910" y="3625627"/>
          <a:ext cx="1103312" cy="1633534"/>
        </p:xfrm>
        <a:graphic>
          <a:graphicData uri="http://schemas.openxmlformats.org/drawingml/2006/table">
            <a:tbl>
              <a:tblPr/>
              <a:tblGrid>
                <a:gridCol w="414337"/>
                <a:gridCol w="688975"/>
              </a:tblGrid>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000000"/>
                          </a:solidFill>
                          <a:effectLst/>
                          <a:latin typeface="MS UI Gothic" pitchFamily="50" charset="-128"/>
                          <a:ea typeface="MS UI Gothic" pitchFamily="50" charset="-128"/>
                        </a:rPr>
                        <a:t>要求</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000000"/>
                          </a:solidFill>
                          <a:effectLst/>
                          <a:latin typeface="MS UI Gothic" pitchFamily="50" charset="-128"/>
                          <a:ea typeface="MS UI Gothic" pitchFamily="50" charset="-128"/>
                        </a:rPr>
                        <a:t>ｿﾘｭｰｼｮﾝ</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chemeClr val="hlink"/>
                        </a:solidFill>
                        <a:effectLst/>
                        <a:latin typeface="MS UI Gothic" pitchFamily="50" charset="-128"/>
                        <a:ea typeface="MS UI Gothic"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endParaRPr kumimoji="1" lang="ja-JP" altLang="ja-JP" sz="1200" b="0" i="0" u="none" strike="noStrike" cap="none" normalizeH="0" baseline="0" smtClean="0">
                        <a:ln>
                          <a:noFill/>
                        </a:ln>
                        <a:solidFill>
                          <a:schemeClr val="hlink"/>
                        </a:solidFill>
                        <a:effectLst/>
                        <a:latin typeface="MS UI Gothic" pitchFamily="50" charset="-128"/>
                        <a:ea typeface="MS UI Gothic" pitchFamily="50" charset="-128"/>
                      </a:endParaRP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dirty="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33362">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0" marR="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225425" rtl="0" eaLnBrk="1" fontAlgn="base" latinLnBrk="0" hangingPunct="1">
                        <a:lnSpc>
                          <a:spcPct val="100000"/>
                        </a:lnSpc>
                        <a:spcBef>
                          <a:spcPct val="20000"/>
                        </a:spcBef>
                        <a:spcAft>
                          <a:spcPct val="0"/>
                        </a:spcAft>
                        <a:buClrTx/>
                        <a:buSzPct val="90000"/>
                        <a:buFont typeface="Wingdings" pitchFamily="2" charset="2"/>
                        <a:buNone/>
                        <a:tabLst/>
                      </a:pPr>
                      <a:r>
                        <a:rPr kumimoji="1" lang="ja-JP" altLang="en-US" sz="1200" b="0" i="0" u="none" strike="noStrike" cap="none" normalizeH="0" baseline="0" smtClean="0">
                          <a:ln>
                            <a:noFill/>
                          </a:ln>
                          <a:solidFill>
                            <a:srgbClr val="FF0000"/>
                          </a:solidFill>
                          <a:effectLst/>
                          <a:latin typeface="MS UI Gothic" pitchFamily="50" charset="-128"/>
                          <a:ea typeface="MS UI Gothic" pitchFamily="50" charset="-128"/>
                        </a:rPr>
                        <a:t>決定</a:t>
                      </a:r>
                    </a:p>
                  </a:txBody>
                  <a:tcPr marL="54000" marR="54000" marT="25209" marB="252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cxnSp>
        <p:nvCxnSpPr>
          <p:cNvPr id="20" name="AutoShape 279"/>
          <p:cNvCxnSpPr>
            <a:cxnSpLocks noChangeShapeType="1"/>
            <a:stCxn id="5" idx="2"/>
          </p:cNvCxnSpPr>
          <p:nvPr/>
        </p:nvCxnSpPr>
        <p:spPr bwMode="auto">
          <a:xfrm>
            <a:off x="1885500" y="3022483"/>
            <a:ext cx="9629" cy="582506"/>
          </a:xfrm>
          <a:prstGeom prst="straightConnector1">
            <a:avLst/>
          </a:prstGeom>
          <a:noFill/>
          <a:ln w="57150">
            <a:solidFill>
              <a:srgbClr val="FF000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97"/>
          <p:cNvCxnSpPr>
            <a:cxnSpLocks noChangeShapeType="1"/>
            <a:stCxn id="6" idx="2"/>
          </p:cNvCxnSpPr>
          <p:nvPr/>
        </p:nvCxnSpPr>
        <p:spPr bwMode="auto">
          <a:xfrm>
            <a:off x="4424123" y="3022483"/>
            <a:ext cx="0" cy="582506"/>
          </a:xfrm>
          <a:prstGeom prst="straightConnector1">
            <a:avLst/>
          </a:prstGeom>
          <a:noFill/>
          <a:ln w="57150">
            <a:solidFill>
              <a:srgbClr val="FF000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00"/>
          <p:cNvCxnSpPr>
            <a:cxnSpLocks noChangeShapeType="1"/>
          </p:cNvCxnSpPr>
          <p:nvPr/>
        </p:nvCxnSpPr>
        <p:spPr bwMode="auto">
          <a:xfrm>
            <a:off x="6940872" y="3022483"/>
            <a:ext cx="1" cy="603144"/>
          </a:xfrm>
          <a:prstGeom prst="straightConnector1">
            <a:avLst/>
          </a:prstGeom>
          <a:noFill/>
          <a:ln w="57150">
            <a:solidFill>
              <a:srgbClr val="FF000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9395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4-32</a:t>
            </a:r>
            <a:r>
              <a:rPr lang="ja-JP" altLang="en-US" dirty="0"/>
              <a:t>　定量効果の金額換算の例</a:t>
            </a:r>
            <a:endParaRPr kumimoji="1" lang="ja-JP" altLang="en-US" dirty="0"/>
          </a:p>
        </p:txBody>
      </p:sp>
      <p:sp>
        <p:nvSpPr>
          <p:cNvPr id="3" name="Rectangle 7"/>
          <p:cNvSpPr>
            <a:spLocks noChangeArrowheads="1"/>
          </p:cNvSpPr>
          <p:nvPr/>
        </p:nvSpPr>
        <p:spPr bwMode="auto">
          <a:xfrm>
            <a:off x="1692275" y="1557338"/>
            <a:ext cx="5538788" cy="2136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174625" indent="-174625">
              <a:lnSpc>
                <a:spcPct val="120000"/>
              </a:lnSpc>
              <a:buFont typeface="Wingdings" pitchFamily="2" charset="2"/>
              <a:buChar char="Ø"/>
              <a:tabLst>
                <a:tab pos="2598738" algn="l"/>
              </a:tabLst>
            </a:pPr>
            <a:r>
              <a:rPr lang="ja-JP" altLang="en-US" sz="1400" dirty="0">
                <a:latin typeface="ＭＳ Ｐゴシック" pitchFamily="50" charset="-128"/>
              </a:rPr>
              <a:t>低欠品率実現による取引先喪失の抑制</a:t>
            </a:r>
          </a:p>
          <a:p>
            <a:pPr marL="354013" lvl="1">
              <a:lnSpc>
                <a:spcPct val="120000"/>
              </a:lnSpc>
              <a:buFont typeface="Wingdings" pitchFamily="2" charset="2"/>
              <a:buChar char="ü"/>
              <a:tabLst>
                <a:tab pos="2598738" algn="l"/>
              </a:tabLst>
            </a:pPr>
            <a:r>
              <a:rPr lang="ja-JP" altLang="en-US" sz="1400" dirty="0">
                <a:latin typeface="ＭＳ Ｐゴシック" pitchFamily="50" charset="-128"/>
              </a:rPr>
              <a:t>効果の大きさ：	</a:t>
            </a:r>
            <a:r>
              <a:rPr lang="en-US" altLang="ja-JP" sz="1400" dirty="0">
                <a:latin typeface="ＭＳ Ｐゴシック" pitchFamily="50" charset="-128"/>
              </a:rPr>
              <a:t>3</a:t>
            </a:r>
            <a:r>
              <a:rPr lang="ja-JP" altLang="en-US" sz="1400" dirty="0">
                <a:latin typeface="ＭＳ Ｐゴシック" pitchFamily="50" charset="-128"/>
              </a:rPr>
              <a:t>件／年→</a:t>
            </a:r>
            <a:r>
              <a:rPr lang="en-US" altLang="ja-JP" sz="1400" dirty="0">
                <a:latin typeface="ＭＳ Ｐゴシック" pitchFamily="50" charset="-128"/>
              </a:rPr>
              <a:t>1</a:t>
            </a:r>
            <a:r>
              <a:rPr lang="ja-JP" altLang="en-US" sz="1400" dirty="0">
                <a:latin typeface="ＭＳ Ｐゴシック" pitchFamily="50" charset="-128"/>
              </a:rPr>
              <a:t>件／年（</a:t>
            </a:r>
            <a:r>
              <a:rPr lang="en-US" altLang="ja-JP" sz="1400" dirty="0">
                <a:latin typeface="ＭＳ Ｐゴシック" pitchFamily="50" charset="-128"/>
              </a:rPr>
              <a:t>2</a:t>
            </a:r>
            <a:r>
              <a:rPr lang="ja-JP" altLang="en-US" sz="1400" dirty="0">
                <a:latin typeface="ＭＳ Ｐゴシック" pitchFamily="50" charset="-128"/>
              </a:rPr>
              <a:t>件／年の抑制）</a:t>
            </a:r>
          </a:p>
          <a:p>
            <a:pPr marL="354013" lvl="1">
              <a:lnSpc>
                <a:spcPct val="120000"/>
              </a:lnSpc>
              <a:buFont typeface="Wingdings" pitchFamily="2" charset="2"/>
              <a:buChar char="ü"/>
              <a:tabLst>
                <a:tab pos="2598738" algn="l"/>
              </a:tabLst>
            </a:pPr>
            <a:r>
              <a:rPr lang="en-US" altLang="ja-JP" sz="1400" dirty="0">
                <a:latin typeface="ＭＳ Ｐゴシック" pitchFamily="50" charset="-128"/>
              </a:rPr>
              <a:t>1</a:t>
            </a:r>
            <a:r>
              <a:rPr lang="ja-JP" altLang="en-US" sz="1400" dirty="0">
                <a:latin typeface="ＭＳ Ｐゴシック" pitchFamily="50" charset="-128"/>
              </a:rPr>
              <a:t>取引先あたりの平均収益：	</a:t>
            </a:r>
            <a:r>
              <a:rPr lang="en-US" altLang="ja-JP" sz="1400" dirty="0">
                <a:latin typeface="ＭＳ Ｐゴシック" pitchFamily="50" charset="-128"/>
              </a:rPr>
              <a:t>2,500</a:t>
            </a:r>
            <a:r>
              <a:rPr lang="ja-JP" altLang="en-US" sz="1400" dirty="0">
                <a:latin typeface="ＭＳ Ｐゴシック" pitchFamily="50" charset="-128"/>
              </a:rPr>
              <a:t>万円／年</a:t>
            </a:r>
          </a:p>
          <a:p>
            <a:pPr marL="354013" lvl="1">
              <a:lnSpc>
                <a:spcPct val="120000"/>
              </a:lnSpc>
              <a:buFont typeface="Wingdings" pitchFamily="2" charset="2"/>
              <a:buChar char="ü"/>
              <a:tabLst>
                <a:tab pos="2598738" algn="l"/>
              </a:tabLst>
            </a:pPr>
            <a:r>
              <a:rPr lang="ja-JP" altLang="en-US" sz="1400" dirty="0">
                <a:latin typeface="ＭＳ Ｐゴシック" pitchFamily="50" charset="-128"/>
              </a:rPr>
              <a:t>金額換算：	</a:t>
            </a:r>
            <a:r>
              <a:rPr lang="en-US" altLang="ja-JP" sz="1400" dirty="0">
                <a:latin typeface="ＭＳ Ｐゴシック" pitchFamily="50" charset="-128"/>
              </a:rPr>
              <a:t>2,500</a:t>
            </a:r>
            <a:r>
              <a:rPr lang="ja-JP" altLang="en-US" sz="1400" dirty="0">
                <a:latin typeface="ＭＳ Ｐゴシック" pitchFamily="50" charset="-128"/>
              </a:rPr>
              <a:t>万円</a:t>
            </a:r>
            <a:r>
              <a:rPr lang="en-US" altLang="ja-JP" sz="1400" dirty="0">
                <a:latin typeface="ＭＳ Ｐゴシック" pitchFamily="50" charset="-128"/>
              </a:rPr>
              <a:t>×2</a:t>
            </a:r>
            <a:r>
              <a:rPr lang="ja-JP" altLang="en-US" sz="1400" dirty="0">
                <a:latin typeface="ＭＳ Ｐゴシック" pitchFamily="50" charset="-128"/>
              </a:rPr>
              <a:t>件＝</a:t>
            </a:r>
            <a:r>
              <a:rPr lang="en-US" altLang="ja-JP" sz="1400" dirty="0">
                <a:latin typeface="ＭＳ Ｐゴシック" pitchFamily="50" charset="-128"/>
              </a:rPr>
              <a:t>5,000</a:t>
            </a:r>
            <a:r>
              <a:rPr lang="ja-JP" altLang="en-US" sz="1400" dirty="0">
                <a:latin typeface="ＭＳ Ｐゴシック" pitchFamily="50" charset="-128"/>
              </a:rPr>
              <a:t>万円／年</a:t>
            </a:r>
          </a:p>
          <a:p>
            <a:pPr marL="174625" indent="-174625">
              <a:lnSpc>
                <a:spcPct val="120000"/>
              </a:lnSpc>
              <a:buFont typeface="Wingdings" pitchFamily="2" charset="2"/>
              <a:buChar char="Ø"/>
              <a:tabLst>
                <a:tab pos="2598738" algn="l"/>
              </a:tabLst>
            </a:pPr>
            <a:r>
              <a:rPr lang="ja-JP" altLang="en-US" sz="1400" dirty="0">
                <a:latin typeface="ＭＳ Ｐゴシック" pitchFamily="50" charset="-128"/>
              </a:rPr>
              <a:t>オペレーション効率化による工数削減</a:t>
            </a:r>
          </a:p>
          <a:p>
            <a:pPr marL="354013" lvl="1">
              <a:lnSpc>
                <a:spcPct val="120000"/>
              </a:lnSpc>
              <a:buFont typeface="Wingdings" pitchFamily="2" charset="2"/>
              <a:buChar char="ü"/>
              <a:tabLst>
                <a:tab pos="2598738" algn="l"/>
              </a:tabLst>
            </a:pPr>
            <a:r>
              <a:rPr lang="ja-JP" altLang="en-US" sz="1400" dirty="0">
                <a:latin typeface="ＭＳ Ｐゴシック" pitchFamily="50" charset="-128"/>
              </a:rPr>
              <a:t>効果の大きさ：	</a:t>
            </a:r>
            <a:r>
              <a:rPr lang="en-US" altLang="ja-JP" sz="1400" dirty="0">
                <a:latin typeface="ＭＳ Ｐゴシック" pitchFamily="50" charset="-128"/>
              </a:rPr>
              <a:t>4.0</a:t>
            </a:r>
            <a:r>
              <a:rPr lang="ja-JP" altLang="en-US" sz="1400" dirty="0">
                <a:latin typeface="ＭＳ Ｐゴシック" pitchFamily="50" charset="-128"/>
              </a:rPr>
              <a:t>人月／年の削減</a:t>
            </a:r>
          </a:p>
          <a:p>
            <a:pPr marL="354013" lvl="1">
              <a:lnSpc>
                <a:spcPct val="120000"/>
              </a:lnSpc>
              <a:buFont typeface="Wingdings" pitchFamily="2" charset="2"/>
              <a:buChar char="ü"/>
              <a:tabLst>
                <a:tab pos="2598738" algn="l"/>
              </a:tabLst>
            </a:pPr>
            <a:r>
              <a:rPr lang="en-US" altLang="ja-JP" sz="1400" dirty="0">
                <a:latin typeface="ＭＳ Ｐゴシック" pitchFamily="50" charset="-128"/>
              </a:rPr>
              <a:t>1</a:t>
            </a:r>
            <a:r>
              <a:rPr lang="ja-JP" altLang="en-US" sz="1400" dirty="0">
                <a:latin typeface="ＭＳ Ｐゴシック" pitchFamily="50" charset="-128"/>
              </a:rPr>
              <a:t>人月あたり労務費：	</a:t>
            </a:r>
            <a:r>
              <a:rPr lang="en-US" altLang="ja-JP" sz="1400" dirty="0">
                <a:latin typeface="ＭＳ Ｐゴシック" pitchFamily="50" charset="-128"/>
              </a:rPr>
              <a:t>120</a:t>
            </a:r>
            <a:r>
              <a:rPr lang="ja-JP" altLang="en-US" sz="1400" dirty="0">
                <a:latin typeface="ＭＳ Ｐゴシック" pitchFamily="50" charset="-128"/>
              </a:rPr>
              <a:t>万円</a:t>
            </a:r>
          </a:p>
          <a:p>
            <a:pPr marL="354013" lvl="1">
              <a:lnSpc>
                <a:spcPct val="120000"/>
              </a:lnSpc>
              <a:buFont typeface="Wingdings" pitchFamily="2" charset="2"/>
              <a:buChar char="ü"/>
              <a:tabLst>
                <a:tab pos="2598738" algn="l"/>
              </a:tabLst>
            </a:pPr>
            <a:r>
              <a:rPr lang="ja-JP" altLang="en-US" sz="1400" dirty="0">
                <a:latin typeface="ＭＳ Ｐゴシック" pitchFamily="50" charset="-128"/>
              </a:rPr>
              <a:t>金額換算：	</a:t>
            </a:r>
            <a:r>
              <a:rPr lang="en-US" altLang="ja-JP" sz="1400" dirty="0">
                <a:latin typeface="ＭＳ Ｐゴシック" pitchFamily="50" charset="-128"/>
              </a:rPr>
              <a:t>120</a:t>
            </a:r>
            <a:r>
              <a:rPr lang="ja-JP" altLang="en-US" sz="1400" dirty="0">
                <a:latin typeface="ＭＳ Ｐゴシック" pitchFamily="50" charset="-128"/>
              </a:rPr>
              <a:t>万円</a:t>
            </a:r>
            <a:r>
              <a:rPr lang="en-US" altLang="ja-JP" sz="1400" dirty="0">
                <a:latin typeface="ＭＳ Ｐゴシック" pitchFamily="50" charset="-128"/>
              </a:rPr>
              <a:t>×4.0</a:t>
            </a:r>
            <a:r>
              <a:rPr lang="ja-JP" altLang="en-US" sz="1400" dirty="0">
                <a:latin typeface="ＭＳ Ｐゴシック" pitchFamily="50" charset="-128"/>
              </a:rPr>
              <a:t>人月＝</a:t>
            </a:r>
            <a:r>
              <a:rPr lang="en-US" altLang="ja-JP" sz="1400" dirty="0">
                <a:latin typeface="ＭＳ Ｐゴシック" pitchFamily="50" charset="-128"/>
              </a:rPr>
              <a:t>480</a:t>
            </a:r>
            <a:r>
              <a:rPr lang="ja-JP" altLang="en-US" sz="1400" dirty="0">
                <a:latin typeface="ＭＳ Ｐゴシック" pitchFamily="50" charset="-128"/>
              </a:rPr>
              <a:t>万円／年</a:t>
            </a:r>
          </a:p>
        </p:txBody>
      </p:sp>
    </p:spTree>
    <p:extLst>
      <p:ext uri="{BB962C8B-B14F-4D97-AF65-F5344CB8AC3E}">
        <p14:creationId xmlns:p14="http://schemas.microsoft.com/office/powerpoint/2010/main" val="3477288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4-33</a:t>
            </a:r>
            <a:r>
              <a:rPr lang="ja-JP" altLang="en-US" dirty="0"/>
              <a:t>　投資対効果の想定</a:t>
            </a:r>
            <a:endParaRPr kumimoji="1" lang="ja-JP" altLang="en-US" dirty="0"/>
          </a:p>
        </p:txBody>
      </p:sp>
      <p:grpSp>
        <p:nvGrpSpPr>
          <p:cNvPr id="3" name="Group 216"/>
          <p:cNvGrpSpPr>
            <a:grpSpLocks/>
          </p:cNvGrpSpPr>
          <p:nvPr/>
        </p:nvGrpSpPr>
        <p:grpSpPr bwMode="auto">
          <a:xfrm>
            <a:off x="215900" y="1196975"/>
            <a:ext cx="8759825" cy="2314575"/>
            <a:chOff x="136" y="1122"/>
            <a:chExt cx="5518" cy="1458"/>
          </a:xfrm>
        </p:grpSpPr>
        <p:sp>
          <p:nvSpPr>
            <p:cNvPr id="4" name="AutoShape 217"/>
            <p:cNvSpPr>
              <a:spLocks noChangeArrowheads="1"/>
            </p:cNvSpPr>
            <p:nvPr/>
          </p:nvSpPr>
          <p:spPr bwMode="auto">
            <a:xfrm>
              <a:off x="1148" y="1125"/>
              <a:ext cx="1476" cy="177"/>
            </a:xfrm>
            <a:prstGeom prst="homePlate">
              <a:avLst>
                <a:gd name="adj" fmla="val 22199"/>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a:solidFill>
                    <a:srgbClr val="000000"/>
                  </a:solidFill>
                  <a:latin typeface="MS UI Gothic" pitchFamily="50" charset="-128"/>
                  <a:ea typeface="MS UI Gothic" pitchFamily="50" charset="-128"/>
                </a:rPr>
                <a:t>要求（能力／条件）</a:t>
              </a:r>
            </a:p>
          </p:txBody>
        </p:sp>
        <p:sp>
          <p:nvSpPr>
            <p:cNvPr id="5" name="Rectangle 218"/>
            <p:cNvSpPr>
              <a:spLocks noChangeArrowheads="1"/>
            </p:cNvSpPr>
            <p:nvPr/>
          </p:nvSpPr>
          <p:spPr bwMode="auto">
            <a:xfrm>
              <a:off x="136" y="1333"/>
              <a:ext cx="975" cy="153"/>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en-US" sz="1000">
                  <a:solidFill>
                    <a:srgbClr val="000000"/>
                  </a:solidFill>
                  <a:latin typeface="MS UI Gothic" pitchFamily="50" charset="-128"/>
                  <a:ea typeface="MS UI Gothic" pitchFamily="50" charset="-128"/>
                </a:rPr>
                <a:t>【</a:t>
              </a:r>
              <a:r>
                <a:rPr lang="ja-JP" altLang="en-US" sz="1000">
                  <a:solidFill>
                    <a:srgbClr val="000000"/>
                  </a:solidFill>
                  <a:latin typeface="MS UI Gothic" pitchFamily="50" charset="-128"/>
                  <a:ea typeface="MS UI Gothic" pitchFamily="50" charset="-128"/>
                </a:rPr>
                <a:t>ビジネス</a:t>
              </a:r>
              <a:r>
                <a:rPr lang="en-US" altLang="en-US" sz="1000">
                  <a:solidFill>
                    <a:srgbClr val="000000"/>
                  </a:solidFill>
                  <a:latin typeface="MS UI Gothic" pitchFamily="50" charset="-128"/>
                  <a:ea typeface="MS UI Gothic" pitchFamily="50" charset="-128"/>
                </a:rPr>
                <a:t>】</a:t>
              </a:r>
            </a:p>
          </p:txBody>
        </p:sp>
        <p:sp>
          <p:nvSpPr>
            <p:cNvPr id="6" name="Rectangle 219"/>
            <p:cNvSpPr>
              <a:spLocks noChangeArrowheads="1"/>
            </p:cNvSpPr>
            <p:nvPr/>
          </p:nvSpPr>
          <p:spPr bwMode="auto">
            <a:xfrm>
              <a:off x="136" y="1702"/>
              <a:ext cx="975" cy="856"/>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000">
                  <a:solidFill>
                    <a:srgbClr val="000000"/>
                  </a:solidFill>
                  <a:latin typeface="MS UI Gothic" pitchFamily="50" charset="-128"/>
                  <a:ea typeface="MS UI Gothic" pitchFamily="50" charset="-128"/>
                </a:rPr>
                <a:t>【</a:t>
              </a:r>
              <a:r>
                <a:rPr lang="ja-JP" altLang="en-US" sz="1000">
                  <a:solidFill>
                    <a:srgbClr val="000000"/>
                  </a:solidFill>
                  <a:latin typeface="MS UI Gothic" pitchFamily="50" charset="-128"/>
                  <a:ea typeface="MS UI Gothic" pitchFamily="50" charset="-128"/>
                </a:rPr>
                <a:t>営業部門</a:t>
              </a:r>
              <a:r>
                <a:rPr lang="en-US" altLang="ja-JP" sz="1000">
                  <a:solidFill>
                    <a:srgbClr val="000000"/>
                  </a:solidFill>
                  <a:latin typeface="MS UI Gothic" pitchFamily="50" charset="-128"/>
                  <a:ea typeface="MS UI Gothic" pitchFamily="50" charset="-128"/>
                </a:rPr>
                <a:t>】</a:t>
              </a:r>
            </a:p>
            <a:p>
              <a:pPr marL="88900" indent="-88900" defTabSz="1279525" fontAlgn="ctr"/>
              <a:r>
                <a:rPr lang="ja-JP" altLang="en-US" sz="1000">
                  <a:solidFill>
                    <a:srgbClr val="000000"/>
                  </a:solidFill>
                  <a:latin typeface="MS UI Gothic" pitchFamily="50" charset="-128"/>
                  <a:ea typeface="MS UI Gothic" pitchFamily="50" charset="-128"/>
                </a:rPr>
                <a:t>・店頭で欠品が多く商機を逃し売上が低迷している</a:t>
              </a:r>
            </a:p>
            <a:p>
              <a:pPr marL="88900" indent="-88900" defTabSz="1279525" fontAlgn="ctr"/>
              <a:r>
                <a:rPr lang="ja-JP" altLang="en-US" sz="1000">
                  <a:solidFill>
                    <a:srgbClr val="000000"/>
                  </a:solidFill>
                  <a:latin typeface="MS UI Gothic" pitchFamily="50" charset="-128"/>
                  <a:ea typeface="MS UI Gothic" pitchFamily="50" charset="-128"/>
                </a:rPr>
                <a:t>・新製品の売上を</a:t>
              </a:r>
              <a:r>
                <a:rPr lang="en-US" altLang="ja-JP" sz="1000">
                  <a:solidFill>
                    <a:srgbClr val="000000"/>
                  </a:solidFill>
                  <a:latin typeface="MS UI Gothic" pitchFamily="50" charset="-128"/>
                  <a:ea typeface="MS UI Gothic" pitchFamily="50" charset="-128"/>
                </a:rPr>
                <a:t>20%</a:t>
              </a:r>
              <a:r>
                <a:rPr lang="ja-JP" altLang="en-US" sz="1000">
                  <a:solidFill>
                    <a:srgbClr val="000000"/>
                  </a:solidFill>
                  <a:latin typeface="MS UI Gothic" pitchFamily="50" charset="-128"/>
                  <a:ea typeface="MS UI Gothic" pitchFamily="50" charset="-128"/>
                </a:rPr>
                <a:t>以上逃している</a:t>
              </a:r>
            </a:p>
            <a:p>
              <a:pPr marL="88900" indent="-88900" defTabSz="1279525" fontAlgn="ctr"/>
              <a:r>
                <a:rPr lang="ja-JP" altLang="en-US" sz="1000">
                  <a:solidFill>
                    <a:srgbClr val="000000"/>
                  </a:solidFill>
                  <a:latin typeface="MS UI Gothic" pitchFamily="50" charset="-128"/>
                  <a:ea typeface="MS UI Gothic" pitchFamily="50" charset="-128"/>
                </a:rPr>
                <a:t>・期限切れで廃棄している商品が多い</a:t>
              </a:r>
            </a:p>
          </p:txBody>
        </p:sp>
        <p:sp>
          <p:nvSpPr>
            <p:cNvPr id="7" name="Rectangle 220"/>
            <p:cNvSpPr>
              <a:spLocks noChangeArrowheads="1"/>
            </p:cNvSpPr>
            <p:nvPr/>
          </p:nvSpPr>
          <p:spPr bwMode="auto">
            <a:xfrm>
              <a:off x="136" y="1506"/>
              <a:ext cx="975" cy="18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88900" indent="-88900" defTabSz="1279525" fontAlgn="ctr"/>
              <a:r>
                <a:rPr lang="en-US" altLang="ja-JP" sz="1000">
                  <a:solidFill>
                    <a:srgbClr val="000000"/>
                  </a:solidFill>
                  <a:latin typeface="MS UI Gothic" pitchFamily="50" charset="-128"/>
                  <a:ea typeface="MS UI Gothic" pitchFamily="50" charset="-128"/>
                </a:rPr>
                <a:t>【</a:t>
              </a:r>
              <a:r>
                <a:rPr lang="ja-JP" altLang="en-US" sz="1000">
                  <a:solidFill>
                    <a:srgbClr val="000000"/>
                  </a:solidFill>
                  <a:latin typeface="MS UI Gothic" pitchFamily="50" charset="-128"/>
                  <a:ea typeface="MS UI Gothic" pitchFamily="50" charset="-128"/>
                </a:rPr>
                <a:t>顧客</a:t>
              </a:r>
              <a:r>
                <a:rPr lang="en-US" altLang="ja-JP" sz="1000">
                  <a:solidFill>
                    <a:srgbClr val="000000"/>
                  </a:solidFill>
                  <a:latin typeface="MS UI Gothic" pitchFamily="50" charset="-128"/>
                  <a:ea typeface="MS UI Gothic" pitchFamily="50" charset="-128"/>
                </a:rPr>
                <a:t>】</a:t>
              </a:r>
              <a:endParaRPr lang="en-US" altLang="ja-JP" sz="1000" b="1">
                <a:solidFill>
                  <a:srgbClr val="0000CC"/>
                </a:solidFill>
                <a:latin typeface="MS UI Gothic" pitchFamily="50" charset="-128"/>
                <a:ea typeface="MS UI Gothic" pitchFamily="50" charset="-128"/>
              </a:endParaRPr>
            </a:p>
          </p:txBody>
        </p:sp>
        <p:sp>
          <p:nvSpPr>
            <p:cNvPr id="8" name="Rectangle 221"/>
            <p:cNvSpPr>
              <a:spLocks noChangeArrowheads="1"/>
            </p:cNvSpPr>
            <p:nvPr/>
          </p:nvSpPr>
          <p:spPr bwMode="auto">
            <a:xfrm>
              <a:off x="136" y="1125"/>
              <a:ext cx="975" cy="178"/>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a:solidFill>
                    <a:srgbClr val="000000"/>
                  </a:solidFill>
                  <a:latin typeface="MS UI Gothic" pitchFamily="50" charset="-128"/>
                  <a:ea typeface="MS UI Gothic" pitchFamily="50" charset="-128"/>
                </a:rPr>
                <a:t>現状の姿</a:t>
              </a:r>
            </a:p>
          </p:txBody>
        </p:sp>
        <p:sp>
          <p:nvSpPr>
            <p:cNvPr id="10" name="Rectangle 222"/>
            <p:cNvSpPr>
              <a:spLocks noChangeArrowheads="1"/>
            </p:cNvSpPr>
            <p:nvPr/>
          </p:nvSpPr>
          <p:spPr bwMode="auto">
            <a:xfrm>
              <a:off x="2672" y="1333"/>
              <a:ext cx="975" cy="153"/>
            </a:xfrm>
            <a:prstGeom prst="rect">
              <a:avLst/>
            </a:prstGeom>
            <a:solidFill>
              <a:srgbClr val="99CCFF"/>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endParaRPr lang="ja-JP" altLang="ja-JP" sz="1000">
                <a:solidFill>
                  <a:srgbClr val="000000"/>
                </a:solidFill>
                <a:latin typeface="MS UI Gothic" pitchFamily="50" charset="-128"/>
                <a:ea typeface="MS UI Gothic" pitchFamily="50" charset="-128"/>
              </a:endParaRPr>
            </a:p>
          </p:txBody>
        </p:sp>
        <p:sp>
          <p:nvSpPr>
            <p:cNvPr id="11" name="Rectangle 223"/>
            <p:cNvSpPr>
              <a:spLocks noChangeArrowheads="1"/>
            </p:cNvSpPr>
            <p:nvPr/>
          </p:nvSpPr>
          <p:spPr bwMode="auto">
            <a:xfrm>
              <a:off x="2672" y="1702"/>
              <a:ext cx="975" cy="856"/>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000">
                  <a:solidFill>
                    <a:srgbClr val="000000"/>
                  </a:solidFill>
                  <a:latin typeface="MS UI Gothic" pitchFamily="50" charset="-128"/>
                  <a:ea typeface="MS UI Gothic" pitchFamily="50" charset="-128"/>
                </a:rPr>
                <a:t>適正な店頭在庫が保たれて、新製品も既存商品も売上が向上している</a:t>
              </a:r>
            </a:p>
            <a:p>
              <a:pPr defTabSz="1279525" fontAlgn="ctr"/>
              <a:endParaRPr lang="ja-JP" altLang="en-US" sz="1000">
                <a:solidFill>
                  <a:srgbClr val="000000"/>
                </a:solidFill>
                <a:latin typeface="MS UI Gothic" pitchFamily="50" charset="-128"/>
                <a:ea typeface="MS UI Gothic" pitchFamily="50" charset="-128"/>
              </a:endParaRPr>
            </a:p>
            <a:p>
              <a:pPr defTabSz="1279525" fontAlgn="ctr"/>
              <a:endParaRPr lang="ja-JP" altLang="en-US" sz="1000">
                <a:solidFill>
                  <a:srgbClr val="000000"/>
                </a:solidFill>
                <a:latin typeface="MS UI Gothic" pitchFamily="50" charset="-128"/>
                <a:ea typeface="MS UI Gothic" pitchFamily="50" charset="-128"/>
              </a:endParaRPr>
            </a:p>
            <a:p>
              <a:pPr defTabSz="1279525" fontAlgn="ctr"/>
              <a:r>
                <a:rPr lang="ja-JP" altLang="en-US" sz="1000">
                  <a:solidFill>
                    <a:srgbClr val="000000"/>
                  </a:solidFill>
                  <a:latin typeface="MS UI Gothic" pitchFamily="50" charset="-128"/>
                  <a:ea typeface="MS UI Gothic" pitchFamily="50" charset="-128"/>
                </a:rPr>
                <a:t>廃棄品が減り、本来不要なロスが減っている</a:t>
              </a:r>
            </a:p>
          </p:txBody>
        </p:sp>
        <p:sp>
          <p:nvSpPr>
            <p:cNvPr id="12" name="Rectangle 224"/>
            <p:cNvSpPr>
              <a:spLocks noChangeArrowheads="1"/>
            </p:cNvSpPr>
            <p:nvPr/>
          </p:nvSpPr>
          <p:spPr bwMode="auto">
            <a:xfrm>
              <a:off x="2672" y="1506"/>
              <a:ext cx="975" cy="180"/>
            </a:xfrm>
            <a:prstGeom prst="rect">
              <a:avLst/>
            </a:prstGeom>
            <a:solidFill>
              <a:srgbClr val="FF99CC"/>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endParaRPr lang="ja-JP" altLang="ja-JP" sz="1000">
                <a:solidFill>
                  <a:srgbClr val="000000"/>
                </a:solidFill>
                <a:latin typeface="MS UI Gothic" pitchFamily="50" charset="-128"/>
                <a:ea typeface="MS UI Gothic" pitchFamily="50" charset="-128"/>
              </a:endParaRPr>
            </a:p>
          </p:txBody>
        </p:sp>
        <p:sp>
          <p:nvSpPr>
            <p:cNvPr id="13" name="Rectangle 225"/>
            <p:cNvSpPr>
              <a:spLocks noChangeArrowheads="1"/>
            </p:cNvSpPr>
            <p:nvPr/>
          </p:nvSpPr>
          <p:spPr bwMode="auto">
            <a:xfrm>
              <a:off x="2672" y="1125"/>
              <a:ext cx="975" cy="177"/>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a:solidFill>
                    <a:srgbClr val="000000"/>
                  </a:solidFill>
                  <a:latin typeface="MS UI Gothic" pitchFamily="50" charset="-128"/>
                  <a:ea typeface="MS UI Gothic" pitchFamily="50" charset="-128"/>
                </a:rPr>
                <a:t>あるべき姿</a:t>
              </a:r>
            </a:p>
          </p:txBody>
        </p:sp>
        <p:sp>
          <p:nvSpPr>
            <p:cNvPr id="14" name="Rectangle 226"/>
            <p:cNvSpPr>
              <a:spLocks noChangeArrowheads="1"/>
            </p:cNvSpPr>
            <p:nvPr/>
          </p:nvSpPr>
          <p:spPr bwMode="auto">
            <a:xfrm>
              <a:off x="3676" y="1333"/>
              <a:ext cx="975" cy="153"/>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endParaRPr lang="ja-JP" altLang="ja-JP" sz="1000">
                <a:solidFill>
                  <a:srgbClr val="000000"/>
                </a:solidFill>
                <a:latin typeface="MS UI Gothic" pitchFamily="50" charset="-128"/>
                <a:ea typeface="MS UI Gothic" pitchFamily="50" charset="-128"/>
              </a:endParaRPr>
            </a:p>
          </p:txBody>
        </p:sp>
        <p:sp>
          <p:nvSpPr>
            <p:cNvPr id="15" name="Rectangle 227"/>
            <p:cNvSpPr>
              <a:spLocks noChangeArrowheads="1"/>
            </p:cNvSpPr>
            <p:nvPr/>
          </p:nvSpPr>
          <p:spPr bwMode="auto">
            <a:xfrm>
              <a:off x="3676" y="1702"/>
              <a:ext cx="975" cy="856"/>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ja-JP" altLang="en-US" sz="1000">
                  <a:solidFill>
                    <a:srgbClr val="000000"/>
                  </a:solidFill>
                  <a:latin typeface="MS UI Gothic" pitchFamily="50" charset="-128"/>
                  <a:ea typeface="MS UI Gothic" pitchFamily="50" charset="-128"/>
                </a:rPr>
                <a:t>新製品売上高</a:t>
              </a:r>
              <a:r>
                <a:rPr lang="en-US" altLang="ja-JP" sz="1000">
                  <a:solidFill>
                    <a:srgbClr val="000000"/>
                  </a:solidFill>
                  <a:latin typeface="MS UI Gothic" pitchFamily="50" charset="-128"/>
                  <a:ea typeface="MS UI Gothic" pitchFamily="50" charset="-128"/>
                </a:rPr>
                <a:t>20%</a:t>
              </a:r>
              <a:r>
                <a:rPr lang="ja-JP" altLang="en-US" sz="1000">
                  <a:solidFill>
                    <a:srgbClr val="000000"/>
                  </a:solidFill>
                  <a:latin typeface="MS UI Gothic" pitchFamily="50" charset="-128"/>
                  <a:ea typeface="MS UI Gothic" pitchFamily="50" charset="-128"/>
                </a:rPr>
                <a:t>向上（</a:t>
              </a:r>
              <a:r>
                <a:rPr lang="en-US" altLang="ja-JP" sz="1000">
                  <a:solidFill>
                    <a:srgbClr val="000000"/>
                  </a:solidFill>
                  <a:latin typeface="MS UI Gothic" pitchFamily="50" charset="-128"/>
                  <a:ea typeface="MS UI Gothic" pitchFamily="50" charset="-128"/>
                </a:rPr>
                <a:t>XXXX</a:t>
              </a:r>
              <a:r>
                <a:rPr lang="ja-JP" altLang="en-US" sz="1000">
                  <a:solidFill>
                    <a:srgbClr val="000000"/>
                  </a:solidFill>
                  <a:latin typeface="MS UI Gothic" pitchFamily="50" charset="-128"/>
                  <a:ea typeface="MS UI Gothic" pitchFamily="50" charset="-128"/>
                </a:rPr>
                <a:t>円</a:t>
              </a:r>
              <a:r>
                <a:rPr lang="en-US" altLang="ja-JP" sz="1000">
                  <a:solidFill>
                    <a:srgbClr val="000000"/>
                  </a:solidFill>
                  <a:latin typeface="MS UI Gothic" pitchFamily="50" charset="-128"/>
                  <a:ea typeface="MS UI Gothic" pitchFamily="50" charset="-128"/>
                </a:rPr>
                <a:t>/</a:t>
              </a:r>
              <a:r>
                <a:rPr lang="ja-JP" altLang="en-US" sz="1000">
                  <a:solidFill>
                    <a:srgbClr val="000000"/>
                  </a:solidFill>
                  <a:latin typeface="MS UI Gothic" pitchFamily="50" charset="-128"/>
                  <a:ea typeface="MS UI Gothic" pitchFamily="50" charset="-128"/>
                </a:rPr>
                <a:t>年）</a:t>
              </a:r>
            </a:p>
            <a:p>
              <a:pPr defTabSz="1279525" fontAlgn="ctr"/>
              <a:r>
                <a:rPr lang="ja-JP" altLang="en-US" sz="1000">
                  <a:solidFill>
                    <a:srgbClr val="000000"/>
                  </a:solidFill>
                  <a:latin typeface="MS UI Gothic" pitchFamily="50" charset="-128"/>
                  <a:ea typeface="MS UI Gothic" pitchFamily="50" charset="-128"/>
                </a:rPr>
                <a:t>既存商品売上高</a:t>
              </a:r>
              <a:r>
                <a:rPr lang="en-US" altLang="ja-JP" sz="1000">
                  <a:solidFill>
                    <a:srgbClr val="000000"/>
                  </a:solidFill>
                  <a:latin typeface="MS UI Gothic" pitchFamily="50" charset="-128"/>
                  <a:ea typeface="MS UI Gothic" pitchFamily="50" charset="-128"/>
                </a:rPr>
                <a:t>10%</a:t>
              </a:r>
              <a:r>
                <a:rPr lang="ja-JP" altLang="en-US" sz="1000">
                  <a:solidFill>
                    <a:srgbClr val="000000"/>
                  </a:solidFill>
                  <a:latin typeface="MS UI Gothic" pitchFamily="50" charset="-128"/>
                  <a:ea typeface="MS UI Gothic" pitchFamily="50" charset="-128"/>
                </a:rPr>
                <a:t>向上（</a:t>
              </a:r>
              <a:r>
                <a:rPr lang="en-US" altLang="ja-JP" sz="1000">
                  <a:solidFill>
                    <a:srgbClr val="000000"/>
                  </a:solidFill>
                  <a:latin typeface="MS UI Gothic" pitchFamily="50" charset="-128"/>
                  <a:ea typeface="MS UI Gothic" pitchFamily="50" charset="-128"/>
                </a:rPr>
                <a:t>XXX</a:t>
              </a:r>
              <a:r>
                <a:rPr lang="ja-JP" altLang="en-US" sz="1000">
                  <a:solidFill>
                    <a:srgbClr val="000000"/>
                  </a:solidFill>
                  <a:latin typeface="MS UI Gothic" pitchFamily="50" charset="-128"/>
                  <a:ea typeface="MS UI Gothic" pitchFamily="50" charset="-128"/>
                </a:rPr>
                <a:t>円</a:t>
              </a:r>
              <a:r>
                <a:rPr lang="en-US" altLang="ja-JP" sz="1000">
                  <a:solidFill>
                    <a:srgbClr val="000000"/>
                  </a:solidFill>
                  <a:latin typeface="MS UI Gothic" pitchFamily="50" charset="-128"/>
                  <a:ea typeface="MS UI Gothic" pitchFamily="50" charset="-128"/>
                </a:rPr>
                <a:t>/</a:t>
              </a:r>
              <a:r>
                <a:rPr lang="ja-JP" altLang="en-US" sz="1000">
                  <a:solidFill>
                    <a:srgbClr val="000000"/>
                  </a:solidFill>
                  <a:latin typeface="MS UI Gothic" pitchFamily="50" charset="-128"/>
                  <a:ea typeface="MS UI Gothic" pitchFamily="50" charset="-128"/>
                </a:rPr>
                <a:t>年）</a:t>
              </a:r>
            </a:p>
            <a:p>
              <a:pPr defTabSz="1279525" fontAlgn="ctr"/>
              <a:endParaRPr lang="ja-JP" altLang="en-US" sz="1000">
                <a:solidFill>
                  <a:srgbClr val="000000"/>
                </a:solidFill>
                <a:latin typeface="MS UI Gothic" pitchFamily="50" charset="-128"/>
                <a:ea typeface="MS UI Gothic" pitchFamily="50" charset="-128"/>
              </a:endParaRPr>
            </a:p>
            <a:p>
              <a:pPr defTabSz="1279525" fontAlgn="ctr"/>
              <a:r>
                <a:rPr lang="ja-JP" altLang="en-US" sz="1000">
                  <a:solidFill>
                    <a:srgbClr val="000000"/>
                  </a:solidFill>
                  <a:latin typeface="MS UI Gothic" pitchFamily="50" charset="-128"/>
                  <a:ea typeface="MS UI Gothic" pitchFamily="50" charset="-128"/>
                </a:rPr>
                <a:t>廃棄コストを</a:t>
              </a:r>
              <a:r>
                <a:rPr lang="en-US" altLang="ja-JP" sz="1000">
                  <a:solidFill>
                    <a:srgbClr val="000000"/>
                  </a:solidFill>
                  <a:latin typeface="MS UI Gothic" pitchFamily="50" charset="-128"/>
                  <a:ea typeface="MS UI Gothic" pitchFamily="50" charset="-128"/>
                </a:rPr>
                <a:t>40%</a:t>
              </a:r>
              <a:r>
                <a:rPr lang="ja-JP" altLang="en-US" sz="1000">
                  <a:solidFill>
                    <a:srgbClr val="000000"/>
                  </a:solidFill>
                  <a:latin typeface="MS UI Gothic" pitchFamily="50" charset="-128"/>
                  <a:ea typeface="MS UI Gothic" pitchFamily="50" charset="-128"/>
                </a:rPr>
                <a:t>削減（</a:t>
              </a:r>
              <a:r>
                <a:rPr lang="en-US" altLang="ja-JP" sz="1000">
                  <a:solidFill>
                    <a:srgbClr val="000000"/>
                  </a:solidFill>
                  <a:latin typeface="MS UI Gothic" pitchFamily="50" charset="-128"/>
                  <a:ea typeface="MS UI Gothic" pitchFamily="50" charset="-128"/>
                </a:rPr>
                <a:t>XXXX</a:t>
              </a:r>
              <a:r>
                <a:rPr lang="ja-JP" altLang="en-US" sz="1000">
                  <a:solidFill>
                    <a:srgbClr val="000000"/>
                  </a:solidFill>
                  <a:latin typeface="MS UI Gothic" pitchFamily="50" charset="-128"/>
                  <a:ea typeface="MS UI Gothic" pitchFamily="50" charset="-128"/>
                </a:rPr>
                <a:t>円</a:t>
              </a:r>
              <a:r>
                <a:rPr lang="en-US" altLang="ja-JP" sz="1000">
                  <a:solidFill>
                    <a:srgbClr val="000000"/>
                  </a:solidFill>
                  <a:latin typeface="MS UI Gothic" pitchFamily="50" charset="-128"/>
                  <a:ea typeface="MS UI Gothic" pitchFamily="50" charset="-128"/>
                </a:rPr>
                <a:t>/</a:t>
              </a:r>
              <a:r>
                <a:rPr lang="ja-JP" altLang="en-US" sz="1000">
                  <a:solidFill>
                    <a:srgbClr val="000000"/>
                  </a:solidFill>
                  <a:latin typeface="MS UI Gothic" pitchFamily="50" charset="-128"/>
                  <a:ea typeface="MS UI Gothic" pitchFamily="50" charset="-128"/>
                </a:rPr>
                <a:t>年）</a:t>
              </a:r>
            </a:p>
          </p:txBody>
        </p:sp>
        <p:sp>
          <p:nvSpPr>
            <p:cNvPr id="16" name="Rectangle 228"/>
            <p:cNvSpPr>
              <a:spLocks noChangeArrowheads="1"/>
            </p:cNvSpPr>
            <p:nvPr/>
          </p:nvSpPr>
          <p:spPr bwMode="auto">
            <a:xfrm>
              <a:off x="3676" y="1506"/>
              <a:ext cx="975" cy="180"/>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endParaRPr lang="ja-JP" altLang="ja-JP" sz="1000">
                <a:solidFill>
                  <a:srgbClr val="000000"/>
                </a:solidFill>
                <a:latin typeface="MS UI Gothic" pitchFamily="50" charset="-128"/>
                <a:ea typeface="MS UI Gothic" pitchFamily="50" charset="-128"/>
              </a:endParaRPr>
            </a:p>
          </p:txBody>
        </p:sp>
        <p:sp>
          <p:nvSpPr>
            <p:cNvPr id="17" name="Rectangle 229"/>
            <p:cNvSpPr>
              <a:spLocks noChangeArrowheads="1"/>
            </p:cNvSpPr>
            <p:nvPr/>
          </p:nvSpPr>
          <p:spPr bwMode="auto">
            <a:xfrm>
              <a:off x="3676" y="1125"/>
              <a:ext cx="975" cy="177"/>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a:solidFill>
                    <a:srgbClr val="000000"/>
                  </a:solidFill>
                  <a:latin typeface="MS UI Gothic" pitchFamily="50" charset="-128"/>
                  <a:ea typeface="MS UI Gothic" pitchFamily="50" charset="-128"/>
                </a:rPr>
                <a:t>効果</a:t>
              </a:r>
            </a:p>
          </p:txBody>
        </p:sp>
        <p:sp>
          <p:nvSpPr>
            <p:cNvPr id="18" name="Rectangle 230"/>
            <p:cNvSpPr>
              <a:spLocks noChangeArrowheads="1"/>
            </p:cNvSpPr>
            <p:nvPr/>
          </p:nvSpPr>
          <p:spPr bwMode="auto">
            <a:xfrm>
              <a:off x="4679" y="1330"/>
              <a:ext cx="975" cy="153"/>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endParaRPr lang="ja-JP" altLang="ja-JP" sz="1000">
                <a:solidFill>
                  <a:srgbClr val="000000"/>
                </a:solidFill>
                <a:latin typeface="MS UI Gothic" pitchFamily="50" charset="-128"/>
                <a:ea typeface="MS UI Gothic" pitchFamily="50" charset="-128"/>
              </a:endParaRPr>
            </a:p>
          </p:txBody>
        </p:sp>
        <p:sp>
          <p:nvSpPr>
            <p:cNvPr id="19" name="Rectangle 231"/>
            <p:cNvSpPr>
              <a:spLocks noChangeArrowheads="1"/>
            </p:cNvSpPr>
            <p:nvPr/>
          </p:nvSpPr>
          <p:spPr bwMode="auto">
            <a:xfrm>
              <a:off x="4679" y="1699"/>
              <a:ext cx="975" cy="856"/>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r>
                <a:rPr lang="en-US" altLang="ja-JP" sz="1000">
                  <a:solidFill>
                    <a:srgbClr val="000000"/>
                  </a:solidFill>
                  <a:latin typeface="MS UI Gothic" pitchFamily="50" charset="-128"/>
                  <a:ea typeface="MS UI Gothic" pitchFamily="50" charset="-128"/>
                </a:rPr>
                <a:t>3</a:t>
              </a:r>
              <a:r>
                <a:rPr lang="ja-JP" altLang="en-US" sz="1000">
                  <a:solidFill>
                    <a:srgbClr val="000000"/>
                  </a:solidFill>
                  <a:latin typeface="MS UI Gothic" pitchFamily="50" charset="-128"/>
                  <a:ea typeface="MS UI Gothic" pitchFamily="50" charset="-128"/>
                </a:rPr>
                <a:t>年間の総投資額</a:t>
              </a:r>
            </a:p>
            <a:p>
              <a:pPr defTabSz="1279525" fontAlgn="ctr"/>
              <a:r>
                <a:rPr lang="ja-JP" altLang="en-US" sz="1000">
                  <a:solidFill>
                    <a:srgbClr val="000000"/>
                  </a:solidFill>
                  <a:latin typeface="MS UI Gothic" pitchFamily="50" charset="-128"/>
                  <a:ea typeface="MS UI Gothic" pitchFamily="50" charset="-128"/>
                </a:rPr>
                <a:t>（ＸＸＸＸ円）</a:t>
              </a:r>
            </a:p>
            <a:p>
              <a:pPr defTabSz="1279525" fontAlgn="ctr"/>
              <a:r>
                <a:rPr lang="ja-JP" altLang="en-US" sz="1000">
                  <a:solidFill>
                    <a:srgbClr val="000000"/>
                  </a:solidFill>
                  <a:latin typeface="MS UI Gothic" pitchFamily="50" charset="-128"/>
                  <a:ea typeface="MS UI Gothic" pitchFamily="50" charset="-128"/>
                </a:rPr>
                <a:t> 初期投資（ＸＸＸＸ円）</a:t>
              </a:r>
            </a:p>
            <a:p>
              <a:pPr defTabSz="1279525" fontAlgn="ctr"/>
              <a:r>
                <a:rPr lang="ja-JP" altLang="en-US" sz="1000">
                  <a:solidFill>
                    <a:srgbClr val="000000"/>
                  </a:solidFill>
                  <a:latin typeface="MS UI Gothic" pitchFamily="50" charset="-128"/>
                  <a:ea typeface="MS UI Gothic" pitchFamily="50" charset="-128"/>
                </a:rPr>
                <a:t> 運用コスト（ＸＸＸ円</a:t>
              </a:r>
              <a:r>
                <a:rPr lang="en-US" altLang="ja-JP" sz="1000">
                  <a:solidFill>
                    <a:srgbClr val="000000"/>
                  </a:solidFill>
                  <a:latin typeface="MS UI Gothic" pitchFamily="50" charset="-128"/>
                  <a:ea typeface="MS UI Gothic" pitchFamily="50" charset="-128"/>
                </a:rPr>
                <a:t>/</a:t>
              </a:r>
              <a:r>
                <a:rPr lang="ja-JP" altLang="en-US" sz="1000">
                  <a:solidFill>
                    <a:srgbClr val="000000"/>
                  </a:solidFill>
                  <a:latin typeface="MS UI Gothic" pitchFamily="50" charset="-128"/>
                  <a:ea typeface="MS UI Gothic" pitchFamily="50" charset="-128"/>
                </a:rPr>
                <a:t>年）</a:t>
              </a:r>
            </a:p>
          </p:txBody>
        </p:sp>
        <p:sp>
          <p:nvSpPr>
            <p:cNvPr id="20" name="Rectangle 232"/>
            <p:cNvSpPr>
              <a:spLocks noChangeArrowheads="1"/>
            </p:cNvSpPr>
            <p:nvPr/>
          </p:nvSpPr>
          <p:spPr bwMode="auto">
            <a:xfrm>
              <a:off x="4679" y="1506"/>
              <a:ext cx="975" cy="180"/>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defTabSz="1279525" fontAlgn="ctr"/>
              <a:endParaRPr lang="ja-JP" altLang="ja-JP" sz="1000">
                <a:solidFill>
                  <a:srgbClr val="000000"/>
                </a:solidFill>
                <a:latin typeface="MS UI Gothic" pitchFamily="50" charset="-128"/>
                <a:ea typeface="MS UI Gothic" pitchFamily="50" charset="-128"/>
              </a:endParaRPr>
            </a:p>
          </p:txBody>
        </p:sp>
        <p:sp>
          <p:nvSpPr>
            <p:cNvPr id="21" name="Rectangle 233"/>
            <p:cNvSpPr>
              <a:spLocks noChangeArrowheads="1"/>
            </p:cNvSpPr>
            <p:nvPr/>
          </p:nvSpPr>
          <p:spPr bwMode="auto">
            <a:xfrm>
              <a:off x="4679" y="1122"/>
              <a:ext cx="975" cy="177"/>
            </a:xfrm>
            <a:prstGeom prst="rect">
              <a:avLst/>
            </a:prstGeom>
            <a:solidFill>
              <a:srgbClr val="C0C0C0"/>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lIns="46800" tIns="46800" rIns="46800" bIns="46800" anchor="ctr"/>
            <a:lstStyle/>
            <a:p>
              <a:pPr algn="ctr" fontAlgn="ctr"/>
              <a:r>
                <a:rPr lang="ja-JP" altLang="en-US" sz="1200">
                  <a:solidFill>
                    <a:srgbClr val="000000"/>
                  </a:solidFill>
                  <a:latin typeface="MS UI Gothic" pitchFamily="50" charset="-128"/>
                  <a:ea typeface="MS UI Gothic" pitchFamily="50" charset="-128"/>
                </a:rPr>
                <a:t>投資／投資可能額</a:t>
              </a:r>
            </a:p>
          </p:txBody>
        </p:sp>
        <p:grpSp>
          <p:nvGrpSpPr>
            <p:cNvPr id="22" name="Group 234"/>
            <p:cNvGrpSpPr>
              <a:grpSpLocks/>
            </p:cNvGrpSpPr>
            <p:nvPr/>
          </p:nvGrpSpPr>
          <p:grpSpPr bwMode="auto">
            <a:xfrm>
              <a:off x="1318" y="1843"/>
              <a:ext cx="442" cy="651"/>
              <a:chOff x="1270" y="1843"/>
              <a:chExt cx="442" cy="651"/>
            </a:xfrm>
          </p:grpSpPr>
          <p:sp>
            <p:nvSpPr>
              <p:cNvPr id="32" name="Rectangle 235"/>
              <p:cNvSpPr>
                <a:spLocks noChangeArrowheads="1"/>
              </p:cNvSpPr>
              <p:nvPr/>
            </p:nvSpPr>
            <p:spPr bwMode="auto">
              <a:xfrm>
                <a:off x="1384" y="1843"/>
                <a:ext cx="263" cy="111"/>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000">
                    <a:solidFill>
                      <a:srgbClr val="000000"/>
                    </a:solidFill>
                    <a:latin typeface="MS UI Gothic" pitchFamily="50" charset="-128"/>
                    <a:ea typeface="MS UI Gothic" pitchFamily="50" charset="-128"/>
                  </a:rPr>
                  <a:t>要求</a:t>
                </a:r>
                <a:r>
                  <a:rPr lang="en-US" altLang="ja-JP" sz="1000">
                    <a:solidFill>
                      <a:srgbClr val="000000"/>
                    </a:solidFill>
                    <a:latin typeface="MS UI Gothic" pitchFamily="50" charset="-128"/>
                    <a:ea typeface="MS UI Gothic" pitchFamily="50" charset="-128"/>
                  </a:rPr>
                  <a:t>A</a:t>
                </a:r>
              </a:p>
            </p:txBody>
          </p:sp>
          <p:sp>
            <p:nvSpPr>
              <p:cNvPr id="33" name="Rectangle 236"/>
              <p:cNvSpPr>
                <a:spLocks noChangeArrowheads="1"/>
              </p:cNvSpPr>
              <p:nvPr/>
            </p:nvSpPr>
            <p:spPr bwMode="auto">
              <a:xfrm>
                <a:off x="1296" y="2006"/>
                <a:ext cx="343" cy="111"/>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000">
                    <a:solidFill>
                      <a:srgbClr val="000000"/>
                    </a:solidFill>
                    <a:latin typeface="MS UI Gothic" pitchFamily="50" charset="-128"/>
                    <a:ea typeface="MS UI Gothic" pitchFamily="50" charset="-128"/>
                  </a:rPr>
                  <a:t>要求</a:t>
                </a:r>
                <a:r>
                  <a:rPr lang="en-US" altLang="ja-JP" sz="1000">
                    <a:solidFill>
                      <a:srgbClr val="000000"/>
                    </a:solidFill>
                    <a:latin typeface="MS UI Gothic" pitchFamily="50" charset="-128"/>
                    <a:ea typeface="MS UI Gothic" pitchFamily="50" charset="-128"/>
                  </a:rPr>
                  <a:t>A-1</a:t>
                </a:r>
              </a:p>
            </p:txBody>
          </p:sp>
          <p:sp>
            <p:nvSpPr>
              <p:cNvPr id="34" name="Rectangle 237"/>
              <p:cNvSpPr>
                <a:spLocks noChangeArrowheads="1"/>
              </p:cNvSpPr>
              <p:nvPr/>
            </p:nvSpPr>
            <p:spPr bwMode="auto">
              <a:xfrm>
                <a:off x="1296" y="2142"/>
                <a:ext cx="343" cy="111"/>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000">
                    <a:solidFill>
                      <a:srgbClr val="000000"/>
                    </a:solidFill>
                    <a:latin typeface="MS UI Gothic" pitchFamily="50" charset="-128"/>
                    <a:ea typeface="MS UI Gothic" pitchFamily="50" charset="-128"/>
                  </a:rPr>
                  <a:t>要求</a:t>
                </a:r>
                <a:r>
                  <a:rPr lang="en-US" altLang="ja-JP" sz="1000">
                    <a:solidFill>
                      <a:srgbClr val="000000"/>
                    </a:solidFill>
                    <a:latin typeface="MS UI Gothic" pitchFamily="50" charset="-128"/>
                    <a:ea typeface="MS UI Gothic" pitchFamily="50" charset="-128"/>
                  </a:rPr>
                  <a:t>A-2</a:t>
                </a:r>
              </a:p>
            </p:txBody>
          </p:sp>
          <p:cxnSp>
            <p:nvCxnSpPr>
              <p:cNvPr id="35" name="AutoShape 238"/>
              <p:cNvCxnSpPr>
                <a:cxnSpLocks noChangeShapeType="1"/>
                <a:stCxn id="32" idx="1"/>
                <a:endCxn id="33" idx="1"/>
              </p:cNvCxnSpPr>
              <p:nvPr/>
            </p:nvCxnSpPr>
            <p:spPr bwMode="auto">
              <a:xfrm rot="10800000" flipV="1">
                <a:off x="1296" y="1899"/>
                <a:ext cx="88" cy="163"/>
              </a:xfrm>
              <a:prstGeom prst="curvedConnector3">
                <a:avLst>
                  <a:gd name="adj1" fmla="val 26363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239"/>
              <p:cNvCxnSpPr>
                <a:cxnSpLocks noChangeShapeType="1"/>
                <a:stCxn id="32" idx="1"/>
                <a:endCxn id="34" idx="1"/>
              </p:cNvCxnSpPr>
              <p:nvPr/>
            </p:nvCxnSpPr>
            <p:spPr bwMode="auto">
              <a:xfrm rot="10800000" flipV="1">
                <a:off x="1296" y="1899"/>
                <a:ext cx="88" cy="299"/>
              </a:xfrm>
              <a:prstGeom prst="curvedConnector3">
                <a:avLst>
                  <a:gd name="adj1" fmla="val 26363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Rectangle 240"/>
              <p:cNvSpPr>
                <a:spLocks noChangeArrowheads="1"/>
              </p:cNvSpPr>
              <p:nvPr/>
            </p:nvSpPr>
            <p:spPr bwMode="auto">
              <a:xfrm>
                <a:off x="1270" y="2302"/>
                <a:ext cx="442" cy="192"/>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ctr" defTabSz="1279525" fontAlgn="ctr">
                  <a:lnSpc>
                    <a:spcPct val="90000"/>
                  </a:lnSpc>
                </a:pPr>
                <a:r>
                  <a:rPr lang="ja-JP" altLang="en-US" sz="1000">
                    <a:solidFill>
                      <a:srgbClr val="000000"/>
                    </a:solidFill>
                    <a:latin typeface="MS UI Gothic" pitchFamily="50" charset="-128"/>
                    <a:ea typeface="MS UI Gothic" pitchFamily="50" charset="-128"/>
                  </a:rPr>
                  <a:t>ソリューション</a:t>
                </a:r>
              </a:p>
              <a:p>
                <a:pPr algn="ctr" defTabSz="1279525" fontAlgn="ctr">
                  <a:lnSpc>
                    <a:spcPct val="90000"/>
                  </a:lnSpc>
                </a:pPr>
                <a:r>
                  <a:rPr lang="en-US" altLang="ja-JP" sz="1000">
                    <a:solidFill>
                      <a:srgbClr val="000000"/>
                    </a:solidFill>
                    <a:latin typeface="MS UI Gothic" pitchFamily="50" charset="-128"/>
                    <a:ea typeface="MS UI Gothic" pitchFamily="50" charset="-128"/>
                  </a:rPr>
                  <a:t>A-2-1</a:t>
                </a:r>
              </a:p>
            </p:txBody>
          </p:sp>
          <p:cxnSp>
            <p:nvCxnSpPr>
              <p:cNvPr id="38" name="AutoShape 241"/>
              <p:cNvCxnSpPr>
                <a:cxnSpLocks noChangeShapeType="1"/>
                <a:stCxn id="34" idx="1"/>
                <a:endCxn id="37" idx="1"/>
              </p:cNvCxnSpPr>
              <p:nvPr/>
            </p:nvCxnSpPr>
            <p:spPr bwMode="auto">
              <a:xfrm rot="10800000" flipV="1">
                <a:off x="1270" y="2198"/>
                <a:ext cx="26" cy="200"/>
              </a:xfrm>
              <a:prstGeom prst="curvedConnector3">
                <a:avLst>
                  <a:gd name="adj1" fmla="val 653847"/>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Group 242"/>
            <p:cNvGrpSpPr>
              <a:grpSpLocks/>
            </p:cNvGrpSpPr>
            <p:nvPr/>
          </p:nvGrpSpPr>
          <p:grpSpPr bwMode="auto">
            <a:xfrm>
              <a:off x="1968" y="1817"/>
              <a:ext cx="558" cy="651"/>
              <a:chOff x="1912" y="1817"/>
              <a:chExt cx="558" cy="651"/>
            </a:xfrm>
          </p:grpSpPr>
          <p:sp>
            <p:nvSpPr>
              <p:cNvPr id="25" name="Rectangle 243"/>
              <p:cNvSpPr>
                <a:spLocks noChangeArrowheads="1"/>
              </p:cNvSpPr>
              <p:nvPr/>
            </p:nvSpPr>
            <p:spPr bwMode="auto">
              <a:xfrm>
                <a:off x="1912" y="1817"/>
                <a:ext cx="263" cy="111"/>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000">
                    <a:solidFill>
                      <a:srgbClr val="000000"/>
                    </a:solidFill>
                    <a:latin typeface="MS UI Gothic" pitchFamily="50" charset="-128"/>
                    <a:ea typeface="MS UI Gothic" pitchFamily="50" charset="-128"/>
                  </a:rPr>
                  <a:t>要求</a:t>
                </a:r>
                <a:r>
                  <a:rPr lang="en-US" altLang="ja-JP" sz="1000">
                    <a:solidFill>
                      <a:srgbClr val="000000"/>
                    </a:solidFill>
                    <a:latin typeface="MS UI Gothic" pitchFamily="50" charset="-128"/>
                    <a:ea typeface="MS UI Gothic" pitchFamily="50" charset="-128"/>
                  </a:rPr>
                  <a:t>B</a:t>
                </a:r>
              </a:p>
            </p:txBody>
          </p:sp>
          <p:sp>
            <p:nvSpPr>
              <p:cNvPr id="26" name="Rectangle 244"/>
              <p:cNvSpPr>
                <a:spLocks noChangeArrowheads="1"/>
              </p:cNvSpPr>
              <p:nvPr/>
            </p:nvSpPr>
            <p:spPr bwMode="auto">
              <a:xfrm>
                <a:off x="1992" y="1980"/>
                <a:ext cx="343" cy="111"/>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000">
                    <a:solidFill>
                      <a:srgbClr val="000000"/>
                    </a:solidFill>
                    <a:latin typeface="MS UI Gothic" pitchFamily="50" charset="-128"/>
                    <a:ea typeface="MS UI Gothic" pitchFamily="50" charset="-128"/>
                  </a:rPr>
                  <a:t>要求</a:t>
                </a:r>
                <a:r>
                  <a:rPr lang="en-US" altLang="ja-JP" sz="1000">
                    <a:solidFill>
                      <a:srgbClr val="000000"/>
                    </a:solidFill>
                    <a:latin typeface="MS UI Gothic" pitchFamily="50" charset="-128"/>
                    <a:ea typeface="MS UI Gothic" pitchFamily="50" charset="-128"/>
                  </a:rPr>
                  <a:t>B-1</a:t>
                </a:r>
              </a:p>
            </p:txBody>
          </p:sp>
          <p:sp>
            <p:nvSpPr>
              <p:cNvPr id="27" name="Rectangle 245"/>
              <p:cNvSpPr>
                <a:spLocks noChangeArrowheads="1"/>
              </p:cNvSpPr>
              <p:nvPr/>
            </p:nvSpPr>
            <p:spPr bwMode="auto">
              <a:xfrm>
                <a:off x="1992" y="2116"/>
                <a:ext cx="423" cy="111"/>
              </a:xfrm>
              <a:prstGeom prst="rect">
                <a:avLst/>
              </a:prstGeom>
              <a:solidFill>
                <a:srgbClr val="FFFF66"/>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defTabSz="1279525" fontAlgn="ctr">
                  <a:lnSpc>
                    <a:spcPct val="95000"/>
                  </a:lnSpc>
                </a:pPr>
                <a:r>
                  <a:rPr lang="ja-JP" altLang="en-US" sz="1000">
                    <a:solidFill>
                      <a:srgbClr val="000000"/>
                    </a:solidFill>
                    <a:latin typeface="MS UI Gothic" pitchFamily="50" charset="-128"/>
                    <a:ea typeface="MS UI Gothic" pitchFamily="50" charset="-128"/>
                  </a:rPr>
                  <a:t>要求</a:t>
                </a:r>
                <a:r>
                  <a:rPr lang="en-US" altLang="ja-JP" sz="1000">
                    <a:solidFill>
                      <a:srgbClr val="000000"/>
                    </a:solidFill>
                    <a:latin typeface="MS UI Gothic" pitchFamily="50" charset="-128"/>
                    <a:ea typeface="MS UI Gothic" pitchFamily="50" charset="-128"/>
                  </a:rPr>
                  <a:t>B-1-1</a:t>
                </a:r>
              </a:p>
            </p:txBody>
          </p:sp>
          <p:cxnSp>
            <p:nvCxnSpPr>
              <p:cNvPr id="28" name="AutoShape 246"/>
              <p:cNvCxnSpPr>
                <a:cxnSpLocks noChangeShapeType="1"/>
                <a:stCxn id="25" idx="1"/>
                <a:endCxn id="26" idx="1"/>
              </p:cNvCxnSpPr>
              <p:nvPr/>
            </p:nvCxnSpPr>
            <p:spPr bwMode="auto">
              <a:xfrm rot="10800000" flipH="1" flipV="1">
                <a:off x="1912" y="1873"/>
                <a:ext cx="80" cy="163"/>
              </a:xfrm>
              <a:prstGeom prst="curvedConnector3">
                <a:avLst>
                  <a:gd name="adj1" fmla="val -18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47"/>
              <p:cNvCxnSpPr>
                <a:cxnSpLocks noChangeShapeType="1"/>
                <a:stCxn id="26" idx="1"/>
                <a:endCxn id="27" idx="1"/>
              </p:cNvCxnSpPr>
              <p:nvPr/>
            </p:nvCxnSpPr>
            <p:spPr bwMode="auto">
              <a:xfrm rot="10800000" flipH="1" flipV="1">
                <a:off x="1992" y="2036"/>
                <a:ext cx="1" cy="136"/>
              </a:xfrm>
              <a:prstGeom prst="curvedConnector3">
                <a:avLst>
                  <a:gd name="adj1" fmla="val -1440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Rectangle 248"/>
              <p:cNvSpPr>
                <a:spLocks noChangeArrowheads="1"/>
              </p:cNvSpPr>
              <p:nvPr/>
            </p:nvSpPr>
            <p:spPr bwMode="auto">
              <a:xfrm>
                <a:off x="2028" y="2276"/>
                <a:ext cx="442" cy="192"/>
              </a:xfrm>
              <a:prstGeom prst="rect">
                <a:avLst/>
              </a:prstGeom>
              <a:solidFill>
                <a:schemeClr val="bg1"/>
              </a:solidFill>
              <a:ln w="9525" algn="ctr">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10800" rIns="36000" bIns="10800">
                <a:spAutoFit/>
              </a:bodyPr>
              <a:lstStyle/>
              <a:p>
                <a:pPr algn="ctr" defTabSz="1279525" fontAlgn="ctr">
                  <a:lnSpc>
                    <a:spcPct val="90000"/>
                  </a:lnSpc>
                </a:pPr>
                <a:r>
                  <a:rPr lang="ja-JP" altLang="en-US" sz="1000">
                    <a:solidFill>
                      <a:srgbClr val="000000"/>
                    </a:solidFill>
                    <a:latin typeface="MS UI Gothic" pitchFamily="50" charset="-128"/>
                    <a:ea typeface="MS UI Gothic" pitchFamily="50" charset="-128"/>
                  </a:rPr>
                  <a:t>ソリューション</a:t>
                </a:r>
              </a:p>
              <a:p>
                <a:pPr algn="ctr" defTabSz="1279525" fontAlgn="ctr">
                  <a:lnSpc>
                    <a:spcPct val="90000"/>
                  </a:lnSpc>
                </a:pPr>
                <a:r>
                  <a:rPr lang="en-US" altLang="ja-JP" sz="1000">
                    <a:solidFill>
                      <a:srgbClr val="000000"/>
                    </a:solidFill>
                    <a:latin typeface="MS UI Gothic" pitchFamily="50" charset="-128"/>
                    <a:ea typeface="MS UI Gothic" pitchFamily="50" charset="-128"/>
                  </a:rPr>
                  <a:t>B-1-1-1</a:t>
                </a:r>
              </a:p>
            </p:txBody>
          </p:sp>
          <p:cxnSp>
            <p:nvCxnSpPr>
              <p:cNvPr id="31" name="AutoShape 249"/>
              <p:cNvCxnSpPr>
                <a:cxnSpLocks noChangeShapeType="1"/>
                <a:stCxn id="27" idx="1"/>
                <a:endCxn id="30" idx="1"/>
              </p:cNvCxnSpPr>
              <p:nvPr/>
            </p:nvCxnSpPr>
            <p:spPr bwMode="auto">
              <a:xfrm rot="10800000" flipH="1" flipV="1">
                <a:off x="1992" y="2172"/>
                <a:ext cx="36" cy="200"/>
              </a:xfrm>
              <a:prstGeom prst="curvedConnector3">
                <a:avLst>
                  <a:gd name="adj1" fmla="val -40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AutoShape 250"/>
            <p:cNvSpPr>
              <a:spLocks noChangeArrowheads="1"/>
            </p:cNvSpPr>
            <p:nvPr/>
          </p:nvSpPr>
          <p:spPr bwMode="auto">
            <a:xfrm>
              <a:off x="1160" y="1736"/>
              <a:ext cx="645" cy="844"/>
            </a:xfrm>
            <a:prstGeom prst="roundRect">
              <a:avLst>
                <a:gd name="adj" fmla="val 16667"/>
              </a:avLst>
            </a:prstGeom>
            <a:noFill/>
            <a:ln w="28575" algn="ctr">
              <a:solidFill>
                <a:srgbClr val="333399"/>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ja-JP" altLang="en-US"/>
            </a:p>
          </p:txBody>
        </p:sp>
      </p:grpSp>
      <p:graphicFrame>
        <p:nvGraphicFramePr>
          <p:cNvPr id="39" name="Group 321"/>
          <p:cNvGraphicFramePr>
            <a:graphicFrameLocks noGrp="1"/>
          </p:cNvGraphicFramePr>
          <p:nvPr/>
        </p:nvGraphicFramePr>
        <p:xfrm>
          <a:off x="474663" y="3552825"/>
          <a:ext cx="6359525" cy="1050000"/>
        </p:xfrm>
        <a:graphic>
          <a:graphicData uri="http://schemas.openxmlformats.org/drawingml/2006/table">
            <a:tbl>
              <a:tblPr/>
              <a:tblGrid>
                <a:gridCol w="577850"/>
                <a:gridCol w="755650"/>
                <a:gridCol w="1444625"/>
                <a:gridCol w="1790700"/>
                <a:gridCol w="1790700"/>
              </a:tblGrid>
              <a:tr h="0">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400" b="1"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cap="flat">
                      <a:noFill/>
                    </a:lnL>
                    <a:lnR>
                      <a:noFill/>
                    </a:lnR>
                    <a:lnT cap="flat">
                      <a:noFill/>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400" b="1"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a:noFill/>
                    </a:lnL>
                    <a:lnR>
                      <a:noFill/>
                    </a:lnR>
                    <a:lnT cap="flat">
                      <a:noFill/>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400" b="1"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a:noFill/>
                    </a:lnL>
                    <a:lnR w="12700" cap="flat" cmpd="sng" algn="ctr">
                      <a:solidFill>
                        <a:srgbClr val="333399"/>
                      </a:solidFill>
                      <a:prstDash val="solid"/>
                      <a:round/>
                      <a:headEnd type="none" w="med" len="med"/>
                      <a:tailEnd type="none" w="med" len="med"/>
                    </a:lnR>
                    <a:lnT cap="flat">
                      <a:noFill/>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効果</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zh-TW" altLang="en-US" sz="1200" b="0" i="0" u="none" strike="noStrike" cap="none" normalizeH="0" baseline="0" smtClean="0">
                          <a:ln>
                            <a:noFill/>
                          </a:ln>
                          <a:solidFill>
                            <a:schemeClr val="tx1"/>
                          </a:solidFill>
                          <a:effectLst/>
                          <a:latin typeface="Arial" charset="0"/>
                          <a:ea typeface="ＭＳ Ｐゴシック" pitchFamily="50" charset="-128"/>
                        </a:rPr>
                        <a:t>投資／投資可能額</a:t>
                      </a:r>
                      <a:endParaRPr kumimoji="1" lang="ja-JP" altLang="en-US"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C0C0C0"/>
                    </a:solidFill>
                  </a:tcPr>
                </a:tc>
              </a:tr>
              <a:tr h="0">
                <a:tc rowSpan="3">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要求</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要求</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A-1</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ソリューション</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A-1-1</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r>
              <a:tr h="0">
                <a:tc vMerge="1">
                  <a:txBody>
                    <a:bodyPr/>
                    <a:lstStyle/>
                    <a:p>
                      <a:endParaRPr kumimoji="1" lang="ja-JP" altLang="en-US"/>
                    </a:p>
                  </a:txBody>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要求</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A-2</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ソリューション</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A-2-1</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tc vMerge="1">
                  <a:txBody>
                    <a:bodyPr/>
                    <a:lstStyle/>
                    <a:p>
                      <a:endParaRPr kumimoji="1" lang="ja-JP" altLang="en-US"/>
                    </a:p>
                  </a:txBody>
                  <a:tcPr/>
                </a:tc>
              </a:tr>
              <a:tr h="0">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ソリューション</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A-2-2</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tc vMerge="1">
                  <a:txBody>
                    <a:bodyPr/>
                    <a:lstStyle/>
                    <a:p>
                      <a:endParaRPr kumimoji="1" lang="ja-JP" altLang="en-US"/>
                    </a:p>
                  </a:txBody>
                  <a:tcPr/>
                </a:tc>
              </a:tr>
            </a:tbl>
          </a:graphicData>
        </a:graphic>
      </p:graphicFrame>
      <p:graphicFrame>
        <p:nvGraphicFramePr>
          <p:cNvPr id="40" name="Group 322"/>
          <p:cNvGraphicFramePr>
            <a:graphicFrameLocks noGrp="1"/>
          </p:cNvGraphicFramePr>
          <p:nvPr/>
        </p:nvGraphicFramePr>
        <p:xfrm>
          <a:off x="492125" y="4794250"/>
          <a:ext cx="6359525" cy="1077378"/>
        </p:xfrm>
        <a:graphic>
          <a:graphicData uri="http://schemas.openxmlformats.org/drawingml/2006/table">
            <a:tbl>
              <a:tblPr/>
              <a:tblGrid>
                <a:gridCol w="577850"/>
                <a:gridCol w="755650"/>
                <a:gridCol w="1444625"/>
                <a:gridCol w="1790700"/>
                <a:gridCol w="1790700"/>
              </a:tblGrid>
              <a:tr h="312738">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400" b="1"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cap="flat">
                      <a:noFill/>
                    </a:lnL>
                    <a:lnR>
                      <a:noFill/>
                    </a:lnR>
                    <a:lnT cap="flat">
                      <a:noFill/>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400" b="1"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a:noFill/>
                    </a:lnL>
                    <a:lnR>
                      <a:noFill/>
                    </a:lnR>
                    <a:lnT cap="flat">
                      <a:noFill/>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400" b="1"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a:noFill/>
                    </a:lnL>
                    <a:lnR w="12700" cap="flat" cmpd="sng" algn="ctr">
                      <a:solidFill>
                        <a:srgbClr val="333399"/>
                      </a:solidFill>
                      <a:prstDash val="solid"/>
                      <a:round/>
                      <a:headEnd type="none" w="med" len="med"/>
                      <a:tailEnd type="none" w="med" len="med"/>
                    </a:lnR>
                    <a:lnT cap="flat">
                      <a:noFill/>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効果</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225425" rtl="0" eaLnBrk="1" fontAlgn="base" latinLnBrk="0" hangingPunct="1">
                        <a:lnSpc>
                          <a:spcPct val="100000"/>
                        </a:lnSpc>
                        <a:spcBef>
                          <a:spcPct val="20000"/>
                        </a:spcBef>
                        <a:spcAft>
                          <a:spcPct val="0"/>
                        </a:spcAft>
                        <a:buClrTx/>
                        <a:buSzTx/>
                        <a:buFontTx/>
                        <a:buNone/>
                        <a:tabLst/>
                      </a:pPr>
                      <a:r>
                        <a:rPr kumimoji="1" lang="zh-TW" altLang="en-US" sz="1200" b="0" i="0" u="none" strike="noStrike" cap="none" normalizeH="0" baseline="0" smtClean="0">
                          <a:ln>
                            <a:noFill/>
                          </a:ln>
                          <a:solidFill>
                            <a:schemeClr val="tx1"/>
                          </a:solidFill>
                          <a:effectLst/>
                          <a:latin typeface="Arial" charset="0"/>
                          <a:ea typeface="ＭＳ Ｐゴシック" pitchFamily="50" charset="-128"/>
                        </a:rPr>
                        <a:t>投資／投資可能額</a:t>
                      </a:r>
                      <a:endParaRPr kumimoji="1" lang="ja-JP" altLang="en-US"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rgbClr val="C0C0C0"/>
                    </a:solidFill>
                  </a:tcPr>
                </a:tc>
              </a:tr>
              <a:tr h="0">
                <a:tc rowSpan="3">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要求</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要求</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A-1</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ソリューション</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A-1-1</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r>
              <a:tr h="0">
                <a:tc vMerge="1">
                  <a:txBody>
                    <a:bodyPr/>
                    <a:lstStyle/>
                    <a:p>
                      <a:endParaRPr kumimoji="1" lang="ja-JP" altLang="en-US"/>
                    </a:p>
                  </a:txBody>
                  <a:tcPr/>
                </a:tc>
                <a:tc rowSpan="2">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要求</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A-2</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ソリューション</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A-2-1</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r>
              <a:tr h="0">
                <a:tc vMerge="1">
                  <a:txBody>
                    <a:bodyPr/>
                    <a:lstStyle/>
                    <a:p>
                      <a:endParaRPr kumimoji="1" lang="ja-JP" altLang="en-US"/>
                    </a:p>
                  </a:txBody>
                  <a:tcPr/>
                </a:tc>
                <a:tc vMerge="1">
                  <a:txBody>
                    <a:bodyPr/>
                    <a:lstStyle/>
                    <a:p>
                      <a:endParaRPr kumimoji="1" lang="ja-JP" altLang="en-US"/>
                    </a:p>
                  </a:txBody>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smtClean="0">
                          <a:ln>
                            <a:noFill/>
                          </a:ln>
                          <a:solidFill>
                            <a:schemeClr val="tx1"/>
                          </a:solidFill>
                          <a:effectLst/>
                          <a:latin typeface="Arial" charset="0"/>
                          <a:ea typeface="ＭＳ Ｐゴシック" pitchFamily="50" charset="-128"/>
                        </a:rPr>
                        <a:t>ソリューション</a:t>
                      </a:r>
                      <a:r>
                        <a:rPr kumimoji="1" lang="en-US" altLang="ja-JP" sz="1200" b="0" i="0" u="none" strike="noStrike" cap="none" normalizeH="0" baseline="0" smtClean="0">
                          <a:ln>
                            <a:noFill/>
                          </a:ln>
                          <a:solidFill>
                            <a:schemeClr val="tx1"/>
                          </a:solidFill>
                          <a:effectLst/>
                          <a:latin typeface="Arial" charset="0"/>
                          <a:ea typeface="ＭＳ Ｐゴシック" pitchFamily="50" charset="-128"/>
                        </a:rPr>
                        <a:t>A-2-2</a:t>
                      </a: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225425" rtl="0" eaLnBrk="1" fontAlgn="base" latinLnBrk="0" hangingPunct="1">
                        <a:lnSpc>
                          <a:spcPct val="100000"/>
                        </a:lnSpc>
                        <a:spcBef>
                          <a:spcPct val="20000"/>
                        </a:spcBef>
                        <a:spcAft>
                          <a:spcPct val="0"/>
                        </a:spcAft>
                        <a:buClrTx/>
                        <a:buSzTx/>
                        <a:buFontTx/>
                        <a:buNone/>
                        <a:tabLst/>
                      </a:pPr>
                      <a:endParaRPr kumimoji="1" lang="ja-JP" altLang="ja-JP" sz="1200" b="0" i="0" u="none" strike="noStrike" cap="none" normalizeH="0" baseline="0" smtClean="0">
                        <a:ln>
                          <a:noFill/>
                        </a:ln>
                        <a:solidFill>
                          <a:schemeClr val="tx1"/>
                        </a:solidFill>
                        <a:effectLst/>
                        <a:latin typeface="Arial" charset="0"/>
                        <a:ea typeface="ＭＳ Ｐゴシック" pitchFamily="50" charset="-128"/>
                      </a:endParaRPr>
                    </a:p>
                  </a:txBody>
                  <a:tcPr marL="54000" marR="54000" marT="36000" marB="36000" anchor="ctr" horzOverflow="overflow">
                    <a:lnL w="12700" cap="flat" cmpd="sng" algn="ctr">
                      <a:solidFill>
                        <a:srgbClr val="333399"/>
                      </a:solidFill>
                      <a:prstDash val="solid"/>
                      <a:round/>
                      <a:headEnd type="none" w="med" len="med"/>
                      <a:tailEnd type="none" w="med" len="med"/>
                    </a:lnL>
                    <a:lnR w="12700" cap="flat" cmpd="sng" algn="ctr">
                      <a:solidFill>
                        <a:srgbClr val="333399"/>
                      </a:solidFill>
                      <a:prstDash val="solid"/>
                      <a:round/>
                      <a:headEnd type="none" w="med" len="med"/>
                      <a:tailEnd type="none" w="med" len="med"/>
                    </a:lnR>
                    <a:lnT w="12700" cap="flat" cmpd="sng" algn="ctr">
                      <a:solidFill>
                        <a:srgbClr val="333399"/>
                      </a:solidFill>
                      <a:prstDash val="solid"/>
                      <a:round/>
                      <a:headEnd type="none" w="med" len="med"/>
                      <a:tailEnd type="none" w="med" len="med"/>
                    </a:lnT>
                    <a:lnB w="12700" cap="flat" cmpd="sng" algn="ctr">
                      <a:solidFill>
                        <a:srgbClr val="333399"/>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41" name="AutoShape 313"/>
          <p:cNvCxnSpPr>
            <a:cxnSpLocks noChangeShapeType="1"/>
            <a:stCxn id="24" idx="1"/>
          </p:cNvCxnSpPr>
          <p:nvPr/>
        </p:nvCxnSpPr>
        <p:spPr bwMode="auto">
          <a:xfrm rot="10800000" flipV="1">
            <a:off x="474663" y="2841625"/>
            <a:ext cx="1352550" cy="1376363"/>
          </a:xfrm>
          <a:prstGeom prst="curvedConnector3">
            <a:avLst>
              <a:gd name="adj1" fmla="val 116903"/>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314"/>
          <p:cNvCxnSpPr>
            <a:cxnSpLocks noChangeShapeType="1"/>
            <a:stCxn id="24" idx="1"/>
          </p:cNvCxnSpPr>
          <p:nvPr/>
        </p:nvCxnSpPr>
        <p:spPr bwMode="auto">
          <a:xfrm rot="10800000" flipV="1">
            <a:off x="492125" y="2841625"/>
            <a:ext cx="1335088" cy="2646363"/>
          </a:xfrm>
          <a:prstGeom prst="curvedConnector3">
            <a:avLst>
              <a:gd name="adj1" fmla="val 117120"/>
            </a:avLst>
          </a:prstGeom>
          <a:noFill/>
          <a:ln w="28575">
            <a:solidFill>
              <a:srgbClr val="33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AutoShape 316"/>
          <p:cNvSpPr>
            <a:spLocks noChangeArrowheads="1"/>
          </p:cNvSpPr>
          <p:nvPr/>
        </p:nvSpPr>
        <p:spPr bwMode="auto">
          <a:xfrm>
            <a:off x="3187700" y="3829050"/>
            <a:ext cx="5434013" cy="874713"/>
          </a:xfrm>
          <a:prstGeom prst="roundRect">
            <a:avLst>
              <a:gd name="adj" fmla="val 16667"/>
            </a:avLst>
          </a:prstGeom>
          <a:noFill/>
          <a:ln w="28575"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r" eaLnBrk="0" hangingPunct="0"/>
            <a:r>
              <a:rPr lang="ja-JP" altLang="en-US" sz="1400" b="1">
                <a:solidFill>
                  <a:srgbClr val="FF0000"/>
                </a:solidFill>
                <a:latin typeface="MS UI Gothic" pitchFamily="50" charset="-128"/>
                <a:ea typeface="MS UI Gothic" pitchFamily="50" charset="-128"/>
              </a:rPr>
              <a:t>要求単位の投資対効果</a:t>
            </a:r>
          </a:p>
        </p:txBody>
      </p:sp>
      <p:sp>
        <p:nvSpPr>
          <p:cNvPr id="44" name="AutoShape 317"/>
          <p:cNvSpPr>
            <a:spLocks noChangeArrowheads="1"/>
          </p:cNvSpPr>
          <p:nvPr/>
        </p:nvSpPr>
        <p:spPr bwMode="auto">
          <a:xfrm>
            <a:off x="5815013" y="2060575"/>
            <a:ext cx="3157537" cy="1439863"/>
          </a:xfrm>
          <a:prstGeom prst="roundRect">
            <a:avLst>
              <a:gd name="adj" fmla="val 6852"/>
            </a:avLst>
          </a:prstGeom>
          <a:noFill/>
          <a:ln w="28575" algn="ctr">
            <a:solidFill>
              <a:srgbClr val="FF0000"/>
            </a:solidFill>
            <a:round/>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endParaRPr lang="ja-JP" altLang="ja-JP" sz="1200">
              <a:solidFill>
                <a:schemeClr val="bg2"/>
              </a:solidFill>
              <a:latin typeface="MS UI Gothic" pitchFamily="50" charset="-128"/>
              <a:ea typeface="MS UI Gothic" pitchFamily="50" charset="-128"/>
            </a:endParaRPr>
          </a:p>
        </p:txBody>
      </p:sp>
      <p:sp>
        <p:nvSpPr>
          <p:cNvPr id="45" name="AutoShape 318"/>
          <p:cNvSpPr>
            <a:spLocks noChangeArrowheads="1"/>
          </p:cNvSpPr>
          <p:nvPr/>
        </p:nvSpPr>
        <p:spPr bwMode="auto">
          <a:xfrm>
            <a:off x="3187700" y="5116513"/>
            <a:ext cx="5434013" cy="277812"/>
          </a:xfrm>
          <a:prstGeom prst="roundRect">
            <a:avLst>
              <a:gd name="adj" fmla="val 16667"/>
            </a:avLst>
          </a:prstGeom>
          <a:noFill/>
          <a:ln w="28575" algn="ctr">
            <a:solidFill>
              <a:srgbClr val="FF0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r" eaLnBrk="0" hangingPunct="0"/>
            <a:r>
              <a:rPr lang="ja-JP" altLang="en-US" sz="1400" b="1">
                <a:solidFill>
                  <a:srgbClr val="FF0000"/>
                </a:solidFill>
                <a:latin typeface="MS UI Gothic" pitchFamily="50" charset="-128"/>
                <a:ea typeface="MS UI Gothic" pitchFamily="50" charset="-128"/>
              </a:rPr>
              <a:t>ソリューション単位の投資対効果</a:t>
            </a:r>
          </a:p>
        </p:txBody>
      </p:sp>
      <p:sp>
        <p:nvSpPr>
          <p:cNvPr id="46" name="AutoShape 315"/>
          <p:cNvSpPr>
            <a:spLocks noChangeArrowheads="1"/>
          </p:cNvSpPr>
          <p:nvPr/>
        </p:nvSpPr>
        <p:spPr bwMode="auto">
          <a:xfrm>
            <a:off x="6732588" y="1546090"/>
            <a:ext cx="1889125" cy="581295"/>
          </a:xfrm>
          <a:prstGeom prst="roundRect">
            <a:avLst>
              <a:gd name="adj" fmla="val 16667"/>
            </a:avLst>
          </a:prstGeom>
          <a:solidFill>
            <a:schemeClr val="bg1"/>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pPr algn="ctr" eaLnBrk="0" hangingPunct="0"/>
            <a:r>
              <a:rPr lang="ja-JP" altLang="en-US" sz="1400" b="1" dirty="0" smtClean="0">
                <a:solidFill>
                  <a:srgbClr val="FF0000"/>
                </a:solidFill>
                <a:latin typeface="MS UI Gothic" pitchFamily="50" charset="-128"/>
                <a:ea typeface="MS UI Gothic" pitchFamily="50" charset="-128"/>
              </a:rPr>
              <a:t>ステークホルダー単位</a:t>
            </a:r>
            <a:r>
              <a:rPr lang="ja-JP" altLang="en-US" sz="1400" b="1" dirty="0">
                <a:solidFill>
                  <a:srgbClr val="FF0000"/>
                </a:solidFill>
                <a:latin typeface="MS UI Gothic" pitchFamily="50" charset="-128"/>
                <a:ea typeface="MS UI Gothic" pitchFamily="50" charset="-128"/>
              </a:rPr>
              <a:t>の</a:t>
            </a:r>
          </a:p>
          <a:p>
            <a:pPr algn="ctr" eaLnBrk="0" hangingPunct="0"/>
            <a:r>
              <a:rPr lang="ja-JP" altLang="en-US" sz="1400" b="1" dirty="0">
                <a:solidFill>
                  <a:srgbClr val="FF0000"/>
                </a:solidFill>
                <a:latin typeface="MS UI Gothic" pitchFamily="50" charset="-128"/>
                <a:ea typeface="MS UI Gothic" pitchFamily="50" charset="-128"/>
              </a:rPr>
              <a:t>投資対効果</a:t>
            </a:r>
          </a:p>
        </p:txBody>
      </p:sp>
    </p:spTree>
    <p:extLst>
      <p:ext uri="{BB962C8B-B14F-4D97-AF65-F5344CB8AC3E}">
        <p14:creationId xmlns:p14="http://schemas.microsoft.com/office/powerpoint/2010/main" val="8493952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4-34</a:t>
            </a:r>
            <a:r>
              <a:rPr lang="ja-JP" altLang="en-US" dirty="0"/>
              <a:t>　</a:t>
            </a:r>
            <a:r>
              <a:rPr lang="ja-JP" altLang="en-US" dirty="0" smtClean="0"/>
              <a:t>評価基準（</a:t>
            </a:r>
            <a:r>
              <a:rPr lang="en-US" altLang="ja-JP" dirty="0" smtClean="0"/>
              <a:t>KPI</a:t>
            </a:r>
            <a:r>
              <a:rPr lang="ja-JP" altLang="en-US" dirty="0" smtClean="0"/>
              <a:t>）と目標値の体系化の例</a:t>
            </a:r>
            <a:endParaRPr kumimoji="1" lang="ja-JP" altLang="en-US" dirty="0"/>
          </a:p>
        </p:txBody>
      </p:sp>
      <p:sp>
        <p:nvSpPr>
          <p:cNvPr id="48" name="角丸四角形 47"/>
          <p:cNvSpPr/>
          <p:nvPr/>
        </p:nvSpPr>
        <p:spPr bwMode="auto">
          <a:xfrm>
            <a:off x="179512" y="548680"/>
            <a:ext cx="8784976" cy="576064"/>
          </a:xfrm>
          <a:prstGeom prst="roundRect">
            <a:avLst/>
          </a:prstGeom>
          <a:solidFill>
            <a:srgbClr val="FFFF99"/>
          </a:solidFill>
          <a:ln w="9525" cap="flat" cmpd="sng" algn="ctr">
            <a:solidFill>
              <a:schemeClr val="tx1"/>
            </a:solidFill>
            <a:prstDash val="solid"/>
            <a:round/>
            <a:headEnd type="none" w="med" len="med"/>
            <a:tailEnd type="none" w="med" len="med"/>
          </a:ln>
          <a:effectLst/>
          <a:extLst/>
        </p:spPr>
        <p:txBody>
          <a:bodyPr vert="horz" wrap="square" lIns="36000" tIns="36000" rIns="36000" bIns="360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600" b="0" i="0" u="none" strike="noStrike" cap="none" normalizeH="0" baseline="0" dirty="0" smtClean="0">
                <a:ln>
                  <a:noFill/>
                </a:ln>
                <a:solidFill>
                  <a:schemeClr val="tx1"/>
                </a:solidFill>
                <a:effectLst/>
              </a:rPr>
              <a:t>以下のサンプル（記入例）をコピー＆貼り付けしています。</a:t>
            </a:r>
            <a:endParaRPr kumimoji="1" lang="en-US" altLang="ja-JP" sz="1600" b="0" i="0" u="none" strike="noStrike" cap="none" normalizeH="0" baseline="0" dirty="0" smtClean="0">
              <a:ln>
                <a:noFill/>
              </a:ln>
              <a:solidFill>
                <a:schemeClr val="tx1"/>
              </a:solidFill>
              <a:effectLst/>
            </a:endParaRPr>
          </a:p>
          <a:p>
            <a:pPr marL="442913" lvl="1" indent="-263525">
              <a:buFont typeface="Arial" pitchFamily="34" charset="0"/>
              <a:buChar char="•"/>
            </a:pPr>
            <a:r>
              <a:rPr lang="en-US" altLang="ja-JP" sz="1600" dirty="0"/>
              <a:t>O_C2-1-01_</a:t>
            </a:r>
            <a:r>
              <a:rPr lang="ja-JP" altLang="en-US" sz="1600" dirty="0"/>
              <a:t>システム企画書（記入例）</a:t>
            </a:r>
            <a:r>
              <a:rPr lang="en-US" altLang="ja-JP" sz="1600" dirty="0" smtClean="0"/>
              <a:t>.doc</a:t>
            </a:r>
            <a:endParaRPr kumimoji="1" lang="ja-JP" altLang="en-US" sz="1600" b="0" i="0" u="none" strike="noStrike" cap="none" normalizeH="0" baseline="0" dirty="0" smtClean="0">
              <a:ln>
                <a:noFill/>
              </a:ln>
              <a:solidFill>
                <a:schemeClr val="tx1"/>
              </a:solidFill>
              <a:effectLs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84" y="1484784"/>
            <a:ext cx="1034415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555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lang="en-US" altLang="ja-JP" dirty="0"/>
              <a:t>4-4</a:t>
            </a:r>
            <a:r>
              <a:rPr lang="ja-JP" altLang="en-US" dirty="0"/>
              <a:t>　ステークホルダー分析結果の例</a:t>
            </a:r>
            <a:r>
              <a:rPr lang="ja-JP" altLang="en-US" dirty="0" smtClean="0"/>
              <a:t>（</a:t>
            </a:r>
            <a:r>
              <a:rPr lang="en-US" altLang="ja-JP" dirty="0" smtClean="0"/>
              <a:t>2/2</a:t>
            </a:r>
            <a:r>
              <a:rPr lang="ja-JP" altLang="en-US" dirty="0"/>
              <a:t>）</a:t>
            </a:r>
            <a:endParaRPr kumimoji="1" lang="ja-JP" altLang="en-US" dirty="0"/>
          </a:p>
        </p:txBody>
      </p:sp>
      <p:sp>
        <p:nvSpPr>
          <p:cNvPr id="3" name="Rectangle 4"/>
          <p:cNvSpPr>
            <a:spLocks noChangeArrowheads="1"/>
          </p:cNvSpPr>
          <p:nvPr/>
        </p:nvSpPr>
        <p:spPr bwMode="auto">
          <a:xfrm>
            <a:off x="2627313" y="1773238"/>
            <a:ext cx="3889375" cy="3889375"/>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4" name="Line 5"/>
          <p:cNvSpPr>
            <a:spLocks noChangeShapeType="1"/>
          </p:cNvSpPr>
          <p:nvPr/>
        </p:nvSpPr>
        <p:spPr bwMode="auto">
          <a:xfrm flipV="1">
            <a:off x="2195513" y="1773238"/>
            <a:ext cx="0" cy="388778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5" name="Line 6"/>
          <p:cNvSpPr>
            <a:spLocks noChangeShapeType="1"/>
          </p:cNvSpPr>
          <p:nvPr/>
        </p:nvSpPr>
        <p:spPr bwMode="auto">
          <a:xfrm flipV="1">
            <a:off x="2627313" y="6021388"/>
            <a:ext cx="396081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6" name="Text Box 7"/>
          <p:cNvSpPr txBox="1">
            <a:spLocks noChangeArrowheads="1"/>
          </p:cNvSpPr>
          <p:nvPr/>
        </p:nvSpPr>
        <p:spPr bwMode="auto">
          <a:xfrm>
            <a:off x="4284663" y="6021388"/>
            <a:ext cx="758825" cy="347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800">
                <a:latin typeface="Arial" charset="0"/>
              </a:rPr>
              <a:t>影響力</a:t>
            </a:r>
          </a:p>
        </p:txBody>
      </p:sp>
      <p:sp>
        <p:nvSpPr>
          <p:cNvPr id="7" name="Text Box 8"/>
          <p:cNvSpPr txBox="1">
            <a:spLocks noChangeArrowheads="1"/>
          </p:cNvSpPr>
          <p:nvPr/>
        </p:nvSpPr>
        <p:spPr bwMode="auto">
          <a:xfrm>
            <a:off x="5724525" y="5661025"/>
            <a:ext cx="301625" cy="347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800">
                <a:latin typeface="Arial" charset="0"/>
              </a:rPr>
              <a:t>大</a:t>
            </a:r>
          </a:p>
        </p:txBody>
      </p:sp>
      <p:sp>
        <p:nvSpPr>
          <p:cNvPr id="8" name="Text Box 9"/>
          <p:cNvSpPr txBox="1">
            <a:spLocks noChangeArrowheads="1"/>
          </p:cNvSpPr>
          <p:nvPr/>
        </p:nvSpPr>
        <p:spPr bwMode="auto">
          <a:xfrm>
            <a:off x="4427538" y="5661025"/>
            <a:ext cx="301625" cy="347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800">
                <a:latin typeface="Arial" charset="0"/>
              </a:rPr>
              <a:t>中</a:t>
            </a:r>
          </a:p>
        </p:txBody>
      </p:sp>
      <p:sp>
        <p:nvSpPr>
          <p:cNvPr id="10" name="Text Box 10"/>
          <p:cNvSpPr txBox="1">
            <a:spLocks noChangeArrowheads="1"/>
          </p:cNvSpPr>
          <p:nvPr/>
        </p:nvSpPr>
        <p:spPr bwMode="auto">
          <a:xfrm>
            <a:off x="3132138" y="5661025"/>
            <a:ext cx="301625" cy="3476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800">
                <a:latin typeface="Arial" charset="0"/>
              </a:rPr>
              <a:t>小</a:t>
            </a:r>
          </a:p>
        </p:txBody>
      </p:sp>
      <p:sp>
        <p:nvSpPr>
          <p:cNvPr id="11" name="Text Box 11"/>
          <p:cNvSpPr txBox="1">
            <a:spLocks noChangeArrowheads="1"/>
          </p:cNvSpPr>
          <p:nvPr/>
        </p:nvSpPr>
        <p:spPr bwMode="auto">
          <a:xfrm>
            <a:off x="2222500" y="2133600"/>
            <a:ext cx="347663" cy="53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ja-JP" altLang="en-US" sz="1800">
                <a:latin typeface="Arial" charset="0"/>
              </a:rPr>
              <a:t>賛成</a:t>
            </a:r>
          </a:p>
        </p:txBody>
      </p:sp>
      <p:sp>
        <p:nvSpPr>
          <p:cNvPr id="12" name="Text Box 12"/>
          <p:cNvSpPr txBox="1">
            <a:spLocks noChangeArrowheads="1"/>
          </p:cNvSpPr>
          <p:nvPr/>
        </p:nvSpPr>
        <p:spPr bwMode="auto">
          <a:xfrm>
            <a:off x="2222500" y="3429000"/>
            <a:ext cx="347663" cy="53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ja-JP" altLang="en-US" sz="1800">
                <a:latin typeface="Arial" charset="0"/>
              </a:rPr>
              <a:t>中立</a:t>
            </a:r>
          </a:p>
        </p:txBody>
      </p:sp>
      <p:sp>
        <p:nvSpPr>
          <p:cNvPr id="13" name="Text Box 13"/>
          <p:cNvSpPr txBox="1">
            <a:spLocks noChangeArrowheads="1"/>
          </p:cNvSpPr>
          <p:nvPr/>
        </p:nvSpPr>
        <p:spPr bwMode="auto">
          <a:xfrm>
            <a:off x="2222500" y="4724400"/>
            <a:ext cx="347663" cy="53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ja-JP" altLang="en-US" sz="1800">
                <a:latin typeface="Arial" charset="0"/>
              </a:rPr>
              <a:t>反対</a:t>
            </a:r>
          </a:p>
        </p:txBody>
      </p:sp>
      <p:sp>
        <p:nvSpPr>
          <p:cNvPr id="14" name="Text Box 14"/>
          <p:cNvSpPr txBox="1">
            <a:spLocks noChangeArrowheads="1"/>
          </p:cNvSpPr>
          <p:nvPr/>
        </p:nvSpPr>
        <p:spPr bwMode="auto">
          <a:xfrm>
            <a:off x="1763713" y="1952625"/>
            <a:ext cx="347662" cy="3384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ja-JP" altLang="en-US" sz="1800">
                <a:latin typeface="Arial" charset="0"/>
              </a:rPr>
              <a:t>販売システム再構築に対する反応</a:t>
            </a:r>
          </a:p>
        </p:txBody>
      </p:sp>
      <p:sp>
        <p:nvSpPr>
          <p:cNvPr id="15" name="Oval 15"/>
          <p:cNvSpPr>
            <a:spLocks noChangeArrowheads="1"/>
          </p:cNvSpPr>
          <p:nvPr/>
        </p:nvSpPr>
        <p:spPr bwMode="auto">
          <a:xfrm>
            <a:off x="2843213" y="4365625"/>
            <a:ext cx="1439862" cy="115252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r>
              <a:rPr lang="ja-JP" altLang="en-US" sz="1800" b="1">
                <a:solidFill>
                  <a:srgbClr val="FF0000"/>
                </a:solidFill>
                <a:latin typeface="Arial" charset="0"/>
              </a:rPr>
              <a:t>要経過観察</a:t>
            </a:r>
          </a:p>
          <a:p>
            <a:pPr algn="ctr"/>
            <a:endParaRPr lang="ja-JP" altLang="en-US" sz="1800" b="1">
              <a:solidFill>
                <a:srgbClr val="FF0000"/>
              </a:solidFill>
              <a:latin typeface="Arial" charset="0"/>
            </a:endParaRPr>
          </a:p>
          <a:p>
            <a:pPr algn="ctr"/>
            <a:endParaRPr lang="en-US" altLang="ja-JP" sz="1800" b="1">
              <a:solidFill>
                <a:srgbClr val="FF0000"/>
              </a:solidFill>
              <a:latin typeface="Arial" charset="0"/>
            </a:endParaRPr>
          </a:p>
        </p:txBody>
      </p:sp>
      <p:sp>
        <p:nvSpPr>
          <p:cNvPr id="16" name="Oval 16"/>
          <p:cNvSpPr>
            <a:spLocks noChangeArrowheads="1"/>
          </p:cNvSpPr>
          <p:nvPr/>
        </p:nvSpPr>
        <p:spPr bwMode="auto">
          <a:xfrm rot="1800000">
            <a:off x="3995738" y="3500438"/>
            <a:ext cx="2520950" cy="1728787"/>
          </a:xfrm>
          <a:prstGeom prst="ellipse">
            <a:avLst/>
          </a:prstGeom>
          <a:solidFill>
            <a:srgbClr val="FF99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endParaRPr lang="en-US" altLang="ja-JP" sz="1800">
              <a:latin typeface="Arial" charset="0"/>
            </a:endParaRPr>
          </a:p>
          <a:p>
            <a:pPr algn="ctr"/>
            <a:endParaRPr lang="en-US" altLang="ja-JP" sz="1800">
              <a:latin typeface="Arial" charset="0"/>
            </a:endParaRPr>
          </a:p>
        </p:txBody>
      </p:sp>
      <p:sp>
        <p:nvSpPr>
          <p:cNvPr id="17" name="Oval 17"/>
          <p:cNvSpPr>
            <a:spLocks noChangeArrowheads="1"/>
          </p:cNvSpPr>
          <p:nvPr/>
        </p:nvSpPr>
        <p:spPr bwMode="auto">
          <a:xfrm>
            <a:off x="5003800" y="1916113"/>
            <a:ext cx="1439863" cy="1152525"/>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r>
              <a:rPr lang="ja-JP" altLang="en-US" sz="1800" b="1">
                <a:solidFill>
                  <a:srgbClr val="FF0000"/>
                </a:solidFill>
                <a:latin typeface="Arial" charset="0"/>
              </a:rPr>
              <a:t>牽引役</a:t>
            </a:r>
          </a:p>
          <a:p>
            <a:pPr algn="ctr"/>
            <a:endParaRPr lang="ja-JP" altLang="en-US" sz="1800" b="1">
              <a:solidFill>
                <a:srgbClr val="FF0000"/>
              </a:solidFill>
              <a:latin typeface="Arial" charset="0"/>
            </a:endParaRPr>
          </a:p>
          <a:p>
            <a:pPr algn="ctr"/>
            <a:endParaRPr lang="en-US" altLang="ja-JP" sz="1800" b="1">
              <a:solidFill>
                <a:srgbClr val="FF0000"/>
              </a:solidFill>
              <a:latin typeface="Arial" charset="0"/>
            </a:endParaRPr>
          </a:p>
        </p:txBody>
      </p:sp>
      <p:sp>
        <p:nvSpPr>
          <p:cNvPr id="18" name="Rectangle 18"/>
          <p:cNvSpPr>
            <a:spLocks noChangeArrowheads="1"/>
          </p:cNvSpPr>
          <p:nvPr/>
        </p:nvSpPr>
        <p:spPr bwMode="auto">
          <a:xfrm>
            <a:off x="5435600" y="4652963"/>
            <a:ext cx="763588" cy="347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800" b="1">
                <a:solidFill>
                  <a:srgbClr val="FF0000"/>
                </a:solidFill>
                <a:latin typeface="Arial" charset="0"/>
              </a:rPr>
              <a:t>要注意</a:t>
            </a:r>
          </a:p>
        </p:txBody>
      </p:sp>
      <p:sp>
        <p:nvSpPr>
          <p:cNvPr id="19" name="Rectangle 19"/>
          <p:cNvSpPr>
            <a:spLocks noChangeArrowheads="1"/>
          </p:cNvSpPr>
          <p:nvPr/>
        </p:nvSpPr>
        <p:spPr bwMode="auto">
          <a:xfrm>
            <a:off x="2627313" y="17732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0" name="Rectangle 20"/>
          <p:cNvSpPr>
            <a:spLocks noChangeArrowheads="1"/>
          </p:cNvSpPr>
          <p:nvPr/>
        </p:nvSpPr>
        <p:spPr bwMode="auto">
          <a:xfrm>
            <a:off x="3922713" y="17732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1" name="Rectangle 21"/>
          <p:cNvSpPr>
            <a:spLocks noChangeArrowheads="1"/>
          </p:cNvSpPr>
          <p:nvPr/>
        </p:nvSpPr>
        <p:spPr bwMode="auto">
          <a:xfrm>
            <a:off x="5218113" y="17732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2" name="Rectangle 22"/>
          <p:cNvSpPr>
            <a:spLocks noChangeArrowheads="1"/>
          </p:cNvSpPr>
          <p:nvPr/>
        </p:nvSpPr>
        <p:spPr bwMode="auto">
          <a:xfrm>
            <a:off x="2627313" y="30686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3" name="Rectangle 23"/>
          <p:cNvSpPr>
            <a:spLocks noChangeArrowheads="1"/>
          </p:cNvSpPr>
          <p:nvPr/>
        </p:nvSpPr>
        <p:spPr bwMode="auto">
          <a:xfrm>
            <a:off x="3922713" y="30686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4" name="Rectangle 24"/>
          <p:cNvSpPr>
            <a:spLocks noChangeArrowheads="1"/>
          </p:cNvSpPr>
          <p:nvPr/>
        </p:nvSpPr>
        <p:spPr bwMode="auto">
          <a:xfrm>
            <a:off x="5218113" y="3068638"/>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5" name="Rectangle 25"/>
          <p:cNvSpPr>
            <a:spLocks noChangeArrowheads="1"/>
          </p:cNvSpPr>
          <p:nvPr/>
        </p:nvSpPr>
        <p:spPr bwMode="auto">
          <a:xfrm>
            <a:off x="2627313" y="4365625"/>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6" name="Rectangle 26"/>
          <p:cNvSpPr>
            <a:spLocks noChangeArrowheads="1"/>
          </p:cNvSpPr>
          <p:nvPr/>
        </p:nvSpPr>
        <p:spPr bwMode="auto">
          <a:xfrm>
            <a:off x="3922713" y="4365625"/>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7" name="Rectangle 27"/>
          <p:cNvSpPr>
            <a:spLocks noChangeArrowheads="1"/>
          </p:cNvSpPr>
          <p:nvPr/>
        </p:nvSpPr>
        <p:spPr bwMode="auto">
          <a:xfrm>
            <a:off x="5218113" y="4365625"/>
            <a:ext cx="12954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ja-JP" altLang="en-US"/>
          </a:p>
        </p:txBody>
      </p:sp>
      <p:sp>
        <p:nvSpPr>
          <p:cNvPr id="28" name="Line 36"/>
          <p:cNvSpPr>
            <a:spLocks noChangeShapeType="1"/>
          </p:cNvSpPr>
          <p:nvPr/>
        </p:nvSpPr>
        <p:spPr bwMode="auto">
          <a:xfrm flipH="1" flipV="1">
            <a:off x="4895850" y="2600325"/>
            <a:ext cx="793750" cy="17287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29" name="Line 37"/>
          <p:cNvSpPr>
            <a:spLocks noChangeShapeType="1"/>
          </p:cNvSpPr>
          <p:nvPr/>
        </p:nvSpPr>
        <p:spPr bwMode="auto">
          <a:xfrm flipH="1">
            <a:off x="5795963" y="3824288"/>
            <a:ext cx="144462" cy="50641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30" name="Text Box 42"/>
          <p:cNvSpPr txBox="1">
            <a:spLocks noChangeArrowheads="1"/>
          </p:cNvSpPr>
          <p:nvPr/>
        </p:nvSpPr>
        <p:spPr bwMode="auto">
          <a:xfrm>
            <a:off x="5219700" y="3227388"/>
            <a:ext cx="327025" cy="22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a:latin typeface="Arial" charset="0"/>
              </a:rPr>
              <a:t>対立</a:t>
            </a:r>
          </a:p>
        </p:txBody>
      </p:sp>
      <p:sp>
        <p:nvSpPr>
          <p:cNvPr id="31" name="Text Box 46"/>
          <p:cNvSpPr txBox="1">
            <a:spLocks noChangeArrowheads="1"/>
          </p:cNvSpPr>
          <p:nvPr/>
        </p:nvSpPr>
        <p:spPr bwMode="auto">
          <a:xfrm>
            <a:off x="5616575" y="3608388"/>
            <a:ext cx="970385" cy="2265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dirty="0">
                <a:latin typeface="Arial" charset="0"/>
              </a:rPr>
              <a:t>田中</a:t>
            </a:r>
            <a:r>
              <a:rPr lang="ja-JP" altLang="en-US" sz="1000" dirty="0" smtClean="0">
                <a:latin typeface="Arial" charset="0"/>
              </a:rPr>
              <a:t>営業本部長</a:t>
            </a:r>
            <a:endParaRPr lang="ja-JP" altLang="en-US" sz="1000" dirty="0">
              <a:latin typeface="Arial" charset="0"/>
            </a:endParaRPr>
          </a:p>
        </p:txBody>
      </p:sp>
      <p:sp>
        <p:nvSpPr>
          <p:cNvPr id="32" name="Text Box 47"/>
          <p:cNvSpPr txBox="1">
            <a:spLocks noChangeArrowheads="1"/>
          </p:cNvSpPr>
          <p:nvPr/>
        </p:nvSpPr>
        <p:spPr bwMode="auto">
          <a:xfrm>
            <a:off x="4317269" y="2241550"/>
            <a:ext cx="585664" cy="380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dirty="0">
                <a:latin typeface="Arial" charset="0"/>
              </a:rPr>
              <a:t>佐藤第一</a:t>
            </a:r>
          </a:p>
          <a:p>
            <a:pPr algn="ctr"/>
            <a:r>
              <a:rPr lang="ja-JP" altLang="en-US" sz="1000" dirty="0" smtClean="0">
                <a:latin typeface="Arial" charset="0"/>
              </a:rPr>
              <a:t>営業室長</a:t>
            </a:r>
            <a:endParaRPr lang="ja-JP" altLang="en-US" sz="1000" dirty="0">
              <a:latin typeface="Arial" charset="0"/>
            </a:endParaRPr>
          </a:p>
        </p:txBody>
      </p:sp>
      <p:sp>
        <p:nvSpPr>
          <p:cNvPr id="33" name="Text Box 30"/>
          <p:cNvSpPr txBox="1">
            <a:spLocks noChangeArrowheads="1"/>
          </p:cNvSpPr>
          <p:nvPr/>
        </p:nvSpPr>
        <p:spPr bwMode="auto">
          <a:xfrm>
            <a:off x="5759450" y="2903538"/>
            <a:ext cx="585664" cy="2265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dirty="0" smtClean="0">
                <a:latin typeface="Arial" charset="0"/>
              </a:rPr>
              <a:t>飯島社長</a:t>
            </a:r>
            <a:endParaRPr lang="ja-JP" altLang="en-US" sz="1000" dirty="0">
              <a:latin typeface="Arial" charset="0"/>
            </a:endParaRPr>
          </a:p>
        </p:txBody>
      </p:sp>
      <p:sp>
        <p:nvSpPr>
          <p:cNvPr id="34" name="Text Box 48"/>
          <p:cNvSpPr txBox="1">
            <a:spLocks noChangeArrowheads="1"/>
          </p:cNvSpPr>
          <p:nvPr/>
        </p:nvSpPr>
        <p:spPr bwMode="auto">
          <a:xfrm>
            <a:off x="5577744" y="4329113"/>
            <a:ext cx="585664" cy="380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dirty="0">
                <a:latin typeface="Arial" charset="0"/>
              </a:rPr>
              <a:t>伊藤第二</a:t>
            </a:r>
          </a:p>
          <a:p>
            <a:pPr algn="ctr"/>
            <a:r>
              <a:rPr lang="ja-JP" altLang="en-US" sz="1000" dirty="0" smtClean="0">
                <a:latin typeface="Arial" charset="0"/>
              </a:rPr>
              <a:t>営業室長</a:t>
            </a:r>
            <a:endParaRPr lang="ja-JP" altLang="en-US" sz="1000" dirty="0">
              <a:latin typeface="Arial" charset="0"/>
            </a:endParaRPr>
          </a:p>
        </p:txBody>
      </p:sp>
      <p:sp>
        <p:nvSpPr>
          <p:cNvPr id="35" name="Text Box 49"/>
          <p:cNvSpPr txBox="1">
            <a:spLocks noChangeArrowheads="1"/>
          </p:cNvSpPr>
          <p:nvPr/>
        </p:nvSpPr>
        <p:spPr bwMode="auto">
          <a:xfrm>
            <a:off x="4210113" y="3284538"/>
            <a:ext cx="585664" cy="380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dirty="0">
                <a:latin typeface="Arial" charset="0"/>
              </a:rPr>
              <a:t>山本第三</a:t>
            </a:r>
          </a:p>
          <a:p>
            <a:pPr algn="ctr"/>
            <a:r>
              <a:rPr lang="ja-JP" altLang="en-US" sz="1000" dirty="0" smtClean="0">
                <a:latin typeface="Arial" charset="0"/>
              </a:rPr>
              <a:t>営業室長</a:t>
            </a:r>
            <a:endParaRPr lang="ja-JP" altLang="en-US" sz="1000" dirty="0">
              <a:latin typeface="Arial" charset="0"/>
            </a:endParaRPr>
          </a:p>
        </p:txBody>
      </p:sp>
      <p:sp>
        <p:nvSpPr>
          <p:cNvPr id="36" name="Text Box 50"/>
          <p:cNvSpPr txBox="1">
            <a:spLocks noChangeArrowheads="1"/>
          </p:cNvSpPr>
          <p:nvPr/>
        </p:nvSpPr>
        <p:spPr bwMode="auto">
          <a:xfrm>
            <a:off x="5903913" y="3968750"/>
            <a:ext cx="327025" cy="22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a:latin typeface="Arial" charset="0"/>
              </a:rPr>
              <a:t>親密</a:t>
            </a:r>
          </a:p>
        </p:txBody>
      </p:sp>
      <p:sp>
        <p:nvSpPr>
          <p:cNvPr id="37" name="Text Box 51"/>
          <p:cNvSpPr txBox="1">
            <a:spLocks noChangeArrowheads="1"/>
          </p:cNvSpPr>
          <p:nvPr/>
        </p:nvSpPr>
        <p:spPr bwMode="auto">
          <a:xfrm>
            <a:off x="3600450" y="3716338"/>
            <a:ext cx="581025" cy="225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a:latin typeface="Arial" charset="0"/>
              </a:rPr>
              <a:t>仕入れ先</a:t>
            </a:r>
          </a:p>
        </p:txBody>
      </p:sp>
      <p:sp>
        <p:nvSpPr>
          <p:cNvPr id="38" name="Text Box 52"/>
          <p:cNvSpPr txBox="1">
            <a:spLocks noChangeArrowheads="1"/>
          </p:cNvSpPr>
          <p:nvPr/>
        </p:nvSpPr>
        <p:spPr bwMode="auto">
          <a:xfrm>
            <a:off x="5302555" y="2420938"/>
            <a:ext cx="699478" cy="380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dirty="0" smtClean="0">
                <a:latin typeface="Arial" charset="0"/>
              </a:rPr>
              <a:t>前川情報</a:t>
            </a:r>
            <a:endParaRPr lang="ja-JP" altLang="en-US" sz="1000" dirty="0">
              <a:latin typeface="Arial" charset="0"/>
            </a:endParaRPr>
          </a:p>
          <a:p>
            <a:pPr algn="ctr"/>
            <a:r>
              <a:rPr lang="en-US" altLang="ja-JP" sz="1000" dirty="0" smtClean="0">
                <a:latin typeface="+mn-ea"/>
                <a:ea typeface="+mn-ea"/>
              </a:rPr>
              <a:t>IT</a:t>
            </a:r>
            <a:r>
              <a:rPr lang="ja-JP" altLang="en-US" sz="1000" dirty="0" smtClean="0">
                <a:latin typeface="Arial" charset="0"/>
              </a:rPr>
              <a:t>推進部長</a:t>
            </a:r>
            <a:endParaRPr lang="ja-JP" altLang="en-US" sz="1000" dirty="0">
              <a:latin typeface="Arial" charset="0"/>
            </a:endParaRPr>
          </a:p>
        </p:txBody>
      </p:sp>
      <p:sp>
        <p:nvSpPr>
          <p:cNvPr id="39" name="Text Box 53"/>
          <p:cNvSpPr txBox="1">
            <a:spLocks noChangeArrowheads="1"/>
          </p:cNvSpPr>
          <p:nvPr/>
        </p:nvSpPr>
        <p:spPr bwMode="auto">
          <a:xfrm>
            <a:off x="4081079" y="3933825"/>
            <a:ext cx="842145" cy="380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dirty="0">
                <a:latin typeface="Arial" charset="0"/>
              </a:rPr>
              <a:t>渡辺</a:t>
            </a:r>
          </a:p>
          <a:p>
            <a:pPr algn="ctr"/>
            <a:r>
              <a:rPr lang="ja-JP" altLang="en-US" sz="1000" dirty="0" smtClean="0">
                <a:latin typeface="Arial" charset="0"/>
              </a:rPr>
              <a:t>経営企画部長</a:t>
            </a:r>
            <a:endParaRPr lang="ja-JP" altLang="en-US" sz="1000" dirty="0">
              <a:latin typeface="Arial" charset="0"/>
            </a:endParaRPr>
          </a:p>
        </p:txBody>
      </p:sp>
      <p:sp>
        <p:nvSpPr>
          <p:cNvPr id="40" name="Text Box 54"/>
          <p:cNvSpPr txBox="1">
            <a:spLocks noChangeArrowheads="1"/>
          </p:cNvSpPr>
          <p:nvPr/>
        </p:nvSpPr>
        <p:spPr bwMode="auto">
          <a:xfrm>
            <a:off x="5037993" y="4041775"/>
            <a:ext cx="585665" cy="380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dirty="0">
                <a:latin typeface="Arial" charset="0"/>
              </a:rPr>
              <a:t>中村</a:t>
            </a:r>
          </a:p>
          <a:p>
            <a:pPr algn="ctr"/>
            <a:r>
              <a:rPr lang="ja-JP" altLang="en-US" sz="1000" dirty="0" smtClean="0">
                <a:latin typeface="Arial" charset="0"/>
              </a:rPr>
              <a:t>経理部長</a:t>
            </a:r>
            <a:endParaRPr lang="ja-JP" altLang="en-US" sz="1000" dirty="0">
              <a:latin typeface="Arial" charset="0"/>
            </a:endParaRPr>
          </a:p>
        </p:txBody>
      </p:sp>
      <p:sp>
        <p:nvSpPr>
          <p:cNvPr id="41" name="Text Box 55"/>
          <p:cNvSpPr txBox="1">
            <a:spLocks noChangeArrowheads="1"/>
          </p:cNvSpPr>
          <p:nvPr/>
        </p:nvSpPr>
        <p:spPr bwMode="auto">
          <a:xfrm>
            <a:off x="3527425" y="3933056"/>
            <a:ext cx="708025" cy="225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a:latin typeface="Arial" charset="0"/>
              </a:rPr>
              <a:t>顧客（法人）</a:t>
            </a:r>
          </a:p>
        </p:txBody>
      </p:sp>
      <p:sp>
        <p:nvSpPr>
          <p:cNvPr id="42" name="Text Box 56"/>
          <p:cNvSpPr txBox="1">
            <a:spLocks noChangeArrowheads="1"/>
          </p:cNvSpPr>
          <p:nvPr/>
        </p:nvSpPr>
        <p:spPr bwMode="auto">
          <a:xfrm>
            <a:off x="2736850" y="3681413"/>
            <a:ext cx="708025" cy="225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a:latin typeface="Arial" charset="0"/>
              </a:rPr>
              <a:t>顧客（個人）</a:t>
            </a:r>
          </a:p>
        </p:txBody>
      </p:sp>
      <p:sp>
        <p:nvSpPr>
          <p:cNvPr id="43" name="Line 57"/>
          <p:cNvSpPr>
            <a:spLocks noChangeShapeType="1"/>
          </p:cNvSpPr>
          <p:nvPr/>
        </p:nvSpPr>
        <p:spPr bwMode="auto">
          <a:xfrm flipH="1" flipV="1">
            <a:off x="3995738" y="4257675"/>
            <a:ext cx="1585912" cy="431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44" name="Line 58"/>
          <p:cNvSpPr>
            <a:spLocks noChangeShapeType="1"/>
          </p:cNvSpPr>
          <p:nvPr/>
        </p:nvSpPr>
        <p:spPr bwMode="auto">
          <a:xfrm flipH="1" flipV="1">
            <a:off x="4176713" y="3789363"/>
            <a:ext cx="865187" cy="2508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45" name="Text Box 59"/>
          <p:cNvSpPr txBox="1">
            <a:spLocks noChangeArrowheads="1"/>
          </p:cNvSpPr>
          <p:nvPr/>
        </p:nvSpPr>
        <p:spPr bwMode="auto">
          <a:xfrm>
            <a:off x="4824413" y="3752850"/>
            <a:ext cx="327025" cy="22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a:latin typeface="Arial" charset="0"/>
              </a:rPr>
              <a:t>担当</a:t>
            </a:r>
          </a:p>
        </p:txBody>
      </p:sp>
      <p:sp>
        <p:nvSpPr>
          <p:cNvPr id="46" name="Text Box 60"/>
          <p:cNvSpPr txBox="1">
            <a:spLocks noChangeArrowheads="1"/>
          </p:cNvSpPr>
          <p:nvPr/>
        </p:nvSpPr>
        <p:spPr bwMode="auto">
          <a:xfrm>
            <a:off x="4824413" y="4581525"/>
            <a:ext cx="327025" cy="22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a:latin typeface="Arial" charset="0"/>
              </a:rPr>
              <a:t>担当</a:t>
            </a:r>
          </a:p>
        </p:txBody>
      </p:sp>
      <p:sp>
        <p:nvSpPr>
          <p:cNvPr id="47" name="Text Box 61"/>
          <p:cNvSpPr txBox="1">
            <a:spLocks noChangeArrowheads="1"/>
          </p:cNvSpPr>
          <p:nvPr/>
        </p:nvSpPr>
        <p:spPr bwMode="auto">
          <a:xfrm>
            <a:off x="3671888" y="2636838"/>
            <a:ext cx="327025" cy="22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a:latin typeface="Arial" charset="0"/>
              </a:rPr>
              <a:t>担当</a:t>
            </a:r>
          </a:p>
        </p:txBody>
      </p:sp>
      <p:sp>
        <p:nvSpPr>
          <p:cNvPr id="48" name="Line 62"/>
          <p:cNvSpPr>
            <a:spLocks noChangeShapeType="1"/>
          </p:cNvSpPr>
          <p:nvPr/>
        </p:nvSpPr>
        <p:spPr bwMode="auto">
          <a:xfrm flipH="1">
            <a:off x="3348038" y="2457450"/>
            <a:ext cx="1044575" cy="12239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49" name="Line 63"/>
          <p:cNvSpPr>
            <a:spLocks noChangeShapeType="1"/>
          </p:cNvSpPr>
          <p:nvPr/>
        </p:nvSpPr>
        <p:spPr bwMode="auto">
          <a:xfrm flipH="1">
            <a:off x="3384550" y="3500438"/>
            <a:ext cx="792163" cy="3238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50" name="Text Box 64"/>
          <p:cNvSpPr txBox="1">
            <a:spLocks noChangeArrowheads="1"/>
          </p:cNvSpPr>
          <p:nvPr/>
        </p:nvSpPr>
        <p:spPr bwMode="auto">
          <a:xfrm>
            <a:off x="3635375" y="3392488"/>
            <a:ext cx="327025" cy="22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a:latin typeface="Arial" charset="0"/>
              </a:rPr>
              <a:t>担当</a:t>
            </a:r>
          </a:p>
        </p:txBody>
      </p:sp>
      <p:sp>
        <p:nvSpPr>
          <p:cNvPr id="51" name="Text Box 65"/>
          <p:cNvSpPr txBox="1">
            <a:spLocks noChangeArrowheads="1"/>
          </p:cNvSpPr>
          <p:nvPr/>
        </p:nvSpPr>
        <p:spPr bwMode="auto">
          <a:xfrm>
            <a:off x="5759450" y="3213100"/>
            <a:ext cx="327025" cy="22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a:latin typeface="Arial" charset="0"/>
              </a:rPr>
              <a:t>親密</a:t>
            </a:r>
          </a:p>
        </p:txBody>
      </p:sp>
      <p:sp>
        <p:nvSpPr>
          <p:cNvPr id="52" name="Line 66"/>
          <p:cNvSpPr>
            <a:spLocks noChangeShapeType="1"/>
          </p:cNvSpPr>
          <p:nvPr/>
        </p:nvSpPr>
        <p:spPr bwMode="auto">
          <a:xfrm flipH="1">
            <a:off x="5292725" y="3105150"/>
            <a:ext cx="539750" cy="9747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53" name="Text Box 67"/>
          <p:cNvSpPr txBox="1">
            <a:spLocks noChangeArrowheads="1"/>
          </p:cNvSpPr>
          <p:nvPr/>
        </p:nvSpPr>
        <p:spPr bwMode="auto">
          <a:xfrm>
            <a:off x="4148373" y="2852738"/>
            <a:ext cx="713904" cy="3804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pPr algn="ctr"/>
            <a:r>
              <a:rPr lang="ja-JP" altLang="en-US" sz="1000" dirty="0">
                <a:latin typeface="Arial" charset="0"/>
              </a:rPr>
              <a:t>野村</a:t>
            </a:r>
          </a:p>
          <a:p>
            <a:pPr algn="ctr"/>
            <a:r>
              <a:rPr lang="ja-JP" altLang="en-US" sz="1000" dirty="0" smtClean="0">
                <a:latin typeface="Arial" charset="0"/>
              </a:rPr>
              <a:t>物流本部長</a:t>
            </a:r>
            <a:endParaRPr lang="ja-JP" altLang="en-US" sz="1000" dirty="0">
              <a:latin typeface="Arial" charset="0"/>
            </a:endParaRPr>
          </a:p>
        </p:txBody>
      </p:sp>
      <p:sp>
        <p:nvSpPr>
          <p:cNvPr id="54" name="Line 68"/>
          <p:cNvSpPr>
            <a:spLocks noChangeShapeType="1"/>
          </p:cNvSpPr>
          <p:nvPr/>
        </p:nvSpPr>
        <p:spPr bwMode="auto">
          <a:xfrm flipH="1">
            <a:off x="4751388" y="2744788"/>
            <a:ext cx="576262" cy="3270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55" name="Text Box 69"/>
          <p:cNvSpPr txBox="1">
            <a:spLocks noChangeArrowheads="1"/>
          </p:cNvSpPr>
          <p:nvPr/>
        </p:nvSpPr>
        <p:spPr bwMode="auto">
          <a:xfrm>
            <a:off x="5148263" y="2816225"/>
            <a:ext cx="327025" cy="225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000">
                <a:latin typeface="Arial" charset="0"/>
              </a:rPr>
              <a:t>親密</a:t>
            </a:r>
          </a:p>
        </p:txBody>
      </p:sp>
    </p:spTree>
    <p:extLst>
      <p:ext uri="{BB962C8B-B14F-4D97-AF65-F5344CB8AC3E}">
        <p14:creationId xmlns:p14="http://schemas.microsoft.com/office/powerpoint/2010/main" val="30871298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4-35</a:t>
            </a:r>
            <a:r>
              <a:rPr lang="ja-JP" altLang="en-US" dirty="0"/>
              <a:t>　新業務・システム構想検討書の例</a:t>
            </a:r>
            <a:endParaRPr kumimoji="1" lang="ja-JP" altLang="en-US" dirty="0"/>
          </a:p>
        </p:txBody>
      </p:sp>
      <p:sp>
        <p:nvSpPr>
          <p:cNvPr id="3" name="Rectangle 130"/>
          <p:cNvSpPr>
            <a:spLocks noChangeAspect="1" noChangeArrowheads="1"/>
          </p:cNvSpPr>
          <p:nvPr/>
        </p:nvSpPr>
        <p:spPr bwMode="auto">
          <a:xfrm>
            <a:off x="255588" y="4768676"/>
            <a:ext cx="3060700" cy="1439863"/>
          </a:xfrm>
          <a:prstGeom prst="rect">
            <a:avLst/>
          </a:prstGeom>
          <a:gradFill rotWithShape="1">
            <a:gsLst>
              <a:gs pos="0">
                <a:srgbClr val="FFFFCC"/>
              </a:gs>
              <a:gs pos="100000">
                <a:srgbClr val="FFCC66"/>
              </a:gs>
            </a:gsLst>
            <a:lin ang="5400000" scaled="1"/>
          </a:gradFill>
          <a:ln w="2857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ja-JP" altLang="en-US" sz="1000" b="1">
                <a:solidFill>
                  <a:srgbClr val="FF0000"/>
                </a:solidFill>
              </a:rPr>
              <a:t>販売管理</a:t>
            </a:r>
          </a:p>
          <a:p>
            <a:pPr algn="r"/>
            <a:r>
              <a:rPr lang="ja-JP" altLang="en-US" sz="1000" b="1">
                <a:solidFill>
                  <a:srgbClr val="FF0000"/>
                </a:solidFill>
              </a:rPr>
              <a:t>システム</a:t>
            </a:r>
          </a:p>
        </p:txBody>
      </p:sp>
      <p:sp>
        <p:nvSpPr>
          <p:cNvPr id="4" name="Rectangle 356"/>
          <p:cNvSpPr>
            <a:spLocks noChangeArrowheads="1"/>
          </p:cNvSpPr>
          <p:nvPr/>
        </p:nvSpPr>
        <p:spPr bwMode="auto">
          <a:xfrm>
            <a:off x="471488" y="5379864"/>
            <a:ext cx="1836737" cy="720725"/>
          </a:xfrm>
          <a:prstGeom prst="rect">
            <a:avLst/>
          </a:prstGeom>
          <a:solidFill>
            <a:schemeClr val="bg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 name="角丸四角形 4"/>
          <p:cNvSpPr>
            <a:spLocks noChangeAspect="1" noChangeArrowheads="1"/>
          </p:cNvSpPr>
          <p:nvPr/>
        </p:nvSpPr>
        <p:spPr bwMode="auto">
          <a:xfrm>
            <a:off x="3757613" y="5165551"/>
            <a:ext cx="806450" cy="14763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anchor="b"/>
          <a:lstStyle/>
          <a:p>
            <a:pPr algn="ctr" eaLnBrk="0" hangingPunct="0"/>
            <a:r>
              <a:rPr lang="ja-JP" altLang="en-US" sz="900" b="1">
                <a:latin typeface="ＭＳ ゴシック" pitchFamily="49" charset="-128"/>
                <a:ea typeface="ＭＳ ゴシック" pitchFamily="49" charset="-128"/>
              </a:rPr>
              <a:t>営業部</a:t>
            </a:r>
          </a:p>
        </p:txBody>
      </p:sp>
      <p:graphicFrame>
        <p:nvGraphicFramePr>
          <p:cNvPr id="6" name="Group 321"/>
          <p:cNvGraphicFramePr>
            <a:graphicFrameLocks noGrp="1"/>
          </p:cNvGraphicFramePr>
          <p:nvPr>
            <p:ph sz="quarter" idx="2"/>
            <p:extLst>
              <p:ext uri="{D42A27DB-BD31-4B8C-83A1-F6EECF244321}">
                <p14:modId xmlns:p14="http://schemas.microsoft.com/office/powerpoint/2010/main" val="3640236999"/>
              </p:ext>
            </p:extLst>
          </p:nvPr>
        </p:nvGraphicFramePr>
        <p:xfrm>
          <a:off x="4927600" y="2090564"/>
          <a:ext cx="4030663" cy="1042800"/>
        </p:xfrm>
        <a:graphic>
          <a:graphicData uri="http://schemas.openxmlformats.org/drawingml/2006/table">
            <a:tbl>
              <a:tblPr/>
              <a:tblGrid>
                <a:gridCol w="681038"/>
                <a:gridCol w="1189037"/>
                <a:gridCol w="1511300"/>
                <a:gridCol w="649288"/>
              </a:tblGrid>
              <a:tr h="195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効果項目</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効果内容</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定量効果</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金額換算</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825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リピート数</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増加</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リピート率増加による売り上げの拡大</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ＭＳ Ｐゴシック" charset="-128"/>
                          <a:ea typeface="ＭＳ Ｐゴシック" charset="-128"/>
                        </a:rPr>
                        <a:t>x+3</a:t>
                      </a: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年度より顧客あたり年間注文数を平均</a:t>
                      </a:r>
                      <a:r>
                        <a:rPr kumimoji="1" lang="en-US" altLang="ja-JP" sz="1000" b="0" i="0" u="none" strike="noStrike" cap="none" normalizeH="0" baseline="0" smtClean="0">
                          <a:ln>
                            <a:noFill/>
                          </a:ln>
                          <a:solidFill>
                            <a:schemeClr val="tx1"/>
                          </a:solidFill>
                          <a:effectLst/>
                          <a:latin typeface="ＭＳ Ｐゴシック" charset="-128"/>
                          <a:ea typeface="ＭＳ Ｐゴシック" charset="-128"/>
                        </a:rPr>
                        <a:t>20%</a:t>
                      </a: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増加</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約７億円／年</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人件費</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削減</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業務効率化による営業部員の削減</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ja-JP" sz="1000" b="0" i="0" u="none" strike="noStrike" cap="none" normalizeH="0" baseline="0" smtClean="0">
                          <a:ln>
                            <a:noFill/>
                          </a:ln>
                          <a:solidFill>
                            <a:schemeClr val="tx1"/>
                          </a:solidFill>
                          <a:effectLst/>
                          <a:latin typeface="ＭＳ Ｐゴシック" charset="-128"/>
                          <a:ea typeface="ＭＳ Ｐゴシック" charset="-128"/>
                        </a:rPr>
                        <a:t>x+2</a:t>
                      </a: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年度までに</a:t>
                      </a:r>
                      <a:r>
                        <a:rPr kumimoji="1" lang="en-US" altLang="ja-JP" sz="1000" b="0" i="0" u="none" strike="noStrike" cap="none" normalizeH="0" baseline="0" smtClean="0">
                          <a:ln>
                            <a:noFill/>
                          </a:ln>
                          <a:solidFill>
                            <a:schemeClr val="tx1"/>
                          </a:solidFill>
                          <a:effectLst/>
                          <a:latin typeface="ＭＳ Ｐゴシック" charset="-128"/>
                          <a:ea typeface="ＭＳ Ｐゴシック" charset="-128"/>
                        </a:rPr>
                        <a:t>15%</a:t>
                      </a: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の要員（</a:t>
                      </a:r>
                      <a:r>
                        <a:rPr kumimoji="1" lang="en-US" altLang="ja-JP" sz="1000" b="0" i="0" u="none" strike="noStrike" cap="none" normalizeH="0" baseline="0" smtClean="0">
                          <a:ln>
                            <a:noFill/>
                          </a:ln>
                          <a:solidFill>
                            <a:schemeClr val="tx1"/>
                          </a:solidFill>
                          <a:effectLst/>
                          <a:latin typeface="ＭＳ Ｐゴシック" charset="-128"/>
                          <a:ea typeface="ＭＳ Ｐゴシック" charset="-128"/>
                        </a:rPr>
                        <a:t>10</a:t>
                      </a: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名程度）を削減</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約</a:t>
                      </a:r>
                      <a:r>
                        <a:rPr kumimoji="1" lang="en-US" altLang="ja-JP" sz="1000" b="0" i="0" u="none" strike="noStrike" cap="none" normalizeH="0" baseline="0" smtClean="0">
                          <a:ln>
                            <a:noFill/>
                          </a:ln>
                          <a:solidFill>
                            <a:schemeClr val="tx1"/>
                          </a:solidFill>
                          <a:effectLst/>
                          <a:latin typeface="ＭＳ Ｐゴシック" charset="-128"/>
                          <a:ea typeface="ＭＳ Ｐゴシック" charset="-128"/>
                        </a:rPr>
                        <a:t>1</a:t>
                      </a: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億円／年</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7" name="Group 318"/>
          <p:cNvGraphicFramePr>
            <a:graphicFrameLocks noGrp="1"/>
          </p:cNvGraphicFramePr>
          <p:nvPr>
            <p:ph sz="quarter" idx="3"/>
            <p:extLst>
              <p:ext uri="{D42A27DB-BD31-4B8C-83A1-F6EECF244321}">
                <p14:modId xmlns:p14="http://schemas.microsoft.com/office/powerpoint/2010/main" val="661126022"/>
              </p:ext>
            </p:extLst>
          </p:nvPr>
        </p:nvGraphicFramePr>
        <p:xfrm>
          <a:off x="4924425" y="3385964"/>
          <a:ext cx="4033838" cy="640080"/>
        </p:xfrm>
        <a:graphic>
          <a:graphicData uri="http://schemas.openxmlformats.org/drawingml/2006/table">
            <a:tbl>
              <a:tblPr/>
              <a:tblGrid>
                <a:gridCol w="1216025"/>
                <a:gridCol w="2817813"/>
              </a:tblGrid>
              <a:tr h="161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効果項目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効果内容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184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マーケティング精度</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向上</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0" algn="l"/>
                        </a:tabLst>
                      </a:pPr>
                      <a:r>
                        <a:rPr kumimoji="1" lang="ja-JP" altLang="en-US" sz="1000" b="0" i="0" u="none" strike="noStrike" cap="none" normalizeH="0" baseline="0" smtClean="0">
                          <a:ln>
                            <a:noFill/>
                          </a:ln>
                          <a:solidFill>
                            <a:schemeClr val="tx1"/>
                          </a:solidFill>
                          <a:effectLst/>
                          <a:latin typeface="ＭＳ Ｐゴシック" charset="-128"/>
                          <a:ea typeface="ＭＳ Ｐゴシック" charset="-128"/>
                        </a:rPr>
                        <a:t>顧客・販売情報の一元的分析の実現によるマーケティング精度の向上</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Text Box 36"/>
          <p:cNvSpPr txBox="1">
            <a:spLocks noChangeArrowheads="1"/>
          </p:cNvSpPr>
          <p:nvPr/>
        </p:nvSpPr>
        <p:spPr bwMode="auto">
          <a:xfrm>
            <a:off x="34925" y="642764"/>
            <a:ext cx="350361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600" b="1" dirty="0"/>
              <a:t>販売管理システム再構築　構想検討書</a:t>
            </a:r>
          </a:p>
        </p:txBody>
      </p:sp>
      <p:sp>
        <p:nvSpPr>
          <p:cNvPr id="10" name="Line 37"/>
          <p:cNvSpPr>
            <a:spLocks noChangeShapeType="1"/>
          </p:cNvSpPr>
          <p:nvPr/>
        </p:nvSpPr>
        <p:spPr bwMode="auto">
          <a:xfrm>
            <a:off x="4689475" y="1663526"/>
            <a:ext cx="0" cy="51498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1" name="Text Box 38"/>
          <p:cNvSpPr txBox="1">
            <a:spLocks noChangeArrowheads="1"/>
          </p:cNvSpPr>
          <p:nvPr/>
        </p:nvSpPr>
        <p:spPr bwMode="auto">
          <a:xfrm>
            <a:off x="107950" y="979314"/>
            <a:ext cx="8856663" cy="649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ＭＳ Ｐゴシック" charset="-128"/>
              </a:defRPr>
            </a:lvl1pPr>
            <a:lvl2pPr marL="179388">
              <a:defRPr kumimoji="1" sz="2400">
                <a:solidFill>
                  <a:schemeClr val="tx1"/>
                </a:solidFill>
                <a:latin typeface="Times New Roman" pitchFamily="18" charset="0"/>
                <a:ea typeface="ＭＳ Ｐゴシック" charset="-128"/>
              </a:defRPr>
            </a:lvl2pPr>
            <a:lvl3pPr marL="534988">
              <a:defRPr kumimoji="1" sz="2400">
                <a:solidFill>
                  <a:schemeClr val="tx1"/>
                </a:solidFill>
                <a:latin typeface="Times New Roman" pitchFamily="18" charset="0"/>
                <a:ea typeface="ＭＳ Ｐゴシック" charset="-128"/>
              </a:defRPr>
            </a:lvl3pPr>
            <a:lvl4pPr>
              <a:defRPr kumimoji="1" sz="2400">
                <a:solidFill>
                  <a:schemeClr val="tx1"/>
                </a:solidFill>
                <a:latin typeface="Times New Roman" pitchFamily="18" charset="0"/>
                <a:ea typeface="ＭＳ Ｐゴシック" charset="-128"/>
              </a:defRPr>
            </a:lvl4pPr>
            <a:lvl5pPr>
              <a:defRPr kumimoji="1" sz="2400">
                <a:solidFill>
                  <a:schemeClr val="tx1"/>
                </a:solidFill>
                <a:latin typeface="Times New Roman" pitchFamily="18" charset="0"/>
                <a:ea typeface="ＭＳ Ｐゴシック" charset="-128"/>
              </a:defRPr>
            </a:lvl5pPr>
            <a:lvl6pPr fontAlgn="base">
              <a:spcBef>
                <a:spcPct val="0"/>
              </a:spcBef>
              <a:spcAft>
                <a:spcPct val="0"/>
              </a:spcAft>
              <a:defRPr kumimoji="1" sz="2400">
                <a:solidFill>
                  <a:schemeClr val="tx1"/>
                </a:solidFill>
                <a:latin typeface="Times New Roman" pitchFamily="18" charset="0"/>
                <a:ea typeface="ＭＳ Ｐゴシック" charset="-128"/>
              </a:defRPr>
            </a:lvl6pPr>
            <a:lvl7pPr fontAlgn="base">
              <a:spcBef>
                <a:spcPct val="0"/>
              </a:spcBef>
              <a:spcAft>
                <a:spcPct val="0"/>
              </a:spcAft>
              <a:defRPr kumimoji="1" sz="2400">
                <a:solidFill>
                  <a:schemeClr val="tx1"/>
                </a:solidFill>
                <a:latin typeface="Times New Roman" pitchFamily="18" charset="0"/>
                <a:ea typeface="ＭＳ Ｐゴシック" charset="-128"/>
              </a:defRPr>
            </a:lvl7pPr>
            <a:lvl8pPr fontAlgn="base">
              <a:spcBef>
                <a:spcPct val="0"/>
              </a:spcBef>
              <a:spcAft>
                <a:spcPct val="0"/>
              </a:spcAft>
              <a:defRPr kumimoji="1" sz="2400">
                <a:solidFill>
                  <a:schemeClr val="tx1"/>
                </a:solidFill>
                <a:latin typeface="Times New Roman" pitchFamily="18" charset="0"/>
                <a:ea typeface="ＭＳ Ｐゴシック" charset="-128"/>
              </a:defRPr>
            </a:lvl8pPr>
            <a:lvl9pPr fontAlgn="base">
              <a:spcBef>
                <a:spcPct val="0"/>
              </a:spcBef>
              <a:spcAft>
                <a:spcPct val="0"/>
              </a:spcAft>
              <a:defRPr kumimoji="1" sz="2400">
                <a:solidFill>
                  <a:schemeClr val="tx1"/>
                </a:solidFill>
                <a:latin typeface="Times New Roman" pitchFamily="18" charset="0"/>
                <a:ea typeface="ＭＳ Ｐゴシック" charset="-128"/>
              </a:defRPr>
            </a:lvl9pPr>
          </a:lstStyle>
          <a:p>
            <a:r>
              <a:rPr lang="ja-JP" altLang="en-US" sz="1200"/>
              <a:t>リピート数増加による売り上げ拡大を目的とし、店舗・</a:t>
            </a:r>
            <a:r>
              <a:rPr lang="en-US" altLang="ja-JP" sz="1200"/>
              <a:t>Web</a:t>
            </a:r>
            <a:r>
              <a:rPr lang="ja-JP" altLang="en-US" sz="1200"/>
              <a:t>が連動した一元的な顧客サービスを提供する新販売管理システムを構築する。</a:t>
            </a:r>
          </a:p>
          <a:p>
            <a:r>
              <a:rPr lang="ja-JP" altLang="en-US" sz="1200"/>
              <a:t>新システムでは顧客・販売情報を統合し、</a:t>
            </a:r>
            <a:r>
              <a:rPr lang="en-US" altLang="ja-JP" sz="1200"/>
              <a:t>Web</a:t>
            </a:r>
            <a:r>
              <a:rPr lang="ja-JP" altLang="en-US" sz="1200"/>
              <a:t>注文商品の店舗での受け取りや、対面コンサルティング記録の</a:t>
            </a:r>
            <a:r>
              <a:rPr lang="en-US" altLang="ja-JP" sz="1200"/>
              <a:t>Web</a:t>
            </a:r>
            <a:r>
              <a:rPr lang="ja-JP" altLang="en-US" sz="1200"/>
              <a:t>販売への活用などを実現する。また、システム再構築に併せて業務の見直しも行い、効率化による効果も狙う。</a:t>
            </a:r>
          </a:p>
        </p:txBody>
      </p:sp>
      <p:sp>
        <p:nvSpPr>
          <p:cNvPr id="12" name="Rectangle 42"/>
          <p:cNvSpPr>
            <a:spLocks noChangeArrowheads="1"/>
          </p:cNvSpPr>
          <p:nvPr/>
        </p:nvSpPr>
        <p:spPr bwMode="auto">
          <a:xfrm>
            <a:off x="4716463" y="1612726"/>
            <a:ext cx="2673350"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t>●</a:t>
            </a:r>
            <a:r>
              <a:rPr lang="ja-JP" altLang="en-US" sz="1200" b="1"/>
              <a:t>販売管理システム再構築による効果</a:t>
            </a:r>
          </a:p>
        </p:txBody>
      </p:sp>
      <p:sp>
        <p:nvSpPr>
          <p:cNvPr id="13" name="Rectangle 43"/>
          <p:cNvSpPr>
            <a:spLocks noChangeArrowheads="1"/>
          </p:cNvSpPr>
          <p:nvPr/>
        </p:nvSpPr>
        <p:spPr bwMode="auto">
          <a:xfrm>
            <a:off x="4745038" y="4024139"/>
            <a:ext cx="125095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t>●</a:t>
            </a:r>
            <a:r>
              <a:rPr lang="ja-JP" altLang="en-US" sz="1200" b="1"/>
              <a:t>想定投資規模</a:t>
            </a:r>
          </a:p>
        </p:txBody>
      </p:sp>
      <p:sp>
        <p:nvSpPr>
          <p:cNvPr id="14" name="Text Box 45"/>
          <p:cNvSpPr txBox="1">
            <a:spLocks noChangeArrowheads="1"/>
          </p:cNvSpPr>
          <p:nvPr/>
        </p:nvSpPr>
        <p:spPr bwMode="auto">
          <a:xfrm>
            <a:off x="4806950" y="4274964"/>
            <a:ext cx="42132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000"/>
              <a:t>来年度から</a:t>
            </a:r>
            <a:r>
              <a:rPr lang="en-US" altLang="ja-JP" sz="1000"/>
              <a:t>x+2</a:t>
            </a:r>
            <a:r>
              <a:rPr lang="ja-JP" altLang="en-US" sz="1000"/>
              <a:t>年度までの</a:t>
            </a:r>
            <a:r>
              <a:rPr lang="en-US" altLang="ja-JP" sz="1000"/>
              <a:t>3</a:t>
            </a:r>
            <a:r>
              <a:rPr lang="ja-JP" altLang="en-US" sz="1000"/>
              <a:t>年間で約</a:t>
            </a:r>
            <a:r>
              <a:rPr lang="en-US" altLang="ja-JP" sz="1000"/>
              <a:t>20</a:t>
            </a:r>
            <a:r>
              <a:rPr lang="ja-JP" altLang="en-US" sz="1000"/>
              <a:t>億円を投資する。</a:t>
            </a:r>
          </a:p>
          <a:p>
            <a:r>
              <a:rPr lang="ja-JP" altLang="en-US" sz="1000"/>
              <a:t>新システムで見込む約</a:t>
            </a:r>
            <a:r>
              <a:rPr lang="en-US" altLang="ja-JP" sz="1000"/>
              <a:t>8</a:t>
            </a:r>
            <a:r>
              <a:rPr lang="ja-JP" altLang="en-US" sz="1000"/>
              <a:t>億円／年の効果により、リリース後</a:t>
            </a:r>
            <a:r>
              <a:rPr lang="en-US" altLang="ja-JP" sz="1000"/>
              <a:t>3</a:t>
            </a:r>
            <a:r>
              <a:rPr lang="ja-JP" altLang="en-US" sz="1000"/>
              <a:t>年間（</a:t>
            </a:r>
            <a:r>
              <a:rPr lang="en-US" altLang="ja-JP" sz="1000"/>
              <a:t>x+5</a:t>
            </a:r>
            <a:r>
              <a:rPr lang="ja-JP" altLang="en-US" sz="1000"/>
              <a:t>年度）で投資を回収予定。</a:t>
            </a:r>
          </a:p>
          <a:p>
            <a:r>
              <a:rPr lang="ja-JP" altLang="en-US" sz="1000"/>
              <a:t>尚、システムの運用にかかる費用は現行の水準と同程度の水準を想定する。</a:t>
            </a:r>
          </a:p>
        </p:txBody>
      </p:sp>
      <p:sp>
        <p:nvSpPr>
          <p:cNvPr id="15" name="Rectangle 128"/>
          <p:cNvSpPr>
            <a:spLocks noChangeArrowheads="1"/>
          </p:cNvSpPr>
          <p:nvPr/>
        </p:nvSpPr>
        <p:spPr bwMode="auto">
          <a:xfrm>
            <a:off x="5924550" y="5338589"/>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ja-JP" altLang="ja-JP"/>
          </a:p>
        </p:txBody>
      </p:sp>
      <p:sp>
        <p:nvSpPr>
          <p:cNvPr id="16" name="角丸四角形 10"/>
          <p:cNvSpPr>
            <a:spLocks noChangeAspect="1" noChangeArrowheads="1"/>
          </p:cNvSpPr>
          <p:nvPr/>
        </p:nvSpPr>
        <p:spPr bwMode="auto">
          <a:xfrm>
            <a:off x="220663" y="4049539"/>
            <a:ext cx="1187450" cy="458787"/>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a:lstStyle/>
          <a:p>
            <a:pPr eaLnBrk="0" hangingPunct="0"/>
            <a:r>
              <a:rPr lang="ja-JP" altLang="en-US" sz="900" b="1">
                <a:latin typeface="ＭＳ ゴシック" pitchFamily="49" charset="-128"/>
                <a:ea typeface="ＭＳ ゴシック" pitchFamily="49" charset="-128"/>
              </a:rPr>
              <a:t>店舗</a:t>
            </a:r>
          </a:p>
        </p:txBody>
      </p:sp>
      <p:pic>
        <p:nvPicPr>
          <p:cNvPr id="17" name="Picture 2" descr="C:\Users\tsutomu\Pictures\Microsoft クリップ オーガナイザ\j04339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575" y="4192414"/>
            <a:ext cx="2762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C:\Users\tsutomu\Pictures\Microsoft クリップ オーガナイザ\j043161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3663" y="4125739"/>
            <a:ext cx="3079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正方形/長方形 18"/>
          <p:cNvSpPr/>
          <p:nvPr/>
        </p:nvSpPr>
        <p:spPr bwMode="auto">
          <a:xfrm>
            <a:off x="479425" y="4913139"/>
            <a:ext cx="668338" cy="28733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anchor="ctr"/>
          <a:lstStyle/>
          <a:p>
            <a:pPr algn="ctr" eaLnBrk="0" hangingPunct="0"/>
            <a:r>
              <a:rPr lang="ja-JP" altLang="en-US" sz="800" b="1">
                <a:solidFill>
                  <a:schemeClr val="bg1"/>
                </a:solidFill>
                <a:latin typeface="ＭＳ ゴシック" pitchFamily="49" charset="-128"/>
                <a:ea typeface="ＭＳ ゴシック" pitchFamily="49" charset="-128"/>
              </a:rPr>
              <a:t>店舗</a:t>
            </a:r>
          </a:p>
          <a:p>
            <a:pPr algn="ctr" eaLnBrk="0" hangingPunct="0"/>
            <a:r>
              <a:rPr lang="ja-JP" altLang="en-US" sz="800" b="1">
                <a:solidFill>
                  <a:schemeClr val="bg1"/>
                </a:solidFill>
                <a:latin typeface="ＭＳ ゴシック" pitchFamily="49" charset="-128"/>
                <a:ea typeface="ＭＳ ゴシック" pitchFamily="49" charset="-128"/>
              </a:rPr>
              <a:t>システム</a:t>
            </a:r>
          </a:p>
        </p:txBody>
      </p:sp>
      <p:sp>
        <p:nvSpPr>
          <p:cNvPr id="20" name="正方形/長方形 19"/>
          <p:cNvSpPr/>
          <p:nvPr/>
        </p:nvSpPr>
        <p:spPr bwMode="auto">
          <a:xfrm>
            <a:off x="1624013" y="4884564"/>
            <a:ext cx="669925" cy="28733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anchor="ctr"/>
          <a:lstStyle/>
          <a:p>
            <a:pPr algn="ctr" eaLnBrk="0" hangingPunct="0"/>
            <a:r>
              <a:rPr lang="en-US" altLang="ja-JP" sz="800" b="1">
                <a:solidFill>
                  <a:schemeClr val="bg1"/>
                </a:solidFill>
                <a:latin typeface="ＭＳ ゴシック" pitchFamily="49" charset="-128"/>
                <a:ea typeface="ＭＳ ゴシック" pitchFamily="49" charset="-128"/>
              </a:rPr>
              <a:t>Web</a:t>
            </a:r>
            <a:r>
              <a:rPr lang="ja-JP" altLang="en-US" sz="800" b="1">
                <a:solidFill>
                  <a:schemeClr val="bg1"/>
                </a:solidFill>
                <a:latin typeface="ＭＳ ゴシック" pitchFamily="49" charset="-128"/>
                <a:ea typeface="ＭＳ ゴシック" pitchFamily="49" charset="-128"/>
              </a:rPr>
              <a:t>受注</a:t>
            </a:r>
          </a:p>
          <a:p>
            <a:pPr algn="ctr" eaLnBrk="0" hangingPunct="0"/>
            <a:r>
              <a:rPr lang="ja-JP" altLang="en-US" sz="800" b="1">
                <a:solidFill>
                  <a:schemeClr val="bg1"/>
                </a:solidFill>
                <a:latin typeface="ＭＳ ゴシック" pitchFamily="49" charset="-128"/>
                <a:ea typeface="ＭＳ ゴシック" pitchFamily="49" charset="-128"/>
              </a:rPr>
              <a:t>システム</a:t>
            </a:r>
          </a:p>
        </p:txBody>
      </p:sp>
      <p:sp>
        <p:nvSpPr>
          <p:cNvPr id="21" name="テキスト ボックス 86"/>
          <p:cNvSpPr txBox="1">
            <a:spLocks noChangeAspect="1" noChangeArrowheads="1"/>
          </p:cNvSpPr>
          <p:nvPr/>
        </p:nvSpPr>
        <p:spPr bwMode="auto">
          <a:xfrm>
            <a:off x="2579688" y="3927301"/>
            <a:ext cx="4127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900" b="1">
                <a:latin typeface="ＭＳ ゴシック" pitchFamily="49" charset="-128"/>
                <a:ea typeface="ＭＳ ゴシック" pitchFamily="49" charset="-128"/>
              </a:rPr>
              <a:t>顧客</a:t>
            </a:r>
          </a:p>
        </p:txBody>
      </p:sp>
      <p:sp>
        <p:nvSpPr>
          <p:cNvPr id="22" name="AutoShape 159"/>
          <p:cNvSpPr>
            <a:spLocks noChangeAspect="1" noChangeArrowheads="1"/>
          </p:cNvSpPr>
          <p:nvPr/>
        </p:nvSpPr>
        <p:spPr bwMode="auto">
          <a:xfrm>
            <a:off x="1233488" y="3686001"/>
            <a:ext cx="1358900" cy="396875"/>
          </a:xfrm>
          <a:prstGeom prst="wedgeRoundRectCallout">
            <a:avLst>
              <a:gd name="adj1" fmla="val 47782"/>
              <a:gd name="adj2" fmla="val 81199"/>
              <a:gd name="adj3" fmla="val 16667"/>
            </a:avLst>
          </a:prstGeom>
          <a:solidFill>
            <a:srgbClr val="FF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ja-JP" altLang="en-US" sz="900" b="1">
                <a:solidFill>
                  <a:srgbClr val="FF0000"/>
                </a:solidFill>
                <a:latin typeface="ＭＳ ゴシック" pitchFamily="49" charset="-128"/>
                <a:ea typeface="ＭＳ ゴシック" pitchFamily="49" charset="-128"/>
              </a:rPr>
              <a:t>店舗・</a:t>
            </a:r>
            <a:r>
              <a:rPr lang="en-US" altLang="ja-JP" sz="900" b="1">
                <a:solidFill>
                  <a:srgbClr val="FF0000"/>
                </a:solidFill>
                <a:latin typeface="ＭＳ ゴシック" pitchFamily="49" charset="-128"/>
                <a:ea typeface="ＭＳ ゴシック" pitchFamily="49" charset="-128"/>
              </a:rPr>
              <a:t>Web</a:t>
            </a:r>
            <a:r>
              <a:rPr lang="ja-JP" altLang="en-US" sz="900" b="1">
                <a:solidFill>
                  <a:srgbClr val="FF0000"/>
                </a:solidFill>
                <a:latin typeface="ＭＳ ゴシック" pitchFamily="49" charset="-128"/>
                <a:ea typeface="ＭＳ ゴシック" pitchFamily="49" charset="-128"/>
              </a:rPr>
              <a:t>が連動したサービスの提供</a:t>
            </a:r>
          </a:p>
        </p:txBody>
      </p:sp>
      <p:sp>
        <p:nvSpPr>
          <p:cNvPr id="23" name="AutoShape 161"/>
          <p:cNvSpPr>
            <a:spLocks noChangeAspect="1" noChangeArrowheads="1"/>
          </p:cNvSpPr>
          <p:nvPr/>
        </p:nvSpPr>
        <p:spPr bwMode="auto">
          <a:xfrm>
            <a:off x="3024188" y="4408314"/>
            <a:ext cx="1057275" cy="396875"/>
          </a:xfrm>
          <a:prstGeom prst="wedgeRoundRectCallout">
            <a:avLst>
              <a:gd name="adj1" fmla="val 34685"/>
              <a:gd name="adj2" fmla="val 152000"/>
              <a:gd name="adj3" fmla="val 16667"/>
            </a:avLst>
          </a:prstGeom>
          <a:solidFill>
            <a:srgbClr val="FF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ja-JP" altLang="en-US" sz="900" b="1">
                <a:solidFill>
                  <a:srgbClr val="FF0000"/>
                </a:solidFill>
                <a:latin typeface="ＭＳ ゴシック" pitchFamily="49" charset="-128"/>
                <a:ea typeface="ＭＳ ゴシック" pitchFamily="49" charset="-128"/>
              </a:rPr>
              <a:t>業務効率化によるコスト削減</a:t>
            </a:r>
          </a:p>
        </p:txBody>
      </p:sp>
      <p:graphicFrame>
        <p:nvGraphicFramePr>
          <p:cNvPr id="24" name="Group 382"/>
          <p:cNvGraphicFramePr>
            <a:graphicFrameLocks noGrp="1"/>
          </p:cNvGraphicFramePr>
          <p:nvPr>
            <p:extLst>
              <p:ext uri="{D42A27DB-BD31-4B8C-83A1-F6EECF244321}">
                <p14:modId xmlns:p14="http://schemas.microsoft.com/office/powerpoint/2010/main" val="1371844575"/>
              </p:ext>
            </p:extLst>
          </p:nvPr>
        </p:nvGraphicFramePr>
        <p:xfrm>
          <a:off x="4926013" y="5575126"/>
          <a:ext cx="4038600" cy="1009270"/>
        </p:xfrm>
        <a:graphic>
          <a:graphicData uri="http://schemas.openxmlformats.org/drawingml/2006/table">
            <a:tbl>
              <a:tblPr/>
              <a:tblGrid>
                <a:gridCol w="596900"/>
                <a:gridCol w="782637"/>
                <a:gridCol w="666750"/>
                <a:gridCol w="663575"/>
                <a:gridCol w="665163"/>
                <a:gridCol w="663575"/>
              </a:tblGrid>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ＭＳ Ｐゴシック" charset="-128"/>
                          <a:ea typeface="ＭＳ Ｐゴシック" charset="-128"/>
                        </a:rPr>
                        <a:t>X</a:t>
                      </a:r>
                      <a:r>
                        <a:rPr kumimoji="1" lang="ja-JP" altLang="en-US" sz="800" b="0" i="0" u="none" strike="noStrike" cap="none" normalizeH="0" baseline="0" smtClean="0">
                          <a:ln>
                            <a:noFill/>
                          </a:ln>
                          <a:solidFill>
                            <a:schemeClr val="tx1"/>
                          </a:solidFill>
                          <a:effectLst/>
                          <a:latin typeface="ＭＳ Ｐゴシック" charset="-128"/>
                          <a:ea typeface="ＭＳ Ｐゴシック" charset="-128"/>
                        </a:rPr>
                        <a:t>年度</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ＭＳ Ｐゴシック" charset="-128"/>
                          <a:ea typeface="ＭＳ Ｐゴシック" charset="-128"/>
                        </a:rPr>
                        <a:t>x+1</a:t>
                      </a:r>
                      <a:r>
                        <a:rPr kumimoji="1" lang="ja-JP" altLang="en-US" sz="800" b="0" i="0" u="none" strike="noStrike" cap="none" normalizeH="0" baseline="0" smtClean="0">
                          <a:ln>
                            <a:noFill/>
                          </a:ln>
                          <a:solidFill>
                            <a:schemeClr val="tx1"/>
                          </a:solidFill>
                          <a:effectLst/>
                          <a:latin typeface="ＭＳ Ｐゴシック" charset="-128"/>
                          <a:ea typeface="ＭＳ Ｐゴシック" charset="-128"/>
                        </a:rPr>
                        <a:t>年度</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ＭＳ Ｐゴシック" charset="-128"/>
                          <a:ea typeface="ＭＳ Ｐゴシック" charset="-128"/>
                        </a:rPr>
                        <a:t>x+2</a:t>
                      </a:r>
                      <a:r>
                        <a:rPr kumimoji="1" lang="ja-JP" altLang="en-US" sz="800" b="0" i="0" u="none" strike="noStrike" cap="none" normalizeH="0" baseline="0" smtClean="0">
                          <a:ln>
                            <a:noFill/>
                          </a:ln>
                          <a:solidFill>
                            <a:schemeClr val="tx1"/>
                          </a:solidFill>
                          <a:effectLst/>
                          <a:latin typeface="ＭＳ Ｐゴシック" charset="-128"/>
                          <a:ea typeface="ＭＳ Ｐゴシック" charset="-128"/>
                        </a:rPr>
                        <a:t>年度</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ＭＳ Ｐゴシック" charset="-128"/>
                          <a:ea typeface="ＭＳ Ｐゴシック" charset="-128"/>
                        </a:rPr>
                        <a:t>x+3</a:t>
                      </a:r>
                      <a:r>
                        <a:rPr kumimoji="1" lang="ja-JP" altLang="en-US" sz="800" b="0" i="0" u="none" strike="noStrike" cap="none" normalizeH="0" baseline="0" smtClean="0">
                          <a:ln>
                            <a:noFill/>
                          </a:ln>
                          <a:solidFill>
                            <a:schemeClr val="tx1"/>
                          </a:solidFill>
                          <a:effectLst/>
                          <a:latin typeface="ＭＳ Ｐゴシック" charset="-128"/>
                          <a:ea typeface="ＭＳ Ｐゴシック" charset="-128"/>
                        </a:rPr>
                        <a:t>年度</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ＭＳ Ｐゴシック" charset="-128"/>
                          <a:ea typeface="ＭＳ Ｐゴシック" charset="-128"/>
                        </a:rPr>
                        <a:t>x+4</a:t>
                      </a:r>
                      <a:r>
                        <a:rPr kumimoji="1" lang="ja-JP" altLang="en-US" sz="800" b="0" i="0" u="none" strike="noStrike" cap="none" normalizeH="0" baseline="0" smtClean="0">
                          <a:ln>
                            <a:noFill/>
                          </a:ln>
                          <a:solidFill>
                            <a:schemeClr val="tx1"/>
                          </a:solidFill>
                          <a:effectLst/>
                          <a:latin typeface="ＭＳ Ｐゴシック" charset="-128"/>
                          <a:ea typeface="ＭＳ Ｐゴシック" charset="-128"/>
                        </a:rPr>
                        <a:t>年度</a:t>
                      </a: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smtClean="0">
                          <a:ln>
                            <a:noFill/>
                          </a:ln>
                          <a:solidFill>
                            <a:schemeClr val="tx1"/>
                          </a:solidFill>
                          <a:effectLst/>
                          <a:latin typeface="ＭＳ Ｐゴシック" charset="-128"/>
                          <a:ea typeface="ＭＳ Ｐゴシック" charset="-128"/>
                        </a:rPr>
                        <a:t>x+5</a:t>
                      </a:r>
                      <a:r>
                        <a:rPr kumimoji="1" lang="ja-JP" altLang="en-US" sz="800" b="0" i="0" u="none" strike="noStrike" cap="none" normalizeH="0" baseline="0" smtClean="0">
                          <a:ln>
                            <a:noFill/>
                          </a:ln>
                          <a:solidFill>
                            <a:schemeClr val="tx1"/>
                          </a:solidFill>
                          <a:effectLst/>
                          <a:latin typeface="ＭＳ Ｐゴシック" charset="-128"/>
                          <a:ea typeface="ＭＳ Ｐゴシック" charset="-128"/>
                        </a:rPr>
                        <a:t>年度</a:t>
                      </a:r>
                    </a:p>
                  </a:txBody>
                  <a:tcPr marL="54000" marR="54000" marT="46800" marB="468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793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ＭＳ Ｐゴシック" charset="-128"/>
                        <a:ea typeface="ＭＳ Ｐゴシック" charset="-128"/>
                      </a:endParaRP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ＭＳ Ｐゴシック" charset="-128"/>
                        <a:ea typeface="ＭＳ Ｐゴシック" charset="-128"/>
                      </a:endParaRP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ＭＳ Ｐゴシック" charset="-128"/>
                        <a:ea typeface="ＭＳ Ｐゴシック" charset="-128"/>
                      </a:endParaRP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ＭＳ Ｐゴシック" charset="-128"/>
                        <a:ea typeface="ＭＳ Ｐゴシック" charset="-128"/>
                      </a:endParaRP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ＭＳ Ｐゴシック" charset="-128"/>
                        <a:ea typeface="ＭＳ Ｐゴシック" charset="-128"/>
                      </a:endParaRPr>
                    </a:p>
                  </a:txBody>
                  <a:tcPr marL="54000" marR="54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800" b="0" i="0" u="none" strike="noStrike" cap="none" normalizeH="0" baseline="0" smtClean="0">
                        <a:ln>
                          <a:noFill/>
                        </a:ln>
                        <a:solidFill>
                          <a:schemeClr val="tx1"/>
                        </a:solidFill>
                        <a:effectLst/>
                        <a:latin typeface="ＭＳ Ｐゴシック" charset="-128"/>
                        <a:ea typeface="ＭＳ Ｐゴシック" charset="-128"/>
                      </a:endParaRPr>
                    </a:p>
                  </a:txBody>
                  <a:tcPr marL="54000" marR="54000" marT="46800" marB="4680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 name="AutoShape 249"/>
          <p:cNvSpPr>
            <a:spLocks noChangeArrowheads="1"/>
          </p:cNvSpPr>
          <p:nvPr/>
        </p:nvSpPr>
        <p:spPr bwMode="auto">
          <a:xfrm>
            <a:off x="5078413" y="5864051"/>
            <a:ext cx="1906587" cy="252413"/>
          </a:xfrm>
          <a:prstGeom prst="rightArrow">
            <a:avLst>
              <a:gd name="adj1" fmla="val 100000"/>
              <a:gd name="adj2" fmla="val 44446"/>
            </a:avLst>
          </a:prstGeom>
          <a:solidFill>
            <a:srgbClr val="66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a:t>販売管理システム再構築</a:t>
            </a:r>
          </a:p>
        </p:txBody>
      </p:sp>
      <p:sp>
        <p:nvSpPr>
          <p:cNvPr id="26" name="Rectangle 256"/>
          <p:cNvSpPr>
            <a:spLocks noChangeArrowheads="1"/>
          </p:cNvSpPr>
          <p:nvPr/>
        </p:nvSpPr>
        <p:spPr bwMode="auto">
          <a:xfrm>
            <a:off x="5256213" y="6318076"/>
            <a:ext cx="151765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900"/>
              <a:t>現行販売管理システム運用</a:t>
            </a:r>
          </a:p>
        </p:txBody>
      </p:sp>
      <p:sp>
        <p:nvSpPr>
          <p:cNvPr id="27" name="Rectangle 257"/>
          <p:cNvSpPr>
            <a:spLocks noChangeArrowheads="1"/>
          </p:cNvSpPr>
          <p:nvPr/>
        </p:nvSpPr>
        <p:spPr bwMode="auto">
          <a:xfrm>
            <a:off x="7178675" y="6318076"/>
            <a:ext cx="140335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900"/>
              <a:t>新販売管理システム運用</a:t>
            </a:r>
          </a:p>
        </p:txBody>
      </p:sp>
      <p:sp>
        <p:nvSpPr>
          <p:cNvPr id="28" name="Text Box 259"/>
          <p:cNvSpPr txBox="1">
            <a:spLocks noChangeArrowheads="1"/>
          </p:cNvSpPr>
          <p:nvPr/>
        </p:nvSpPr>
        <p:spPr bwMode="auto">
          <a:xfrm>
            <a:off x="69850" y="3458989"/>
            <a:ext cx="2327275"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ＭＳ Ｐゴシック" charset="-128"/>
              </a:defRPr>
            </a:lvl1pPr>
            <a:lvl2pPr marL="355600">
              <a:defRPr kumimoji="1" sz="2400">
                <a:solidFill>
                  <a:schemeClr val="tx1"/>
                </a:solidFill>
                <a:latin typeface="Times New Roman" pitchFamily="18" charset="0"/>
                <a:ea typeface="ＭＳ Ｐゴシック" charset="-128"/>
              </a:defRPr>
            </a:lvl2pPr>
            <a:lvl3pPr marL="534988">
              <a:defRPr kumimoji="1" sz="2400">
                <a:solidFill>
                  <a:schemeClr val="tx1"/>
                </a:solidFill>
                <a:latin typeface="Times New Roman" pitchFamily="18" charset="0"/>
                <a:ea typeface="ＭＳ Ｐゴシック" charset="-128"/>
              </a:defRPr>
            </a:lvl3pPr>
            <a:lvl4pPr>
              <a:defRPr kumimoji="1" sz="2400">
                <a:solidFill>
                  <a:schemeClr val="tx1"/>
                </a:solidFill>
                <a:latin typeface="Times New Roman" pitchFamily="18" charset="0"/>
                <a:ea typeface="ＭＳ Ｐゴシック" charset="-128"/>
              </a:defRPr>
            </a:lvl4pPr>
            <a:lvl5pPr>
              <a:defRPr kumimoji="1" sz="2400">
                <a:solidFill>
                  <a:schemeClr val="tx1"/>
                </a:solidFill>
                <a:latin typeface="Times New Roman" pitchFamily="18" charset="0"/>
                <a:ea typeface="ＭＳ Ｐゴシック" charset="-128"/>
              </a:defRPr>
            </a:lvl5pPr>
            <a:lvl6pPr fontAlgn="base">
              <a:spcBef>
                <a:spcPct val="0"/>
              </a:spcBef>
              <a:spcAft>
                <a:spcPct val="0"/>
              </a:spcAft>
              <a:defRPr kumimoji="1" sz="2400">
                <a:solidFill>
                  <a:schemeClr val="tx1"/>
                </a:solidFill>
                <a:latin typeface="Times New Roman" pitchFamily="18" charset="0"/>
                <a:ea typeface="ＭＳ Ｐゴシック" charset="-128"/>
              </a:defRPr>
            </a:lvl6pPr>
            <a:lvl7pPr fontAlgn="base">
              <a:spcBef>
                <a:spcPct val="0"/>
              </a:spcBef>
              <a:spcAft>
                <a:spcPct val="0"/>
              </a:spcAft>
              <a:defRPr kumimoji="1" sz="2400">
                <a:solidFill>
                  <a:schemeClr val="tx1"/>
                </a:solidFill>
                <a:latin typeface="Times New Roman" pitchFamily="18" charset="0"/>
                <a:ea typeface="ＭＳ Ｐゴシック" charset="-128"/>
              </a:defRPr>
            </a:lvl7pPr>
            <a:lvl8pPr fontAlgn="base">
              <a:spcBef>
                <a:spcPct val="0"/>
              </a:spcBef>
              <a:spcAft>
                <a:spcPct val="0"/>
              </a:spcAft>
              <a:defRPr kumimoji="1" sz="2400">
                <a:solidFill>
                  <a:schemeClr val="tx1"/>
                </a:solidFill>
                <a:latin typeface="Times New Roman" pitchFamily="18" charset="0"/>
                <a:ea typeface="ＭＳ Ｐゴシック" charset="-128"/>
              </a:defRPr>
            </a:lvl8pPr>
            <a:lvl9pPr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ct val="90000"/>
              </a:lnSpc>
            </a:pPr>
            <a:r>
              <a:rPr lang="en-US" altLang="ja-JP" sz="1200" b="1"/>
              <a:t>●</a:t>
            </a:r>
            <a:r>
              <a:rPr lang="ja-JP" altLang="en-US" sz="1200" b="1"/>
              <a:t>新販売管理システムのイメージ</a:t>
            </a:r>
          </a:p>
        </p:txBody>
      </p:sp>
      <p:sp>
        <p:nvSpPr>
          <p:cNvPr id="29" name="Rectangle 261"/>
          <p:cNvSpPr>
            <a:spLocks noChangeArrowheads="1"/>
          </p:cNvSpPr>
          <p:nvPr/>
        </p:nvSpPr>
        <p:spPr bwMode="auto">
          <a:xfrm>
            <a:off x="4806950" y="1866726"/>
            <a:ext cx="94615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000"/>
              <a:t>＜定量効果＞</a:t>
            </a:r>
          </a:p>
        </p:txBody>
      </p:sp>
      <p:sp>
        <p:nvSpPr>
          <p:cNvPr id="30" name="Rectangle 262"/>
          <p:cNvSpPr>
            <a:spLocks noChangeArrowheads="1"/>
          </p:cNvSpPr>
          <p:nvPr/>
        </p:nvSpPr>
        <p:spPr bwMode="auto">
          <a:xfrm>
            <a:off x="4806950" y="3152601"/>
            <a:ext cx="946150"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1000"/>
              <a:t>＜定性効果＞</a:t>
            </a:r>
          </a:p>
        </p:txBody>
      </p:sp>
      <p:sp>
        <p:nvSpPr>
          <p:cNvPr id="31" name="Text Box 263"/>
          <p:cNvSpPr txBox="1">
            <a:spLocks noChangeArrowheads="1"/>
          </p:cNvSpPr>
          <p:nvPr/>
        </p:nvSpPr>
        <p:spPr bwMode="auto">
          <a:xfrm>
            <a:off x="69850" y="1623839"/>
            <a:ext cx="1212850" cy="257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ＭＳ Ｐゴシック" charset="-128"/>
              </a:defRPr>
            </a:lvl1pPr>
            <a:lvl2pPr marL="179388">
              <a:defRPr kumimoji="1" sz="2400">
                <a:solidFill>
                  <a:schemeClr val="tx1"/>
                </a:solidFill>
                <a:latin typeface="Times New Roman" pitchFamily="18" charset="0"/>
                <a:ea typeface="ＭＳ Ｐゴシック" charset="-128"/>
              </a:defRPr>
            </a:lvl2pPr>
            <a:lvl3pPr marL="534988">
              <a:defRPr kumimoji="1" sz="2400">
                <a:solidFill>
                  <a:schemeClr val="tx1"/>
                </a:solidFill>
                <a:latin typeface="Times New Roman" pitchFamily="18" charset="0"/>
                <a:ea typeface="ＭＳ Ｐゴシック" charset="-128"/>
              </a:defRPr>
            </a:lvl3pPr>
            <a:lvl4pPr>
              <a:defRPr kumimoji="1" sz="2400">
                <a:solidFill>
                  <a:schemeClr val="tx1"/>
                </a:solidFill>
                <a:latin typeface="Times New Roman" pitchFamily="18" charset="0"/>
                <a:ea typeface="ＭＳ Ｐゴシック" charset="-128"/>
              </a:defRPr>
            </a:lvl4pPr>
            <a:lvl5pPr>
              <a:defRPr kumimoji="1" sz="2400">
                <a:solidFill>
                  <a:schemeClr val="tx1"/>
                </a:solidFill>
                <a:latin typeface="Times New Roman" pitchFamily="18" charset="0"/>
                <a:ea typeface="ＭＳ Ｐゴシック" charset="-128"/>
              </a:defRPr>
            </a:lvl5pPr>
            <a:lvl6pPr fontAlgn="base">
              <a:spcBef>
                <a:spcPct val="0"/>
              </a:spcBef>
              <a:spcAft>
                <a:spcPct val="0"/>
              </a:spcAft>
              <a:defRPr kumimoji="1" sz="2400">
                <a:solidFill>
                  <a:schemeClr val="tx1"/>
                </a:solidFill>
                <a:latin typeface="Times New Roman" pitchFamily="18" charset="0"/>
                <a:ea typeface="ＭＳ Ｐゴシック" charset="-128"/>
              </a:defRPr>
            </a:lvl6pPr>
            <a:lvl7pPr fontAlgn="base">
              <a:spcBef>
                <a:spcPct val="0"/>
              </a:spcBef>
              <a:spcAft>
                <a:spcPct val="0"/>
              </a:spcAft>
              <a:defRPr kumimoji="1" sz="2400">
                <a:solidFill>
                  <a:schemeClr val="tx1"/>
                </a:solidFill>
                <a:latin typeface="Times New Roman" pitchFamily="18" charset="0"/>
                <a:ea typeface="ＭＳ Ｐゴシック" charset="-128"/>
              </a:defRPr>
            </a:lvl7pPr>
            <a:lvl8pPr fontAlgn="base">
              <a:spcBef>
                <a:spcPct val="0"/>
              </a:spcBef>
              <a:spcAft>
                <a:spcPct val="0"/>
              </a:spcAft>
              <a:defRPr kumimoji="1" sz="2400">
                <a:solidFill>
                  <a:schemeClr val="tx1"/>
                </a:solidFill>
                <a:latin typeface="Times New Roman" pitchFamily="18" charset="0"/>
                <a:ea typeface="ＭＳ Ｐゴシック" charset="-128"/>
              </a:defRPr>
            </a:lvl8pPr>
            <a:lvl9pPr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ct val="90000"/>
              </a:lnSpc>
            </a:pPr>
            <a:r>
              <a:rPr lang="en-US" altLang="ja-JP" sz="1200" b="1"/>
              <a:t>●</a:t>
            </a:r>
            <a:r>
              <a:rPr lang="ja-JP" altLang="en-US" sz="1200" b="1"/>
              <a:t>取り組み方針</a:t>
            </a:r>
          </a:p>
        </p:txBody>
      </p:sp>
      <p:sp>
        <p:nvSpPr>
          <p:cNvPr id="32" name="Line 308"/>
          <p:cNvSpPr>
            <a:spLocks noChangeShapeType="1"/>
          </p:cNvSpPr>
          <p:nvPr/>
        </p:nvSpPr>
        <p:spPr bwMode="auto">
          <a:xfrm>
            <a:off x="4926013" y="6316489"/>
            <a:ext cx="2058987" cy="0"/>
          </a:xfrm>
          <a:prstGeom prst="line">
            <a:avLst/>
          </a:prstGeom>
          <a:noFill/>
          <a:ln w="28575">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Line 309"/>
          <p:cNvSpPr>
            <a:spLocks noChangeShapeType="1"/>
          </p:cNvSpPr>
          <p:nvPr/>
        </p:nvSpPr>
        <p:spPr bwMode="auto">
          <a:xfrm>
            <a:off x="6985000" y="6316489"/>
            <a:ext cx="1979613"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4" name="Rectangle 322"/>
          <p:cNvSpPr>
            <a:spLocks noChangeArrowheads="1"/>
          </p:cNvSpPr>
          <p:nvPr/>
        </p:nvSpPr>
        <p:spPr bwMode="auto">
          <a:xfrm>
            <a:off x="4751388" y="4905201"/>
            <a:ext cx="1901825"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sz="1200" b="1"/>
              <a:t>●</a:t>
            </a:r>
            <a:r>
              <a:rPr lang="ja-JP" altLang="en-US" sz="1200" b="1"/>
              <a:t>推進主体とスケジュール</a:t>
            </a:r>
          </a:p>
        </p:txBody>
      </p:sp>
      <p:sp>
        <p:nvSpPr>
          <p:cNvPr id="35" name="Text Box 323"/>
          <p:cNvSpPr txBox="1">
            <a:spLocks noChangeArrowheads="1"/>
          </p:cNvSpPr>
          <p:nvPr/>
        </p:nvSpPr>
        <p:spPr bwMode="auto">
          <a:xfrm>
            <a:off x="4822825" y="5165551"/>
            <a:ext cx="4213225"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ja-JP" altLang="en-US" sz="1000"/>
              <a:t>営業部を責任部門とし、営業部・情報システム部の要員を中心としたプロジェクト体制により推進する。</a:t>
            </a:r>
          </a:p>
        </p:txBody>
      </p:sp>
      <p:sp>
        <p:nvSpPr>
          <p:cNvPr id="36" name="Text Box 324"/>
          <p:cNvSpPr txBox="1">
            <a:spLocks noChangeArrowheads="1"/>
          </p:cNvSpPr>
          <p:nvPr/>
        </p:nvSpPr>
        <p:spPr bwMode="auto">
          <a:xfrm>
            <a:off x="107950" y="1855614"/>
            <a:ext cx="4500563" cy="1616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kumimoji="1" sz="2400">
                <a:solidFill>
                  <a:schemeClr val="tx1"/>
                </a:solidFill>
                <a:latin typeface="Times New Roman" pitchFamily="18" charset="0"/>
                <a:ea typeface="ＭＳ Ｐゴシック" charset="-128"/>
              </a:defRPr>
            </a:lvl1pPr>
            <a:lvl2pPr marL="444500" indent="-87313">
              <a:defRPr kumimoji="1" sz="2400">
                <a:solidFill>
                  <a:schemeClr val="tx1"/>
                </a:solidFill>
                <a:latin typeface="Times New Roman" pitchFamily="18" charset="0"/>
                <a:ea typeface="ＭＳ Ｐゴシック" charset="-128"/>
              </a:defRPr>
            </a:lvl2pPr>
            <a:lvl3pPr marL="1717675" indent="-457200">
              <a:defRPr kumimoji="1" sz="2400">
                <a:solidFill>
                  <a:schemeClr val="tx1"/>
                </a:solidFill>
                <a:latin typeface="Times New Roman" pitchFamily="18" charset="0"/>
                <a:ea typeface="ＭＳ Ｐゴシック" charset="-128"/>
              </a:defRPr>
            </a:lvl3pPr>
            <a:lvl4pPr marL="2354263" indent="-457200">
              <a:defRPr kumimoji="1" sz="2400">
                <a:solidFill>
                  <a:schemeClr val="tx1"/>
                </a:solidFill>
                <a:latin typeface="Times New Roman" pitchFamily="18" charset="0"/>
                <a:ea typeface="ＭＳ Ｐゴシック" charset="-128"/>
              </a:defRPr>
            </a:lvl4pPr>
            <a:lvl5pPr marL="2990850" indent="-457200">
              <a:defRPr kumimoji="1" sz="2400">
                <a:solidFill>
                  <a:schemeClr val="tx1"/>
                </a:solidFill>
                <a:latin typeface="Times New Roman" pitchFamily="18" charset="0"/>
                <a:ea typeface="ＭＳ Ｐゴシック" charset="-128"/>
              </a:defRPr>
            </a:lvl5pPr>
            <a:lvl6pPr marL="3448050" indent="-457200" fontAlgn="base">
              <a:spcBef>
                <a:spcPct val="0"/>
              </a:spcBef>
              <a:spcAft>
                <a:spcPct val="0"/>
              </a:spcAft>
              <a:defRPr kumimoji="1" sz="2400">
                <a:solidFill>
                  <a:schemeClr val="tx1"/>
                </a:solidFill>
                <a:latin typeface="Times New Roman" pitchFamily="18" charset="0"/>
                <a:ea typeface="ＭＳ Ｐゴシック" charset="-128"/>
              </a:defRPr>
            </a:lvl6pPr>
            <a:lvl7pPr marL="3905250" indent="-457200" fontAlgn="base">
              <a:spcBef>
                <a:spcPct val="0"/>
              </a:spcBef>
              <a:spcAft>
                <a:spcPct val="0"/>
              </a:spcAft>
              <a:defRPr kumimoji="1" sz="2400">
                <a:solidFill>
                  <a:schemeClr val="tx1"/>
                </a:solidFill>
                <a:latin typeface="Times New Roman" pitchFamily="18" charset="0"/>
                <a:ea typeface="ＭＳ Ｐゴシック" charset="-128"/>
              </a:defRPr>
            </a:lvl7pPr>
            <a:lvl8pPr marL="4362450" indent="-457200" fontAlgn="base">
              <a:spcBef>
                <a:spcPct val="0"/>
              </a:spcBef>
              <a:spcAft>
                <a:spcPct val="0"/>
              </a:spcAft>
              <a:defRPr kumimoji="1" sz="2400">
                <a:solidFill>
                  <a:schemeClr val="tx1"/>
                </a:solidFill>
                <a:latin typeface="Times New Roman" pitchFamily="18" charset="0"/>
                <a:ea typeface="ＭＳ Ｐゴシック" charset="-128"/>
              </a:defRPr>
            </a:lvl8pPr>
            <a:lvl9pPr marL="4819650" indent="-457200" fontAlgn="base">
              <a:spcBef>
                <a:spcPct val="0"/>
              </a:spcBef>
              <a:spcAft>
                <a:spcPct val="0"/>
              </a:spcAft>
              <a:defRPr kumimoji="1" sz="2400">
                <a:solidFill>
                  <a:schemeClr val="tx1"/>
                </a:solidFill>
                <a:latin typeface="Times New Roman" pitchFamily="18" charset="0"/>
                <a:ea typeface="ＭＳ Ｐゴシック" charset="-128"/>
              </a:defRPr>
            </a:lvl9pPr>
          </a:lstStyle>
          <a:p>
            <a:pPr>
              <a:buFont typeface="Wingdings" pitchFamily="2" charset="2"/>
              <a:buAutoNum type="circleNumDbPlain"/>
            </a:pPr>
            <a:r>
              <a:rPr lang="ja-JP" altLang="en-US" sz="1000"/>
              <a:t>現在店舗システム、</a:t>
            </a:r>
            <a:r>
              <a:rPr lang="en-US" altLang="ja-JP" sz="1000"/>
              <a:t>Web</a:t>
            </a:r>
            <a:r>
              <a:rPr lang="ja-JP" altLang="en-US" sz="1000"/>
              <a:t>受注システムで個別に管理している顧客、販売実績などの情報の一元管理を実現する。</a:t>
            </a:r>
          </a:p>
          <a:p>
            <a:pPr>
              <a:buFont typeface="Wingdings" pitchFamily="2" charset="2"/>
              <a:buAutoNum type="circleNumDbPlain"/>
            </a:pPr>
            <a:r>
              <a:rPr lang="ja-JP" altLang="en-US" sz="1000"/>
              <a:t>統合された情報を利用し、以下を実現する。</a:t>
            </a:r>
          </a:p>
          <a:p>
            <a:pPr lvl="1">
              <a:buFontTx/>
              <a:buChar char="•"/>
            </a:pPr>
            <a:r>
              <a:rPr lang="en-US" altLang="ja-JP" sz="1000"/>
              <a:t>Web</a:t>
            </a:r>
            <a:r>
              <a:rPr lang="ja-JP" altLang="en-US" sz="1000"/>
              <a:t>注文商品の店舗での受け取りサービスの実施</a:t>
            </a:r>
          </a:p>
          <a:p>
            <a:pPr lvl="1">
              <a:buFontTx/>
              <a:buChar char="•"/>
            </a:pPr>
            <a:r>
              <a:rPr lang="ja-JP" altLang="en-US" sz="1000"/>
              <a:t>店舗における接客とコンサルティング履歴の、</a:t>
            </a:r>
            <a:r>
              <a:rPr lang="en-US" altLang="ja-JP" sz="1000"/>
              <a:t>Web</a:t>
            </a:r>
            <a:r>
              <a:rPr lang="ja-JP" altLang="en-US" sz="1000"/>
              <a:t>システムのリコメンデーション機能への反映</a:t>
            </a:r>
          </a:p>
          <a:p>
            <a:pPr lvl="1">
              <a:buFontTx/>
              <a:buChar char="•"/>
            </a:pPr>
            <a:r>
              <a:rPr lang="en-US" altLang="ja-JP" sz="1000"/>
              <a:t>Web</a:t>
            </a:r>
            <a:r>
              <a:rPr lang="ja-JP" altLang="en-US" sz="1000"/>
              <a:t>注文履歴の店舗システムでの照会</a:t>
            </a:r>
          </a:p>
          <a:p>
            <a:pPr lvl="1">
              <a:buFontTx/>
              <a:buChar char="•"/>
            </a:pPr>
            <a:r>
              <a:rPr lang="ja-JP" altLang="en-US" sz="1000"/>
              <a:t>店舗・</a:t>
            </a:r>
            <a:r>
              <a:rPr lang="en-US" altLang="ja-JP" sz="1000"/>
              <a:t>Web</a:t>
            </a:r>
            <a:r>
              <a:rPr lang="ja-JP" altLang="en-US" sz="1000"/>
              <a:t>の両販売チャネルを利用する顧客の購買行動の分析</a:t>
            </a:r>
          </a:p>
          <a:p>
            <a:pPr>
              <a:buFont typeface="Wingdings" pitchFamily="2" charset="2"/>
              <a:buAutoNum type="circleNumDbPlain"/>
            </a:pPr>
            <a:r>
              <a:rPr lang="ja-JP" altLang="en-US" sz="1000"/>
              <a:t>システム再構築に伴い、現在非効率となっている顧客サポートの業務プロセスを見直し、省力化を行う。</a:t>
            </a:r>
          </a:p>
        </p:txBody>
      </p:sp>
      <p:sp>
        <p:nvSpPr>
          <p:cNvPr id="37" name="Rectangle 327"/>
          <p:cNvSpPr>
            <a:spLocks noChangeAspect="1" noChangeArrowheads="1"/>
          </p:cNvSpPr>
          <p:nvPr/>
        </p:nvSpPr>
        <p:spPr bwMode="auto">
          <a:xfrm>
            <a:off x="1439863" y="6389514"/>
            <a:ext cx="1114425" cy="258762"/>
          </a:xfrm>
          <a:prstGeom prst="rect">
            <a:avLst/>
          </a:prstGeom>
          <a:gradFill rotWithShape="1">
            <a:gsLst>
              <a:gs pos="0">
                <a:srgbClr val="FFFFCC"/>
              </a:gs>
              <a:gs pos="100000">
                <a:srgbClr val="FFCC66"/>
              </a:gs>
            </a:gsLst>
            <a:lin ang="540000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900"/>
              <a:t>会計システム</a:t>
            </a:r>
          </a:p>
        </p:txBody>
      </p:sp>
      <p:sp>
        <p:nvSpPr>
          <p:cNvPr id="38" name="AutoShape 334"/>
          <p:cNvSpPr>
            <a:spLocks noChangeArrowheads="1"/>
          </p:cNvSpPr>
          <p:nvPr/>
        </p:nvSpPr>
        <p:spPr bwMode="auto">
          <a:xfrm>
            <a:off x="576263" y="5489401"/>
            <a:ext cx="476250" cy="215900"/>
          </a:xfrm>
          <a:prstGeom prst="can">
            <a:avLst>
              <a:gd name="adj" fmla="val 25000"/>
            </a:avLst>
          </a:prstGeom>
          <a:solidFill>
            <a:srgbClr val="FF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t>顧客情報</a:t>
            </a:r>
          </a:p>
        </p:txBody>
      </p:sp>
      <p:sp>
        <p:nvSpPr>
          <p:cNvPr id="39" name="AutoShape 338"/>
          <p:cNvSpPr>
            <a:spLocks noChangeArrowheads="1"/>
          </p:cNvSpPr>
          <p:nvPr/>
        </p:nvSpPr>
        <p:spPr bwMode="auto">
          <a:xfrm>
            <a:off x="1116013" y="5489401"/>
            <a:ext cx="476250" cy="215900"/>
          </a:xfrm>
          <a:prstGeom prst="can">
            <a:avLst>
              <a:gd name="adj" fmla="val 25000"/>
            </a:avLst>
          </a:prstGeom>
          <a:solidFill>
            <a:srgbClr val="FF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t>販売実績</a:t>
            </a:r>
          </a:p>
        </p:txBody>
      </p:sp>
      <p:sp>
        <p:nvSpPr>
          <p:cNvPr id="40" name="AutoShape 339"/>
          <p:cNvSpPr>
            <a:spLocks noChangeArrowheads="1"/>
          </p:cNvSpPr>
          <p:nvPr/>
        </p:nvSpPr>
        <p:spPr bwMode="auto">
          <a:xfrm>
            <a:off x="576263" y="5776739"/>
            <a:ext cx="476250" cy="215900"/>
          </a:xfrm>
          <a:prstGeom prst="can">
            <a:avLst>
              <a:gd name="adj" fmla="val 25000"/>
            </a:avLst>
          </a:prstGeom>
          <a:solidFill>
            <a:srgbClr val="FF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t>接客記録</a:t>
            </a:r>
          </a:p>
        </p:txBody>
      </p:sp>
      <p:sp>
        <p:nvSpPr>
          <p:cNvPr id="41" name="AutoShape 340"/>
          <p:cNvSpPr>
            <a:spLocks noChangeArrowheads="1"/>
          </p:cNvSpPr>
          <p:nvPr/>
        </p:nvSpPr>
        <p:spPr bwMode="auto">
          <a:xfrm>
            <a:off x="1657350" y="5489401"/>
            <a:ext cx="476250" cy="215900"/>
          </a:xfrm>
          <a:prstGeom prst="can">
            <a:avLst>
              <a:gd name="adj" fmla="val 25000"/>
            </a:avLst>
          </a:prstGeom>
          <a:solidFill>
            <a:srgbClr val="FF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t>商品情報</a:t>
            </a:r>
          </a:p>
        </p:txBody>
      </p:sp>
      <p:sp>
        <p:nvSpPr>
          <p:cNvPr id="42" name="Rectangle 341"/>
          <p:cNvSpPr>
            <a:spLocks noChangeAspect="1" noChangeArrowheads="1"/>
          </p:cNvSpPr>
          <p:nvPr/>
        </p:nvSpPr>
        <p:spPr bwMode="auto">
          <a:xfrm>
            <a:off x="260350" y="6389514"/>
            <a:ext cx="1114425" cy="258762"/>
          </a:xfrm>
          <a:prstGeom prst="rect">
            <a:avLst/>
          </a:prstGeom>
          <a:gradFill rotWithShape="1">
            <a:gsLst>
              <a:gs pos="0">
                <a:srgbClr val="FFFFCC"/>
              </a:gs>
              <a:gs pos="100000">
                <a:srgbClr val="FFCC66"/>
              </a:gs>
            </a:gsLst>
            <a:lin ang="5400000" scaled="1"/>
          </a:gra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ja-JP" altLang="en-US" sz="900"/>
              <a:t>物流管理システム</a:t>
            </a:r>
          </a:p>
        </p:txBody>
      </p:sp>
      <p:sp>
        <p:nvSpPr>
          <p:cNvPr id="43" name="正方形/長方形 40"/>
          <p:cNvSpPr/>
          <p:nvPr/>
        </p:nvSpPr>
        <p:spPr bwMode="auto">
          <a:xfrm>
            <a:off x="2489200" y="5378276"/>
            <a:ext cx="669925" cy="287338"/>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anchor="ctr"/>
          <a:lstStyle/>
          <a:p>
            <a:pPr algn="ctr" eaLnBrk="0" hangingPunct="0"/>
            <a:r>
              <a:rPr lang="en-US" altLang="ja-JP" sz="800" b="1">
                <a:solidFill>
                  <a:schemeClr val="bg1"/>
                </a:solidFill>
                <a:latin typeface="ＭＳ ゴシック" pitchFamily="49" charset="-128"/>
                <a:ea typeface="ＭＳ ゴシック" pitchFamily="49" charset="-128"/>
              </a:rPr>
              <a:t>CRM</a:t>
            </a:r>
          </a:p>
          <a:p>
            <a:pPr algn="ctr" eaLnBrk="0" hangingPunct="0"/>
            <a:r>
              <a:rPr lang="ja-JP" altLang="en-US" sz="800" b="1">
                <a:solidFill>
                  <a:schemeClr val="bg1"/>
                </a:solidFill>
                <a:latin typeface="ＭＳ ゴシック" pitchFamily="49" charset="-128"/>
                <a:ea typeface="ＭＳ ゴシック" pitchFamily="49" charset="-128"/>
              </a:rPr>
              <a:t>システム</a:t>
            </a:r>
          </a:p>
        </p:txBody>
      </p:sp>
      <p:pic>
        <p:nvPicPr>
          <p:cNvPr id="44" name="Picture 2" descr="C:\Users\tsutomu\Pictures\Microsoft クリップ オーガナイザ\j043394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3838" y="5383039"/>
            <a:ext cx="279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AutoShape 345"/>
          <p:cNvSpPr>
            <a:spLocks noChangeArrowheads="1"/>
          </p:cNvSpPr>
          <p:nvPr/>
        </p:nvSpPr>
        <p:spPr bwMode="auto">
          <a:xfrm>
            <a:off x="1116013" y="5776739"/>
            <a:ext cx="476250" cy="215900"/>
          </a:xfrm>
          <a:prstGeom prst="can">
            <a:avLst>
              <a:gd name="adj" fmla="val 25000"/>
            </a:avLst>
          </a:prstGeom>
          <a:solidFill>
            <a:srgbClr val="FFCCFF"/>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800"/>
              <a:t>問合せ記録</a:t>
            </a:r>
          </a:p>
        </p:txBody>
      </p:sp>
      <p:sp>
        <p:nvSpPr>
          <p:cNvPr id="46" name="正方形/長方形 40"/>
          <p:cNvSpPr/>
          <p:nvPr/>
        </p:nvSpPr>
        <p:spPr bwMode="auto">
          <a:xfrm>
            <a:off x="2489200" y="5816426"/>
            <a:ext cx="669925" cy="287338"/>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anchor="ctr"/>
          <a:lstStyle/>
          <a:p>
            <a:pPr algn="ctr" eaLnBrk="0" hangingPunct="0"/>
            <a:r>
              <a:rPr lang="ja-JP" altLang="en-US" sz="800" b="1">
                <a:solidFill>
                  <a:schemeClr val="bg1"/>
                </a:solidFill>
                <a:latin typeface="ＭＳ ゴシック" pitchFamily="49" charset="-128"/>
                <a:ea typeface="ＭＳ ゴシック" pitchFamily="49" charset="-128"/>
              </a:rPr>
              <a:t>分析</a:t>
            </a:r>
          </a:p>
          <a:p>
            <a:pPr algn="ctr" eaLnBrk="0" hangingPunct="0"/>
            <a:r>
              <a:rPr lang="ja-JP" altLang="en-US" sz="800" b="1">
                <a:solidFill>
                  <a:schemeClr val="bg1"/>
                </a:solidFill>
                <a:latin typeface="ＭＳ ゴシック" pitchFamily="49" charset="-128"/>
                <a:ea typeface="ＭＳ ゴシック" pitchFamily="49" charset="-128"/>
              </a:rPr>
              <a:t>システム</a:t>
            </a:r>
          </a:p>
        </p:txBody>
      </p:sp>
      <p:pic>
        <p:nvPicPr>
          <p:cNvPr id="47" name="Picture 2" descr="C:\Users\tsutomu\Pictures\Microsoft クリップ オーガナイザ\j043394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32250" y="5821189"/>
            <a:ext cx="279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8" name="AutoShape 352"/>
          <p:cNvCxnSpPr>
            <a:cxnSpLocks noChangeShapeType="1"/>
            <a:stCxn id="18" idx="2"/>
            <a:endCxn id="20" idx="0"/>
          </p:cNvCxnSpPr>
          <p:nvPr/>
        </p:nvCxnSpPr>
        <p:spPr bwMode="auto">
          <a:xfrm rot="5400000">
            <a:off x="2147094" y="4244007"/>
            <a:ext cx="452438" cy="828675"/>
          </a:xfrm>
          <a:prstGeom prst="bentConnector3">
            <a:avLst>
              <a:gd name="adj1" fmla="val 49824"/>
            </a:avLst>
          </a:prstGeom>
          <a:noFill/>
          <a:ln w="952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テキスト ボックス 86"/>
          <p:cNvSpPr txBox="1">
            <a:spLocks noChangeAspect="1" noChangeArrowheads="1"/>
          </p:cNvSpPr>
          <p:nvPr/>
        </p:nvSpPr>
        <p:spPr bwMode="auto">
          <a:xfrm>
            <a:off x="868363" y="4265439"/>
            <a:ext cx="4889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800">
                <a:latin typeface="ＭＳ ゴシック" pitchFamily="49" charset="-128"/>
                <a:ea typeface="ＭＳ ゴシック" pitchFamily="49" charset="-128"/>
              </a:rPr>
              <a:t>販売員</a:t>
            </a:r>
          </a:p>
        </p:txBody>
      </p:sp>
      <p:cxnSp>
        <p:nvCxnSpPr>
          <p:cNvPr id="50" name="AutoShape 355"/>
          <p:cNvCxnSpPr>
            <a:cxnSpLocks noChangeShapeType="1"/>
            <a:endCxn id="19" idx="0"/>
          </p:cNvCxnSpPr>
          <p:nvPr/>
        </p:nvCxnSpPr>
        <p:spPr bwMode="auto">
          <a:xfrm rot="5400000">
            <a:off x="611981" y="4710733"/>
            <a:ext cx="404813" cy="0"/>
          </a:xfrm>
          <a:prstGeom prst="straightConnector1">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357"/>
          <p:cNvCxnSpPr>
            <a:cxnSpLocks noChangeShapeType="1"/>
            <a:stCxn id="18" idx="1"/>
          </p:cNvCxnSpPr>
          <p:nvPr/>
        </p:nvCxnSpPr>
        <p:spPr bwMode="auto">
          <a:xfrm rot="10800000">
            <a:off x="1408113" y="4279726"/>
            <a:ext cx="1225550" cy="0"/>
          </a:xfrm>
          <a:prstGeom prst="straightConnector1">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358"/>
          <p:cNvCxnSpPr>
            <a:cxnSpLocks noChangeShapeType="1"/>
            <a:stCxn id="18" idx="3"/>
            <a:endCxn id="44" idx="0"/>
          </p:cNvCxnSpPr>
          <p:nvPr/>
        </p:nvCxnSpPr>
        <p:spPr bwMode="auto">
          <a:xfrm>
            <a:off x="2941638" y="4279726"/>
            <a:ext cx="1231900" cy="1103313"/>
          </a:xfrm>
          <a:prstGeom prst="bentConnector2">
            <a:avLst/>
          </a:prstGeom>
          <a:noFill/>
          <a:ln w="9525">
            <a:solidFill>
              <a:srgbClr val="0000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360"/>
          <p:cNvSpPr txBox="1">
            <a:spLocks noChangeArrowheads="1"/>
          </p:cNvSpPr>
          <p:nvPr/>
        </p:nvSpPr>
        <p:spPr bwMode="auto">
          <a:xfrm>
            <a:off x="2209800" y="4443239"/>
            <a:ext cx="387350" cy="21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800">
                <a:solidFill>
                  <a:srgbClr val="0000CC"/>
                </a:solidFill>
              </a:rPr>
              <a:t>注文</a:t>
            </a:r>
          </a:p>
        </p:txBody>
      </p:sp>
      <p:sp>
        <p:nvSpPr>
          <p:cNvPr id="54" name="Text Box 361"/>
          <p:cNvSpPr txBox="1">
            <a:spLocks noChangeArrowheads="1"/>
          </p:cNvSpPr>
          <p:nvPr/>
        </p:nvSpPr>
        <p:spPr bwMode="auto">
          <a:xfrm>
            <a:off x="792163" y="4552776"/>
            <a:ext cx="895350" cy="214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800">
                <a:solidFill>
                  <a:srgbClr val="0000CC"/>
                </a:solidFill>
              </a:rPr>
              <a:t>注文／接客記録</a:t>
            </a:r>
          </a:p>
        </p:txBody>
      </p:sp>
      <p:sp>
        <p:nvSpPr>
          <p:cNvPr id="55" name="Text Box 362"/>
          <p:cNvSpPr txBox="1">
            <a:spLocks noChangeArrowheads="1"/>
          </p:cNvSpPr>
          <p:nvPr/>
        </p:nvSpPr>
        <p:spPr bwMode="auto">
          <a:xfrm>
            <a:off x="1876425" y="4265439"/>
            <a:ext cx="387350" cy="21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800">
                <a:solidFill>
                  <a:srgbClr val="0000CC"/>
                </a:solidFill>
              </a:rPr>
              <a:t>来店</a:t>
            </a:r>
          </a:p>
        </p:txBody>
      </p:sp>
      <p:sp>
        <p:nvSpPr>
          <p:cNvPr id="56" name="Text Box 363"/>
          <p:cNvSpPr txBox="1">
            <a:spLocks noChangeArrowheads="1"/>
          </p:cNvSpPr>
          <p:nvPr/>
        </p:nvSpPr>
        <p:spPr bwMode="auto">
          <a:xfrm>
            <a:off x="4140200" y="4586114"/>
            <a:ext cx="488950" cy="21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800">
                <a:solidFill>
                  <a:srgbClr val="0000CC"/>
                </a:solidFill>
              </a:rPr>
              <a:t>問合せ</a:t>
            </a:r>
          </a:p>
        </p:txBody>
      </p:sp>
      <p:sp>
        <p:nvSpPr>
          <p:cNvPr id="57" name="テキスト ボックス 86"/>
          <p:cNvSpPr txBox="1">
            <a:spLocks noChangeAspect="1" noChangeArrowheads="1"/>
          </p:cNvSpPr>
          <p:nvPr/>
        </p:nvSpPr>
        <p:spPr bwMode="auto">
          <a:xfrm>
            <a:off x="3763963" y="5635451"/>
            <a:ext cx="79375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800">
                <a:latin typeface="ＭＳ ゴシック" pitchFamily="49" charset="-128"/>
                <a:ea typeface="ＭＳ ゴシック" pitchFamily="49" charset="-128"/>
              </a:rPr>
              <a:t>顧客サポート</a:t>
            </a:r>
          </a:p>
        </p:txBody>
      </p:sp>
      <p:sp>
        <p:nvSpPr>
          <p:cNvPr id="58" name="テキスト ボックス 86"/>
          <p:cNvSpPr txBox="1">
            <a:spLocks noChangeAspect="1" noChangeArrowheads="1"/>
          </p:cNvSpPr>
          <p:nvPr/>
        </p:nvSpPr>
        <p:spPr bwMode="auto">
          <a:xfrm>
            <a:off x="3713163" y="6030739"/>
            <a:ext cx="8953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ＭＳ Ｐゴシック" charset="-128"/>
              </a:defRPr>
            </a:lvl1pPr>
            <a:lvl2pPr marL="742950" indent="-285750">
              <a:defRPr kumimoji="1" sz="2400">
                <a:solidFill>
                  <a:schemeClr val="tx1"/>
                </a:solidFill>
                <a:latin typeface="Times New Roman" pitchFamily="18" charset="0"/>
                <a:ea typeface="ＭＳ Ｐゴシック" charset="-128"/>
              </a:defRPr>
            </a:lvl2pPr>
            <a:lvl3pPr marL="1143000" indent="-228600">
              <a:defRPr kumimoji="1" sz="2400">
                <a:solidFill>
                  <a:schemeClr val="tx1"/>
                </a:solidFill>
                <a:latin typeface="Times New Roman" pitchFamily="18" charset="0"/>
                <a:ea typeface="ＭＳ Ｐゴシック" charset="-128"/>
              </a:defRPr>
            </a:lvl3pPr>
            <a:lvl4pPr marL="1600200" indent="-228600">
              <a:defRPr kumimoji="1" sz="2400">
                <a:solidFill>
                  <a:schemeClr val="tx1"/>
                </a:solidFill>
                <a:latin typeface="Times New Roman" pitchFamily="18" charset="0"/>
                <a:ea typeface="ＭＳ Ｐゴシック" charset="-128"/>
              </a:defRPr>
            </a:lvl4pPr>
            <a:lvl5pPr marL="2057400" indent="-228600">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eaLnBrk="0" hangingPunct="0"/>
            <a:r>
              <a:rPr lang="ja-JP" altLang="en-US" sz="800">
                <a:latin typeface="ＭＳ ゴシック" pitchFamily="49" charset="-128"/>
                <a:ea typeface="ＭＳ ゴシック" pitchFamily="49" charset="-128"/>
              </a:rPr>
              <a:t>マーケティング</a:t>
            </a:r>
          </a:p>
        </p:txBody>
      </p:sp>
      <p:cxnSp>
        <p:nvCxnSpPr>
          <p:cNvPr id="59" name="AutoShape 366"/>
          <p:cNvCxnSpPr>
            <a:cxnSpLocks noChangeShapeType="1"/>
            <a:stCxn id="44" idx="1"/>
          </p:cNvCxnSpPr>
          <p:nvPr/>
        </p:nvCxnSpPr>
        <p:spPr bwMode="auto">
          <a:xfrm rot="10800000">
            <a:off x="3159125" y="5522739"/>
            <a:ext cx="874713" cy="0"/>
          </a:xfrm>
          <a:prstGeom prst="straightConnector1">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367"/>
          <p:cNvCxnSpPr>
            <a:cxnSpLocks noChangeShapeType="1"/>
            <a:stCxn id="47" idx="1"/>
          </p:cNvCxnSpPr>
          <p:nvPr/>
        </p:nvCxnSpPr>
        <p:spPr bwMode="auto">
          <a:xfrm rot="10800000">
            <a:off x="3159125" y="5960889"/>
            <a:ext cx="873125" cy="0"/>
          </a:xfrm>
          <a:prstGeom prst="straightConnector1">
            <a:avLst/>
          </a:prstGeom>
          <a:noFill/>
          <a:ln w="9525">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 Box 368"/>
          <p:cNvSpPr txBox="1">
            <a:spLocks noChangeArrowheads="1"/>
          </p:cNvSpPr>
          <p:nvPr/>
        </p:nvSpPr>
        <p:spPr bwMode="auto">
          <a:xfrm>
            <a:off x="3317875" y="5200476"/>
            <a:ext cx="4889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800">
                <a:solidFill>
                  <a:srgbClr val="0000CC"/>
                </a:solidFill>
              </a:rPr>
              <a:t>問合せ</a:t>
            </a:r>
          </a:p>
          <a:p>
            <a:pPr algn="ctr"/>
            <a:r>
              <a:rPr lang="ja-JP" altLang="en-US" sz="800">
                <a:solidFill>
                  <a:srgbClr val="0000CC"/>
                </a:solidFill>
              </a:rPr>
              <a:t>記録</a:t>
            </a:r>
          </a:p>
        </p:txBody>
      </p:sp>
      <p:sp>
        <p:nvSpPr>
          <p:cNvPr id="62" name="Text Box 369"/>
          <p:cNvSpPr txBox="1">
            <a:spLocks noChangeArrowheads="1"/>
          </p:cNvSpPr>
          <p:nvPr/>
        </p:nvSpPr>
        <p:spPr bwMode="auto">
          <a:xfrm>
            <a:off x="3370263" y="5741814"/>
            <a:ext cx="387350" cy="21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ja-JP" altLang="en-US" sz="800">
                <a:solidFill>
                  <a:srgbClr val="0000CC"/>
                </a:solidFill>
              </a:rPr>
              <a:t>分析</a:t>
            </a:r>
          </a:p>
        </p:txBody>
      </p:sp>
      <p:sp>
        <p:nvSpPr>
          <p:cNvPr id="63" name="AutoShape 370"/>
          <p:cNvSpPr>
            <a:spLocks noChangeArrowheads="1"/>
          </p:cNvSpPr>
          <p:nvPr/>
        </p:nvSpPr>
        <p:spPr bwMode="auto">
          <a:xfrm>
            <a:off x="652463" y="6208539"/>
            <a:ext cx="323850" cy="180975"/>
          </a:xfrm>
          <a:prstGeom prst="upDownArrow">
            <a:avLst>
              <a:gd name="adj1" fmla="val 46833"/>
              <a:gd name="adj2" fmla="val 30769"/>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64" name="AutoShape 371"/>
          <p:cNvSpPr>
            <a:spLocks noChangeArrowheads="1"/>
          </p:cNvSpPr>
          <p:nvPr/>
        </p:nvSpPr>
        <p:spPr bwMode="auto">
          <a:xfrm>
            <a:off x="1835150" y="6208539"/>
            <a:ext cx="323850" cy="180975"/>
          </a:xfrm>
          <a:prstGeom prst="upDownArrow">
            <a:avLst>
              <a:gd name="adj1" fmla="val 46833"/>
              <a:gd name="adj2" fmla="val 30769"/>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65" name="AutoShape 372"/>
          <p:cNvSpPr>
            <a:spLocks noChangeArrowheads="1"/>
          </p:cNvSpPr>
          <p:nvPr/>
        </p:nvSpPr>
        <p:spPr bwMode="auto">
          <a:xfrm>
            <a:off x="723900" y="5200476"/>
            <a:ext cx="180975" cy="180975"/>
          </a:xfrm>
          <a:prstGeom prst="upDownArrow">
            <a:avLst>
              <a:gd name="adj1" fmla="val 46833"/>
              <a:gd name="adj2" fmla="val 30769"/>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66" name="AutoShape 373"/>
          <p:cNvSpPr>
            <a:spLocks noChangeArrowheads="1"/>
          </p:cNvSpPr>
          <p:nvPr/>
        </p:nvSpPr>
        <p:spPr bwMode="auto">
          <a:xfrm>
            <a:off x="1858963" y="5200476"/>
            <a:ext cx="180975" cy="180975"/>
          </a:xfrm>
          <a:prstGeom prst="upDownArrow">
            <a:avLst>
              <a:gd name="adj1" fmla="val 46833"/>
              <a:gd name="adj2" fmla="val 30769"/>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67" name="AutoShape 374"/>
          <p:cNvSpPr>
            <a:spLocks noChangeArrowheads="1"/>
          </p:cNvSpPr>
          <p:nvPr/>
        </p:nvSpPr>
        <p:spPr bwMode="auto">
          <a:xfrm rot="5400000">
            <a:off x="2308225" y="5452889"/>
            <a:ext cx="180975" cy="180975"/>
          </a:xfrm>
          <a:prstGeom prst="upDownArrow">
            <a:avLst>
              <a:gd name="adj1" fmla="val 46833"/>
              <a:gd name="adj2" fmla="val 30769"/>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68" name="AutoShape 375"/>
          <p:cNvSpPr>
            <a:spLocks noChangeArrowheads="1"/>
          </p:cNvSpPr>
          <p:nvPr/>
        </p:nvSpPr>
        <p:spPr bwMode="auto">
          <a:xfrm rot="5400000">
            <a:off x="2308225" y="5884689"/>
            <a:ext cx="180975" cy="180975"/>
          </a:xfrm>
          <a:prstGeom prst="upDownArrow">
            <a:avLst>
              <a:gd name="adj1" fmla="val 46833"/>
              <a:gd name="adj2" fmla="val 30769"/>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69" name="AutoShape 376"/>
          <p:cNvSpPr>
            <a:spLocks noChangeAspect="1" noChangeArrowheads="1"/>
          </p:cNvSpPr>
          <p:nvPr/>
        </p:nvSpPr>
        <p:spPr bwMode="auto">
          <a:xfrm>
            <a:off x="2627313" y="6313314"/>
            <a:ext cx="1057275" cy="396875"/>
          </a:xfrm>
          <a:prstGeom prst="wedgeRoundRectCallout">
            <a:avLst>
              <a:gd name="adj1" fmla="val -31532"/>
              <a:gd name="adj2" fmla="val -98000"/>
              <a:gd name="adj3" fmla="val 16667"/>
            </a:avLst>
          </a:prstGeom>
          <a:solidFill>
            <a:srgbClr val="FF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ja-JP" altLang="en-US" sz="900" b="1">
                <a:solidFill>
                  <a:srgbClr val="FF0000"/>
                </a:solidFill>
                <a:latin typeface="ＭＳ ゴシック" pitchFamily="49" charset="-128"/>
                <a:ea typeface="ＭＳ ゴシック" pitchFamily="49" charset="-128"/>
              </a:rPr>
              <a:t>マーケティング精度の向上</a:t>
            </a:r>
          </a:p>
        </p:txBody>
      </p:sp>
      <p:sp>
        <p:nvSpPr>
          <p:cNvPr id="70" name="Oval 377"/>
          <p:cNvSpPr>
            <a:spLocks noChangeArrowheads="1"/>
          </p:cNvSpPr>
          <p:nvPr/>
        </p:nvSpPr>
        <p:spPr bwMode="auto">
          <a:xfrm>
            <a:off x="1584325" y="5667201"/>
            <a:ext cx="647700" cy="395288"/>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900" b="1">
                <a:solidFill>
                  <a:schemeClr val="bg1"/>
                </a:solidFill>
              </a:rPr>
              <a:t>情報の</a:t>
            </a:r>
          </a:p>
          <a:p>
            <a:pPr algn="ctr"/>
            <a:r>
              <a:rPr lang="ja-JP" altLang="en-US" sz="900" b="1">
                <a:solidFill>
                  <a:schemeClr val="bg1"/>
                </a:solidFill>
              </a:rPr>
              <a:t>一元管理</a:t>
            </a:r>
          </a:p>
        </p:txBody>
      </p:sp>
      <p:sp>
        <p:nvSpPr>
          <p:cNvPr id="71" name="AutoShape 383"/>
          <p:cNvSpPr>
            <a:spLocks noChangeArrowheads="1"/>
          </p:cNvSpPr>
          <p:nvPr/>
        </p:nvSpPr>
        <p:spPr bwMode="auto">
          <a:xfrm>
            <a:off x="6911975" y="6079951"/>
            <a:ext cx="144463" cy="125413"/>
          </a:xfrm>
          <a:prstGeom prst="triangle">
            <a:avLst>
              <a:gd name="adj" fmla="val 50000"/>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2" name="Rectangle 384"/>
          <p:cNvSpPr>
            <a:spLocks noChangeArrowheads="1"/>
          </p:cNvSpPr>
          <p:nvPr/>
        </p:nvSpPr>
        <p:spPr bwMode="auto">
          <a:xfrm>
            <a:off x="6991350" y="6030739"/>
            <a:ext cx="568325"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900"/>
              <a:t>リリース</a:t>
            </a:r>
          </a:p>
        </p:txBody>
      </p:sp>
      <p:sp>
        <p:nvSpPr>
          <p:cNvPr id="73" name="AutoShape 385"/>
          <p:cNvSpPr>
            <a:spLocks noChangeArrowheads="1"/>
          </p:cNvSpPr>
          <p:nvPr/>
        </p:nvSpPr>
        <p:spPr bwMode="auto">
          <a:xfrm>
            <a:off x="8567738" y="6079951"/>
            <a:ext cx="144462" cy="125413"/>
          </a:xfrm>
          <a:prstGeom prst="star5">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74" name="Rectangle 386"/>
          <p:cNvSpPr>
            <a:spLocks noChangeArrowheads="1"/>
          </p:cNvSpPr>
          <p:nvPr/>
        </p:nvSpPr>
        <p:spPr bwMode="auto">
          <a:xfrm>
            <a:off x="8323263" y="5864051"/>
            <a:ext cx="64135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ja-JP" altLang="en-US" sz="900"/>
              <a:t>投資回収</a:t>
            </a:r>
          </a:p>
        </p:txBody>
      </p:sp>
    </p:spTree>
    <p:extLst>
      <p:ext uri="{BB962C8B-B14F-4D97-AF65-F5344CB8AC3E}">
        <p14:creationId xmlns:p14="http://schemas.microsoft.com/office/powerpoint/2010/main" val="347728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4-5</a:t>
            </a:r>
            <a:r>
              <a:rPr kumimoji="1" lang="ja-JP" altLang="en-US" dirty="0" smtClean="0"/>
              <a:t>　</a:t>
            </a:r>
            <a:r>
              <a:rPr lang="en-US" altLang="ja-JP" dirty="0"/>
              <a:t>SWOT</a:t>
            </a:r>
            <a:r>
              <a:rPr lang="ja-JP" altLang="en-US" dirty="0"/>
              <a:t>分析の例</a:t>
            </a:r>
            <a:endParaRPr kumimoji="1" lang="ja-JP" altLang="en-US" dirty="0"/>
          </a:p>
        </p:txBody>
      </p:sp>
      <p:graphicFrame>
        <p:nvGraphicFramePr>
          <p:cNvPr id="3" name="Group 1468"/>
          <p:cNvGraphicFramePr>
            <a:graphicFrameLocks noGrp="1"/>
          </p:cNvGraphicFramePr>
          <p:nvPr>
            <p:ph idx="1"/>
            <p:extLst>
              <p:ext uri="{D42A27DB-BD31-4B8C-83A1-F6EECF244321}">
                <p14:modId xmlns:p14="http://schemas.microsoft.com/office/powerpoint/2010/main" val="838897427"/>
              </p:ext>
            </p:extLst>
          </p:nvPr>
        </p:nvGraphicFramePr>
        <p:xfrm>
          <a:off x="1259632" y="3933056"/>
          <a:ext cx="6481762" cy="2080224"/>
        </p:xfrm>
        <a:graphic>
          <a:graphicData uri="http://schemas.openxmlformats.org/drawingml/2006/table">
            <a:tbl>
              <a:tblPr/>
              <a:tblGrid>
                <a:gridCol w="3240087"/>
                <a:gridCol w="3241675"/>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強み（</a:t>
                      </a:r>
                      <a:r>
                        <a:rPr kumimoji="1" lang="en-US" altLang="ja-JP" sz="1200" b="1" i="0" u="none" strike="noStrike" cap="none" normalizeH="0" baseline="0" dirty="0" smtClean="0">
                          <a:ln>
                            <a:noFill/>
                          </a:ln>
                          <a:solidFill>
                            <a:schemeClr val="tx1"/>
                          </a:solidFill>
                          <a:effectLst/>
                          <a:latin typeface="+mn-ea"/>
                          <a:ea typeface="+mn-ea"/>
                        </a:rPr>
                        <a:t>S</a:t>
                      </a:r>
                      <a:r>
                        <a:rPr kumimoji="1" lang="en-US" altLang="ja-JP" sz="1200" b="0" i="0" u="none" strike="noStrike" cap="none" normalizeH="0" baseline="0" dirty="0" smtClean="0">
                          <a:ln>
                            <a:noFill/>
                          </a:ln>
                          <a:solidFill>
                            <a:schemeClr val="tx1"/>
                          </a:solidFill>
                          <a:effectLst/>
                          <a:latin typeface="+mn-ea"/>
                          <a:ea typeface="+mn-ea"/>
                        </a:rPr>
                        <a:t>)</a:t>
                      </a:r>
                    </a:p>
                  </a:txBody>
                  <a:tcPr marL="36000" marR="36000" marT="36000" marB="36000"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機会</a:t>
                      </a:r>
                      <a:r>
                        <a:rPr kumimoji="1" lang="en-US" altLang="ja-JP" sz="1200" b="0" i="0" u="none" strike="noStrike" cap="none" normalizeH="0" baseline="0" dirty="0" smtClean="0">
                          <a:ln>
                            <a:noFill/>
                          </a:ln>
                          <a:solidFill>
                            <a:schemeClr val="tx1"/>
                          </a:solidFill>
                          <a:effectLst/>
                          <a:latin typeface="+mn-ea"/>
                          <a:ea typeface="+mn-ea"/>
                        </a:rPr>
                        <a:t>(</a:t>
                      </a:r>
                      <a:r>
                        <a:rPr kumimoji="1" lang="en-US" altLang="ja-JP" sz="1200" b="1" i="0" u="none" strike="noStrike" cap="none" normalizeH="0" baseline="0" dirty="0" smtClean="0">
                          <a:ln>
                            <a:noFill/>
                          </a:ln>
                          <a:solidFill>
                            <a:schemeClr val="tx1"/>
                          </a:solidFill>
                          <a:effectLst/>
                          <a:latin typeface="+mn-ea"/>
                          <a:ea typeface="+mn-ea"/>
                        </a:rPr>
                        <a:t>O</a:t>
                      </a:r>
                      <a:r>
                        <a:rPr kumimoji="1" lang="en-US" altLang="ja-JP" sz="1200" b="0" i="0" u="none" strike="noStrike" cap="none" normalizeH="0" baseline="0" dirty="0" smtClean="0">
                          <a:ln>
                            <a:noFill/>
                          </a:ln>
                          <a:solidFill>
                            <a:schemeClr val="tx1"/>
                          </a:solidFill>
                          <a:effectLst/>
                          <a:latin typeface="+mn-ea"/>
                          <a:ea typeface="+mn-ea"/>
                        </a:rPr>
                        <a:t>)</a:t>
                      </a:r>
                    </a:p>
                  </a:txBody>
                  <a:tcPr marL="36000" marR="36000" marT="36000" marB="36000"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・既存の代理店での安定した取引がある。</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・大口の取引先との強固な関係を築いている。</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smtClean="0">
                        <a:ln>
                          <a:noFill/>
                        </a:ln>
                        <a:solidFill>
                          <a:schemeClr val="tx1"/>
                        </a:solidFill>
                        <a:effectLst/>
                        <a:latin typeface="+mn-ea"/>
                        <a:ea typeface="+mn-ea"/>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・個人のインターネットからの購入が伸びている。</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smtClean="0">
                        <a:ln>
                          <a:noFill/>
                        </a:ln>
                        <a:solidFill>
                          <a:schemeClr val="tx1"/>
                        </a:solidFill>
                        <a:effectLst/>
                        <a:latin typeface="+mn-ea"/>
                        <a:ea typeface="+mn-ea"/>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・新規の代理店や販売先の開拓が少ない。</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・個人顧客へ直接売り込む手段を持っていない。</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smtClean="0">
                        <a:ln>
                          <a:noFill/>
                        </a:ln>
                        <a:solidFill>
                          <a:schemeClr val="tx1"/>
                        </a:solidFill>
                        <a:effectLst/>
                        <a:latin typeface="+mn-ea"/>
                        <a:ea typeface="+mn-ea"/>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90488" marR="0" lvl="0" indent="-90488"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・価格競争が激しく、消費者の価格への判断がシビアになっている。</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・大口取引に対する価格値下げ圧力が厳しい。</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ja-JP" sz="1200" b="0" i="0" u="none" strike="noStrike" cap="none" normalizeH="0" baseline="0" dirty="0" smtClean="0">
                        <a:ln>
                          <a:noFill/>
                        </a:ln>
                        <a:solidFill>
                          <a:schemeClr val="tx1"/>
                        </a:solidFill>
                        <a:effectLst/>
                        <a:latin typeface="+mn-ea"/>
                        <a:ea typeface="+mn-ea"/>
                      </a:endParaRPr>
                    </a:p>
                  </a:txBody>
                  <a:tcPr marL="36000" marR="36000" marT="36000" marB="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弱み</a:t>
                      </a:r>
                      <a:r>
                        <a:rPr kumimoji="1" lang="en-US" altLang="ja-JP" sz="1200" b="0" i="0" u="none" strike="noStrike" cap="none" normalizeH="0" baseline="0" dirty="0" smtClean="0">
                          <a:ln>
                            <a:noFill/>
                          </a:ln>
                          <a:solidFill>
                            <a:schemeClr val="tx1"/>
                          </a:solidFill>
                          <a:effectLst/>
                          <a:latin typeface="+mn-ea"/>
                          <a:ea typeface="+mn-ea"/>
                        </a:rPr>
                        <a:t>(</a:t>
                      </a:r>
                      <a:r>
                        <a:rPr kumimoji="1" lang="en-US" altLang="ja-JP" sz="1200" b="1" i="0" u="none" strike="noStrike" cap="none" normalizeH="0" baseline="0" dirty="0" smtClean="0">
                          <a:ln>
                            <a:noFill/>
                          </a:ln>
                          <a:solidFill>
                            <a:schemeClr val="tx1"/>
                          </a:solidFill>
                          <a:effectLst/>
                          <a:latin typeface="+mn-ea"/>
                          <a:ea typeface="+mn-ea"/>
                        </a:rPr>
                        <a:t>W</a:t>
                      </a:r>
                      <a:r>
                        <a:rPr kumimoji="1" lang="en-US" altLang="ja-JP" sz="1200" b="0" i="0" u="none" strike="noStrike" cap="none" normalizeH="0" baseline="0" dirty="0" smtClean="0">
                          <a:ln>
                            <a:noFill/>
                          </a:ln>
                          <a:solidFill>
                            <a:schemeClr val="tx1"/>
                          </a:solidFill>
                          <a:effectLst/>
                          <a:latin typeface="+mn-ea"/>
                          <a:ea typeface="+mn-ea"/>
                        </a:rPr>
                        <a:t>)</a:t>
                      </a:r>
                    </a:p>
                  </a:txBody>
                  <a:tcPr marL="36000" marR="36000" marT="36000" marB="36000"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200" b="0" i="0" u="none" strike="noStrike" cap="none" normalizeH="0" baseline="0" dirty="0" smtClean="0">
                          <a:ln>
                            <a:noFill/>
                          </a:ln>
                          <a:solidFill>
                            <a:schemeClr val="tx1"/>
                          </a:solidFill>
                          <a:effectLst/>
                          <a:latin typeface="+mn-ea"/>
                          <a:ea typeface="+mn-ea"/>
                        </a:rPr>
                        <a:t>脅威</a:t>
                      </a:r>
                      <a:r>
                        <a:rPr kumimoji="1" lang="en-US" altLang="ja-JP" sz="1200" b="0" i="0" u="none" strike="noStrike" cap="none" normalizeH="0" baseline="0" dirty="0" smtClean="0">
                          <a:ln>
                            <a:noFill/>
                          </a:ln>
                          <a:solidFill>
                            <a:schemeClr val="tx1"/>
                          </a:solidFill>
                          <a:effectLst/>
                          <a:latin typeface="+mn-ea"/>
                          <a:ea typeface="+mn-ea"/>
                        </a:rPr>
                        <a:t>(</a:t>
                      </a:r>
                      <a:r>
                        <a:rPr kumimoji="1" lang="en-US" altLang="ja-JP" sz="1200" b="1" i="0" u="none" strike="noStrike" cap="none" normalizeH="0" baseline="0" dirty="0" smtClean="0">
                          <a:ln>
                            <a:noFill/>
                          </a:ln>
                          <a:solidFill>
                            <a:schemeClr val="tx1"/>
                          </a:solidFill>
                          <a:effectLst/>
                          <a:latin typeface="+mn-ea"/>
                          <a:ea typeface="+mn-ea"/>
                        </a:rPr>
                        <a:t>T</a:t>
                      </a:r>
                      <a:r>
                        <a:rPr kumimoji="1" lang="en-US" altLang="ja-JP" sz="1200" b="0" i="0" u="none" strike="noStrike" cap="none" normalizeH="0" baseline="0" dirty="0" smtClean="0">
                          <a:ln>
                            <a:noFill/>
                          </a:ln>
                          <a:solidFill>
                            <a:schemeClr val="tx1"/>
                          </a:solidFill>
                          <a:effectLst/>
                          <a:latin typeface="+mn-ea"/>
                          <a:ea typeface="+mn-ea"/>
                        </a:rPr>
                        <a:t>)</a:t>
                      </a:r>
                    </a:p>
                  </a:txBody>
                  <a:tcPr marL="36000" marR="36000" marT="36000" marB="36000"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grpSp>
        <p:nvGrpSpPr>
          <p:cNvPr id="4" name="Group 4"/>
          <p:cNvGrpSpPr>
            <a:grpSpLocks noChangeAspect="1"/>
          </p:cNvGrpSpPr>
          <p:nvPr/>
        </p:nvGrpSpPr>
        <p:grpSpPr bwMode="auto">
          <a:xfrm>
            <a:off x="2601118" y="1866106"/>
            <a:ext cx="3671888" cy="3135313"/>
            <a:chOff x="1610" y="1162"/>
            <a:chExt cx="2313" cy="1975"/>
          </a:xfrm>
        </p:grpSpPr>
        <p:sp>
          <p:nvSpPr>
            <p:cNvPr id="5" name="AutoShape 3"/>
            <p:cNvSpPr>
              <a:spLocks noChangeAspect="1" noChangeArrowheads="1" noTextEdit="1"/>
            </p:cNvSpPr>
            <p:nvPr/>
          </p:nvSpPr>
          <p:spPr bwMode="auto">
            <a:xfrm>
              <a:off x="1610" y="1162"/>
              <a:ext cx="2313" cy="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 name="Freeform 5"/>
            <p:cNvSpPr>
              <a:spLocks/>
            </p:cNvSpPr>
            <p:nvPr/>
          </p:nvSpPr>
          <p:spPr bwMode="auto">
            <a:xfrm>
              <a:off x="1792" y="1892"/>
              <a:ext cx="865" cy="596"/>
            </a:xfrm>
            <a:custGeom>
              <a:avLst/>
              <a:gdLst>
                <a:gd name="T0" fmla="*/ 485 w 865"/>
                <a:gd name="T1" fmla="*/ 489 h 596"/>
                <a:gd name="T2" fmla="*/ 391 w 865"/>
                <a:gd name="T3" fmla="*/ 535 h 596"/>
                <a:gd name="T4" fmla="*/ 391 w 865"/>
                <a:gd name="T5" fmla="*/ 535 h 596"/>
                <a:gd name="T6" fmla="*/ 386 w 865"/>
                <a:gd name="T7" fmla="*/ 538 h 596"/>
                <a:gd name="T8" fmla="*/ 375 w 865"/>
                <a:gd name="T9" fmla="*/ 544 h 596"/>
                <a:gd name="T10" fmla="*/ 370 w 865"/>
                <a:gd name="T11" fmla="*/ 551 h 596"/>
                <a:gd name="T12" fmla="*/ 370 w 865"/>
                <a:gd name="T13" fmla="*/ 557 h 596"/>
                <a:gd name="T14" fmla="*/ 381 w 865"/>
                <a:gd name="T15" fmla="*/ 564 h 596"/>
                <a:gd name="T16" fmla="*/ 396 w 865"/>
                <a:gd name="T17" fmla="*/ 567 h 596"/>
                <a:gd name="T18" fmla="*/ 777 w 865"/>
                <a:gd name="T19" fmla="*/ 596 h 596"/>
                <a:gd name="T20" fmla="*/ 777 w 865"/>
                <a:gd name="T21" fmla="*/ 596 h 596"/>
                <a:gd name="T22" fmla="*/ 787 w 865"/>
                <a:gd name="T23" fmla="*/ 596 h 596"/>
                <a:gd name="T24" fmla="*/ 797 w 865"/>
                <a:gd name="T25" fmla="*/ 593 h 596"/>
                <a:gd name="T26" fmla="*/ 813 w 865"/>
                <a:gd name="T27" fmla="*/ 587 h 596"/>
                <a:gd name="T28" fmla="*/ 818 w 865"/>
                <a:gd name="T29" fmla="*/ 580 h 596"/>
                <a:gd name="T30" fmla="*/ 823 w 865"/>
                <a:gd name="T31" fmla="*/ 570 h 596"/>
                <a:gd name="T32" fmla="*/ 865 w 865"/>
                <a:gd name="T33" fmla="*/ 342 h 596"/>
                <a:gd name="T34" fmla="*/ 865 w 865"/>
                <a:gd name="T35" fmla="*/ 342 h 596"/>
                <a:gd name="T36" fmla="*/ 860 w 865"/>
                <a:gd name="T37" fmla="*/ 336 h 596"/>
                <a:gd name="T38" fmla="*/ 855 w 865"/>
                <a:gd name="T39" fmla="*/ 323 h 596"/>
                <a:gd name="T40" fmla="*/ 849 w 865"/>
                <a:gd name="T41" fmla="*/ 316 h 596"/>
                <a:gd name="T42" fmla="*/ 844 w 865"/>
                <a:gd name="T43" fmla="*/ 313 h 596"/>
                <a:gd name="T44" fmla="*/ 834 w 865"/>
                <a:gd name="T45" fmla="*/ 313 h 596"/>
                <a:gd name="T46" fmla="*/ 818 w 865"/>
                <a:gd name="T47" fmla="*/ 316 h 596"/>
                <a:gd name="T48" fmla="*/ 704 w 865"/>
                <a:gd name="T49" fmla="*/ 375 h 596"/>
                <a:gd name="T50" fmla="*/ 224 w 865"/>
                <a:gd name="T51" fmla="*/ 7 h 596"/>
                <a:gd name="T52" fmla="*/ 224 w 865"/>
                <a:gd name="T53" fmla="*/ 7 h 596"/>
                <a:gd name="T54" fmla="*/ 219 w 865"/>
                <a:gd name="T55" fmla="*/ 3 h 596"/>
                <a:gd name="T56" fmla="*/ 214 w 865"/>
                <a:gd name="T57" fmla="*/ 0 h 596"/>
                <a:gd name="T58" fmla="*/ 198 w 865"/>
                <a:gd name="T59" fmla="*/ 0 h 596"/>
                <a:gd name="T60" fmla="*/ 172 w 865"/>
                <a:gd name="T61" fmla="*/ 10 h 596"/>
                <a:gd name="T62" fmla="*/ 172 w 865"/>
                <a:gd name="T63" fmla="*/ 10 h 596"/>
                <a:gd name="T64" fmla="*/ 16 w 865"/>
                <a:gd name="T65" fmla="*/ 88 h 596"/>
                <a:gd name="T66" fmla="*/ 16 w 865"/>
                <a:gd name="T67" fmla="*/ 88 h 596"/>
                <a:gd name="T68" fmla="*/ 6 w 865"/>
                <a:gd name="T69" fmla="*/ 98 h 596"/>
                <a:gd name="T70" fmla="*/ 0 w 865"/>
                <a:gd name="T71" fmla="*/ 108 h 596"/>
                <a:gd name="T72" fmla="*/ 0 w 865"/>
                <a:gd name="T73" fmla="*/ 111 h 596"/>
                <a:gd name="T74" fmla="*/ 6 w 865"/>
                <a:gd name="T75" fmla="*/ 117 h 596"/>
                <a:gd name="T76" fmla="*/ 6 w 865"/>
                <a:gd name="T77" fmla="*/ 117 h 596"/>
                <a:gd name="T78" fmla="*/ 485 w 865"/>
                <a:gd name="T79" fmla="*/ 489 h 596"/>
                <a:gd name="T80" fmla="*/ 485 w 865"/>
                <a:gd name="T81" fmla="*/ 489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5" h="596">
                  <a:moveTo>
                    <a:pt x="485" y="489"/>
                  </a:moveTo>
                  <a:lnTo>
                    <a:pt x="391" y="535"/>
                  </a:lnTo>
                  <a:lnTo>
                    <a:pt x="391" y="535"/>
                  </a:lnTo>
                  <a:lnTo>
                    <a:pt x="386" y="538"/>
                  </a:lnTo>
                  <a:lnTo>
                    <a:pt x="375" y="544"/>
                  </a:lnTo>
                  <a:lnTo>
                    <a:pt x="370" y="551"/>
                  </a:lnTo>
                  <a:lnTo>
                    <a:pt x="370" y="557"/>
                  </a:lnTo>
                  <a:lnTo>
                    <a:pt x="381" y="564"/>
                  </a:lnTo>
                  <a:lnTo>
                    <a:pt x="396" y="567"/>
                  </a:lnTo>
                  <a:lnTo>
                    <a:pt x="777" y="596"/>
                  </a:lnTo>
                  <a:lnTo>
                    <a:pt x="777" y="596"/>
                  </a:lnTo>
                  <a:lnTo>
                    <a:pt x="787" y="596"/>
                  </a:lnTo>
                  <a:lnTo>
                    <a:pt x="797" y="593"/>
                  </a:lnTo>
                  <a:lnTo>
                    <a:pt x="813" y="587"/>
                  </a:lnTo>
                  <a:lnTo>
                    <a:pt x="818" y="580"/>
                  </a:lnTo>
                  <a:lnTo>
                    <a:pt x="823" y="570"/>
                  </a:lnTo>
                  <a:lnTo>
                    <a:pt x="865" y="342"/>
                  </a:lnTo>
                  <a:lnTo>
                    <a:pt x="865" y="342"/>
                  </a:lnTo>
                  <a:lnTo>
                    <a:pt x="860" y="336"/>
                  </a:lnTo>
                  <a:lnTo>
                    <a:pt x="855" y="323"/>
                  </a:lnTo>
                  <a:lnTo>
                    <a:pt x="849" y="316"/>
                  </a:lnTo>
                  <a:lnTo>
                    <a:pt x="844" y="313"/>
                  </a:lnTo>
                  <a:lnTo>
                    <a:pt x="834" y="313"/>
                  </a:lnTo>
                  <a:lnTo>
                    <a:pt x="818" y="316"/>
                  </a:lnTo>
                  <a:lnTo>
                    <a:pt x="704" y="375"/>
                  </a:lnTo>
                  <a:lnTo>
                    <a:pt x="224" y="7"/>
                  </a:lnTo>
                  <a:lnTo>
                    <a:pt x="224" y="7"/>
                  </a:lnTo>
                  <a:lnTo>
                    <a:pt x="219" y="3"/>
                  </a:lnTo>
                  <a:lnTo>
                    <a:pt x="214" y="0"/>
                  </a:lnTo>
                  <a:lnTo>
                    <a:pt x="198" y="0"/>
                  </a:lnTo>
                  <a:lnTo>
                    <a:pt x="172" y="10"/>
                  </a:lnTo>
                  <a:lnTo>
                    <a:pt x="172" y="10"/>
                  </a:lnTo>
                  <a:lnTo>
                    <a:pt x="16" y="88"/>
                  </a:lnTo>
                  <a:lnTo>
                    <a:pt x="16" y="88"/>
                  </a:lnTo>
                  <a:lnTo>
                    <a:pt x="6" y="98"/>
                  </a:lnTo>
                  <a:lnTo>
                    <a:pt x="0" y="108"/>
                  </a:lnTo>
                  <a:lnTo>
                    <a:pt x="0" y="111"/>
                  </a:lnTo>
                  <a:lnTo>
                    <a:pt x="6" y="117"/>
                  </a:lnTo>
                  <a:lnTo>
                    <a:pt x="6" y="117"/>
                  </a:lnTo>
                  <a:lnTo>
                    <a:pt x="485" y="489"/>
                  </a:lnTo>
                  <a:lnTo>
                    <a:pt x="485" y="489"/>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Freeform 6"/>
            <p:cNvSpPr>
              <a:spLocks/>
            </p:cNvSpPr>
            <p:nvPr/>
          </p:nvSpPr>
          <p:spPr bwMode="auto">
            <a:xfrm>
              <a:off x="2490" y="1462"/>
              <a:ext cx="615" cy="701"/>
            </a:xfrm>
            <a:custGeom>
              <a:avLst/>
              <a:gdLst>
                <a:gd name="T0" fmla="*/ 157 w 615"/>
                <a:gd name="T1" fmla="*/ 495 h 701"/>
                <a:gd name="T2" fmla="*/ 42 w 615"/>
                <a:gd name="T3" fmla="*/ 495 h 701"/>
                <a:gd name="T4" fmla="*/ 42 w 615"/>
                <a:gd name="T5" fmla="*/ 495 h 701"/>
                <a:gd name="T6" fmla="*/ 32 w 615"/>
                <a:gd name="T7" fmla="*/ 495 h 701"/>
                <a:gd name="T8" fmla="*/ 16 w 615"/>
                <a:gd name="T9" fmla="*/ 495 h 701"/>
                <a:gd name="T10" fmla="*/ 6 w 615"/>
                <a:gd name="T11" fmla="*/ 498 h 701"/>
                <a:gd name="T12" fmla="*/ 0 w 615"/>
                <a:gd name="T13" fmla="*/ 505 h 701"/>
                <a:gd name="T14" fmla="*/ 0 w 615"/>
                <a:gd name="T15" fmla="*/ 512 h 701"/>
                <a:gd name="T16" fmla="*/ 11 w 615"/>
                <a:gd name="T17" fmla="*/ 521 h 701"/>
                <a:gd name="T18" fmla="*/ 282 w 615"/>
                <a:gd name="T19" fmla="*/ 694 h 701"/>
                <a:gd name="T20" fmla="*/ 282 w 615"/>
                <a:gd name="T21" fmla="*/ 694 h 701"/>
                <a:gd name="T22" fmla="*/ 282 w 615"/>
                <a:gd name="T23" fmla="*/ 697 h 701"/>
                <a:gd name="T24" fmla="*/ 297 w 615"/>
                <a:gd name="T25" fmla="*/ 701 h 701"/>
                <a:gd name="T26" fmla="*/ 313 w 615"/>
                <a:gd name="T27" fmla="*/ 701 h 701"/>
                <a:gd name="T28" fmla="*/ 329 w 615"/>
                <a:gd name="T29" fmla="*/ 697 h 701"/>
                <a:gd name="T30" fmla="*/ 339 w 615"/>
                <a:gd name="T31" fmla="*/ 694 h 701"/>
                <a:gd name="T32" fmla="*/ 599 w 615"/>
                <a:gd name="T33" fmla="*/ 531 h 701"/>
                <a:gd name="T34" fmla="*/ 599 w 615"/>
                <a:gd name="T35" fmla="*/ 531 h 701"/>
                <a:gd name="T36" fmla="*/ 605 w 615"/>
                <a:gd name="T37" fmla="*/ 525 h 701"/>
                <a:gd name="T38" fmla="*/ 615 w 615"/>
                <a:gd name="T39" fmla="*/ 512 h 701"/>
                <a:gd name="T40" fmla="*/ 615 w 615"/>
                <a:gd name="T41" fmla="*/ 505 h 701"/>
                <a:gd name="T42" fmla="*/ 615 w 615"/>
                <a:gd name="T43" fmla="*/ 498 h 701"/>
                <a:gd name="T44" fmla="*/ 605 w 615"/>
                <a:gd name="T45" fmla="*/ 495 h 701"/>
                <a:gd name="T46" fmla="*/ 589 w 615"/>
                <a:gd name="T47" fmla="*/ 492 h 701"/>
                <a:gd name="T48" fmla="*/ 443 w 615"/>
                <a:gd name="T49" fmla="*/ 492 h 701"/>
                <a:gd name="T50" fmla="*/ 443 w 615"/>
                <a:gd name="T51" fmla="*/ 16 h 701"/>
                <a:gd name="T52" fmla="*/ 443 w 615"/>
                <a:gd name="T53" fmla="*/ 16 h 701"/>
                <a:gd name="T54" fmla="*/ 443 w 615"/>
                <a:gd name="T55" fmla="*/ 13 h 701"/>
                <a:gd name="T56" fmla="*/ 438 w 615"/>
                <a:gd name="T57" fmla="*/ 10 h 701"/>
                <a:gd name="T58" fmla="*/ 428 w 615"/>
                <a:gd name="T59" fmla="*/ 3 h 701"/>
                <a:gd name="T60" fmla="*/ 396 w 615"/>
                <a:gd name="T61" fmla="*/ 0 h 701"/>
                <a:gd name="T62" fmla="*/ 396 w 615"/>
                <a:gd name="T63" fmla="*/ 0 h 701"/>
                <a:gd name="T64" fmla="*/ 198 w 615"/>
                <a:gd name="T65" fmla="*/ 0 h 701"/>
                <a:gd name="T66" fmla="*/ 198 w 615"/>
                <a:gd name="T67" fmla="*/ 0 h 701"/>
                <a:gd name="T68" fmla="*/ 178 w 615"/>
                <a:gd name="T69" fmla="*/ 3 h 701"/>
                <a:gd name="T70" fmla="*/ 167 w 615"/>
                <a:gd name="T71" fmla="*/ 10 h 701"/>
                <a:gd name="T72" fmla="*/ 162 w 615"/>
                <a:gd name="T73" fmla="*/ 13 h 701"/>
                <a:gd name="T74" fmla="*/ 162 w 615"/>
                <a:gd name="T75" fmla="*/ 19 h 701"/>
                <a:gd name="T76" fmla="*/ 162 w 615"/>
                <a:gd name="T77" fmla="*/ 19 h 701"/>
                <a:gd name="T78" fmla="*/ 157 w 615"/>
                <a:gd name="T79" fmla="*/ 495 h 701"/>
                <a:gd name="T80" fmla="*/ 157 w 615"/>
                <a:gd name="T81" fmla="*/ 495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15" h="701">
                  <a:moveTo>
                    <a:pt x="157" y="495"/>
                  </a:moveTo>
                  <a:lnTo>
                    <a:pt x="42" y="495"/>
                  </a:lnTo>
                  <a:lnTo>
                    <a:pt x="42" y="495"/>
                  </a:lnTo>
                  <a:lnTo>
                    <a:pt x="32" y="495"/>
                  </a:lnTo>
                  <a:lnTo>
                    <a:pt x="16" y="495"/>
                  </a:lnTo>
                  <a:lnTo>
                    <a:pt x="6" y="498"/>
                  </a:lnTo>
                  <a:lnTo>
                    <a:pt x="0" y="505"/>
                  </a:lnTo>
                  <a:lnTo>
                    <a:pt x="0" y="512"/>
                  </a:lnTo>
                  <a:lnTo>
                    <a:pt x="11" y="521"/>
                  </a:lnTo>
                  <a:lnTo>
                    <a:pt x="282" y="694"/>
                  </a:lnTo>
                  <a:lnTo>
                    <a:pt x="282" y="694"/>
                  </a:lnTo>
                  <a:lnTo>
                    <a:pt x="282" y="697"/>
                  </a:lnTo>
                  <a:lnTo>
                    <a:pt x="297" y="701"/>
                  </a:lnTo>
                  <a:lnTo>
                    <a:pt x="313" y="701"/>
                  </a:lnTo>
                  <a:lnTo>
                    <a:pt x="329" y="697"/>
                  </a:lnTo>
                  <a:lnTo>
                    <a:pt x="339" y="694"/>
                  </a:lnTo>
                  <a:lnTo>
                    <a:pt x="599" y="531"/>
                  </a:lnTo>
                  <a:lnTo>
                    <a:pt x="599" y="531"/>
                  </a:lnTo>
                  <a:lnTo>
                    <a:pt x="605" y="525"/>
                  </a:lnTo>
                  <a:lnTo>
                    <a:pt x="615" y="512"/>
                  </a:lnTo>
                  <a:lnTo>
                    <a:pt x="615" y="505"/>
                  </a:lnTo>
                  <a:lnTo>
                    <a:pt x="615" y="498"/>
                  </a:lnTo>
                  <a:lnTo>
                    <a:pt x="605" y="495"/>
                  </a:lnTo>
                  <a:lnTo>
                    <a:pt x="589" y="492"/>
                  </a:lnTo>
                  <a:lnTo>
                    <a:pt x="443" y="492"/>
                  </a:lnTo>
                  <a:lnTo>
                    <a:pt x="443" y="16"/>
                  </a:lnTo>
                  <a:lnTo>
                    <a:pt x="443" y="16"/>
                  </a:lnTo>
                  <a:lnTo>
                    <a:pt x="443" y="13"/>
                  </a:lnTo>
                  <a:lnTo>
                    <a:pt x="438" y="10"/>
                  </a:lnTo>
                  <a:lnTo>
                    <a:pt x="428" y="3"/>
                  </a:lnTo>
                  <a:lnTo>
                    <a:pt x="396" y="0"/>
                  </a:lnTo>
                  <a:lnTo>
                    <a:pt x="396" y="0"/>
                  </a:lnTo>
                  <a:lnTo>
                    <a:pt x="198" y="0"/>
                  </a:lnTo>
                  <a:lnTo>
                    <a:pt x="198" y="0"/>
                  </a:lnTo>
                  <a:lnTo>
                    <a:pt x="178" y="3"/>
                  </a:lnTo>
                  <a:lnTo>
                    <a:pt x="167" y="10"/>
                  </a:lnTo>
                  <a:lnTo>
                    <a:pt x="162" y="13"/>
                  </a:lnTo>
                  <a:lnTo>
                    <a:pt x="162" y="19"/>
                  </a:lnTo>
                  <a:lnTo>
                    <a:pt x="162" y="19"/>
                  </a:lnTo>
                  <a:lnTo>
                    <a:pt x="157" y="495"/>
                  </a:lnTo>
                  <a:lnTo>
                    <a:pt x="157" y="495"/>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 name="Freeform 7"/>
            <p:cNvSpPr>
              <a:spLocks/>
            </p:cNvSpPr>
            <p:nvPr/>
          </p:nvSpPr>
          <p:spPr bwMode="auto">
            <a:xfrm>
              <a:off x="2954" y="1892"/>
              <a:ext cx="860" cy="596"/>
            </a:xfrm>
            <a:custGeom>
              <a:avLst/>
              <a:gdLst>
                <a:gd name="T0" fmla="*/ 375 w 860"/>
                <a:gd name="T1" fmla="*/ 489 h 596"/>
                <a:gd name="T2" fmla="*/ 469 w 860"/>
                <a:gd name="T3" fmla="*/ 535 h 596"/>
                <a:gd name="T4" fmla="*/ 469 w 860"/>
                <a:gd name="T5" fmla="*/ 535 h 596"/>
                <a:gd name="T6" fmla="*/ 474 w 860"/>
                <a:gd name="T7" fmla="*/ 538 h 596"/>
                <a:gd name="T8" fmla="*/ 490 w 860"/>
                <a:gd name="T9" fmla="*/ 544 h 596"/>
                <a:gd name="T10" fmla="*/ 490 w 860"/>
                <a:gd name="T11" fmla="*/ 551 h 596"/>
                <a:gd name="T12" fmla="*/ 490 w 860"/>
                <a:gd name="T13" fmla="*/ 557 h 596"/>
                <a:gd name="T14" fmla="*/ 485 w 860"/>
                <a:gd name="T15" fmla="*/ 564 h 596"/>
                <a:gd name="T16" fmla="*/ 469 w 860"/>
                <a:gd name="T17" fmla="*/ 567 h 596"/>
                <a:gd name="T18" fmla="*/ 83 w 860"/>
                <a:gd name="T19" fmla="*/ 596 h 596"/>
                <a:gd name="T20" fmla="*/ 83 w 860"/>
                <a:gd name="T21" fmla="*/ 596 h 596"/>
                <a:gd name="T22" fmla="*/ 78 w 860"/>
                <a:gd name="T23" fmla="*/ 596 h 596"/>
                <a:gd name="T24" fmla="*/ 63 w 860"/>
                <a:gd name="T25" fmla="*/ 593 h 596"/>
                <a:gd name="T26" fmla="*/ 47 w 860"/>
                <a:gd name="T27" fmla="*/ 587 h 596"/>
                <a:gd name="T28" fmla="*/ 42 w 860"/>
                <a:gd name="T29" fmla="*/ 580 h 596"/>
                <a:gd name="T30" fmla="*/ 37 w 860"/>
                <a:gd name="T31" fmla="*/ 570 h 596"/>
                <a:gd name="T32" fmla="*/ 0 w 860"/>
                <a:gd name="T33" fmla="*/ 342 h 596"/>
                <a:gd name="T34" fmla="*/ 0 w 860"/>
                <a:gd name="T35" fmla="*/ 342 h 596"/>
                <a:gd name="T36" fmla="*/ 0 w 860"/>
                <a:gd name="T37" fmla="*/ 336 h 596"/>
                <a:gd name="T38" fmla="*/ 5 w 860"/>
                <a:gd name="T39" fmla="*/ 323 h 596"/>
                <a:gd name="T40" fmla="*/ 10 w 860"/>
                <a:gd name="T41" fmla="*/ 316 h 596"/>
                <a:gd name="T42" fmla="*/ 21 w 860"/>
                <a:gd name="T43" fmla="*/ 313 h 596"/>
                <a:gd name="T44" fmla="*/ 31 w 860"/>
                <a:gd name="T45" fmla="*/ 313 h 596"/>
                <a:gd name="T46" fmla="*/ 42 w 860"/>
                <a:gd name="T47" fmla="*/ 316 h 596"/>
                <a:gd name="T48" fmla="*/ 156 w 860"/>
                <a:gd name="T49" fmla="*/ 375 h 596"/>
                <a:gd name="T50" fmla="*/ 641 w 860"/>
                <a:gd name="T51" fmla="*/ 7 h 596"/>
                <a:gd name="T52" fmla="*/ 641 w 860"/>
                <a:gd name="T53" fmla="*/ 7 h 596"/>
                <a:gd name="T54" fmla="*/ 641 w 860"/>
                <a:gd name="T55" fmla="*/ 3 h 596"/>
                <a:gd name="T56" fmla="*/ 646 w 860"/>
                <a:gd name="T57" fmla="*/ 0 h 596"/>
                <a:gd name="T58" fmla="*/ 662 w 860"/>
                <a:gd name="T59" fmla="*/ 0 h 596"/>
                <a:gd name="T60" fmla="*/ 688 w 860"/>
                <a:gd name="T61" fmla="*/ 10 h 596"/>
                <a:gd name="T62" fmla="*/ 688 w 860"/>
                <a:gd name="T63" fmla="*/ 10 h 596"/>
                <a:gd name="T64" fmla="*/ 844 w 860"/>
                <a:gd name="T65" fmla="*/ 88 h 596"/>
                <a:gd name="T66" fmla="*/ 844 w 860"/>
                <a:gd name="T67" fmla="*/ 88 h 596"/>
                <a:gd name="T68" fmla="*/ 854 w 860"/>
                <a:gd name="T69" fmla="*/ 98 h 596"/>
                <a:gd name="T70" fmla="*/ 860 w 860"/>
                <a:gd name="T71" fmla="*/ 108 h 596"/>
                <a:gd name="T72" fmla="*/ 860 w 860"/>
                <a:gd name="T73" fmla="*/ 111 h 596"/>
                <a:gd name="T74" fmla="*/ 854 w 860"/>
                <a:gd name="T75" fmla="*/ 117 h 596"/>
                <a:gd name="T76" fmla="*/ 854 w 860"/>
                <a:gd name="T77" fmla="*/ 117 h 596"/>
                <a:gd name="T78" fmla="*/ 375 w 860"/>
                <a:gd name="T79" fmla="*/ 489 h 596"/>
                <a:gd name="T80" fmla="*/ 375 w 860"/>
                <a:gd name="T81" fmla="*/ 489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0" h="596">
                  <a:moveTo>
                    <a:pt x="375" y="489"/>
                  </a:moveTo>
                  <a:lnTo>
                    <a:pt x="469" y="535"/>
                  </a:lnTo>
                  <a:lnTo>
                    <a:pt x="469" y="535"/>
                  </a:lnTo>
                  <a:lnTo>
                    <a:pt x="474" y="538"/>
                  </a:lnTo>
                  <a:lnTo>
                    <a:pt x="490" y="544"/>
                  </a:lnTo>
                  <a:lnTo>
                    <a:pt x="490" y="551"/>
                  </a:lnTo>
                  <a:lnTo>
                    <a:pt x="490" y="557"/>
                  </a:lnTo>
                  <a:lnTo>
                    <a:pt x="485" y="564"/>
                  </a:lnTo>
                  <a:lnTo>
                    <a:pt x="469" y="567"/>
                  </a:lnTo>
                  <a:lnTo>
                    <a:pt x="83" y="596"/>
                  </a:lnTo>
                  <a:lnTo>
                    <a:pt x="83" y="596"/>
                  </a:lnTo>
                  <a:lnTo>
                    <a:pt x="78" y="596"/>
                  </a:lnTo>
                  <a:lnTo>
                    <a:pt x="63" y="593"/>
                  </a:lnTo>
                  <a:lnTo>
                    <a:pt x="47" y="587"/>
                  </a:lnTo>
                  <a:lnTo>
                    <a:pt x="42" y="580"/>
                  </a:lnTo>
                  <a:lnTo>
                    <a:pt x="37" y="570"/>
                  </a:lnTo>
                  <a:lnTo>
                    <a:pt x="0" y="342"/>
                  </a:lnTo>
                  <a:lnTo>
                    <a:pt x="0" y="342"/>
                  </a:lnTo>
                  <a:lnTo>
                    <a:pt x="0" y="336"/>
                  </a:lnTo>
                  <a:lnTo>
                    <a:pt x="5" y="323"/>
                  </a:lnTo>
                  <a:lnTo>
                    <a:pt x="10" y="316"/>
                  </a:lnTo>
                  <a:lnTo>
                    <a:pt x="21" y="313"/>
                  </a:lnTo>
                  <a:lnTo>
                    <a:pt x="31" y="313"/>
                  </a:lnTo>
                  <a:lnTo>
                    <a:pt x="42" y="316"/>
                  </a:lnTo>
                  <a:lnTo>
                    <a:pt x="156" y="375"/>
                  </a:lnTo>
                  <a:lnTo>
                    <a:pt x="641" y="7"/>
                  </a:lnTo>
                  <a:lnTo>
                    <a:pt x="641" y="7"/>
                  </a:lnTo>
                  <a:lnTo>
                    <a:pt x="641" y="3"/>
                  </a:lnTo>
                  <a:lnTo>
                    <a:pt x="646" y="0"/>
                  </a:lnTo>
                  <a:lnTo>
                    <a:pt x="662" y="0"/>
                  </a:lnTo>
                  <a:lnTo>
                    <a:pt x="688" y="10"/>
                  </a:lnTo>
                  <a:lnTo>
                    <a:pt x="688" y="10"/>
                  </a:lnTo>
                  <a:lnTo>
                    <a:pt x="844" y="88"/>
                  </a:lnTo>
                  <a:lnTo>
                    <a:pt x="844" y="88"/>
                  </a:lnTo>
                  <a:lnTo>
                    <a:pt x="854" y="98"/>
                  </a:lnTo>
                  <a:lnTo>
                    <a:pt x="860" y="108"/>
                  </a:lnTo>
                  <a:lnTo>
                    <a:pt x="860" y="111"/>
                  </a:lnTo>
                  <a:lnTo>
                    <a:pt x="854" y="117"/>
                  </a:lnTo>
                  <a:lnTo>
                    <a:pt x="854" y="117"/>
                  </a:lnTo>
                  <a:lnTo>
                    <a:pt x="375" y="489"/>
                  </a:lnTo>
                  <a:lnTo>
                    <a:pt x="375" y="489"/>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8"/>
            <p:cNvSpPr>
              <a:spLocks/>
            </p:cNvSpPr>
            <p:nvPr/>
          </p:nvSpPr>
          <p:spPr bwMode="auto">
            <a:xfrm>
              <a:off x="2490" y="2541"/>
              <a:ext cx="610" cy="596"/>
            </a:xfrm>
            <a:custGeom>
              <a:avLst/>
              <a:gdLst>
                <a:gd name="T0" fmla="*/ 454 w 610"/>
                <a:gd name="T1" fmla="*/ 352 h 596"/>
                <a:gd name="T2" fmla="*/ 422 w 610"/>
                <a:gd name="T3" fmla="*/ 329 h 596"/>
                <a:gd name="T4" fmla="*/ 396 w 610"/>
                <a:gd name="T5" fmla="*/ 296 h 596"/>
                <a:gd name="T6" fmla="*/ 396 w 610"/>
                <a:gd name="T7" fmla="*/ 254 h 596"/>
                <a:gd name="T8" fmla="*/ 438 w 610"/>
                <a:gd name="T9" fmla="*/ 202 h 596"/>
                <a:gd name="T10" fmla="*/ 459 w 610"/>
                <a:gd name="T11" fmla="*/ 185 h 596"/>
                <a:gd name="T12" fmla="*/ 490 w 610"/>
                <a:gd name="T13" fmla="*/ 143 h 596"/>
                <a:gd name="T14" fmla="*/ 495 w 610"/>
                <a:gd name="T15" fmla="*/ 117 h 596"/>
                <a:gd name="T16" fmla="*/ 480 w 610"/>
                <a:gd name="T17" fmla="*/ 71 h 596"/>
                <a:gd name="T18" fmla="*/ 438 w 610"/>
                <a:gd name="T19" fmla="*/ 35 h 596"/>
                <a:gd name="T20" fmla="*/ 381 w 610"/>
                <a:gd name="T21" fmla="*/ 9 h 596"/>
                <a:gd name="T22" fmla="*/ 303 w 610"/>
                <a:gd name="T23" fmla="*/ 0 h 596"/>
                <a:gd name="T24" fmla="*/ 266 w 610"/>
                <a:gd name="T25" fmla="*/ 3 h 596"/>
                <a:gd name="T26" fmla="*/ 198 w 610"/>
                <a:gd name="T27" fmla="*/ 19 h 596"/>
                <a:gd name="T28" fmla="*/ 146 w 610"/>
                <a:gd name="T29" fmla="*/ 52 h 596"/>
                <a:gd name="T30" fmla="*/ 120 w 610"/>
                <a:gd name="T31" fmla="*/ 94 h 596"/>
                <a:gd name="T32" fmla="*/ 115 w 610"/>
                <a:gd name="T33" fmla="*/ 117 h 596"/>
                <a:gd name="T34" fmla="*/ 131 w 610"/>
                <a:gd name="T35" fmla="*/ 163 h 596"/>
                <a:gd name="T36" fmla="*/ 167 w 610"/>
                <a:gd name="T37" fmla="*/ 198 h 596"/>
                <a:gd name="T38" fmla="*/ 188 w 610"/>
                <a:gd name="T39" fmla="*/ 218 h 596"/>
                <a:gd name="T40" fmla="*/ 204 w 610"/>
                <a:gd name="T41" fmla="*/ 257 h 596"/>
                <a:gd name="T42" fmla="*/ 188 w 610"/>
                <a:gd name="T43" fmla="*/ 306 h 596"/>
                <a:gd name="T44" fmla="*/ 162 w 610"/>
                <a:gd name="T45" fmla="*/ 335 h 596"/>
                <a:gd name="T46" fmla="*/ 120 w 610"/>
                <a:gd name="T47" fmla="*/ 365 h 596"/>
                <a:gd name="T48" fmla="*/ 120 w 610"/>
                <a:gd name="T49" fmla="*/ 365 h 596"/>
                <a:gd name="T50" fmla="*/ 89 w 610"/>
                <a:gd name="T51" fmla="*/ 384 h 596"/>
                <a:gd name="T52" fmla="*/ 21 w 610"/>
                <a:gd name="T53" fmla="*/ 453 h 596"/>
                <a:gd name="T54" fmla="*/ 0 w 610"/>
                <a:gd name="T55" fmla="*/ 515 h 596"/>
                <a:gd name="T56" fmla="*/ 0 w 610"/>
                <a:gd name="T57" fmla="*/ 534 h 596"/>
                <a:gd name="T58" fmla="*/ 0 w 610"/>
                <a:gd name="T59" fmla="*/ 557 h 596"/>
                <a:gd name="T60" fmla="*/ 6 w 610"/>
                <a:gd name="T61" fmla="*/ 560 h 596"/>
                <a:gd name="T62" fmla="*/ 37 w 610"/>
                <a:gd name="T63" fmla="*/ 573 h 596"/>
                <a:gd name="T64" fmla="*/ 105 w 610"/>
                <a:gd name="T65" fmla="*/ 586 h 596"/>
                <a:gd name="T66" fmla="*/ 219 w 610"/>
                <a:gd name="T67" fmla="*/ 593 h 596"/>
                <a:gd name="T68" fmla="*/ 297 w 610"/>
                <a:gd name="T69" fmla="*/ 596 h 596"/>
                <a:gd name="T70" fmla="*/ 303 w 610"/>
                <a:gd name="T71" fmla="*/ 596 h 596"/>
                <a:gd name="T72" fmla="*/ 459 w 610"/>
                <a:gd name="T73" fmla="*/ 593 h 596"/>
                <a:gd name="T74" fmla="*/ 511 w 610"/>
                <a:gd name="T75" fmla="*/ 589 h 596"/>
                <a:gd name="T76" fmla="*/ 553 w 610"/>
                <a:gd name="T77" fmla="*/ 583 h 596"/>
                <a:gd name="T78" fmla="*/ 584 w 610"/>
                <a:gd name="T79" fmla="*/ 573 h 596"/>
                <a:gd name="T80" fmla="*/ 605 w 610"/>
                <a:gd name="T81" fmla="*/ 557 h 596"/>
                <a:gd name="T82" fmla="*/ 610 w 610"/>
                <a:gd name="T83" fmla="*/ 528 h 596"/>
                <a:gd name="T84" fmla="*/ 605 w 610"/>
                <a:gd name="T85" fmla="*/ 501 h 596"/>
                <a:gd name="T86" fmla="*/ 584 w 610"/>
                <a:gd name="T87" fmla="*/ 449 h 596"/>
                <a:gd name="T88" fmla="*/ 542 w 610"/>
                <a:gd name="T89" fmla="*/ 404 h 596"/>
                <a:gd name="T90" fmla="*/ 485 w 610"/>
                <a:gd name="T91" fmla="*/ 368 h 596"/>
                <a:gd name="T92" fmla="*/ 454 w 610"/>
                <a:gd name="T93" fmla="*/ 352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596">
                  <a:moveTo>
                    <a:pt x="454" y="352"/>
                  </a:moveTo>
                  <a:lnTo>
                    <a:pt x="454" y="352"/>
                  </a:lnTo>
                  <a:lnTo>
                    <a:pt x="438" y="342"/>
                  </a:lnTo>
                  <a:lnTo>
                    <a:pt x="422" y="329"/>
                  </a:lnTo>
                  <a:lnTo>
                    <a:pt x="407" y="316"/>
                  </a:lnTo>
                  <a:lnTo>
                    <a:pt x="396" y="296"/>
                  </a:lnTo>
                  <a:lnTo>
                    <a:pt x="396" y="277"/>
                  </a:lnTo>
                  <a:lnTo>
                    <a:pt x="396" y="254"/>
                  </a:lnTo>
                  <a:lnTo>
                    <a:pt x="412" y="231"/>
                  </a:lnTo>
                  <a:lnTo>
                    <a:pt x="438" y="202"/>
                  </a:lnTo>
                  <a:lnTo>
                    <a:pt x="438" y="202"/>
                  </a:lnTo>
                  <a:lnTo>
                    <a:pt x="459" y="185"/>
                  </a:lnTo>
                  <a:lnTo>
                    <a:pt x="480" y="166"/>
                  </a:lnTo>
                  <a:lnTo>
                    <a:pt x="490" y="143"/>
                  </a:lnTo>
                  <a:lnTo>
                    <a:pt x="495" y="117"/>
                  </a:lnTo>
                  <a:lnTo>
                    <a:pt x="495" y="117"/>
                  </a:lnTo>
                  <a:lnTo>
                    <a:pt x="490" y="94"/>
                  </a:lnTo>
                  <a:lnTo>
                    <a:pt x="480" y="71"/>
                  </a:lnTo>
                  <a:lnTo>
                    <a:pt x="464" y="52"/>
                  </a:lnTo>
                  <a:lnTo>
                    <a:pt x="438" y="35"/>
                  </a:lnTo>
                  <a:lnTo>
                    <a:pt x="412" y="19"/>
                  </a:lnTo>
                  <a:lnTo>
                    <a:pt x="381" y="9"/>
                  </a:lnTo>
                  <a:lnTo>
                    <a:pt x="344" y="3"/>
                  </a:lnTo>
                  <a:lnTo>
                    <a:pt x="303" y="0"/>
                  </a:lnTo>
                  <a:lnTo>
                    <a:pt x="303" y="0"/>
                  </a:lnTo>
                  <a:lnTo>
                    <a:pt x="266" y="3"/>
                  </a:lnTo>
                  <a:lnTo>
                    <a:pt x="230" y="9"/>
                  </a:lnTo>
                  <a:lnTo>
                    <a:pt x="198" y="19"/>
                  </a:lnTo>
                  <a:lnTo>
                    <a:pt x="172" y="35"/>
                  </a:lnTo>
                  <a:lnTo>
                    <a:pt x="146" y="52"/>
                  </a:lnTo>
                  <a:lnTo>
                    <a:pt x="131" y="71"/>
                  </a:lnTo>
                  <a:lnTo>
                    <a:pt x="120" y="94"/>
                  </a:lnTo>
                  <a:lnTo>
                    <a:pt x="115" y="117"/>
                  </a:lnTo>
                  <a:lnTo>
                    <a:pt x="115" y="117"/>
                  </a:lnTo>
                  <a:lnTo>
                    <a:pt x="120" y="143"/>
                  </a:lnTo>
                  <a:lnTo>
                    <a:pt x="131" y="163"/>
                  </a:lnTo>
                  <a:lnTo>
                    <a:pt x="146" y="182"/>
                  </a:lnTo>
                  <a:lnTo>
                    <a:pt x="167" y="198"/>
                  </a:lnTo>
                  <a:lnTo>
                    <a:pt x="167" y="198"/>
                  </a:lnTo>
                  <a:lnTo>
                    <a:pt x="188" y="218"/>
                  </a:lnTo>
                  <a:lnTo>
                    <a:pt x="198" y="238"/>
                  </a:lnTo>
                  <a:lnTo>
                    <a:pt x="204" y="257"/>
                  </a:lnTo>
                  <a:lnTo>
                    <a:pt x="204" y="280"/>
                  </a:lnTo>
                  <a:lnTo>
                    <a:pt x="188" y="306"/>
                  </a:lnTo>
                  <a:lnTo>
                    <a:pt x="178" y="322"/>
                  </a:lnTo>
                  <a:lnTo>
                    <a:pt x="162" y="335"/>
                  </a:lnTo>
                  <a:lnTo>
                    <a:pt x="141" y="352"/>
                  </a:lnTo>
                  <a:lnTo>
                    <a:pt x="120" y="365"/>
                  </a:lnTo>
                  <a:lnTo>
                    <a:pt x="120" y="365"/>
                  </a:lnTo>
                  <a:lnTo>
                    <a:pt x="120" y="365"/>
                  </a:lnTo>
                  <a:lnTo>
                    <a:pt x="89" y="384"/>
                  </a:lnTo>
                  <a:lnTo>
                    <a:pt x="89" y="384"/>
                  </a:lnTo>
                  <a:lnTo>
                    <a:pt x="52" y="417"/>
                  </a:lnTo>
                  <a:lnTo>
                    <a:pt x="21" y="453"/>
                  </a:lnTo>
                  <a:lnTo>
                    <a:pt x="6" y="492"/>
                  </a:lnTo>
                  <a:lnTo>
                    <a:pt x="0" y="515"/>
                  </a:lnTo>
                  <a:lnTo>
                    <a:pt x="0" y="534"/>
                  </a:lnTo>
                  <a:lnTo>
                    <a:pt x="0" y="534"/>
                  </a:lnTo>
                  <a:lnTo>
                    <a:pt x="0" y="554"/>
                  </a:lnTo>
                  <a:lnTo>
                    <a:pt x="0" y="557"/>
                  </a:lnTo>
                  <a:lnTo>
                    <a:pt x="6" y="560"/>
                  </a:lnTo>
                  <a:lnTo>
                    <a:pt x="6" y="560"/>
                  </a:lnTo>
                  <a:lnTo>
                    <a:pt x="21" y="567"/>
                  </a:lnTo>
                  <a:lnTo>
                    <a:pt x="37" y="573"/>
                  </a:lnTo>
                  <a:lnTo>
                    <a:pt x="63" y="580"/>
                  </a:lnTo>
                  <a:lnTo>
                    <a:pt x="105" y="586"/>
                  </a:lnTo>
                  <a:lnTo>
                    <a:pt x="151" y="589"/>
                  </a:lnTo>
                  <a:lnTo>
                    <a:pt x="219" y="593"/>
                  </a:lnTo>
                  <a:lnTo>
                    <a:pt x="297" y="596"/>
                  </a:lnTo>
                  <a:lnTo>
                    <a:pt x="297" y="596"/>
                  </a:lnTo>
                  <a:lnTo>
                    <a:pt x="303" y="596"/>
                  </a:lnTo>
                  <a:lnTo>
                    <a:pt x="303" y="596"/>
                  </a:lnTo>
                  <a:lnTo>
                    <a:pt x="365" y="596"/>
                  </a:lnTo>
                  <a:lnTo>
                    <a:pt x="459" y="593"/>
                  </a:lnTo>
                  <a:lnTo>
                    <a:pt x="459" y="593"/>
                  </a:lnTo>
                  <a:lnTo>
                    <a:pt x="511" y="589"/>
                  </a:lnTo>
                  <a:lnTo>
                    <a:pt x="553" y="583"/>
                  </a:lnTo>
                  <a:lnTo>
                    <a:pt x="553" y="583"/>
                  </a:lnTo>
                  <a:lnTo>
                    <a:pt x="584" y="573"/>
                  </a:lnTo>
                  <a:lnTo>
                    <a:pt x="584" y="573"/>
                  </a:lnTo>
                  <a:lnTo>
                    <a:pt x="599" y="567"/>
                  </a:lnTo>
                  <a:lnTo>
                    <a:pt x="605" y="557"/>
                  </a:lnTo>
                  <a:lnTo>
                    <a:pt x="605" y="557"/>
                  </a:lnTo>
                  <a:lnTo>
                    <a:pt x="610" y="528"/>
                  </a:lnTo>
                  <a:lnTo>
                    <a:pt x="610" y="528"/>
                  </a:lnTo>
                  <a:lnTo>
                    <a:pt x="605" y="501"/>
                  </a:lnTo>
                  <a:lnTo>
                    <a:pt x="599" y="475"/>
                  </a:lnTo>
                  <a:lnTo>
                    <a:pt x="584" y="449"/>
                  </a:lnTo>
                  <a:lnTo>
                    <a:pt x="563" y="427"/>
                  </a:lnTo>
                  <a:lnTo>
                    <a:pt x="542" y="404"/>
                  </a:lnTo>
                  <a:lnTo>
                    <a:pt x="516" y="384"/>
                  </a:lnTo>
                  <a:lnTo>
                    <a:pt x="485" y="368"/>
                  </a:lnTo>
                  <a:lnTo>
                    <a:pt x="454" y="352"/>
                  </a:lnTo>
                  <a:lnTo>
                    <a:pt x="454" y="352"/>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9"/>
            <p:cNvSpPr>
              <a:spLocks/>
            </p:cNvSpPr>
            <p:nvPr/>
          </p:nvSpPr>
          <p:spPr bwMode="auto">
            <a:xfrm>
              <a:off x="2678" y="1162"/>
              <a:ext cx="250" cy="248"/>
            </a:xfrm>
            <a:custGeom>
              <a:avLst/>
              <a:gdLst>
                <a:gd name="T0" fmla="*/ 187 w 250"/>
                <a:gd name="T1" fmla="*/ 147 h 248"/>
                <a:gd name="T2" fmla="*/ 161 w 250"/>
                <a:gd name="T3" fmla="*/ 124 h 248"/>
                <a:gd name="T4" fmla="*/ 161 w 250"/>
                <a:gd name="T5" fmla="*/ 104 h 248"/>
                <a:gd name="T6" fmla="*/ 177 w 250"/>
                <a:gd name="T7" fmla="*/ 85 h 248"/>
                <a:gd name="T8" fmla="*/ 198 w 250"/>
                <a:gd name="T9" fmla="*/ 68 h 248"/>
                <a:gd name="T10" fmla="*/ 203 w 250"/>
                <a:gd name="T11" fmla="*/ 49 h 248"/>
                <a:gd name="T12" fmla="*/ 203 w 250"/>
                <a:gd name="T13" fmla="*/ 39 h 248"/>
                <a:gd name="T14" fmla="*/ 177 w 250"/>
                <a:gd name="T15" fmla="*/ 13 h 248"/>
                <a:gd name="T16" fmla="*/ 141 w 250"/>
                <a:gd name="T17" fmla="*/ 0 h 248"/>
                <a:gd name="T18" fmla="*/ 125 w 250"/>
                <a:gd name="T19" fmla="*/ 0 h 248"/>
                <a:gd name="T20" fmla="*/ 94 w 250"/>
                <a:gd name="T21" fmla="*/ 3 h 248"/>
                <a:gd name="T22" fmla="*/ 52 w 250"/>
                <a:gd name="T23" fmla="*/ 29 h 248"/>
                <a:gd name="T24" fmla="*/ 47 w 250"/>
                <a:gd name="T25" fmla="*/ 49 h 248"/>
                <a:gd name="T26" fmla="*/ 52 w 250"/>
                <a:gd name="T27" fmla="*/ 68 h 248"/>
                <a:gd name="T28" fmla="*/ 68 w 250"/>
                <a:gd name="T29" fmla="*/ 81 h 248"/>
                <a:gd name="T30" fmla="*/ 83 w 250"/>
                <a:gd name="T31" fmla="*/ 108 h 248"/>
                <a:gd name="T32" fmla="*/ 78 w 250"/>
                <a:gd name="T33" fmla="*/ 127 h 248"/>
                <a:gd name="T34" fmla="*/ 47 w 250"/>
                <a:gd name="T35" fmla="*/ 150 h 248"/>
                <a:gd name="T36" fmla="*/ 47 w 250"/>
                <a:gd name="T37" fmla="*/ 150 h 248"/>
                <a:gd name="T38" fmla="*/ 36 w 250"/>
                <a:gd name="T39" fmla="*/ 160 h 248"/>
                <a:gd name="T40" fmla="*/ 5 w 250"/>
                <a:gd name="T41" fmla="*/ 186 h 248"/>
                <a:gd name="T42" fmla="*/ 0 w 250"/>
                <a:gd name="T43" fmla="*/ 222 h 248"/>
                <a:gd name="T44" fmla="*/ 0 w 250"/>
                <a:gd name="T45" fmla="*/ 228 h 248"/>
                <a:gd name="T46" fmla="*/ 0 w 250"/>
                <a:gd name="T47" fmla="*/ 231 h 248"/>
                <a:gd name="T48" fmla="*/ 5 w 250"/>
                <a:gd name="T49" fmla="*/ 235 h 248"/>
                <a:gd name="T50" fmla="*/ 62 w 250"/>
                <a:gd name="T51" fmla="*/ 244 h 248"/>
                <a:gd name="T52" fmla="*/ 120 w 250"/>
                <a:gd name="T53" fmla="*/ 248 h 248"/>
                <a:gd name="T54" fmla="*/ 125 w 250"/>
                <a:gd name="T55" fmla="*/ 248 h 248"/>
                <a:gd name="T56" fmla="*/ 187 w 250"/>
                <a:gd name="T57" fmla="*/ 244 h 248"/>
                <a:gd name="T58" fmla="*/ 224 w 250"/>
                <a:gd name="T59" fmla="*/ 241 h 248"/>
                <a:gd name="T60" fmla="*/ 240 w 250"/>
                <a:gd name="T61" fmla="*/ 238 h 248"/>
                <a:gd name="T62" fmla="*/ 250 w 250"/>
                <a:gd name="T63" fmla="*/ 231 h 248"/>
                <a:gd name="T64" fmla="*/ 250 w 250"/>
                <a:gd name="T65" fmla="*/ 218 h 248"/>
                <a:gd name="T66" fmla="*/ 245 w 250"/>
                <a:gd name="T67" fmla="*/ 196 h 248"/>
                <a:gd name="T68" fmla="*/ 214 w 250"/>
                <a:gd name="T69" fmla="*/ 160 h 248"/>
                <a:gd name="T70" fmla="*/ 187 w 250"/>
                <a:gd name="T71" fmla="*/ 14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0" h="248">
                  <a:moveTo>
                    <a:pt x="187" y="147"/>
                  </a:moveTo>
                  <a:lnTo>
                    <a:pt x="187" y="147"/>
                  </a:lnTo>
                  <a:lnTo>
                    <a:pt x="172" y="137"/>
                  </a:lnTo>
                  <a:lnTo>
                    <a:pt x="161" y="124"/>
                  </a:lnTo>
                  <a:lnTo>
                    <a:pt x="161" y="114"/>
                  </a:lnTo>
                  <a:lnTo>
                    <a:pt x="161" y="104"/>
                  </a:lnTo>
                  <a:lnTo>
                    <a:pt x="167" y="95"/>
                  </a:lnTo>
                  <a:lnTo>
                    <a:pt x="177" y="85"/>
                  </a:lnTo>
                  <a:lnTo>
                    <a:pt x="177" y="85"/>
                  </a:lnTo>
                  <a:lnTo>
                    <a:pt x="198" y="68"/>
                  </a:lnTo>
                  <a:lnTo>
                    <a:pt x="203" y="59"/>
                  </a:lnTo>
                  <a:lnTo>
                    <a:pt x="203" y="49"/>
                  </a:lnTo>
                  <a:lnTo>
                    <a:pt x="203" y="49"/>
                  </a:lnTo>
                  <a:lnTo>
                    <a:pt x="203" y="39"/>
                  </a:lnTo>
                  <a:lnTo>
                    <a:pt x="198" y="29"/>
                  </a:lnTo>
                  <a:lnTo>
                    <a:pt x="177" y="13"/>
                  </a:lnTo>
                  <a:lnTo>
                    <a:pt x="156" y="3"/>
                  </a:lnTo>
                  <a:lnTo>
                    <a:pt x="141" y="0"/>
                  </a:lnTo>
                  <a:lnTo>
                    <a:pt x="125" y="0"/>
                  </a:lnTo>
                  <a:lnTo>
                    <a:pt x="125" y="0"/>
                  </a:lnTo>
                  <a:lnTo>
                    <a:pt x="109" y="0"/>
                  </a:lnTo>
                  <a:lnTo>
                    <a:pt x="94" y="3"/>
                  </a:lnTo>
                  <a:lnTo>
                    <a:pt x="68" y="13"/>
                  </a:lnTo>
                  <a:lnTo>
                    <a:pt x="52" y="29"/>
                  </a:lnTo>
                  <a:lnTo>
                    <a:pt x="47" y="39"/>
                  </a:lnTo>
                  <a:lnTo>
                    <a:pt x="47" y="49"/>
                  </a:lnTo>
                  <a:lnTo>
                    <a:pt x="47" y="49"/>
                  </a:lnTo>
                  <a:lnTo>
                    <a:pt x="52" y="68"/>
                  </a:lnTo>
                  <a:lnTo>
                    <a:pt x="68" y="81"/>
                  </a:lnTo>
                  <a:lnTo>
                    <a:pt x="68" y="81"/>
                  </a:lnTo>
                  <a:lnTo>
                    <a:pt x="73" y="91"/>
                  </a:lnTo>
                  <a:lnTo>
                    <a:pt x="83" y="108"/>
                  </a:lnTo>
                  <a:lnTo>
                    <a:pt x="83" y="117"/>
                  </a:lnTo>
                  <a:lnTo>
                    <a:pt x="78" y="127"/>
                  </a:lnTo>
                  <a:lnTo>
                    <a:pt x="68" y="140"/>
                  </a:lnTo>
                  <a:lnTo>
                    <a:pt x="47" y="150"/>
                  </a:lnTo>
                  <a:lnTo>
                    <a:pt x="47" y="150"/>
                  </a:lnTo>
                  <a:lnTo>
                    <a:pt x="47" y="150"/>
                  </a:lnTo>
                  <a:lnTo>
                    <a:pt x="36" y="160"/>
                  </a:lnTo>
                  <a:lnTo>
                    <a:pt x="36" y="160"/>
                  </a:lnTo>
                  <a:lnTo>
                    <a:pt x="21" y="173"/>
                  </a:lnTo>
                  <a:lnTo>
                    <a:pt x="5" y="186"/>
                  </a:lnTo>
                  <a:lnTo>
                    <a:pt x="0" y="205"/>
                  </a:lnTo>
                  <a:lnTo>
                    <a:pt x="0" y="222"/>
                  </a:lnTo>
                  <a:lnTo>
                    <a:pt x="0" y="222"/>
                  </a:lnTo>
                  <a:lnTo>
                    <a:pt x="0" y="228"/>
                  </a:lnTo>
                  <a:lnTo>
                    <a:pt x="0" y="231"/>
                  </a:lnTo>
                  <a:lnTo>
                    <a:pt x="0" y="231"/>
                  </a:lnTo>
                  <a:lnTo>
                    <a:pt x="0" y="231"/>
                  </a:lnTo>
                  <a:lnTo>
                    <a:pt x="5" y="235"/>
                  </a:lnTo>
                  <a:lnTo>
                    <a:pt x="26" y="238"/>
                  </a:lnTo>
                  <a:lnTo>
                    <a:pt x="62" y="244"/>
                  </a:lnTo>
                  <a:lnTo>
                    <a:pt x="120" y="248"/>
                  </a:lnTo>
                  <a:lnTo>
                    <a:pt x="120" y="248"/>
                  </a:lnTo>
                  <a:lnTo>
                    <a:pt x="125" y="248"/>
                  </a:lnTo>
                  <a:lnTo>
                    <a:pt x="125" y="248"/>
                  </a:lnTo>
                  <a:lnTo>
                    <a:pt x="187" y="244"/>
                  </a:lnTo>
                  <a:lnTo>
                    <a:pt x="187" y="244"/>
                  </a:lnTo>
                  <a:lnTo>
                    <a:pt x="224" y="241"/>
                  </a:lnTo>
                  <a:lnTo>
                    <a:pt x="224" y="241"/>
                  </a:lnTo>
                  <a:lnTo>
                    <a:pt x="240" y="238"/>
                  </a:lnTo>
                  <a:lnTo>
                    <a:pt x="240" y="238"/>
                  </a:lnTo>
                  <a:lnTo>
                    <a:pt x="245" y="235"/>
                  </a:lnTo>
                  <a:lnTo>
                    <a:pt x="250" y="231"/>
                  </a:lnTo>
                  <a:lnTo>
                    <a:pt x="250" y="231"/>
                  </a:lnTo>
                  <a:lnTo>
                    <a:pt x="250" y="218"/>
                  </a:lnTo>
                  <a:lnTo>
                    <a:pt x="250" y="218"/>
                  </a:lnTo>
                  <a:lnTo>
                    <a:pt x="245" y="196"/>
                  </a:lnTo>
                  <a:lnTo>
                    <a:pt x="229" y="176"/>
                  </a:lnTo>
                  <a:lnTo>
                    <a:pt x="214" y="160"/>
                  </a:lnTo>
                  <a:lnTo>
                    <a:pt x="187" y="147"/>
                  </a:lnTo>
                  <a:lnTo>
                    <a:pt x="187" y="147"/>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Freeform 10"/>
            <p:cNvSpPr>
              <a:spLocks/>
            </p:cNvSpPr>
            <p:nvPr/>
          </p:nvSpPr>
          <p:spPr bwMode="auto">
            <a:xfrm>
              <a:off x="1610" y="1638"/>
              <a:ext cx="255" cy="244"/>
            </a:xfrm>
            <a:custGeom>
              <a:avLst/>
              <a:gdLst>
                <a:gd name="T0" fmla="*/ 188 w 255"/>
                <a:gd name="T1" fmla="*/ 143 h 244"/>
                <a:gd name="T2" fmla="*/ 167 w 255"/>
                <a:gd name="T3" fmla="*/ 120 h 244"/>
                <a:gd name="T4" fmla="*/ 167 w 255"/>
                <a:gd name="T5" fmla="*/ 104 h 244"/>
                <a:gd name="T6" fmla="*/ 182 w 255"/>
                <a:gd name="T7" fmla="*/ 81 h 244"/>
                <a:gd name="T8" fmla="*/ 198 w 255"/>
                <a:gd name="T9" fmla="*/ 65 h 244"/>
                <a:gd name="T10" fmla="*/ 208 w 255"/>
                <a:gd name="T11" fmla="*/ 49 h 244"/>
                <a:gd name="T12" fmla="*/ 203 w 255"/>
                <a:gd name="T13" fmla="*/ 39 h 244"/>
                <a:gd name="T14" fmla="*/ 182 w 255"/>
                <a:gd name="T15" fmla="*/ 13 h 244"/>
                <a:gd name="T16" fmla="*/ 146 w 255"/>
                <a:gd name="T17" fmla="*/ 0 h 244"/>
                <a:gd name="T18" fmla="*/ 130 w 255"/>
                <a:gd name="T19" fmla="*/ 0 h 244"/>
                <a:gd name="T20" fmla="*/ 99 w 255"/>
                <a:gd name="T21" fmla="*/ 3 h 244"/>
                <a:gd name="T22" fmla="*/ 57 w 255"/>
                <a:gd name="T23" fmla="*/ 29 h 244"/>
                <a:gd name="T24" fmla="*/ 52 w 255"/>
                <a:gd name="T25" fmla="*/ 49 h 244"/>
                <a:gd name="T26" fmla="*/ 57 w 255"/>
                <a:gd name="T27" fmla="*/ 65 h 244"/>
                <a:gd name="T28" fmla="*/ 73 w 255"/>
                <a:gd name="T29" fmla="*/ 81 h 244"/>
                <a:gd name="T30" fmla="*/ 89 w 255"/>
                <a:gd name="T31" fmla="*/ 104 h 244"/>
                <a:gd name="T32" fmla="*/ 78 w 255"/>
                <a:gd name="T33" fmla="*/ 127 h 244"/>
                <a:gd name="T34" fmla="*/ 52 w 255"/>
                <a:gd name="T35" fmla="*/ 150 h 244"/>
                <a:gd name="T36" fmla="*/ 52 w 255"/>
                <a:gd name="T37" fmla="*/ 150 h 244"/>
                <a:gd name="T38" fmla="*/ 36 w 255"/>
                <a:gd name="T39" fmla="*/ 160 h 244"/>
                <a:gd name="T40" fmla="*/ 10 w 255"/>
                <a:gd name="T41" fmla="*/ 186 h 244"/>
                <a:gd name="T42" fmla="*/ 0 w 255"/>
                <a:gd name="T43" fmla="*/ 221 h 244"/>
                <a:gd name="T44" fmla="*/ 0 w 255"/>
                <a:gd name="T45" fmla="*/ 228 h 244"/>
                <a:gd name="T46" fmla="*/ 5 w 255"/>
                <a:gd name="T47" fmla="*/ 231 h 244"/>
                <a:gd name="T48" fmla="*/ 10 w 255"/>
                <a:gd name="T49" fmla="*/ 234 h 244"/>
                <a:gd name="T50" fmla="*/ 68 w 255"/>
                <a:gd name="T51" fmla="*/ 244 h 244"/>
                <a:gd name="T52" fmla="*/ 125 w 255"/>
                <a:gd name="T53" fmla="*/ 244 h 244"/>
                <a:gd name="T54" fmla="*/ 130 w 255"/>
                <a:gd name="T55" fmla="*/ 244 h 244"/>
                <a:gd name="T56" fmla="*/ 193 w 255"/>
                <a:gd name="T57" fmla="*/ 244 h 244"/>
                <a:gd name="T58" fmla="*/ 229 w 255"/>
                <a:gd name="T59" fmla="*/ 241 h 244"/>
                <a:gd name="T60" fmla="*/ 245 w 255"/>
                <a:gd name="T61" fmla="*/ 234 h 244"/>
                <a:gd name="T62" fmla="*/ 255 w 255"/>
                <a:gd name="T63" fmla="*/ 228 h 244"/>
                <a:gd name="T64" fmla="*/ 255 w 255"/>
                <a:gd name="T65" fmla="*/ 218 h 244"/>
                <a:gd name="T66" fmla="*/ 250 w 255"/>
                <a:gd name="T67" fmla="*/ 195 h 244"/>
                <a:gd name="T68" fmla="*/ 214 w 255"/>
                <a:gd name="T69" fmla="*/ 156 h 244"/>
                <a:gd name="T70" fmla="*/ 188 w 255"/>
                <a:gd name="T71" fmla="*/ 14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5" h="244">
                  <a:moveTo>
                    <a:pt x="188" y="143"/>
                  </a:moveTo>
                  <a:lnTo>
                    <a:pt x="188" y="143"/>
                  </a:lnTo>
                  <a:lnTo>
                    <a:pt x="177" y="137"/>
                  </a:lnTo>
                  <a:lnTo>
                    <a:pt x="167" y="120"/>
                  </a:lnTo>
                  <a:lnTo>
                    <a:pt x="167" y="114"/>
                  </a:lnTo>
                  <a:lnTo>
                    <a:pt x="167" y="104"/>
                  </a:lnTo>
                  <a:lnTo>
                    <a:pt x="172" y="94"/>
                  </a:lnTo>
                  <a:lnTo>
                    <a:pt x="182" y="81"/>
                  </a:lnTo>
                  <a:lnTo>
                    <a:pt x="182" y="81"/>
                  </a:lnTo>
                  <a:lnTo>
                    <a:pt x="198" y="65"/>
                  </a:lnTo>
                  <a:lnTo>
                    <a:pt x="203" y="58"/>
                  </a:lnTo>
                  <a:lnTo>
                    <a:pt x="208" y="49"/>
                  </a:lnTo>
                  <a:lnTo>
                    <a:pt x="208" y="49"/>
                  </a:lnTo>
                  <a:lnTo>
                    <a:pt x="203" y="39"/>
                  </a:lnTo>
                  <a:lnTo>
                    <a:pt x="198" y="29"/>
                  </a:lnTo>
                  <a:lnTo>
                    <a:pt x="182" y="13"/>
                  </a:lnTo>
                  <a:lnTo>
                    <a:pt x="156" y="3"/>
                  </a:lnTo>
                  <a:lnTo>
                    <a:pt x="146" y="0"/>
                  </a:lnTo>
                  <a:lnTo>
                    <a:pt x="130" y="0"/>
                  </a:lnTo>
                  <a:lnTo>
                    <a:pt x="130" y="0"/>
                  </a:lnTo>
                  <a:lnTo>
                    <a:pt x="115" y="0"/>
                  </a:lnTo>
                  <a:lnTo>
                    <a:pt x="99" y="3"/>
                  </a:lnTo>
                  <a:lnTo>
                    <a:pt x="73" y="13"/>
                  </a:lnTo>
                  <a:lnTo>
                    <a:pt x="57" y="29"/>
                  </a:lnTo>
                  <a:lnTo>
                    <a:pt x="52" y="39"/>
                  </a:lnTo>
                  <a:lnTo>
                    <a:pt x="52" y="49"/>
                  </a:lnTo>
                  <a:lnTo>
                    <a:pt x="52" y="49"/>
                  </a:lnTo>
                  <a:lnTo>
                    <a:pt x="57" y="65"/>
                  </a:lnTo>
                  <a:lnTo>
                    <a:pt x="73" y="81"/>
                  </a:lnTo>
                  <a:lnTo>
                    <a:pt x="73" y="81"/>
                  </a:lnTo>
                  <a:lnTo>
                    <a:pt x="78" y="88"/>
                  </a:lnTo>
                  <a:lnTo>
                    <a:pt x="89" y="104"/>
                  </a:lnTo>
                  <a:lnTo>
                    <a:pt x="83" y="114"/>
                  </a:lnTo>
                  <a:lnTo>
                    <a:pt x="78" y="127"/>
                  </a:lnTo>
                  <a:lnTo>
                    <a:pt x="68" y="137"/>
                  </a:lnTo>
                  <a:lnTo>
                    <a:pt x="52" y="150"/>
                  </a:lnTo>
                  <a:lnTo>
                    <a:pt x="52" y="150"/>
                  </a:lnTo>
                  <a:lnTo>
                    <a:pt x="52" y="150"/>
                  </a:lnTo>
                  <a:lnTo>
                    <a:pt x="36" y="160"/>
                  </a:lnTo>
                  <a:lnTo>
                    <a:pt x="36" y="160"/>
                  </a:lnTo>
                  <a:lnTo>
                    <a:pt x="21" y="173"/>
                  </a:lnTo>
                  <a:lnTo>
                    <a:pt x="10" y="186"/>
                  </a:lnTo>
                  <a:lnTo>
                    <a:pt x="5" y="202"/>
                  </a:lnTo>
                  <a:lnTo>
                    <a:pt x="0" y="221"/>
                  </a:lnTo>
                  <a:lnTo>
                    <a:pt x="0" y="221"/>
                  </a:lnTo>
                  <a:lnTo>
                    <a:pt x="0" y="228"/>
                  </a:lnTo>
                  <a:lnTo>
                    <a:pt x="5" y="228"/>
                  </a:lnTo>
                  <a:lnTo>
                    <a:pt x="5" y="231"/>
                  </a:lnTo>
                  <a:lnTo>
                    <a:pt x="5" y="231"/>
                  </a:lnTo>
                  <a:lnTo>
                    <a:pt x="10" y="234"/>
                  </a:lnTo>
                  <a:lnTo>
                    <a:pt x="31" y="238"/>
                  </a:lnTo>
                  <a:lnTo>
                    <a:pt x="68" y="244"/>
                  </a:lnTo>
                  <a:lnTo>
                    <a:pt x="125" y="244"/>
                  </a:lnTo>
                  <a:lnTo>
                    <a:pt x="125" y="244"/>
                  </a:lnTo>
                  <a:lnTo>
                    <a:pt x="130" y="244"/>
                  </a:lnTo>
                  <a:lnTo>
                    <a:pt x="130" y="244"/>
                  </a:lnTo>
                  <a:lnTo>
                    <a:pt x="193" y="244"/>
                  </a:lnTo>
                  <a:lnTo>
                    <a:pt x="193" y="244"/>
                  </a:lnTo>
                  <a:lnTo>
                    <a:pt x="229" y="241"/>
                  </a:lnTo>
                  <a:lnTo>
                    <a:pt x="229" y="241"/>
                  </a:lnTo>
                  <a:lnTo>
                    <a:pt x="245" y="234"/>
                  </a:lnTo>
                  <a:lnTo>
                    <a:pt x="245" y="234"/>
                  </a:lnTo>
                  <a:lnTo>
                    <a:pt x="250" y="234"/>
                  </a:lnTo>
                  <a:lnTo>
                    <a:pt x="255" y="228"/>
                  </a:lnTo>
                  <a:lnTo>
                    <a:pt x="255" y="228"/>
                  </a:lnTo>
                  <a:lnTo>
                    <a:pt x="255" y="218"/>
                  </a:lnTo>
                  <a:lnTo>
                    <a:pt x="255" y="218"/>
                  </a:lnTo>
                  <a:lnTo>
                    <a:pt x="250" y="195"/>
                  </a:lnTo>
                  <a:lnTo>
                    <a:pt x="234" y="176"/>
                  </a:lnTo>
                  <a:lnTo>
                    <a:pt x="214" y="156"/>
                  </a:lnTo>
                  <a:lnTo>
                    <a:pt x="188" y="143"/>
                  </a:lnTo>
                  <a:lnTo>
                    <a:pt x="188" y="143"/>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11"/>
            <p:cNvSpPr>
              <a:spLocks/>
            </p:cNvSpPr>
            <p:nvPr/>
          </p:nvSpPr>
          <p:spPr bwMode="auto">
            <a:xfrm>
              <a:off x="3673" y="1638"/>
              <a:ext cx="250" cy="244"/>
            </a:xfrm>
            <a:custGeom>
              <a:avLst/>
              <a:gdLst>
                <a:gd name="T0" fmla="*/ 187 w 250"/>
                <a:gd name="T1" fmla="*/ 143 h 244"/>
                <a:gd name="T2" fmla="*/ 167 w 250"/>
                <a:gd name="T3" fmla="*/ 120 h 244"/>
                <a:gd name="T4" fmla="*/ 167 w 250"/>
                <a:gd name="T5" fmla="*/ 104 h 244"/>
                <a:gd name="T6" fmla="*/ 182 w 250"/>
                <a:gd name="T7" fmla="*/ 81 h 244"/>
                <a:gd name="T8" fmla="*/ 198 w 250"/>
                <a:gd name="T9" fmla="*/ 65 h 244"/>
                <a:gd name="T10" fmla="*/ 203 w 250"/>
                <a:gd name="T11" fmla="*/ 49 h 244"/>
                <a:gd name="T12" fmla="*/ 203 w 250"/>
                <a:gd name="T13" fmla="*/ 39 h 244"/>
                <a:gd name="T14" fmla="*/ 182 w 250"/>
                <a:gd name="T15" fmla="*/ 13 h 244"/>
                <a:gd name="T16" fmla="*/ 141 w 250"/>
                <a:gd name="T17" fmla="*/ 0 h 244"/>
                <a:gd name="T18" fmla="*/ 125 w 250"/>
                <a:gd name="T19" fmla="*/ 0 h 244"/>
                <a:gd name="T20" fmla="*/ 94 w 250"/>
                <a:gd name="T21" fmla="*/ 3 h 244"/>
                <a:gd name="T22" fmla="*/ 52 w 250"/>
                <a:gd name="T23" fmla="*/ 29 h 244"/>
                <a:gd name="T24" fmla="*/ 47 w 250"/>
                <a:gd name="T25" fmla="*/ 49 h 244"/>
                <a:gd name="T26" fmla="*/ 52 w 250"/>
                <a:gd name="T27" fmla="*/ 65 h 244"/>
                <a:gd name="T28" fmla="*/ 68 w 250"/>
                <a:gd name="T29" fmla="*/ 81 h 244"/>
                <a:gd name="T30" fmla="*/ 83 w 250"/>
                <a:gd name="T31" fmla="*/ 104 h 244"/>
                <a:gd name="T32" fmla="*/ 78 w 250"/>
                <a:gd name="T33" fmla="*/ 127 h 244"/>
                <a:gd name="T34" fmla="*/ 47 w 250"/>
                <a:gd name="T35" fmla="*/ 150 h 244"/>
                <a:gd name="T36" fmla="*/ 52 w 250"/>
                <a:gd name="T37" fmla="*/ 150 h 244"/>
                <a:gd name="T38" fmla="*/ 36 w 250"/>
                <a:gd name="T39" fmla="*/ 160 h 244"/>
                <a:gd name="T40" fmla="*/ 10 w 250"/>
                <a:gd name="T41" fmla="*/ 186 h 244"/>
                <a:gd name="T42" fmla="*/ 0 w 250"/>
                <a:gd name="T43" fmla="*/ 221 h 244"/>
                <a:gd name="T44" fmla="*/ 0 w 250"/>
                <a:gd name="T45" fmla="*/ 228 h 244"/>
                <a:gd name="T46" fmla="*/ 0 w 250"/>
                <a:gd name="T47" fmla="*/ 231 h 244"/>
                <a:gd name="T48" fmla="*/ 5 w 250"/>
                <a:gd name="T49" fmla="*/ 234 h 244"/>
                <a:gd name="T50" fmla="*/ 62 w 250"/>
                <a:gd name="T51" fmla="*/ 244 h 244"/>
                <a:gd name="T52" fmla="*/ 125 w 250"/>
                <a:gd name="T53" fmla="*/ 244 h 244"/>
                <a:gd name="T54" fmla="*/ 125 w 250"/>
                <a:gd name="T55" fmla="*/ 244 h 244"/>
                <a:gd name="T56" fmla="*/ 193 w 250"/>
                <a:gd name="T57" fmla="*/ 244 h 244"/>
                <a:gd name="T58" fmla="*/ 229 w 250"/>
                <a:gd name="T59" fmla="*/ 241 h 244"/>
                <a:gd name="T60" fmla="*/ 240 w 250"/>
                <a:gd name="T61" fmla="*/ 234 h 244"/>
                <a:gd name="T62" fmla="*/ 250 w 250"/>
                <a:gd name="T63" fmla="*/ 228 h 244"/>
                <a:gd name="T64" fmla="*/ 250 w 250"/>
                <a:gd name="T65" fmla="*/ 218 h 244"/>
                <a:gd name="T66" fmla="*/ 245 w 250"/>
                <a:gd name="T67" fmla="*/ 195 h 244"/>
                <a:gd name="T68" fmla="*/ 214 w 250"/>
                <a:gd name="T69" fmla="*/ 156 h 244"/>
                <a:gd name="T70" fmla="*/ 187 w 250"/>
                <a:gd name="T71" fmla="*/ 143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0" h="244">
                  <a:moveTo>
                    <a:pt x="187" y="143"/>
                  </a:moveTo>
                  <a:lnTo>
                    <a:pt x="187" y="143"/>
                  </a:lnTo>
                  <a:lnTo>
                    <a:pt x="172" y="137"/>
                  </a:lnTo>
                  <a:lnTo>
                    <a:pt x="167" y="120"/>
                  </a:lnTo>
                  <a:lnTo>
                    <a:pt x="161" y="114"/>
                  </a:lnTo>
                  <a:lnTo>
                    <a:pt x="167" y="104"/>
                  </a:lnTo>
                  <a:lnTo>
                    <a:pt x="172" y="94"/>
                  </a:lnTo>
                  <a:lnTo>
                    <a:pt x="182" y="81"/>
                  </a:lnTo>
                  <a:lnTo>
                    <a:pt x="182" y="81"/>
                  </a:lnTo>
                  <a:lnTo>
                    <a:pt x="198" y="65"/>
                  </a:lnTo>
                  <a:lnTo>
                    <a:pt x="203" y="58"/>
                  </a:lnTo>
                  <a:lnTo>
                    <a:pt x="203" y="49"/>
                  </a:lnTo>
                  <a:lnTo>
                    <a:pt x="203" y="49"/>
                  </a:lnTo>
                  <a:lnTo>
                    <a:pt x="203" y="39"/>
                  </a:lnTo>
                  <a:lnTo>
                    <a:pt x="198" y="29"/>
                  </a:lnTo>
                  <a:lnTo>
                    <a:pt x="182" y="13"/>
                  </a:lnTo>
                  <a:lnTo>
                    <a:pt x="156" y="3"/>
                  </a:lnTo>
                  <a:lnTo>
                    <a:pt x="141" y="0"/>
                  </a:lnTo>
                  <a:lnTo>
                    <a:pt x="125" y="0"/>
                  </a:lnTo>
                  <a:lnTo>
                    <a:pt x="125" y="0"/>
                  </a:lnTo>
                  <a:lnTo>
                    <a:pt x="109" y="0"/>
                  </a:lnTo>
                  <a:lnTo>
                    <a:pt x="94" y="3"/>
                  </a:lnTo>
                  <a:lnTo>
                    <a:pt x="68" y="13"/>
                  </a:lnTo>
                  <a:lnTo>
                    <a:pt x="52" y="29"/>
                  </a:lnTo>
                  <a:lnTo>
                    <a:pt x="47" y="39"/>
                  </a:lnTo>
                  <a:lnTo>
                    <a:pt x="47" y="49"/>
                  </a:lnTo>
                  <a:lnTo>
                    <a:pt x="47" y="49"/>
                  </a:lnTo>
                  <a:lnTo>
                    <a:pt x="52" y="65"/>
                  </a:lnTo>
                  <a:lnTo>
                    <a:pt x="68" y="81"/>
                  </a:lnTo>
                  <a:lnTo>
                    <a:pt x="68" y="81"/>
                  </a:lnTo>
                  <a:lnTo>
                    <a:pt x="78" y="88"/>
                  </a:lnTo>
                  <a:lnTo>
                    <a:pt x="83" y="104"/>
                  </a:lnTo>
                  <a:lnTo>
                    <a:pt x="83" y="114"/>
                  </a:lnTo>
                  <a:lnTo>
                    <a:pt x="78" y="127"/>
                  </a:lnTo>
                  <a:lnTo>
                    <a:pt x="68" y="137"/>
                  </a:lnTo>
                  <a:lnTo>
                    <a:pt x="47" y="150"/>
                  </a:lnTo>
                  <a:lnTo>
                    <a:pt x="52" y="150"/>
                  </a:lnTo>
                  <a:lnTo>
                    <a:pt x="52" y="150"/>
                  </a:lnTo>
                  <a:lnTo>
                    <a:pt x="36" y="160"/>
                  </a:lnTo>
                  <a:lnTo>
                    <a:pt x="36" y="160"/>
                  </a:lnTo>
                  <a:lnTo>
                    <a:pt x="21" y="173"/>
                  </a:lnTo>
                  <a:lnTo>
                    <a:pt x="10" y="186"/>
                  </a:lnTo>
                  <a:lnTo>
                    <a:pt x="0" y="202"/>
                  </a:lnTo>
                  <a:lnTo>
                    <a:pt x="0" y="221"/>
                  </a:lnTo>
                  <a:lnTo>
                    <a:pt x="0" y="221"/>
                  </a:lnTo>
                  <a:lnTo>
                    <a:pt x="0" y="228"/>
                  </a:lnTo>
                  <a:lnTo>
                    <a:pt x="0" y="228"/>
                  </a:lnTo>
                  <a:lnTo>
                    <a:pt x="0" y="231"/>
                  </a:lnTo>
                  <a:lnTo>
                    <a:pt x="0" y="231"/>
                  </a:lnTo>
                  <a:lnTo>
                    <a:pt x="5" y="234"/>
                  </a:lnTo>
                  <a:lnTo>
                    <a:pt x="26" y="238"/>
                  </a:lnTo>
                  <a:lnTo>
                    <a:pt x="62" y="244"/>
                  </a:lnTo>
                  <a:lnTo>
                    <a:pt x="125" y="244"/>
                  </a:lnTo>
                  <a:lnTo>
                    <a:pt x="125" y="244"/>
                  </a:lnTo>
                  <a:lnTo>
                    <a:pt x="125" y="244"/>
                  </a:lnTo>
                  <a:lnTo>
                    <a:pt x="125" y="244"/>
                  </a:lnTo>
                  <a:lnTo>
                    <a:pt x="193" y="244"/>
                  </a:lnTo>
                  <a:lnTo>
                    <a:pt x="193" y="244"/>
                  </a:lnTo>
                  <a:lnTo>
                    <a:pt x="229" y="241"/>
                  </a:lnTo>
                  <a:lnTo>
                    <a:pt x="229" y="241"/>
                  </a:lnTo>
                  <a:lnTo>
                    <a:pt x="240" y="234"/>
                  </a:lnTo>
                  <a:lnTo>
                    <a:pt x="240" y="234"/>
                  </a:lnTo>
                  <a:lnTo>
                    <a:pt x="250" y="234"/>
                  </a:lnTo>
                  <a:lnTo>
                    <a:pt x="250" y="228"/>
                  </a:lnTo>
                  <a:lnTo>
                    <a:pt x="250" y="228"/>
                  </a:lnTo>
                  <a:lnTo>
                    <a:pt x="250" y="218"/>
                  </a:lnTo>
                  <a:lnTo>
                    <a:pt x="250" y="218"/>
                  </a:lnTo>
                  <a:lnTo>
                    <a:pt x="245" y="195"/>
                  </a:lnTo>
                  <a:lnTo>
                    <a:pt x="234" y="176"/>
                  </a:lnTo>
                  <a:lnTo>
                    <a:pt x="214" y="156"/>
                  </a:lnTo>
                  <a:lnTo>
                    <a:pt x="187" y="143"/>
                  </a:lnTo>
                  <a:lnTo>
                    <a:pt x="187" y="143"/>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4" name="フローチャート : 書類 13"/>
          <p:cNvSpPr/>
          <p:nvPr/>
        </p:nvSpPr>
        <p:spPr bwMode="auto">
          <a:xfrm>
            <a:off x="1963998" y="2126386"/>
            <a:ext cx="1852090" cy="1014582"/>
          </a:xfrm>
          <a:prstGeom prst="flowChartDocumen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ja-JP" altLang="en-US" sz="1400" dirty="0" smtClean="0">
                <a:latin typeface="+mn-ea"/>
                <a:ea typeface="+mn-ea"/>
              </a:rPr>
              <a:t>三井物産戦略研究所</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5" name="フローチャート : 複数書類 14"/>
          <p:cNvSpPr/>
          <p:nvPr/>
        </p:nvSpPr>
        <p:spPr bwMode="auto">
          <a:xfrm>
            <a:off x="5517182" y="2045772"/>
            <a:ext cx="1575098" cy="1167204"/>
          </a:xfrm>
          <a:prstGeom prst="flowChartMultidocumen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ja-JP" altLang="en-US" sz="1400" dirty="0" smtClean="0">
                <a:latin typeface="+mn-ea"/>
              </a:rPr>
              <a:t>情報産業本部</a:t>
            </a:r>
            <a:r>
              <a:rPr lang="en-US" altLang="ja-JP" sz="1400" dirty="0" smtClean="0">
                <a:latin typeface="+mn-ea"/>
              </a:rPr>
              <a:t/>
            </a:r>
            <a:br>
              <a:rPr lang="en-US" altLang="ja-JP" sz="1400" dirty="0" smtClean="0">
                <a:latin typeface="+mn-ea"/>
              </a:rPr>
            </a:br>
            <a:r>
              <a:rPr lang="ja-JP" altLang="en-US" sz="1400" dirty="0" smtClean="0">
                <a:latin typeface="+mn-ea"/>
              </a:rPr>
              <a:t>からの情報</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6" name="フローチャート : 書類 15"/>
          <p:cNvSpPr/>
          <p:nvPr/>
        </p:nvSpPr>
        <p:spPr bwMode="auto">
          <a:xfrm>
            <a:off x="2290162" y="2419180"/>
            <a:ext cx="1707956" cy="1014582"/>
          </a:xfrm>
          <a:prstGeom prst="flowChartDocument">
            <a:avLst/>
          </a:pr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ja-JP" altLang="en-US" sz="1400" dirty="0" smtClean="0">
                <a:latin typeface="+mn-ea"/>
                <a:ea typeface="+mn-ea"/>
              </a:rPr>
              <a:t>情報</a:t>
            </a:r>
            <a:r>
              <a:rPr lang="ja-JP" altLang="ja-JP" sz="1400" dirty="0" smtClean="0"/>
              <a:t>技術部会</a:t>
            </a:r>
            <a:endParaRPr lang="en-US" altLang="ja-JP" sz="1400" dirty="0" smtClean="0"/>
          </a:p>
          <a:p>
            <a:pPr algn="ctr"/>
            <a:r>
              <a:rPr lang="ja-JP" altLang="en-US" sz="1400" dirty="0" smtClean="0"/>
              <a:t>の</a:t>
            </a:r>
            <a:endParaRPr lang="en-US" altLang="ja-JP" sz="1400" dirty="0" smtClean="0"/>
          </a:p>
          <a:p>
            <a:pPr algn="ctr"/>
            <a:r>
              <a:rPr lang="ja-JP" altLang="ja-JP" sz="1400" dirty="0" smtClean="0"/>
              <a:t>調査</a:t>
            </a:r>
            <a:r>
              <a:rPr lang="ja-JP" altLang="en-US" sz="1400" dirty="0" smtClean="0"/>
              <a:t>結果</a:t>
            </a:r>
            <a:endParaRPr kumimoji="1" lang="ja-JP" altLang="en-US" sz="1400" b="0" i="0" u="none" strike="noStrike" cap="none" normalizeH="0" baseline="0" dirty="0" smtClean="0">
              <a:ln>
                <a:noFill/>
              </a:ln>
              <a:solidFill>
                <a:schemeClr val="tx1"/>
              </a:solidFill>
              <a:effectLst/>
              <a:latin typeface="+mn-ea"/>
              <a:ea typeface="+mn-ea"/>
            </a:endParaRPr>
          </a:p>
        </p:txBody>
      </p:sp>
      <p:sp>
        <p:nvSpPr>
          <p:cNvPr id="17" name="テキスト ボックス 16"/>
          <p:cNvSpPr txBox="1"/>
          <p:nvPr/>
        </p:nvSpPr>
        <p:spPr>
          <a:xfrm>
            <a:off x="3620072" y="1674471"/>
            <a:ext cx="2146742" cy="369332"/>
          </a:xfrm>
          <a:prstGeom prst="rect">
            <a:avLst/>
          </a:prstGeom>
          <a:noFill/>
        </p:spPr>
        <p:txBody>
          <a:bodyPr wrap="none" rtlCol="0">
            <a:spAutoFit/>
          </a:bodyPr>
          <a:lstStyle/>
          <a:p>
            <a:r>
              <a:rPr kumimoji="1" lang="ja-JP" altLang="en-US" dirty="0" smtClean="0"/>
              <a:t>業界動向・技術動向</a:t>
            </a:r>
            <a:endParaRPr kumimoji="1" lang="ja-JP" altLang="en-US" dirty="0"/>
          </a:p>
        </p:txBody>
      </p:sp>
    </p:spTree>
    <p:extLst>
      <p:ext uri="{BB962C8B-B14F-4D97-AF65-F5344CB8AC3E}">
        <p14:creationId xmlns:p14="http://schemas.microsoft.com/office/powerpoint/2010/main" val="3087129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4-6</a:t>
            </a:r>
            <a:r>
              <a:rPr kumimoji="1" lang="ja-JP" altLang="en-US" dirty="0" smtClean="0"/>
              <a:t>　</a:t>
            </a:r>
            <a:r>
              <a:rPr lang="en-US" altLang="ja-JP" dirty="0"/>
              <a:t>CSF</a:t>
            </a:r>
            <a:r>
              <a:rPr lang="ja-JP" altLang="en-US" dirty="0"/>
              <a:t>階層図と</a:t>
            </a:r>
            <a:r>
              <a:rPr lang="en-US" altLang="ja-JP" dirty="0"/>
              <a:t>CSF</a:t>
            </a:r>
            <a:r>
              <a:rPr lang="ja-JP" altLang="en-US" dirty="0"/>
              <a:t>分析表の</a:t>
            </a:r>
            <a:r>
              <a:rPr lang="ja-JP" altLang="en-US" dirty="0" smtClean="0"/>
              <a:t>例（</a:t>
            </a:r>
            <a:r>
              <a:rPr lang="en-US" altLang="ja-JP" dirty="0" smtClean="0"/>
              <a:t>1/2</a:t>
            </a:r>
            <a:r>
              <a:rPr lang="ja-JP" altLang="en-US" dirty="0" smtClean="0"/>
              <a:t>）</a:t>
            </a:r>
            <a:endParaRPr kumimoji="1" lang="ja-JP" altLang="en-US" dirty="0"/>
          </a:p>
        </p:txBody>
      </p:sp>
      <p:sp>
        <p:nvSpPr>
          <p:cNvPr id="3" name="角丸四角形 2"/>
          <p:cNvSpPr>
            <a:spLocks noChangeArrowheads="1"/>
          </p:cNvSpPr>
          <p:nvPr/>
        </p:nvSpPr>
        <p:spPr bwMode="auto">
          <a:xfrm>
            <a:off x="4833938" y="1089025"/>
            <a:ext cx="952500" cy="215900"/>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事業収益力向上</a:t>
            </a:r>
          </a:p>
        </p:txBody>
      </p:sp>
      <p:sp>
        <p:nvSpPr>
          <p:cNvPr id="4" name="角丸四角形 3"/>
          <p:cNvSpPr>
            <a:spLocks noChangeArrowheads="1"/>
          </p:cNvSpPr>
          <p:nvPr/>
        </p:nvSpPr>
        <p:spPr bwMode="auto">
          <a:xfrm>
            <a:off x="3006725" y="1587500"/>
            <a:ext cx="574675" cy="215900"/>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売上増大</a:t>
            </a:r>
          </a:p>
        </p:txBody>
      </p:sp>
      <p:sp>
        <p:nvSpPr>
          <p:cNvPr id="5" name="角丸四角形 4"/>
          <p:cNvSpPr>
            <a:spLocks noChangeArrowheads="1"/>
          </p:cNvSpPr>
          <p:nvPr/>
        </p:nvSpPr>
        <p:spPr bwMode="auto">
          <a:xfrm>
            <a:off x="7156450" y="1577975"/>
            <a:ext cx="619125" cy="215900"/>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コスト削減</a:t>
            </a:r>
          </a:p>
        </p:txBody>
      </p:sp>
      <p:cxnSp>
        <p:nvCxnSpPr>
          <p:cNvPr id="6" name="カギ線コネクタ 48"/>
          <p:cNvCxnSpPr>
            <a:cxnSpLocks noChangeShapeType="1"/>
            <a:stCxn id="3" idx="2"/>
            <a:endCxn id="4" idx="0"/>
          </p:cNvCxnSpPr>
          <p:nvPr/>
        </p:nvCxnSpPr>
        <p:spPr bwMode="auto">
          <a:xfrm rot="5400000">
            <a:off x="4160838" y="438150"/>
            <a:ext cx="282575" cy="2016125"/>
          </a:xfrm>
          <a:prstGeom prst="bentConnector3">
            <a:avLst>
              <a:gd name="adj1" fmla="val 50000"/>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 name="カギ線コネクタ 49"/>
          <p:cNvCxnSpPr>
            <a:cxnSpLocks noChangeShapeType="1"/>
            <a:stCxn id="3" idx="2"/>
            <a:endCxn id="5" idx="0"/>
          </p:cNvCxnSpPr>
          <p:nvPr/>
        </p:nvCxnSpPr>
        <p:spPr bwMode="auto">
          <a:xfrm rot="16200000" flipH="1">
            <a:off x="6251576" y="363537"/>
            <a:ext cx="273050" cy="2155825"/>
          </a:xfrm>
          <a:prstGeom prst="bentConnector3">
            <a:avLst>
              <a:gd name="adj1" fmla="val 50000"/>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8" name="角丸四角形 7"/>
          <p:cNvSpPr>
            <a:spLocks noChangeArrowheads="1"/>
          </p:cNvSpPr>
          <p:nvPr/>
        </p:nvSpPr>
        <p:spPr bwMode="auto">
          <a:xfrm>
            <a:off x="2495550" y="3100388"/>
            <a:ext cx="714375"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顧客満足度</a:t>
            </a:r>
          </a:p>
          <a:p>
            <a:pPr algn="ctr" eaLnBrk="0" hangingPunct="0"/>
            <a:r>
              <a:rPr lang="ja-JP" altLang="en-US" sz="1000">
                <a:latin typeface="メイリオ" pitchFamily="50" charset="-128"/>
                <a:ea typeface="メイリオ" pitchFamily="50" charset="-128"/>
                <a:cs typeface="メイリオ" pitchFamily="50" charset="-128"/>
              </a:rPr>
              <a:t>の向上</a:t>
            </a:r>
          </a:p>
        </p:txBody>
      </p:sp>
      <p:sp>
        <p:nvSpPr>
          <p:cNvPr id="10" name="角丸四角形 9"/>
          <p:cNvSpPr>
            <a:spLocks noChangeArrowheads="1"/>
          </p:cNvSpPr>
          <p:nvPr/>
        </p:nvSpPr>
        <p:spPr bwMode="auto">
          <a:xfrm>
            <a:off x="5375275" y="3095625"/>
            <a:ext cx="777875"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宣伝・広告の</a:t>
            </a:r>
          </a:p>
          <a:p>
            <a:pPr algn="ctr" eaLnBrk="0" hangingPunct="0"/>
            <a:r>
              <a:rPr lang="ja-JP" altLang="en-US" sz="1000">
                <a:latin typeface="メイリオ" pitchFamily="50" charset="-128"/>
                <a:ea typeface="メイリオ" pitchFamily="50" charset="-128"/>
                <a:cs typeface="メイリオ" pitchFamily="50" charset="-128"/>
              </a:rPr>
              <a:t>強化</a:t>
            </a:r>
          </a:p>
        </p:txBody>
      </p:sp>
      <p:cxnSp>
        <p:nvCxnSpPr>
          <p:cNvPr id="11" name="カギ線コネクタ 59"/>
          <p:cNvCxnSpPr>
            <a:cxnSpLocks noChangeShapeType="1"/>
            <a:endCxn id="8" idx="0"/>
          </p:cNvCxnSpPr>
          <p:nvPr/>
        </p:nvCxnSpPr>
        <p:spPr bwMode="auto">
          <a:xfrm rot="16200000" flipH="1">
            <a:off x="2278856" y="2526507"/>
            <a:ext cx="625475" cy="522288"/>
          </a:xfrm>
          <a:prstGeom prst="bentConnector3">
            <a:avLst>
              <a:gd name="adj1" fmla="val 50000"/>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2" name="カギ線コネクタ 62"/>
          <p:cNvCxnSpPr>
            <a:cxnSpLocks noChangeShapeType="1"/>
            <a:endCxn id="10" idx="0"/>
          </p:cNvCxnSpPr>
          <p:nvPr/>
        </p:nvCxnSpPr>
        <p:spPr bwMode="auto">
          <a:xfrm rot="5400000">
            <a:off x="5441950" y="2773363"/>
            <a:ext cx="644525" cy="0"/>
          </a:xfrm>
          <a:prstGeom prst="straightConnector1">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3" name="カギ線コネクタ 67"/>
          <p:cNvCxnSpPr>
            <a:cxnSpLocks noChangeShapeType="1"/>
            <a:stCxn id="5" idx="2"/>
            <a:endCxn id="15" idx="0"/>
          </p:cNvCxnSpPr>
          <p:nvPr/>
        </p:nvCxnSpPr>
        <p:spPr bwMode="auto">
          <a:xfrm rot="5400000">
            <a:off x="6172200" y="2216150"/>
            <a:ext cx="1716088" cy="871538"/>
          </a:xfrm>
          <a:prstGeom prst="bentConnector3">
            <a:avLst>
              <a:gd name="adj1" fmla="val 49954"/>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4" name="カギ線コネクタ 68"/>
          <p:cNvCxnSpPr>
            <a:cxnSpLocks noChangeShapeType="1"/>
            <a:stCxn id="5" idx="2"/>
            <a:endCxn id="16" idx="0"/>
          </p:cNvCxnSpPr>
          <p:nvPr/>
        </p:nvCxnSpPr>
        <p:spPr bwMode="auto">
          <a:xfrm rot="16200000" flipH="1">
            <a:off x="6985794" y="2274094"/>
            <a:ext cx="1714500" cy="754062"/>
          </a:xfrm>
          <a:prstGeom prst="bentConnector3">
            <a:avLst>
              <a:gd name="adj1" fmla="val 50000"/>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5" name="角丸四角形 14"/>
          <p:cNvSpPr>
            <a:spLocks noChangeArrowheads="1"/>
          </p:cNvSpPr>
          <p:nvPr/>
        </p:nvSpPr>
        <p:spPr bwMode="auto">
          <a:xfrm>
            <a:off x="6235700" y="3509963"/>
            <a:ext cx="717550"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在庫回転率</a:t>
            </a:r>
          </a:p>
          <a:p>
            <a:pPr algn="ctr" eaLnBrk="0" hangingPunct="0"/>
            <a:r>
              <a:rPr lang="ja-JP" altLang="en-US" sz="1000">
                <a:latin typeface="メイリオ" pitchFamily="50" charset="-128"/>
                <a:ea typeface="メイリオ" pitchFamily="50" charset="-128"/>
                <a:cs typeface="メイリオ" pitchFamily="50" charset="-128"/>
              </a:rPr>
              <a:t>の改善</a:t>
            </a:r>
          </a:p>
        </p:txBody>
      </p:sp>
      <p:sp>
        <p:nvSpPr>
          <p:cNvPr id="16" name="角丸四角形 15"/>
          <p:cNvSpPr>
            <a:spLocks noChangeArrowheads="1"/>
          </p:cNvSpPr>
          <p:nvPr/>
        </p:nvSpPr>
        <p:spPr bwMode="auto">
          <a:xfrm>
            <a:off x="7743825" y="3508375"/>
            <a:ext cx="952500"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販売管理業務の効率化</a:t>
            </a:r>
          </a:p>
        </p:txBody>
      </p:sp>
      <p:sp>
        <p:nvSpPr>
          <p:cNvPr id="17" name="角丸四角形 16"/>
          <p:cNvSpPr>
            <a:spLocks noChangeArrowheads="1"/>
          </p:cNvSpPr>
          <p:nvPr/>
        </p:nvSpPr>
        <p:spPr bwMode="auto">
          <a:xfrm>
            <a:off x="6230938" y="4397375"/>
            <a:ext cx="730250" cy="550863"/>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物流リード</a:t>
            </a:r>
          </a:p>
          <a:p>
            <a:pPr algn="ctr" eaLnBrk="0" hangingPunct="0"/>
            <a:r>
              <a:rPr lang="ja-JP" altLang="en-US" sz="1000">
                <a:latin typeface="メイリオ" pitchFamily="50" charset="-128"/>
                <a:ea typeface="メイリオ" pitchFamily="50" charset="-128"/>
                <a:cs typeface="メイリオ" pitchFamily="50" charset="-128"/>
              </a:rPr>
              <a:t>タイムの</a:t>
            </a:r>
          </a:p>
          <a:p>
            <a:pPr algn="ctr" eaLnBrk="0" hangingPunct="0"/>
            <a:r>
              <a:rPr lang="ja-JP" altLang="en-US" sz="1000">
                <a:latin typeface="メイリオ" pitchFamily="50" charset="-128"/>
                <a:ea typeface="メイリオ" pitchFamily="50" charset="-128"/>
                <a:cs typeface="メイリオ" pitchFamily="50" charset="-128"/>
              </a:rPr>
              <a:t>短縮</a:t>
            </a:r>
          </a:p>
        </p:txBody>
      </p:sp>
      <p:cxnSp>
        <p:nvCxnSpPr>
          <p:cNvPr id="18" name="カギ線コネクタ 95"/>
          <p:cNvCxnSpPr>
            <a:cxnSpLocks noChangeShapeType="1"/>
            <a:stCxn id="15" idx="2"/>
            <a:endCxn id="17" idx="0"/>
          </p:cNvCxnSpPr>
          <p:nvPr/>
        </p:nvCxnSpPr>
        <p:spPr bwMode="auto">
          <a:xfrm rot="16200000" flipH="1">
            <a:off x="6343650" y="4144963"/>
            <a:ext cx="503237" cy="1588"/>
          </a:xfrm>
          <a:prstGeom prst="bentConnector3">
            <a:avLst>
              <a:gd name="adj1" fmla="val 49843"/>
            </a:avLst>
          </a:prstGeom>
          <a:noFill/>
          <a:ln w="19050" algn="ctr">
            <a:solidFill>
              <a:schemeClr val="tx1"/>
            </a:solidFill>
            <a:miter lim="800000"/>
            <a:headEnd/>
            <a:tailEnd/>
          </a:ln>
          <a:extLst>
            <a:ext uri="{909E8E84-426E-40DD-AFC4-6F175D3DCCD1}">
              <a14:hiddenFill xmlns:a14="http://schemas.microsoft.com/office/drawing/2010/main">
                <a:noFill/>
              </a14:hiddenFill>
            </a:ext>
          </a:extLst>
        </p:spPr>
      </p:cxnSp>
      <p:sp>
        <p:nvSpPr>
          <p:cNvPr id="19" name="角丸四角形 55"/>
          <p:cNvSpPr>
            <a:spLocks noChangeArrowheads="1"/>
          </p:cNvSpPr>
          <p:nvPr/>
        </p:nvSpPr>
        <p:spPr bwMode="auto">
          <a:xfrm>
            <a:off x="5407025" y="2066925"/>
            <a:ext cx="714375"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ja-JP" sz="1000">
                <a:latin typeface="メイリオ" pitchFamily="50" charset="-128"/>
                <a:ea typeface="メイリオ" pitchFamily="50" charset="-128"/>
                <a:cs typeface="メイリオ" pitchFamily="50" charset="-128"/>
              </a:rPr>
              <a:t>新規顧客の</a:t>
            </a:r>
            <a:endParaRPr lang="ja-JP" altLang="en-US" sz="1000">
              <a:latin typeface="メイリオ" pitchFamily="50" charset="-128"/>
              <a:ea typeface="メイリオ" pitchFamily="50" charset="-128"/>
              <a:cs typeface="メイリオ" pitchFamily="50" charset="-128"/>
            </a:endParaRPr>
          </a:p>
          <a:p>
            <a:pPr algn="ctr" eaLnBrk="0" hangingPunct="0"/>
            <a:r>
              <a:rPr lang="ja-JP" altLang="ja-JP" sz="1000">
                <a:latin typeface="メイリオ" pitchFamily="50" charset="-128"/>
                <a:ea typeface="メイリオ" pitchFamily="50" charset="-128"/>
                <a:cs typeface="メイリオ" pitchFamily="50" charset="-128"/>
              </a:rPr>
              <a:t>獲得</a:t>
            </a:r>
            <a:endParaRPr lang="ja-JP" altLang="en-US" sz="1000">
              <a:latin typeface="メイリオ" pitchFamily="50" charset="-128"/>
              <a:ea typeface="メイリオ" pitchFamily="50" charset="-128"/>
              <a:cs typeface="メイリオ" pitchFamily="50" charset="-128"/>
            </a:endParaRPr>
          </a:p>
        </p:txBody>
      </p:sp>
      <p:sp>
        <p:nvSpPr>
          <p:cNvPr id="20" name="角丸四角形 55"/>
          <p:cNvSpPr>
            <a:spLocks noChangeArrowheads="1"/>
          </p:cNvSpPr>
          <p:nvPr/>
        </p:nvSpPr>
        <p:spPr bwMode="auto">
          <a:xfrm>
            <a:off x="1820863" y="2090738"/>
            <a:ext cx="1017587"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リピート率</a:t>
            </a:r>
          </a:p>
          <a:p>
            <a:pPr algn="ctr" eaLnBrk="0" hangingPunct="0"/>
            <a:r>
              <a:rPr lang="ja-JP" altLang="en-US" sz="1000">
                <a:latin typeface="メイリオ" pitchFamily="50" charset="-128"/>
                <a:ea typeface="メイリオ" pitchFamily="50" charset="-128"/>
                <a:cs typeface="メイリオ" pitchFamily="50" charset="-128"/>
              </a:rPr>
              <a:t>の向上</a:t>
            </a:r>
          </a:p>
        </p:txBody>
      </p:sp>
      <p:sp>
        <p:nvSpPr>
          <p:cNvPr id="21" name="角丸四角形 55"/>
          <p:cNvSpPr>
            <a:spLocks noChangeArrowheads="1"/>
          </p:cNvSpPr>
          <p:nvPr/>
        </p:nvSpPr>
        <p:spPr bwMode="auto">
          <a:xfrm>
            <a:off x="3986213" y="2066925"/>
            <a:ext cx="585787" cy="382588"/>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顧客単価</a:t>
            </a:r>
          </a:p>
          <a:p>
            <a:pPr algn="ctr" eaLnBrk="0" hangingPunct="0"/>
            <a:r>
              <a:rPr lang="ja-JP" altLang="en-US" sz="1000">
                <a:latin typeface="メイリオ" pitchFamily="50" charset="-128"/>
                <a:ea typeface="メイリオ" pitchFamily="50" charset="-128"/>
                <a:cs typeface="メイリオ" pitchFamily="50" charset="-128"/>
              </a:rPr>
              <a:t>の向上</a:t>
            </a:r>
          </a:p>
        </p:txBody>
      </p:sp>
      <p:cxnSp>
        <p:nvCxnSpPr>
          <p:cNvPr id="22" name="カギ線コネクタ 59"/>
          <p:cNvCxnSpPr>
            <a:cxnSpLocks noChangeShapeType="1"/>
            <a:stCxn id="4" idx="2"/>
          </p:cNvCxnSpPr>
          <p:nvPr/>
        </p:nvCxnSpPr>
        <p:spPr bwMode="auto">
          <a:xfrm rot="16200000" flipH="1">
            <a:off x="4397375" y="700088"/>
            <a:ext cx="263525" cy="2470150"/>
          </a:xfrm>
          <a:prstGeom prst="bentConnector3">
            <a:avLst>
              <a:gd name="adj1" fmla="val 50000"/>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3" name="カギ線コネクタ 59"/>
          <p:cNvCxnSpPr>
            <a:cxnSpLocks noChangeShapeType="1"/>
            <a:stCxn id="4" idx="2"/>
          </p:cNvCxnSpPr>
          <p:nvPr/>
        </p:nvCxnSpPr>
        <p:spPr bwMode="auto">
          <a:xfrm rot="5400000">
            <a:off x="2668588" y="1465262"/>
            <a:ext cx="287338" cy="963613"/>
          </a:xfrm>
          <a:prstGeom prst="bentConnector3">
            <a:avLst>
              <a:gd name="adj1" fmla="val 49722"/>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4" name="カギ線コネクタ 59"/>
          <p:cNvCxnSpPr>
            <a:cxnSpLocks noChangeShapeType="1"/>
            <a:stCxn id="4" idx="2"/>
          </p:cNvCxnSpPr>
          <p:nvPr/>
        </p:nvCxnSpPr>
        <p:spPr bwMode="auto">
          <a:xfrm rot="16200000" flipH="1">
            <a:off x="3655219" y="1442244"/>
            <a:ext cx="263525" cy="985837"/>
          </a:xfrm>
          <a:prstGeom prst="bentConnector3">
            <a:avLst>
              <a:gd name="adj1" fmla="val 50000"/>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5" name="カギ線コネクタ 59"/>
          <p:cNvCxnSpPr>
            <a:cxnSpLocks noChangeShapeType="1"/>
          </p:cNvCxnSpPr>
          <p:nvPr/>
        </p:nvCxnSpPr>
        <p:spPr bwMode="auto">
          <a:xfrm rot="5400000">
            <a:off x="3416300" y="2813051"/>
            <a:ext cx="1227137" cy="500062"/>
          </a:xfrm>
          <a:prstGeom prst="bentConnector3">
            <a:avLst>
              <a:gd name="adj1" fmla="val 49935"/>
            </a:avLst>
          </a:prstGeom>
          <a:noFill/>
          <a:ln w="19050" algn="ctr">
            <a:solidFill>
              <a:schemeClr val="tx1"/>
            </a:solidFill>
            <a:miter lim="800000"/>
            <a:headEnd/>
            <a:tailEnd/>
          </a:ln>
          <a:extLst>
            <a:ext uri="{909E8E84-426E-40DD-AFC4-6F175D3DCCD1}">
              <a14:hiddenFill xmlns:a14="http://schemas.microsoft.com/office/drawing/2010/main">
                <a:noFill/>
              </a14:hiddenFill>
            </a:ext>
          </a:extLst>
        </p:spPr>
      </p:cxnSp>
      <p:sp>
        <p:nvSpPr>
          <p:cNvPr id="26" name="角丸四角形 25"/>
          <p:cNvSpPr>
            <a:spLocks noChangeArrowheads="1"/>
          </p:cNvSpPr>
          <p:nvPr/>
        </p:nvSpPr>
        <p:spPr bwMode="auto">
          <a:xfrm>
            <a:off x="873125" y="3100388"/>
            <a:ext cx="717550"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優良顧客の</a:t>
            </a:r>
          </a:p>
          <a:p>
            <a:pPr algn="ctr" eaLnBrk="0" hangingPunct="0"/>
            <a:r>
              <a:rPr lang="ja-JP" altLang="en-US" sz="1000">
                <a:latin typeface="メイリオ" pitchFamily="50" charset="-128"/>
                <a:ea typeface="メイリオ" pitchFamily="50" charset="-128"/>
                <a:cs typeface="メイリオ" pitchFamily="50" charset="-128"/>
              </a:rPr>
              <a:t>囲い込み</a:t>
            </a:r>
          </a:p>
        </p:txBody>
      </p:sp>
      <p:cxnSp>
        <p:nvCxnSpPr>
          <p:cNvPr id="27" name="カギ線コネクタ 59"/>
          <p:cNvCxnSpPr>
            <a:cxnSpLocks noChangeShapeType="1"/>
            <a:endCxn id="26" idx="0"/>
          </p:cNvCxnSpPr>
          <p:nvPr/>
        </p:nvCxnSpPr>
        <p:spPr bwMode="auto">
          <a:xfrm rot="5400000">
            <a:off x="1468437" y="2238376"/>
            <a:ext cx="625475" cy="1098550"/>
          </a:xfrm>
          <a:prstGeom prst="bentConnector3">
            <a:avLst>
              <a:gd name="adj1" fmla="val 50000"/>
            </a:avLst>
          </a:prstGeom>
          <a:noFill/>
          <a:ln w="19050" algn="ctr">
            <a:solidFill>
              <a:schemeClr val="tx1"/>
            </a:solidFill>
            <a:miter lim="800000"/>
            <a:headEnd/>
            <a:tailEnd/>
          </a:ln>
          <a:extLst>
            <a:ext uri="{909E8E84-426E-40DD-AFC4-6F175D3DCCD1}">
              <a14:hiddenFill xmlns:a14="http://schemas.microsoft.com/office/drawing/2010/main">
                <a:noFill/>
              </a14:hiddenFill>
            </a:ext>
          </a:extLst>
        </p:spPr>
      </p:cxnSp>
      <p:sp>
        <p:nvSpPr>
          <p:cNvPr id="28" name="角丸四角形 27"/>
          <p:cNvSpPr>
            <a:spLocks noChangeArrowheads="1"/>
          </p:cNvSpPr>
          <p:nvPr/>
        </p:nvSpPr>
        <p:spPr bwMode="auto">
          <a:xfrm>
            <a:off x="468313" y="3849688"/>
            <a:ext cx="641350"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顧客の</a:t>
            </a:r>
          </a:p>
          <a:p>
            <a:pPr algn="ctr" eaLnBrk="0" hangingPunct="0"/>
            <a:r>
              <a:rPr lang="ja-JP" altLang="en-US" sz="1000">
                <a:latin typeface="メイリオ" pitchFamily="50" charset="-128"/>
                <a:ea typeface="メイリオ" pitchFamily="50" charset="-128"/>
                <a:cs typeface="メイリオ" pitchFamily="50" charset="-128"/>
              </a:rPr>
              <a:t>ランク付け</a:t>
            </a:r>
          </a:p>
        </p:txBody>
      </p:sp>
      <p:cxnSp>
        <p:nvCxnSpPr>
          <p:cNvPr id="29" name="カギ線コネクタ 59"/>
          <p:cNvCxnSpPr>
            <a:cxnSpLocks noChangeShapeType="1"/>
            <a:stCxn id="26" idx="2"/>
            <a:endCxn id="28" idx="0"/>
          </p:cNvCxnSpPr>
          <p:nvPr/>
        </p:nvCxnSpPr>
        <p:spPr bwMode="auto">
          <a:xfrm rot="5400000">
            <a:off x="827881" y="3445670"/>
            <a:ext cx="365125" cy="442912"/>
          </a:xfrm>
          <a:prstGeom prst="bentConnector3">
            <a:avLst>
              <a:gd name="adj1" fmla="val 50000"/>
            </a:avLst>
          </a:prstGeom>
          <a:noFill/>
          <a:ln w="19050" algn="ctr">
            <a:solidFill>
              <a:schemeClr val="tx1"/>
            </a:solidFill>
            <a:miter lim="800000"/>
            <a:headEnd/>
            <a:tailEnd/>
          </a:ln>
          <a:extLst>
            <a:ext uri="{909E8E84-426E-40DD-AFC4-6F175D3DCCD1}">
              <a14:hiddenFill xmlns:a14="http://schemas.microsoft.com/office/drawing/2010/main">
                <a:noFill/>
              </a14:hiddenFill>
            </a:ext>
          </a:extLst>
        </p:spPr>
      </p:cxnSp>
      <p:sp>
        <p:nvSpPr>
          <p:cNvPr id="30" name="角丸四角形 71"/>
          <p:cNvSpPr>
            <a:spLocks noChangeArrowheads="1"/>
          </p:cNvSpPr>
          <p:nvPr/>
        </p:nvSpPr>
        <p:spPr bwMode="auto">
          <a:xfrm>
            <a:off x="3479800" y="4521200"/>
            <a:ext cx="587375"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顧客属性</a:t>
            </a:r>
          </a:p>
          <a:p>
            <a:pPr algn="ctr" eaLnBrk="0" hangingPunct="0"/>
            <a:r>
              <a:rPr lang="ja-JP" altLang="en-US" sz="1000">
                <a:latin typeface="メイリオ" pitchFamily="50" charset="-128"/>
                <a:ea typeface="メイリオ" pitchFamily="50" charset="-128"/>
                <a:cs typeface="メイリオ" pitchFamily="50" charset="-128"/>
              </a:rPr>
              <a:t>の管理</a:t>
            </a:r>
          </a:p>
        </p:txBody>
      </p:sp>
      <p:cxnSp>
        <p:nvCxnSpPr>
          <p:cNvPr id="31" name="カギ線コネクタ 59"/>
          <p:cNvCxnSpPr>
            <a:cxnSpLocks noChangeShapeType="1"/>
          </p:cNvCxnSpPr>
          <p:nvPr/>
        </p:nvCxnSpPr>
        <p:spPr bwMode="auto">
          <a:xfrm rot="5400000">
            <a:off x="3545682" y="4287044"/>
            <a:ext cx="461962" cy="6350"/>
          </a:xfrm>
          <a:prstGeom prst="bentConnector3">
            <a:avLst>
              <a:gd name="adj1" fmla="val 49829"/>
            </a:avLst>
          </a:prstGeom>
          <a:noFill/>
          <a:ln w="19050" algn="ctr">
            <a:solidFill>
              <a:schemeClr val="tx1"/>
            </a:solidFill>
            <a:miter lim="800000"/>
            <a:headEnd/>
            <a:tailEnd/>
          </a:ln>
          <a:extLst>
            <a:ext uri="{909E8E84-426E-40DD-AFC4-6F175D3DCCD1}">
              <a14:hiddenFill xmlns:a14="http://schemas.microsoft.com/office/drawing/2010/main">
                <a:noFill/>
              </a14:hiddenFill>
            </a:ext>
          </a:extLst>
        </p:spPr>
      </p:cxnSp>
      <p:sp>
        <p:nvSpPr>
          <p:cNvPr id="32" name="角丸四角形 55"/>
          <p:cNvSpPr>
            <a:spLocks noChangeArrowheads="1"/>
          </p:cNvSpPr>
          <p:nvPr/>
        </p:nvSpPr>
        <p:spPr bwMode="auto">
          <a:xfrm>
            <a:off x="3348038" y="3676650"/>
            <a:ext cx="863600" cy="382588"/>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顧客に合った</a:t>
            </a:r>
          </a:p>
          <a:p>
            <a:pPr algn="ctr" eaLnBrk="0" hangingPunct="0"/>
            <a:r>
              <a:rPr lang="ja-JP" altLang="en-US" sz="1000">
                <a:latin typeface="メイリオ" pitchFamily="50" charset="-128"/>
                <a:ea typeface="メイリオ" pitchFamily="50" charset="-128"/>
                <a:cs typeface="メイリオ" pitchFamily="50" charset="-128"/>
              </a:rPr>
              <a:t>商品の提案</a:t>
            </a:r>
          </a:p>
        </p:txBody>
      </p:sp>
      <p:sp>
        <p:nvSpPr>
          <p:cNvPr id="33" name="角丸四角形 71"/>
          <p:cNvSpPr>
            <a:spLocks noChangeArrowheads="1"/>
          </p:cNvSpPr>
          <p:nvPr/>
        </p:nvSpPr>
        <p:spPr bwMode="auto">
          <a:xfrm>
            <a:off x="1282700" y="3849688"/>
            <a:ext cx="785813" cy="384175"/>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顧客ランクに</a:t>
            </a:r>
          </a:p>
          <a:p>
            <a:pPr algn="ctr" eaLnBrk="0" hangingPunct="0"/>
            <a:r>
              <a:rPr lang="ja-JP" altLang="en-US" sz="1000">
                <a:latin typeface="メイリオ" pitchFamily="50" charset="-128"/>
                <a:ea typeface="メイリオ" pitchFamily="50" charset="-128"/>
                <a:cs typeface="メイリオ" pitchFamily="50" charset="-128"/>
              </a:rPr>
              <a:t>応じた値引き</a:t>
            </a:r>
          </a:p>
        </p:txBody>
      </p:sp>
      <p:cxnSp>
        <p:nvCxnSpPr>
          <p:cNvPr id="34" name="カギ線コネクタ 59"/>
          <p:cNvCxnSpPr>
            <a:cxnSpLocks noChangeShapeType="1"/>
            <a:stCxn id="26" idx="2"/>
          </p:cNvCxnSpPr>
          <p:nvPr/>
        </p:nvCxnSpPr>
        <p:spPr bwMode="auto">
          <a:xfrm rot="16200000" flipH="1">
            <a:off x="1271587" y="3444876"/>
            <a:ext cx="365125" cy="444500"/>
          </a:xfrm>
          <a:prstGeom prst="bentConnector3">
            <a:avLst>
              <a:gd name="adj1" fmla="val 50000"/>
            </a:avLst>
          </a:prstGeom>
          <a:noFill/>
          <a:ln w="19050" algn="ctr">
            <a:solidFill>
              <a:schemeClr val="tx1"/>
            </a:solidFill>
            <a:miter lim="800000"/>
            <a:headEnd/>
            <a:tailEnd/>
          </a:ln>
          <a:extLst>
            <a:ext uri="{909E8E84-426E-40DD-AFC4-6F175D3DCCD1}">
              <a14:hiddenFill xmlns:a14="http://schemas.microsoft.com/office/drawing/2010/main">
                <a:noFill/>
              </a14:hiddenFill>
            </a:ext>
          </a:extLst>
        </p:spPr>
      </p:cxnSp>
      <p:sp>
        <p:nvSpPr>
          <p:cNvPr id="35" name="角丸四角形 55"/>
          <p:cNvSpPr>
            <a:spLocks noChangeArrowheads="1"/>
          </p:cNvSpPr>
          <p:nvPr/>
        </p:nvSpPr>
        <p:spPr bwMode="auto">
          <a:xfrm>
            <a:off x="4632325" y="3676650"/>
            <a:ext cx="585788" cy="382588"/>
          </a:xfrm>
          <a:prstGeom prst="roundRect">
            <a:avLst>
              <a:gd name="adj" fmla="val 16667"/>
            </a:avLst>
          </a:prstGeom>
          <a:gradFill rotWithShape="1">
            <a:gsLst>
              <a:gs pos="0">
                <a:srgbClr val="99E6FF"/>
              </a:gs>
              <a:gs pos="35001">
                <a:srgbClr val="B9ECFF"/>
              </a:gs>
              <a:gs pos="100000">
                <a:srgbClr val="E3F8FF"/>
              </a:gs>
            </a:gsLst>
            <a:lin ang="16200000" scaled="1"/>
          </a:gradFill>
          <a:ln w="9525" algn="ctr">
            <a:solidFill>
              <a:srgbClr val="28A0BE"/>
            </a:solidFill>
            <a:round/>
            <a:headEnd/>
            <a:tailEnd/>
          </a:ln>
          <a:effectLst>
            <a:outerShdw dist="20000" dir="5400000" rotWithShape="0">
              <a:srgbClr val="000000">
                <a:alpha val="37999"/>
              </a:srgbClr>
            </a:outerShdw>
          </a:effectLst>
        </p:spPr>
        <p:txBody>
          <a:bodyPr wrap="none" lIns="18000" tIns="18000" rIns="18000" bIns="18000" anchor="ctr">
            <a:spAutoFit/>
          </a:bodyPr>
          <a:lstStyle/>
          <a:p>
            <a:pPr algn="ctr" eaLnBrk="0" hangingPunct="0"/>
            <a:r>
              <a:rPr lang="ja-JP" altLang="en-US" sz="1000">
                <a:latin typeface="メイリオ" pitchFamily="50" charset="-128"/>
                <a:ea typeface="メイリオ" pitchFamily="50" charset="-128"/>
                <a:cs typeface="メイリオ" pitchFamily="50" charset="-128"/>
              </a:rPr>
              <a:t>機会損失</a:t>
            </a:r>
          </a:p>
          <a:p>
            <a:pPr algn="ctr" eaLnBrk="0" hangingPunct="0"/>
            <a:r>
              <a:rPr lang="ja-JP" altLang="en-US" sz="1000">
                <a:latin typeface="メイリオ" pitchFamily="50" charset="-128"/>
                <a:ea typeface="メイリオ" pitchFamily="50" charset="-128"/>
                <a:cs typeface="メイリオ" pitchFamily="50" charset="-128"/>
              </a:rPr>
              <a:t>の削減</a:t>
            </a:r>
          </a:p>
        </p:txBody>
      </p:sp>
      <p:cxnSp>
        <p:nvCxnSpPr>
          <p:cNvPr id="36" name="カギ線コネクタ 59"/>
          <p:cNvCxnSpPr>
            <a:cxnSpLocks noChangeShapeType="1"/>
          </p:cNvCxnSpPr>
          <p:nvPr/>
        </p:nvCxnSpPr>
        <p:spPr bwMode="auto">
          <a:xfrm rot="16200000" flipH="1">
            <a:off x="3989388" y="2740025"/>
            <a:ext cx="1227137" cy="646113"/>
          </a:xfrm>
          <a:prstGeom prst="bentConnector3">
            <a:avLst>
              <a:gd name="adj1" fmla="val 49935"/>
            </a:avLst>
          </a:prstGeom>
          <a:noFill/>
          <a:ln w="19050" algn="ctr">
            <a:solidFill>
              <a:schemeClr val="tx1"/>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87129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4-6</a:t>
            </a:r>
            <a:r>
              <a:rPr kumimoji="1" lang="ja-JP" altLang="en-US" dirty="0" smtClean="0"/>
              <a:t>　</a:t>
            </a:r>
            <a:r>
              <a:rPr lang="en-US" altLang="ja-JP" dirty="0"/>
              <a:t>CSF</a:t>
            </a:r>
            <a:r>
              <a:rPr lang="ja-JP" altLang="en-US" dirty="0"/>
              <a:t>階層図と</a:t>
            </a:r>
            <a:r>
              <a:rPr lang="en-US" altLang="ja-JP" dirty="0"/>
              <a:t>CSF</a:t>
            </a:r>
            <a:r>
              <a:rPr lang="ja-JP" altLang="en-US" dirty="0"/>
              <a:t>分析表の</a:t>
            </a:r>
            <a:r>
              <a:rPr lang="ja-JP" altLang="en-US" dirty="0" smtClean="0"/>
              <a:t>例（</a:t>
            </a:r>
            <a:r>
              <a:rPr lang="en-US" altLang="ja-JP" dirty="0" smtClean="0"/>
              <a:t>2/2</a:t>
            </a:r>
            <a:r>
              <a:rPr lang="ja-JP" altLang="en-US" dirty="0" smtClean="0"/>
              <a:t>）</a:t>
            </a:r>
            <a:endParaRPr kumimoji="1" lang="ja-JP" altLang="en-US" dirty="0"/>
          </a:p>
        </p:txBody>
      </p:sp>
      <p:graphicFrame>
        <p:nvGraphicFramePr>
          <p:cNvPr id="37" name="Group 1656"/>
          <p:cNvGraphicFramePr>
            <a:graphicFrameLocks noGrp="1"/>
          </p:cNvGraphicFramePr>
          <p:nvPr>
            <p:ph idx="1"/>
            <p:extLst>
              <p:ext uri="{D42A27DB-BD31-4B8C-83A1-F6EECF244321}">
                <p14:modId xmlns:p14="http://schemas.microsoft.com/office/powerpoint/2010/main" val="4037071169"/>
              </p:ext>
            </p:extLst>
          </p:nvPr>
        </p:nvGraphicFramePr>
        <p:xfrm>
          <a:off x="250825" y="1069975"/>
          <a:ext cx="8642350" cy="3383280"/>
        </p:xfrm>
        <a:graphic>
          <a:graphicData uri="http://schemas.openxmlformats.org/drawingml/2006/table">
            <a:tbl>
              <a:tblPr/>
              <a:tblGrid>
                <a:gridCol w="2489200"/>
                <a:gridCol w="3063875"/>
                <a:gridCol w="3089275"/>
              </a:tblGrid>
              <a:tr h="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ＭＳ Ｐゴシック" charset="-128"/>
                          <a:ea typeface="ＭＳ Ｐゴシック" charset="-128"/>
                          <a:cs typeface="Times New Roman" pitchFamily="18" charset="0"/>
                        </a:rPr>
                        <a:t>ＣＳＦ</a:t>
                      </a:r>
                      <a:endPar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評価指標</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目標値</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r>
              <a:tr h="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事業収益力向上</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収益</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経常利益</a:t>
                      </a:r>
                      <a:r>
                        <a:rPr kumimoji="1" lang="en-US" altLang="ja-JP"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50</a:t>
                      </a: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億円</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60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　売上増大</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売上金額</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ＭＳ Ｐゴシック" charset="-128"/>
                          <a:ea typeface="ＭＳ Ｐゴシック" charset="-128"/>
                          <a:cs typeface="Times New Roman" pitchFamily="18" charset="0"/>
                        </a:rPr>
                        <a:t>20XX</a:t>
                      </a:r>
                      <a:r>
                        <a:rPr kumimoji="1" lang="ja-JP" altLang="en-US" sz="1400" b="0" i="0" u="none" strike="noStrike" cap="none" normalizeH="0" baseline="0" dirty="0" smtClean="0">
                          <a:ln>
                            <a:noFill/>
                          </a:ln>
                          <a:solidFill>
                            <a:schemeClr val="tx1"/>
                          </a:solidFill>
                          <a:effectLst/>
                          <a:latin typeface="ＭＳ Ｐゴシック" charset="-128"/>
                          <a:ea typeface="ＭＳ Ｐゴシック" charset="-128"/>
                          <a:cs typeface="Times New Roman" pitchFamily="18" charset="0"/>
                        </a:rPr>
                        <a:t>年比</a:t>
                      </a:r>
                      <a:r>
                        <a:rPr kumimoji="1" lang="en-US" altLang="ja-JP" sz="1400" b="0" i="0" u="none" strike="noStrike" cap="none" normalizeH="0" baseline="0" dirty="0" smtClean="0">
                          <a:ln>
                            <a:noFill/>
                          </a:ln>
                          <a:solidFill>
                            <a:schemeClr val="tx1"/>
                          </a:solidFill>
                          <a:effectLst/>
                          <a:latin typeface="ＭＳ Ｐゴシック" charset="-128"/>
                          <a:ea typeface="ＭＳ Ｐゴシック" charset="-128"/>
                          <a:cs typeface="Times New Roman" pitchFamily="18" charset="0"/>
                        </a:rPr>
                        <a:t>50%</a:t>
                      </a:r>
                      <a:r>
                        <a:rPr kumimoji="1" lang="ja-JP" altLang="en-US" sz="1400" b="0" i="0" u="none" strike="noStrike" cap="none" normalizeH="0" baseline="0" dirty="0" smtClean="0">
                          <a:ln>
                            <a:noFill/>
                          </a:ln>
                          <a:solidFill>
                            <a:schemeClr val="tx1"/>
                          </a:solidFill>
                          <a:effectLst/>
                          <a:latin typeface="ＭＳ Ｐゴシック" charset="-128"/>
                          <a:ea typeface="ＭＳ Ｐゴシック" charset="-128"/>
                          <a:cs typeface="Times New Roman" pitchFamily="18" charset="0"/>
                        </a:rPr>
                        <a:t>拡大</a:t>
                      </a:r>
                      <a:endPar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ＭＳ Ｐゴシック" charset="-128"/>
                          <a:ea typeface="ＭＳ Ｐゴシック" charset="-128"/>
                          <a:cs typeface="Times New Roman" pitchFamily="18" charset="0"/>
                        </a:rPr>
                        <a:t>（年間売上</a:t>
                      </a:r>
                      <a:r>
                        <a:rPr kumimoji="1" lang="en-US" altLang="ja-JP" sz="1400" b="0" i="0" u="none" strike="noStrike" cap="none" normalizeH="0" baseline="0" dirty="0" smtClean="0">
                          <a:ln>
                            <a:noFill/>
                          </a:ln>
                          <a:solidFill>
                            <a:schemeClr val="tx1"/>
                          </a:solidFill>
                          <a:effectLst/>
                          <a:latin typeface="ＭＳ Ｐゴシック" charset="-128"/>
                          <a:ea typeface="ＭＳ Ｐゴシック" charset="-128"/>
                          <a:cs typeface="Times New Roman" pitchFamily="18" charset="0"/>
                        </a:rPr>
                        <a:t>900</a:t>
                      </a:r>
                      <a:r>
                        <a:rPr kumimoji="1" lang="ja-JP" altLang="en-US" sz="1400" b="0" i="0" u="none" strike="noStrike" cap="none" normalizeH="0" baseline="0" dirty="0" smtClean="0">
                          <a:ln>
                            <a:noFill/>
                          </a:ln>
                          <a:solidFill>
                            <a:schemeClr val="tx1"/>
                          </a:solidFill>
                          <a:effectLst/>
                          <a:latin typeface="ＭＳ Ｐゴシック" charset="-128"/>
                          <a:ea typeface="ＭＳ Ｐゴシック" charset="-128"/>
                          <a:cs typeface="Times New Roman" pitchFamily="18" charset="0"/>
                        </a:rPr>
                        <a:t>億）</a:t>
                      </a:r>
                      <a:endParaRPr kumimoji="1" lang="ja-JP" altLang="en-US" sz="1400" b="0" i="0" u="none" strike="noStrike" cap="none" normalizeH="0" baseline="0" dirty="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　　リピート率の向上</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期間中</a:t>
                      </a:r>
                      <a:r>
                        <a:rPr kumimoji="1" lang="en-US" altLang="ja-JP"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2</a:t>
                      </a:r>
                      <a:r>
                        <a:rPr kumimoji="1" lang="ja-JP" altLang="en-US"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回以上購入したユーザー数／全ユーザー数</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40%</a:t>
                      </a: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以上</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　　顧客単価の向上</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1</a:t>
                      </a:r>
                      <a:r>
                        <a:rPr kumimoji="1" lang="ja-JP" altLang="en-US"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回の購入における平均顧客単価</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毎年</a:t>
                      </a:r>
                      <a:r>
                        <a:rPr kumimoji="1" lang="en-US" altLang="ja-JP"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5%</a:t>
                      </a: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向上</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　　新規顧客の獲得</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月間新規ユーザー登録する数</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200</a:t>
                      </a: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ユーザー／月</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　コスト削減</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売上比コスト</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rgbClr val="000000"/>
                          </a:solidFill>
                          <a:effectLst/>
                          <a:latin typeface="ＭＳ Ｐゴシック" charset="-128"/>
                          <a:ea typeface="ＭＳ Ｐゴシック" charset="-128"/>
                          <a:cs typeface="Times New Roman" pitchFamily="18" charset="0"/>
                        </a:rPr>
                        <a:t>（販売部門経費／売上金額）</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売上比</a:t>
                      </a:r>
                      <a:r>
                        <a:rPr kumimoji="1" lang="en-US" altLang="ja-JP"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5%</a:t>
                      </a:r>
                      <a:r>
                        <a:rPr kumimoji="1" lang="ja-JP" altLang="en-US" sz="1400" b="0" i="0" u="none" strike="noStrike" cap="none" normalizeH="0" baseline="0" smtClean="0">
                          <a:ln>
                            <a:noFill/>
                          </a:ln>
                          <a:solidFill>
                            <a:schemeClr val="tx1"/>
                          </a:solidFill>
                          <a:effectLst/>
                          <a:latin typeface="ＭＳ Ｐゴシック" charset="-128"/>
                          <a:ea typeface="ＭＳ Ｐゴシック" charset="-128"/>
                          <a:cs typeface="Times New Roman" pitchFamily="18" charset="0"/>
                        </a:rPr>
                        <a:t>以下</a:t>
                      </a:r>
                      <a:endParaRPr kumimoji="1" lang="ja-JP" altLang="en-US"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2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Times New Roman" pitchFamily="18" charset="0"/>
                          <a:ea typeface="ＭＳ Ｐゴシック" charset="-128"/>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Times New Roman" pitchFamily="18" charset="0"/>
                          <a:ea typeface="ＭＳ Ｐゴシック" charset="-128"/>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smtClean="0">
                          <a:ln>
                            <a:noFill/>
                          </a:ln>
                          <a:solidFill>
                            <a:schemeClr val="tx1"/>
                          </a:solidFill>
                          <a:effectLst/>
                          <a:latin typeface="Times New Roman" pitchFamily="18" charset="0"/>
                          <a:ea typeface="ＭＳ Ｐゴシック" charset="-128"/>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2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endParaRPr kumimoji="1" lang="ja-JP" altLang="ja-JP" sz="1400" b="0" i="0" u="none" strike="noStrike" cap="none" normalizeH="0" baseline="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Times New Roman" pitchFamily="18" charset="0"/>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401331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4-7</a:t>
            </a:r>
            <a:r>
              <a:rPr lang="ja-JP" altLang="en-US" dirty="0"/>
              <a:t>　現行の組織構造と役割の把握の例</a:t>
            </a:r>
            <a:endParaRPr kumimoji="1" lang="ja-JP" altLang="en-US" dirty="0"/>
          </a:p>
        </p:txBody>
      </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295525"/>
            <a:ext cx="4322763" cy="2854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5"/>
          <p:cNvSpPr txBox="1">
            <a:spLocks noChangeArrowheads="1"/>
          </p:cNvSpPr>
          <p:nvPr/>
        </p:nvSpPr>
        <p:spPr bwMode="auto">
          <a:xfrm>
            <a:off x="179388" y="1989138"/>
            <a:ext cx="1317625" cy="28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400"/>
              <a:t>現行組織構成図</a:t>
            </a:r>
          </a:p>
        </p:txBody>
      </p:sp>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417" y="3865562"/>
            <a:ext cx="4376737" cy="1993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9"/>
          <p:cNvSpPr txBox="1">
            <a:spLocks noChangeArrowheads="1"/>
          </p:cNvSpPr>
          <p:nvPr/>
        </p:nvSpPr>
        <p:spPr bwMode="auto">
          <a:xfrm>
            <a:off x="4629150" y="1773238"/>
            <a:ext cx="1700213" cy="28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400"/>
              <a:t>現行ロケーション一覧</a:t>
            </a:r>
          </a:p>
        </p:txBody>
      </p:sp>
      <p:sp>
        <p:nvSpPr>
          <p:cNvPr id="7" name="Text Box 10"/>
          <p:cNvSpPr txBox="1">
            <a:spLocks noChangeArrowheads="1"/>
          </p:cNvSpPr>
          <p:nvPr/>
        </p:nvSpPr>
        <p:spPr bwMode="auto">
          <a:xfrm>
            <a:off x="4640516" y="3579812"/>
            <a:ext cx="2058987" cy="28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spAutoFit/>
          </a:bodyPr>
          <a:lstStyle/>
          <a:p>
            <a:r>
              <a:rPr lang="ja-JP" altLang="en-US" sz="1400" dirty="0"/>
              <a:t>現行役割プロフィール一覧</a:t>
            </a:r>
          </a:p>
        </p:txBody>
      </p:sp>
      <p:sp>
        <p:nvSpPr>
          <p:cNvPr id="8" name="Line 11"/>
          <p:cNvSpPr>
            <a:spLocks noChangeShapeType="1"/>
          </p:cNvSpPr>
          <p:nvPr/>
        </p:nvSpPr>
        <p:spPr bwMode="auto">
          <a:xfrm flipV="1">
            <a:off x="4356100" y="2708275"/>
            <a:ext cx="360363" cy="360363"/>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sp>
        <p:nvSpPr>
          <p:cNvPr id="10" name="Line 12"/>
          <p:cNvSpPr>
            <a:spLocks noChangeShapeType="1"/>
          </p:cNvSpPr>
          <p:nvPr/>
        </p:nvSpPr>
        <p:spPr bwMode="auto">
          <a:xfrm>
            <a:off x="4341813" y="4294188"/>
            <a:ext cx="360362" cy="287337"/>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p>
            <a:endParaRPr lang="ja-JP" altLang="en-US"/>
          </a:p>
        </p:txBody>
      </p:sp>
      <p:pic>
        <p:nvPicPr>
          <p:cNvPr id="11" name="Picture 17"/>
          <p:cNvPicPr>
            <a:picLocks noChangeAspect="1" noChangeArrowheads="1"/>
          </p:cNvPicPr>
          <p:nvPr/>
        </p:nvPicPr>
        <p:blipFill>
          <a:blip r:embed="rId5" cstate="print">
            <a:extLst>
              <a:ext uri="{28A0092B-C50C-407E-A947-70E740481C1C}">
                <a14:useLocalDpi xmlns:a14="http://schemas.microsoft.com/office/drawing/2010/main" val="0"/>
              </a:ext>
            </a:extLst>
          </a:blip>
          <a:srcRect r="33972" b="71776"/>
          <a:stretch>
            <a:fillRect/>
          </a:stretch>
        </p:blipFill>
        <p:spPr bwMode="auto">
          <a:xfrm>
            <a:off x="4627563" y="2087563"/>
            <a:ext cx="4408487" cy="892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7607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タイトル 8"/>
          <p:cNvSpPr>
            <a:spLocks noGrp="1"/>
          </p:cNvSpPr>
          <p:nvPr>
            <p:ph type="title" sz="quarter"/>
          </p:nvPr>
        </p:nvSpPr>
        <p:spPr/>
        <p:txBody>
          <a:bodyPr/>
          <a:lstStyle/>
          <a:p>
            <a:r>
              <a:rPr kumimoji="1" lang="ja-JP" altLang="en-US" dirty="0" smtClean="0"/>
              <a:t>図表</a:t>
            </a:r>
            <a:r>
              <a:rPr kumimoji="1" lang="en-US" altLang="ja-JP" dirty="0" smtClean="0"/>
              <a:t>4-8</a:t>
            </a:r>
            <a:r>
              <a:rPr lang="ja-JP" altLang="en-US" dirty="0"/>
              <a:t>　業務で用いている用語の例</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889326041"/>
              </p:ext>
            </p:extLst>
          </p:nvPr>
        </p:nvGraphicFramePr>
        <p:xfrm>
          <a:off x="179512" y="692696"/>
          <a:ext cx="8784976" cy="5495152"/>
        </p:xfrm>
        <a:graphic>
          <a:graphicData uri="http://schemas.openxmlformats.org/drawingml/2006/table">
            <a:tbl>
              <a:tblPr>
                <a:tableStyleId>{5C22544A-7EE6-4342-B048-85BDC9FD1C3A}</a:tableStyleId>
              </a:tblPr>
              <a:tblGrid>
                <a:gridCol w="212226"/>
                <a:gridCol w="938508"/>
                <a:gridCol w="571810"/>
                <a:gridCol w="5838296"/>
                <a:gridCol w="1224136"/>
              </a:tblGrid>
              <a:tr h="144016">
                <a:tc>
                  <a:txBody>
                    <a:bodyPr/>
                    <a:lstStyle/>
                    <a:p>
                      <a:pPr algn="ctr" fontAlgn="t"/>
                      <a:r>
                        <a:rPr lang="en-US" sz="1000" b="0" i="0" u="none" strike="noStrike" dirty="0">
                          <a:effectLst/>
                          <a:latin typeface="ＭＳ Ｐゴシック"/>
                        </a:rPr>
                        <a:t>No</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ja-JP" altLang="en-US" sz="1000" b="0" i="0" u="none" strike="noStrike">
                          <a:effectLst/>
                          <a:latin typeface="ＭＳ Ｐゴシック"/>
                        </a:rPr>
                        <a:t>用語</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ja-JP" altLang="en-US" sz="1000" b="0" i="0" u="none" strike="noStrike" dirty="0">
                          <a:effectLst/>
                          <a:latin typeface="ＭＳ Ｐゴシック"/>
                        </a:rPr>
                        <a:t>別名</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ja-JP" altLang="en-US" sz="1000" b="0" i="0" u="none" strike="noStrike">
                          <a:effectLst/>
                          <a:latin typeface="ＭＳ Ｐゴシック"/>
                        </a:rPr>
                        <a:t>意味</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ja-JP" altLang="en-US" sz="1000" b="0" i="0" u="none" strike="noStrike" dirty="0">
                          <a:effectLst/>
                          <a:latin typeface="ＭＳ Ｐゴシック"/>
                        </a:rPr>
                        <a:t>備考（例など）</a:t>
                      </a:r>
                    </a:p>
                  </a:txBody>
                  <a:tcPr marL="9525" marR="9525"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900" u="none" strike="noStrike">
                          <a:effectLst/>
                          <a:latin typeface="+mn-ea"/>
                          <a:ea typeface="+mn-ea"/>
                        </a:rPr>
                        <a:t>CSR</a:t>
                      </a:r>
                      <a:r>
                        <a:rPr lang="ja-JP" altLang="en-US" sz="900" u="none" strike="noStrike">
                          <a:effectLst/>
                          <a:latin typeface="+mn-ea"/>
                          <a:ea typeface="+mn-ea"/>
                        </a:rPr>
                        <a:t>（企業の社会的責任）</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dirty="0" smtClean="0">
                          <a:solidFill>
                            <a:srgbClr val="000000"/>
                          </a:solidFill>
                          <a:effectLst/>
                          <a:latin typeface="+mn-ea"/>
                          <a:ea typeface="+mn-ea"/>
                        </a:rPr>
                        <a:t>－</a:t>
                      </a: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企業の社会的責任。企業の責任である経済的・法的責任の対象を、企業に対して利害関係のある人や地域社会にまで広げた考え方。</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2</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900" u="none" strike="noStrike" dirty="0">
                          <a:effectLst/>
                          <a:latin typeface="+mn-ea"/>
                          <a:ea typeface="+mn-ea"/>
                        </a:rPr>
                        <a:t>LNG</a:t>
                      </a:r>
                      <a:r>
                        <a:rPr lang="ja-JP" altLang="en-US" sz="900" u="none" strike="noStrike" dirty="0">
                          <a:effectLst/>
                          <a:latin typeface="+mn-ea"/>
                          <a:ea typeface="+mn-ea"/>
                        </a:rPr>
                        <a:t>（液化天然ガス）</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天然ガスを冷やしたり、圧力をかけたりして液体にしたもの。</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zh-TW" sz="900" b="0" i="0" u="none" strike="noStrike" dirty="0" smtClean="0">
                          <a:solidFill>
                            <a:srgbClr val="000000"/>
                          </a:solidFill>
                          <a:effectLst/>
                          <a:latin typeface="+mn-ea"/>
                          <a:ea typeface="+mn-ea"/>
                        </a:rPr>
                        <a:t>3</a:t>
                      </a:r>
                      <a:endParaRPr lang="zh-TW"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zh-TW" sz="900" u="none" strike="noStrike">
                          <a:effectLst/>
                          <a:latin typeface="+mn-ea"/>
                          <a:ea typeface="+mn-ea"/>
                        </a:rPr>
                        <a:t>NGO</a:t>
                      </a:r>
                      <a:r>
                        <a:rPr lang="zh-TW" altLang="en-US" sz="900" u="none" strike="noStrike">
                          <a:effectLst/>
                          <a:latin typeface="+mn-ea"/>
                          <a:ea typeface="+mn-ea"/>
                        </a:rPr>
                        <a:t>（非政府組織）</a:t>
                      </a:r>
                      <a:endParaRPr lang="zh-TW"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各国政府の間の協定とはかかわりなく設立された国際組織で、利益を目的としない民間団体。</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4</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900" u="none" strike="noStrike">
                          <a:effectLst/>
                          <a:latin typeface="+mn-ea"/>
                          <a:ea typeface="+mn-ea"/>
                        </a:rPr>
                        <a:t>NPO（</a:t>
                      </a:r>
                      <a:r>
                        <a:rPr lang="ja-JP" altLang="en-US" sz="900" u="none" strike="noStrike">
                          <a:effectLst/>
                          <a:latin typeface="+mn-ea"/>
                          <a:ea typeface="+mn-ea"/>
                        </a:rPr>
                        <a:t>非営利団体）</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利益を目的としないで、社会のために活動を行う民間団体のよび名。</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5</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為替</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実際に、現金を送ることなしに、金融機関を間に立ててお金のやり取りを行う仕組み。</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6</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関税</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輸入品に対してかけられる税金で、大きく</a:t>
                      </a:r>
                      <a:r>
                        <a:rPr lang="en-US" altLang="ja-JP" sz="900" u="none" strike="noStrike">
                          <a:effectLst/>
                          <a:latin typeface="+mn-ea"/>
                          <a:ea typeface="+mn-ea"/>
                        </a:rPr>
                        <a:t>2</a:t>
                      </a:r>
                      <a:r>
                        <a:rPr lang="ja-JP" altLang="en-US" sz="900" u="none" strike="noStrike">
                          <a:effectLst/>
                          <a:latin typeface="+mn-ea"/>
                          <a:ea typeface="+mn-ea"/>
                        </a:rPr>
                        <a:t>つに分けられる。</a:t>
                      </a:r>
                      <a:r>
                        <a:rPr lang="en-US" altLang="ja-JP" sz="900" u="none" strike="noStrike">
                          <a:effectLst/>
                          <a:latin typeface="+mn-ea"/>
                          <a:ea typeface="+mn-ea"/>
                        </a:rPr>
                        <a:t>1</a:t>
                      </a:r>
                      <a:r>
                        <a:rPr lang="ja-JP" altLang="en-US" sz="900" u="none" strike="noStrike">
                          <a:effectLst/>
                          <a:latin typeface="+mn-ea"/>
                          <a:ea typeface="+mn-ea"/>
                        </a:rPr>
                        <a:t>つは、国の財政収入にするための財政関税。もう１つは、国内産の品物より輸入品の値段が安い場合に、輸入品の値段を高くして、国内の産業を保護するための保護関税である。</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7</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軽工業</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食料品、せんい製品、紙、陶磁器など、おもに日常生活で消費するものを製造する工業。</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8</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鉱物資源</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地球の地表に近い部分にある物質のうち、産業に有効利用が可能な天然ガスや鉄鉱石などのこと。</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9</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コーポレート・</a:t>
                      </a:r>
                      <a:r>
                        <a:rPr lang="ja-JP" altLang="en-US" sz="900" u="none" strike="noStrike" dirty="0" smtClean="0">
                          <a:effectLst/>
                          <a:latin typeface="+mn-ea"/>
                          <a:ea typeface="+mn-ea"/>
                        </a:rPr>
                        <a:t>ガバナンス</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企業の不正行為を防止するため、経営や経営陣を監視する仕組み。</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10</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重化学工業</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重工業と化学工業のこと。重工業は、鉄鋼や機械など重量のあるものをつくり、化学工業は、ガラス、セメント、合成せんい、合成樹脂など、化学技術を用いて製品をつくる。</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11</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自由貿易</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国が、外国との取り引きに対して関税をかけたり、輸出入の量を決めたりするなどの、いっさいの制限を行わないやり方。</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12</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税関</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dirty="0" smtClean="0">
                          <a:solidFill>
                            <a:srgbClr val="000000"/>
                          </a:solidFill>
                          <a:effectLst/>
                          <a:latin typeface="+mn-ea"/>
                          <a:ea typeface="+mn-ea"/>
                        </a:rPr>
                        <a:t>－</a:t>
                      </a: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空港、港、国境などで、人、船、飛行機、自動車などによって荷物が輸出入されるときに、必要な手続きを行う機関。</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13</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ナノ・テクノロジー</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ナノ・メートル（</a:t>
                      </a:r>
                      <a:r>
                        <a:rPr lang="en-US" altLang="ja-JP" sz="900" u="none" strike="noStrike">
                          <a:effectLst/>
                          <a:latin typeface="+mn-ea"/>
                          <a:ea typeface="+mn-ea"/>
                        </a:rPr>
                        <a:t>nm</a:t>
                      </a:r>
                      <a:r>
                        <a:rPr lang="ja-JP" altLang="en-US" sz="900" u="none" strike="noStrike">
                          <a:effectLst/>
                          <a:latin typeface="+mn-ea"/>
                          <a:ea typeface="+mn-ea"/>
                        </a:rPr>
                        <a:t>＝</a:t>
                      </a:r>
                      <a:r>
                        <a:rPr lang="en-US" altLang="ja-JP" sz="900" u="none" strike="noStrike">
                          <a:effectLst/>
                          <a:latin typeface="+mn-ea"/>
                          <a:ea typeface="+mn-ea"/>
                        </a:rPr>
                        <a:t>10</a:t>
                      </a:r>
                      <a:r>
                        <a:rPr lang="ja-JP" altLang="en-US" sz="900" u="none" strike="noStrike">
                          <a:effectLst/>
                          <a:latin typeface="+mn-ea"/>
                          <a:ea typeface="+mn-ea"/>
                        </a:rPr>
                        <a:t>億分の</a:t>
                      </a:r>
                      <a:r>
                        <a:rPr lang="en-US" altLang="ja-JP" sz="900" u="none" strike="noStrike">
                          <a:effectLst/>
                          <a:latin typeface="+mn-ea"/>
                          <a:ea typeface="+mn-ea"/>
                        </a:rPr>
                        <a:t>1m</a:t>
                      </a:r>
                      <a:r>
                        <a:rPr lang="ja-JP" altLang="en-US" sz="900" u="none" strike="noStrike">
                          <a:effectLst/>
                          <a:latin typeface="+mn-ea"/>
                          <a:ea typeface="+mn-ea"/>
                        </a:rPr>
                        <a:t>）というとても小さな単位で、ものを加工したり、製作したりする技術。</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14</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バイオ・テクノロジー</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生物の体のしくみや機能を人間の生活に利用し、役立てるための技術のこと。</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15</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買収</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企業の発行済み株式の過半数を取得したり、営業譲渡を引き受けるなどして、その会社の経営権を握ること。</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16</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半導体</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電気をよく通す導体と、通さない絶縁体の中間の性質をもった物質。温度や光などの条件により、導体となったり、絶縁体となったりする。</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17</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物流</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生産物の生産者から消費者までの移動。包装・輸送・保管・荷役・情報などの活動を包括する。</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18</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プラント</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smtClean="0">
                          <a:solidFill>
                            <a:srgbClr val="000000"/>
                          </a:solidFill>
                          <a:effectLst/>
                          <a:latin typeface="+mn-ea"/>
                          <a:ea typeface="+mn-ea"/>
                        </a:rPr>
                        <a:t>－</a:t>
                      </a:r>
                      <a:endParaRPr lang="ja-JP" altLang="en-US" sz="900" b="0" i="0" u="none" strike="noStrike" dirty="0" smtClean="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a:effectLst/>
                          <a:latin typeface="+mn-ea"/>
                          <a:ea typeface="+mn-ea"/>
                        </a:rPr>
                        <a:t>工場の設備・機械一式。</a:t>
                      </a: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0097">
                <a:tc>
                  <a:txBody>
                    <a:bodyPr/>
                    <a:lstStyle/>
                    <a:p>
                      <a:pPr algn="ctr" fontAlgn="ctr"/>
                      <a:r>
                        <a:rPr lang="en-US" altLang="ja-JP" sz="900" b="0" i="0" u="none" strike="noStrike" dirty="0" smtClean="0">
                          <a:solidFill>
                            <a:srgbClr val="000000"/>
                          </a:solidFill>
                          <a:effectLst/>
                          <a:latin typeface="+mn-ea"/>
                          <a:ea typeface="+mn-ea"/>
                        </a:rPr>
                        <a:t>19</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ベンチャー企業</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ja-JP" altLang="en-US" sz="900" b="0" i="0" u="none" strike="noStrike" dirty="0" smtClean="0">
                          <a:solidFill>
                            <a:srgbClr val="000000"/>
                          </a:solidFill>
                          <a:effectLst/>
                          <a:latin typeface="+mn-ea"/>
                          <a:ea typeface="+mn-ea"/>
                        </a:rPr>
                        <a:t>－</a:t>
                      </a: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900" u="none" strike="noStrike" dirty="0">
                          <a:effectLst/>
                          <a:latin typeface="+mn-ea"/>
                          <a:ea typeface="+mn-ea"/>
                        </a:rPr>
                        <a:t>新しい独自の技術をもち、その技術を強みとしている新しいタイプの企業。</a:t>
                      </a: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900" b="0" i="0" u="none" strike="noStrike" dirty="0">
                        <a:solidFill>
                          <a:srgbClr val="000000"/>
                        </a:solidFill>
                        <a:effectLst/>
                        <a:latin typeface="+mn-ea"/>
                        <a:ea typeface="+mn-ea"/>
                      </a:endParaRPr>
                    </a:p>
                  </a:txBody>
                  <a:tcPr marL="36000" marR="36000" marT="72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4070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デザインの設定 13">
      <a:dk1>
        <a:srgbClr val="000000"/>
      </a:dk1>
      <a:lt1>
        <a:srgbClr val="FFFFFF"/>
      </a:lt1>
      <a:dk2>
        <a:srgbClr val="000000"/>
      </a:dk2>
      <a:lt2>
        <a:srgbClr val="777777"/>
      </a:lt2>
      <a:accent1>
        <a:srgbClr val="FFFFF7"/>
      </a:accent1>
      <a:accent2>
        <a:srgbClr val="33CCCC"/>
      </a:accent2>
      <a:accent3>
        <a:srgbClr val="FFFFFF"/>
      </a:accent3>
      <a:accent4>
        <a:srgbClr val="000000"/>
      </a:accent4>
      <a:accent5>
        <a:srgbClr val="FFFFFA"/>
      </a:accent5>
      <a:accent6>
        <a:srgbClr val="2DB9B9"/>
      </a:accent6>
      <a:hlink>
        <a:srgbClr val="FF5050"/>
      </a:hlink>
      <a:folHlink>
        <a:srgbClr val="FF99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36000" tIns="36000" rIns="36000" bIns="360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デザインの設定 13">
        <a:dk1>
          <a:srgbClr val="000000"/>
        </a:dk1>
        <a:lt1>
          <a:srgbClr val="FFFFFF"/>
        </a:lt1>
        <a:dk2>
          <a:srgbClr val="000000"/>
        </a:dk2>
        <a:lt2>
          <a:srgbClr val="777777"/>
        </a:lt2>
        <a:accent1>
          <a:srgbClr val="FFFFF7"/>
        </a:accent1>
        <a:accent2>
          <a:srgbClr val="33CCCC"/>
        </a:accent2>
        <a:accent3>
          <a:srgbClr val="FFFFFF"/>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10343</TotalTime>
  <Words>5923</Words>
  <Application>Microsoft Office PowerPoint</Application>
  <PresentationFormat>画面に合わせる (4:3)</PresentationFormat>
  <Paragraphs>1375</Paragraphs>
  <Slides>40</Slides>
  <Notes>40</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40</vt:i4>
      </vt:variant>
    </vt:vector>
  </HeadingPairs>
  <TitlesOfParts>
    <vt:vector size="42" baseType="lpstr">
      <vt:lpstr>デザインの設定</vt:lpstr>
      <vt:lpstr>Worksheet</vt:lpstr>
      <vt:lpstr>以下の図表は、ガイド中に直接記述されています。</vt:lpstr>
      <vt:lpstr>図表4-3　経営戦略／ユニット戦略・情報戦略／IT戦略概要の例</vt:lpstr>
      <vt:lpstr>図表4-4　ステークホルダー分析結果の例（1/2）</vt:lpstr>
      <vt:lpstr>図表4-4　ステークホルダー分析結果の例（2/2）</vt:lpstr>
      <vt:lpstr>図表4-5　SWOT分析の例</vt:lpstr>
      <vt:lpstr>図表4-6　CSF階層図とCSF分析表の例（1/2）</vt:lpstr>
      <vt:lpstr>図表4-6　CSF階層図とCSF分析表の例（2/2）</vt:lpstr>
      <vt:lpstr>図表4-7　現行の組織構造と役割の把握の例</vt:lpstr>
      <vt:lpstr>図表4-8　業務で用いている用語の例</vt:lpstr>
      <vt:lpstr>図表4-9　業務の機能や流れの例</vt:lpstr>
      <vt:lpstr>図表4-10　業務で扱われる主要なデータ（エンティティ）の例（1/3）</vt:lpstr>
      <vt:lpstr>図表4-10　業務で扱われる主要なデータ（エンティティ）の例（2/3）</vt:lpstr>
      <vt:lpstr>図表4-10　業務で扱われる主要なデータ（エンティティ）の例（3/3）</vt:lpstr>
      <vt:lpstr>図表4-11　システム構成の例</vt:lpstr>
      <vt:lpstr>図表4-12　アーキテクチャ構成の例（1/2）</vt:lpstr>
      <vt:lpstr>図表4-12　アーキテクチャ構成の例（2/2）</vt:lpstr>
      <vt:lpstr>図表4-13　システム資産一覧の例</vt:lpstr>
      <vt:lpstr>図表4-14　システム運用状況の例</vt:lpstr>
      <vt:lpstr>図表4-15　問題分析の例</vt:lpstr>
      <vt:lpstr>図表4-16　情報システム構想・企画で取りまとめる要求の洗い出しイメージ</vt:lpstr>
      <vt:lpstr>図表4-17　要求分析シートの使い方</vt:lpstr>
      <vt:lpstr>図表4-18　現状の姿の明確化の例</vt:lpstr>
      <vt:lpstr>図表4-19　あるべき姿の明確化の例</vt:lpstr>
      <vt:lpstr>PowerPoint プレゼンテーション</vt:lpstr>
      <vt:lpstr>図表4-20　要求の導き出しと体系化の例</vt:lpstr>
      <vt:lpstr>図表4-21　CSFの構成要素を配置した要求の例</vt:lpstr>
      <vt:lpstr>図表4-22　要求のブレークダウンの例</vt:lpstr>
      <vt:lpstr>図表4-23　ソリューション要求の導き出しの例</vt:lpstr>
      <vt:lpstr>図表4-24　要求の妥当性確認の例</vt:lpstr>
      <vt:lpstr>図表4-25　精査の例</vt:lpstr>
      <vt:lpstr>図表4-26　現行業務プロセス／要求マトリクスの例</vt:lpstr>
      <vt:lpstr>図表4-27　ECRS発想による業務の見直し</vt:lpstr>
      <vt:lpstr>図表4-28　選定時の考慮事項の例</vt:lpstr>
      <vt:lpstr>図表4-29　新たな要求やソリューションの追加の例</vt:lpstr>
      <vt:lpstr>図表4-30　要求・ソリューション一覧の例</vt:lpstr>
      <vt:lpstr>図表4-31　要求・ソリューションを段階的に洗練してゆく</vt:lpstr>
      <vt:lpstr>図表4-32　定量効果の金額換算の例</vt:lpstr>
      <vt:lpstr>図表4-33　投資対効果の想定</vt:lpstr>
      <vt:lpstr>図表4-34　評価基準（KPI）と目標値の体系化の例</vt:lpstr>
      <vt:lpstr>図表4-35　新業務・システム構想検討書の例</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以下の図表は、ガイド中に直接記述されています。</dc:title>
  <dc:subject/>
  <dc:creator/>
  <cp:keywords/>
  <dc:description/>
  <cp:lastModifiedBy>iidam</cp:lastModifiedBy>
  <cp:revision>316</cp:revision>
  <cp:lastPrinted>2011-05-31T04:00:00Z</cp:lastPrinted>
  <dcterms:created xsi:type="dcterms:W3CDTF">2011-05-31T04:00:00Z</dcterms:created>
  <dcterms:modified xsi:type="dcterms:W3CDTF">2012-12-27T09:51:33Z</dcterms:modified>
  <cp:category/>
</cp:coreProperties>
</file>