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sldIdLst>
    <p:sldId id="323" r:id="rId2"/>
    <p:sldId id="324" r:id="rId3"/>
    <p:sldId id="325" r:id="rId4"/>
    <p:sldId id="326" r:id="rId5"/>
    <p:sldId id="327" r:id="rId6"/>
    <p:sldId id="328" r:id="rId7"/>
    <p:sldId id="329" r:id="rId8"/>
    <p:sldId id="330" r:id="rId9"/>
    <p:sldId id="331" r:id="rId10"/>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0000"/>
    <a:srgbClr val="CCFFFF"/>
    <a:srgbClr val="66CCFF"/>
    <a:srgbClr val="3399FF"/>
    <a:srgbClr val="0066FF"/>
    <a:srgbClr val="FFCC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0" autoAdjust="0"/>
    <p:restoredTop sz="82194" autoAdjust="0"/>
  </p:normalViewPr>
  <p:slideViewPr>
    <p:cSldViewPr>
      <p:cViewPr>
        <p:scale>
          <a:sx n="77" d="100"/>
          <a:sy n="77" d="100"/>
        </p:scale>
        <p:origin x="-1026"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ja-JP"/>
          </a:p>
        </p:txBody>
      </p:sp>
      <p:sp>
        <p:nvSpPr>
          <p:cNvPr id="3075" name="Rectangle 3"/>
          <p:cNvSpPr>
            <a:spLocks noGrp="1" noChangeArrowheads="1"/>
          </p:cNvSpPr>
          <p:nvPr>
            <p:ph type="dt"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1229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078"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ja-JP"/>
          </a:p>
        </p:txBody>
      </p:sp>
      <p:sp>
        <p:nvSpPr>
          <p:cNvPr id="3079" name="Rectangle 7"/>
          <p:cNvSpPr>
            <a:spLocks noGrp="1" noChangeArrowheads="1"/>
          </p:cNvSpPr>
          <p:nvPr>
            <p:ph type="sldNum" sz="quarter" idx="5"/>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A91D44A-6386-4557-A598-85B98C0431AD}" type="slidenum">
              <a:rPr lang="en-US" altLang="ja-JP"/>
              <a:pPr>
                <a:defRPr/>
              </a:pPr>
              <a:t>‹#›</a:t>
            </a:fld>
            <a:endParaRPr lang="en-US" altLang="ja-JP"/>
          </a:p>
        </p:txBody>
      </p:sp>
    </p:spTree>
    <p:extLst>
      <p:ext uri="{BB962C8B-B14F-4D97-AF65-F5344CB8AC3E}">
        <p14:creationId xmlns:p14="http://schemas.microsoft.com/office/powerpoint/2010/main" val="3619510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407958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8909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6563" y="188913"/>
            <a:ext cx="2178050" cy="633571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252413" y="188913"/>
            <a:ext cx="6381750" cy="633571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276453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0" y="0"/>
            <a:ext cx="9144000" cy="476672"/>
          </a:xfrm>
        </p:spPr>
        <p:txBody>
          <a:bodyPr/>
          <a:lstStyle>
            <a:lvl1pPr>
              <a:defRPr sz="2400"/>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sz="quarter" idx="1"/>
          </p:nvPr>
        </p:nvSpPr>
        <p:spPr>
          <a:xfrm>
            <a:off x="0" y="692150"/>
            <a:ext cx="4495800" cy="285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quarter" idx="2"/>
          </p:nvPr>
        </p:nvSpPr>
        <p:spPr>
          <a:xfrm>
            <a:off x="4648200" y="692150"/>
            <a:ext cx="4495800" cy="285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ー 4"/>
          <p:cNvSpPr>
            <a:spLocks noGrp="1"/>
          </p:cNvSpPr>
          <p:nvPr>
            <p:ph sz="quarter" idx="3"/>
          </p:nvPr>
        </p:nvSpPr>
        <p:spPr>
          <a:xfrm>
            <a:off x="0" y="3698875"/>
            <a:ext cx="4495800" cy="285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コンテンツ プレースホルダー 5"/>
          <p:cNvSpPr>
            <a:spLocks noGrp="1"/>
          </p:cNvSpPr>
          <p:nvPr>
            <p:ph sz="quarter" idx="4"/>
          </p:nvPr>
        </p:nvSpPr>
        <p:spPr>
          <a:xfrm>
            <a:off x="4648200" y="3698875"/>
            <a:ext cx="4495800" cy="28543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a:xfrm>
            <a:off x="0" y="6518275"/>
            <a:ext cx="9144000" cy="304800"/>
          </a:xfrm>
          <a:prstGeom prst="rect">
            <a:avLst/>
          </a:prstGeom>
        </p:spPr>
        <p:txBody>
          <a:bodyPr/>
          <a:lstStyle>
            <a:lvl1pPr>
              <a:defRPr/>
            </a:lvl1pPr>
          </a:lstStyle>
          <a:p>
            <a:r>
              <a:rPr lang="en-US" altLang="ja-JP"/>
              <a:t>P.</a:t>
            </a:r>
            <a:fld id="{0C27EB8C-8D96-42F5-817A-8D456BC9A25C}" type="slidenum">
              <a:rPr lang="en-US" altLang="ja-JP"/>
              <a:pPr/>
              <a:t>‹#›</a:t>
            </a:fld>
            <a:endParaRPr lang="en-US" altLang="ja-JP"/>
          </a:p>
        </p:txBody>
      </p:sp>
    </p:spTree>
    <p:extLst>
      <p:ext uri="{BB962C8B-B14F-4D97-AF65-F5344CB8AC3E}">
        <p14:creationId xmlns:p14="http://schemas.microsoft.com/office/powerpoint/2010/main" val="90150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8380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80661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252413" y="836613"/>
            <a:ext cx="427990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4713" y="836613"/>
            <a:ext cx="427990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27839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31047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06630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15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48105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14571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2413" y="188913"/>
            <a:ext cx="87122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252413" y="836613"/>
            <a:ext cx="8712200" cy="568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0" fontAlgn="base" hangingPunct="0">
        <a:spcBef>
          <a:spcPct val="0"/>
        </a:spcBef>
        <a:spcAft>
          <a:spcPct val="0"/>
        </a:spcAft>
        <a:defRPr kumimoji="1" sz="2800">
          <a:solidFill>
            <a:schemeClr val="tx1"/>
          </a:solidFill>
          <a:latin typeface="+mj-lt"/>
          <a:ea typeface="+mj-ea"/>
          <a:cs typeface="+mj-cs"/>
        </a:defRPr>
      </a:lvl1pPr>
      <a:lvl2pPr algn="l" rtl="0" eaLnBrk="0" fontAlgn="base" hangingPunct="0">
        <a:spcBef>
          <a:spcPct val="0"/>
        </a:spcBef>
        <a:spcAft>
          <a:spcPct val="0"/>
        </a:spcAft>
        <a:defRPr kumimoji="1" sz="28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28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28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2800">
          <a:solidFill>
            <a:schemeClr val="tx1"/>
          </a:solidFill>
          <a:latin typeface="Arial" charset="0"/>
          <a:ea typeface="ＭＳ Ｐゴシック" pitchFamily="50" charset="-128"/>
        </a:defRPr>
      </a:lvl5pPr>
      <a:lvl6pPr marL="457200" algn="l" rtl="0" fontAlgn="base">
        <a:spcBef>
          <a:spcPct val="0"/>
        </a:spcBef>
        <a:spcAft>
          <a:spcPct val="0"/>
        </a:spcAft>
        <a:defRPr kumimoji="1" sz="2800">
          <a:solidFill>
            <a:schemeClr val="tx1"/>
          </a:solidFill>
          <a:latin typeface="Arial" charset="0"/>
          <a:ea typeface="ＭＳ Ｐゴシック" pitchFamily="50" charset="-128"/>
        </a:defRPr>
      </a:lvl6pPr>
      <a:lvl7pPr marL="914400" algn="l" rtl="0" fontAlgn="base">
        <a:spcBef>
          <a:spcPct val="0"/>
        </a:spcBef>
        <a:spcAft>
          <a:spcPct val="0"/>
        </a:spcAft>
        <a:defRPr kumimoji="1" sz="2800">
          <a:solidFill>
            <a:schemeClr val="tx1"/>
          </a:solidFill>
          <a:latin typeface="Arial" charset="0"/>
          <a:ea typeface="ＭＳ Ｐゴシック" pitchFamily="50" charset="-128"/>
        </a:defRPr>
      </a:lvl7pPr>
      <a:lvl8pPr marL="1371600" algn="l" rtl="0" fontAlgn="base">
        <a:spcBef>
          <a:spcPct val="0"/>
        </a:spcBef>
        <a:spcAft>
          <a:spcPct val="0"/>
        </a:spcAft>
        <a:defRPr kumimoji="1" sz="2800">
          <a:solidFill>
            <a:schemeClr val="tx1"/>
          </a:solidFill>
          <a:latin typeface="Arial" charset="0"/>
          <a:ea typeface="ＭＳ Ｐゴシック" pitchFamily="50" charset="-128"/>
        </a:defRPr>
      </a:lvl8pPr>
      <a:lvl9pPr marL="1828800" algn="l" rtl="0" fontAlgn="base">
        <a:spcBef>
          <a:spcPct val="0"/>
        </a:spcBef>
        <a:spcAft>
          <a:spcPct val="0"/>
        </a:spcAft>
        <a:defRPr kumimoji="1" sz="28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以下の図表は、ガイド中に直接記述されています。</a:t>
            </a:r>
            <a:endParaRPr kumimoji="1" lang="ja-JP" altLang="en-US" dirty="0"/>
          </a:p>
        </p:txBody>
      </p:sp>
      <p:sp>
        <p:nvSpPr>
          <p:cNvPr id="2" name="テキスト ボックス 1"/>
          <p:cNvSpPr txBox="1"/>
          <p:nvPr/>
        </p:nvSpPr>
        <p:spPr>
          <a:xfrm>
            <a:off x="611560" y="908720"/>
            <a:ext cx="8136904" cy="646331"/>
          </a:xfrm>
          <a:prstGeom prst="rect">
            <a:avLst/>
          </a:prstGeom>
          <a:noFill/>
        </p:spPr>
        <p:txBody>
          <a:bodyPr wrap="square" rtlCol="0">
            <a:spAutoFit/>
          </a:bodyPr>
          <a:lstStyle/>
          <a:p>
            <a:r>
              <a:rPr kumimoji="1" lang="ja-JP" altLang="en-US" dirty="0" smtClean="0"/>
              <a:t>図表</a:t>
            </a:r>
            <a:r>
              <a:rPr kumimoji="1" lang="en-US" altLang="ja-JP" dirty="0" smtClean="0"/>
              <a:t>6-1</a:t>
            </a:r>
            <a:r>
              <a:rPr kumimoji="1" lang="ja-JP" altLang="en-US" dirty="0" smtClean="0"/>
              <a:t>　</a:t>
            </a:r>
            <a:r>
              <a:rPr lang="ja-JP" altLang="en-US" dirty="0"/>
              <a:t>「</a:t>
            </a:r>
            <a:r>
              <a:rPr lang="en-US" altLang="ja-JP" dirty="0"/>
              <a:t>C </a:t>
            </a:r>
            <a:r>
              <a:rPr lang="ja-JP" altLang="en-US" dirty="0"/>
              <a:t>実現シナリオの策定（</a:t>
            </a:r>
            <a:r>
              <a:rPr lang="en-US" altLang="ja-JP" dirty="0"/>
              <a:t>How</a:t>
            </a:r>
            <a:r>
              <a:rPr lang="ja-JP" altLang="en-US" dirty="0"/>
              <a:t>）」の作業</a:t>
            </a:r>
            <a:r>
              <a:rPr lang="ja-JP" altLang="en-US" dirty="0" smtClean="0"/>
              <a:t>フロー</a:t>
            </a:r>
            <a:endParaRPr lang="en-US" altLang="ja-JP" dirty="0" smtClean="0"/>
          </a:p>
          <a:p>
            <a:r>
              <a:rPr lang="ja-JP" altLang="en-US" dirty="0" smtClean="0"/>
              <a:t>図表</a:t>
            </a:r>
            <a:r>
              <a:rPr lang="en-US" altLang="ja-JP" dirty="0" smtClean="0"/>
              <a:t>6-10</a:t>
            </a:r>
            <a:r>
              <a:rPr lang="ja-JP" altLang="en-US" dirty="0"/>
              <a:t>　稟議書とシステム企画書のマッピング</a:t>
            </a:r>
            <a:endParaRPr kumimoji="1" lang="en-US" altLang="ja-JP" dirty="0" smtClean="0"/>
          </a:p>
        </p:txBody>
      </p:sp>
    </p:spTree>
    <p:extLst>
      <p:ext uri="{BB962C8B-B14F-4D97-AF65-F5344CB8AC3E}">
        <p14:creationId xmlns:p14="http://schemas.microsoft.com/office/powerpoint/2010/main" val="2516695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6-2</a:t>
            </a:r>
            <a:r>
              <a:rPr lang="ja-JP" altLang="en-US" dirty="0"/>
              <a:t>　プロジェクト定義・優先順位の例</a:t>
            </a:r>
            <a:endParaRPr kumimoji="1" lang="ja-JP" altLang="en-US" dirty="0"/>
          </a:p>
        </p:txBody>
      </p:sp>
      <p:graphicFrame>
        <p:nvGraphicFramePr>
          <p:cNvPr id="23" name="Group 115"/>
          <p:cNvGraphicFramePr>
            <a:graphicFrameLocks noGrp="1"/>
          </p:cNvGraphicFramePr>
          <p:nvPr>
            <p:extLst>
              <p:ext uri="{D42A27DB-BD31-4B8C-83A1-F6EECF244321}">
                <p14:modId xmlns:p14="http://schemas.microsoft.com/office/powerpoint/2010/main" val="645110779"/>
              </p:ext>
            </p:extLst>
          </p:nvPr>
        </p:nvGraphicFramePr>
        <p:xfrm>
          <a:off x="843916" y="1701800"/>
          <a:ext cx="7200900" cy="2951163"/>
        </p:xfrm>
        <a:graphic>
          <a:graphicData uri="http://schemas.openxmlformats.org/drawingml/2006/table">
            <a:tbl>
              <a:tblPr/>
              <a:tblGrid>
                <a:gridCol w="1439862"/>
                <a:gridCol w="1439863"/>
                <a:gridCol w="1441450"/>
                <a:gridCol w="1439862"/>
                <a:gridCol w="1439863"/>
              </a:tblGrid>
              <a:tr h="242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Arial" charset="0"/>
                          <a:ea typeface="ＭＳ Ｐゴシック" pitchFamily="50" charset="-128"/>
                        </a:rPr>
                        <a:t>X</a:t>
                      </a:r>
                      <a:r>
                        <a:rPr kumimoji="1" lang="ja-JP" altLang="en-US" sz="800" b="0" i="0" u="none" strike="noStrike" cap="none" normalizeH="0" baseline="0" dirty="0" smtClean="0">
                          <a:ln>
                            <a:noFill/>
                          </a:ln>
                          <a:solidFill>
                            <a:schemeClr val="tx1"/>
                          </a:solidFill>
                          <a:effectLst/>
                          <a:latin typeface="Arial" charset="0"/>
                          <a:ea typeface="ＭＳ Ｐゴシック" pitchFamily="50" charset="-128"/>
                        </a:rPr>
                        <a:t>年度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X+1</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年度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X+2</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年度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X+3</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年度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X+4</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年度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270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 name="AutoShape 135"/>
          <p:cNvSpPr>
            <a:spLocks noChangeArrowheads="1"/>
          </p:cNvSpPr>
          <p:nvPr/>
        </p:nvSpPr>
        <p:spPr bwMode="auto">
          <a:xfrm>
            <a:off x="1310641" y="2062163"/>
            <a:ext cx="757237" cy="431800"/>
          </a:xfrm>
          <a:prstGeom prst="homePlate">
            <a:avLst>
              <a:gd name="adj" fmla="val 1182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dirty="0" smtClean="0"/>
              <a:t>情報システム</a:t>
            </a:r>
            <a:endParaRPr lang="en-US" altLang="ja-JP" sz="1000" dirty="0"/>
          </a:p>
          <a:p>
            <a:pPr algn="ctr"/>
            <a:r>
              <a:rPr lang="ja-JP" altLang="en-US" sz="1000" dirty="0" smtClean="0"/>
              <a:t>構想</a:t>
            </a:r>
            <a:r>
              <a:rPr lang="ja-JP" altLang="en-US" sz="1000" dirty="0"/>
              <a:t>・企画</a:t>
            </a:r>
          </a:p>
        </p:txBody>
      </p:sp>
      <p:sp>
        <p:nvSpPr>
          <p:cNvPr id="25" name="AutoShape 136"/>
          <p:cNvSpPr>
            <a:spLocks noChangeArrowheads="1"/>
          </p:cNvSpPr>
          <p:nvPr/>
        </p:nvSpPr>
        <p:spPr bwMode="auto">
          <a:xfrm>
            <a:off x="2694941" y="2420938"/>
            <a:ext cx="2181225" cy="431800"/>
          </a:xfrm>
          <a:prstGeom prst="homePlate">
            <a:avLst>
              <a:gd name="adj" fmla="val 1508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dirty="0"/>
              <a:t>販売管理システム</a:t>
            </a:r>
          </a:p>
          <a:p>
            <a:pPr algn="ctr"/>
            <a:r>
              <a:rPr lang="ja-JP" altLang="en-US" sz="1000" dirty="0"/>
              <a:t>再構築プロジェクト</a:t>
            </a:r>
          </a:p>
        </p:txBody>
      </p:sp>
      <p:sp>
        <p:nvSpPr>
          <p:cNvPr id="26" name="AutoShape 137"/>
          <p:cNvSpPr>
            <a:spLocks noChangeArrowheads="1"/>
          </p:cNvSpPr>
          <p:nvPr/>
        </p:nvSpPr>
        <p:spPr bwMode="auto">
          <a:xfrm>
            <a:off x="5195253" y="4078288"/>
            <a:ext cx="2019300" cy="431800"/>
          </a:xfrm>
          <a:prstGeom prst="homePlate">
            <a:avLst>
              <a:gd name="adj" fmla="val 22235"/>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a:t>物流管理システム</a:t>
            </a:r>
          </a:p>
          <a:p>
            <a:pPr algn="ctr"/>
            <a:r>
              <a:rPr lang="ja-JP" altLang="en-US" sz="1000"/>
              <a:t>再構築プロジェクト</a:t>
            </a:r>
          </a:p>
        </p:txBody>
      </p:sp>
      <p:sp>
        <p:nvSpPr>
          <p:cNvPr id="27" name="AutoShape 138"/>
          <p:cNvSpPr>
            <a:spLocks noChangeArrowheads="1"/>
          </p:cNvSpPr>
          <p:nvPr/>
        </p:nvSpPr>
        <p:spPr bwMode="auto">
          <a:xfrm>
            <a:off x="1923416" y="3213100"/>
            <a:ext cx="1079500" cy="431800"/>
          </a:xfrm>
          <a:prstGeom prst="homePlate">
            <a:avLst>
              <a:gd name="adj" fmla="val 1001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a:t>物流業務改善</a:t>
            </a:r>
          </a:p>
          <a:p>
            <a:pPr algn="ctr"/>
            <a:r>
              <a:rPr lang="ja-JP" altLang="en-US" sz="1000"/>
              <a:t>プロジェクト</a:t>
            </a:r>
          </a:p>
        </p:txBody>
      </p:sp>
      <p:cxnSp>
        <p:nvCxnSpPr>
          <p:cNvPr id="28" name="AutoShape 139"/>
          <p:cNvCxnSpPr>
            <a:cxnSpLocks noChangeShapeType="1"/>
            <a:stCxn id="24" idx="2"/>
            <a:endCxn id="25" idx="1"/>
          </p:cNvCxnSpPr>
          <p:nvPr/>
        </p:nvCxnSpPr>
        <p:spPr bwMode="auto">
          <a:xfrm rot="16200000" flipH="1">
            <a:off x="2107566" y="2049463"/>
            <a:ext cx="142875" cy="103187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40"/>
          <p:cNvCxnSpPr>
            <a:cxnSpLocks noChangeShapeType="1"/>
            <a:stCxn id="24" idx="2"/>
            <a:endCxn id="32" idx="1"/>
          </p:cNvCxnSpPr>
          <p:nvPr/>
        </p:nvCxnSpPr>
        <p:spPr bwMode="auto">
          <a:xfrm rot="16200000" flipH="1">
            <a:off x="2225835" y="1931194"/>
            <a:ext cx="1366837" cy="249237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41"/>
          <p:cNvCxnSpPr>
            <a:cxnSpLocks noChangeShapeType="1"/>
            <a:stCxn id="27" idx="3"/>
            <a:endCxn id="32" idx="0"/>
          </p:cNvCxnSpPr>
          <p:nvPr/>
        </p:nvCxnSpPr>
        <p:spPr bwMode="auto">
          <a:xfrm>
            <a:off x="3002916" y="3429000"/>
            <a:ext cx="1506537" cy="2159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42"/>
          <p:cNvCxnSpPr>
            <a:cxnSpLocks noChangeShapeType="1"/>
            <a:stCxn id="32" idx="2"/>
            <a:endCxn id="26" idx="1"/>
          </p:cNvCxnSpPr>
          <p:nvPr/>
        </p:nvCxnSpPr>
        <p:spPr bwMode="auto">
          <a:xfrm rot="16200000" flipH="1">
            <a:off x="4743609" y="3842544"/>
            <a:ext cx="217488" cy="6858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AutoShape 143"/>
          <p:cNvSpPr>
            <a:spLocks noChangeArrowheads="1"/>
          </p:cNvSpPr>
          <p:nvPr/>
        </p:nvSpPr>
        <p:spPr bwMode="auto">
          <a:xfrm>
            <a:off x="4155441" y="3644900"/>
            <a:ext cx="758825" cy="431800"/>
          </a:xfrm>
          <a:prstGeom prst="homePlate">
            <a:avLst>
              <a:gd name="adj" fmla="val 1184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a:t>物流管理システム</a:t>
            </a:r>
          </a:p>
          <a:p>
            <a:pPr algn="ctr"/>
            <a:r>
              <a:rPr lang="ja-JP" altLang="en-US" sz="1000"/>
              <a:t>実現シナリオ検討</a:t>
            </a:r>
          </a:p>
        </p:txBody>
      </p:sp>
      <p:sp>
        <p:nvSpPr>
          <p:cNvPr id="33" name="AutoShape 144"/>
          <p:cNvSpPr>
            <a:spLocks noChangeArrowheads="1"/>
          </p:cNvSpPr>
          <p:nvPr/>
        </p:nvSpPr>
        <p:spPr bwMode="auto">
          <a:xfrm>
            <a:off x="4876166" y="2420938"/>
            <a:ext cx="3384550" cy="431800"/>
          </a:xfrm>
          <a:prstGeom prst="homePlate">
            <a:avLst>
              <a:gd name="adj" fmla="val 17273"/>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a:t>新販売管理</a:t>
            </a:r>
          </a:p>
          <a:p>
            <a:pPr algn="ctr"/>
            <a:r>
              <a:rPr lang="ja-JP" altLang="en-US" sz="1000"/>
              <a:t>システム運用</a:t>
            </a:r>
          </a:p>
        </p:txBody>
      </p:sp>
      <p:sp>
        <p:nvSpPr>
          <p:cNvPr id="34" name="AutoShape 145"/>
          <p:cNvSpPr>
            <a:spLocks noChangeArrowheads="1"/>
          </p:cNvSpPr>
          <p:nvPr/>
        </p:nvSpPr>
        <p:spPr bwMode="auto">
          <a:xfrm>
            <a:off x="7252653" y="4078288"/>
            <a:ext cx="1008063" cy="431800"/>
          </a:xfrm>
          <a:prstGeom prst="homePlate">
            <a:avLst>
              <a:gd name="adj" fmla="val 17282"/>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a:t>新物流管理</a:t>
            </a:r>
          </a:p>
          <a:p>
            <a:pPr algn="ctr"/>
            <a:r>
              <a:rPr lang="ja-JP" altLang="en-US" sz="1000"/>
              <a:t>システム運用</a:t>
            </a:r>
          </a:p>
        </p:txBody>
      </p:sp>
      <p:sp>
        <p:nvSpPr>
          <p:cNvPr id="35" name="Line 146"/>
          <p:cNvSpPr>
            <a:spLocks noChangeShapeType="1"/>
          </p:cNvSpPr>
          <p:nvPr/>
        </p:nvSpPr>
        <p:spPr bwMode="auto">
          <a:xfrm flipV="1">
            <a:off x="2860041" y="28527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4173454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6-3</a:t>
            </a:r>
            <a:r>
              <a:rPr lang="ja-JP" altLang="en-US" dirty="0"/>
              <a:t>　プロジェクトの方針の例</a:t>
            </a:r>
            <a:endParaRPr kumimoji="1" lang="ja-JP" altLang="en-US" dirty="0"/>
          </a:p>
        </p:txBody>
      </p:sp>
      <p:sp>
        <p:nvSpPr>
          <p:cNvPr id="3" name="Rectangle 2"/>
          <p:cNvSpPr>
            <a:spLocks noChangeArrowheads="1"/>
          </p:cNvSpPr>
          <p:nvPr/>
        </p:nvSpPr>
        <p:spPr bwMode="auto">
          <a:xfrm>
            <a:off x="252413" y="1268413"/>
            <a:ext cx="8496300" cy="4259262"/>
          </a:xfrm>
          <a:prstGeom prst="rect">
            <a:avLst/>
          </a:prstGeom>
          <a:solidFill>
            <a:srgbClr val="FFFF99"/>
          </a:solidFill>
          <a:ln w="9525" algn="ctr">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eaLnBrk="0" hangingPunct="0"/>
            <a:endParaRPr lang="ja-JP" altLang="en-US" b="1">
              <a:solidFill>
                <a:srgbClr val="0000CC"/>
              </a:solidFill>
              <a:latin typeface="ＭＳ Ｐゴシック" pitchFamily="50" charset="-128"/>
            </a:endParaRPr>
          </a:p>
        </p:txBody>
      </p:sp>
      <p:sp>
        <p:nvSpPr>
          <p:cNvPr id="4" name="AutoShape 7"/>
          <p:cNvSpPr>
            <a:spLocks noChangeArrowheads="1"/>
          </p:cNvSpPr>
          <p:nvPr/>
        </p:nvSpPr>
        <p:spPr bwMode="auto">
          <a:xfrm>
            <a:off x="2000250" y="1773238"/>
            <a:ext cx="1347788" cy="685800"/>
          </a:xfrm>
          <a:prstGeom prst="roundRect">
            <a:avLst>
              <a:gd name="adj" fmla="val 16667"/>
            </a:avLst>
          </a:prstGeom>
          <a:solidFill>
            <a:srgbClr val="CCFFCC"/>
          </a:solidFill>
          <a:ln w="9525" algn="ctr">
            <a:solidFill>
              <a:schemeClr val="bg2"/>
            </a:solidFill>
            <a:round/>
            <a:headEnd/>
            <a:tailEnd/>
          </a:ln>
          <a:effectLst>
            <a:outerShdw dist="107763" dir="2700000" algn="ctr" rotWithShape="0">
              <a:schemeClr val="bg2">
                <a:alpha val="50000"/>
              </a:schemeClr>
            </a:outerShdw>
          </a:effectLst>
        </p:spPr>
        <p:txBody>
          <a:bodyPr anchor="ctr"/>
          <a:lstStyle/>
          <a:p>
            <a:pPr algn="ctr" eaLnBrk="0" hangingPunct="0"/>
            <a:r>
              <a:rPr lang="ja-JP" altLang="en-US" b="1">
                <a:solidFill>
                  <a:srgbClr val="0000CC"/>
                </a:solidFill>
                <a:latin typeface="ＭＳ Ｐゴシック" pitchFamily="50" charset="-128"/>
              </a:rPr>
              <a:t>開発方針</a:t>
            </a:r>
          </a:p>
        </p:txBody>
      </p:sp>
      <p:sp>
        <p:nvSpPr>
          <p:cNvPr id="5" name="AutoShape 9"/>
          <p:cNvSpPr>
            <a:spLocks noChangeArrowheads="1"/>
          </p:cNvSpPr>
          <p:nvPr/>
        </p:nvSpPr>
        <p:spPr bwMode="auto">
          <a:xfrm>
            <a:off x="2000250" y="2668588"/>
            <a:ext cx="1347788" cy="685800"/>
          </a:xfrm>
          <a:prstGeom prst="roundRect">
            <a:avLst>
              <a:gd name="adj" fmla="val 16667"/>
            </a:avLst>
          </a:prstGeom>
          <a:solidFill>
            <a:srgbClr val="CCFFCC"/>
          </a:solidFill>
          <a:ln w="9525" algn="ctr">
            <a:solidFill>
              <a:schemeClr val="bg2"/>
            </a:solidFill>
            <a:round/>
            <a:headEnd/>
            <a:tailEnd/>
          </a:ln>
          <a:effectLst>
            <a:outerShdw dist="107763" dir="2700000" algn="ctr" rotWithShape="0">
              <a:schemeClr val="bg2">
                <a:alpha val="50000"/>
              </a:schemeClr>
            </a:outerShdw>
          </a:effectLst>
        </p:spPr>
        <p:txBody>
          <a:bodyPr anchor="ctr"/>
          <a:lstStyle/>
          <a:p>
            <a:pPr algn="ctr" eaLnBrk="0" hangingPunct="0"/>
            <a:r>
              <a:rPr lang="ja-JP" altLang="en-US" b="1">
                <a:solidFill>
                  <a:srgbClr val="0000CC"/>
                </a:solidFill>
                <a:latin typeface="ＭＳ Ｐゴシック" pitchFamily="50" charset="-128"/>
              </a:rPr>
              <a:t>調達方針</a:t>
            </a:r>
          </a:p>
        </p:txBody>
      </p:sp>
      <p:sp>
        <p:nvSpPr>
          <p:cNvPr id="6" name="AutoShape 10"/>
          <p:cNvSpPr>
            <a:spLocks noChangeArrowheads="1"/>
          </p:cNvSpPr>
          <p:nvPr/>
        </p:nvSpPr>
        <p:spPr bwMode="auto">
          <a:xfrm>
            <a:off x="2000250" y="3573463"/>
            <a:ext cx="1347788" cy="685800"/>
          </a:xfrm>
          <a:prstGeom prst="roundRect">
            <a:avLst>
              <a:gd name="adj" fmla="val 16667"/>
            </a:avLst>
          </a:prstGeom>
          <a:solidFill>
            <a:srgbClr val="CCFFCC"/>
          </a:solidFill>
          <a:ln w="9525" algn="ctr">
            <a:solidFill>
              <a:schemeClr val="bg2"/>
            </a:solidFill>
            <a:round/>
            <a:headEnd/>
            <a:tailEnd/>
          </a:ln>
          <a:effectLst>
            <a:outerShdw dist="107763" dir="2700000" algn="ctr" rotWithShape="0">
              <a:schemeClr val="bg2">
                <a:alpha val="50000"/>
              </a:schemeClr>
            </a:outerShdw>
          </a:effectLst>
        </p:spPr>
        <p:txBody>
          <a:bodyPr anchor="ctr"/>
          <a:lstStyle/>
          <a:p>
            <a:pPr algn="ctr" eaLnBrk="0" hangingPunct="0"/>
            <a:r>
              <a:rPr lang="ja-JP" altLang="en-US" b="1">
                <a:solidFill>
                  <a:srgbClr val="0000CC"/>
                </a:solidFill>
                <a:latin typeface="ＭＳ Ｐゴシック" pitchFamily="50" charset="-128"/>
              </a:rPr>
              <a:t>移行方針</a:t>
            </a:r>
          </a:p>
        </p:txBody>
      </p:sp>
      <p:sp>
        <p:nvSpPr>
          <p:cNvPr id="7" name="AutoShape 11"/>
          <p:cNvSpPr>
            <a:spLocks noChangeArrowheads="1"/>
          </p:cNvSpPr>
          <p:nvPr/>
        </p:nvSpPr>
        <p:spPr bwMode="auto">
          <a:xfrm>
            <a:off x="2000250" y="4478338"/>
            <a:ext cx="1347788" cy="685800"/>
          </a:xfrm>
          <a:prstGeom prst="roundRect">
            <a:avLst>
              <a:gd name="adj" fmla="val 16667"/>
            </a:avLst>
          </a:prstGeom>
          <a:solidFill>
            <a:srgbClr val="CCFFCC"/>
          </a:solidFill>
          <a:ln w="9525" algn="ctr">
            <a:solidFill>
              <a:schemeClr val="bg2"/>
            </a:solidFill>
            <a:round/>
            <a:headEnd/>
            <a:tailEnd/>
          </a:ln>
          <a:effectLst>
            <a:outerShdw dist="107763" dir="2700000" algn="ctr" rotWithShape="0">
              <a:schemeClr val="bg2">
                <a:alpha val="50000"/>
              </a:schemeClr>
            </a:outerShdw>
          </a:effectLst>
        </p:spPr>
        <p:txBody>
          <a:bodyPr anchor="ctr"/>
          <a:lstStyle/>
          <a:p>
            <a:pPr algn="ctr" eaLnBrk="0" hangingPunct="0"/>
            <a:r>
              <a:rPr lang="ja-JP" altLang="en-US" b="1">
                <a:solidFill>
                  <a:srgbClr val="0000CC"/>
                </a:solidFill>
                <a:latin typeface="ＭＳ Ｐゴシック" pitchFamily="50" charset="-128"/>
              </a:rPr>
              <a:t>運用方針</a:t>
            </a:r>
          </a:p>
        </p:txBody>
      </p:sp>
      <p:sp>
        <p:nvSpPr>
          <p:cNvPr id="8" name="AutoShape 12"/>
          <p:cNvSpPr>
            <a:spLocks noChangeArrowheads="1"/>
          </p:cNvSpPr>
          <p:nvPr/>
        </p:nvSpPr>
        <p:spPr bwMode="auto">
          <a:xfrm>
            <a:off x="3635375" y="1484313"/>
            <a:ext cx="5041900" cy="865187"/>
          </a:xfrm>
          <a:prstGeom prst="wedgeRectCallout">
            <a:avLst>
              <a:gd name="adj1" fmla="val -59792"/>
              <a:gd name="adj2" fmla="val -2662"/>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p>
            <a:pPr eaLnBrk="0" hangingPunct="0"/>
            <a:r>
              <a:rPr lang="ja-JP" altLang="en-US" sz="1200" b="1" dirty="0">
                <a:solidFill>
                  <a:srgbClr val="0000CC"/>
                </a:solidFill>
                <a:latin typeface="ＭＳ Ｐゴシック" pitchFamily="50" charset="-128"/>
              </a:rPr>
              <a:t>・</a:t>
            </a:r>
            <a:r>
              <a:rPr lang="ja-JP" altLang="en-US" sz="1200" b="1" dirty="0" smtClean="0">
                <a:solidFill>
                  <a:srgbClr val="0000CC"/>
                </a:solidFill>
                <a:latin typeface="ＭＳ Ｐゴシック" pitchFamily="50" charset="-128"/>
              </a:rPr>
              <a:t>開発</a:t>
            </a:r>
            <a:r>
              <a:rPr lang="ja-JP" altLang="en-US" sz="1200" b="1" dirty="0">
                <a:solidFill>
                  <a:srgbClr val="0000CC"/>
                </a:solidFill>
                <a:latin typeface="ＭＳ Ｐゴシック" pitchFamily="50" charset="-128"/>
              </a:rPr>
              <a:t>手法</a:t>
            </a:r>
            <a:r>
              <a:rPr lang="ja-JP" altLang="en-US" sz="1200" b="1" dirty="0" smtClean="0">
                <a:solidFill>
                  <a:srgbClr val="0000CC"/>
                </a:solidFill>
                <a:latin typeface="ＭＳ Ｐゴシック" pitchFamily="50" charset="-128"/>
              </a:rPr>
              <a:t>の</a:t>
            </a:r>
            <a:r>
              <a:rPr lang="ja-JP" altLang="en-US" sz="1200" b="1" dirty="0">
                <a:solidFill>
                  <a:srgbClr val="0000CC"/>
                </a:solidFill>
                <a:latin typeface="ＭＳ Ｐゴシック" pitchFamily="50" charset="-128"/>
              </a:rPr>
              <a:t>検討（ウォーターフォール型、アジャイル型など）</a:t>
            </a:r>
          </a:p>
          <a:p>
            <a:pPr eaLnBrk="0" hangingPunct="0"/>
            <a:r>
              <a:rPr lang="ja-JP" altLang="en-US" sz="1200" b="1" dirty="0">
                <a:solidFill>
                  <a:srgbClr val="0000CC"/>
                </a:solidFill>
                <a:latin typeface="ＭＳ Ｐゴシック" pitchFamily="50" charset="-128"/>
              </a:rPr>
              <a:t>・利用する標準フレームワーク</a:t>
            </a:r>
            <a:r>
              <a:rPr lang="en-US" altLang="ja-JP" sz="1200" b="1" dirty="0">
                <a:solidFill>
                  <a:srgbClr val="0000CC"/>
                </a:solidFill>
                <a:latin typeface="ＭＳ Ｐゴシック" pitchFamily="50" charset="-128"/>
              </a:rPr>
              <a:t>/</a:t>
            </a:r>
            <a:r>
              <a:rPr lang="ja-JP" altLang="en-US" sz="1200" b="1" dirty="0">
                <a:solidFill>
                  <a:srgbClr val="0000CC"/>
                </a:solidFill>
                <a:latin typeface="ＭＳ Ｐゴシック" pitchFamily="50" charset="-128"/>
              </a:rPr>
              <a:t>メソドロジの検討</a:t>
            </a:r>
          </a:p>
          <a:p>
            <a:pPr eaLnBrk="0" hangingPunct="0"/>
            <a:r>
              <a:rPr lang="ja-JP" altLang="en-US" sz="1200" b="1" dirty="0">
                <a:solidFill>
                  <a:srgbClr val="0000CC"/>
                </a:solidFill>
                <a:latin typeface="ＭＳ Ｐゴシック" pitchFamily="50" charset="-128"/>
              </a:rPr>
              <a:t>・開発環境の検討（場所などを含む）</a:t>
            </a:r>
          </a:p>
          <a:p>
            <a:pPr eaLnBrk="0" hangingPunct="0"/>
            <a:r>
              <a:rPr lang="ja-JP" altLang="en-US" sz="1200" b="1" dirty="0">
                <a:solidFill>
                  <a:srgbClr val="0000CC"/>
                </a:solidFill>
                <a:latin typeface="ＭＳ Ｐゴシック" pitchFamily="50" charset="-128"/>
              </a:rPr>
              <a:t>・メンバー教育の内容などを検討（技術やメソドロジなど）</a:t>
            </a:r>
          </a:p>
        </p:txBody>
      </p:sp>
      <p:sp>
        <p:nvSpPr>
          <p:cNvPr id="10" name="Oval 17"/>
          <p:cNvSpPr>
            <a:spLocks noChangeArrowheads="1"/>
          </p:cNvSpPr>
          <p:nvPr/>
        </p:nvSpPr>
        <p:spPr bwMode="auto">
          <a:xfrm>
            <a:off x="412750" y="1484313"/>
            <a:ext cx="1117600" cy="3816350"/>
          </a:xfrm>
          <a:prstGeom prst="ellipse">
            <a:avLst/>
          </a:prstGeom>
          <a:solidFill>
            <a:srgbClr val="00FFFF"/>
          </a:solidFill>
          <a:ln w="9525" algn="ctr">
            <a:solidFill>
              <a:schemeClr val="bg2"/>
            </a:solidFill>
            <a:round/>
            <a:headEnd/>
            <a:tailEnd/>
          </a:ln>
          <a:effectLst>
            <a:outerShdw dist="107763" dir="2700000" algn="ctr" rotWithShape="0">
              <a:schemeClr val="bg2">
                <a:alpha val="50000"/>
              </a:schemeClr>
            </a:outerShdw>
          </a:effectLst>
        </p:spPr>
        <p:txBody>
          <a:bodyPr vert="eaVert" anchor="ctr"/>
          <a:lstStyle/>
          <a:p>
            <a:pPr algn="ctr" eaLnBrk="0" hangingPunct="0"/>
            <a:r>
              <a:rPr lang="ja-JP" altLang="en-US" sz="2400" b="1">
                <a:solidFill>
                  <a:srgbClr val="0000CC"/>
                </a:solidFill>
                <a:latin typeface="ＭＳ Ｐゴシック" pitchFamily="50" charset="-128"/>
              </a:rPr>
              <a:t>プロジェクトの</a:t>
            </a:r>
          </a:p>
          <a:p>
            <a:pPr algn="ctr" eaLnBrk="0" hangingPunct="0"/>
            <a:r>
              <a:rPr lang="ja-JP" altLang="en-US" sz="2400" b="1">
                <a:solidFill>
                  <a:srgbClr val="0000CC"/>
                </a:solidFill>
                <a:latin typeface="ＭＳ Ｐゴシック" pitchFamily="50" charset="-128"/>
              </a:rPr>
              <a:t>方針</a:t>
            </a:r>
          </a:p>
        </p:txBody>
      </p:sp>
      <p:cxnSp>
        <p:nvCxnSpPr>
          <p:cNvPr id="11" name="AutoShape 18"/>
          <p:cNvCxnSpPr>
            <a:cxnSpLocks noChangeShapeType="1"/>
            <a:stCxn id="10" idx="6"/>
            <a:endCxn id="4" idx="1"/>
          </p:cNvCxnSpPr>
          <p:nvPr/>
        </p:nvCxnSpPr>
        <p:spPr bwMode="auto">
          <a:xfrm flipV="1">
            <a:off x="1530350" y="2116138"/>
            <a:ext cx="469900" cy="1276350"/>
          </a:xfrm>
          <a:prstGeom prst="bentConnector3">
            <a:avLst>
              <a:gd name="adj1" fmla="val 50000"/>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12" name="AutoShape 20"/>
          <p:cNvCxnSpPr>
            <a:cxnSpLocks noChangeShapeType="1"/>
            <a:stCxn id="10" idx="6"/>
            <a:endCxn id="5" idx="1"/>
          </p:cNvCxnSpPr>
          <p:nvPr/>
        </p:nvCxnSpPr>
        <p:spPr bwMode="auto">
          <a:xfrm flipV="1">
            <a:off x="1530350" y="3011488"/>
            <a:ext cx="469900" cy="381000"/>
          </a:xfrm>
          <a:prstGeom prst="bentConnector3">
            <a:avLst>
              <a:gd name="adj1" fmla="val 50000"/>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13" name="AutoShape 21"/>
          <p:cNvCxnSpPr>
            <a:cxnSpLocks noChangeShapeType="1"/>
            <a:stCxn id="10" idx="6"/>
            <a:endCxn id="6" idx="1"/>
          </p:cNvCxnSpPr>
          <p:nvPr/>
        </p:nvCxnSpPr>
        <p:spPr bwMode="auto">
          <a:xfrm>
            <a:off x="1530350" y="3392488"/>
            <a:ext cx="469900" cy="523875"/>
          </a:xfrm>
          <a:prstGeom prst="bentConnector3">
            <a:avLst>
              <a:gd name="adj1" fmla="val 50000"/>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14" name="AutoShape 22"/>
          <p:cNvCxnSpPr>
            <a:cxnSpLocks noChangeShapeType="1"/>
            <a:stCxn id="10" idx="6"/>
            <a:endCxn id="7" idx="1"/>
          </p:cNvCxnSpPr>
          <p:nvPr/>
        </p:nvCxnSpPr>
        <p:spPr bwMode="auto">
          <a:xfrm>
            <a:off x="1530350" y="3392488"/>
            <a:ext cx="469900" cy="1428750"/>
          </a:xfrm>
          <a:prstGeom prst="bentConnector3">
            <a:avLst>
              <a:gd name="adj1" fmla="val 50000"/>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cxnSp>
      <p:sp>
        <p:nvSpPr>
          <p:cNvPr id="15" name="AutoShape 13"/>
          <p:cNvSpPr>
            <a:spLocks noChangeArrowheads="1"/>
          </p:cNvSpPr>
          <p:nvPr/>
        </p:nvSpPr>
        <p:spPr bwMode="auto">
          <a:xfrm>
            <a:off x="3665538" y="2403475"/>
            <a:ext cx="4999037" cy="954088"/>
          </a:xfrm>
          <a:prstGeom prst="wedgeRectCallout">
            <a:avLst>
              <a:gd name="adj1" fmla="val -59144"/>
              <a:gd name="adj2" fmla="val 3745"/>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p>
            <a:pPr eaLnBrk="0" hangingPunct="0"/>
            <a:r>
              <a:rPr lang="ja-JP" altLang="en-US" sz="1200" b="1">
                <a:solidFill>
                  <a:srgbClr val="0000CC"/>
                </a:solidFill>
                <a:latin typeface="ＭＳ Ｐゴシック" pitchFamily="50" charset="-128"/>
              </a:rPr>
              <a:t>・選定基準</a:t>
            </a:r>
            <a:r>
              <a:rPr lang="en-US" altLang="ja-JP" sz="1200" b="1">
                <a:solidFill>
                  <a:srgbClr val="0000CC"/>
                </a:solidFill>
                <a:latin typeface="ＭＳ Ｐゴシック" pitchFamily="50" charset="-128"/>
              </a:rPr>
              <a:t>/</a:t>
            </a:r>
            <a:r>
              <a:rPr lang="ja-JP" altLang="en-US" sz="1200" b="1">
                <a:solidFill>
                  <a:srgbClr val="0000CC"/>
                </a:solidFill>
                <a:latin typeface="ＭＳ Ｐゴシック" pitchFamily="50" charset="-128"/>
              </a:rPr>
              <a:t>方法の検討</a:t>
            </a:r>
          </a:p>
          <a:p>
            <a:pPr eaLnBrk="0" hangingPunct="0"/>
            <a:r>
              <a:rPr lang="ja-JP" altLang="en-US" sz="1200" b="1">
                <a:solidFill>
                  <a:srgbClr val="0000CC"/>
                </a:solidFill>
                <a:latin typeface="ＭＳ Ｐゴシック" pitchFamily="50" charset="-128"/>
              </a:rPr>
              <a:t>・調達形態の検討（リース、買い取りなど）</a:t>
            </a:r>
          </a:p>
          <a:p>
            <a:pPr eaLnBrk="0" hangingPunct="0"/>
            <a:r>
              <a:rPr lang="ja-JP" altLang="en-US" sz="1200" b="1">
                <a:solidFill>
                  <a:srgbClr val="0000CC"/>
                </a:solidFill>
                <a:latin typeface="ＭＳ Ｐゴシック" pitchFamily="50" charset="-128"/>
              </a:rPr>
              <a:t>・外部リソース利用時の契約形態の検討（請負、委託、準委任など）</a:t>
            </a:r>
          </a:p>
        </p:txBody>
      </p:sp>
      <p:sp>
        <p:nvSpPr>
          <p:cNvPr id="16" name="AutoShape 15"/>
          <p:cNvSpPr>
            <a:spLocks noChangeArrowheads="1"/>
          </p:cNvSpPr>
          <p:nvPr/>
        </p:nvSpPr>
        <p:spPr bwMode="auto">
          <a:xfrm>
            <a:off x="3635375" y="3411538"/>
            <a:ext cx="5041900" cy="954087"/>
          </a:xfrm>
          <a:prstGeom prst="wedgeRectCallout">
            <a:avLst>
              <a:gd name="adj1" fmla="val -59037"/>
              <a:gd name="adj2" fmla="val 3745"/>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p>
            <a:pPr eaLnBrk="0" hangingPunct="0"/>
            <a:r>
              <a:rPr lang="ja-JP" altLang="en-US" sz="1200" b="1">
                <a:solidFill>
                  <a:srgbClr val="0000CC"/>
                </a:solidFill>
                <a:latin typeface="ＭＳ Ｐゴシック" pitchFamily="50" charset="-128"/>
              </a:rPr>
              <a:t>・移行対象範囲の定義</a:t>
            </a:r>
          </a:p>
          <a:p>
            <a:pPr eaLnBrk="0" hangingPunct="0"/>
            <a:r>
              <a:rPr lang="ja-JP" altLang="en-US" sz="1200" b="1">
                <a:solidFill>
                  <a:srgbClr val="0000CC"/>
                </a:solidFill>
                <a:latin typeface="ＭＳ Ｐゴシック" pitchFamily="50" charset="-128"/>
              </a:rPr>
              <a:t>・制約条件の洗い出しと移行方針の策定</a:t>
            </a:r>
          </a:p>
          <a:p>
            <a:pPr eaLnBrk="0" hangingPunct="0"/>
            <a:r>
              <a:rPr lang="ja-JP" altLang="en-US" sz="1200" b="1">
                <a:solidFill>
                  <a:srgbClr val="0000CC"/>
                </a:solidFill>
                <a:latin typeface="ＭＳ Ｐゴシック" pitchFamily="50" charset="-128"/>
              </a:rPr>
              <a:t>・移行準備作業の洗い出しと移行スケジュールの策定</a:t>
            </a:r>
          </a:p>
          <a:p>
            <a:pPr eaLnBrk="0" hangingPunct="0"/>
            <a:r>
              <a:rPr lang="ja-JP" altLang="en-US" sz="1200" b="1">
                <a:solidFill>
                  <a:srgbClr val="0000CC"/>
                </a:solidFill>
                <a:latin typeface="ＭＳ Ｐゴシック" pitchFamily="50" charset="-128"/>
              </a:rPr>
              <a:t>・システム切り替え失敗時のコンティンジェンシープランの検討</a:t>
            </a:r>
          </a:p>
        </p:txBody>
      </p:sp>
      <p:sp>
        <p:nvSpPr>
          <p:cNvPr id="17" name="AutoShape 16"/>
          <p:cNvSpPr>
            <a:spLocks noChangeArrowheads="1"/>
          </p:cNvSpPr>
          <p:nvPr/>
        </p:nvSpPr>
        <p:spPr bwMode="auto">
          <a:xfrm>
            <a:off x="3635375" y="4419600"/>
            <a:ext cx="5041900" cy="954088"/>
          </a:xfrm>
          <a:prstGeom prst="wedgeRectCallout">
            <a:avLst>
              <a:gd name="adj1" fmla="val -59037"/>
              <a:gd name="adj2" fmla="val 3745"/>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lstStyle/>
          <a:p>
            <a:pPr eaLnBrk="0" hangingPunct="0"/>
            <a:r>
              <a:rPr lang="ja-JP" altLang="en-US" sz="1200" b="1">
                <a:solidFill>
                  <a:srgbClr val="0000CC"/>
                </a:solidFill>
                <a:latin typeface="ＭＳ Ｐゴシック" pitchFamily="50" charset="-128"/>
              </a:rPr>
              <a:t>・非機能要求の実現方法の検討</a:t>
            </a:r>
          </a:p>
          <a:p>
            <a:pPr eaLnBrk="0" hangingPunct="0"/>
            <a:r>
              <a:rPr lang="ja-JP" altLang="en-US" sz="1200" b="1">
                <a:solidFill>
                  <a:srgbClr val="0000CC"/>
                </a:solidFill>
                <a:latin typeface="ＭＳ Ｐゴシック" pitchFamily="50" charset="-128"/>
              </a:rPr>
              <a:t>・システム運用体制の検討（組織レベル、部門レベルなど）</a:t>
            </a:r>
          </a:p>
          <a:p>
            <a:pPr eaLnBrk="0" hangingPunct="0"/>
            <a:r>
              <a:rPr lang="ja-JP" altLang="en-US" sz="1200" b="1">
                <a:solidFill>
                  <a:srgbClr val="0000CC"/>
                </a:solidFill>
                <a:latin typeface="ＭＳ Ｐゴシック" pitchFamily="50" charset="-128"/>
              </a:rPr>
              <a:t>・現在の運用業務への影響調査と対応策の検討</a:t>
            </a:r>
          </a:p>
          <a:p>
            <a:pPr eaLnBrk="0" hangingPunct="0"/>
            <a:r>
              <a:rPr lang="ja-JP" altLang="en-US" sz="1200" b="1">
                <a:solidFill>
                  <a:srgbClr val="0000CC"/>
                </a:solidFill>
                <a:latin typeface="ＭＳ Ｐゴシック" pitchFamily="50" charset="-128"/>
              </a:rPr>
              <a:t>・稼働後のシステム担当およびエンドユーザー教育の内容などを検討</a:t>
            </a:r>
          </a:p>
        </p:txBody>
      </p:sp>
    </p:spTree>
    <p:extLst>
      <p:ext uri="{BB962C8B-B14F-4D97-AF65-F5344CB8AC3E}">
        <p14:creationId xmlns:p14="http://schemas.microsoft.com/office/powerpoint/2010/main" val="3863443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6-4</a:t>
            </a:r>
            <a:r>
              <a:rPr lang="ja-JP" altLang="en-US" dirty="0"/>
              <a:t>　リスク対応策の例</a:t>
            </a:r>
            <a:endParaRPr kumimoji="1" lang="ja-JP" altLang="en-US" dirty="0"/>
          </a:p>
        </p:txBody>
      </p:sp>
      <p:graphicFrame>
        <p:nvGraphicFramePr>
          <p:cNvPr id="4" name="Group 93"/>
          <p:cNvGraphicFramePr>
            <a:graphicFrameLocks noGrp="1"/>
          </p:cNvGraphicFramePr>
          <p:nvPr/>
        </p:nvGraphicFramePr>
        <p:xfrm>
          <a:off x="207963" y="1016000"/>
          <a:ext cx="8729662" cy="5540377"/>
        </p:xfrm>
        <a:graphic>
          <a:graphicData uri="http://schemas.openxmlformats.org/drawingml/2006/table">
            <a:tbl>
              <a:tblPr/>
              <a:tblGrid>
                <a:gridCol w="1195387"/>
                <a:gridCol w="1152525"/>
                <a:gridCol w="576263"/>
                <a:gridCol w="647700"/>
                <a:gridCol w="1008062"/>
                <a:gridCol w="1800225"/>
                <a:gridCol w="1641475"/>
                <a:gridCol w="708025"/>
              </a:tblGrid>
              <a:tr h="682048">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想定リスク</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影響</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影響度</a:t>
                      </a: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6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600" b="0" i="0" u="none" strike="noStrike" cap="none" normalizeH="0" baseline="0" dirty="0" smtClean="0">
                          <a:ln>
                            <a:noFill/>
                          </a:ln>
                          <a:solidFill>
                            <a:schemeClr val="tx1"/>
                          </a:solidFill>
                          <a:effectLst/>
                          <a:latin typeface="ＭＳ Ｐゴシック" pitchFamily="50" charset="-128"/>
                          <a:ea typeface="ＭＳ Ｐゴシック" pitchFamily="50" charset="-128"/>
                        </a:rPr>
                        <a:t>大、中、小</a:t>
                      </a:r>
                      <a:r>
                        <a:rPr kumimoji="1" lang="en-US" altLang="ja-JP" sz="6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zh-TW"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発生確率</a:t>
                      </a: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zh-TW" altLang="en-US" sz="600" b="0" i="0" u="none" strike="noStrike" cap="none" normalizeH="0" baseline="0" smtClean="0">
                          <a:ln>
                            <a:noFill/>
                          </a:ln>
                          <a:solidFill>
                            <a:schemeClr val="tx1"/>
                          </a:solidFill>
                          <a:effectLst/>
                          <a:latin typeface="ＭＳ Ｐゴシック" pitchFamily="50" charset="-128"/>
                          <a:ea typeface="ＭＳ Ｐゴシック" pitchFamily="50" charset="-128"/>
                        </a:rPr>
                        <a:t>（高、中、低）</a:t>
                      </a:r>
                      <a:endParaRPr kumimoji="1" lang="ja-JP" altLang="en-US" sz="6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評価値</a:t>
                      </a: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600" b="0" i="0" u="none" strike="noStrike" cap="none" normalizeH="0" baseline="0" smtClean="0">
                          <a:ln>
                            <a:noFill/>
                          </a:ln>
                          <a:solidFill>
                            <a:schemeClr val="tx1"/>
                          </a:solidFill>
                          <a:effectLst/>
                          <a:latin typeface="ＭＳ Ｐゴシック" pitchFamily="50" charset="-128"/>
                          <a:ea typeface="ＭＳ Ｐゴシック" pitchFamily="50" charset="-128"/>
                        </a:rPr>
                        <a:t>9</a:t>
                      </a:r>
                      <a:r>
                        <a:rPr kumimoji="1" lang="ja-JP" altLang="en-US" sz="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600" b="0" i="0" u="none" strike="noStrike" cap="none" normalizeH="0" baseline="0" smtClean="0">
                          <a:ln>
                            <a:noFill/>
                          </a:ln>
                          <a:solidFill>
                            <a:schemeClr val="tx1"/>
                          </a:solidFill>
                          <a:effectLst/>
                          <a:latin typeface="ＭＳ Ｐゴシック" pitchFamily="50" charset="-128"/>
                          <a:ea typeface="ＭＳ Ｐゴシック" pitchFamily="50" charset="-128"/>
                        </a:rPr>
                        <a:t>1</a:t>
                      </a:r>
                      <a:r>
                        <a:rPr kumimoji="1" lang="ja-JP" altLang="en-US" sz="600" b="0" i="0" u="none" strike="noStrike" cap="none" normalizeH="0" baseline="0" smtClean="0">
                          <a:ln>
                            <a:noFill/>
                          </a:ln>
                          <a:solidFill>
                            <a:schemeClr val="tx1"/>
                          </a:solidFill>
                          <a:effectLst/>
                          <a:latin typeface="ＭＳ Ｐゴシック" pitchFamily="50" charset="-128"/>
                          <a:ea typeface="ＭＳ Ｐゴシック" pitchFamily="50" charset="-128"/>
                        </a:rPr>
                        <a:t>）</a:t>
                      </a:r>
                      <a:endParaRPr kumimoji="1" lang="zh-TW" altLang="ja-JP" sz="700" b="0" i="0" u="none" strike="noStrike" cap="none" normalizeH="0" baseline="0" smtClean="0">
                        <a:ln>
                          <a:noFill/>
                        </a:ln>
                        <a:solidFill>
                          <a:schemeClr val="tx1"/>
                        </a:solidFill>
                        <a:effectLst/>
                        <a:latin typeface="ＭＳ Ｐゴシック" pitchFamily="50" charset="-128"/>
                        <a:ea typeface="ＭＳ Ｐゴシック" pitchFamily="50" charset="-128"/>
                      </a:endParaRP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影響度</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大</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=3</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、中</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=2</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、小</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=1)×</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発生確率（高</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=3</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、中</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=2</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、低</a:t>
                      </a:r>
                      <a:r>
                        <a:rPr kumimoji="1" lang="en-US" altLang="zh-TW" sz="700" b="0" i="0" u="none" strike="noStrike" cap="none" normalizeH="0" baseline="0" smtClean="0">
                          <a:ln>
                            <a:noFill/>
                          </a:ln>
                          <a:solidFill>
                            <a:schemeClr val="tx1"/>
                          </a:solidFill>
                          <a:effectLst/>
                          <a:latin typeface="ＭＳ Ｐゴシック" pitchFamily="50" charset="-128"/>
                          <a:ea typeface="ＭＳ Ｐゴシック" pitchFamily="50" charset="-128"/>
                        </a:rPr>
                        <a:t>=1</a:t>
                      </a:r>
                      <a:r>
                        <a:rPr kumimoji="1" lang="zh-TW" altLang="en-US" sz="700" b="0" i="0" u="none" strike="noStrike" cap="none" normalizeH="0" baseline="0" smtClean="0">
                          <a:ln>
                            <a:noFill/>
                          </a:ln>
                          <a:solidFill>
                            <a:schemeClr val="tx1"/>
                          </a:solidFill>
                          <a:effectLst/>
                          <a:latin typeface="ＭＳ Ｐゴシック" pitchFamily="50" charset="-128"/>
                          <a:ea typeface="ＭＳ Ｐゴシック" pitchFamily="50" charset="-128"/>
                        </a:rPr>
                        <a:t>）</a:t>
                      </a:r>
                      <a:endParaRPr kumimoji="1" lang="ja-JP" altLang="en-US" sz="7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予防対策</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発生時対策</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トリガーポイント</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C0C0"/>
                    </a:solidFill>
                  </a:tcPr>
                </a:tc>
              </a:tr>
              <a:tr h="1081444">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事業統合</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撤退に伴う、大規模なプロジェクト計画変更が発生。</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開発スケジュールとコストが大幅に見直しとなり、最悪のケースではプロジェクトが途中で中止となる。</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大</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中</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6</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関係箇所に対して随時、プロジェクト変更の情報を確認し、早期に対策を検討する。</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endPar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絶対必要要件については、経営層の判断を仰ぎ、開発規模</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スケジュールの変更を含め対応する。</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事業統合</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撤退の詳細のアナウンス時点。</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endPar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1081444">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複数部門に関係する案件のため、業務要件が確定しない。</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開発スケジュールが遅延し、開発費用が膨らむ。</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大</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高</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9</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・ユーザに対して、事前に仕様決定プロセスと決定時期を明確にする。また、遅延時の影響を十分、説明しておく。</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・要件とりまとめ責任者に、影響力のあるリーダを選定する。</a:t>
                      </a:r>
                      <a:b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br>
                      <a:endPar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・緊急のワークショップを開催して業務要件を確定する。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・場合により責任者同士の協議・決定の場を設ける。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・大幅遅延の場合は、スケジュールを見直す。</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設計進捗が</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2</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週間遅れると予想される時点。</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944247">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対象業務の</a:t>
                      </a:r>
                      <a:r>
                        <a:rPr kumimoji="1" lang="en-US" altLang="ja-JP" sz="900" b="0" i="0" u="none" strike="noStrike" cap="none" normalizeH="0" baseline="0" smtClean="0">
                          <a:ln>
                            <a:noFill/>
                          </a:ln>
                          <a:solidFill>
                            <a:schemeClr val="tx1"/>
                          </a:solidFill>
                          <a:effectLst/>
                          <a:latin typeface="ＭＳ Ｐゴシック" pitchFamily="50" charset="-128"/>
                          <a:ea typeface="ＭＳ Ｐゴシック" pitchFamily="50" charset="-128"/>
                        </a:rPr>
                        <a:t>BPR</a:t>
                      </a: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中のため、要件定義レビュー後に仕様変更が多発。</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設計作業の手戻りとなり、開発スケジュールが遅延し、開発費用が膨らむ。</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大</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中</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6</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・ユーザに対して仕様変更が与える影響を十分、説明しておく。</a:t>
                      </a:r>
                      <a:b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b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・厳格な仕様変更管理を実施する。（変更承認の最終決定者、判断基準の優先度を定義しておく）</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・原則、仕様変更は稼動後のフォローアップとして対応する。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・しかし、絶対必要な要件については、ステコミの判断を仰ぎ、開発予算</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スケジュールの変更を含め対応する。</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仕様変更の吸収が、納期に影響すると判断した時点</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834489">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新規パッケージ適用のため、重大な不具合が発生。</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スケジュール遅延につながり、最悪の場合はプロジェクト計画見直しに繋がる可能性あり。</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中</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smtClean="0">
                          <a:ln>
                            <a:noFill/>
                          </a:ln>
                          <a:solidFill>
                            <a:schemeClr val="tx1"/>
                          </a:solidFill>
                          <a:effectLst/>
                          <a:latin typeface="ＭＳ Ｐゴシック" pitchFamily="50" charset="-128"/>
                          <a:ea typeface="ＭＳ Ｐゴシック" pitchFamily="50" charset="-128"/>
                        </a:rPr>
                        <a:t>低</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smtClean="0">
                          <a:ln>
                            <a:noFill/>
                          </a:ln>
                          <a:solidFill>
                            <a:schemeClr val="tx1"/>
                          </a:solidFill>
                          <a:effectLst/>
                          <a:latin typeface="ＭＳ Ｐゴシック" pitchFamily="50" charset="-128"/>
                          <a:ea typeface="ＭＳ Ｐゴシック" pitchFamily="50" charset="-128"/>
                        </a:rPr>
                        <a:t>2</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・パッケージ販売会社と密接に情報交換し、他社での予防策・対応事例などを事前収集する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・パッケージ開発会社と即時対処に向けた合意を事前に確保する。</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・パッケージ開発会社へ緊急対策を依頼する。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・不具合の回避方法を別途検討し、対応する。</a:t>
                      </a: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致命的障害の発生時点。</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916705">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関連する他のプロジェクトのスケジュールが守られない事により、当プロジェクトの開発期間が圧迫される。</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開発スケジュールが遅延し、開発費用が膨らむ。</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中</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高</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6</a:t>
                      </a:r>
                    </a:p>
                    <a:p>
                      <a:pPr marL="0" marR="0" lvl="0" indent="0" algn="ctr" defTabSz="225425" rtl="0" eaLnBrk="1" fontAlgn="base" latinLnBrk="0" hangingPunct="1">
                        <a:lnSpc>
                          <a:spcPct val="100000"/>
                        </a:lnSpc>
                        <a:spcBef>
                          <a:spcPct val="20000"/>
                        </a:spcBef>
                        <a:spcAft>
                          <a:spcPct val="0"/>
                        </a:spcAft>
                        <a:buClrTx/>
                        <a:buSzTx/>
                        <a:buFont typeface="Wingdings" pitchFamily="2" charset="2"/>
                        <a:buNone/>
                        <a:tabLst/>
                      </a:pP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他プロジェクトのタスクとの依存関係をプロジェクト計画段階で明らかにし、互いに進捗状況の定期的報告を徹底する。</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defRPr/>
                      </a:pPr>
                      <a:endPar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対策会議を開催し、対応を検討する。また、スケジュールの見直しを行う。</a:t>
                      </a:r>
                      <a:endPar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 typeface="Wingdings" pitchFamily="2" charset="2"/>
                        <a:buNone/>
                        <a:tabLst/>
                      </a:pP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他プロジェクトの進捗が</a:t>
                      </a:r>
                      <a:r>
                        <a:rPr kumimoji="1" lang="en-US" altLang="ja-JP" sz="900" b="0" i="0" u="none" strike="noStrike" cap="none" normalizeH="0" baseline="0" dirty="0" smtClean="0">
                          <a:ln>
                            <a:noFill/>
                          </a:ln>
                          <a:solidFill>
                            <a:schemeClr val="tx1"/>
                          </a:solidFill>
                          <a:effectLst/>
                          <a:latin typeface="ＭＳ Ｐゴシック" pitchFamily="50" charset="-128"/>
                          <a:ea typeface="ＭＳ Ｐゴシック" pitchFamily="50" charset="-128"/>
                        </a:rPr>
                        <a:t>1</a:t>
                      </a:r>
                      <a:r>
                        <a:rPr kumimoji="1" lang="ja-JP" altLang="en-US" sz="900" b="0" i="0" u="none" strike="noStrike" cap="none" normalizeH="0" baseline="0" dirty="0" smtClean="0">
                          <a:ln>
                            <a:noFill/>
                          </a:ln>
                          <a:solidFill>
                            <a:schemeClr val="tx1"/>
                          </a:solidFill>
                          <a:effectLst/>
                          <a:latin typeface="ＭＳ Ｐゴシック" pitchFamily="50" charset="-128"/>
                          <a:ea typeface="ＭＳ Ｐゴシック" pitchFamily="50" charset="-128"/>
                        </a:rPr>
                        <a:t>か月遅れた時点</a:t>
                      </a:r>
                    </a:p>
                  </a:txBody>
                  <a:tcPr marL="90000" marR="90000" marT="46813" marB="468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63443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6-5</a:t>
            </a:r>
            <a:r>
              <a:rPr lang="ja-JP" altLang="en-US" dirty="0"/>
              <a:t>　マスタスケジュールの例</a:t>
            </a:r>
            <a:endParaRPr kumimoji="1" lang="ja-JP" altLang="en-US" dirty="0"/>
          </a:p>
        </p:txBody>
      </p:sp>
      <p:graphicFrame>
        <p:nvGraphicFramePr>
          <p:cNvPr id="3" name="Group 18"/>
          <p:cNvGraphicFramePr>
            <a:graphicFrameLocks noGrp="1"/>
          </p:cNvGraphicFramePr>
          <p:nvPr/>
        </p:nvGraphicFramePr>
        <p:xfrm>
          <a:off x="107950" y="836613"/>
          <a:ext cx="8856663" cy="5400676"/>
        </p:xfrm>
        <a:graphic>
          <a:graphicData uri="http://schemas.openxmlformats.org/drawingml/2006/table">
            <a:tbl>
              <a:tblPr/>
              <a:tblGrid>
                <a:gridCol w="906463"/>
                <a:gridCol w="333375"/>
                <a:gridCol w="330200"/>
                <a:gridCol w="331787"/>
                <a:gridCol w="330200"/>
                <a:gridCol w="333375"/>
                <a:gridCol w="330200"/>
                <a:gridCol w="330200"/>
                <a:gridCol w="331788"/>
                <a:gridCol w="331787"/>
                <a:gridCol w="330200"/>
                <a:gridCol w="331788"/>
                <a:gridCol w="331787"/>
                <a:gridCol w="328613"/>
                <a:gridCol w="331787"/>
                <a:gridCol w="331788"/>
                <a:gridCol w="330200"/>
                <a:gridCol w="331787"/>
                <a:gridCol w="330200"/>
                <a:gridCol w="333375"/>
                <a:gridCol w="330200"/>
                <a:gridCol w="331788"/>
                <a:gridCol w="330200"/>
                <a:gridCol w="333375"/>
                <a:gridCol w="330200"/>
              </a:tblGrid>
              <a:tr h="2286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Arial" charset="0"/>
                          <a:ea typeface="ＭＳ Ｐゴシック" pitchFamily="50" charset="-128"/>
                        </a:rPr>
                        <a:t>分類</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gridSpan="1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X+1</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年度</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X+2</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年度</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28600">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4</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5</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6</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7</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8</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9</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10</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11</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12</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1</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2</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3</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4</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5</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6</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7</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8</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9</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10</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11</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12</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1</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2</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Arial" charset="0"/>
                          <a:ea typeface="ＭＳ Ｐゴシック" pitchFamily="50" charset="-128"/>
                        </a:rPr>
                        <a:t>3</a:t>
                      </a:r>
                      <a:r>
                        <a:rPr kumimoji="1" lang="ja-JP" altLang="en-US" sz="800" b="0" i="0" u="none" strike="noStrike" cap="none" normalizeH="0" baseline="0" smtClean="0">
                          <a:ln>
                            <a:noFill/>
                          </a:ln>
                          <a:solidFill>
                            <a:schemeClr val="tx1"/>
                          </a:solidFill>
                          <a:effectLst/>
                          <a:latin typeface="Arial" charset="0"/>
                          <a:ea typeface="ＭＳ Ｐゴシック" pitchFamily="50" charset="-128"/>
                        </a:rPr>
                        <a:t>月</a:t>
                      </a: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Arial" charset="0"/>
                          <a:ea typeface="ＭＳ Ｐゴシック" pitchFamily="50" charset="-128"/>
                        </a:rPr>
                        <a:t>主要マイルｽﾄン</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Arial" charset="0"/>
                          <a:ea typeface="ＭＳ Ｐゴシック" pitchFamily="50" charset="-128"/>
                        </a:rPr>
                        <a:t>マネジメント</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Arial" charset="0"/>
                          <a:ea typeface="ＭＳ Ｐゴシック" pitchFamily="50" charset="-128"/>
                        </a:rPr>
                        <a:t>関連する活動</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4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Arial" charset="0"/>
                          <a:ea typeface="ＭＳ Ｐゴシック" pitchFamily="50" charset="-128"/>
                        </a:rPr>
                        <a:t>アプリケーション</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Arial" charset="0"/>
                          <a:ea typeface="ＭＳ Ｐゴシック" pitchFamily="50" charset="-128"/>
                        </a:rPr>
                        <a:t>インフラ</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Arial" charset="0"/>
                          <a:ea typeface="ＭＳ Ｐゴシック" pitchFamily="50" charset="-128"/>
                        </a:rPr>
                        <a:t>移行</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6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Arial" charset="0"/>
                          <a:ea typeface="ＭＳ Ｐゴシック" pitchFamily="50" charset="-128"/>
                        </a:rPr>
                        <a:t>運用・教育</a:t>
                      </a:r>
                    </a:p>
                  </a:txBody>
                  <a:tcPr marL="36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Arial" charset="0"/>
                        <a:ea typeface="ＭＳ Ｐゴシック" pitchFamily="50" charset="-128"/>
                      </a:endParaRPr>
                    </a:p>
                  </a:txBody>
                  <a:tcPr marL="0" marR="0" marT="46800" marB="46800"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AutoShape 259"/>
          <p:cNvSpPr>
            <a:spLocks noChangeArrowheads="1"/>
          </p:cNvSpPr>
          <p:nvPr/>
        </p:nvSpPr>
        <p:spPr bwMode="auto">
          <a:xfrm>
            <a:off x="7956550" y="1341438"/>
            <a:ext cx="144463" cy="125412"/>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 name="Text Box 260"/>
          <p:cNvSpPr txBox="1">
            <a:spLocks noChangeArrowheads="1"/>
          </p:cNvSpPr>
          <p:nvPr/>
        </p:nvSpPr>
        <p:spPr bwMode="auto">
          <a:xfrm>
            <a:off x="8101013" y="1314450"/>
            <a:ext cx="65405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サービス開始</a:t>
            </a:r>
          </a:p>
        </p:txBody>
      </p:sp>
      <p:sp>
        <p:nvSpPr>
          <p:cNvPr id="6" name="AutoShape 261"/>
          <p:cNvSpPr>
            <a:spLocks noChangeArrowheads="1"/>
          </p:cNvSpPr>
          <p:nvPr/>
        </p:nvSpPr>
        <p:spPr bwMode="auto">
          <a:xfrm>
            <a:off x="7204075" y="1431925"/>
            <a:ext cx="144463" cy="125413"/>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 name="Text Box 262"/>
          <p:cNvSpPr txBox="1">
            <a:spLocks noChangeArrowheads="1"/>
          </p:cNvSpPr>
          <p:nvPr/>
        </p:nvSpPr>
        <p:spPr bwMode="auto">
          <a:xfrm>
            <a:off x="6910388" y="1314450"/>
            <a:ext cx="6858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開発完了判定</a:t>
            </a:r>
          </a:p>
        </p:txBody>
      </p:sp>
      <p:sp>
        <p:nvSpPr>
          <p:cNvPr id="8" name="Rectangle 263"/>
          <p:cNvSpPr>
            <a:spLocks noChangeArrowheads="1"/>
          </p:cNvSpPr>
          <p:nvPr/>
        </p:nvSpPr>
        <p:spPr bwMode="auto">
          <a:xfrm>
            <a:off x="1666875" y="1776413"/>
            <a:ext cx="457200" cy="36036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900"/>
              <a:t>PJ</a:t>
            </a:r>
          </a:p>
          <a:p>
            <a:pPr algn="ctr"/>
            <a:r>
              <a:rPr lang="ja-JP" altLang="en-US" sz="900"/>
              <a:t>計画</a:t>
            </a:r>
          </a:p>
        </p:txBody>
      </p:sp>
      <p:sp>
        <p:nvSpPr>
          <p:cNvPr id="10" name="Rectangle 264"/>
          <p:cNvSpPr>
            <a:spLocks noChangeArrowheads="1"/>
          </p:cNvSpPr>
          <p:nvPr/>
        </p:nvSpPr>
        <p:spPr bwMode="auto">
          <a:xfrm>
            <a:off x="2197100" y="2927350"/>
            <a:ext cx="647700"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要件定義</a:t>
            </a:r>
          </a:p>
        </p:txBody>
      </p:sp>
      <p:sp>
        <p:nvSpPr>
          <p:cNvPr id="11" name="Rectangle 265"/>
          <p:cNvSpPr>
            <a:spLocks noChangeArrowheads="1"/>
          </p:cNvSpPr>
          <p:nvPr/>
        </p:nvSpPr>
        <p:spPr bwMode="auto">
          <a:xfrm>
            <a:off x="2844800" y="335915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基本設計</a:t>
            </a:r>
          </a:p>
        </p:txBody>
      </p:sp>
      <p:sp>
        <p:nvSpPr>
          <p:cNvPr id="12" name="Rectangle 266"/>
          <p:cNvSpPr>
            <a:spLocks noChangeArrowheads="1"/>
          </p:cNvSpPr>
          <p:nvPr/>
        </p:nvSpPr>
        <p:spPr bwMode="auto">
          <a:xfrm>
            <a:off x="3684588" y="3359150"/>
            <a:ext cx="19446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システム開発</a:t>
            </a:r>
          </a:p>
          <a:p>
            <a:pPr algn="ctr"/>
            <a:r>
              <a:rPr lang="ja-JP" altLang="en-US" sz="900"/>
              <a:t>（詳細設計～結合テスト）</a:t>
            </a:r>
          </a:p>
        </p:txBody>
      </p:sp>
      <p:sp>
        <p:nvSpPr>
          <p:cNvPr id="13" name="Rectangle 267"/>
          <p:cNvSpPr>
            <a:spLocks noChangeArrowheads="1"/>
          </p:cNvSpPr>
          <p:nvPr/>
        </p:nvSpPr>
        <p:spPr bwMode="auto">
          <a:xfrm>
            <a:off x="5661025" y="3359150"/>
            <a:ext cx="647700"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システム</a:t>
            </a:r>
          </a:p>
          <a:p>
            <a:pPr algn="ctr"/>
            <a:r>
              <a:rPr lang="ja-JP" altLang="en-US" sz="900"/>
              <a:t>テスト</a:t>
            </a:r>
          </a:p>
        </p:txBody>
      </p:sp>
      <p:sp>
        <p:nvSpPr>
          <p:cNvPr id="14" name="Rectangle 268"/>
          <p:cNvSpPr>
            <a:spLocks noChangeArrowheads="1"/>
          </p:cNvSpPr>
          <p:nvPr/>
        </p:nvSpPr>
        <p:spPr bwMode="auto">
          <a:xfrm>
            <a:off x="7308850" y="3359150"/>
            <a:ext cx="649288"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アプリ</a:t>
            </a:r>
          </a:p>
          <a:p>
            <a:pPr algn="ctr"/>
            <a:r>
              <a:rPr lang="ja-JP" altLang="en-US" sz="900"/>
              <a:t>切り替え</a:t>
            </a:r>
          </a:p>
        </p:txBody>
      </p:sp>
      <p:sp>
        <p:nvSpPr>
          <p:cNvPr id="15" name="Rectangle 269"/>
          <p:cNvSpPr>
            <a:spLocks noChangeArrowheads="1"/>
          </p:cNvSpPr>
          <p:nvPr/>
        </p:nvSpPr>
        <p:spPr bwMode="auto">
          <a:xfrm>
            <a:off x="6340475" y="3359150"/>
            <a:ext cx="93821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ユーザーテスト</a:t>
            </a:r>
          </a:p>
        </p:txBody>
      </p:sp>
      <p:sp>
        <p:nvSpPr>
          <p:cNvPr id="16" name="AutoShape 270"/>
          <p:cNvSpPr>
            <a:spLocks noChangeArrowheads="1"/>
          </p:cNvSpPr>
          <p:nvPr/>
        </p:nvSpPr>
        <p:spPr bwMode="auto">
          <a:xfrm>
            <a:off x="2928938" y="1431925"/>
            <a:ext cx="144462" cy="125413"/>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 name="Text Box 271"/>
          <p:cNvSpPr txBox="1">
            <a:spLocks noChangeArrowheads="1"/>
          </p:cNvSpPr>
          <p:nvPr/>
        </p:nvSpPr>
        <p:spPr bwMode="auto">
          <a:xfrm>
            <a:off x="2986088" y="13144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要件凍結</a:t>
            </a:r>
          </a:p>
        </p:txBody>
      </p:sp>
      <p:sp>
        <p:nvSpPr>
          <p:cNvPr id="18" name="AutoShape 272"/>
          <p:cNvSpPr>
            <a:spLocks noChangeArrowheads="1"/>
          </p:cNvSpPr>
          <p:nvPr/>
        </p:nvSpPr>
        <p:spPr bwMode="auto">
          <a:xfrm>
            <a:off x="3576638" y="1431925"/>
            <a:ext cx="144462" cy="125413"/>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 name="Text Box 273"/>
          <p:cNvSpPr txBox="1">
            <a:spLocks noChangeArrowheads="1"/>
          </p:cNvSpPr>
          <p:nvPr/>
        </p:nvSpPr>
        <p:spPr bwMode="auto">
          <a:xfrm>
            <a:off x="3540125" y="1314450"/>
            <a:ext cx="6858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外部仕様凍結</a:t>
            </a:r>
          </a:p>
        </p:txBody>
      </p:sp>
      <p:sp>
        <p:nvSpPr>
          <p:cNvPr id="20" name="Rectangle 274"/>
          <p:cNvSpPr>
            <a:spLocks noChangeArrowheads="1"/>
          </p:cNvSpPr>
          <p:nvPr/>
        </p:nvSpPr>
        <p:spPr bwMode="auto">
          <a:xfrm>
            <a:off x="4356100" y="2351088"/>
            <a:ext cx="1279525" cy="36036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システム改修</a:t>
            </a:r>
          </a:p>
          <a:p>
            <a:pPr algn="ctr"/>
            <a:r>
              <a:rPr lang="ja-JP" altLang="en-US" sz="900"/>
              <a:t>（店舗、</a:t>
            </a:r>
            <a:r>
              <a:rPr lang="en-US" altLang="ja-JP" sz="900"/>
              <a:t>Web</a:t>
            </a:r>
            <a:r>
              <a:rPr lang="ja-JP" altLang="en-US" sz="900"/>
              <a:t>販売）</a:t>
            </a:r>
          </a:p>
        </p:txBody>
      </p:sp>
      <p:sp>
        <p:nvSpPr>
          <p:cNvPr id="21" name="AutoShape 275"/>
          <p:cNvSpPr>
            <a:spLocks noChangeArrowheads="1"/>
          </p:cNvSpPr>
          <p:nvPr/>
        </p:nvSpPr>
        <p:spPr bwMode="auto">
          <a:xfrm>
            <a:off x="2130425" y="1431925"/>
            <a:ext cx="144463" cy="125413"/>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2" name="Text Box 276"/>
          <p:cNvSpPr txBox="1">
            <a:spLocks noChangeArrowheads="1"/>
          </p:cNvSpPr>
          <p:nvPr/>
        </p:nvSpPr>
        <p:spPr bwMode="auto">
          <a:xfrm>
            <a:off x="2124075" y="1316038"/>
            <a:ext cx="59055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en-US" altLang="ja-JP" sz="900"/>
              <a:t>PJ</a:t>
            </a:r>
            <a:r>
              <a:rPr lang="ja-JP" altLang="en-US" sz="900"/>
              <a:t>計画承認</a:t>
            </a:r>
          </a:p>
        </p:txBody>
      </p:sp>
      <p:sp>
        <p:nvSpPr>
          <p:cNvPr id="23" name="AutoShape 277"/>
          <p:cNvSpPr>
            <a:spLocks noChangeArrowheads="1"/>
          </p:cNvSpPr>
          <p:nvPr/>
        </p:nvSpPr>
        <p:spPr bwMode="auto">
          <a:xfrm>
            <a:off x="5559425" y="1970088"/>
            <a:ext cx="144463" cy="125412"/>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 name="Text Box 278"/>
          <p:cNvSpPr txBox="1">
            <a:spLocks noChangeArrowheads="1"/>
          </p:cNvSpPr>
          <p:nvPr/>
        </p:nvSpPr>
        <p:spPr bwMode="auto">
          <a:xfrm>
            <a:off x="5565775" y="18224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工程審査</a:t>
            </a:r>
          </a:p>
        </p:txBody>
      </p:sp>
      <p:sp>
        <p:nvSpPr>
          <p:cNvPr id="25" name="AutoShape 279"/>
          <p:cNvSpPr>
            <a:spLocks noChangeArrowheads="1"/>
          </p:cNvSpPr>
          <p:nvPr/>
        </p:nvSpPr>
        <p:spPr bwMode="auto">
          <a:xfrm>
            <a:off x="6207125" y="1970088"/>
            <a:ext cx="144463" cy="125412"/>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Text Box 280"/>
          <p:cNvSpPr txBox="1">
            <a:spLocks noChangeArrowheads="1"/>
          </p:cNvSpPr>
          <p:nvPr/>
        </p:nvSpPr>
        <p:spPr bwMode="auto">
          <a:xfrm>
            <a:off x="6213475" y="18224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工程審査</a:t>
            </a:r>
          </a:p>
        </p:txBody>
      </p:sp>
      <p:sp>
        <p:nvSpPr>
          <p:cNvPr id="27" name="AutoShape 281"/>
          <p:cNvSpPr>
            <a:spLocks noChangeArrowheads="1"/>
          </p:cNvSpPr>
          <p:nvPr/>
        </p:nvSpPr>
        <p:spPr bwMode="auto">
          <a:xfrm>
            <a:off x="7204075" y="1970088"/>
            <a:ext cx="144463" cy="125412"/>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Text Box 282"/>
          <p:cNvSpPr txBox="1">
            <a:spLocks noChangeArrowheads="1"/>
          </p:cNvSpPr>
          <p:nvPr/>
        </p:nvSpPr>
        <p:spPr bwMode="auto">
          <a:xfrm>
            <a:off x="7212013" y="18224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工程審査</a:t>
            </a:r>
          </a:p>
        </p:txBody>
      </p:sp>
      <p:sp>
        <p:nvSpPr>
          <p:cNvPr id="29" name="Rectangle 283"/>
          <p:cNvSpPr>
            <a:spLocks noChangeArrowheads="1"/>
          </p:cNvSpPr>
          <p:nvPr/>
        </p:nvSpPr>
        <p:spPr bwMode="auto">
          <a:xfrm>
            <a:off x="8101013" y="1776413"/>
            <a:ext cx="504825" cy="36036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900"/>
              <a:t>PJ</a:t>
            </a:r>
          </a:p>
          <a:p>
            <a:pPr algn="ctr"/>
            <a:r>
              <a:rPr lang="ja-JP" altLang="en-US" sz="900"/>
              <a:t>評価</a:t>
            </a:r>
          </a:p>
        </p:txBody>
      </p:sp>
      <p:cxnSp>
        <p:nvCxnSpPr>
          <p:cNvPr id="30" name="AutoShape 284"/>
          <p:cNvCxnSpPr>
            <a:cxnSpLocks noChangeShapeType="1"/>
            <a:stCxn id="8" idx="3"/>
            <a:endCxn id="21" idx="3"/>
          </p:cNvCxnSpPr>
          <p:nvPr/>
        </p:nvCxnSpPr>
        <p:spPr bwMode="auto">
          <a:xfrm flipV="1">
            <a:off x="2124075" y="1557338"/>
            <a:ext cx="79375" cy="400050"/>
          </a:xfrm>
          <a:prstGeom prst="bentConnector2">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AutoShape 285"/>
          <p:cNvSpPr>
            <a:spLocks noChangeArrowheads="1"/>
          </p:cNvSpPr>
          <p:nvPr/>
        </p:nvSpPr>
        <p:spPr bwMode="auto">
          <a:xfrm>
            <a:off x="2919413" y="1970088"/>
            <a:ext cx="144462" cy="125412"/>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 name="Text Box 286"/>
          <p:cNvSpPr txBox="1">
            <a:spLocks noChangeArrowheads="1"/>
          </p:cNvSpPr>
          <p:nvPr/>
        </p:nvSpPr>
        <p:spPr bwMode="auto">
          <a:xfrm>
            <a:off x="2925763" y="18224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工程審査</a:t>
            </a:r>
          </a:p>
        </p:txBody>
      </p:sp>
      <p:sp>
        <p:nvSpPr>
          <p:cNvPr id="33" name="AutoShape 287"/>
          <p:cNvSpPr>
            <a:spLocks noChangeArrowheads="1"/>
          </p:cNvSpPr>
          <p:nvPr/>
        </p:nvSpPr>
        <p:spPr bwMode="auto">
          <a:xfrm>
            <a:off x="3567113" y="1970088"/>
            <a:ext cx="144462" cy="125412"/>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4" name="Text Box 288"/>
          <p:cNvSpPr txBox="1">
            <a:spLocks noChangeArrowheads="1"/>
          </p:cNvSpPr>
          <p:nvPr/>
        </p:nvSpPr>
        <p:spPr bwMode="auto">
          <a:xfrm>
            <a:off x="3573463" y="18224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工程審査</a:t>
            </a:r>
          </a:p>
        </p:txBody>
      </p:sp>
      <p:cxnSp>
        <p:nvCxnSpPr>
          <p:cNvPr id="35" name="AutoShape 289"/>
          <p:cNvCxnSpPr>
            <a:cxnSpLocks noChangeShapeType="1"/>
            <a:stCxn id="20" idx="3"/>
            <a:endCxn id="13" idx="0"/>
          </p:cNvCxnSpPr>
          <p:nvPr/>
        </p:nvCxnSpPr>
        <p:spPr bwMode="auto">
          <a:xfrm>
            <a:off x="5635625" y="2532063"/>
            <a:ext cx="349250" cy="827087"/>
          </a:xfrm>
          <a:prstGeom prst="bentConnector2">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290"/>
          <p:cNvSpPr>
            <a:spLocks noChangeArrowheads="1"/>
          </p:cNvSpPr>
          <p:nvPr/>
        </p:nvSpPr>
        <p:spPr bwMode="auto">
          <a:xfrm>
            <a:off x="2339975" y="3933825"/>
            <a:ext cx="647700"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キャパシティ・</a:t>
            </a:r>
          </a:p>
          <a:p>
            <a:pPr algn="ctr"/>
            <a:r>
              <a:rPr lang="ja-JP" altLang="en-US" sz="900"/>
              <a:t>性能要件</a:t>
            </a:r>
          </a:p>
        </p:txBody>
      </p:sp>
      <p:sp>
        <p:nvSpPr>
          <p:cNvPr id="37" name="Rectangle 291"/>
          <p:cNvSpPr>
            <a:spLocks noChangeArrowheads="1"/>
          </p:cNvSpPr>
          <p:nvPr/>
        </p:nvSpPr>
        <p:spPr bwMode="auto">
          <a:xfrm>
            <a:off x="3016250" y="3933825"/>
            <a:ext cx="62071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インフラ</a:t>
            </a:r>
          </a:p>
          <a:p>
            <a:pPr algn="ctr"/>
            <a:r>
              <a:rPr lang="ja-JP" altLang="en-US" sz="900"/>
              <a:t>構成設計</a:t>
            </a:r>
          </a:p>
        </p:txBody>
      </p:sp>
      <p:sp>
        <p:nvSpPr>
          <p:cNvPr id="38" name="Rectangle 292"/>
          <p:cNvSpPr>
            <a:spLocks noChangeArrowheads="1"/>
          </p:cNvSpPr>
          <p:nvPr/>
        </p:nvSpPr>
        <p:spPr bwMode="auto">
          <a:xfrm>
            <a:off x="5672138" y="4365625"/>
            <a:ext cx="620712"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本番環境</a:t>
            </a:r>
          </a:p>
          <a:p>
            <a:pPr algn="ctr"/>
            <a:r>
              <a:rPr lang="ja-JP" altLang="en-US" sz="900"/>
              <a:t>構築</a:t>
            </a:r>
          </a:p>
        </p:txBody>
      </p:sp>
      <p:sp>
        <p:nvSpPr>
          <p:cNvPr id="39" name="Rectangle 293"/>
          <p:cNvSpPr>
            <a:spLocks noChangeArrowheads="1"/>
          </p:cNvSpPr>
          <p:nvPr/>
        </p:nvSpPr>
        <p:spPr bwMode="auto">
          <a:xfrm>
            <a:off x="3708400" y="4365625"/>
            <a:ext cx="547688"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開発環境</a:t>
            </a:r>
          </a:p>
          <a:p>
            <a:pPr algn="ctr"/>
            <a:r>
              <a:rPr lang="ja-JP" altLang="en-US" sz="900"/>
              <a:t>構築</a:t>
            </a:r>
          </a:p>
        </p:txBody>
      </p:sp>
      <p:sp>
        <p:nvSpPr>
          <p:cNvPr id="40" name="Rectangle 294"/>
          <p:cNvSpPr>
            <a:spLocks noChangeArrowheads="1"/>
          </p:cNvSpPr>
          <p:nvPr/>
        </p:nvSpPr>
        <p:spPr bwMode="auto">
          <a:xfrm>
            <a:off x="5076825" y="4365625"/>
            <a:ext cx="54927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テスト環境</a:t>
            </a:r>
          </a:p>
          <a:p>
            <a:pPr algn="ctr"/>
            <a:r>
              <a:rPr lang="ja-JP" altLang="en-US" sz="900"/>
              <a:t>構築</a:t>
            </a:r>
          </a:p>
        </p:txBody>
      </p:sp>
      <p:sp>
        <p:nvSpPr>
          <p:cNvPr id="41" name="Rectangle 295"/>
          <p:cNvSpPr>
            <a:spLocks noChangeArrowheads="1"/>
          </p:cNvSpPr>
          <p:nvPr/>
        </p:nvSpPr>
        <p:spPr bwMode="auto">
          <a:xfrm>
            <a:off x="7323138" y="4365625"/>
            <a:ext cx="620712"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インフラ</a:t>
            </a:r>
          </a:p>
          <a:p>
            <a:pPr algn="ctr"/>
            <a:r>
              <a:rPr lang="ja-JP" altLang="en-US" sz="900"/>
              <a:t>切り替え</a:t>
            </a:r>
          </a:p>
        </p:txBody>
      </p:sp>
      <p:sp>
        <p:nvSpPr>
          <p:cNvPr id="42" name="Rectangle 296"/>
          <p:cNvSpPr>
            <a:spLocks noChangeArrowheads="1"/>
          </p:cNvSpPr>
          <p:nvPr/>
        </p:nvSpPr>
        <p:spPr bwMode="auto">
          <a:xfrm>
            <a:off x="3698875" y="5373688"/>
            <a:ext cx="936625"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業務</a:t>
            </a:r>
          </a:p>
          <a:p>
            <a:pPr algn="ctr"/>
            <a:r>
              <a:rPr lang="ja-JP" altLang="en-US" sz="900"/>
              <a:t>マニュアル改訂</a:t>
            </a:r>
          </a:p>
        </p:txBody>
      </p:sp>
      <p:sp>
        <p:nvSpPr>
          <p:cNvPr id="43" name="Rectangle 297"/>
          <p:cNvSpPr>
            <a:spLocks noChangeArrowheads="1"/>
          </p:cNvSpPr>
          <p:nvPr/>
        </p:nvSpPr>
        <p:spPr bwMode="auto">
          <a:xfrm>
            <a:off x="4033838" y="4870450"/>
            <a:ext cx="59372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データ</a:t>
            </a:r>
          </a:p>
          <a:p>
            <a:pPr algn="ctr"/>
            <a:r>
              <a:rPr lang="ja-JP" altLang="en-US" sz="900"/>
              <a:t>移行設計</a:t>
            </a:r>
          </a:p>
        </p:txBody>
      </p:sp>
      <p:sp>
        <p:nvSpPr>
          <p:cNvPr id="44" name="Rectangle 298"/>
          <p:cNvSpPr>
            <a:spLocks noChangeArrowheads="1"/>
          </p:cNvSpPr>
          <p:nvPr/>
        </p:nvSpPr>
        <p:spPr bwMode="auto">
          <a:xfrm>
            <a:off x="4678363" y="4870450"/>
            <a:ext cx="946150"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移行ツール</a:t>
            </a:r>
          </a:p>
          <a:p>
            <a:pPr algn="ctr"/>
            <a:r>
              <a:rPr lang="ja-JP" altLang="en-US" sz="900"/>
              <a:t>開発</a:t>
            </a:r>
          </a:p>
        </p:txBody>
      </p:sp>
      <p:sp>
        <p:nvSpPr>
          <p:cNvPr id="45" name="Rectangle 299"/>
          <p:cNvSpPr>
            <a:spLocks noChangeArrowheads="1"/>
          </p:cNvSpPr>
          <p:nvPr/>
        </p:nvSpPr>
        <p:spPr bwMode="auto">
          <a:xfrm>
            <a:off x="5662613" y="4870450"/>
            <a:ext cx="628650"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移行手順書</a:t>
            </a:r>
          </a:p>
          <a:p>
            <a:pPr algn="ctr"/>
            <a:r>
              <a:rPr lang="ja-JP" altLang="en-US" sz="900"/>
              <a:t>作成</a:t>
            </a:r>
          </a:p>
        </p:txBody>
      </p:sp>
      <p:sp>
        <p:nvSpPr>
          <p:cNvPr id="46" name="Rectangle 300"/>
          <p:cNvSpPr>
            <a:spLocks noChangeArrowheads="1"/>
          </p:cNvSpPr>
          <p:nvPr/>
        </p:nvSpPr>
        <p:spPr bwMode="auto">
          <a:xfrm>
            <a:off x="6353175" y="4870450"/>
            <a:ext cx="59372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移行</a:t>
            </a:r>
          </a:p>
          <a:p>
            <a:pPr algn="ctr"/>
            <a:r>
              <a:rPr lang="ja-JP" altLang="en-US" sz="900"/>
              <a:t>リハーサル</a:t>
            </a:r>
          </a:p>
        </p:txBody>
      </p:sp>
      <p:sp>
        <p:nvSpPr>
          <p:cNvPr id="47" name="Rectangle 301"/>
          <p:cNvSpPr>
            <a:spLocks noChangeArrowheads="1"/>
          </p:cNvSpPr>
          <p:nvPr/>
        </p:nvSpPr>
        <p:spPr bwMode="auto">
          <a:xfrm>
            <a:off x="7335838" y="4870450"/>
            <a:ext cx="59372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移行</a:t>
            </a:r>
          </a:p>
        </p:txBody>
      </p:sp>
      <p:sp>
        <p:nvSpPr>
          <p:cNvPr id="48" name="Rectangle 302"/>
          <p:cNvSpPr>
            <a:spLocks noChangeArrowheads="1"/>
          </p:cNvSpPr>
          <p:nvPr/>
        </p:nvSpPr>
        <p:spPr bwMode="auto">
          <a:xfrm>
            <a:off x="5653088" y="5373688"/>
            <a:ext cx="647700"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ユーザー</a:t>
            </a:r>
          </a:p>
          <a:p>
            <a:pPr algn="ctr"/>
            <a:r>
              <a:rPr lang="ja-JP" altLang="en-US" sz="900"/>
              <a:t>教育</a:t>
            </a:r>
          </a:p>
        </p:txBody>
      </p:sp>
      <p:sp>
        <p:nvSpPr>
          <p:cNvPr id="49" name="Rectangle 303"/>
          <p:cNvSpPr>
            <a:spLocks noChangeArrowheads="1"/>
          </p:cNvSpPr>
          <p:nvPr/>
        </p:nvSpPr>
        <p:spPr bwMode="auto">
          <a:xfrm>
            <a:off x="4687888" y="5373688"/>
            <a:ext cx="917575"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システム操作</a:t>
            </a:r>
          </a:p>
          <a:p>
            <a:pPr algn="ctr"/>
            <a:r>
              <a:rPr lang="ja-JP" altLang="en-US" sz="900"/>
              <a:t>マニュアル作成</a:t>
            </a:r>
          </a:p>
        </p:txBody>
      </p:sp>
      <p:sp>
        <p:nvSpPr>
          <p:cNvPr id="50" name="Rectangle 304"/>
          <p:cNvSpPr>
            <a:spLocks noChangeArrowheads="1"/>
          </p:cNvSpPr>
          <p:nvPr/>
        </p:nvSpPr>
        <p:spPr bwMode="auto">
          <a:xfrm>
            <a:off x="2700338" y="5805488"/>
            <a:ext cx="936625"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システム</a:t>
            </a:r>
          </a:p>
          <a:p>
            <a:pPr algn="ctr"/>
            <a:r>
              <a:rPr lang="ja-JP" altLang="en-US" sz="900"/>
              <a:t>運用設計</a:t>
            </a:r>
          </a:p>
        </p:txBody>
      </p:sp>
      <p:sp>
        <p:nvSpPr>
          <p:cNvPr id="51" name="Rectangle 305"/>
          <p:cNvSpPr>
            <a:spLocks noChangeArrowheads="1"/>
          </p:cNvSpPr>
          <p:nvPr/>
        </p:nvSpPr>
        <p:spPr bwMode="auto">
          <a:xfrm>
            <a:off x="5643563" y="5805488"/>
            <a:ext cx="647700"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システム運用</a:t>
            </a:r>
          </a:p>
          <a:p>
            <a:pPr algn="ctr"/>
            <a:r>
              <a:rPr lang="ja-JP" altLang="en-US" sz="900"/>
              <a:t>テスト</a:t>
            </a:r>
          </a:p>
        </p:txBody>
      </p:sp>
      <p:sp>
        <p:nvSpPr>
          <p:cNvPr id="52" name="Rectangle 306"/>
          <p:cNvSpPr>
            <a:spLocks noChangeArrowheads="1"/>
          </p:cNvSpPr>
          <p:nvPr/>
        </p:nvSpPr>
        <p:spPr bwMode="auto">
          <a:xfrm>
            <a:off x="3698875" y="5805488"/>
            <a:ext cx="936625"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システム運用</a:t>
            </a:r>
          </a:p>
          <a:p>
            <a:pPr algn="ctr"/>
            <a:r>
              <a:rPr lang="ja-JP" altLang="en-US" sz="900"/>
              <a:t>手順書策定</a:t>
            </a:r>
          </a:p>
        </p:txBody>
      </p:sp>
      <p:sp>
        <p:nvSpPr>
          <p:cNvPr id="53" name="Rectangle 307"/>
          <p:cNvSpPr>
            <a:spLocks noChangeArrowheads="1"/>
          </p:cNvSpPr>
          <p:nvPr/>
        </p:nvSpPr>
        <p:spPr bwMode="auto">
          <a:xfrm>
            <a:off x="7318375" y="5805488"/>
            <a:ext cx="647700"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オペレータ</a:t>
            </a:r>
          </a:p>
          <a:p>
            <a:pPr algn="ctr"/>
            <a:r>
              <a:rPr lang="ja-JP" altLang="en-US" sz="900"/>
              <a:t>教育</a:t>
            </a:r>
          </a:p>
        </p:txBody>
      </p:sp>
      <p:sp>
        <p:nvSpPr>
          <p:cNvPr id="54" name="Rectangle 308"/>
          <p:cNvSpPr>
            <a:spLocks noChangeArrowheads="1"/>
          </p:cNvSpPr>
          <p:nvPr/>
        </p:nvSpPr>
        <p:spPr bwMode="auto">
          <a:xfrm>
            <a:off x="6319838" y="5805488"/>
            <a:ext cx="647700"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運用環境</a:t>
            </a:r>
          </a:p>
          <a:p>
            <a:pPr algn="ctr"/>
            <a:r>
              <a:rPr lang="ja-JP" altLang="en-US" sz="900"/>
              <a:t>整備</a:t>
            </a:r>
          </a:p>
        </p:txBody>
      </p:sp>
      <p:cxnSp>
        <p:nvCxnSpPr>
          <p:cNvPr id="55" name="AutoShape 309"/>
          <p:cNvCxnSpPr>
            <a:cxnSpLocks noChangeShapeType="1"/>
            <a:stCxn id="39" idx="3"/>
            <a:endCxn id="12" idx="2"/>
          </p:cNvCxnSpPr>
          <p:nvPr/>
        </p:nvCxnSpPr>
        <p:spPr bwMode="auto">
          <a:xfrm flipV="1">
            <a:off x="4256088" y="3719513"/>
            <a:ext cx="401637" cy="827087"/>
          </a:xfrm>
          <a:prstGeom prst="bentConnector2">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310"/>
          <p:cNvCxnSpPr>
            <a:cxnSpLocks noChangeShapeType="1"/>
            <a:stCxn id="40" idx="0"/>
            <a:endCxn id="13" idx="2"/>
          </p:cNvCxnSpPr>
          <p:nvPr/>
        </p:nvCxnSpPr>
        <p:spPr bwMode="auto">
          <a:xfrm rot="-5400000">
            <a:off x="5345113" y="3725863"/>
            <a:ext cx="646112" cy="633412"/>
          </a:xfrm>
          <a:prstGeom prst="bentConnector3">
            <a:avLst>
              <a:gd name="adj1" fmla="val 49875"/>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311"/>
          <p:cNvCxnSpPr>
            <a:cxnSpLocks noChangeShapeType="1"/>
            <a:stCxn id="38" idx="3"/>
            <a:endCxn id="15" idx="2"/>
          </p:cNvCxnSpPr>
          <p:nvPr/>
        </p:nvCxnSpPr>
        <p:spPr bwMode="auto">
          <a:xfrm flipV="1">
            <a:off x="6292850" y="3719513"/>
            <a:ext cx="517525" cy="827087"/>
          </a:xfrm>
          <a:prstGeom prst="bentConnector2">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312"/>
          <p:cNvCxnSpPr>
            <a:cxnSpLocks noChangeShapeType="1"/>
            <a:stCxn id="54" idx="3"/>
            <a:endCxn id="53" idx="1"/>
          </p:cNvCxnSpPr>
          <p:nvPr/>
        </p:nvCxnSpPr>
        <p:spPr bwMode="auto">
          <a:xfrm>
            <a:off x="6967538" y="5986463"/>
            <a:ext cx="350837" cy="0"/>
          </a:xfrm>
          <a:prstGeom prst="straightConnector1">
            <a:avLst/>
          </a:prstGeom>
          <a:noFill/>
          <a:ln w="28575">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313"/>
          <p:cNvCxnSpPr>
            <a:cxnSpLocks noChangeShapeType="1"/>
            <a:stCxn id="52" idx="3"/>
            <a:endCxn id="51" idx="1"/>
          </p:cNvCxnSpPr>
          <p:nvPr/>
        </p:nvCxnSpPr>
        <p:spPr bwMode="auto">
          <a:xfrm>
            <a:off x="4635500" y="5986463"/>
            <a:ext cx="1008063" cy="0"/>
          </a:xfrm>
          <a:prstGeom prst="straightConnector1">
            <a:avLst/>
          </a:prstGeom>
          <a:noFill/>
          <a:ln w="28575">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314"/>
          <p:cNvCxnSpPr>
            <a:cxnSpLocks noChangeShapeType="1"/>
            <a:stCxn id="46" idx="3"/>
            <a:endCxn id="47" idx="1"/>
          </p:cNvCxnSpPr>
          <p:nvPr/>
        </p:nvCxnSpPr>
        <p:spPr bwMode="auto">
          <a:xfrm>
            <a:off x="6946900" y="5051425"/>
            <a:ext cx="388938" cy="0"/>
          </a:xfrm>
          <a:prstGeom prst="straightConnector1">
            <a:avLst/>
          </a:prstGeom>
          <a:noFill/>
          <a:ln w="28575">
            <a:solidFill>
              <a:srgbClr val="0000CC"/>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315"/>
          <p:cNvCxnSpPr>
            <a:cxnSpLocks noChangeShapeType="1"/>
            <a:stCxn id="50" idx="0"/>
            <a:endCxn id="37" idx="2"/>
          </p:cNvCxnSpPr>
          <p:nvPr/>
        </p:nvCxnSpPr>
        <p:spPr bwMode="auto">
          <a:xfrm rot="-5400000">
            <a:off x="2492375" y="4970463"/>
            <a:ext cx="1511300" cy="158750"/>
          </a:xfrm>
          <a:prstGeom prst="bentConnector3">
            <a:avLst>
              <a:gd name="adj1" fmla="val 50000"/>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316"/>
          <p:cNvCxnSpPr>
            <a:cxnSpLocks noChangeShapeType="1"/>
            <a:stCxn id="10" idx="3"/>
            <a:endCxn id="11" idx="0"/>
          </p:cNvCxnSpPr>
          <p:nvPr/>
        </p:nvCxnSpPr>
        <p:spPr bwMode="auto">
          <a:xfrm>
            <a:off x="2844800" y="3108325"/>
            <a:ext cx="396875" cy="250825"/>
          </a:xfrm>
          <a:prstGeom prst="bentConnector2">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317"/>
          <p:cNvCxnSpPr>
            <a:cxnSpLocks noChangeShapeType="1"/>
            <a:stCxn id="41" idx="0"/>
            <a:endCxn id="14" idx="2"/>
          </p:cNvCxnSpPr>
          <p:nvPr/>
        </p:nvCxnSpPr>
        <p:spPr bwMode="auto">
          <a:xfrm rot="-5400000">
            <a:off x="7311232" y="4042569"/>
            <a:ext cx="646112" cy="0"/>
          </a:xfrm>
          <a:prstGeom prst="straightConnector1">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318"/>
          <p:cNvCxnSpPr>
            <a:cxnSpLocks noChangeShapeType="1"/>
            <a:stCxn id="47" idx="0"/>
            <a:endCxn id="41" idx="2"/>
          </p:cNvCxnSpPr>
          <p:nvPr/>
        </p:nvCxnSpPr>
        <p:spPr bwMode="auto">
          <a:xfrm rot="-5400000">
            <a:off x="7561263" y="4797425"/>
            <a:ext cx="144462" cy="1588"/>
          </a:xfrm>
          <a:prstGeom prst="bentConnector3">
            <a:avLst>
              <a:gd name="adj1" fmla="val 49449"/>
            </a:avLst>
          </a:prstGeom>
          <a:noFill/>
          <a:ln w="28575">
            <a:solidFill>
              <a:srgbClr val="0000CC"/>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Rectangle 319"/>
          <p:cNvSpPr>
            <a:spLocks noChangeArrowheads="1"/>
          </p:cNvSpPr>
          <p:nvPr/>
        </p:nvSpPr>
        <p:spPr bwMode="auto">
          <a:xfrm>
            <a:off x="1044575" y="2279650"/>
            <a:ext cx="1584325" cy="5048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ja-JP" altLang="en-US" sz="900"/>
              <a:t>物流業務改善</a:t>
            </a:r>
            <a:r>
              <a:rPr lang="en-US" altLang="ja-JP" sz="900"/>
              <a:t>PJ</a:t>
            </a:r>
          </a:p>
        </p:txBody>
      </p:sp>
      <p:cxnSp>
        <p:nvCxnSpPr>
          <p:cNvPr id="66" name="AutoShape 320"/>
          <p:cNvCxnSpPr>
            <a:cxnSpLocks noChangeShapeType="1"/>
            <a:stCxn id="11" idx="3"/>
            <a:endCxn id="20" idx="1"/>
          </p:cNvCxnSpPr>
          <p:nvPr/>
        </p:nvCxnSpPr>
        <p:spPr bwMode="auto">
          <a:xfrm flipV="1">
            <a:off x="3636963" y="2532063"/>
            <a:ext cx="719137" cy="1008062"/>
          </a:xfrm>
          <a:prstGeom prst="bentConnector3">
            <a:avLst>
              <a:gd name="adj1" fmla="val 49889"/>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Rectangle 321"/>
          <p:cNvSpPr>
            <a:spLocks noChangeArrowheads="1"/>
          </p:cNvSpPr>
          <p:nvPr/>
        </p:nvSpPr>
        <p:spPr bwMode="auto">
          <a:xfrm>
            <a:off x="1979613" y="2495550"/>
            <a:ext cx="649287" cy="2889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結果報告</a:t>
            </a:r>
          </a:p>
        </p:txBody>
      </p:sp>
      <p:sp>
        <p:nvSpPr>
          <p:cNvPr id="68" name="Rectangle 322"/>
          <p:cNvSpPr>
            <a:spLocks noChangeArrowheads="1"/>
          </p:cNvSpPr>
          <p:nvPr/>
        </p:nvSpPr>
        <p:spPr bwMode="auto">
          <a:xfrm>
            <a:off x="1044575" y="2495550"/>
            <a:ext cx="935038" cy="2889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検討実施</a:t>
            </a:r>
          </a:p>
        </p:txBody>
      </p:sp>
      <p:cxnSp>
        <p:nvCxnSpPr>
          <p:cNvPr id="69" name="AutoShape 323"/>
          <p:cNvCxnSpPr>
            <a:cxnSpLocks noChangeShapeType="1"/>
            <a:stCxn id="68" idx="2"/>
            <a:endCxn id="10" idx="1"/>
          </p:cNvCxnSpPr>
          <p:nvPr/>
        </p:nvCxnSpPr>
        <p:spPr bwMode="auto">
          <a:xfrm rot="16200000" flipH="1">
            <a:off x="1693069" y="2604294"/>
            <a:ext cx="323850" cy="684212"/>
          </a:xfrm>
          <a:prstGeom prst="bentConnector2">
            <a:avLst/>
          </a:prstGeom>
          <a:noFill/>
          <a:ln w="28575">
            <a:solidFill>
              <a:srgbClr val="0000CC"/>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AutoShape 324"/>
          <p:cNvSpPr>
            <a:spLocks noChangeArrowheads="1"/>
          </p:cNvSpPr>
          <p:nvPr/>
        </p:nvSpPr>
        <p:spPr bwMode="auto">
          <a:xfrm>
            <a:off x="7740650" y="1431925"/>
            <a:ext cx="144463" cy="125413"/>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 name="Text Box 325"/>
          <p:cNvSpPr txBox="1">
            <a:spLocks noChangeArrowheads="1"/>
          </p:cNvSpPr>
          <p:nvPr/>
        </p:nvSpPr>
        <p:spPr bwMode="auto">
          <a:xfrm>
            <a:off x="7453313" y="1557338"/>
            <a:ext cx="6858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900"/>
              <a:t>移行完了判定</a:t>
            </a:r>
          </a:p>
        </p:txBody>
      </p:sp>
    </p:spTree>
    <p:extLst>
      <p:ext uri="{BB962C8B-B14F-4D97-AF65-F5344CB8AC3E}">
        <p14:creationId xmlns:p14="http://schemas.microsoft.com/office/powerpoint/2010/main" val="3863443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6-6</a:t>
            </a:r>
            <a:r>
              <a:rPr lang="ja-JP" altLang="en-US" dirty="0"/>
              <a:t>　体制案の例</a:t>
            </a:r>
            <a:endParaRPr kumimoji="1" lang="ja-JP" altLang="en-US" dirty="0"/>
          </a:p>
        </p:txBody>
      </p:sp>
      <p:sp>
        <p:nvSpPr>
          <p:cNvPr id="3" name="Rectangle 2"/>
          <p:cNvSpPr>
            <a:spLocks noChangeArrowheads="1"/>
          </p:cNvSpPr>
          <p:nvPr/>
        </p:nvSpPr>
        <p:spPr bwMode="auto">
          <a:xfrm>
            <a:off x="2411413" y="258763"/>
            <a:ext cx="3529012" cy="108108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ja-JP" altLang="en-US" sz="900"/>
              <a:t>経営上の意思決定</a:t>
            </a:r>
          </a:p>
        </p:txBody>
      </p:sp>
      <p:sp>
        <p:nvSpPr>
          <p:cNvPr id="4" name="Rectangle 3"/>
          <p:cNvSpPr>
            <a:spLocks noChangeArrowheads="1"/>
          </p:cNvSpPr>
          <p:nvPr/>
        </p:nvSpPr>
        <p:spPr bwMode="auto">
          <a:xfrm>
            <a:off x="2411413" y="1411288"/>
            <a:ext cx="3529012" cy="86518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ja-JP" altLang="en-US" sz="900"/>
              <a:t>プロジェクト実行推進</a:t>
            </a:r>
          </a:p>
        </p:txBody>
      </p:sp>
      <p:sp>
        <p:nvSpPr>
          <p:cNvPr id="5" name="AutoShape 4"/>
          <p:cNvSpPr>
            <a:spLocks noChangeArrowheads="1"/>
          </p:cNvSpPr>
          <p:nvPr/>
        </p:nvSpPr>
        <p:spPr bwMode="auto">
          <a:xfrm>
            <a:off x="250825" y="5445125"/>
            <a:ext cx="8713788" cy="1296988"/>
          </a:xfrm>
          <a:prstGeom prst="roundRect">
            <a:avLst>
              <a:gd name="adj" fmla="val 10537"/>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ja-JP" altLang="en-US" sz="1200"/>
              <a:t>プロジェクトに関連する活動（窓口）</a:t>
            </a:r>
          </a:p>
        </p:txBody>
      </p:sp>
      <p:sp>
        <p:nvSpPr>
          <p:cNvPr id="6" name="AutoShape 5"/>
          <p:cNvSpPr>
            <a:spLocks noChangeArrowheads="1"/>
          </p:cNvSpPr>
          <p:nvPr/>
        </p:nvSpPr>
        <p:spPr bwMode="auto">
          <a:xfrm>
            <a:off x="3346450" y="2420938"/>
            <a:ext cx="5616575" cy="2879725"/>
          </a:xfrm>
          <a:prstGeom prst="roundRect">
            <a:avLst>
              <a:gd name="adj" fmla="val 3606"/>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ja-JP" altLang="en-US" sz="1200"/>
              <a:t>システムグループ</a:t>
            </a:r>
          </a:p>
        </p:txBody>
      </p:sp>
      <p:sp>
        <p:nvSpPr>
          <p:cNvPr id="7" name="AutoShape 6"/>
          <p:cNvSpPr>
            <a:spLocks noChangeArrowheads="1"/>
          </p:cNvSpPr>
          <p:nvPr/>
        </p:nvSpPr>
        <p:spPr bwMode="auto">
          <a:xfrm>
            <a:off x="250825" y="2420938"/>
            <a:ext cx="2879725" cy="2879725"/>
          </a:xfrm>
          <a:prstGeom prst="roundRect">
            <a:avLst>
              <a:gd name="adj" fmla="val 4245"/>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ja-JP" altLang="en-US" sz="1200"/>
              <a:t>業務グループ</a:t>
            </a:r>
          </a:p>
        </p:txBody>
      </p:sp>
      <p:sp>
        <p:nvSpPr>
          <p:cNvPr id="8" name="Rectangle 7"/>
          <p:cNvSpPr>
            <a:spLocks noChangeArrowheads="1"/>
          </p:cNvSpPr>
          <p:nvPr/>
        </p:nvSpPr>
        <p:spPr bwMode="auto">
          <a:xfrm>
            <a:off x="395288" y="3429000"/>
            <a:ext cx="1223962" cy="1728788"/>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b"/>
          <a:lstStyle/>
          <a:p>
            <a:pPr algn="ctr"/>
            <a:r>
              <a:rPr lang="ja-JP" altLang="en-US" sz="900"/>
              <a:t>要件管理チーム</a:t>
            </a:r>
          </a:p>
        </p:txBody>
      </p:sp>
      <p:sp>
        <p:nvSpPr>
          <p:cNvPr id="10" name="Rectangle 8"/>
          <p:cNvSpPr>
            <a:spLocks noChangeArrowheads="1"/>
          </p:cNvSpPr>
          <p:nvPr/>
        </p:nvSpPr>
        <p:spPr bwMode="auto">
          <a:xfrm>
            <a:off x="1762125" y="3429000"/>
            <a:ext cx="1223963" cy="1728788"/>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b"/>
          <a:lstStyle/>
          <a:p>
            <a:pPr algn="ctr"/>
            <a:r>
              <a:rPr lang="ja-JP" altLang="en-US" sz="900"/>
              <a:t>業務分析支援チーム</a:t>
            </a:r>
          </a:p>
        </p:txBody>
      </p:sp>
      <p:sp>
        <p:nvSpPr>
          <p:cNvPr id="11" name="Rectangle 9"/>
          <p:cNvSpPr>
            <a:spLocks noChangeArrowheads="1"/>
          </p:cNvSpPr>
          <p:nvPr/>
        </p:nvSpPr>
        <p:spPr bwMode="auto">
          <a:xfrm>
            <a:off x="3489325" y="3429000"/>
            <a:ext cx="1223963" cy="1728788"/>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b"/>
          <a:lstStyle/>
          <a:p>
            <a:pPr algn="ctr"/>
            <a:r>
              <a:rPr lang="ja-JP" altLang="en-US" sz="900"/>
              <a:t>システム開発チーム</a:t>
            </a:r>
          </a:p>
        </p:txBody>
      </p:sp>
      <p:sp>
        <p:nvSpPr>
          <p:cNvPr id="12" name="Rectangle 10"/>
          <p:cNvSpPr>
            <a:spLocks noChangeArrowheads="1"/>
          </p:cNvSpPr>
          <p:nvPr/>
        </p:nvSpPr>
        <p:spPr bwMode="auto">
          <a:xfrm>
            <a:off x="4857750" y="3429000"/>
            <a:ext cx="1223963" cy="1728788"/>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b"/>
          <a:lstStyle/>
          <a:p>
            <a:pPr algn="ctr"/>
            <a:r>
              <a:rPr lang="ja-JP" altLang="en-US" sz="900"/>
              <a:t>インフラチーム</a:t>
            </a:r>
          </a:p>
        </p:txBody>
      </p:sp>
      <p:sp>
        <p:nvSpPr>
          <p:cNvPr id="13" name="Rectangle 11"/>
          <p:cNvSpPr>
            <a:spLocks noChangeArrowheads="1"/>
          </p:cNvSpPr>
          <p:nvPr/>
        </p:nvSpPr>
        <p:spPr bwMode="auto">
          <a:xfrm>
            <a:off x="6226175" y="3429000"/>
            <a:ext cx="1223963" cy="1728788"/>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b"/>
          <a:lstStyle/>
          <a:p>
            <a:pPr algn="ctr"/>
            <a:r>
              <a:rPr lang="ja-JP" altLang="en-US" sz="900"/>
              <a:t>移行チーム</a:t>
            </a:r>
          </a:p>
        </p:txBody>
      </p:sp>
      <p:sp>
        <p:nvSpPr>
          <p:cNvPr id="14" name="Rectangle 12"/>
          <p:cNvSpPr>
            <a:spLocks noChangeArrowheads="1"/>
          </p:cNvSpPr>
          <p:nvPr/>
        </p:nvSpPr>
        <p:spPr bwMode="auto">
          <a:xfrm>
            <a:off x="7594600" y="3429000"/>
            <a:ext cx="1223963" cy="1728788"/>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b"/>
          <a:lstStyle/>
          <a:p>
            <a:pPr algn="ctr"/>
            <a:r>
              <a:rPr lang="ja-JP" altLang="en-US" sz="900"/>
              <a:t>運用／教育チーム</a:t>
            </a:r>
          </a:p>
        </p:txBody>
      </p:sp>
      <p:sp>
        <p:nvSpPr>
          <p:cNvPr id="15" name="Rectangle 14"/>
          <p:cNvSpPr>
            <a:spLocks noChangeArrowheads="1"/>
          </p:cNvSpPr>
          <p:nvPr/>
        </p:nvSpPr>
        <p:spPr bwMode="auto">
          <a:xfrm>
            <a:off x="2552700" y="330200"/>
            <a:ext cx="1370013"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プロジェクトスポンサー</a:t>
            </a:r>
            <a:r>
              <a:rPr lang="en-US" altLang="ja-JP" sz="900"/>
              <a:t>】</a:t>
            </a:r>
          </a:p>
          <a:p>
            <a:pPr algn="ctr"/>
            <a:r>
              <a:rPr lang="en-US" altLang="ja-JP" sz="900"/>
              <a:t>XX</a:t>
            </a:r>
            <a:r>
              <a:rPr lang="ja-JP" altLang="en-US" sz="900"/>
              <a:t>取締役</a:t>
            </a:r>
          </a:p>
        </p:txBody>
      </p:sp>
      <p:sp>
        <p:nvSpPr>
          <p:cNvPr id="16" name="Rectangle 15"/>
          <p:cNvSpPr>
            <a:spLocks noChangeArrowheads="1"/>
          </p:cNvSpPr>
          <p:nvPr/>
        </p:nvSpPr>
        <p:spPr bwMode="auto">
          <a:xfrm>
            <a:off x="2552700" y="1484313"/>
            <a:ext cx="1370013" cy="36036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プロジェクトマネジャー</a:t>
            </a:r>
            <a:r>
              <a:rPr lang="en-US" altLang="ja-JP" sz="900"/>
              <a:t>】</a:t>
            </a:r>
          </a:p>
          <a:p>
            <a:pPr algn="ctr"/>
            <a:r>
              <a:rPr lang="ja-JP" altLang="en-US" sz="900"/>
              <a:t>営業部：</a:t>
            </a:r>
            <a:r>
              <a:rPr lang="en-US" altLang="ja-JP" sz="900"/>
              <a:t>XX</a:t>
            </a:r>
            <a:r>
              <a:rPr lang="ja-JP" altLang="en-US" sz="900"/>
              <a:t>課長</a:t>
            </a:r>
          </a:p>
        </p:txBody>
      </p:sp>
      <p:sp>
        <p:nvSpPr>
          <p:cNvPr id="17" name="Rectangle 16"/>
          <p:cNvSpPr>
            <a:spLocks noChangeArrowheads="1"/>
          </p:cNvSpPr>
          <p:nvPr/>
        </p:nvSpPr>
        <p:spPr bwMode="auto">
          <a:xfrm>
            <a:off x="4354513" y="546100"/>
            <a:ext cx="1368425" cy="720725"/>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ステアリングコミッティ</a:t>
            </a:r>
            <a:r>
              <a:rPr lang="en-US" altLang="ja-JP" sz="900"/>
              <a:t>】</a:t>
            </a:r>
          </a:p>
          <a:p>
            <a:pPr algn="ctr"/>
            <a:r>
              <a:rPr lang="ja-JP" altLang="en-US" sz="900"/>
              <a:t>営業部：</a:t>
            </a:r>
            <a:r>
              <a:rPr lang="en-US" altLang="ja-JP" sz="900"/>
              <a:t>XX</a:t>
            </a:r>
            <a:r>
              <a:rPr lang="ja-JP" altLang="en-US" sz="900"/>
              <a:t>部長</a:t>
            </a:r>
          </a:p>
          <a:p>
            <a:pPr algn="ctr"/>
            <a:r>
              <a:rPr lang="ja-JP" altLang="en-US" sz="900"/>
              <a:t>物流部：</a:t>
            </a:r>
            <a:r>
              <a:rPr lang="en-US" altLang="ja-JP" sz="900"/>
              <a:t>XX</a:t>
            </a:r>
            <a:r>
              <a:rPr lang="ja-JP" altLang="en-US" sz="900"/>
              <a:t>部長</a:t>
            </a:r>
          </a:p>
          <a:p>
            <a:pPr algn="ctr"/>
            <a:r>
              <a:rPr lang="ja-JP" altLang="en-US" sz="900"/>
              <a:t>経理部：</a:t>
            </a:r>
            <a:r>
              <a:rPr lang="en-US" altLang="ja-JP" sz="900"/>
              <a:t>XX</a:t>
            </a:r>
            <a:r>
              <a:rPr lang="ja-JP" altLang="en-US" sz="900"/>
              <a:t>部長</a:t>
            </a:r>
          </a:p>
          <a:p>
            <a:pPr algn="ctr"/>
            <a:r>
              <a:rPr lang="ja-JP" altLang="en-US" sz="900"/>
              <a:t>情報システム部：</a:t>
            </a:r>
            <a:r>
              <a:rPr lang="en-US" altLang="ja-JP" sz="900"/>
              <a:t>XX</a:t>
            </a:r>
            <a:r>
              <a:rPr lang="ja-JP" altLang="en-US" sz="900"/>
              <a:t>部長</a:t>
            </a:r>
          </a:p>
        </p:txBody>
      </p:sp>
      <p:sp>
        <p:nvSpPr>
          <p:cNvPr id="18" name="Rectangle 17"/>
          <p:cNvSpPr>
            <a:spLocks noChangeArrowheads="1"/>
          </p:cNvSpPr>
          <p:nvPr/>
        </p:nvSpPr>
        <p:spPr bwMode="auto">
          <a:xfrm>
            <a:off x="1041400" y="2751138"/>
            <a:ext cx="1296988" cy="36036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グループリーダー</a:t>
            </a:r>
            <a:r>
              <a:rPr lang="en-US" altLang="ja-JP" sz="900"/>
              <a:t>】</a:t>
            </a:r>
          </a:p>
          <a:p>
            <a:pPr algn="ctr"/>
            <a:r>
              <a:rPr lang="ja-JP" altLang="en-US" sz="900"/>
              <a:t>営業部：</a:t>
            </a:r>
            <a:r>
              <a:rPr lang="en-US" altLang="ja-JP" sz="900"/>
              <a:t>XX</a:t>
            </a:r>
          </a:p>
        </p:txBody>
      </p:sp>
      <p:sp>
        <p:nvSpPr>
          <p:cNvPr id="19" name="Rectangle 18"/>
          <p:cNvSpPr>
            <a:spLocks noChangeArrowheads="1"/>
          </p:cNvSpPr>
          <p:nvPr/>
        </p:nvSpPr>
        <p:spPr bwMode="auto">
          <a:xfrm>
            <a:off x="5218113" y="2565400"/>
            <a:ext cx="1296987"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グループリーダー</a:t>
            </a:r>
            <a:r>
              <a:rPr lang="en-US" altLang="ja-JP" sz="900"/>
              <a:t>】</a:t>
            </a:r>
          </a:p>
          <a:p>
            <a:pPr algn="ctr"/>
            <a:r>
              <a:rPr lang="ja-JP" altLang="en-US" sz="900"/>
              <a:t>情報システム部：</a:t>
            </a:r>
            <a:r>
              <a:rPr lang="en-US" altLang="ja-JP" sz="900"/>
              <a:t>XX</a:t>
            </a:r>
          </a:p>
        </p:txBody>
      </p:sp>
      <p:sp>
        <p:nvSpPr>
          <p:cNvPr id="20" name="Rectangle 19"/>
          <p:cNvSpPr>
            <a:spLocks noChangeArrowheads="1"/>
          </p:cNvSpPr>
          <p:nvPr/>
        </p:nvSpPr>
        <p:spPr bwMode="auto">
          <a:xfrm>
            <a:off x="1835150" y="3644900"/>
            <a:ext cx="10795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チームリーダー</a:t>
            </a:r>
            <a:r>
              <a:rPr lang="en-US" altLang="ja-JP" sz="900"/>
              <a:t>】</a:t>
            </a:r>
          </a:p>
          <a:p>
            <a:pPr algn="ctr"/>
            <a:r>
              <a:rPr lang="ja-JP" altLang="en-US" sz="900"/>
              <a:t>情報システム部：</a:t>
            </a:r>
            <a:r>
              <a:rPr lang="en-US" altLang="ja-JP" sz="900"/>
              <a:t>XX</a:t>
            </a:r>
          </a:p>
        </p:txBody>
      </p:sp>
      <p:sp>
        <p:nvSpPr>
          <p:cNvPr id="21" name="Rectangle 20"/>
          <p:cNvSpPr>
            <a:spLocks noChangeArrowheads="1"/>
          </p:cNvSpPr>
          <p:nvPr/>
        </p:nvSpPr>
        <p:spPr bwMode="auto">
          <a:xfrm>
            <a:off x="466725" y="3644900"/>
            <a:ext cx="10795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チームリーダー</a:t>
            </a:r>
            <a:r>
              <a:rPr lang="en-US" altLang="ja-JP" sz="900"/>
              <a:t>】</a:t>
            </a:r>
          </a:p>
          <a:p>
            <a:pPr algn="ctr"/>
            <a:r>
              <a:rPr lang="ja-JP" altLang="en-US" sz="900"/>
              <a:t>営業部：</a:t>
            </a:r>
            <a:r>
              <a:rPr lang="en-US" altLang="ja-JP" sz="900"/>
              <a:t>XX</a:t>
            </a:r>
          </a:p>
        </p:txBody>
      </p:sp>
      <p:sp>
        <p:nvSpPr>
          <p:cNvPr id="22" name="Rectangle 21"/>
          <p:cNvSpPr>
            <a:spLocks noChangeArrowheads="1"/>
          </p:cNvSpPr>
          <p:nvPr/>
        </p:nvSpPr>
        <p:spPr bwMode="auto">
          <a:xfrm>
            <a:off x="3562350" y="3644900"/>
            <a:ext cx="10795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チームリーダー</a:t>
            </a:r>
            <a:r>
              <a:rPr lang="en-US" altLang="ja-JP" sz="900"/>
              <a:t>】</a:t>
            </a:r>
          </a:p>
          <a:p>
            <a:pPr algn="ctr"/>
            <a:r>
              <a:rPr lang="en-US" altLang="ja-JP" sz="900"/>
              <a:t>SI</a:t>
            </a:r>
            <a:r>
              <a:rPr lang="ja-JP" altLang="en-US" sz="900"/>
              <a:t>ベンダー：未定</a:t>
            </a:r>
          </a:p>
        </p:txBody>
      </p:sp>
      <p:sp>
        <p:nvSpPr>
          <p:cNvPr id="23" name="Rectangle 22"/>
          <p:cNvSpPr>
            <a:spLocks noChangeArrowheads="1"/>
          </p:cNvSpPr>
          <p:nvPr/>
        </p:nvSpPr>
        <p:spPr bwMode="auto">
          <a:xfrm>
            <a:off x="4930775" y="3644900"/>
            <a:ext cx="10795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チームリーダー</a:t>
            </a:r>
            <a:r>
              <a:rPr lang="en-US" altLang="ja-JP" sz="900"/>
              <a:t>】</a:t>
            </a:r>
          </a:p>
          <a:p>
            <a:pPr algn="ctr"/>
            <a:r>
              <a:rPr lang="ja-JP" altLang="en-US" sz="900"/>
              <a:t>情報システム部：</a:t>
            </a:r>
            <a:r>
              <a:rPr lang="en-US" altLang="ja-JP" sz="900"/>
              <a:t>XX</a:t>
            </a:r>
          </a:p>
        </p:txBody>
      </p:sp>
      <p:sp>
        <p:nvSpPr>
          <p:cNvPr id="24" name="Rectangle 23"/>
          <p:cNvSpPr>
            <a:spLocks noChangeArrowheads="1"/>
          </p:cNvSpPr>
          <p:nvPr/>
        </p:nvSpPr>
        <p:spPr bwMode="auto">
          <a:xfrm>
            <a:off x="6299200" y="3644900"/>
            <a:ext cx="10795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チームリーダー</a:t>
            </a:r>
            <a:r>
              <a:rPr lang="en-US" altLang="ja-JP" sz="900"/>
              <a:t>】</a:t>
            </a:r>
          </a:p>
          <a:p>
            <a:pPr algn="ctr"/>
            <a:r>
              <a:rPr lang="ja-JP" altLang="en-US" sz="900"/>
              <a:t>情報システム部：</a:t>
            </a:r>
            <a:r>
              <a:rPr lang="en-US" altLang="ja-JP" sz="900"/>
              <a:t>XX</a:t>
            </a:r>
          </a:p>
        </p:txBody>
      </p:sp>
      <p:sp>
        <p:nvSpPr>
          <p:cNvPr id="25" name="Rectangle 24"/>
          <p:cNvSpPr>
            <a:spLocks noChangeArrowheads="1"/>
          </p:cNvSpPr>
          <p:nvPr/>
        </p:nvSpPr>
        <p:spPr bwMode="auto">
          <a:xfrm>
            <a:off x="4352925" y="1700213"/>
            <a:ext cx="1370013" cy="50323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【PJ</a:t>
            </a:r>
            <a:r>
              <a:rPr lang="ja-JP" altLang="en-US" sz="900"/>
              <a:t>管理支援</a:t>
            </a:r>
            <a:r>
              <a:rPr lang="en-US" altLang="ja-JP" sz="900"/>
              <a:t>】</a:t>
            </a:r>
          </a:p>
          <a:p>
            <a:pPr algn="ctr"/>
            <a:r>
              <a:rPr lang="ja-JP" altLang="en-US" sz="900"/>
              <a:t>情報システム部：</a:t>
            </a:r>
            <a:r>
              <a:rPr lang="en-US" altLang="ja-JP" sz="900"/>
              <a:t>1</a:t>
            </a:r>
            <a:r>
              <a:rPr lang="ja-JP" altLang="en-US" sz="900"/>
              <a:t>名</a:t>
            </a:r>
          </a:p>
          <a:p>
            <a:pPr algn="ctr"/>
            <a:r>
              <a:rPr lang="ja-JP" altLang="en-US" sz="900"/>
              <a:t>外部ベンダー：</a:t>
            </a:r>
            <a:r>
              <a:rPr lang="en-US" altLang="ja-JP" sz="900"/>
              <a:t>1</a:t>
            </a:r>
            <a:r>
              <a:rPr lang="ja-JP" altLang="en-US" sz="900"/>
              <a:t>名</a:t>
            </a:r>
          </a:p>
        </p:txBody>
      </p:sp>
      <p:sp>
        <p:nvSpPr>
          <p:cNvPr id="26" name="Rectangle 25"/>
          <p:cNvSpPr>
            <a:spLocks noChangeArrowheads="1"/>
          </p:cNvSpPr>
          <p:nvPr/>
        </p:nvSpPr>
        <p:spPr bwMode="auto">
          <a:xfrm>
            <a:off x="3635375" y="5661025"/>
            <a:ext cx="15113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ja-JP" altLang="en-US" sz="900"/>
              <a:t>店舗システム運用担当</a:t>
            </a:r>
          </a:p>
          <a:p>
            <a:pPr algn="ctr"/>
            <a:r>
              <a:rPr lang="ja-JP" altLang="en-US" sz="900"/>
              <a:t>情報システム部：</a:t>
            </a:r>
            <a:r>
              <a:rPr lang="en-US" altLang="ja-JP" sz="900"/>
              <a:t>XX</a:t>
            </a:r>
          </a:p>
        </p:txBody>
      </p:sp>
      <p:sp>
        <p:nvSpPr>
          <p:cNvPr id="27" name="Rectangle 26"/>
          <p:cNvSpPr>
            <a:spLocks noChangeArrowheads="1"/>
          </p:cNvSpPr>
          <p:nvPr/>
        </p:nvSpPr>
        <p:spPr bwMode="auto">
          <a:xfrm>
            <a:off x="5292725" y="5661025"/>
            <a:ext cx="15113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Web</a:t>
            </a:r>
            <a:r>
              <a:rPr lang="ja-JP" altLang="en-US" sz="900"/>
              <a:t>販売システム運用担当</a:t>
            </a:r>
          </a:p>
          <a:p>
            <a:pPr algn="ctr"/>
            <a:r>
              <a:rPr lang="ja-JP" altLang="en-US" sz="900"/>
              <a:t>情報システム部：</a:t>
            </a:r>
            <a:r>
              <a:rPr lang="en-US" altLang="ja-JP" sz="900"/>
              <a:t>XX</a:t>
            </a:r>
          </a:p>
        </p:txBody>
      </p:sp>
      <p:sp>
        <p:nvSpPr>
          <p:cNvPr id="28" name="Rectangle 27"/>
          <p:cNvSpPr>
            <a:spLocks noChangeArrowheads="1"/>
          </p:cNvSpPr>
          <p:nvPr/>
        </p:nvSpPr>
        <p:spPr bwMode="auto">
          <a:xfrm>
            <a:off x="7667625" y="3644900"/>
            <a:ext cx="10795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チームリーダー</a:t>
            </a:r>
            <a:r>
              <a:rPr lang="en-US" altLang="ja-JP" sz="900"/>
              <a:t>】</a:t>
            </a:r>
          </a:p>
          <a:p>
            <a:pPr algn="ctr"/>
            <a:r>
              <a:rPr lang="ja-JP" altLang="en-US" sz="900"/>
              <a:t>情報システム部：</a:t>
            </a:r>
            <a:r>
              <a:rPr lang="en-US" altLang="ja-JP" sz="900"/>
              <a:t>XX</a:t>
            </a:r>
          </a:p>
        </p:txBody>
      </p:sp>
      <p:sp>
        <p:nvSpPr>
          <p:cNvPr id="29" name="Rectangle 28"/>
          <p:cNvSpPr>
            <a:spLocks noChangeArrowheads="1"/>
          </p:cNvSpPr>
          <p:nvPr/>
        </p:nvSpPr>
        <p:spPr bwMode="auto">
          <a:xfrm>
            <a:off x="1835150" y="4221163"/>
            <a:ext cx="1079500" cy="64928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lstStyle/>
          <a:p>
            <a:pPr algn="ctr"/>
            <a:r>
              <a:rPr lang="en-US" altLang="ja-JP" sz="900"/>
              <a:t>【</a:t>
            </a:r>
            <a:r>
              <a:rPr lang="ja-JP" altLang="en-US" sz="900"/>
              <a:t>メンバー</a:t>
            </a:r>
            <a:r>
              <a:rPr lang="en-US" altLang="ja-JP" sz="900"/>
              <a:t>】</a:t>
            </a:r>
          </a:p>
          <a:p>
            <a:pPr algn="ctr"/>
            <a:r>
              <a:rPr lang="ja-JP" altLang="en-US" sz="900"/>
              <a:t>情報システム部：</a:t>
            </a:r>
            <a:r>
              <a:rPr lang="en-US" altLang="ja-JP" sz="900"/>
              <a:t>2</a:t>
            </a:r>
            <a:r>
              <a:rPr lang="ja-JP" altLang="en-US" sz="900"/>
              <a:t>名</a:t>
            </a:r>
          </a:p>
        </p:txBody>
      </p:sp>
      <p:sp>
        <p:nvSpPr>
          <p:cNvPr id="30" name="Rectangle 29"/>
          <p:cNvSpPr>
            <a:spLocks noChangeArrowheads="1"/>
          </p:cNvSpPr>
          <p:nvPr/>
        </p:nvSpPr>
        <p:spPr bwMode="auto">
          <a:xfrm>
            <a:off x="466725" y="4221163"/>
            <a:ext cx="1079500" cy="64928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lstStyle/>
          <a:p>
            <a:pPr algn="ctr"/>
            <a:r>
              <a:rPr lang="en-US" altLang="ja-JP" sz="900"/>
              <a:t>【</a:t>
            </a:r>
            <a:r>
              <a:rPr lang="ja-JP" altLang="en-US" sz="900"/>
              <a:t>メンバー</a:t>
            </a:r>
            <a:r>
              <a:rPr lang="en-US" altLang="ja-JP" sz="900"/>
              <a:t>】</a:t>
            </a:r>
          </a:p>
          <a:p>
            <a:pPr algn="ctr"/>
            <a:r>
              <a:rPr lang="ja-JP" altLang="en-US" sz="900"/>
              <a:t>営業部：２名</a:t>
            </a:r>
          </a:p>
          <a:p>
            <a:pPr algn="ctr"/>
            <a:r>
              <a:rPr lang="ja-JP" altLang="en-US" sz="900"/>
              <a:t>物流部：</a:t>
            </a:r>
            <a:r>
              <a:rPr lang="en-US" altLang="ja-JP" sz="900"/>
              <a:t>1</a:t>
            </a:r>
            <a:r>
              <a:rPr lang="ja-JP" altLang="en-US" sz="900"/>
              <a:t>名</a:t>
            </a:r>
          </a:p>
          <a:p>
            <a:pPr algn="ctr"/>
            <a:r>
              <a:rPr lang="ja-JP" altLang="en-US" sz="900"/>
              <a:t>経理部：</a:t>
            </a:r>
            <a:r>
              <a:rPr lang="en-US" altLang="ja-JP" sz="900"/>
              <a:t>1</a:t>
            </a:r>
            <a:r>
              <a:rPr lang="ja-JP" altLang="en-US" sz="900"/>
              <a:t>名</a:t>
            </a:r>
          </a:p>
        </p:txBody>
      </p:sp>
      <p:sp>
        <p:nvSpPr>
          <p:cNvPr id="31" name="Rectangle 30"/>
          <p:cNvSpPr>
            <a:spLocks noChangeArrowheads="1"/>
          </p:cNvSpPr>
          <p:nvPr/>
        </p:nvSpPr>
        <p:spPr bwMode="auto">
          <a:xfrm>
            <a:off x="3562350" y="4221163"/>
            <a:ext cx="1079500" cy="64928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lstStyle/>
          <a:p>
            <a:pPr algn="ctr"/>
            <a:r>
              <a:rPr lang="en-US" altLang="ja-JP" sz="900"/>
              <a:t>※SI</a:t>
            </a:r>
            <a:r>
              <a:rPr lang="ja-JP" altLang="en-US" sz="900"/>
              <a:t>ベンダーで</a:t>
            </a:r>
          </a:p>
          <a:p>
            <a:pPr algn="ctr"/>
            <a:r>
              <a:rPr lang="ja-JP" altLang="en-US" sz="900"/>
              <a:t>体制構築</a:t>
            </a:r>
          </a:p>
        </p:txBody>
      </p:sp>
      <p:sp>
        <p:nvSpPr>
          <p:cNvPr id="32" name="Rectangle 31"/>
          <p:cNvSpPr>
            <a:spLocks noChangeArrowheads="1"/>
          </p:cNvSpPr>
          <p:nvPr/>
        </p:nvSpPr>
        <p:spPr bwMode="auto">
          <a:xfrm>
            <a:off x="4930775" y="4221163"/>
            <a:ext cx="1079500" cy="64928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lstStyle/>
          <a:p>
            <a:pPr algn="ctr"/>
            <a:r>
              <a:rPr lang="en-US" altLang="ja-JP" sz="900"/>
              <a:t>【</a:t>
            </a:r>
            <a:r>
              <a:rPr lang="ja-JP" altLang="en-US" sz="900"/>
              <a:t>メンバー</a:t>
            </a:r>
            <a:r>
              <a:rPr lang="en-US" altLang="ja-JP" sz="900"/>
              <a:t>】</a:t>
            </a:r>
          </a:p>
          <a:p>
            <a:pPr algn="ctr"/>
            <a:r>
              <a:rPr lang="ja-JP" altLang="en-US" sz="900"/>
              <a:t>情報システム部：</a:t>
            </a:r>
            <a:r>
              <a:rPr lang="en-US" altLang="ja-JP" sz="900"/>
              <a:t>1</a:t>
            </a:r>
            <a:r>
              <a:rPr lang="ja-JP" altLang="en-US" sz="900"/>
              <a:t>名</a:t>
            </a:r>
          </a:p>
          <a:p>
            <a:pPr algn="ctr"/>
            <a:r>
              <a:rPr lang="en-US" altLang="ja-JP" sz="900"/>
              <a:t>SI</a:t>
            </a:r>
            <a:r>
              <a:rPr lang="ja-JP" altLang="en-US" sz="900"/>
              <a:t>ベンダー：</a:t>
            </a:r>
            <a:r>
              <a:rPr lang="en-US" altLang="ja-JP" sz="900"/>
              <a:t>1</a:t>
            </a:r>
            <a:r>
              <a:rPr lang="ja-JP" altLang="en-US" sz="900"/>
              <a:t>名</a:t>
            </a:r>
          </a:p>
        </p:txBody>
      </p:sp>
      <p:sp>
        <p:nvSpPr>
          <p:cNvPr id="33" name="Rectangle 32"/>
          <p:cNvSpPr>
            <a:spLocks noChangeArrowheads="1"/>
          </p:cNvSpPr>
          <p:nvPr/>
        </p:nvSpPr>
        <p:spPr bwMode="auto">
          <a:xfrm>
            <a:off x="6299200" y="4221163"/>
            <a:ext cx="1079500" cy="64928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lstStyle/>
          <a:p>
            <a:pPr algn="ctr"/>
            <a:r>
              <a:rPr lang="en-US" altLang="ja-JP" sz="900"/>
              <a:t>【</a:t>
            </a:r>
            <a:r>
              <a:rPr lang="ja-JP" altLang="en-US" sz="900"/>
              <a:t>メンバー</a:t>
            </a:r>
            <a:r>
              <a:rPr lang="en-US" altLang="ja-JP" sz="900"/>
              <a:t>】</a:t>
            </a:r>
          </a:p>
          <a:p>
            <a:pPr algn="ctr"/>
            <a:r>
              <a:rPr lang="ja-JP" altLang="en-US" sz="900"/>
              <a:t>情報システム部：</a:t>
            </a:r>
            <a:r>
              <a:rPr lang="en-US" altLang="ja-JP" sz="900"/>
              <a:t>1</a:t>
            </a:r>
            <a:r>
              <a:rPr lang="ja-JP" altLang="en-US" sz="900"/>
              <a:t>名</a:t>
            </a:r>
          </a:p>
          <a:p>
            <a:pPr algn="ctr"/>
            <a:r>
              <a:rPr lang="en-US" altLang="ja-JP" sz="900"/>
              <a:t>SI</a:t>
            </a:r>
            <a:r>
              <a:rPr lang="ja-JP" altLang="en-US" sz="900"/>
              <a:t>ベンダー：</a:t>
            </a:r>
            <a:r>
              <a:rPr lang="en-US" altLang="ja-JP" sz="900"/>
              <a:t>1</a:t>
            </a:r>
            <a:r>
              <a:rPr lang="ja-JP" altLang="en-US" sz="900"/>
              <a:t>名</a:t>
            </a:r>
          </a:p>
        </p:txBody>
      </p:sp>
      <p:sp>
        <p:nvSpPr>
          <p:cNvPr id="34" name="Rectangle 33"/>
          <p:cNvSpPr>
            <a:spLocks noChangeArrowheads="1"/>
          </p:cNvSpPr>
          <p:nvPr/>
        </p:nvSpPr>
        <p:spPr bwMode="auto">
          <a:xfrm>
            <a:off x="7667625" y="4221163"/>
            <a:ext cx="1079500" cy="64928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lstStyle/>
          <a:p>
            <a:pPr algn="ctr"/>
            <a:r>
              <a:rPr lang="en-US" altLang="ja-JP" sz="900"/>
              <a:t>【</a:t>
            </a:r>
            <a:r>
              <a:rPr lang="ja-JP" altLang="en-US" sz="900"/>
              <a:t>メンバー</a:t>
            </a:r>
            <a:r>
              <a:rPr lang="en-US" altLang="ja-JP" sz="900"/>
              <a:t>】</a:t>
            </a:r>
          </a:p>
          <a:p>
            <a:pPr algn="ctr"/>
            <a:r>
              <a:rPr lang="ja-JP" altLang="en-US" sz="900"/>
              <a:t>情報システム部：</a:t>
            </a:r>
            <a:r>
              <a:rPr lang="en-US" altLang="ja-JP" sz="900"/>
              <a:t>1</a:t>
            </a:r>
            <a:r>
              <a:rPr lang="ja-JP" altLang="en-US" sz="900"/>
              <a:t>名</a:t>
            </a:r>
          </a:p>
          <a:p>
            <a:pPr algn="ctr"/>
            <a:r>
              <a:rPr lang="en-US" altLang="ja-JP" sz="900"/>
              <a:t>SI</a:t>
            </a:r>
            <a:r>
              <a:rPr lang="ja-JP" altLang="en-US" sz="900"/>
              <a:t>ベンダー：</a:t>
            </a:r>
            <a:r>
              <a:rPr lang="en-US" altLang="ja-JP" sz="900"/>
              <a:t>1</a:t>
            </a:r>
            <a:r>
              <a:rPr lang="ja-JP" altLang="en-US" sz="900"/>
              <a:t>名</a:t>
            </a:r>
          </a:p>
        </p:txBody>
      </p:sp>
      <p:cxnSp>
        <p:nvCxnSpPr>
          <p:cNvPr id="35" name="AutoShape 34"/>
          <p:cNvCxnSpPr>
            <a:cxnSpLocks noChangeShapeType="1"/>
            <a:stCxn id="15" idx="2"/>
            <a:endCxn id="16" idx="0"/>
          </p:cNvCxnSpPr>
          <p:nvPr/>
        </p:nvCxnSpPr>
        <p:spPr bwMode="auto">
          <a:xfrm rot="5400000">
            <a:off x="2841625" y="1087438"/>
            <a:ext cx="7937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5"/>
          <p:cNvCxnSpPr>
            <a:cxnSpLocks noChangeShapeType="1"/>
            <a:stCxn id="15" idx="2"/>
            <a:endCxn id="17" idx="1"/>
          </p:cNvCxnSpPr>
          <p:nvPr/>
        </p:nvCxnSpPr>
        <p:spPr bwMode="auto">
          <a:xfrm rot="16200000" flipH="1">
            <a:off x="3688557" y="240506"/>
            <a:ext cx="215900" cy="111601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6"/>
          <p:cNvCxnSpPr>
            <a:cxnSpLocks noChangeShapeType="1"/>
            <a:stCxn id="16" idx="2"/>
            <a:endCxn id="18" idx="0"/>
          </p:cNvCxnSpPr>
          <p:nvPr/>
        </p:nvCxnSpPr>
        <p:spPr bwMode="auto">
          <a:xfrm rot="5400000">
            <a:off x="2011362" y="1524001"/>
            <a:ext cx="906463" cy="1547812"/>
          </a:xfrm>
          <a:prstGeom prst="bentConnector3">
            <a:avLst>
              <a:gd name="adj1" fmla="val 5691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7"/>
          <p:cNvCxnSpPr>
            <a:cxnSpLocks noChangeShapeType="1"/>
            <a:stCxn id="16" idx="2"/>
            <a:endCxn id="19" idx="0"/>
          </p:cNvCxnSpPr>
          <p:nvPr/>
        </p:nvCxnSpPr>
        <p:spPr bwMode="auto">
          <a:xfrm rot="16200000" flipH="1">
            <a:off x="4192587" y="890588"/>
            <a:ext cx="720725" cy="2628900"/>
          </a:xfrm>
          <a:prstGeom prst="bentConnector3">
            <a:avLst>
              <a:gd name="adj1" fmla="val 7114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8"/>
          <p:cNvCxnSpPr>
            <a:cxnSpLocks noChangeShapeType="1"/>
            <a:stCxn id="18" idx="2"/>
            <a:endCxn id="21" idx="0"/>
          </p:cNvCxnSpPr>
          <p:nvPr/>
        </p:nvCxnSpPr>
        <p:spPr bwMode="auto">
          <a:xfrm rot="5400000">
            <a:off x="1081882" y="3036093"/>
            <a:ext cx="533400" cy="6842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39"/>
          <p:cNvCxnSpPr>
            <a:cxnSpLocks noChangeShapeType="1"/>
            <a:stCxn id="21" idx="2"/>
            <a:endCxn id="30" idx="0"/>
          </p:cNvCxnSpPr>
          <p:nvPr/>
        </p:nvCxnSpPr>
        <p:spPr bwMode="auto">
          <a:xfrm rot="5400000">
            <a:off x="898525" y="4113213"/>
            <a:ext cx="2159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0"/>
          <p:cNvCxnSpPr>
            <a:cxnSpLocks noChangeShapeType="1"/>
            <a:stCxn id="20" idx="2"/>
            <a:endCxn id="29" idx="0"/>
          </p:cNvCxnSpPr>
          <p:nvPr/>
        </p:nvCxnSpPr>
        <p:spPr bwMode="auto">
          <a:xfrm rot="5400000">
            <a:off x="2266950" y="4113213"/>
            <a:ext cx="2159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1"/>
          <p:cNvCxnSpPr>
            <a:cxnSpLocks noChangeShapeType="1"/>
            <a:stCxn id="18" idx="2"/>
            <a:endCxn id="20" idx="0"/>
          </p:cNvCxnSpPr>
          <p:nvPr/>
        </p:nvCxnSpPr>
        <p:spPr bwMode="auto">
          <a:xfrm rot="16200000" flipH="1">
            <a:off x="1766094" y="3036094"/>
            <a:ext cx="533400" cy="68421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2"/>
          <p:cNvCxnSpPr>
            <a:cxnSpLocks noChangeShapeType="1"/>
            <a:stCxn id="22" idx="2"/>
            <a:endCxn id="31" idx="0"/>
          </p:cNvCxnSpPr>
          <p:nvPr/>
        </p:nvCxnSpPr>
        <p:spPr bwMode="auto">
          <a:xfrm rot="5400000">
            <a:off x="3994150" y="4113213"/>
            <a:ext cx="2159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43"/>
          <p:cNvCxnSpPr>
            <a:cxnSpLocks noChangeShapeType="1"/>
            <a:stCxn id="23" idx="2"/>
            <a:endCxn id="32" idx="0"/>
          </p:cNvCxnSpPr>
          <p:nvPr/>
        </p:nvCxnSpPr>
        <p:spPr bwMode="auto">
          <a:xfrm rot="5400000">
            <a:off x="5362575" y="4113213"/>
            <a:ext cx="2159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44"/>
          <p:cNvCxnSpPr>
            <a:cxnSpLocks noChangeShapeType="1"/>
            <a:stCxn id="24" idx="2"/>
            <a:endCxn id="33" idx="0"/>
          </p:cNvCxnSpPr>
          <p:nvPr/>
        </p:nvCxnSpPr>
        <p:spPr bwMode="auto">
          <a:xfrm rot="5400000">
            <a:off x="6731000" y="4113213"/>
            <a:ext cx="2159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5"/>
          <p:cNvCxnSpPr>
            <a:cxnSpLocks noChangeShapeType="1"/>
            <a:stCxn id="28" idx="2"/>
            <a:endCxn id="34" idx="0"/>
          </p:cNvCxnSpPr>
          <p:nvPr/>
        </p:nvCxnSpPr>
        <p:spPr bwMode="auto">
          <a:xfrm rot="5400000">
            <a:off x="8099425" y="4113213"/>
            <a:ext cx="2159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46"/>
          <p:cNvCxnSpPr>
            <a:cxnSpLocks noChangeShapeType="1"/>
            <a:stCxn id="19" idx="2"/>
            <a:endCxn id="28" idx="0"/>
          </p:cNvCxnSpPr>
          <p:nvPr/>
        </p:nvCxnSpPr>
        <p:spPr bwMode="auto">
          <a:xfrm rot="16200000" flipH="1">
            <a:off x="6677819" y="2115344"/>
            <a:ext cx="719137" cy="2339975"/>
          </a:xfrm>
          <a:prstGeom prst="bentConnector3">
            <a:avLst>
              <a:gd name="adj1" fmla="val 4988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47"/>
          <p:cNvCxnSpPr>
            <a:cxnSpLocks noChangeShapeType="1"/>
            <a:stCxn id="19" idx="2"/>
            <a:endCxn id="24" idx="0"/>
          </p:cNvCxnSpPr>
          <p:nvPr/>
        </p:nvCxnSpPr>
        <p:spPr bwMode="auto">
          <a:xfrm rot="16200000" flipH="1">
            <a:off x="5993606" y="2799557"/>
            <a:ext cx="719137" cy="971550"/>
          </a:xfrm>
          <a:prstGeom prst="bentConnector3">
            <a:avLst>
              <a:gd name="adj1" fmla="val 4988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48"/>
          <p:cNvCxnSpPr>
            <a:cxnSpLocks noChangeShapeType="1"/>
            <a:stCxn id="19" idx="2"/>
            <a:endCxn id="23" idx="0"/>
          </p:cNvCxnSpPr>
          <p:nvPr/>
        </p:nvCxnSpPr>
        <p:spPr bwMode="auto">
          <a:xfrm rot="5400000">
            <a:off x="5309394" y="3086894"/>
            <a:ext cx="719137" cy="396875"/>
          </a:xfrm>
          <a:prstGeom prst="bentConnector3">
            <a:avLst>
              <a:gd name="adj1" fmla="val 4988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49"/>
          <p:cNvCxnSpPr>
            <a:cxnSpLocks noChangeShapeType="1"/>
            <a:stCxn id="19" idx="2"/>
            <a:endCxn id="22" idx="0"/>
          </p:cNvCxnSpPr>
          <p:nvPr/>
        </p:nvCxnSpPr>
        <p:spPr bwMode="auto">
          <a:xfrm rot="5400000">
            <a:off x="4625181" y="2402682"/>
            <a:ext cx="719137" cy="1765300"/>
          </a:xfrm>
          <a:prstGeom prst="bentConnector3">
            <a:avLst>
              <a:gd name="adj1" fmla="val 49889"/>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50"/>
          <p:cNvSpPr>
            <a:spLocks noChangeArrowheads="1"/>
          </p:cNvSpPr>
          <p:nvPr/>
        </p:nvSpPr>
        <p:spPr bwMode="auto">
          <a:xfrm>
            <a:off x="6731000" y="2852738"/>
            <a:ext cx="1296988" cy="36036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ja-JP" sz="900"/>
              <a:t>【</a:t>
            </a:r>
            <a:r>
              <a:rPr lang="ja-JP" altLang="en-US" sz="900"/>
              <a:t>技術支援</a:t>
            </a:r>
            <a:r>
              <a:rPr lang="en-US" altLang="ja-JP" sz="900"/>
              <a:t>】</a:t>
            </a:r>
          </a:p>
          <a:p>
            <a:pPr algn="ctr"/>
            <a:r>
              <a:rPr lang="ja-JP" altLang="en-US" sz="900"/>
              <a:t>情報システム部：</a:t>
            </a:r>
            <a:r>
              <a:rPr lang="en-US" altLang="ja-JP" sz="900"/>
              <a:t>1</a:t>
            </a:r>
            <a:r>
              <a:rPr lang="ja-JP" altLang="en-US" sz="900"/>
              <a:t>名</a:t>
            </a:r>
          </a:p>
        </p:txBody>
      </p:sp>
      <p:cxnSp>
        <p:nvCxnSpPr>
          <p:cNvPr id="52" name="AutoShape 51"/>
          <p:cNvCxnSpPr>
            <a:cxnSpLocks noChangeShapeType="1"/>
            <a:stCxn id="19" idx="2"/>
            <a:endCxn id="51" idx="1"/>
          </p:cNvCxnSpPr>
          <p:nvPr/>
        </p:nvCxnSpPr>
        <p:spPr bwMode="auto">
          <a:xfrm rot="16200000" flipH="1">
            <a:off x="6245225" y="2547938"/>
            <a:ext cx="107950" cy="8636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52"/>
          <p:cNvCxnSpPr>
            <a:cxnSpLocks noChangeShapeType="1"/>
            <a:stCxn id="16" idx="2"/>
            <a:endCxn id="25" idx="1"/>
          </p:cNvCxnSpPr>
          <p:nvPr/>
        </p:nvCxnSpPr>
        <p:spPr bwMode="auto">
          <a:xfrm rot="16200000" flipH="1">
            <a:off x="3741738" y="1341437"/>
            <a:ext cx="107950" cy="11144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53"/>
          <p:cNvSpPr>
            <a:spLocks noChangeArrowheads="1"/>
          </p:cNvSpPr>
          <p:nvPr/>
        </p:nvSpPr>
        <p:spPr bwMode="auto">
          <a:xfrm>
            <a:off x="7164388" y="5661025"/>
            <a:ext cx="15113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ja-JP" altLang="en-US" sz="900"/>
              <a:t>現行販売管理システム担当</a:t>
            </a:r>
          </a:p>
          <a:p>
            <a:pPr algn="ctr"/>
            <a:r>
              <a:rPr lang="ja-JP" altLang="en-US" sz="900"/>
              <a:t>情報システム部：</a:t>
            </a:r>
            <a:r>
              <a:rPr lang="en-US" altLang="ja-JP" sz="900"/>
              <a:t>XX</a:t>
            </a:r>
          </a:p>
        </p:txBody>
      </p:sp>
      <p:sp>
        <p:nvSpPr>
          <p:cNvPr id="55" name="Rectangle 54"/>
          <p:cNvSpPr>
            <a:spLocks noChangeArrowheads="1"/>
          </p:cNvSpPr>
          <p:nvPr/>
        </p:nvSpPr>
        <p:spPr bwMode="auto">
          <a:xfrm>
            <a:off x="898525" y="5661025"/>
            <a:ext cx="1511300" cy="36036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ja-JP" altLang="en-US" sz="900"/>
              <a:t>物流業務改善</a:t>
            </a:r>
            <a:r>
              <a:rPr lang="en-US" altLang="ja-JP" sz="900"/>
              <a:t>PJ</a:t>
            </a:r>
          </a:p>
          <a:p>
            <a:pPr algn="ctr"/>
            <a:r>
              <a:rPr lang="ja-JP" altLang="en-US" sz="900"/>
              <a:t>情報システム部：</a:t>
            </a:r>
            <a:r>
              <a:rPr lang="en-US" altLang="ja-JP" sz="900"/>
              <a:t>XX</a:t>
            </a:r>
          </a:p>
        </p:txBody>
      </p:sp>
      <p:sp>
        <p:nvSpPr>
          <p:cNvPr id="56" name="Rectangle 55"/>
          <p:cNvSpPr>
            <a:spLocks noChangeArrowheads="1"/>
          </p:cNvSpPr>
          <p:nvPr/>
        </p:nvSpPr>
        <p:spPr bwMode="auto">
          <a:xfrm>
            <a:off x="3492500" y="5588000"/>
            <a:ext cx="3455988" cy="79216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ja-JP" altLang="en-US" sz="900"/>
              <a:t>各システムの改修対応</a:t>
            </a:r>
          </a:p>
        </p:txBody>
      </p:sp>
      <p:sp>
        <p:nvSpPr>
          <p:cNvPr id="57" name="Rectangle 56"/>
          <p:cNvSpPr>
            <a:spLocks noChangeArrowheads="1"/>
          </p:cNvSpPr>
          <p:nvPr/>
        </p:nvSpPr>
        <p:spPr bwMode="auto">
          <a:xfrm>
            <a:off x="755650" y="5589588"/>
            <a:ext cx="1800225" cy="7905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ja-JP" altLang="en-US" sz="900"/>
              <a:t>検討結果の提示</a:t>
            </a:r>
          </a:p>
        </p:txBody>
      </p:sp>
      <p:sp>
        <p:nvSpPr>
          <p:cNvPr id="58" name="Rectangle 57"/>
          <p:cNvSpPr>
            <a:spLocks noChangeArrowheads="1"/>
          </p:cNvSpPr>
          <p:nvPr/>
        </p:nvSpPr>
        <p:spPr bwMode="auto">
          <a:xfrm>
            <a:off x="7019925" y="5589588"/>
            <a:ext cx="1800225" cy="7905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ja-JP" altLang="en-US" sz="900"/>
              <a:t>現行システム情報提供／</a:t>
            </a:r>
          </a:p>
          <a:p>
            <a:pPr algn="ctr"/>
            <a:r>
              <a:rPr lang="ja-JP" altLang="en-US" sz="900"/>
              <a:t>移行作業支援</a:t>
            </a:r>
          </a:p>
        </p:txBody>
      </p:sp>
      <p:cxnSp>
        <p:nvCxnSpPr>
          <p:cNvPr id="59" name="AutoShape 58"/>
          <p:cNvCxnSpPr>
            <a:cxnSpLocks noChangeShapeType="1"/>
            <a:stCxn id="8" idx="2"/>
            <a:endCxn id="57" idx="0"/>
          </p:cNvCxnSpPr>
          <p:nvPr/>
        </p:nvCxnSpPr>
        <p:spPr bwMode="auto">
          <a:xfrm rot="16200000" flipH="1">
            <a:off x="1116013" y="5049838"/>
            <a:ext cx="431800" cy="647700"/>
          </a:xfrm>
          <a:prstGeom prst="bentConnector3">
            <a:avLst>
              <a:gd name="adj1" fmla="val 5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59"/>
          <p:cNvCxnSpPr>
            <a:cxnSpLocks noChangeShapeType="1"/>
            <a:stCxn id="10" idx="2"/>
            <a:endCxn id="57" idx="0"/>
          </p:cNvCxnSpPr>
          <p:nvPr/>
        </p:nvCxnSpPr>
        <p:spPr bwMode="auto">
          <a:xfrm rot="5400000">
            <a:off x="1799432" y="5014119"/>
            <a:ext cx="431800" cy="719137"/>
          </a:xfrm>
          <a:prstGeom prst="bentConnector3">
            <a:avLst>
              <a:gd name="adj1" fmla="val 5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60"/>
          <p:cNvCxnSpPr>
            <a:cxnSpLocks noChangeShapeType="1"/>
            <a:stCxn id="11" idx="2"/>
            <a:endCxn id="56" idx="0"/>
          </p:cNvCxnSpPr>
          <p:nvPr/>
        </p:nvCxnSpPr>
        <p:spPr bwMode="auto">
          <a:xfrm rot="16200000" flipH="1">
            <a:off x="4446588" y="4813300"/>
            <a:ext cx="430212" cy="1119188"/>
          </a:xfrm>
          <a:prstGeom prst="bentConnector3">
            <a:avLst>
              <a:gd name="adj1" fmla="val 49815"/>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61"/>
          <p:cNvCxnSpPr>
            <a:cxnSpLocks noChangeShapeType="1"/>
            <a:stCxn id="12" idx="2"/>
            <a:endCxn id="56" idx="0"/>
          </p:cNvCxnSpPr>
          <p:nvPr/>
        </p:nvCxnSpPr>
        <p:spPr bwMode="auto">
          <a:xfrm rot="5400000">
            <a:off x="5130801" y="5248275"/>
            <a:ext cx="430212" cy="249237"/>
          </a:xfrm>
          <a:prstGeom prst="bentConnector3">
            <a:avLst>
              <a:gd name="adj1" fmla="val 49815"/>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62"/>
          <p:cNvCxnSpPr>
            <a:cxnSpLocks noChangeShapeType="1"/>
            <a:stCxn id="13" idx="2"/>
            <a:endCxn id="56" idx="0"/>
          </p:cNvCxnSpPr>
          <p:nvPr/>
        </p:nvCxnSpPr>
        <p:spPr bwMode="auto">
          <a:xfrm rot="5400000">
            <a:off x="5815013" y="4564063"/>
            <a:ext cx="430212" cy="1617662"/>
          </a:xfrm>
          <a:prstGeom prst="bentConnector3">
            <a:avLst>
              <a:gd name="adj1" fmla="val 49815"/>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63"/>
          <p:cNvCxnSpPr>
            <a:cxnSpLocks noChangeShapeType="1"/>
            <a:stCxn id="14" idx="2"/>
            <a:endCxn id="56" idx="0"/>
          </p:cNvCxnSpPr>
          <p:nvPr/>
        </p:nvCxnSpPr>
        <p:spPr bwMode="auto">
          <a:xfrm rot="5400000">
            <a:off x="6499226" y="3879850"/>
            <a:ext cx="430212" cy="2986087"/>
          </a:xfrm>
          <a:prstGeom prst="bentConnector3">
            <a:avLst>
              <a:gd name="adj1" fmla="val 49815"/>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64"/>
          <p:cNvCxnSpPr>
            <a:cxnSpLocks noChangeShapeType="1"/>
            <a:stCxn id="14" idx="2"/>
            <a:endCxn id="58" idx="0"/>
          </p:cNvCxnSpPr>
          <p:nvPr/>
        </p:nvCxnSpPr>
        <p:spPr bwMode="auto">
          <a:xfrm rot="5400000">
            <a:off x="7847807" y="5230019"/>
            <a:ext cx="431800" cy="287337"/>
          </a:xfrm>
          <a:prstGeom prst="bentConnector3">
            <a:avLst>
              <a:gd name="adj1" fmla="val 5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65"/>
          <p:cNvCxnSpPr>
            <a:cxnSpLocks noChangeShapeType="1"/>
            <a:stCxn id="13" idx="2"/>
            <a:endCxn id="58" idx="0"/>
          </p:cNvCxnSpPr>
          <p:nvPr/>
        </p:nvCxnSpPr>
        <p:spPr bwMode="auto">
          <a:xfrm rot="16200000" flipH="1">
            <a:off x="7163594" y="4833144"/>
            <a:ext cx="431800" cy="1081088"/>
          </a:xfrm>
          <a:prstGeom prst="bentConnector3">
            <a:avLst>
              <a:gd name="adj1" fmla="val 5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66"/>
          <p:cNvCxnSpPr>
            <a:cxnSpLocks noChangeShapeType="1"/>
            <a:stCxn id="12" idx="2"/>
            <a:endCxn id="58" idx="0"/>
          </p:cNvCxnSpPr>
          <p:nvPr/>
        </p:nvCxnSpPr>
        <p:spPr bwMode="auto">
          <a:xfrm rot="16200000" flipH="1">
            <a:off x="6479382" y="4148931"/>
            <a:ext cx="431800" cy="2449513"/>
          </a:xfrm>
          <a:prstGeom prst="bentConnector3">
            <a:avLst>
              <a:gd name="adj1" fmla="val 5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67"/>
          <p:cNvCxnSpPr>
            <a:cxnSpLocks noChangeShapeType="1"/>
            <a:stCxn id="11" idx="2"/>
            <a:endCxn id="58" idx="0"/>
          </p:cNvCxnSpPr>
          <p:nvPr/>
        </p:nvCxnSpPr>
        <p:spPr bwMode="auto">
          <a:xfrm rot="16200000" flipH="1">
            <a:off x="5795169" y="3464719"/>
            <a:ext cx="431800" cy="3817938"/>
          </a:xfrm>
          <a:prstGeom prst="bentConnector3">
            <a:avLst>
              <a:gd name="adj1" fmla="val 5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63443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6-7</a:t>
            </a:r>
            <a:r>
              <a:rPr lang="ja-JP" altLang="en-US" dirty="0"/>
              <a:t>　調達先評価表の例</a:t>
            </a:r>
            <a:endParaRPr kumimoji="1" lang="ja-JP" altLang="en-US" dirty="0"/>
          </a:p>
        </p:txBody>
      </p:sp>
      <p:sp>
        <p:nvSpPr>
          <p:cNvPr id="3" name="角丸四角形 2"/>
          <p:cNvSpPr/>
          <p:nvPr/>
        </p:nvSpPr>
        <p:spPr bwMode="auto">
          <a:xfrm>
            <a:off x="179512" y="548680"/>
            <a:ext cx="8784976" cy="576064"/>
          </a:xfrm>
          <a:prstGeom prst="round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rPr>
              <a:t>以下のサンプル（記入例）をコピー＆貼り付けしています。</a:t>
            </a:r>
            <a:endParaRPr kumimoji="1" lang="en-US" altLang="ja-JP" sz="1600" b="0" i="0" u="none" strike="noStrike" cap="none" normalizeH="0" baseline="0" dirty="0" smtClean="0">
              <a:ln>
                <a:noFill/>
              </a:ln>
              <a:solidFill>
                <a:schemeClr val="tx1"/>
              </a:solidFill>
              <a:effectLst/>
            </a:endParaRPr>
          </a:p>
          <a:p>
            <a:pPr marL="442913" lvl="1" indent="-263525">
              <a:buFont typeface="Arial" pitchFamily="34" charset="0"/>
              <a:buChar char="•"/>
            </a:pPr>
            <a:r>
              <a:rPr lang="en-US" altLang="zh-TW" sz="1600" dirty="0"/>
              <a:t>O_C1-6-01_</a:t>
            </a:r>
            <a:r>
              <a:rPr lang="zh-TW" altLang="en-US" sz="1600" dirty="0"/>
              <a:t>調達先評価表（記入例）</a:t>
            </a:r>
            <a:r>
              <a:rPr lang="en-US" altLang="zh-TW" sz="1600" dirty="0"/>
              <a:t>.</a:t>
            </a:r>
            <a:r>
              <a:rPr lang="en-US" altLang="zh-TW" sz="1600" dirty="0" err="1"/>
              <a:t>xls</a:t>
            </a:r>
            <a:endParaRPr kumimoji="1" lang="ja-JP" altLang="en-US" sz="1600" b="0" i="0" u="none" strike="noStrike" cap="none" normalizeH="0" baseline="0" dirty="0" smtClean="0">
              <a:ln>
                <a:noFill/>
              </a:ln>
              <a:solidFill>
                <a:schemeClr val="tx1"/>
              </a:solidFill>
              <a:effectLst/>
            </a:endParaRPr>
          </a:p>
        </p:txBody>
      </p:sp>
      <p:pic>
        <p:nvPicPr>
          <p:cNvPr id="4" name="Picture 3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484784"/>
            <a:ext cx="17951145" cy="5209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44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6-8</a:t>
            </a:r>
            <a:r>
              <a:rPr lang="ja-JP" altLang="en-US" dirty="0"/>
              <a:t>　投資対効果の算出の例</a:t>
            </a:r>
            <a:endParaRPr kumimoji="1" lang="ja-JP" altLang="en-US" dirty="0"/>
          </a:p>
        </p:txBody>
      </p:sp>
      <p:sp>
        <p:nvSpPr>
          <p:cNvPr id="3" name="Rectangle 11"/>
          <p:cNvSpPr>
            <a:spLocks noChangeArrowheads="1"/>
          </p:cNvSpPr>
          <p:nvPr/>
        </p:nvSpPr>
        <p:spPr bwMode="auto">
          <a:xfrm>
            <a:off x="450850" y="5484813"/>
            <a:ext cx="24828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86" tIns="40844" rIns="81686" bIns="40844">
            <a:spAutoFit/>
          </a:bodyPr>
          <a:lstStyle/>
          <a:p>
            <a:pPr marL="174625" indent="-174625" defTabSz="817563">
              <a:lnSpc>
                <a:spcPts val="1788"/>
              </a:lnSpc>
              <a:buSzPct val="90000"/>
              <a:buFont typeface="Wingdings" pitchFamily="2" charset="2"/>
              <a:buChar char="l"/>
            </a:pPr>
            <a:r>
              <a:rPr lang="ja-JP" altLang="en-US" sz="1200">
                <a:latin typeface="Helvetica" pitchFamily="34" charset="0"/>
                <a:ea typeface="ＭＳ ゴシック" pitchFamily="49" charset="-128"/>
              </a:rPr>
              <a:t>新たに必要となる初期投資、年間投資はどの程度となるのか？</a:t>
            </a:r>
          </a:p>
        </p:txBody>
      </p:sp>
      <p:sp>
        <p:nvSpPr>
          <p:cNvPr id="4" name="Rectangle 12"/>
          <p:cNvSpPr>
            <a:spLocks noChangeArrowheads="1"/>
          </p:cNvSpPr>
          <p:nvPr/>
        </p:nvSpPr>
        <p:spPr bwMode="auto">
          <a:xfrm>
            <a:off x="3165475" y="5484813"/>
            <a:ext cx="25479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86" tIns="40844" rIns="81686" bIns="40844">
            <a:spAutoFit/>
          </a:bodyPr>
          <a:lstStyle/>
          <a:p>
            <a:pPr marL="174625" indent="-174625" defTabSz="817563">
              <a:lnSpc>
                <a:spcPts val="1788"/>
              </a:lnSpc>
              <a:buSzPct val="90000"/>
              <a:buFont typeface="Wingdings" pitchFamily="2" charset="2"/>
              <a:buChar char="l"/>
            </a:pPr>
            <a:r>
              <a:rPr lang="ja-JP" altLang="en-US" sz="1200">
                <a:latin typeface="Helvetica" pitchFamily="34" charset="0"/>
                <a:ea typeface="ＭＳ ゴシック" pitchFamily="49" charset="-128"/>
              </a:rPr>
              <a:t>年間の事業利益は追加的にどの程度創出し得るか？（売上を維持した上での、コスト低減／効率化はどれくらいか？）</a:t>
            </a:r>
          </a:p>
        </p:txBody>
      </p:sp>
      <p:sp>
        <p:nvSpPr>
          <p:cNvPr id="5" name="Rectangle 13"/>
          <p:cNvSpPr>
            <a:spLocks noChangeArrowheads="1"/>
          </p:cNvSpPr>
          <p:nvPr/>
        </p:nvSpPr>
        <p:spPr bwMode="auto">
          <a:xfrm>
            <a:off x="6105525" y="5497513"/>
            <a:ext cx="26781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86" tIns="40844" rIns="81686" bIns="40844">
            <a:spAutoFit/>
          </a:bodyPr>
          <a:lstStyle/>
          <a:p>
            <a:pPr marL="174625" indent="-174625" defTabSz="817563">
              <a:lnSpc>
                <a:spcPts val="1788"/>
              </a:lnSpc>
              <a:buSzPct val="90000"/>
              <a:buFont typeface="Wingdings" pitchFamily="2" charset="2"/>
              <a:buChar char="l"/>
            </a:pPr>
            <a:r>
              <a:rPr lang="ja-JP" altLang="en-US" sz="1200">
                <a:latin typeface="Helvetica" pitchFamily="34" charset="0"/>
                <a:ea typeface="ＭＳ ゴシック" pitchFamily="49" charset="-128"/>
              </a:rPr>
              <a:t>ネットの年間のコスト削減効果はどの程度になるのか？結果として初期投資の回収にどの程度の期間を要するのか？</a:t>
            </a:r>
          </a:p>
        </p:txBody>
      </p:sp>
      <p:grpSp>
        <p:nvGrpSpPr>
          <p:cNvPr id="6" name="Group 14"/>
          <p:cNvGrpSpPr>
            <a:grpSpLocks/>
          </p:cNvGrpSpPr>
          <p:nvPr/>
        </p:nvGrpSpPr>
        <p:grpSpPr bwMode="auto">
          <a:xfrm>
            <a:off x="255588" y="2481263"/>
            <a:ext cx="2768600" cy="2751137"/>
            <a:chOff x="38" y="1445"/>
            <a:chExt cx="2034" cy="1830"/>
          </a:xfrm>
        </p:grpSpPr>
        <p:sp>
          <p:nvSpPr>
            <p:cNvPr id="7" name="Line 15"/>
            <p:cNvSpPr>
              <a:spLocks noChangeShapeType="1"/>
            </p:cNvSpPr>
            <p:nvPr/>
          </p:nvSpPr>
          <p:spPr bwMode="auto">
            <a:xfrm flipV="1">
              <a:off x="240" y="1690"/>
              <a:ext cx="0" cy="139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8" name="Line 16"/>
            <p:cNvSpPr>
              <a:spLocks noChangeShapeType="1"/>
            </p:cNvSpPr>
            <p:nvPr/>
          </p:nvSpPr>
          <p:spPr bwMode="auto">
            <a:xfrm>
              <a:off x="96" y="2410"/>
              <a:ext cx="1776"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0" name="Rectangle 17"/>
            <p:cNvSpPr>
              <a:spLocks noChangeArrowheads="1"/>
            </p:cNvSpPr>
            <p:nvPr/>
          </p:nvSpPr>
          <p:spPr bwMode="auto">
            <a:xfrm>
              <a:off x="432" y="2410"/>
              <a:ext cx="192" cy="672"/>
            </a:xfrm>
            <a:prstGeom prst="rect">
              <a:avLst/>
            </a:prstGeom>
            <a:solidFill>
              <a:srgbClr val="FFCC99"/>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11" name="Rectangle 18"/>
            <p:cNvSpPr>
              <a:spLocks noChangeArrowheads="1"/>
            </p:cNvSpPr>
            <p:nvPr/>
          </p:nvSpPr>
          <p:spPr bwMode="auto">
            <a:xfrm>
              <a:off x="720" y="2410"/>
              <a:ext cx="192" cy="240"/>
            </a:xfrm>
            <a:prstGeom prst="rect">
              <a:avLst/>
            </a:prstGeom>
            <a:solidFill>
              <a:srgbClr val="FFCC99"/>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12" name="Rectangle 19"/>
            <p:cNvSpPr>
              <a:spLocks noChangeArrowheads="1"/>
            </p:cNvSpPr>
            <p:nvPr/>
          </p:nvSpPr>
          <p:spPr bwMode="auto">
            <a:xfrm>
              <a:off x="1008" y="2410"/>
              <a:ext cx="192" cy="240"/>
            </a:xfrm>
            <a:prstGeom prst="rect">
              <a:avLst/>
            </a:prstGeom>
            <a:solidFill>
              <a:srgbClr val="FFCC99"/>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13" name="Rectangle 20"/>
            <p:cNvSpPr>
              <a:spLocks noChangeArrowheads="1"/>
            </p:cNvSpPr>
            <p:nvPr/>
          </p:nvSpPr>
          <p:spPr bwMode="auto">
            <a:xfrm>
              <a:off x="1296" y="2410"/>
              <a:ext cx="192" cy="240"/>
            </a:xfrm>
            <a:prstGeom prst="rect">
              <a:avLst/>
            </a:prstGeom>
            <a:solidFill>
              <a:srgbClr val="FFCC99"/>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14" name="Text Box 21"/>
            <p:cNvSpPr txBox="1">
              <a:spLocks noChangeArrowheads="1"/>
            </p:cNvSpPr>
            <p:nvPr/>
          </p:nvSpPr>
          <p:spPr bwMode="auto">
            <a:xfrm>
              <a:off x="278" y="3118"/>
              <a:ext cx="58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初期投資額</a:t>
              </a:r>
            </a:p>
          </p:txBody>
        </p:sp>
        <p:sp>
          <p:nvSpPr>
            <p:cNvPr id="15" name="Text Box 22"/>
            <p:cNvSpPr txBox="1">
              <a:spLocks noChangeArrowheads="1"/>
            </p:cNvSpPr>
            <p:nvPr/>
          </p:nvSpPr>
          <p:spPr bwMode="auto">
            <a:xfrm>
              <a:off x="796" y="2687"/>
              <a:ext cx="5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年間投資額</a:t>
              </a:r>
            </a:p>
          </p:txBody>
        </p:sp>
        <p:sp>
          <p:nvSpPr>
            <p:cNvPr id="16" name="Text Box 23"/>
            <p:cNvSpPr txBox="1">
              <a:spLocks noChangeArrowheads="1"/>
            </p:cNvSpPr>
            <p:nvPr/>
          </p:nvSpPr>
          <p:spPr bwMode="auto">
            <a:xfrm>
              <a:off x="38" y="1445"/>
              <a:ext cx="49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収支金額</a:t>
              </a:r>
            </a:p>
          </p:txBody>
        </p:sp>
        <p:sp>
          <p:nvSpPr>
            <p:cNvPr id="17" name="Text Box 24"/>
            <p:cNvSpPr txBox="1">
              <a:spLocks noChangeArrowheads="1"/>
            </p:cNvSpPr>
            <p:nvPr/>
          </p:nvSpPr>
          <p:spPr bwMode="auto">
            <a:xfrm>
              <a:off x="1766" y="2410"/>
              <a:ext cx="30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時間</a:t>
              </a:r>
            </a:p>
          </p:txBody>
        </p:sp>
      </p:grpSp>
      <p:sp>
        <p:nvSpPr>
          <p:cNvPr id="18" name="Line 26"/>
          <p:cNvSpPr>
            <a:spLocks noChangeShapeType="1"/>
          </p:cNvSpPr>
          <p:nvPr/>
        </p:nvSpPr>
        <p:spPr bwMode="auto">
          <a:xfrm flipV="1">
            <a:off x="3376613" y="3021013"/>
            <a:ext cx="0" cy="108267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9" name="Line 27"/>
          <p:cNvSpPr>
            <a:spLocks noChangeShapeType="1"/>
          </p:cNvSpPr>
          <p:nvPr/>
        </p:nvSpPr>
        <p:spPr bwMode="auto">
          <a:xfrm>
            <a:off x="3179763" y="3902075"/>
            <a:ext cx="2416175"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20" name="Rectangle 28"/>
          <p:cNvSpPr>
            <a:spLocks noChangeArrowheads="1"/>
          </p:cNvSpPr>
          <p:nvPr/>
        </p:nvSpPr>
        <p:spPr bwMode="auto">
          <a:xfrm>
            <a:off x="3609975" y="3094038"/>
            <a:ext cx="260350" cy="360362"/>
          </a:xfrm>
          <a:prstGeom prst="rect">
            <a:avLst/>
          </a:prstGeom>
          <a:solidFill>
            <a:srgbClr val="CCFFCC"/>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21" name="Rectangle 29"/>
          <p:cNvSpPr>
            <a:spLocks noChangeArrowheads="1"/>
          </p:cNvSpPr>
          <p:nvPr/>
        </p:nvSpPr>
        <p:spPr bwMode="auto">
          <a:xfrm>
            <a:off x="4002088" y="3094038"/>
            <a:ext cx="260350" cy="360362"/>
          </a:xfrm>
          <a:prstGeom prst="rect">
            <a:avLst/>
          </a:prstGeom>
          <a:solidFill>
            <a:srgbClr val="CCFFCC"/>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22" name="Rectangle 30"/>
          <p:cNvSpPr>
            <a:spLocks noChangeArrowheads="1"/>
          </p:cNvSpPr>
          <p:nvPr/>
        </p:nvSpPr>
        <p:spPr bwMode="auto">
          <a:xfrm>
            <a:off x="4392613" y="3094038"/>
            <a:ext cx="261937" cy="360362"/>
          </a:xfrm>
          <a:prstGeom prst="rect">
            <a:avLst/>
          </a:prstGeom>
          <a:solidFill>
            <a:srgbClr val="CCFFCC"/>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23" name="Text Box 31"/>
          <p:cNvSpPr txBox="1">
            <a:spLocks noChangeArrowheads="1"/>
          </p:cNvSpPr>
          <p:nvPr/>
        </p:nvSpPr>
        <p:spPr bwMode="auto">
          <a:xfrm>
            <a:off x="4973638" y="3338513"/>
            <a:ext cx="669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現行収益</a:t>
            </a:r>
          </a:p>
        </p:txBody>
      </p:sp>
      <p:sp>
        <p:nvSpPr>
          <p:cNvPr id="24" name="Text Box 32"/>
          <p:cNvSpPr txBox="1">
            <a:spLocks noChangeArrowheads="1"/>
          </p:cNvSpPr>
          <p:nvPr/>
        </p:nvSpPr>
        <p:spPr bwMode="auto">
          <a:xfrm>
            <a:off x="3049588" y="2595563"/>
            <a:ext cx="669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a:r>
              <a:rPr lang="ja-JP" altLang="en-US" sz="1000">
                <a:latin typeface="Century" pitchFamily="18" charset="0"/>
                <a:ea typeface="ＭＳ ゴシック" pitchFamily="49" charset="-128"/>
              </a:rPr>
              <a:t>収支金額</a:t>
            </a:r>
          </a:p>
        </p:txBody>
      </p:sp>
      <p:sp>
        <p:nvSpPr>
          <p:cNvPr id="25" name="Text Box 33"/>
          <p:cNvSpPr txBox="1">
            <a:spLocks noChangeArrowheads="1"/>
          </p:cNvSpPr>
          <p:nvPr/>
        </p:nvSpPr>
        <p:spPr bwMode="auto">
          <a:xfrm>
            <a:off x="5392738" y="3902075"/>
            <a:ext cx="415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時間</a:t>
            </a:r>
          </a:p>
        </p:txBody>
      </p:sp>
      <p:sp>
        <p:nvSpPr>
          <p:cNvPr id="26" name="Rectangle 34"/>
          <p:cNvSpPr>
            <a:spLocks noChangeArrowheads="1"/>
          </p:cNvSpPr>
          <p:nvPr/>
        </p:nvSpPr>
        <p:spPr bwMode="auto">
          <a:xfrm>
            <a:off x="3609975" y="3454400"/>
            <a:ext cx="260350" cy="454025"/>
          </a:xfrm>
          <a:prstGeom prst="rect">
            <a:avLst/>
          </a:prstGeom>
          <a:solidFill>
            <a:srgbClr val="99CCFF"/>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27" name="Rectangle 35"/>
          <p:cNvSpPr>
            <a:spLocks noChangeArrowheads="1"/>
          </p:cNvSpPr>
          <p:nvPr/>
        </p:nvSpPr>
        <p:spPr bwMode="auto">
          <a:xfrm>
            <a:off x="4002088" y="3454400"/>
            <a:ext cx="260350" cy="454025"/>
          </a:xfrm>
          <a:prstGeom prst="rect">
            <a:avLst/>
          </a:prstGeom>
          <a:solidFill>
            <a:srgbClr val="99CCFF"/>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28" name="Rectangle 36"/>
          <p:cNvSpPr>
            <a:spLocks noChangeArrowheads="1"/>
          </p:cNvSpPr>
          <p:nvPr/>
        </p:nvSpPr>
        <p:spPr bwMode="auto">
          <a:xfrm>
            <a:off x="4392613" y="3454400"/>
            <a:ext cx="261937" cy="454025"/>
          </a:xfrm>
          <a:prstGeom prst="rect">
            <a:avLst/>
          </a:prstGeom>
          <a:solidFill>
            <a:srgbClr val="99CCFF"/>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29" name="Text Box 37"/>
          <p:cNvSpPr txBox="1">
            <a:spLocks noChangeArrowheads="1"/>
          </p:cNvSpPr>
          <p:nvPr/>
        </p:nvSpPr>
        <p:spPr bwMode="auto">
          <a:xfrm>
            <a:off x="4972050" y="2978150"/>
            <a:ext cx="796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改革後収益</a:t>
            </a:r>
          </a:p>
        </p:txBody>
      </p:sp>
      <p:sp>
        <p:nvSpPr>
          <p:cNvPr id="30" name="Line 38"/>
          <p:cNvSpPr>
            <a:spLocks noChangeShapeType="1"/>
          </p:cNvSpPr>
          <p:nvPr/>
        </p:nvSpPr>
        <p:spPr bwMode="auto">
          <a:xfrm>
            <a:off x="4740275" y="3094038"/>
            <a:ext cx="2603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1" name="Line 39"/>
          <p:cNvSpPr>
            <a:spLocks noChangeShapeType="1"/>
          </p:cNvSpPr>
          <p:nvPr/>
        </p:nvSpPr>
        <p:spPr bwMode="auto">
          <a:xfrm>
            <a:off x="4740275" y="3454400"/>
            <a:ext cx="2603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2" name="Line 40"/>
          <p:cNvSpPr>
            <a:spLocks noChangeShapeType="1"/>
          </p:cNvSpPr>
          <p:nvPr/>
        </p:nvSpPr>
        <p:spPr bwMode="auto">
          <a:xfrm flipV="1">
            <a:off x="4870450" y="3094038"/>
            <a:ext cx="0" cy="360362"/>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3" name="Line 42"/>
          <p:cNvSpPr>
            <a:spLocks noChangeShapeType="1"/>
          </p:cNvSpPr>
          <p:nvPr/>
        </p:nvSpPr>
        <p:spPr bwMode="auto">
          <a:xfrm flipV="1">
            <a:off x="6392863" y="2649538"/>
            <a:ext cx="0" cy="245427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4" name="Line 43"/>
          <p:cNvSpPr>
            <a:spLocks noChangeShapeType="1"/>
          </p:cNvSpPr>
          <p:nvPr/>
        </p:nvSpPr>
        <p:spPr bwMode="auto">
          <a:xfrm>
            <a:off x="6196013" y="3948113"/>
            <a:ext cx="2416175"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5" name="Text Box 44"/>
          <p:cNvSpPr txBox="1">
            <a:spLocks noChangeArrowheads="1"/>
          </p:cNvSpPr>
          <p:nvPr/>
        </p:nvSpPr>
        <p:spPr bwMode="auto">
          <a:xfrm>
            <a:off x="8402638" y="3938588"/>
            <a:ext cx="415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時間</a:t>
            </a:r>
          </a:p>
        </p:txBody>
      </p:sp>
      <p:sp>
        <p:nvSpPr>
          <p:cNvPr id="36" name="Rectangle 45"/>
          <p:cNvSpPr>
            <a:spLocks noChangeArrowheads="1"/>
          </p:cNvSpPr>
          <p:nvPr/>
        </p:nvSpPr>
        <p:spPr bwMode="auto">
          <a:xfrm>
            <a:off x="6653213" y="3948113"/>
            <a:ext cx="261937" cy="1011237"/>
          </a:xfrm>
          <a:prstGeom prst="rect">
            <a:avLst/>
          </a:prstGeom>
          <a:solidFill>
            <a:srgbClr val="FFCC99"/>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37" name="Rectangle 46"/>
          <p:cNvSpPr>
            <a:spLocks noChangeArrowheads="1"/>
          </p:cNvSpPr>
          <p:nvPr/>
        </p:nvSpPr>
        <p:spPr bwMode="auto">
          <a:xfrm>
            <a:off x="7045325" y="3154363"/>
            <a:ext cx="261938" cy="793750"/>
          </a:xfrm>
          <a:prstGeom prst="rect">
            <a:avLst/>
          </a:prstGeom>
          <a:solidFill>
            <a:srgbClr val="CCFFCC"/>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38" name="Rectangle 47"/>
          <p:cNvSpPr>
            <a:spLocks noChangeArrowheads="1"/>
          </p:cNvSpPr>
          <p:nvPr/>
        </p:nvSpPr>
        <p:spPr bwMode="auto">
          <a:xfrm>
            <a:off x="7437438" y="3154363"/>
            <a:ext cx="260350" cy="793750"/>
          </a:xfrm>
          <a:prstGeom prst="rect">
            <a:avLst/>
          </a:prstGeom>
          <a:solidFill>
            <a:srgbClr val="CCFFCC"/>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39" name="Rectangle 48"/>
          <p:cNvSpPr>
            <a:spLocks noChangeArrowheads="1"/>
          </p:cNvSpPr>
          <p:nvPr/>
        </p:nvSpPr>
        <p:spPr bwMode="auto">
          <a:xfrm>
            <a:off x="7829550" y="3154363"/>
            <a:ext cx="260350" cy="793750"/>
          </a:xfrm>
          <a:prstGeom prst="rect">
            <a:avLst/>
          </a:prstGeom>
          <a:solidFill>
            <a:srgbClr val="CCFFCC"/>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40" name="Rectangle 49"/>
          <p:cNvSpPr>
            <a:spLocks noChangeArrowheads="1"/>
          </p:cNvSpPr>
          <p:nvPr/>
        </p:nvSpPr>
        <p:spPr bwMode="auto">
          <a:xfrm>
            <a:off x="7045325" y="3948113"/>
            <a:ext cx="261938" cy="360362"/>
          </a:xfrm>
          <a:prstGeom prst="rect">
            <a:avLst/>
          </a:prstGeom>
          <a:solidFill>
            <a:srgbClr val="FFCC99"/>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41" name="Rectangle 50"/>
          <p:cNvSpPr>
            <a:spLocks noChangeArrowheads="1"/>
          </p:cNvSpPr>
          <p:nvPr/>
        </p:nvSpPr>
        <p:spPr bwMode="auto">
          <a:xfrm>
            <a:off x="7437438" y="3948113"/>
            <a:ext cx="260350" cy="360362"/>
          </a:xfrm>
          <a:prstGeom prst="rect">
            <a:avLst/>
          </a:prstGeom>
          <a:solidFill>
            <a:srgbClr val="FFCC99"/>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42" name="Rectangle 51"/>
          <p:cNvSpPr>
            <a:spLocks noChangeArrowheads="1"/>
          </p:cNvSpPr>
          <p:nvPr/>
        </p:nvSpPr>
        <p:spPr bwMode="auto">
          <a:xfrm>
            <a:off x="7829550" y="3948113"/>
            <a:ext cx="260350" cy="360362"/>
          </a:xfrm>
          <a:prstGeom prst="rect">
            <a:avLst/>
          </a:prstGeom>
          <a:solidFill>
            <a:srgbClr val="FFCC99"/>
          </a:solidFill>
          <a:ln w="9525">
            <a:solidFill>
              <a:schemeClr val="bg2"/>
            </a:solidFill>
            <a:miter lim="800000"/>
            <a:headEnd/>
            <a:tailEnd/>
          </a:ln>
        </p:spPr>
        <p:txBody>
          <a:bodyPr wrap="none" anchor="ctr"/>
          <a:lstStyle/>
          <a:p>
            <a:pPr algn="ctr" eaLnBrk="0" hangingPunct="0"/>
            <a:endParaRPr lang="ja-JP" altLang="ja-JP" b="1">
              <a:latin typeface="ＭＳ Ｐゴシック" pitchFamily="50" charset="-128"/>
            </a:endParaRPr>
          </a:p>
        </p:txBody>
      </p:sp>
      <p:sp>
        <p:nvSpPr>
          <p:cNvPr id="43" name="Text Box 52"/>
          <p:cNvSpPr txBox="1">
            <a:spLocks noChangeArrowheads="1"/>
          </p:cNvSpPr>
          <p:nvPr/>
        </p:nvSpPr>
        <p:spPr bwMode="auto">
          <a:xfrm>
            <a:off x="6065838" y="2295525"/>
            <a:ext cx="669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収支金額</a:t>
            </a:r>
          </a:p>
        </p:txBody>
      </p:sp>
      <p:sp>
        <p:nvSpPr>
          <p:cNvPr id="44" name="Freeform 53"/>
          <p:cNvSpPr>
            <a:spLocks/>
          </p:cNvSpPr>
          <p:nvPr/>
        </p:nvSpPr>
        <p:spPr bwMode="auto">
          <a:xfrm>
            <a:off x="6784975" y="2794000"/>
            <a:ext cx="1436688" cy="2165350"/>
          </a:xfrm>
          <a:custGeom>
            <a:avLst/>
            <a:gdLst>
              <a:gd name="T0" fmla="*/ 0 w 1056"/>
              <a:gd name="T1" fmla="*/ 2165350 h 1440"/>
              <a:gd name="T2" fmla="*/ 391824 w 1056"/>
              <a:gd name="T3" fmla="*/ 1948815 h 1440"/>
              <a:gd name="T4" fmla="*/ 653040 w 1056"/>
              <a:gd name="T5" fmla="*/ 1660102 h 1440"/>
              <a:gd name="T6" fmla="*/ 783648 w 1056"/>
              <a:gd name="T7" fmla="*/ 1154853 h 1440"/>
              <a:gd name="T8" fmla="*/ 914256 w 1056"/>
              <a:gd name="T9" fmla="*/ 577427 h 1440"/>
              <a:gd name="T10" fmla="*/ 1110168 w 1056"/>
              <a:gd name="T11" fmla="*/ 216535 h 1440"/>
              <a:gd name="T12" fmla="*/ 1436688 w 1056"/>
              <a:gd name="T13" fmla="*/ 0 h 1440"/>
              <a:gd name="T14" fmla="*/ 0 60000 65536"/>
              <a:gd name="T15" fmla="*/ 0 60000 65536"/>
              <a:gd name="T16" fmla="*/ 0 60000 65536"/>
              <a:gd name="T17" fmla="*/ 0 60000 65536"/>
              <a:gd name="T18" fmla="*/ 0 60000 65536"/>
              <a:gd name="T19" fmla="*/ 0 60000 65536"/>
              <a:gd name="T20" fmla="*/ 0 60000 65536"/>
              <a:gd name="T21" fmla="*/ 0 w 1056"/>
              <a:gd name="T22" fmla="*/ 0 h 1440"/>
              <a:gd name="T23" fmla="*/ 1056 w 1056"/>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1440">
                <a:moveTo>
                  <a:pt x="0" y="1440"/>
                </a:moveTo>
                <a:cubicBezTo>
                  <a:pt x="104" y="1396"/>
                  <a:pt x="208" y="1352"/>
                  <a:pt x="288" y="1296"/>
                </a:cubicBezTo>
                <a:cubicBezTo>
                  <a:pt x="368" y="1240"/>
                  <a:pt x="432" y="1192"/>
                  <a:pt x="480" y="1104"/>
                </a:cubicBezTo>
                <a:cubicBezTo>
                  <a:pt x="528" y="1016"/>
                  <a:pt x="544" y="888"/>
                  <a:pt x="576" y="768"/>
                </a:cubicBezTo>
                <a:cubicBezTo>
                  <a:pt x="608" y="648"/>
                  <a:pt x="632" y="488"/>
                  <a:pt x="672" y="384"/>
                </a:cubicBezTo>
                <a:cubicBezTo>
                  <a:pt x="712" y="280"/>
                  <a:pt x="752" y="208"/>
                  <a:pt x="816" y="144"/>
                </a:cubicBezTo>
                <a:cubicBezTo>
                  <a:pt x="880" y="80"/>
                  <a:pt x="968" y="40"/>
                  <a:pt x="1056" y="0"/>
                </a:cubicBez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45" name="Text Box 54"/>
          <p:cNvSpPr txBox="1">
            <a:spLocks noChangeArrowheads="1"/>
          </p:cNvSpPr>
          <p:nvPr/>
        </p:nvSpPr>
        <p:spPr bwMode="auto">
          <a:xfrm>
            <a:off x="8221663" y="2552700"/>
            <a:ext cx="669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累積収支</a:t>
            </a:r>
          </a:p>
        </p:txBody>
      </p:sp>
      <p:sp>
        <p:nvSpPr>
          <p:cNvPr id="46" name="AutoShape 55"/>
          <p:cNvSpPr>
            <a:spLocks/>
          </p:cNvSpPr>
          <p:nvPr/>
        </p:nvSpPr>
        <p:spPr bwMode="auto">
          <a:xfrm rot="-5400000">
            <a:off x="7035801" y="4646612"/>
            <a:ext cx="144462" cy="912813"/>
          </a:xfrm>
          <a:prstGeom prst="leftBrace">
            <a:avLst>
              <a:gd name="adj1" fmla="val 52656"/>
              <a:gd name="adj2" fmla="val 50000"/>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eaLnBrk="0" hangingPunct="0"/>
            <a:endParaRPr lang="ja-JP" altLang="ja-JP" b="1">
              <a:latin typeface="ＭＳ Ｐゴシック" pitchFamily="50" charset="-128"/>
            </a:endParaRPr>
          </a:p>
        </p:txBody>
      </p:sp>
      <p:sp>
        <p:nvSpPr>
          <p:cNvPr id="47" name="Text Box 56"/>
          <p:cNvSpPr txBox="1">
            <a:spLocks noChangeArrowheads="1"/>
          </p:cNvSpPr>
          <p:nvPr/>
        </p:nvSpPr>
        <p:spPr bwMode="auto">
          <a:xfrm>
            <a:off x="6616700" y="5210175"/>
            <a:ext cx="10509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711" tIns="40855" rIns="81711" bIns="40855">
            <a:spAutoFit/>
          </a:bodyPr>
          <a:lstStyle>
            <a:lvl1pPr defTabSz="817563" eaLnBrk="0" hangingPunct="0">
              <a:defRPr kumimoji="1">
                <a:solidFill>
                  <a:schemeClr val="tx1"/>
                </a:solidFill>
                <a:latin typeface="Arial" charset="0"/>
                <a:ea typeface="ＭＳ Ｐゴシック" pitchFamily="50" charset="-128"/>
              </a:defRPr>
            </a:lvl1pPr>
            <a:lvl2pPr marL="742950" indent="-285750" defTabSz="817563" eaLnBrk="0" hangingPunct="0">
              <a:defRPr kumimoji="1">
                <a:solidFill>
                  <a:schemeClr val="tx1"/>
                </a:solidFill>
                <a:latin typeface="Arial" charset="0"/>
                <a:ea typeface="ＭＳ Ｐゴシック" pitchFamily="50" charset="-128"/>
              </a:defRPr>
            </a:lvl2pPr>
            <a:lvl3pPr marL="1143000" indent="-228600" defTabSz="817563" eaLnBrk="0" hangingPunct="0">
              <a:defRPr kumimoji="1">
                <a:solidFill>
                  <a:schemeClr val="tx1"/>
                </a:solidFill>
                <a:latin typeface="Arial" charset="0"/>
                <a:ea typeface="ＭＳ Ｐゴシック" pitchFamily="50" charset="-128"/>
              </a:defRPr>
            </a:lvl3pPr>
            <a:lvl4pPr marL="1600200" indent="-228600" defTabSz="817563" eaLnBrk="0" hangingPunct="0">
              <a:defRPr kumimoji="1">
                <a:solidFill>
                  <a:schemeClr val="tx1"/>
                </a:solidFill>
                <a:latin typeface="Arial" charset="0"/>
                <a:ea typeface="ＭＳ Ｐゴシック" pitchFamily="50" charset="-128"/>
              </a:defRPr>
            </a:lvl4pPr>
            <a:lvl5pPr marL="2057400" indent="-228600" defTabSz="817563" eaLnBrk="0" hangingPunct="0">
              <a:defRPr kumimoji="1">
                <a:solidFill>
                  <a:schemeClr val="tx1"/>
                </a:solidFill>
                <a:latin typeface="Arial" charset="0"/>
                <a:ea typeface="ＭＳ Ｐゴシック" pitchFamily="50" charset="-128"/>
              </a:defRPr>
            </a:lvl5pPr>
            <a:lvl6pPr marL="25146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817563"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1000">
                <a:latin typeface="Century" pitchFamily="18" charset="0"/>
                <a:ea typeface="ＭＳ ゴシック" pitchFamily="49" charset="-128"/>
              </a:rPr>
              <a:t>何年で回収か？</a:t>
            </a:r>
          </a:p>
        </p:txBody>
      </p:sp>
      <p:sp>
        <p:nvSpPr>
          <p:cNvPr id="48" name="Oval 61"/>
          <p:cNvSpPr>
            <a:spLocks noChangeArrowheads="1"/>
          </p:cNvSpPr>
          <p:nvPr/>
        </p:nvSpPr>
        <p:spPr bwMode="auto">
          <a:xfrm>
            <a:off x="469900" y="1773238"/>
            <a:ext cx="2133600" cy="503237"/>
          </a:xfrm>
          <a:prstGeom prst="ellipse">
            <a:avLst/>
          </a:prstGeom>
          <a:solidFill>
            <a:srgbClr val="FFFF66"/>
          </a:solidFill>
          <a:ln w="9525" algn="ctr">
            <a:solidFill>
              <a:schemeClr val="bg2"/>
            </a:solidFill>
            <a:round/>
            <a:headEnd/>
            <a:tailEnd/>
          </a:ln>
          <a:effectLst>
            <a:outerShdw dist="107763" dir="2700000" algn="ctr" rotWithShape="0">
              <a:schemeClr val="bg2">
                <a:alpha val="50000"/>
              </a:schemeClr>
            </a:outerShdw>
          </a:effectLst>
        </p:spPr>
        <p:txBody>
          <a:bodyPr wrap="none" anchor="ctr"/>
          <a:lstStyle/>
          <a:p>
            <a:pPr algn="ctr" eaLnBrk="0" hangingPunct="0"/>
            <a:r>
              <a:rPr lang="en-US" altLang="ja-JP" sz="1600" b="1">
                <a:solidFill>
                  <a:srgbClr val="0000CC"/>
                </a:solidFill>
                <a:latin typeface="ＭＳ Ｐゴシック" pitchFamily="50" charset="-128"/>
              </a:rPr>
              <a:t>(1)</a:t>
            </a:r>
            <a:r>
              <a:rPr lang="ja-JP" altLang="en-US" sz="1600" b="1">
                <a:solidFill>
                  <a:srgbClr val="0000CC"/>
                </a:solidFill>
                <a:latin typeface="ＭＳ Ｐゴシック" pitchFamily="50" charset="-128"/>
              </a:rPr>
              <a:t>概算コストの算出</a:t>
            </a:r>
          </a:p>
        </p:txBody>
      </p:sp>
      <p:sp>
        <p:nvSpPr>
          <p:cNvPr id="49" name="Oval 62"/>
          <p:cNvSpPr>
            <a:spLocks noChangeArrowheads="1"/>
          </p:cNvSpPr>
          <p:nvPr/>
        </p:nvSpPr>
        <p:spPr bwMode="auto">
          <a:xfrm>
            <a:off x="3429000" y="1773238"/>
            <a:ext cx="2133600" cy="503237"/>
          </a:xfrm>
          <a:prstGeom prst="ellipse">
            <a:avLst/>
          </a:prstGeom>
          <a:solidFill>
            <a:srgbClr val="FFFF66"/>
          </a:solidFill>
          <a:ln w="9525" algn="ctr">
            <a:solidFill>
              <a:schemeClr val="bg2"/>
            </a:solidFill>
            <a:round/>
            <a:headEnd/>
            <a:tailEnd/>
          </a:ln>
          <a:effectLst>
            <a:outerShdw dist="107763" dir="2700000" algn="ctr" rotWithShape="0">
              <a:schemeClr val="bg2">
                <a:alpha val="50000"/>
              </a:schemeClr>
            </a:outerShdw>
          </a:effectLst>
        </p:spPr>
        <p:txBody>
          <a:bodyPr wrap="none" anchor="ctr"/>
          <a:lstStyle/>
          <a:p>
            <a:pPr algn="ctr" eaLnBrk="0" hangingPunct="0"/>
            <a:r>
              <a:rPr lang="en-US" altLang="ja-JP" sz="1600" b="1">
                <a:solidFill>
                  <a:srgbClr val="0000CC"/>
                </a:solidFill>
                <a:latin typeface="ＭＳ Ｐゴシック" pitchFamily="50" charset="-128"/>
              </a:rPr>
              <a:t>(2)</a:t>
            </a:r>
            <a:r>
              <a:rPr lang="ja-JP" altLang="en-US" sz="1600" b="1">
                <a:solidFill>
                  <a:srgbClr val="0000CC"/>
                </a:solidFill>
                <a:latin typeface="ＭＳ Ｐゴシック" pitchFamily="50" charset="-128"/>
              </a:rPr>
              <a:t>効果の算出</a:t>
            </a:r>
          </a:p>
        </p:txBody>
      </p:sp>
      <p:sp>
        <p:nvSpPr>
          <p:cNvPr id="50" name="Oval 63"/>
          <p:cNvSpPr>
            <a:spLocks noChangeArrowheads="1"/>
          </p:cNvSpPr>
          <p:nvPr/>
        </p:nvSpPr>
        <p:spPr bwMode="auto">
          <a:xfrm>
            <a:off x="6223000" y="1801813"/>
            <a:ext cx="2540000" cy="503237"/>
          </a:xfrm>
          <a:prstGeom prst="ellipse">
            <a:avLst/>
          </a:prstGeom>
          <a:solidFill>
            <a:srgbClr val="FFFF66"/>
          </a:solidFill>
          <a:ln w="9525" algn="ctr">
            <a:solidFill>
              <a:schemeClr val="bg2"/>
            </a:solidFill>
            <a:round/>
            <a:headEnd/>
            <a:tailEnd/>
          </a:ln>
          <a:effectLst>
            <a:outerShdw dist="107763" dir="2700000" algn="ctr" rotWithShape="0">
              <a:schemeClr val="bg2">
                <a:alpha val="50000"/>
              </a:schemeClr>
            </a:outerShdw>
          </a:effectLst>
        </p:spPr>
        <p:txBody>
          <a:bodyPr wrap="none" anchor="ctr"/>
          <a:lstStyle/>
          <a:p>
            <a:pPr algn="ctr" eaLnBrk="0" hangingPunct="0"/>
            <a:r>
              <a:rPr lang="en-US" altLang="ja-JP" sz="1600" b="1">
                <a:solidFill>
                  <a:srgbClr val="0000CC"/>
                </a:solidFill>
                <a:latin typeface="ＭＳ Ｐゴシック" pitchFamily="50" charset="-128"/>
              </a:rPr>
              <a:t>(3)</a:t>
            </a:r>
            <a:r>
              <a:rPr lang="ja-JP" altLang="en-US" sz="1600" b="1">
                <a:solidFill>
                  <a:srgbClr val="0000CC"/>
                </a:solidFill>
                <a:latin typeface="ＭＳ Ｐゴシック" pitchFamily="50" charset="-128"/>
              </a:rPr>
              <a:t>投資対効果の算出</a:t>
            </a:r>
          </a:p>
        </p:txBody>
      </p:sp>
    </p:spTree>
    <p:extLst>
      <p:ext uri="{BB962C8B-B14F-4D97-AF65-F5344CB8AC3E}">
        <p14:creationId xmlns:p14="http://schemas.microsoft.com/office/powerpoint/2010/main" val="3863443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lang="ja-JP" altLang="en-US" dirty="0" smtClean="0"/>
              <a:t>図表</a:t>
            </a:r>
            <a:r>
              <a:rPr lang="en-US" altLang="ja-JP" dirty="0" smtClean="0"/>
              <a:t>6-9</a:t>
            </a:r>
            <a:r>
              <a:rPr lang="ja-JP" altLang="en-US" dirty="0"/>
              <a:t>　システム企画書の目次例</a:t>
            </a:r>
            <a:endParaRPr kumimoji="1" lang="ja-JP" altLang="en-US" dirty="0"/>
          </a:p>
        </p:txBody>
      </p:sp>
      <p:sp>
        <p:nvSpPr>
          <p:cNvPr id="3" name="AutoShape 2"/>
          <p:cNvSpPr>
            <a:spLocks noChangeArrowheads="1"/>
          </p:cNvSpPr>
          <p:nvPr/>
        </p:nvSpPr>
        <p:spPr bwMode="auto">
          <a:xfrm>
            <a:off x="608012" y="908050"/>
            <a:ext cx="2667843" cy="3022600"/>
          </a:xfrm>
          <a:prstGeom prst="foldedCorner">
            <a:avLst>
              <a:gd name="adj" fmla="val 12500"/>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93663" indent="-93663" eaLnBrk="0" hangingPunct="0"/>
            <a:r>
              <a:rPr lang="en-US" altLang="ja-JP" sz="1200" dirty="0">
                <a:solidFill>
                  <a:srgbClr val="000000"/>
                </a:solidFill>
                <a:latin typeface="MS UI Gothic" pitchFamily="50" charset="-128"/>
                <a:ea typeface="MS UI Gothic" pitchFamily="50" charset="-128"/>
              </a:rPr>
              <a:t>1. </a:t>
            </a:r>
            <a:r>
              <a:rPr lang="ja-JP" altLang="en-US" sz="1200" dirty="0">
                <a:solidFill>
                  <a:srgbClr val="000000"/>
                </a:solidFill>
                <a:latin typeface="MS UI Gothic" pitchFamily="50" charset="-128"/>
                <a:ea typeface="MS UI Gothic" pitchFamily="50" charset="-128"/>
              </a:rPr>
              <a:t>方向性の確認</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1.1 </a:t>
            </a:r>
            <a:r>
              <a:rPr lang="ja-JP" altLang="en-US" sz="1200" dirty="0">
                <a:solidFill>
                  <a:srgbClr val="000000"/>
                </a:solidFill>
                <a:latin typeface="MS UI Gothic" pitchFamily="50" charset="-128"/>
                <a:ea typeface="MS UI Gothic" pitchFamily="50" charset="-128"/>
              </a:rPr>
              <a:t>背景と目的</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1.2 </a:t>
            </a:r>
            <a:r>
              <a:rPr lang="ja-JP" altLang="en-US" sz="1200" dirty="0">
                <a:solidFill>
                  <a:srgbClr val="000000"/>
                </a:solidFill>
                <a:latin typeface="MS UI Gothic" pitchFamily="50" charset="-128"/>
                <a:ea typeface="MS UI Gothic" pitchFamily="50" charset="-128"/>
              </a:rPr>
              <a:t>ビジネス上の課題</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1.3 </a:t>
            </a:r>
            <a:r>
              <a:rPr lang="ja-JP" altLang="en-US" sz="1200" dirty="0">
                <a:solidFill>
                  <a:srgbClr val="000000"/>
                </a:solidFill>
                <a:latin typeface="MS UI Gothic" pitchFamily="50" charset="-128"/>
                <a:ea typeface="MS UI Gothic" pitchFamily="50" charset="-128"/>
              </a:rPr>
              <a:t>前提・制約事項</a:t>
            </a:r>
          </a:p>
          <a:p>
            <a:pPr marL="93663" indent="-93663" eaLnBrk="0" hangingPunct="0"/>
            <a:r>
              <a:rPr lang="en-US" altLang="ja-JP" sz="1200" dirty="0">
                <a:solidFill>
                  <a:srgbClr val="000000"/>
                </a:solidFill>
                <a:latin typeface="MS UI Gothic" pitchFamily="50" charset="-128"/>
                <a:ea typeface="MS UI Gothic" pitchFamily="50" charset="-128"/>
              </a:rPr>
              <a:t>2. </a:t>
            </a:r>
            <a:r>
              <a:rPr lang="ja-JP" altLang="en-US" sz="1200" dirty="0">
                <a:solidFill>
                  <a:srgbClr val="000000"/>
                </a:solidFill>
                <a:latin typeface="MS UI Gothic" pitchFamily="50" charset="-128"/>
                <a:ea typeface="MS UI Gothic" pitchFamily="50" charset="-128"/>
              </a:rPr>
              <a:t>業務・システムの現状</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2.1 </a:t>
            </a:r>
            <a:r>
              <a:rPr lang="ja-JP" altLang="en-US" sz="1200" dirty="0">
                <a:solidFill>
                  <a:srgbClr val="000000"/>
                </a:solidFill>
                <a:latin typeface="MS UI Gothic" pitchFamily="50" charset="-128"/>
                <a:ea typeface="MS UI Gothic" pitchFamily="50" charset="-128"/>
              </a:rPr>
              <a:t>現行業務の主な機能と流れ</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2.2 </a:t>
            </a:r>
            <a:r>
              <a:rPr lang="ja-JP" altLang="en-US" sz="1200" dirty="0">
                <a:solidFill>
                  <a:srgbClr val="000000"/>
                </a:solidFill>
                <a:latin typeface="MS UI Gothic" pitchFamily="50" charset="-128"/>
                <a:ea typeface="MS UI Gothic" pitchFamily="50" charset="-128"/>
              </a:rPr>
              <a:t>現行業務の主なデータ</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2.3 </a:t>
            </a:r>
            <a:r>
              <a:rPr lang="ja-JP" altLang="en-US" sz="1200" dirty="0">
                <a:solidFill>
                  <a:srgbClr val="000000"/>
                </a:solidFill>
                <a:latin typeface="MS UI Gothic" pitchFamily="50" charset="-128"/>
                <a:ea typeface="MS UI Gothic" pitchFamily="50" charset="-128"/>
              </a:rPr>
              <a:t>現行システムの構成と資産</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2.4 </a:t>
            </a:r>
            <a:r>
              <a:rPr lang="ja-JP" altLang="en-US" sz="1200" dirty="0">
                <a:solidFill>
                  <a:srgbClr val="000000"/>
                </a:solidFill>
                <a:latin typeface="MS UI Gothic" pitchFamily="50" charset="-128"/>
                <a:ea typeface="MS UI Gothic" pitchFamily="50" charset="-128"/>
              </a:rPr>
              <a:t>現行業務・システムの問題点</a:t>
            </a:r>
          </a:p>
          <a:p>
            <a:pPr marL="93663" indent="-93663" eaLnBrk="0" hangingPunct="0"/>
            <a:r>
              <a:rPr lang="en-US" altLang="ja-JP" sz="1200" dirty="0">
                <a:solidFill>
                  <a:srgbClr val="000000"/>
                </a:solidFill>
                <a:latin typeface="MS UI Gothic" pitchFamily="50" charset="-128"/>
                <a:ea typeface="MS UI Gothic" pitchFamily="50" charset="-128"/>
              </a:rPr>
              <a:t>3. </a:t>
            </a:r>
            <a:r>
              <a:rPr lang="ja-JP" altLang="en-US" sz="1200" dirty="0">
                <a:solidFill>
                  <a:srgbClr val="000000"/>
                </a:solidFill>
                <a:latin typeface="MS UI Gothic" pitchFamily="50" charset="-128"/>
                <a:ea typeface="MS UI Gothic" pitchFamily="50" charset="-128"/>
              </a:rPr>
              <a:t>改善案の検討</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3.1 </a:t>
            </a:r>
            <a:r>
              <a:rPr lang="ja-JP" altLang="en-US" sz="1200" dirty="0">
                <a:solidFill>
                  <a:srgbClr val="000000"/>
                </a:solidFill>
                <a:latin typeface="MS UI Gothic" pitchFamily="50" charset="-128"/>
                <a:ea typeface="MS UI Gothic" pitchFamily="50" charset="-128"/>
              </a:rPr>
              <a:t>要求と</a:t>
            </a:r>
            <a:r>
              <a:rPr lang="ja-JP" altLang="en-US" sz="1200" dirty="0" smtClean="0">
                <a:solidFill>
                  <a:srgbClr val="000000"/>
                </a:solidFill>
                <a:latin typeface="MS UI Gothic" pitchFamily="50" charset="-128"/>
                <a:ea typeface="MS UI Gothic" pitchFamily="50" charset="-128"/>
              </a:rPr>
              <a:t>ソリューションの候補</a:t>
            </a:r>
            <a:endParaRPr lang="ja-JP" altLang="en-US" sz="1200" dirty="0">
              <a:solidFill>
                <a:srgbClr val="000000"/>
              </a:solidFill>
              <a:latin typeface="MS UI Gothic" pitchFamily="50" charset="-128"/>
              <a:ea typeface="MS UI Gothic" pitchFamily="50" charset="-128"/>
            </a:endParaRP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3.2 </a:t>
            </a:r>
            <a:r>
              <a:rPr lang="ja-JP" altLang="en-US" sz="1200" dirty="0">
                <a:solidFill>
                  <a:srgbClr val="000000"/>
                </a:solidFill>
                <a:latin typeface="MS UI Gothic" pitchFamily="50" charset="-128"/>
                <a:ea typeface="MS UI Gothic" pitchFamily="50" charset="-128"/>
              </a:rPr>
              <a:t>ソリューションの評価基準と</a:t>
            </a:r>
            <a:r>
              <a:rPr lang="ja-JP" altLang="en-US" sz="1200" dirty="0" smtClean="0">
                <a:solidFill>
                  <a:srgbClr val="000000"/>
                </a:solidFill>
                <a:latin typeface="MS UI Gothic" pitchFamily="50" charset="-128"/>
                <a:ea typeface="MS UI Gothic" pitchFamily="50" charset="-128"/>
              </a:rPr>
              <a:t>目標値</a:t>
            </a:r>
            <a:endParaRPr lang="en-US" altLang="ja-JP" sz="1200" dirty="0" smtClean="0">
              <a:solidFill>
                <a:srgbClr val="000000"/>
              </a:solidFill>
              <a:latin typeface="MS UI Gothic" pitchFamily="50" charset="-128"/>
              <a:ea typeface="MS UI Gothic" pitchFamily="50" charset="-128"/>
            </a:endParaRP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3.3 </a:t>
            </a:r>
            <a:r>
              <a:rPr lang="ja-JP" altLang="en-US" sz="1200" dirty="0" smtClean="0">
                <a:solidFill>
                  <a:srgbClr val="000000"/>
                </a:solidFill>
                <a:latin typeface="MS UI Gothic" pitchFamily="50" charset="-128"/>
                <a:ea typeface="MS UI Gothic" pitchFamily="50" charset="-128"/>
              </a:rPr>
              <a:t>ソリューションの評価と選定</a:t>
            </a:r>
            <a:endParaRPr lang="ja-JP" altLang="en-US" sz="1200" dirty="0">
              <a:solidFill>
                <a:srgbClr val="000000"/>
              </a:solidFill>
              <a:latin typeface="MS UI Gothic" pitchFamily="50" charset="-128"/>
              <a:ea typeface="MS UI Gothic" pitchFamily="50" charset="-128"/>
            </a:endParaRPr>
          </a:p>
        </p:txBody>
      </p:sp>
      <p:sp>
        <p:nvSpPr>
          <p:cNvPr id="4" name="AutoShape 40"/>
          <p:cNvSpPr>
            <a:spLocks noChangeArrowheads="1"/>
          </p:cNvSpPr>
          <p:nvPr/>
        </p:nvSpPr>
        <p:spPr bwMode="auto">
          <a:xfrm>
            <a:off x="3347194" y="908050"/>
            <a:ext cx="2520950" cy="3022600"/>
          </a:xfrm>
          <a:prstGeom prst="foldedCorner">
            <a:avLst>
              <a:gd name="adj" fmla="val 12500"/>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lstStyle/>
          <a:p>
            <a:pPr marL="93663" indent="-93663" eaLnBrk="0" hangingPunct="0"/>
            <a:r>
              <a:rPr lang="en-US" altLang="ja-JP" sz="1200" dirty="0">
                <a:solidFill>
                  <a:srgbClr val="000000"/>
                </a:solidFill>
                <a:latin typeface="MS UI Gothic" pitchFamily="50" charset="-128"/>
                <a:ea typeface="MS UI Gothic" pitchFamily="50" charset="-128"/>
              </a:rPr>
              <a:t>4. </a:t>
            </a:r>
            <a:r>
              <a:rPr lang="ja-JP" altLang="en-US" sz="1200" dirty="0">
                <a:solidFill>
                  <a:srgbClr val="000000"/>
                </a:solidFill>
                <a:latin typeface="MS UI Gothic" pitchFamily="50" charset="-128"/>
                <a:ea typeface="MS UI Gothic" pitchFamily="50" charset="-128"/>
              </a:rPr>
              <a:t>新業務・システムの概要</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4.1 </a:t>
            </a:r>
            <a:r>
              <a:rPr lang="ja-JP" altLang="en-US" sz="1200" dirty="0">
                <a:solidFill>
                  <a:srgbClr val="000000"/>
                </a:solidFill>
                <a:latin typeface="MS UI Gothic" pitchFamily="50" charset="-128"/>
                <a:ea typeface="MS UI Gothic" pitchFamily="50" charset="-128"/>
              </a:rPr>
              <a:t>主要な業務プロセス</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4.2 </a:t>
            </a:r>
            <a:r>
              <a:rPr lang="ja-JP" altLang="en-US" sz="1200" dirty="0">
                <a:solidFill>
                  <a:srgbClr val="000000"/>
                </a:solidFill>
                <a:latin typeface="MS UI Gothic" pitchFamily="50" charset="-128"/>
                <a:ea typeface="MS UI Gothic" pitchFamily="50" charset="-128"/>
              </a:rPr>
              <a:t>主要なエンティティ</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4.3 </a:t>
            </a:r>
            <a:r>
              <a:rPr lang="ja-JP" altLang="en-US" sz="1200" dirty="0">
                <a:solidFill>
                  <a:srgbClr val="000000"/>
                </a:solidFill>
                <a:latin typeface="MS UI Gothic" pitchFamily="50" charset="-128"/>
                <a:ea typeface="MS UI Gothic" pitchFamily="50" charset="-128"/>
              </a:rPr>
              <a:t>システム化の領域</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4.4 </a:t>
            </a:r>
            <a:r>
              <a:rPr lang="ja-JP" altLang="en-US" sz="1200" dirty="0">
                <a:solidFill>
                  <a:srgbClr val="000000"/>
                </a:solidFill>
                <a:latin typeface="MS UI Gothic" pitchFamily="50" charset="-128"/>
                <a:ea typeface="MS UI Gothic" pitchFamily="50" charset="-128"/>
              </a:rPr>
              <a:t>新業務・システムにおける役割</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4.5 </a:t>
            </a:r>
            <a:r>
              <a:rPr lang="ja-JP" altLang="en-US" sz="1200" dirty="0">
                <a:solidFill>
                  <a:srgbClr val="000000"/>
                </a:solidFill>
                <a:latin typeface="MS UI Gothic" pitchFamily="50" charset="-128"/>
                <a:ea typeface="MS UI Gothic" pitchFamily="50" charset="-128"/>
              </a:rPr>
              <a:t>サービスレベルの定義</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4.6 </a:t>
            </a:r>
            <a:r>
              <a:rPr lang="ja-JP" altLang="en-US" sz="1200" dirty="0">
                <a:solidFill>
                  <a:srgbClr val="000000"/>
                </a:solidFill>
                <a:latin typeface="MS UI Gothic" pitchFamily="50" charset="-128"/>
                <a:ea typeface="MS UI Gothic" pitchFamily="50" charset="-128"/>
              </a:rPr>
              <a:t>新システムのアーキテクチャ構成</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4.7 </a:t>
            </a:r>
            <a:r>
              <a:rPr lang="ja-JP" altLang="en-US" sz="1200" dirty="0">
                <a:solidFill>
                  <a:srgbClr val="000000"/>
                </a:solidFill>
                <a:latin typeface="MS UI Gothic" pitchFamily="50" charset="-128"/>
                <a:ea typeface="MS UI Gothic" pitchFamily="50" charset="-128"/>
              </a:rPr>
              <a:t>業務への影響と対応策     </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4.8 </a:t>
            </a:r>
            <a:r>
              <a:rPr lang="ja-JP" altLang="en-US" sz="1200" dirty="0">
                <a:solidFill>
                  <a:srgbClr val="000000"/>
                </a:solidFill>
                <a:latin typeface="MS UI Gothic" pitchFamily="50" charset="-128"/>
                <a:ea typeface="MS UI Gothic" pitchFamily="50" charset="-128"/>
              </a:rPr>
              <a:t>他システムへの影響と対応策</a:t>
            </a:r>
          </a:p>
        </p:txBody>
      </p:sp>
      <p:sp>
        <p:nvSpPr>
          <p:cNvPr id="5" name="AutoShape 41"/>
          <p:cNvSpPr>
            <a:spLocks noChangeArrowheads="1"/>
          </p:cNvSpPr>
          <p:nvPr/>
        </p:nvSpPr>
        <p:spPr bwMode="auto">
          <a:xfrm>
            <a:off x="5940425" y="908050"/>
            <a:ext cx="2520950" cy="3022600"/>
          </a:xfrm>
          <a:prstGeom prst="foldedCorner">
            <a:avLst>
              <a:gd name="adj" fmla="val 12500"/>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lstStyle/>
          <a:p>
            <a:pPr marL="93663" indent="-93663" eaLnBrk="0" hangingPunct="0"/>
            <a:r>
              <a:rPr lang="en-US" altLang="ja-JP" sz="1200" dirty="0">
                <a:solidFill>
                  <a:srgbClr val="000000"/>
                </a:solidFill>
                <a:latin typeface="MS UI Gothic" pitchFamily="50" charset="-128"/>
                <a:ea typeface="MS UI Gothic" pitchFamily="50" charset="-128"/>
              </a:rPr>
              <a:t>5. </a:t>
            </a:r>
            <a:r>
              <a:rPr lang="ja-JP" altLang="en-US" sz="1200" dirty="0">
                <a:solidFill>
                  <a:srgbClr val="000000"/>
                </a:solidFill>
                <a:latin typeface="MS UI Gothic" pitchFamily="50" charset="-128"/>
                <a:ea typeface="MS UI Gothic" pitchFamily="50" charset="-128"/>
              </a:rPr>
              <a:t>実現のシナリオ</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5.1 </a:t>
            </a:r>
            <a:r>
              <a:rPr lang="ja-JP" altLang="en-US" sz="1200" dirty="0" smtClean="0">
                <a:solidFill>
                  <a:srgbClr val="000000"/>
                </a:solidFill>
                <a:latin typeface="MS UI Gothic" pitchFamily="50" charset="-128"/>
                <a:ea typeface="MS UI Gothic" pitchFamily="50" charset="-128"/>
              </a:rPr>
              <a:t>開発プロジェクト</a:t>
            </a:r>
            <a:r>
              <a:rPr lang="ja-JP" altLang="en-US" sz="1200" dirty="0">
                <a:solidFill>
                  <a:srgbClr val="000000"/>
                </a:solidFill>
                <a:latin typeface="MS UI Gothic" pitchFamily="50" charset="-128"/>
                <a:ea typeface="MS UI Gothic" pitchFamily="50" charset="-128"/>
              </a:rPr>
              <a:t>の</a:t>
            </a:r>
            <a:r>
              <a:rPr lang="ja-JP" altLang="en-US" sz="1200" dirty="0" smtClean="0">
                <a:solidFill>
                  <a:srgbClr val="000000"/>
                </a:solidFill>
                <a:latin typeface="MS UI Gothic" pitchFamily="50" charset="-128"/>
                <a:ea typeface="MS UI Gothic" pitchFamily="50" charset="-128"/>
              </a:rPr>
              <a:t>定義</a:t>
            </a:r>
            <a:endParaRPr lang="en-US" altLang="ja-JP" sz="1200" dirty="0" smtClean="0">
              <a:solidFill>
                <a:srgbClr val="000000"/>
              </a:solidFill>
              <a:latin typeface="MS UI Gothic" pitchFamily="50" charset="-128"/>
              <a:ea typeface="MS UI Gothic" pitchFamily="50" charset="-128"/>
            </a:endParaRPr>
          </a:p>
          <a:p>
            <a:pPr indent="-184150" eaLnBrk="0" hangingPunct="0"/>
            <a:r>
              <a:rPr lang="ja-JP" altLang="en-US" sz="1200" dirty="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5.2 </a:t>
            </a:r>
            <a:r>
              <a:rPr lang="ja-JP" altLang="en-US" sz="1200" dirty="0" smtClean="0">
                <a:solidFill>
                  <a:srgbClr val="000000"/>
                </a:solidFill>
                <a:latin typeface="MS UI Gothic" pitchFamily="50" charset="-128"/>
                <a:ea typeface="MS UI Gothic" pitchFamily="50" charset="-128"/>
              </a:rPr>
              <a:t>開発優先順位</a:t>
            </a:r>
            <a:endParaRPr lang="en-US" altLang="ja-JP" sz="1200" dirty="0" smtClean="0">
              <a:solidFill>
                <a:srgbClr val="000000"/>
              </a:solidFill>
              <a:latin typeface="MS UI Gothic" pitchFamily="50" charset="-128"/>
              <a:ea typeface="MS UI Gothic" pitchFamily="50" charset="-128"/>
            </a:endParaRPr>
          </a:p>
          <a:p>
            <a:pPr indent="-184150" eaLnBrk="0" hangingPunct="0"/>
            <a:r>
              <a:rPr lang="ja-JP" altLang="en-US" sz="1200" dirty="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5.3 </a:t>
            </a:r>
            <a:r>
              <a:rPr lang="ja-JP" altLang="en-US" sz="1200" dirty="0" smtClean="0">
                <a:solidFill>
                  <a:srgbClr val="000000"/>
                </a:solidFill>
                <a:latin typeface="MS UI Gothic" pitchFamily="50" charset="-128"/>
                <a:ea typeface="MS UI Gothic" pitchFamily="50" charset="-128"/>
              </a:rPr>
              <a:t>マスタスケジュール</a:t>
            </a:r>
            <a:endParaRPr lang="en-US" altLang="ja-JP" sz="1200" dirty="0" smtClean="0">
              <a:solidFill>
                <a:srgbClr val="000000"/>
              </a:solidFill>
              <a:latin typeface="MS UI Gothic" pitchFamily="50" charset="-128"/>
              <a:ea typeface="MS UI Gothic" pitchFamily="50" charset="-128"/>
            </a:endParaRPr>
          </a:p>
          <a:p>
            <a:pPr indent="-184150" eaLnBrk="0" hangingPunct="0"/>
            <a:r>
              <a:rPr lang="ja-JP" altLang="en-US" sz="1200" dirty="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5.4 </a:t>
            </a:r>
            <a:r>
              <a:rPr lang="ja-JP" altLang="en-US" sz="1200" dirty="0" smtClean="0">
                <a:solidFill>
                  <a:srgbClr val="000000"/>
                </a:solidFill>
                <a:latin typeface="MS UI Gothic" pitchFamily="50" charset="-128"/>
                <a:ea typeface="MS UI Gothic" pitchFamily="50" charset="-128"/>
              </a:rPr>
              <a:t>推進体制</a:t>
            </a:r>
            <a:endParaRPr lang="ja-JP" altLang="en-US" sz="1200" dirty="0">
              <a:solidFill>
                <a:srgbClr val="000000"/>
              </a:solidFill>
              <a:latin typeface="MS UI Gothic" pitchFamily="50" charset="-128"/>
              <a:ea typeface="MS UI Gothic" pitchFamily="50" charset="-128"/>
            </a:endParaRPr>
          </a:p>
          <a:p>
            <a:pPr marL="93663" indent="-93663" eaLnBrk="0" hangingPunct="0"/>
            <a:r>
              <a:rPr lang="en-US" altLang="ja-JP" sz="1200" dirty="0">
                <a:solidFill>
                  <a:srgbClr val="000000"/>
                </a:solidFill>
                <a:latin typeface="MS UI Gothic" pitchFamily="50" charset="-128"/>
                <a:ea typeface="MS UI Gothic" pitchFamily="50" charset="-128"/>
              </a:rPr>
              <a:t>6. </a:t>
            </a:r>
            <a:r>
              <a:rPr lang="ja-JP" altLang="en-US" sz="1200" dirty="0">
                <a:solidFill>
                  <a:srgbClr val="000000"/>
                </a:solidFill>
                <a:latin typeface="MS UI Gothic" pitchFamily="50" charset="-128"/>
                <a:ea typeface="MS UI Gothic" pitchFamily="50" charset="-128"/>
              </a:rPr>
              <a:t>基本方針</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6.1 </a:t>
            </a:r>
            <a:r>
              <a:rPr lang="ja-JP" altLang="en-US" sz="1200" dirty="0">
                <a:solidFill>
                  <a:srgbClr val="000000"/>
                </a:solidFill>
                <a:latin typeface="MS UI Gothic" pitchFamily="50" charset="-128"/>
                <a:ea typeface="MS UI Gothic" pitchFamily="50" charset="-128"/>
              </a:rPr>
              <a:t>開発方針</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6.2 </a:t>
            </a:r>
            <a:r>
              <a:rPr lang="ja-JP" altLang="en-US" sz="1200" dirty="0" smtClean="0">
                <a:solidFill>
                  <a:srgbClr val="000000"/>
                </a:solidFill>
                <a:latin typeface="MS UI Gothic" pitchFamily="50" charset="-128"/>
                <a:ea typeface="MS UI Gothic" pitchFamily="50" charset="-128"/>
              </a:rPr>
              <a:t>調達方針</a:t>
            </a:r>
            <a:endParaRPr lang="ja-JP" altLang="en-US" sz="1200" dirty="0">
              <a:solidFill>
                <a:srgbClr val="000000"/>
              </a:solidFill>
              <a:latin typeface="MS UI Gothic" pitchFamily="50" charset="-128"/>
              <a:ea typeface="MS UI Gothic" pitchFamily="50" charset="-128"/>
            </a:endParaRP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6.3 </a:t>
            </a:r>
            <a:r>
              <a:rPr lang="ja-JP" altLang="en-US" sz="1200" dirty="0">
                <a:solidFill>
                  <a:srgbClr val="000000"/>
                </a:solidFill>
                <a:latin typeface="MS UI Gothic" pitchFamily="50" charset="-128"/>
                <a:ea typeface="MS UI Gothic" pitchFamily="50" charset="-128"/>
              </a:rPr>
              <a:t>移行方針</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6.4 </a:t>
            </a:r>
            <a:r>
              <a:rPr lang="ja-JP" altLang="en-US" sz="1200" dirty="0" smtClean="0">
                <a:solidFill>
                  <a:srgbClr val="000000"/>
                </a:solidFill>
                <a:latin typeface="MS UI Gothic" pitchFamily="50" charset="-128"/>
                <a:ea typeface="MS UI Gothic" pitchFamily="50" charset="-128"/>
              </a:rPr>
              <a:t>運用方針</a:t>
            </a:r>
            <a:endParaRPr lang="ja-JP" altLang="en-US" sz="1200" dirty="0">
              <a:solidFill>
                <a:srgbClr val="000000"/>
              </a:solidFill>
              <a:latin typeface="MS UI Gothic" pitchFamily="50" charset="-128"/>
              <a:ea typeface="MS UI Gothic" pitchFamily="50" charset="-128"/>
            </a:endParaRPr>
          </a:p>
          <a:p>
            <a:pPr eaLnBrk="0" hangingPunct="0"/>
            <a:r>
              <a:rPr lang="en-US" altLang="ja-JP" sz="1200" dirty="0" smtClean="0">
                <a:solidFill>
                  <a:srgbClr val="000000"/>
                </a:solidFill>
                <a:latin typeface="MS UI Gothic" pitchFamily="50" charset="-128"/>
                <a:ea typeface="MS UI Gothic" pitchFamily="50" charset="-128"/>
              </a:rPr>
              <a:t>7. </a:t>
            </a:r>
            <a:r>
              <a:rPr lang="ja-JP" altLang="en-US" sz="1200" dirty="0" smtClean="0">
                <a:solidFill>
                  <a:srgbClr val="000000"/>
                </a:solidFill>
                <a:latin typeface="MS UI Gothic" pitchFamily="50" charset="-128"/>
                <a:ea typeface="MS UI Gothic" pitchFamily="50" charset="-128"/>
              </a:rPr>
              <a:t>リスク</a:t>
            </a:r>
            <a:r>
              <a:rPr lang="ja-JP" altLang="en-US" sz="1200" dirty="0">
                <a:solidFill>
                  <a:srgbClr val="000000"/>
                </a:solidFill>
                <a:latin typeface="MS UI Gothic" pitchFamily="50" charset="-128"/>
                <a:ea typeface="MS UI Gothic" pitchFamily="50" charset="-128"/>
              </a:rPr>
              <a:t>評価と対策</a:t>
            </a:r>
          </a:p>
          <a:p>
            <a:pPr marL="93663" indent="-93663" eaLnBrk="0" hangingPunct="0"/>
            <a:r>
              <a:rPr lang="en-US" altLang="ja-JP" sz="1200" dirty="0" smtClean="0">
                <a:solidFill>
                  <a:srgbClr val="000000"/>
                </a:solidFill>
                <a:latin typeface="MS UI Gothic" pitchFamily="50" charset="-128"/>
                <a:ea typeface="MS UI Gothic" pitchFamily="50" charset="-128"/>
              </a:rPr>
              <a:t>8. </a:t>
            </a:r>
            <a:r>
              <a:rPr lang="ja-JP" altLang="en-US" sz="1200" dirty="0">
                <a:solidFill>
                  <a:srgbClr val="000000"/>
                </a:solidFill>
                <a:latin typeface="MS UI Gothic" pitchFamily="50" charset="-128"/>
                <a:ea typeface="MS UI Gothic" pitchFamily="50" charset="-128"/>
              </a:rPr>
              <a:t>費用対効果</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8.1 </a:t>
            </a:r>
            <a:r>
              <a:rPr lang="ja-JP" altLang="en-US" sz="1200" dirty="0">
                <a:solidFill>
                  <a:srgbClr val="000000"/>
                </a:solidFill>
                <a:latin typeface="MS UI Gothic" pitchFamily="50" charset="-128"/>
                <a:ea typeface="MS UI Gothic" pitchFamily="50" charset="-128"/>
              </a:rPr>
              <a:t>開発費用</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8.2 </a:t>
            </a:r>
            <a:r>
              <a:rPr lang="ja-JP" altLang="en-US" sz="1200" dirty="0">
                <a:solidFill>
                  <a:srgbClr val="000000"/>
                </a:solidFill>
                <a:latin typeface="MS UI Gothic" pitchFamily="50" charset="-128"/>
                <a:ea typeface="MS UI Gothic" pitchFamily="50" charset="-128"/>
              </a:rPr>
              <a:t>運用費用</a:t>
            </a:r>
          </a:p>
          <a:p>
            <a:pPr indent="-184150" eaLnBrk="0" hangingPunct="0"/>
            <a:r>
              <a:rPr lang="ja-JP" altLang="en-US" sz="1200" dirty="0" smtClean="0">
                <a:solidFill>
                  <a:srgbClr val="000000"/>
                </a:solidFill>
                <a:latin typeface="MS UI Gothic" pitchFamily="50" charset="-128"/>
                <a:ea typeface="MS UI Gothic" pitchFamily="50" charset="-128"/>
              </a:rPr>
              <a:t>　</a:t>
            </a:r>
            <a:r>
              <a:rPr lang="en-US" altLang="ja-JP" sz="1200" dirty="0" smtClean="0">
                <a:solidFill>
                  <a:srgbClr val="000000"/>
                </a:solidFill>
                <a:latin typeface="MS UI Gothic" pitchFamily="50" charset="-128"/>
                <a:ea typeface="MS UI Gothic" pitchFamily="50" charset="-128"/>
              </a:rPr>
              <a:t>8.3 </a:t>
            </a:r>
            <a:r>
              <a:rPr lang="ja-JP" altLang="en-US" sz="1200" dirty="0">
                <a:solidFill>
                  <a:srgbClr val="000000"/>
                </a:solidFill>
                <a:latin typeface="MS UI Gothic" pitchFamily="50" charset="-128"/>
                <a:ea typeface="MS UI Gothic" pitchFamily="50" charset="-128"/>
              </a:rPr>
              <a:t>費用対効果</a:t>
            </a:r>
          </a:p>
        </p:txBody>
      </p:sp>
    </p:spTree>
    <p:extLst>
      <p:ext uri="{BB962C8B-B14F-4D97-AF65-F5344CB8AC3E}">
        <p14:creationId xmlns:p14="http://schemas.microsoft.com/office/powerpoint/2010/main" val="3863443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デザインの設定 13">
      <a:dk1>
        <a:srgbClr val="000000"/>
      </a:dk1>
      <a:lt1>
        <a:srgbClr val="FFFFFF"/>
      </a:lt1>
      <a:dk2>
        <a:srgbClr val="000000"/>
      </a:dk2>
      <a:lt2>
        <a:srgbClr val="777777"/>
      </a:lt2>
      <a:accent1>
        <a:srgbClr val="FFFFF7"/>
      </a:accent1>
      <a:accent2>
        <a:srgbClr val="33CCCC"/>
      </a:accent2>
      <a:accent3>
        <a:srgbClr val="FFFFFF"/>
      </a:accent3>
      <a:accent4>
        <a:srgbClr val="000000"/>
      </a:accent4>
      <a:accent5>
        <a:srgbClr val="FFFFFA"/>
      </a:accent5>
      <a:accent6>
        <a:srgbClr val="2DB9B9"/>
      </a:accent6>
      <a:hlink>
        <a:srgbClr val="FF5050"/>
      </a:hlink>
      <a:folHlink>
        <a:srgbClr val="FF99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デザインの設定 13">
        <a:dk1>
          <a:srgbClr val="000000"/>
        </a:dk1>
        <a:lt1>
          <a:srgbClr val="FFFFFF"/>
        </a:lt1>
        <a:dk2>
          <a:srgbClr val="000000"/>
        </a:dk2>
        <a:lt2>
          <a:srgbClr val="777777"/>
        </a:lt2>
        <a:accent1>
          <a:srgbClr val="FFFFF7"/>
        </a:accent1>
        <a:accent2>
          <a:srgbClr val="33CCCC"/>
        </a:accent2>
        <a:accent3>
          <a:srgbClr val="FFFFFF"/>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8936</TotalTime>
  <Words>1447</Words>
  <Application>Microsoft Office PowerPoint</Application>
  <PresentationFormat>画面に合わせる (4:3)</PresentationFormat>
  <Paragraphs>336</Paragraphs>
  <Slides>9</Slides>
  <Notes>9</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デザインの設定</vt:lpstr>
      <vt:lpstr>以下の図表は、ガイド中に直接記述されています。</vt:lpstr>
      <vt:lpstr>図表6-2　プロジェクト定義・優先順位の例</vt:lpstr>
      <vt:lpstr>図表6-3　プロジェクトの方針の例</vt:lpstr>
      <vt:lpstr>図表6-4　リスク対応策の例</vt:lpstr>
      <vt:lpstr>図表6-5　マスタスケジュールの例</vt:lpstr>
      <vt:lpstr>図表6-6　体制案の例</vt:lpstr>
      <vt:lpstr>図表6-7　調達先評価表の例</vt:lpstr>
      <vt:lpstr>図表6-8　投資対効果の算出の例</vt:lpstr>
      <vt:lpstr>図表6-9　システム企画書の目次例</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以下の図表は、ガイド中に直接記述されています。</dc:title>
  <dc:subject/>
  <dc:creator/>
  <cp:keywords/>
  <dc:description/>
  <cp:lastModifiedBy>iidam</cp:lastModifiedBy>
  <cp:revision>165</cp:revision>
  <cp:lastPrinted>2011-05-31T04:00:00Z</cp:lastPrinted>
  <dcterms:created xsi:type="dcterms:W3CDTF">2011-05-31T04:00:00Z</dcterms:created>
  <dcterms:modified xsi:type="dcterms:W3CDTF">2012-12-27T09:50:03Z</dcterms:modified>
  <cp:category/>
</cp:coreProperties>
</file>