
<file path=[Content_Types].xml><?xml version="1.0" encoding="utf-8"?>
<Types xmlns="http://schemas.openxmlformats.org/package/2006/content-types">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36"/>
  </p:notesMasterIdLst>
  <p:sldIdLst>
    <p:sldId id="332" r:id="rId2"/>
    <p:sldId id="333" r:id="rId3"/>
    <p:sldId id="334" r:id="rId4"/>
    <p:sldId id="335" r:id="rId5"/>
    <p:sldId id="336" r:id="rId6"/>
    <p:sldId id="337" r:id="rId7"/>
    <p:sldId id="338" r:id="rId8"/>
    <p:sldId id="339" r:id="rId9"/>
    <p:sldId id="352" r:id="rId10"/>
    <p:sldId id="340" r:id="rId11"/>
    <p:sldId id="341" r:id="rId12"/>
    <p:sldId id="342" r:id="rId13"/>
    <p:sldId id="343" r:id="rId14"/>
    <p:sldId id="344" r:id="rId15"/>
    <p:sldId id="345" r:id="rId16"/>
    <p:sldId id="346" r:id="rId17"/>
    <p:sldId id="347" r:id="rId18"/>
    <p:sldId id="348" r:id="rId19"/>
    <p:sldId id="349" r:id="rId20"/>
    <p:sldId id="350" r:id="rId21"/>
    <p:sldId id="351" r:id="rId22"/>
    <p:sldId id="353" r:id="rId23"/>
    <p:sldId id="367" r:id="rId24"/>
    <p:sldId id="369" r:id="rId25"/>
    <p:sldId id="368" r:id="rId26"/>
    <p:sldId id="355" r:id="rId27"/>
    <p:sldId id="356" r:id="rId28"/>
    <p:sldId id="357" r:id="rId29"/>
    <p:sldId id="358" r:id="rId30"/>
    <p:sldId id="359" r:id="rId31"/>
    <p:sldId id="362" r:id="rId32"/>
    <p:sldId id="363" r:id="rId33"/>
    <p:sldId id="364" r:id="rId34"/>
    <p:sldId id="365" r:id="rId35"/>
  </p:sldIdLst>
  <p:sldSz cx="9144000" cy="6858000" type="screen4x3"/>
  <p:notesSz cx="6735763" cy="9866313"/>
  <p:defaultTextStyle>
    <a:defPPr>
      <a:defRPr lang="ja-JP"/>
    </a:defPPr>
    <a:lvl1pPr algn="l" rtl="0" fontAlgn="base">
      <a:spcBef>
        <a:spcPct val="0"/>
      </a:spcBef>
      <a:spcAft>
        <a:spcPct val="0"/>
      </a:spcAft>
      <a:defRPr kumimoji="1" kern="1200">
        <a:solidFill>
          <a:schemeClr val="tx1"/>
        </a:solidFill>
        <a:latin typeface="Arial" charset="0"/>
        <a:ea typeface="ＭＳ Ｐゴシック" pitchFamily="50" charset="-128"/>
        <a:cs typeface="+mn-cs"/>
      </a:defRPr>
    </a:lvl1pPr>
    <a:lvl2pPr marL="457200" algn="l" rtl="0" fontAlgn="base">
      <a:spcBef>
        <a:spcPct val="0"/>
      </a:spcBef>
      <a:spcAft>
        <a:spcPct val="0"/>
      </a:spcAft>
      <a:defRPr kumimoji="1" kern="1200">
        <a:solidFill>
          <a:schemeClr val="tx1"/>
        </a:solidFill>
        <a:latin typeface="Arial" charset="0"/>
        <a:ea typeface="ＭＳ Ｐゴシック" pitchFamily="50" charset="-128"/>
        <a:cs typeface="+mn-cs"/>
      </a:defRPr>
    </a:lvl2pPr>
    <a:lvl3pPr marL="914400" algn="l" rtl="0" fontAlgn="base">
      <a:spcBef>
        <a:spcPct val="0"/>
      </a:spcBef>
      <a:spcAft>
        <a:spcPct val="0"/>
      </a:spcAft>
      <a:defRPr kumimoji="1" kern="1200">
        <a:solidFill>
          <a:schemeClr val="tx1"/>
        </a:solidFill>
        <a:latin typeface="Arial" charset="0"/>
        <a:ea typeface="ＭＳ Ｐゴシック" pitchFamily="50" charset="-128"/>
        <a:cs typeface="+mn-cs"/>
      </a:defRPr>
    </a:lvl3pPr>
    <a:lvl4pPr marL="1371600" algn="l" rtl="0" fontAlgn="base">
      <a:spcBef>
        <a:spcPct val="0"/>
      </a:spcBef>
      <a:spcAft>
        <a:spcPct val="0"/>
      </a:spcAft>
      <a:defRPr kumimoji="1" kern="1200">
        <a:solidFill>
          <a:schemeClr val="tx1"/>
        </a:solidFill>
        <a:latin typeface="Arial" charset="0"/>
        <a:ea typeface="ＭＳ Ｐゴシック" pitchFamily="50" charset="-128"/>
        <a:cs typeface="+mn-cs"/>
      </a:defRPr>
    </a:lvl4pPr>
    <a:lvl5pPr marL="1828800" algn="l" rtl="0" fontAlgn="base">
      <a:spcBef>
        <a:spcPct val="0"/>
      </a:spcBef>
      <a:spcAft>
        <a:spcPct val="0"/>
      </a:spcAft>
      <a:defRPr kumimoji="1" kern="1200">
        <a:solidFill>
          <a:schemeClr val="tx1"/>
        </a:solidFill>
        <a:latin typeface="Arial" charset="0"/>
        <a:ea typeface="ＭＳ Ｐゴシック" pitchFamily="50" charset="-128"/>
        <a:cs typeface="+mn-cs"/>
      </a:defRPr>
    </a:lvl5pPr>
    <a:lvl6pPr marL="2286000" algn="l" defTabSz="914400" rtl="0" eaLnBrk="1" latinLnBrk="0" hangingPunct="1">
      <a:defRPr kumimoji="1" kern="1200">
        <a:solidFill>
          <a:schemeClr val="tx1"/>
        </a:solidFill>
        <a:latin typeface="Arial" charset="0"/>
        <a:ea typeface="ＭＳ Ｐゴシック" pitchFamily="50" charset="-128"/>
        <a:cs typeface="+mn-cs"/>
      </a:defRPr>
    </a:lvl6pPr>
    <a:lvl7pPr marL="2743200" algn="l" defTabSz="914400" rtl="0" eaLnBrk="1" latinLnBrk="0" hangingPunct="1">
      <a:defRPr kumimoji="1" kern="1200">
        <a:solidFill>
          <a:schemeClr val="tx1"/>
        </a:solidFill>
        <a:latin typeface="Arial" charset="0"/>
        <a:ea typeface="ＭＳ Ｐゴシック" pitchFamily="50" charset="-128"/>
        <a:cs typeface="+mn-cs"/>
      </a:defRPr>
    </a:lvl7pPr>
    <a:lvl8pPr marL="3200400" algn="l" defTabSz="914400" rtl="0" eaLnBrk="1" latinLnBrk="0" hangingPunct="1">
      <a:defRPr kumimoji="1" kern="1200">
        <a:solidFill>
          <a:schemeClr val="tx1"/>
        </a:solidFill>
        <a:latin typeface="Arial" charset="0"/>
        <a:ea typeface="ＭＳ Ｐゴシック" pitchFamily="50" charset="-128"/>
        <a:cs typeface="+mn-cs"/>
      </a:defRPr>
    </a:lvl8pPr>
    <a:lvl9pPr marL="3657600" algn="l" defTabSz="914400" rtl="0" eaLnBrk="1" latinLnBrk="0" hangingPunct="1">
      <a:defRPr kumimoji="1" kern="1200">
        <a:solidFill>
          <a:schemeClr val="tx1"/>
        </a:solidFill>
        <a:latin typeface="Arial" charset="0"/>
        <a:ea typeface="ＭＳ Ｐゴシック" pitchFamily="50"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FF99"/>
    <a:srgbClr val="FFFF99"/>
    <a:srgbClr val="FF0000"/>
    <a:srgbClr val="CC99FF"/>
    <a:srgbClr val="CCFFFF"/>
    <a:srgbClr val="66CCFF"/>
    <a:srgbClr val="3399FF"/>
    <a:srgbClr val="0066FF"/>
    <a:srgbClr val="FFCCCC"/>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500" autoAdjust="0"/>
    <p:restoredTop sz="94424" autoAdjust="0"/>
  </p:normalViewPr>
  <p:slideViewPr>
    <p:cSldViewPr snapToGrid="0">
      <p:cViewPr>
        <p:scale>
          <a:sx n="78" d="100"/>
          <a:sy n="78" d="100"/>
        </p:scale>
        <p:origin x="-1176" y="102"/>
      </p:cViewPr>
      <p:guideLst>
        <p:guide orient="horz" pos="2024"/>
        <p:guide pos="2880"/>
      </p:guideLst>
    </p:cSldViewPr>
  </p:slideViewPr>
  <p:outlineViewPr>
    <p:cViewPr>
      <p:scale>
        <a:sx n="33" d="100"/>
        <a:sy n="33" d="100"/>
      </p:scale>
      <p:origin x="0" y="7614"/>
    </p:cViewPr>
  </p:outlineViewPr>
  <p:notesTextViewPr>
    <p:cViewPr>
      <p:scale>
        <a:sx n="100" d="100"/>
        <a:sy n="100" d="100"/>
      </p:scale>
      <p:origin x="0" y="0"/>
    </p:cViewPr>
  </p:notesTextViewPr>
  <p:sorterViewPr>
    <p:cViewPr>
      <p:scale>
        <a:sx n="100" d="100"/>
        <a:sy n="100" d="100"/>
      </p:scale>
      <p:origin x="0" y="340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Office_Excel_______2.xlsx"/><Relationship Id="rId1"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en-US" altLang="en-US"/>
              <a:t>IT</a:t>
            </a:r>
            <a:r>
              <a:rPr lang="en-US" altLang="en-US" baseline="0"/>
              <a:t> Portfolio</a:t>
            </a:r>
            <a:endParaRPr lang="en-US" altLang="en-US"/>
          </a:p>
        </c:rich>
      </c:tx>
      <c:overlay val="0"/>
    </c:title>
    <c:autoTitleDeleted val="0"/>
    <c:plotArea>
      <c:layout>
        <c:manualLayout>
          <c:layoutTarget val="inner"/>
          <c:xMode val="edge"/>
          <c:yMode val="edge"/>
          <c:x val="8.853693543854603E-2"/>
          <c:y val="0.19769132794768834"/>
          <c:w val="0.85940818667206909"/>
          <c:h val="0.71810638765004942"/>
        </c:manualLayout>
      </c:layout>
      <c:scatterChart>
        <c:scatterStyle val="lineMarker"/>
        <c:varyColors val="0"/>
        <c:ser>
          <c:idx val="0"/>
          <c:order val="0"/>
          <c:tx>
            <c:strRef>
              <c:f>'ITＰｏｒｔｆｏｌｉｏ　Ｍｇｔ'!$A$6</c:f>
              <c:strCache>
                <c:ptCount val="1"/>
                <c:pt idx="0">
                  <c:v>ROI</c:v>
                </c:pt>
              </c:strCache>
            </c:strRef>
          </c:tx>
          <c:spPr>
            <a:ln w="28575">
              <a:noFill/>
            </a:ln>
          </c:spPr>
          <c:dPt>
            <c:idx val="0"/>
            <c:marker>
              <c:spPr>
                <a:solidFill>
                  <a:schemeClr val="bg1">
                    <a:lumMod val="95000"/>
                  </a:schemeClr>
                </a:solidFill>
              </c:spPr>
            </c:marker>
            <c:bubble3D val="0"/>
          </c:dPt>
          <c:dPt>
            <c:idx val="1"/>
            <c:marker>
              <c:spPr>
                <a:solidFill>
                  <a:schemeClr val="bg1">
                    <a:lumMod val="95000"/>
                  </a:schemeClr>
                </a:solidFill>
              </c:spPr>
            </c:marker>
            <c:bubble3D val="0"/>
          </c:dPt>
          <c:dPt>
            <c:idx val="4"/>
            <c:marker>
              <c:spPr>
                <a:solidFill>
                  <a:schemeClr val="accent2"/>
                </a:solidFill>
              </c:spPr>
            </c:marker>
            <c:bubble3D val="0"/>
          </c:dPt>
          <c:dPt>
            <c:idx val="5"/>
            <c:marker>
              <c:spPr>
                <a:solidFill>
                  <a:schemeClr val="bg1">
                    <a:lumMod val="95000"/>
                  </a:schemeClr>
                </a:solidFill>
              </c:spPr>
            </c:marker>
            <c:bubble3D val="0"/>
          </c:dPt>
          <c:dPt>
            <c:idx val="8"/>
            <c:marker>
              <c:spPr>
                <a:solidFill>
                  <a:schemeClr val="bg1">
                    <a:lumMod val="95000"/>
                  </a:schemeClr>
                </a:solidFill>
              </c:spPr>
            </c:marker>
            <c:bubble3D val="0"/>
          </c:dPt>
          <c:dPt>
            <c:idx val="9"/>
            <c:marker>
              <c:spPr>
                <a:solidFill>
                  <a:schemeClr val="accent2"/>
                </a:solidFill>
              </c:spPr>
            </c:marker>
            <c:bubble3D val="0"/>
          </c:dPt>
          <c:dPt>
            <c:idx val="10"/>
            <c:marker>
              <c:spPr>
                <a:solidFill>
                  <a:schemeClr val="accent2"/>
                </a:solidFill>
              </c:spPr>
            </c:marker>
            <c:bubble3D val="0"/>
          </c:dPt>
          <c:dPt>
            <c:idx val="11"/>
            <c:marker>
              <c:spPr>
                <a:solidFill>
                  <a:schemeClr val="bg1">
                    <a:lumMod val="95000"/>
                  </a:schemeClr>
                </a:solidFill>
              </c:spPr>
            </c:marker>
            <c:bubble3D val="0"/>
          </c:dPt>
          <c:xVal>
            <c:numRef>
              <c:f>'ITＰｏｒｔｆｏｌｉｏ　Ｍｇｔ'!$B$5:$Q$5</c:f>
              <c:numCache>
                <c:formatCode>General</c:formatCode>
                <c:ptCount val="16"/>
                <c:pt idx="0">
                  <c:v>2</c:v>
                </c:pt>
                <c:pt idx="1">
                  <c:v>3</c:v>
                </c:pt>
                <c:pt idx="2">
                  <c:v>4</c:v>
                </c:pt>
                <c:pt idx="3">
                  <c:v>6</c:v>
                </c:pt>
                <c:pt idx="4">
                  <c:v>9</c:v>
                </c:pt>
                <c:pt idx="5">
                  <c:v>1</c:v>
                </c:pt>
                <c:pt idx="6">
                  <c:v>4</c:v>
                </c:pt>
                <c:pt idx="7">
                  <c:v>6</c:v>
                </c:pt>
                <c:pt idx="8">
                  <c:v>7</c:v>
                </c:pt>
                <c:pt idx="9">
                  <c:v>8</c:v>
                </c:pt>
                <c:pt idx="10">
                  <c:v>10</c:v>
                </c:pt>
                <c:pt idx="11">
                  <c:v>5</c:v>
                </c:pt>
                <c:pt idx="12">
                  <c:v>2</c:v>
                </c:pt>
                <c:pt idx="13">
                  <c:v>7</c:v>
                </c:pt>
                <c:pt idx="14">
                  <c:v>3</c:v>
                </c:pt>
                <c:pt idx="15">
                  <c:v>5</c:v>
                </c:pt>
              </c:numCache>
            </c:numRef>
          </c:xVal>
          <c:yVal>
            <c:numRef>
              <c:f>'ITＰｏｒｔｆｏｌｉｏ　Ｍｇｔ'!$B$6:$Q$6</c:f>
              <c:numCache>
                <c:formatCode>0%</c:formatCode>
                <c:ptCount val="16"/>
                <c:pt idx="0">
                  <c:v>0.2</c:v>
                </c:pt>
                <c:pt idx="1">
                  <c:v>0.15</c:v>
                </c:pt>
                <c:pt idx="2">
                  <c:v>0.5</c:v>
                </c:pt>
                <c:pt idx="3">
                  <c:v>1.02</c:v>
                </c:pt>
                <c:pt idx="4">
                  <c:v>0.45</c:v>
                </c:pt>
                <c:pt idx="5">
                  <c:v>0.1</c:v>
                </c:pt>
                <c:pt idx="6">
                  <c:v>0.35</c:v>
                </c:pt>
                <c:pt idx="7">
                  <c:v>0.4</c:v>
                </c:pt>
                <c:pt idx="8">
                  <c:v>0.24</c:v>
                </c:pt>
                <c:pt idx="9">
                  <c:v>0.8</c:v>
                </c:pt>
                <c:pt idx="10">
                  <c:v>1.2</c:v>
                </c:pt>
                <c:pt idx="11">
                  <c:v>0.2</c:v>
                </c:pt>
                <c:pt idx="12">
                  <c:v>0.5</c:v>
                </c:pt>
                <c:pt idx="13">
                  <c:v>0.45</c:v>
                </c:pt>
                <c:pt idx="14">
                  <c:v>0.75</c:v>
                </c:pt>
                <c:pt idx="15">
                  <c:v>0.8</c:v>
                </c:pt>
              </c:numCache>
            </c:numRef>
          </c:yVal>
          <c:smooth val="0"/>
        </c:ser>
        <c:dLbls>
          <c:showLegendKey val="0"/>
          <c:showVal val="0"/>
          <c:showCatName val="0"/>
          <c:showSerName val="0"/>
          <c:showPercent val="0"/>
          <c:showBubbleSize val="0"/>
        </c:dLbls>
        <c:axId val="83489920"/>
        <c:axId val="83491456"/>
      </c:scatterChart>
      <c:valAx>
        <c:axId val="83489920"/>
        <c:scaling>
          <c:orientation val="minMax"/>
        </c:scaling>
        <c:delete val="0"/>
        <c:axPos val="b"/>
        <c:numFmt formatCode="General" sourceLinked="1"/>
        <c:majorTickMark val="out"/>
        <c:minorTickMark val="none"/>
        <c:tickLblPos val="nextTo"/>
        <c:crossAx val="83491456"/>
        <c:crosses val="autoZero"/>
        <c:crossBetween val="midCat"/>
      </c:valAx>
      <c:valAx>
        <c:axId val="83491456"/>
        <c:scaling>
          <c:orientation val="minMax"/>
        </c:scaling>
        <c:delete val="0"/>
        <c:axPos val="l"/>
        <c:majorGridlines/>
        <c:numFmt formatCode="0%" sourceLinked="1"/>
        <c:majorTickMark val="out"/>
        <c:minorTickMark val="none"/>
        <c:tickLblPos val="nextTo"/>
        <c:crossAx val="83489920"/>
        <c:crosses val="autoZero"/>
        <c:crossBetween val="midCat"/>
      </c:valAx>
      <c:spPr>
        <a:ln>
          <a:solidFill>
            <a:schemeClr val="tx1">
              <a:lumMod val="50000"/>
              <a:lumOff val="50000"/>
            </a:schemeClr>
          </a:solidFill>
        </a:ln>
      </c:spPr>
    </c:plotArea>
    <c:plotVisOnly val="1"/>
    <c:dispBlanksAs val="gap"/>
    <c:showDLblsOverMax val="0"/>
  </c:chart>
  <c:externalData r:id="rId2">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19413"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ja-JP"/>
          </a:p>
        </p:txBody>
      </p:sp>
      <p:sp>
        <p:nvSpPr>
          <p:cNvPr id="3075" name="Rectangle 3"/>
          <p:cNvSpPr>
            <a:spLocks noGrp="1" noChangeArrowheads="1"/>
          </p:cNvSpPr>
          <p:nvPr>
            <p:ph type="dt" idx="1"/>
          </p:nvPr>
        </p:nvSpPr>
        <p:spPr bwMode="auto">
          <a:xfrm>
            <a:off x="3814763" y="0"/>
            <a:ext cx="2919412"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ja-JP"/>
          </a:p>
        </p:txBody>
      </p:sp>
      <p:sp>
        <p:nvSpPr>
          <p:cNvPr id="3076" name="Rectangle 4"/>
          <p:cNvSpPr>
            <a:spLocks noGrp="1" noRot="1" noChangeAspect="1" noChangeArrowheads="1" noTextEdit="1"/>
          </p:cNvSpPr>
          <p:nvPr>
            <p:ph type="sldImg" idx="2"/>
          </p:nvPr>
        </p:nvSpPr>
        <p:spPr bwMode="auto">
          <a:xfrm>
            <a:off x="901700" y="739775"/>
            <a:ext cx="4933950" cy="3700463"/>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673100" y="4686300"/>
            <a:ext cx="5389563" cy="4440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3078" name="Rectangle 6"/>
          <p:cNvSpPr>
            <a:spLocks noGrp="1" noChangeArrowheads="1"/>
          </p:cNvSpPr>
          <p:nvPr>
            <p:ph type="ftr" sz="quarter" idx="4"/>
          </p:nvPr>
        </p:nvSpPr>
        <p:spPr bwMode="auto">
          <a:xfrm>
            <a:off x="0" y="9371013"/>
            <a:ext cx="2919413" cy="493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ja-JP"/>
          </a:p>
        </p:txBody>
      </p:sp>
      <p:sp>
        <p:nvSpPr>
          <p:cNvPr id="3079" name="Rectangle 7"/>
          <p:cNvSpPr>
            <a:spLocks noGrp="1" noChangeArrowheads="1"/>
          </p:cNvSpPr>
          <p:nvPr>
            <p:ph type="sldNum" sz="quarter" idx="5"/>
          </p:nvPr>
        </p:nvSpPr>
        <p:spPr bwMode="auto">
          <a:xfrm>
            <a:off x="3814763" y="9371013"/>
            <a:ext cx="2919412" cy="493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4C29D072-FCD4-4715-B210-70B55173CE3A}" type="slidenum">
              <a:rPr lang="en-US" altLang="ja-JP"/>
              <a:pPr/>
              <a:t>‹#›</a:t>
            </a:fld>
            <a:endParaRPr lang="en-US" altLang="ja-JP"/>
          </a:p>
        </p:txBody>
      </p:sp>
    </p:spTree>
    <p:extLst>
      <p:ext uri="{BB962C8B-B14F-4D97-AF65-F5344CB8AC3E}">
        <p14:creationId xmlns:p14="http://schemas.microsoft.com/office/powerpoint/2010/main" val="93678807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Arial" charset="0"/>
        <a:ea typeface="ＭＳ Ｐ明朝" pitchFamily="18" charset="-128"/>
        <a:cs typeface="+mn-cs"/>
      </a:defRPr>
    </a:lvl1pPr>
    <a:lvl2pPr marL="457200" algn="l" rtl="0" fontAlgn="base">
      <a:spcBef>
        <a:spcPct val="30000"/>
      </a:spcBef>
      <a:spcAft>
        <a:spcPct val="0"/>
      </a:spcAft>
      <a:defRPr kumimoji="1" sz="1200" kern="1200">
        <a:solidFill>
          <a:schemeClr val="tx1"/>
        </a:solidFill>
        <a:latin typeface="Arial" charset="0"/>
        <a:ea typeface="ＭＳ Ｐ明朝" pitchFamily="18" charset="-128"/>
        <a:cs typeface="+mn-cs"/>
      </a:defRPr>
    </a:lvl2pPr>
    <a:lvl3pPr marL="914400" algn="l" rtl="0" fontAlgn="base">
      <a:spcBef>
        <a:spcPct val="30000"/>
      </a:spcBef>
      <a:spcAft>
        <a:spcPct val="0"/>
      </a:spcAft>
      <a:defRPr kumimoji="1" sz="1200" kern="1200">
        <a:solidFill>
          <a:schemeClr val="tx1"/>
        </a:solidFill>
        <a:latin typeface="Arial" charset="0"/>
        <a:ea typeface="ＭＳ Ｐ明朝" pitchFamily="18" charset="-128"/>
        <a:cs typeface="+mn-cs"/>
      </a:defRPr>
    </a:lvl3pPr>
    <a:lvl4pPr marL="1371600" algn="l" rtl="0" fontAlgn="base">
      <a:spcBef>
        <a:spcPct val="30000"/>
      </a:spcBef>
      <a:spcAft>
        <a:spcPct val="0"/>
      </a:spcAft>
      <a:defRPr kumimoji="1" sz="1200" kern="1200">
        <a:solidFill>
          <a:schemeClr val="tx1"/>
        </a:solidFill>
        <a:latin typeface="Arial" charset="0"/>
        <a:ea typeface="ＭＳ Ｐ明朝" pitchFamily="18" charset="-128"/>
        <a:cs typeface="+mn-cs"/>
      </a:defRPr>
    </a:lvl4pPr>
    <a:lvl5pPr marL="1828800" algn="l" rtl="0" fontAlgn="base">
      <a:spcBef>
        <a:spcPct val="30000"/>
      </a:spcBef>
      <a:spcAft>
        <a:spcPct val="0"/>
      </a:spcAft>
      <a:defRPr kumimoji="1" sz="1200" kern="1200">
        <a:solidFill>
          <a:schemeClr val="tx1"/>
        </a:solidFill>
        <a:latin typeface="Arial" charset="0"/>
        <a:ea typeface="ＭＳ Ｐ明朝"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2242" name="Rectangle 2"/>
          <p:cNvSpPr>
            <a:spLocks noGrp="1" noRot="1" noChangeAspect="1" noChangeArrowheads="1" noTextEdit="1"/>
          </p:cNvSpPr>
          <p:nvPr>
            <p:ph type="sldImg"/>
          </p:nvPr>
        </p:nvSpPr>
        <p:spPr>
          <a:ln/>
        </p:spPr>
      </p:sp>
      <p:sp>
        <p:nvSpPr>
          <p:cNvPr id="3722243" name="Rectangle 3"/>
          <p:cNvSpPr>
            <a:spLocks noGrp="1" noChangeArrowheads="1"/>
          </p:cNvSpPr>
          <p:nvPr>
            <p:ph type="body" idx="1"/>
          </p:nvPr>
        </p:nvSpPr>
        <p:spPr/>
        <p:txBody>
          <a:bodyPr/>
          <a:lstStyle/>
          <a:p>
            <a:endParaRPr lang="en-US" altLang="ja-JP"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2242" name="Rectangle 2"/>
          <p:cNvSpPr>
            <a:spLocks noGrp="1" noRot="1" noChangeAspect="1" noChangeArrowheads="1" noTextEdit="1"/>
          </p:cNvSpPr>
          <p:nvPr>
            <p:ph type="sldImg"/>
          </p:nvPr>
        </p:nvSpPr>
        <p:spPr>
          <a:ln/>
        </p:spPr>
      </p:sp>
      <p:sp>
        <p:nvSpPr>
          <p:cNvPr id="3722243" name="Rectangle 3"/>
          <p:cNvSpPr>
            <a:spLocks noGrp="1" noChangeArrowheads="1"/>
          </p:cNvSpPr>
          <p:nvPr>
            <p:ph type="body" idx="1"/>
          </p:nvPr>
        </p:nvSpPr>
        <p:spPr/>
        <p:txBody>
          <a:bodyPr/>
          <a:lstStyle/>
          <a:p>
            <a:endParaRPr lang="en-US" altLang="ja-JP"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2242" name="Rectangle 2"/>
          <p:cNvSpPr>
            <a:spLocks noGrp="1" noRot="1" noChangeAspect="1" noChangeArrowheads="1" noTextEdit="1"/>
          </p:cNvSpPr>
          <p:nvPr>
            <p:ph type="sldImg"/>
          </p:nvPr>
        </p:nvSpPr>
        <p:spPr>
          <a:ln/>
        </p:spPr>
      </p:sp>
      <p:sp>
        <p:nvSpPr>
          <p:cNvPr id="3722243" name="Rectangle 3"/>
          <p:cNvSpPr>
            <a:spLocks noGrp="1" noChangeArrowheads="1"/>
          </p:cNvSpPr>
          <p:nvPr>
            <p:ph type="body" idx="1"/>
          </p:nvPr>
        </p:nvSpPr>
        <p:spPr/>
        <p:txBody>
          <a:bodyPr/>
          <a:lstStyle/>
          <a:p>
            <a:endParaRPr lang="en-US" altLang="ja-JP"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2242" name="Rectangle 2"/>
          <p:cNvSpPr>
            <a:spLocks noGrp="1" noRot="1" noChangeAspect="1" noChangeArrowheads="1" noTextEdit="1"/>
          </p:cNvSpPr>
          <p:nvPr>
            <p:ph type="sldImg"/>
          </p:nvPr>
        </p:nvSpPr>
        <p:spPr>
          <a:ln/>
        </p:spPr>
      </p:sp>
      <p:sp>
        <p:nvSpPr>
          <p:cNvPr id="3722243" name="Rectangle 3"/>
          <p:cNvSpPr>
            <a:spLocks noGrp="1" noChangeArrowheads="1"/>
          </p:cNvSpPr>
          <p:nvPr>
            <p:ph type="body" idx="1"/>
          </p:nvPr>
        </p:nvSpPr>
        <p:spPr/>
        <p:txBody>
          <a:bodyPr/>
          <a:lstStyle/>
          <a:p>
            <a:endParaRPr lang="en-US" altLang="ja-JP"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2242" name="Rectangle 2"/>
          <p:cNvSpPr>
            <a:spLocks noGrp="1" noRot="1" noChangeAspect="1" noChangeArrowheads="1" noTextEdit="1"/>
          </p:cNvSpPr>
          <p:nvPr>
            <p:ph type="sldImg"/>
          </p:nvPr>
        </p:nvSpPr>
        <p:spPr>
          <a:ln/>
        </p:spPr>
      </p:sp>
      <p:sp>
        <p:nvSpPr>
          <p:cNvPr id="3722243" name="Rectangle 3"/>
          <p:cNvSpPr>
            <a:spLocks noGrp="1" noChangeArrowheads="1"/>
          </p:cNvSpPr>
          <p:nvPr>
            <p:ph type="body" idx="1"/>
          </p:nvPr>
        </p:nvSpPr>
        <p:spPr/>
        <p:txBody>
          <a:bodyPr/>
          <a:lstStyle/>
          <a:p>
            <a:endParaRPr lang="en-US" altLang="ja-JP"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2242" name="Rectangle 2"/>
          <p:cNvSpPr>
            <a:spLocks noGrp="1" noRot="1" noChangeAspect="1" noChangeArrowheads="1" noTextEdit="1"/>
          </p:cNvSpPr>
          <p:nvPr>
            <p:ph type="sldImg"/>
          </p:nvPr>
        </p:nvSpPr>
        <p:spPr>
          <a:ln/>
        </p:spPr>
      </p:sp>
      <p:sp>
        <p:nvSpPr>
          <p:cNvPr id="3722243" name="Rectangle 3"/>
          <p:cNvSpPr>
            <a:spLocks noGrp="1" noChangeArrowheads="1"/>
          </p:cNvSpPr>
          <p:nvPr>
            <p:ph type="body" idx="1"/>
          </p:nvPr>
        </p:nvSpPr>
        <p:spPr/>
        <p:txBody>
          <a:bodyPr/>
          <a:lstStyle/>
          <a:p>
            <a:endParaRPr lang="en-US" altLang="ja-JP"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2242" name="Rectangle 2"/>
          <p:cNvSpPr>
            <a:spLocks noGrp="1" noRot="1" noChangeAspect="1" noChangeArrowheads="1" noTextEdit="1"/>
          </p:cNvSpPr>
          <p:nvPr>
            <p:ph type="sldImg"/>
          </p:nvPr>
        </p:nvSpPr>
        <p:spPr>
          <a:ln/>
        </p:spPr>
      </p:sp>
      <p:sp>
        <p:nvSpPr>
          <p:cNvPr id="3722243" name="Rectangle 3"/>
          <p:cNvSpPr>
            <a:spLocks noGrp="1" noChangeArrowheads="1"/>
          </p:cNvSpPr>
          <p:nvPr>
            <p:ph type="body" idx="1"/>
          </p:nvPr>
        </p:nvSpPr>
        <p:spPr/>
        <p:txBody>
          <a:bodyPr/>
          <a:lstStyle/>
          <a:p>
            <a:endParaRPr lang="en-US" altLang="ja-JP"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2242" name="Rectangle 2"/>
          <p:cNvSpPr>
            <a:spLocks noGrp="1" noRot="1" noChangeAspect="1" noChangeArrowheads="1" noTextEdit="1"/>
          </p:cNvSpPr>
          <p:nvPr>
            <p:ph type="sldImg"/>
          </p:nvPr>
        </p:nvSpPr>
        <p:spPr>
          <a:ln/>
        </p:spPr>
      </p:sp>
      <p:sp>
        <p:nvSpPr>
          <p:cNvPr id="3722243" name="Rectangle 3"/>
          <p:cNvSpPr>
            <a:spLocks noGrp="1" noChangeArrowheads="1"/>
          </p:cNvSpPr>
          <p:nvPr>
            <p:ph type="body" idx="1"/>
          </p:nvPr>
        </p:nvSpPr>
        <p:spPr/>
        <p:txBody>
          <a:bodyPr/>
          <a:lstStyle/>
          <a:p>
            <a:endParaRPr lang="en-US" altLang="ja-JP"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2242" name="Rectangle 2"/>
          <p:cNvSpPr>
            <a:spLocks noGrp="1" noRot="1" noChangeAspect="1" noChangeArrowheads="1" noTextEdit="1"/>
          </p:cNvSpPr>
          <p:nvPr>
            <p:ph type="sldImg"/>
          </p:nvPr>
        </p:nvSpPr>
        <p:spPr>
          <a:ln/>
        </p:spPr>
      </p:sp>
      <p:sp>
        <p:nvSpPr>
          <p:cNvPr id="3722243" name="Rectangle 3"/>
          <p:cNvSpPr>
            <a:spLocks noGrp="1" noChangeArrowheads="1"/>
          </p:cNvSpPr>
          <p:nvPr>
            <p:ph type="body" idx="1"/>
          </p:nvPr>
        </p:nvSpPr>
        <p:spPr/>
        <p:txBody>
          <a:bodyPr/>
          <a:lstStyle/>
          <a:p>
            <a:endParaRPr lang="en-US" altLang="ja-JP"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2242" name="Rectangle 2"/>
          <p:cNvSpPr>
            <a:spLocks noGrp="1" noRot="1" noChangeAspect="1" noChangeArrowheads="1" noTextEdit="1"/>
          </p:cNvSpPr>
          <p:nvPr>
            <p:ph type="sldImg"/>
          </p:nvPr>
        </p:nvSpPr>
        <p:spPr>
          <a:ln/>
        </p:spPr>
      </p:sp>
      <p:sp>
        <p:nvSpPr>
          <p:cNvPr id="3722243" name="Rectangle 3"/>
          <p:cNvSpPr>
            <a:spLocks noGrp="1" noChangeArrowheads="1"/>
          </p:cNvSpPr>
          <p:nvPr>
            <p:ph type="body" idx="1"/>
          </p:nvPr>
        </p:nvSpPr>
        <p:spPr/>
        <p:txBody>
          <a:bodyPr/>
          <a:lstStyle/>
          <a:p>
            <a:endParaRPr lang="en-US" altLang="ja-JP"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2242" name="Rectangle 2"/>
          <p:cNvSpPr>
            <a:spLocks noGrp="1" noRot="1" noChangeAspect="1" noChangeArrowheads="1" noTextEdit="1"/>
          </p:cNvSpPr>
          <p:nvPr>
            <p:ph type="sldImg"/>
          </p:nvPr>
        </p:nvSpPr>
        <p:spPr>
          <a:ln/>
        </p:spPr>
      </p:sp>
      <p:sp>
        <p:nvSpPr>
          <p:cNvPr id="3722243" name="Rectangle 3"/>
          <p:cNvSpPr>
            <a:spLocks noGrp="1" noChangeArrowheads="1"/>
          </p:cNvSpPr>
          <p:nvPr>
            <p:ph type="body" idx="1"/>
          </p:nvPr>
        </p:nvSpPr>
        <p:spPr/>
        <p:txBody>
          <a:bodyPr/>
          <a:lstStyle/>
          <a:p>
            <a:endParaRPr lang="en-US" altLang="ja-JP"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2242" name="Rectangle 2"/>
          <p:cNvSpPr>
            <a:spLocks noGrp="1" noRot="1" noChangeAspect="1" noChangeArrowheads="1" noTextEdit="1"/>
          </p:cNvSpPr>
          <p:nvPr>
            <p:ph type="sldImg"/>
          </p:nvPr>
        </p:nvSpPr>
        <p:spPr>
          <a:ln/>
        </p:spPr>
      </p:sp>
      <p:sp>
        <p:nvSpPr>
          <p:cNvPr id="3722243" name="Rectangle 3"/>
          <p:cNvSpPr>
            <a:spLocks noGrp="1" noChangeArrowheads="1"/>
          </p:cNvSpPr>
          <p:nvPr>
            <p:ph type="body" idx="1"/>
          </p:nvPr>
        </p:nvSpPr>
        <p:spPr/>
        <p:txBody>
          <a:bodyPr/>
          <a:lstStyle/>
          <a:p>
            <a:endParaRPr lang="en-US" altLang="ja-JP"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2242" name="Rectangle 2"/>
          <p:cNvSpPr>
            <a:spLocks noGrp="1" noRot="1" noChangeAspect="1" noChangeArrowheads="1" noTextEdit="1"/>
          </p:cNvSpPr>
          <p:nvPr>
            <p:ph type="sldImg"/>
          </p:nvPr>
        </p:nvSpPr>
        <p:spPr>
          <a:ln/>
        </p:spPr>
      </p:sp>
      <p:sp>
        <p:nvSpPr>
          <p:cNvPr id="3722243" name="Rectangle 3"/>
          <p:cNvSpPr>
            <a:spLocks noGrp="1" noChangeArrowheads="1"/>
          </p:cNvSpPr>
          <p:nvPr>
            <p:ph type="body" idx="1"/>
          </p:nvPr>
        </p:nvSpPr>
        <p:spPr/>
        <p:txBody>
          <a:bodyPr/>
          <a:lstStyle/>
          <a:p>
            <a:endParaRPr lang="en-US" altLang="ja-JP"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2242" name="Rectangle 2"/>
          <p:cNvSpPr>
            <a:spLocks noGrp="1" noRot="1" noChangeAspect="1" noChangeArrowheads="1" noTextEdit="1"/>
          </p:cNvSpPr>
          <p:nvPr>
            <p:ph type="sldImg"/>
          </p:nvPr>
        </p:nvSpPr>
        <p:spPr>
          <a:ln/>
        </p:spPr>
      </p:sp>
      <p:sp>
        <p:nvSpPr>
          <p:cNvPr id="3722243" name="Rectangle 3"/>
          <p:cNvSpPr>
            <a:spLocks noGrp="1" noChangeArrowheads="1"/>
          </p:cNvSpPr>
          <p:nvPr>
            <p:ph type="body" idx="1"/>
          </p:nvPr>
        </p:nvSpPr>
        <p:spPr/>
        <p:txBody>
          <a:bodyPr/>
          <a:lstStyle/>
          <a:p>
            <a:endParaRPr lang="en-US" altLang="ja-JP"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2242" name="Rectangle 2"/>
          <p:cNvSpPr>
            <a:spLocks noGrp="1" noRot="1" noChangeAspect="1" noChangeArrowheads="1" noTextEdit="1"/>
          </p:cNvSpPr>
          <p:nvPr>
            <p:ph type="sldImg"/>
          </p:nvPr>
        </p:nvSpPr>
        <p:spPr>
          <a:ln/>
        </p:spPr>
      </p:sp>
      <p:sp>
        <p:nvSpPr>
          <p:cNvPr id="3722243" name="Rectangle 3"/>
          <p:cNvSpPr>
            <a:spLocks noGrp="1" noChangeArrowheads="1"/>
          </p:cNvSpPr>
          <p:nvPr>
            <p:ph type="body" idx="1"/>
          </p:nvPr>
        </p:nvSpPr>
        <p:spPr/>
        <p:txBody>
          <a:bodyPr/>
          <a:lstStyle/>
          <a:p>
            <a:endParaRPr lang="en-US" altLang="ja-JP"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2242" name="Rectangle 2"/>
          <p:cNvSpPr>
            <a:spLocks noGrp="1" noRot="1" noChangeAspect="1" noChangeArrowheads="1" noTextEdit="1"/>
          </p:cNvSpPr>
          <p:nvPr>
            <p:ph type="sldImg"/>
          </p:nvPr>
        </p:nvSpPr>
        <p:spPr>
          <a:ln/>
        </p:spPr>
      </p:sp>
      <p:sp>
        <p:nvSpPr>
          <p:cNvPr id="3722243" name="Rectangle 3"/>
          <p:cNvSpPr>
            <a:spLocks noGrp="1" noChangeArrowheads="1"/>
          </p:cNvSpPr>
          <p:nvPr>
            <p:ph type="body" idx="1"/>
          </p:nvPr>
        </p:nvSpPr>
        <p:spPr/>
        <p:txBody>
          <a:bodyPr/>
          <a:lstStyle/>
          <a:p>
            <a:endParaRPr lang="en-US" altLang="ja-JP"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2242" name="Rectangle 2"/>
          <p:cNvSpPr>
            <a:spLocks noGrp="1" noRot="1" noChangeAspect="1" noChangeArrowheads="1" noTextEdit="1"/>
          </p:cNvSpPr>
          <p:nvPr>
            <p:ph type="sldImg"/>
          </p:nvPr>
        </p:nvSpPr>
        <p:spPr>
          <a:ln/>
        </p:spPr>
      </p:sp>
      <p:sp>
        <p:nvSpPr>
          <p:cNvPr id="3722243" name="Rectangle 3"/>
          <p:cNvSpPr>
            <a:spLocks noGrp="1" noChangeArrowheads="1"/>
          </p:cNvSpPr>
          <p:nvPr>
            <p:ph type="body" idx="1"/>
          </p:nvPr>
        </p:nvSpPr>
        <p:spPr/>
        <p:txBody>
          <a:bodyPr/>
          <a:lstStyle/>
          <a:p>
            <a:endParaRPr lang="en-US" altLang="ja-JP"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2242" name="Rectangle 2"/>
          <p:cNvSpPr>
            <a:spLocks noGrp="1" noRot="1" noChangeAspect="1" noChangeArrowheads="1" noTextEdit="1"/>
          </p:cNvSpPr>
          <p:nvPr>
            <p:ph type="sldImg"/>
          </p:nvPr>
        </p:nvSpPr>
        <p:spPr>
          <a:ln/>
        </p:spPr>
      </p:sp>
      <p:sp>
        <p:nvSpPr>
          <p:cNvPr id="3722243" name="Rectangle 3"/>
          <p:cNvSpPr>
            <a:spLocks noGrp="1" noChangeArrowheads="1"/>
          </p:cNvSpPr>
          <p:nvPr>
            <p:ph type="body" idx="1"/>
          </p:nvPr>
        </p:nvSpPr>
        <p:spPr/>
        <p:txBody>
          <a:bodyPr/>
          <a:lstStyle/>
          <a:p>
            <a:endParaRPr lang="en-US" altLang="ja-JP"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2242" name="Rectangle 2"/>
          <p:cNvSpPr>
            <a:spLocks noGrp="1" noRot="1" noChangeAspect="1" noChangeArrowheads="1" noTextEdit="1"/>
          </p:cNvSpPr>
          <p:nvPr>
            <p:ph type="sldImg"/>
          </p:nvPr>
        </p:nvSpPr>
        <p:spPr>
          <a:ln/>
        </p:spPr>
      </p:sp>
      <p:sp>
        <p:nvSpPr>
          <p:cNvPr id="3722243" name="Rectangle 3"/>
          <p:cNvSpPr>
            <a:spLocks noGrp="1" noChangeArrowheads="1"/>
          </p:cNvSpPr>
          <p:nvPr>
            <p:ph type="body" idx="1"/>
          </p:nvPr>
        </p:nvSpPr>
        <p:spPr/>
        <p:txBody>
          <a:bodyPr/>
          <a:lstStyle/>
          <a:p>
            <a:endParaRPr lang="en-US" altLang="ja-JP"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2242" name="Rectangle 2"/>
          <p:cNvSpPr>
            <a:spLocks noGrp="1" noRot="1" noChangeAspect="1" noChangeArrowheads="1" noTextEdit="1"/>
          </p:cNvSpPr>
          <p:nvPr>
            <p:ph type="sldImg"/>
          </p:nvPr>
        </p:nvSpPr>
        <p:spPr>
          <a:ln/>
        </p:spPr>
      </p:sp>
      <p:sp>
        <p:nvSpPr>
          <p:cNvPr id="3722243" name="Rectangle 3"/>
          <p:cNvSpPr>
            <a:spLocks noGrp="1" noChangeArrowheads="1"/>
          </p:cNvSpPr>
          <p:nvPr>
            <p:ph type="body" idx="1"/>
          </p:nvPr>
        </p:nvSpPr>
        <p:spPr/>
        <p:txBody>
          <a:bodyPr/>
          <a:lstStyle/>
          <a:p>
            <a:endParaRPr lang="en-US" altLang="ja-JP"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2242" name="Rectangle 2"/>
          <p:cNvSpPr>
            <a:spLocks noGrp="1" noRot="1" noChangeAspect="1" noChangeArrowheads="1" noTextEdit="1"/>
          </p:cNvSpPr>
          <p:nvPr>
            <p:ph type="sldImg"/>
          </p:nvPr>
        </p:nvSpPr>
        <p:spPr>
          <a:ln/>
        </p:spPr>
      </p:sp>
      <p:sp>
        <p:nvSpPr>
          <p:cNvPr id="3722243" name="Rectangle 3"/>
          <p:cNvSpPr>
            <a:spLocks noGrp="1" noChangeArrowheads="1"/>
          </p:cNvSpPr>
          <p:nvPr>
            <p:ph type="body" idx="1"/>
          </p:nvPr>
        </p:nvSpPr>
        <p:spPr/>
        <p:txBody>
          <a:bodyPr/>
          <a:lstStyle/>
          <a:p>
            <a:endParaRPr lang="en-US" altLang="ja-JP"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2242" name="Rectangle 2"/>
          <p:cNvSpPr>
            <a:spLocks noGrp="1" noRot="1" noChangeAspect="1" noChangeArrowheads="1" noTextEdit="1"/>
          </p:cNvSpPr>
          <p:nvPr>
            <p:ph type="sldImg"/>
          </p:nvPr>
        </p:nvSpPr>
        <p:spPr>
          <a:ln/>
        </p:spPr>
      </p:sp>
      <p:sp>
        <p:nvSpPr>
          <p:cNvPr id="3722243" name="Rectangle 3"/>
          <p:cNvSpPr>
            <a:spLocks noGrp="1" noChangeArrowheads="1"/>
          </p:cNvSpPr>
          <p:nvPr>
            <p:ph type="body" idx="1"/>
          </p:nvPr>
        </p:nvSpPr>
        <p:spPr/>
        <p:txBody>
          <a:bodyPr/>
          <a:lstStyle/>
          <a:p>
            <a:endParaRPr lang="en-US" altLang="ja-JP"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2242" name="Rectangle 2"/>
          <p:cNvSpPr>
            <a:spLocks noGrp="1" noRot="1" noChangeAspect="1" noChangeArrowheads="1" noTextEdit="1"/>
          </p:cNvSpPr>
          <p:nvPr>
            <p:ph type="sldImg"/>
          </p:nvPr>
        </p:nvSpPr>
        <p:spPr>
          <a:ln/>
        </p:spPr>
      </p:sp>
      <p:sp>
        <p:nvSpPr>
          <p:cNvPr id="3722243" name="Rectangle 3"/>
          <p:cNvSpPr>
            <a:spLocks noGrp="1" noChangeArrowheads="1"/>
          </p:cNvSpPr>
          <p:nvPr>
            <p:ph type="body" idx="1"/>
          </p:nvPr>
        </p:nvSpPr>
        <p:spPr/>
        <p:txBody>
          <a:bodyPr/>
          <a:lstStyle/>
          <a:p>
            <a:endParaRPr lang="en-US" altLang="ja-JP"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2242" name="Rectangle 2"/>
          <p:cNvSpPr>
            <a:spLocks noGrp="1" noRot="1" noChangeAspect="1" noChangeArrowheads="1" noTextEdit="1"/>
          </p:cNvSpPr>
          <p:nvPr>
            <p:ph type="sldImg"/>
          </p:nvPr>
        </p:nvSpPr>
        <p:spPr>
          <a:ln/>
        </p:spPr>
      </p:sp>
      <p:sp>
        <p:nvSpPr>
          <p:cNvPr id="3722243" name="Rectangle 3"/>
          <p:cNvSpPr>
            <a:spLocks noGrp="1" noChangeArrowheads="1"/>
          </p:cNvSpPr>
          <p:nvPr>
            <p:ph type="body" idx="1"/>
          </p:nvPr>
        </p:nvSpPr>
        <p:spPr/>
        <p:txBody>
          <a:bodyPr/>
          <a:lstStyle/>
          <a:p>
            <a:endParaRPr lang="en-US" altLang="ja-JP"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2242" name="Rectangle 2"/>
          <p:cNvSpPr>
            <a:spLocks noGrp="1" noRot="1" noChangeAspect="1" noChangeArrowheads="1" noTextEdit="1"/>
          </p:cNvSpPr>
          <p:nvPr>
            <p:ph type="sldImg"/>
          </p:nvPr>
        </p:nvSpPr>
        <p:spPr>
          <a:ln/>
        </p:spPr>
      </p:sp>
      <p:sp>
        <p:nvSpPr>
          <p:cNvPr id="3722243" name="Rectangle 3"/>
          <p:cNvSpPr>
            <a:spLocks noGrp="1" noChangeArrowheads="1"/>
          </p:cNvSpPr>
          <p:nvPr>
            <p:ph type="body" idx="1"/>
          </p:nvPr>
        </p:nvSpPr>
        <p:spPr/>
        <p:txBody>
          <a:bodyPr/>
          <a:lstStyle/>
          <a:p>
            <a:endParaRPr lang="en-US" altLang="ja-JP"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2242" name="Rectangle 2"/>
          <p:cNvSpPr>
            <a:spLocks noGrp="1" noRot="1" noChangeAspect="1" noChangeArrowheads="1" noTextEdit="1"/>
          </p:cNvSpPr>
          <p:nvPr>
            <p:ph type="sldImg"/>
          </p:nvPr>
        </p:nvSpPr>
        <p:spPr>
          <a:ln/>
        </p:spPr>
      </p:sp>
      <p:sp>
        <p:nvSpPr>
          <p:cNvPr id="3722243" name="Rectangle 3"/>
          <p:cNvSpPr>
            <a:spLocks noGrp="1" noChangeArrowheads="1"/>
          </p:cNvSpPr>
          <p:nvPr>
            <p:ph type="body" idx="1"/>
          </p:nvPr>
        </p:nvSpPr>
        <p:spPr/>
        <p:txBody>
          <a:bodyPr/>
          <a:lstStyle/>
          <a:p>
            <a:endParaRPr lang="en-US" altLang="ja-JP"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2242" name="Rectangle 2"/>
          <p:cNvSpPr>
            <a:spLocks noGrp="1" noRot="1" noChangeAspect="1" noChangeArrowheads="1" noTextEdit="1"/>
          </p:cNvSpPr>
          <p:nvPr>
            <p:ph type="sldImg"/>
          </p:nvPr>
        </p:nvSpPr>
        <p:spPr>
          <a:ln/>
        </p:spPr>
      </p:sp>
      <p:sp>
        <p:nvSpPr>
          <p:cNvPr id="3722243" name="Rectangle 3"/>
          <p:cNvSpPr>
            <a:spLocks noGrp="1" noChangeArrowheads="1"/>
          </p:cNvSpPr>
          <p:nvPr>
            <p:ph type="body" idx="1"/>
          </p:nvPr>
        </p:nvSpPr>
        <p:spPr/>
        <p:txBody>
          <a:bodyPr/>
          <a:lstStyle/>
          <a:p>
            <a:endParaRPr lang="en-US" altLang="ja-JP"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2242" name="Rectangle 2"/>
          <p:cNvSpPr>
            <a:spLocks noGrp="1" noRot="1" noChangeAspect="1" noChangeArrowheads="1" noTextEdit="1"/>
          </p:cNvSpPr>
          <p:nvPr>
            <p:ph type="sldImg"/>
          </p:nvPr>
        </p:nvSpPr>
        <p:spPr>
          <a:ln/>
        </p:spPr>
      </p:sp>
      <p:sp>
        <p:nvSpPr>
          <p:cNvPr id="3722243" name="Rectangle 3"/>
          <p:cNvSpPr>
            <a:spLocks noGrp="1" noChangeArrowheads="1"/>
          </p:cNvSpPr>
          <p:nvPr>
            <p:ph type="body" idx="1"/>
          </p:nvPr>
        </p:nvSpPr>
        <p:spPr/>
        <p:txBody>
          <a:bodyPr/>
          <a:lstStyle/>
          <a:p>
            <a:endParaRPr lang="en-US" altLang="ja-JP"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2242" name="Rectangle 2"/>
          <p:cNvSpPr>
            <a:spLocks noGrp="1" noRot="1" noChangeAspect="1" noChangeArrowheads="1" noTextEdit="1"/>
          </p:cNvSpPr>
          <p:nvPr>
            <p:ph type="sldImg"/>
          </p:nvPr>
        </p:nvSpPr>
        <p:spPr>
          <a:ln/>
        </p:spPr>
      </p:sp>
      <p:sp>
        <p:nvSpPr>
          <p:cNvPr id="3722243" name="Rectangle 3"/>
          <p:cNvSpPr>
            <a:spLocks noGrp="1" noChangeArrowheads="1"/>
          </p:cNvSpPr>
          <p:nvPr>
            <p:ph type="body" idx="1"/>
          </p:nvPr>
        </p:nvSpPr>
        <p:spPr/>
        <p:txBody>
          <a:bodyPr/>
          <a:lstStyle/>
          <a:p>
            <a:endParaRPr lang="en-US" altLang="ja-JP"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2242" name="Rectangle 2"/>
          <p:cNvSpPr>
            <a:spLocks noGrp="1" noRot="1" noChangeAspect="1" noChangeArrowheads="1" noTextEdit="1"/>
          </p:cNvSpPr>
          <p:nvPr>
            <p:ph type="sldImg"/>
          </p:nvPr>
        </p:nvSpPr>
        <p:spPr>
          <a:ln/>
        </p:spPr>
      </p:sp>
      <p:sp>
        <p:nvSpPr>
          <p:cNvPr id="3722243" name="Rectangle 3"/>
          <p:cNvSpPr>
            <a:spLocks noGrp="1" noChangeArrowheads="1"/>
          </p:cNvSpPr>
          <p:nvPr>
            <p:ph type="body" idx="1"/>
          </p:nvPr>
        </p:nvSpPr>
        <p:spPr/>
        <p:txBody>
          <a:bodyPr/>
          <a:lstStyle/>
          <a:p>
            <a:endParaRPr lang="en-US" altLang="ja-JP"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2242" name="Rectangle 2"/>
          <p:cNvSpPr>
            <a:spLocks noGrp="1" noRot="1" noChangeAspect="1" noChangeArrowheads="1" noTextEdit="1"/>
          </p:cNvSpPr>
          <p:nvPr>
            <p:ph type="sldImg"/>
          </p:nvPr>
        </p:nvSpPr>
        <p:spPr>
          <a:ln/>
        </p:spPr>
      </p:sp>
      <p:sp>
        <p:nvSpPr>
          <p:cNvPr id="3722243" name="Rectangle 3"/>
          <p:cNvSpPr>
            <a:spLocks noGrp="1" noChangeArrowheads="1"/>
          </p:cNvSpPr>
          <p:nvPr>
            <p:ph type="body" idx="1"/>
          </p:nvPr>
        </p:nvSpPr>
        <p:spPr/>
        <p:txBody>
          <a:bodyPr/>
          <a:lstStyle/>
          <a:p>
            <a:endParaRPr lang="en-US" altLang="ja-JP"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2242" name="Rectangle 2"/>
          <p:cNvSpPr>
            <a:spLocks noGrp="1" noRot="1" noChangeAspect="1" noChangeArrowheads="1" noTextEdit="1"/>
          </p:cNvSpPr>
          <p:nvPr>
            <p:ph type="sldImg"/>
          </p:nvPr>
        </p:nvSpPr>
        <p:spPr>
          <a:ln/>
        </p:spPr>
      </p:sp>
      <p:sp>
        <p:nvSpPr>
          <p:cNvPr id="3722243" name="Rectangle 3"/>
          <p:cNvSpPr>
            <a:spLocks noGrp="1" noChangeArrowheads="1"/>
          </p:cNvSpPr>
          <p:nvPr>
            <p:ph type="body" idx="1"/>
          </p:nvPr>
        </p:nvSpPr>
        <p:spPr/>
        <p:txBody>
          <a:bodyPr/>
          <a:lstStyle/>
          <a:p>
            <a:endParaRPr lang="en-US" altLang="ja-JP"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2242" name="Rectangle 2"/>
          <p:cNvSpPr>
            <a:spLocks noGrp="1" noRot="1" noChangeAspect="1" noChangeArrowheads="1" noTextEdit="1"/>
          </p:cNvSpPr>
          <p:nvPr>
            <p:ph type="sldImg"/>
          </p:nvPr>
        </p:nvSpPr>
        <p:spPr>
          <a:ln/>
        </p:spPr>
      </p:sp>
      <p:sp>
        <p:nvSpPr>
          <p:cNvPr id="3722243" name="Rectangle 3"/>
          <p:cNvSpPr>
            <a:spLocks noGrp="1" noChangeArrowheads="1"/>
          </p:cNvSpPr>
          <p:nvPr>
            <p:ph type="body" idx="1"/>
          </p:nvPr>
        </p:nvSpPr>
        <p:spPr/>
        <p:txBody>
          <a:bodyPr/>
          <a:lstStyle/>
          <a:p>
            <a:endParaRPr lang="en-US" altLang="ja-JP"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2242" name="Rectangle 2"/>
          <p:cNvSpPr>
            <a:spLocks noGrp="1" noRot="1" noChangeAspect="1" noChangeArrowheads="1" noTextEdit="1"/>
          </p:cNvSpPr>
          <p:nvPr>
            <p:ph type="sldImg"/>
          </p:nvPr>
        </p:nvSpPr>
        <p:spPr>
          <a:ln/>
        </p:spPr>
      </p:sp>
      <p:sp>
        <p:nvSpPr>
          <p:cNvPr id="3722243" name="Rectangle 3"/>
          <p:cNvSpPr>
            <a:spLocks noGrp="1" noChangeArrowheads="1"/>
          </p:cNvSpPr>
          <p:nvPr>
            <p:ph type="body" idx="1"/>
          </p:nvPr>
        </p:nvSpPr>
        <p:spPr/>
        <p:txBody>
          <a:bodyPr/>
          <a:lstStyle/>
          <a:p>
            <a:endParaRPr lang="en-US" altLang="ja-JP"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lang="ja-JP" altLang="en-US" smtClean="0"/>
              <a:t>マスター タイトルの書式設定</a:t>
            </a:r>
            <a:endParaRPr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ja-JP" altLang="en-US" smtClean="0"/>
              <a:t>マスター サブタイトルの書式設定</a:t>
            </a:r>
            <a:endParaRPr lang="ja-JP" altLang="en-US"/>
          </a:p>
        </p:txBody>
      </p:sp>
    </p:spTree>
    <p:extLst>
      <p:ext uri="{BB962C8B-B14F-4D97-AF65-F5344CB8AC3E}">
        <p14:creationId xmlns:p14="http://schemas.microsoft.com/office/powerpoint/2010/main" val="7650716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extLst>
      <p:ext uri="{BB962C8B-B14F-4D97-AF65-F5344CB8AC3E}">
        <p14:creationId xmlns:p14="http://schemas.microsoft.com/office/powerpoint/2010/main" val="3714360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786563" y="188913"/>
            <a:ext cx="2178050" cy="6335712"/>
          </a:xfrm>
        </p:spPr>
        <p:txBody>
          <a:bodyPr vert="eaVert"/>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a:xfrm>
            <a:off x="252413" y="188913"/>
            <a:ext cx="6381750" cy="6335712"/>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extLst>
      <p:ext uri="{BB962C8B-B14F-4D97-AF65-F5344CB8AC3E}">
        <p14:creationId xmlns:p14="http://schemas.microsoft.com/office/powerpoint/2010/main" val="31517354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タイトルと表">
    <p:spTree>
      <p:nvGrpSpPr>
        <p:cNvPr id="1" name=""/>
        <p:cNvGrpSpPr/>
        <p:nvPr/>
      </p:nvGrpSpPr>
      <p:grpSpPr>
        <a:xfrm>
          <a:off x="0" y="0"/>
          <a:ext cx="0" cy="0"/>
          <a:chOff x="0" y="0"/>
          <a:chExt cx="0" cy="0"/>
        </a:xfrm>
      </p:grpSpPr>
      <p:sp>
        <p:nvSpPr>
          <p:cNvPr id="2" name="タイトル 1"/>
          <p:cNvSpPr>
            <a:spLocks noGrp="1"/>
          </p:cNvSpPr>
          <p:nvPr>
            <p:ph type="title"/>
          </p:nvPr>
        </p:nvSpPr>
        <p:spPr>
          <a:xfrm>
            <a:off x="252413" y="188913"/>
            <a:ext cx="8712200" cy="490537"/>
          </a:xfrm>
        </p:spPr>
        <p:txBody>
          <a:bodyPr/>
          <a:lstStyle/>
          <a:p>
            <a:r>
              <a:rPr lang="ja-JP" altLang="en-US" smtClean="0"/>
              <a:t>マスター タイトルの書式設定</a:t>
            </a:r>
            <a:endParaRPr lang="ja-JP" altLang="en-US"/>
          </a:p>
        </p:txBody>
      </p:sp>
      <p:sp>
        <p:nvSpPr>
          <p:cNvPr id="3" name="表プレースホルダー 2"/>
          <p:cNvSpPr>
            <a:spLocks noGrp="1"/>
          </p:cNvSpPr>
          <p:nvPr>
            <p:ph type="tbl" idx="1"/>
          </p:nvPr>
        </p:nvSpPr>
        <p:spPr>
          <a:xfrm>
            <a:off x="252413" y="836613"/>
            <a:ext cx="8712200" cy="5688012"/>
          </a:xfrm>
        </p:spPr>
        <p:txBody>
          <a:bodyPr/>
          <a:lstStyle/>
          <a:p>
            <a:endParaRPr lang="ja-JP" altLang="en-US"/>
          </a:p>
        </p:txBody>
      </p:sp>
    </p:spTree>
    <p:extLst>
      <p:ext uri="{BB962C8B-B14F-4D97-AF65-F5344CB8AC3E}">
        <p14:creationId xmlns:p14="http://schemas.microsoft.com/office/powerpoint/2010/main" val="450662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cSld name="タイトルと 4 つのコンテンツ">
    <p:spTree>
      <p:nvGrpSpPr>
        <p:cNvPr id="1" name=""/>
        <p:cNvGrpSpPr/>
        <p:nvPr/>
      </p:nvGrpSpPr>
      <p:grpSpPr>
        <a:xfrm>
          <a:off x="0" y="0"/>
          <a:ext cx="0" cy="0"/>
          <a:chOff x="0" y="0"/>
          <a:chExt cx="0" cy="0"/>
        </a:xfrm>
      </p:grpSpPr>
      <p:sp>
        <p:nvSpPr>
          <p:cNvPr id="2" name="タイトル 1"/>
          <p:cNvSpPr>
            <a:spLocks noGrp="1"/>
          </p:cNvSpPr>
          <p:nvPr>
            <p:ph type="title" sz="quarter"/>
          </p:nvPr>
        </p:nvSpPr>
        <p:spPr>
          <a:xfrm>
            <a:off x="0" y="0"/>
            <a:ext cx="9144000" cy="476672"/>
          </a:xfrm>
        </p:spPr>
        <p:txBody>
          <a:bodyPr/>
          <a:lstStyle>
            <a:lvl1pPr>
              <a:defRPr sz="2400"/>
            </a:lvl1pPr>
          </a:lstStyle>
          <a:p>
            <a:r>
              <a:rPr lang="ja-JP" altLang="en-US" dirty="0" smtClean="0"/>
              <a:t>マスター タイトルの書式設定</a:t>
            </a:r>
            <a:endParaRPr lang="ja-JP" altLang="en-US" dirty="0"/>
          </a:p>
        </p:txBody>
      </p:sp>
      <p:sp>
        <p:nvSpPr>
          <p:cNvPr id="3" name="コンテンツ プレースホルダー 2"/>
          <p:cNvSpPr>
            <a:spLocks noGrp="1"/>
          </p:cNvSpPr>
          <p:nvPr>
            <p:ph sz="quarter" idx="1"/>
          </p:nvPr>
        </p:nvSpPr>
        <p:spPr>
          <a:xfrm>
            <a:off x="0" y="692150"/>
            <a:ext cx="4495800" cy="2854325"/>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ー 3"/>
          <p:cNvSpPr>
            <a:spLocks noGrp="1"/>
          </p:cNvSpPr>
          <p:nvPr>
            <p:ph sz="quarter" idx="2"/>
          </p:nvPr>
        </p:nvSpPr>
        <p:spPr>
          <a:xfrm>
            <a:off x="4648200" y="692150"/>
            <a:ext cx="4495800" cy="2854325"/>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コンテンツ プレースホルダー 4"/>
          <p:cNvSpPr>
            <a:spLocks noGrp="1"/>
          </p:cNvSpPr>
          <p:nvPr>
            <p:ph sz="quarter" idx="3"/>
          </p:nvPr>
        </p:nvSpPr>
        <p:spPr>
          <a:xfrm>
            <a:off x="0" y="3698875"/>
            <a:ext cx="4495800" cy="2854325"/>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6" name="コンテンツ プレースホルダー 5"/>
          <p:cNvSpPr>
            <a:spLocks noGrp="1"/>
          </p:cNvSpPr>
          <p:nvPr>
            <p:ph sz="quarter" idx="4"/>
          </p:nvPr>
        </p:nvSpPr>
        <p:spPr>
          <a:xfrm>
            <a:off x="4648200" y="3698875"/>
            <a:ext cx="4495800" cy="2854325"/>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スライド番号プレースホルダー 6"/>
          <p:cNvSpPr>
            <a:spLocks noGrp="1"/>
          </p:cNvSpPr>
          <p:nvPr>
            <p:ph type="sldNum" sz="quarter" idx="10"/>
          </p:nvPr>
        </p:nvSpPr>
        <p:spPr>
          <a:xfrm>
            <a:off x="0" y="6518275"/>
            <a:ext cx="9144000" cy="304800"/>
          </a:xfrm>
          <a:prstGeom prst="rect">
            <a:avLst/>
          </a:prstGeom>
        </p:spPr>
        <p:txBody>
          <a:bodyPr/>
          <a:lstStyle>
            <a:lvl1pPr>
              <a:defRPr/>
            </a:lvl1pPr>
          </a:lstStyle>
          <a:p>
            <a:r>
              <a:rPr lang="en-US" altLang="ja-JP"/>
              <a:t>P.</a:t>
            </a:r>
            <a:fld id="{0C27EB8C-8D96-42F5-817A-8D456BC9A25C}" type="slidenum">
              <a:rPr lang="en-US" altLang="ja-JP"/>
              <a:pPr/>
              <a:t>‹#›</a:t>
            </a:fld>
            <a:endParaRPr lang="en-US" altLang="ja-JP"/>
          </a:p>
        </p:txBody>
      </p:sp>
    </p:spTree>
    <p:extLst>
      <p:ext uri="{BB962C8B-B14F-4D97-AF65-F5344CB8AC3E}">
        <p14:creationId xmlns:p14="http://schemas.microsoft.com/office/powerpoint/2010/main" val="1398532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extLst>
      <p:ext uri="{BB962C8B-B14F-4D97-AF65-F5344CB8AC3E}">
        <p14:creationId xmlns:p14="http://schemas.microsoft.com/office/powerpoint/2010/main" val="16011132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smtClean="0"/>
              <a:t>マスター テキストの書式設定</a:t>
            </a:r>
          </a:p>
        </p:txBody>
      </p:sp>
    </p:spTree>
    <p:extLst>
      <p:ext uri="{BB962C8B-B14F-4D97-AF65-F5344CB8AC3E}">
        <p14:creationId xmlns:p14="http://schemas.microsoft.com/office/powerpoint/2010/main" val="22449678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sz="half" idx="1"/>
          </p:nvPr>
        </p:nvSpPr>
        <p:spPr>
          <a:xfrm>
            <a:off x="252413" y="836613"/>
            <a:ext cx="4279900" cy="56880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ー 3"/>
          <p:cNvSpPr>
            <a:spLocks noGrp="1"/>
          </p:cNvSpPr>
          <p:nvPr>
            <p:ph sz="half" idx="2"/>
          </p:nvPr>
        </p:nvSpPr>
        <p:spPr>
          <a:xfrm>
            <a:off x="4684713" y="836613"/>
            <a:ext cx="4279900" cy="56880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extLst>
      <p:ext uri="{BB962C8B-B14F-4D97-AF65-F5344CB8AC3E}">
        <p14:creationId xmlns:p14="http://schemas.microsoft.com/office/powerpoint/2010/main" val="17375877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143000"/>
          </a:xfrm>
        </p:spPr>
        <p:txBody>
          <a:bodyPr/>
          <a:lstStyle>
            <a:lvl1pPr>
              <a:defRPr/>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extLst>
      <p:ext uri="{BB962C8B-B14F-4D97-AF65-F5344CB8AC3E}">
        <p14:creationId xmlns:p14="http://schemas.microsoft.com/office/powerpoint/2010/main" val="20512732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Tree>
    <p:extLst>
      <p:ext uri="{BB962C8B-B14F-4D97-AF65-F5344CB8AC3E}">
        <p14:creationId xmlns:p14="http://schemas.microsoft.com/office/powerpoint/2010/main" val="296332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8347758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Tree>
    <p:extLst>
      <p:ext uri="{BB962C8B-B14F-4D97-AF65-F5344CB8AC3E}">
        <p14:creationId xmlns:p14="http://schemas.microsoft.com/office/powerpoint/2010/main" val="1350902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lang="ja-JP" altLang="en-US" smtClean="0"/>
              <a:t>マスター タイトルの書式設定</a:t>
            </a:r>
            <a:endParaRPr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Tree>
    <p:extLst>
      <p:ext uri="{BB962C8B-B14F-4D97-AF65-F5344CB8AC3E}">
        <p14:creationId xmlns:p14="http://schemas.microsoft.com/office/powerpoint/2010/main" val="1788407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bwMode="auto">
          <a:xfrm>
            <a:off x="252413" y="188913"/>
            <a:ext cx="8712200" cy="490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ja-JP" altLang="en-US" smtClean="0"/>
              <a:t>マスタ タイトルの書式設定</a:t>
            </a:r>
          </a:p>
        </p:txBody>
      </p:sp>
      <p:sp>
        <p:nvSpPr>
          <p:cNvPr id="10243" name="Rectangle 3"/>
          <p:cNvSpPr>
            <a:spLocks noGrp="1" noChangeArrowheads="1"/>
          </p:cNvSpPr>
          <p:nvPr>
            <p:ph type="body" idx="1"/>
          </p:nvPr>
        </p:nvSpPr>
        <p:spPr bwMode="auto">
          <a:xfrm>
            <a:off x="252413" y="836613"/>
            <a:ext cx="8712200" cy="5688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Lst>
  <p:txStyles>
    <p:titleStyle>
      <a:lvl1pPr algn="l" rtl="0" fontAlgn="base">
        <a:spcBef>
          <a:spcPct val="0"/>
        </a:spcBef>
        <a:spcAft>
          <a:spcPct val="0"/>
        </a:spcAft>
        <a:defRPr kumimoji="1" sz="2800">
          <a:solidFill>
            <a:schemeClr val="tx1"/>
          </a:solidFill>
          <a:latin typeface="+mj-lt"/>
          <a:ea typeface="+mj-ea"/>
          <a:cs typeface="+mj-cs"/>
        </a:defRPr>
      </a:lvl1pPr>
      <a:lvl2pPr algn="l" rtl="0" fontAlgn="base">
        <a:spcBef>
          <a:spcPct val="0"/>
        </a:spcBef>
        <a:spcAft>
          <a:spcPct val="0"/>
        </a:spcAft>
        <a:defRPr kumimoji="1" sz="2800">
          <a:solidFill>
            <a:schemeClr val="tx1"/>
          </a:solidFill>
          <a:latin typeface="Arial" charset="0"/>
          <a:ea typeface="ＭＳ Ｐゴシック" pitchFamily="50" charset="-128"/>
        </a:defRPr>
      </a:lvl2pPr>
      <a:lvl3pPr algn="l" rtl="0" fontAlgn="base">
        <a:spcBef>
          <a:spcPct val="0"/>
        </a:spcBef>
        <a:spcAft>
          <a:spcPct val="0"/>
        </a:spcAft>
        <a:defRPr kumimoji="1" sz="2800">
          <a:solidFill>
            <a:schemeClr val="tx1"/>
          </a:solidFill>
          <a:latin typeface="Arial" charset="0"/>
          <a:ea typeface="ＭＳ Ｐゴシック" pitchFamily="50" charset="-128"/>
        </a:defRPr>
      </a:lvl3pPr>
      <a:lvl4pPr algn="l" rtl="0" fontAlgn="base">
        <a:spcBef>
          <a:spcPct val="0"/>
        </a:spcBef>
        <a:spcAft>
          <a:spcPct val="0"/>
        </a:spcAft>
        <a:defRPr kumimoji="1" sz="2800">
          <a:solidFill>
            <a:schemeClr val="tx1"/>
          </a:solidFill>
          <a:latin typeface="Arial" charset="0"/>
          <a:ea typeface="ＭＳ Ｐゴシック" pitchFamily="50" charset="-128"/>
        </a:defRPr>
      </a:lvl4pPr>
      <a:lvl5pPr algn="l" rtl="0" fontAlgn="base">
        <a:spcBef>
          <a:spcPct val="0"/>
        </a:spcBef>
        <a:spcAft>
          <a:spcPct val="0"/>
        </a:spcAft>
        <a:defRPr kumimoji="1" sz="2800">
          <a:solidFill>
            <a:schemeClr val="tx1"/>
          </a:solidFill>
          <a:latin typeface="Arial" charset="0"/>
          <a:ea typeface="ＭＳ Ｐゴシック" pitchFamily="50" charset="-128"/>
        </a:defRPr>
      </a:lvl5pPr>
      <a:lvl6pPr marL="457200" algn="l" rtl="0" fontAlgn="base">
        <a:spcBef>
          <a:spcPct val="0"/>
        </a:spcBef>
        <a:spcAft>
          <a:spcPct val="0"/>
        </a:spcAft>
        <a:defRPr kumimoji="1" sz="2800">
          <a:solidFill>
            <a:schemeClr val="tx1"/>
          </a:solidFill>
          <a:latin typeface="Arial" charset="0"/>
          <a:ea typeface="ＭＳ Ｐゴシック" pitchFamily="50" charset="-128"/>
        </a:defRPr>
      </a:lvl6pPr>
      <a:lvl7pPr marL="914400" algn="l" rtl="0" fontAlgn="base">
        <a:spcBef>
          <a:spcPct val="0"/>
        </a:spcBef>
        <a:spcAft>
          <a:spcPct val="0"/>
        </a:spcAft>
        <a:defRPr kumimoji="1" sz="2800">
          <a:solidFill>
            <a:schemeClr val="tx1"/>
          </a:solidFill>
          <a:latin typeface="Arial" charset="0"/>
          <a:ea typeface="ＭＳ Ｐゴシック" pitchFamily="50" charset="-128"/>
        </a:defRPr>
      </a:lvl7pPr>
      <a:lvl8pPr marL="1371600" algn="l" rtl="0" fontAlgn="base">
        <a:spcBef>
          <a:spcPct val="0"/>
        </a:spcBef>
        <a:spcAft>
          <a:spcPct val="0"/>
        </a:spcAft>
        <a:defRPr kumimoji="1" sz="2800">
          <a:solidFill>
            <a:schemeClr val="tx1"/>
          </a:solidFill>
          <a:latin typeface="Arial" charset="0"/>
          <a:ea typeface="ＭＳ Ｐゴシック" pitchFamily="50" charset="-128"/>
        </a:defRPr>
      </a:lvl8pPr>
      <a:lvl9pPr marL="1828800" algn="l" rtl="0" fontAlgn="base">
        <a:spcBef>
          <a:spcPct val="0"/>
        </a:spcBef>
        <a:spcAft>
          <a:spcPct val="0"/>
        </a:spcAft>
        <a:defRPr kumimoji="1" sz="2800">
          <a:solidFill>
            <a:schemeClr val="tx1"/>
          </a:solidFill>
          <a:latin typeface="Arial" charset="0"/>
          <a:ea typeface="ＭＳ Ｐゴシック" pitchFamily="50" charset="-128"/>
        </a:defRPr>
      </a:lvl9pPr>
    </p:titleStyle>
    <p:bodyStyle>
      <a:lvl1pPr marL="342900" indent="-342900" algn="l" rtl="0" fontAlgn="base">
        <a:spcBef>
          <a:spcPct val="20000"/>
        </a:spcBef>
        <a:spcAft>
          <a:spcPct val="0"/>
        </a:spcAft>
        <a:buChar char="•"/>
        <a:defRPr kumimoji="1" sz="2400">
          <a:solidFill>
            <a:schemeClr val="tx1"/>
          </a:solidFill>
          <a:latin typeface="+mn-lt"/>
          <a:ea typeface="+mn-ea"/>
          <a:cs typeface="+mn-cs"/>
        </a:defRPr>
      </a:lvl1pPr>
      <a:lvl2pPr marL="742950" indent="-285750" algn="l" rtl="0" fontAlgn="base">
        <a:spcBef>
          <a:spcPct val="20000"/>
        </a:spcBef>
        <a:spcAft>
          <a:spcPct val="0"/>
        </a:spcAft>
        <a:buChar char="–"/>
        <a:defRPr kumimoji="1" sz="2000">
          <a:solidFill>
            <a:schemeClr val="tx1"/>
          </a:solidFill>
          <a:latin typeface="+mn-lt"/>
          <a:ea typeface="+mn-ea"/>
        </a:defRPr>
      </a:lvl2pPr>
      <a:lvl3pPr marL="1143000" indent="-228600" algn="l" rtl="0" fontAlgn="base">
        <a:spcBef>
          <a:spcPct val="20000"/>
        </a:spcBef>
        <a:spcAft>
          <a:spcPct val="0"/>
        </a:spcAft>
        <a:buChar char="•"/>
        <a:defRPr kumimoji="1">
          <a:solidFill>
            <a:schemeClr val="tx1"/>
          </a:solidFill>
          <a:latin typeface="+mn-lt"/>
          <a:ea typeface="+mn-ea"/>
        </a:defRPr>
      </a:lvl3pPr>
      <a:lvl4pPr marL="1600200" indent="-228600" algn="l" rtl="0" fontAlgn="base">
        <a:spcBef>
          <a:spcPct val="20000"/>
        </a:spcBef>
        <a:spcAft>
          <a:spcPct val="0"/>
        </a:spcAft>
        <a:buChar char="–"/>
        <a:defRPr kumimoji="1" sz="1600">
          <a:solidFill>
            <a:schemeClr val="tx1"/>
          </a:solidFill>
          <a:latin typeface="+mn-lt"/>
          <a:ea typeface="+mn-ea"/>
        </a:defRPr>
      </a:lvl4pPr>
      <a:lvl5pPr marL="2057400" indent="-228600" algn="l" rtl="0" fontAlgn="base">
        <a:spcBef>
          <a:spcPct val="20000"/>
        </a:spcBef>
        <a:spcAft>
          <a:spcPct val="0"/>
        </a:spcAft>
        <a:buChar char="»"/>
        <a:defRPr kumimoji="1" sz="1600">
          <a:solidFill>
            <a:schemeClr val="tx1"/>
          </a:solidFill>
          <a:latin typeface="+mn-lt"/>
          <a:ea typeface="+mn-ea"/>
        </a:defRPr>
      </a:lvl5pPr>
      <a:lvl6pPr marL="2514600" indent="-228600" algn="l" rtl="0" fontAlgn="base">
        <a:spcBef>
          <a:spcPct val="20000"/>
        </a:spcBef>
        <a:spcAft>
          <a:spcPct val="0"/>
        </a:spcAft>
        <a:buChar char="»"/>
        <a:defRPr kumimoji="1" sz="1600">
          <a:solidFill>
            <a:schemeClr val="tx1"/>
          </a:solidFill>
          <a:latin typeface="+mn-lt"/>
          <a:ea typeface="+mn-ea"/>
        </a:defRPr>
      </a:lvl6pPr>
      <a:lvl7pPr marL="2971800" indent="-228600" algn="l" rtl="0" fontAlgn="base">
        <a:spcBef>
          <a:spcPct val="20000"/>
        </a:spcBef>
        <a:spcAft>
          <a:spcPct val="0"/>
        </a:spcAft>
        <a:buChar char="»"/>
        <a:defRPr kumimoji="1" sz="1600">
          <a:solidFill>
            <a:schemeClr val="tx1"/>
          </a:solidFill>
          <a:latin typeface="+mn-lt"/>
          <a:ea typeface="+mn-ea"/>
        </a:defRPr>
      </a:lvl7pPr>
      <a:lvl8pPr marL="3429000" indent="-228600" algn="l" rtl="0" fontAlgn="base">
        <a:spcBef>
          <a:spcPct val="20000"/>
        </a:spcBef>
        <a:spcAft>
          <a:spcPct val="0"/>
        </a:spcAft>
        <a:buChar char="»"/>
        <a:defRPr kumimoji="1" sz="1600">
          <a:solidFill>
            <a:schemeClr val="tx1"/>
          </a:solidFill>
          <a:latin typeface="+mn-lt"/>
          <a:ea typeface="+mn-ea"/>
        </a:defRPr>
      </a:lvl8pPr>
      <a:lvl9pPr marL="3886200" indent="-228600" algn="l" rtl="0" fontAlgn="base">
        <a:spcBef>
          <a:spcPct val="20000"/>
        </a:spcBef>
        <a:spcAft>
          <a:spcPct val="0"/>
        </a:spcAft>
        <a:buChar char="»"/>
        <a:defRPr kumimoji="1" sz="16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10.xml"/><Relationship Id="rId1" Type="http://schemas.openxmlformats.org/officeDocument/2006/relationships/slideLayout" Target="../slideLayouts/slideLayout13.xml"/><Relationship Id="rId6" Type="http://schemas.openxmlformats.org/officeDocument/2006/relationships/image" Target="../media/image4.wmf"/><Relationship Id="rId5" Type="http://schemas.openxmlformats.org/officeDocument/2006/relationships/image" Target="../media/image3.wmf"/><Relationship Id="rId4" Type="http://schemas.openxmlformats.org/officeDocument/2006/relationships/image" Target="../media/image2.wm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23.xml"/><Relationship Id="rId1" Type="http://schemas.openxmlformats.org/officeDocument/2006/relationships/slideLayout" Target="../slideLayouts/slideLayout13.xml"/><Relationship Id="rId5" Type="http://schemas.openxmlformats.org/officeDocument/2006/relationships/image" Target="../media/image7.emf"/><Relationship Id="rId4" Type="http://schemas.openxmlformats.org/officeDocument/2006/relationships/image" Target="../media/image6.emf"/></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3.xml"/><Relationship Id="rId1" Type="http://schemas.openxmlformats.org/officeDocument/2006/relationships/vmlDrawing" Target="../drawings/vmlDrawing1.vml"/><Relationship Id="rId5" Type="http://schemas.openxmlformats.org/officeDocument/2006/relationships/image" Target="../media/image8.emf"/><Relationship Id="rId4" Type="http://schemas.openxmlformats.org/officeDocument/2006/relationships/package" Target="../embeddings/Microsoft_Office_Excel_______1.xlsx"/></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p:cNvSpPr>
            <a:spLocks noGrp="1"/>
          </p:cNvSpPr>
          <p:nvPr>
            <p:ph type="title" sz="quarter"/>
          </p:nvPr>
        </p:nvSpPr>
        <p:spPr/>
        <p:txBody>
          <a:bodyPr/>
          <a:lstStyle/>
          <a:p>
            <a:r>
              <a:rPr kumimoji="1" lang="ja-JP" altLang="en-US" dirty="0" smtClean="0"/>
              <a:t>以下の図表は、ガイド中に直接記述されています。</a:t>
            </a:r>
            <a:endParaRPr kumimoji="1" lang="ja-JP" altLang="en-US" dirty="0"/>
          </a:p>
        </p:txBody>
      </p:sp>
      <p:sp>
        <p:nvSpPr>
          <p:cNvPr id="2" name="テキスト ボックス 1"/>
          <p:cNvSpPr txBox="1"/>
          <p:nvPr/>
        </p:nvSpPr>
        <p:spPr>
          <a:xfrm>
            <a:off x="611560" y="908720"/>
            <a:ext cx="8136904" cy="923330"/>
          </a:xfrm>
          <a:prstGeom prst="rect">
            <a:avLst/>
          </a:prstGeom>
          <a:noFill/>
        </p:spPr>
        <p:txBody>
          <a:bodyPr wrap="square" rtlCol="0">
            <a:spAutoFit/>
          </a:bodyPr>
          <a:lstStyle/>
          <a:p>
            <a:r>
              <a:rPr kumimoji="1" lang="ja-JP" altLang="en-US" dirty="0" smtClean="0"/>
              <a:t>図表</a:t>
            </a:r>
            <a:r>
              <a:rPr kumimoji="1" lang="en-US" altLang="ja-JP" dirty="0" smtClean="0"/>
              <a:t>7-1</a:t>
            </a:r>
            <a:r>
              <a:rPr kumimoji="1" lang="ja-JP" altLang="en-US" dirty="0" smtClean="0"/>
              <a:t>　</a:t>
            </a:r>
            <a:r>
              <a:rPr lang="ja-JP" altLang="en-US" dirty="0"/>
              <a:t>ステークホルダーの</a:t>
            </a:r>
            <a:r>
              <a:rPr lang="ja-JP" altLang="en-US" dirty="0" smtClean="0"/>
              <a:t>種類</a:t>
            </a:r>
            <a:endParaRPr lang="en-US" altLang="ja-JP" dirty="0" smtClean="0"/>
          </a:p>
          <a:p>
            <a:r>
              <a:rPr kumimoji="1" lang="ja-JP" altLang="en-US" dirty="0" smtClean="0"/>
              <a:t>図表</a:t>
            </a:r>
            <a:r>
              <a:rPr kumimoji="1" lang="en-US" altLang="ja-JP" dirty="0" smtClean="0"/>
              <a:t>7-2</a:t>
            </a:r>
            <a:r>
              <a:rPr kumimoji="1" lang="ja-JP" altLang="en-US" dirty="0" smtClean="0"/>
              <a:t>　</a:t>
            </a:r>
            <a:r>
              <a:rPr lang="en-US" altLang="ja-JP" dirty="0"/>
              <a:t>RACI</a:t>
            </a:r>
            <a:r>
              <a:rPr lang="ja-JP" altLang="en-US" dirty="0"/>
              <a:t>マトリクスの</a:t>
            </a:r>
            <a:r>
              <a:rPr lang="ja-JP" altLang="en-US" dirty="0" smtClean="0"/>
              <a:t>例</a:t>
            </a:r>
            <a:endParaRPr lang="en-US" altLang="ja-JP" dirty="0" smtClean="0"/>
          </a:p>
          <a:p>
            <a:r>
              <a:rPr lang="ja-JP" altLang="en-US" dirty="0" smtClean="0"/>
              <a:t>図表</a:t>
            </a:r>
            <a:r>
              <a:rPr lang="en-US" altLang="ja-JP" dirty="0" smtClean="0"/>
              <a:t>7-22</a:t>
            </a:r>
            <a:r>
              <a:rPr lang="ja-JP" altLang="en-US" dirty="0" smtClean="0"/>
              <a:t>　</a:t>
            </a:r>
            <a:r>
              <a:rPr lang="en-US" altLang="ja-JP" dirty="0"/>
              <a:t>ISO/IEC 9126</a:t>
            </a:r>
            <a:r>
              <a:rPr lang="ja-JP" altLang="en-US" dirty="0"/>
              <a:t>（</a:t>
            </a:r>
            <a:r>
              <a:rPr lang="en-US" altLang="ja-JP" dirty="0"/>
              <a:t>JIS X 0129</a:t>
            </a:r>
            <a:r>
              <a:rPr lang="ja-JP" altLang="en-US" dirty="0"/>
              <a:t>）の品質特性と主なメトリクス</a:t>
            </a:r>
            <a:endParaRPr kumimoji="1" lang="en-US" altLang="ja-JP" dirty="0" smtClean="0"/>
          </a:p>
        </p:txBody>
      </p:sp>
    </p:spTree>
    <p:extLst>
      <p:ext uri="{BB962C8B-B14F-4D97-AF65-F5344CB8AC3E}">
        <p14:creationId xmlns:p14="http://schemas.microsoft.com/office/powerpoint/2010/main" val="12324091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p:cNvSpPr>
            <a:spLocks noGrp="1"/>
          </p:cNvSpPr>
          <p:nvPr>
            <p:ph type="title" sz="quarter"/>
          </p:nvPr>
        </p:nvSpPr>
        <p:spPr/>
        <p:txBody>
          <a:bodyPr/>
          <a:lstStyle/>
          <a:p>
            <a:r>
              <a:rPr lang="ja-JP" altLang="en-US" dirty="0" smtClean="0"/>
              <a:t>図表</a:t>
            </a:r>
            <a:r>
              <a:rPr lang="en-US" altLang="ja-JP" dirty="0" smtClean="0"/>
              <a:t>7-10</a:t>
            </a:r>
            <a:r>
              <a:rPr lang="ja-JP" altLang="en-US" dirty="0"/>
              <a:t>　業務フローの例</a:t>
            </a:r>
            <a:endParaRPr kumimoji="1" lang="ja-JP" altLang="en-US" dirty="0"/>
          </a:p>
        </p:txBody>
      </p:sp>
      <p:graphicFrame>
        <p:nvGraphicFramePr>
          <p:cNvPr id="3" name="Group 41"/>
          <p:cNvGraphicFramePr>
            <a:graphicFrameLocks noGrp="1"/>
          </p:cNvGraphicFramePr>
          <p:nvPr/>
        </p:nvGraphicFramePr>
        <p:xfrm>
          <a:off x="1260475" y="1316038"/>
          <a:ext cx="4967288" cy="2257425"/>
        </p:xfrm>
        <a:graphic>
          <a:graphicData uri="http://schemas.openxmlformats.org/drawingml/2006/table">
            <a:tbl>
              <a:tblPr/>
              <a:tblGrid>
                <a:gridCol w="450850"/>
                <a:gridCol w="4516438"/>
              </a:tblGrid>
              <a:tr h="7080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ja-JP" altLang="en-US" sz="1200" b="0" i="0" u="none" strike="noStrike" cap="none" normalizeH="0" baseline="0" smtClean="0">
                          <a:ln>
                            <a:noFill/>
                          </a:ln>
                          <a:solidFill>
                            <a:schemeClr val="tx1"/>
                          </a:solidFill>
                          <a:effectLst/>
                          <a:latin typeface="Arial" charset="0"/>
                          <a:ea typeface="ＭＳ Ｐゴシック" pitchFamily="50" charset="-128"/>
                        </a:rPr>
                        <a:t>顧客</a:t>
                      </a:r>
                    </a:p>
                  </a:txBody>
                  <a:tcPr marL="0" marR="0" marT="0" marB="0" vert="eaVert"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ja-JP" altLang="ja-JP" sz="1000" b="0" i="0" u="none" strike="noStrike" cap="none" normalizeH="0" baseline="0" smtClean="0">
                        <a:ln>
                          <a:noFill/>
                        </a:ln>
                        <a:solidFill>
                          <a:schemeClr val="tx1"/>
                        </a:solidFill>
                        <a:effectLst/>
                        <a:latin typeface="Arial" charset="0"/>
                        <a:ea typeface="ＭＳ Ｐゴシック" pitchFamily="50" charset="-128"/>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318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ja-JP" altLang="en-US" sz="1200" b="0" i="0" u="none" strike="noStrike" cap="none" normalizeH="0" baseline="0" smtClean="0">
                          <a:ln>
                            <a:noFill/>
                          </a:ln>
                          <a:solidFill>
                            <a:schemeClr val="tx1"/>
                          </a:solidFill>
                          <a:effectLst/>
                          <a:latin typeface="Arial" charset="0"/>
                          <a:ea typeface="ＭＳ Ｐゴシック" pitchFamily="50" charset="-128"/>
                        </a:rPr>
                        <a:t>営業部</a:t>
                      </a:r>
                    </a:p>
                  </a:txBody>
                  <a:tcPr marL="0" marR="0" marT="0" marB="0" vert="eaVert"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ja-JP" altLang="ja-JP" sz="1000" b="0" i="0" u="none" strike="noStrike" cap="none" normalizeH="0" baseline="0" smtClean="0">
                        <a:ln>
                          <a:noFill/>
                        </a:ln>
                        <a:solidFill>
                          <a:schemeClr val="tx1"/>
                        </a:solidFill>
                        <a:effectLst/>
                        <a:latin typeface="Arial" charset="0"/>
                        <a:ea typeface="ＭＳ Ｐゴシック" pitchFamily="50" charset="-128"/>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175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ja-JP" altLang="en-US" sz="1200" b="0" i="0" u="none" strike="noStrike" cap="none" normalizeH="0" baseline="0" smtClean="0">
                          <a:ln>
                            <a:noFill/>
                          </a:ln>
                          <a:solidFill>
                            <a:schemeClr val="tx1"/>
                          </a:solidFill>
                          <a:effectLst/>
                          <a:latin typeface="Arial" charset="0"/>
                          <a:ea typeface="ＭＳ Ｐゴシック" pitchFamily="50" charset="-128"/>
                        </a:rPr>
                        <a:t>システム</a:t>
                      </a:r>
                    </a:p>
                  </a:txBody>
                  <a:tcPr marL="0" marR="0" marT="0" marB="0" vert="eaVert"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ja-JP" altLang="ja-JP" sz="1000" b="0" i="0" u="none" strike="noStrike" cap="none" normalizeH="0" baseline="0" smtClean="0">
                        <a:ln>
                          <a:noFill/>
                        </a:ln>
                        <a:solidFill>
                          <a:schemeClr val="tx1"/>
                        </a:solidFill>
                        <a:effectLst/>
                        <a:latin typeface="Arial" charset="0"/>
                        <a:ea typeface="ＭＳ Ｐゴシック" pitchFamily="50" charset="-128"/>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pic>
        <p:nvPicPr>
          <p:cNvPr id="4" name="Picture 16" descr="PE01729_"/>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92388" y="2155825"/>
            <a:ext cx="360362" cy="288925"/>
          </a:xfrm>
          <a:prstGeom prst="rect">
            <a:avLst/>
          </a:prstGeom>
          <a:noFill/>
          <a:extLst>
            <a:ext uri="{909E8E84-426E-40DD-AFC4-6F175D3DCCD1}">
              <a14:hiddenFill xmlns:a14="http://schemas.microsoft.com/office/drawing/2010/main">
                <a:solidFill>
                  <a:srgbClr val="FFFFFF"/>
                </a:solidFill>
              </a14:hiddenFill>
            </a:ext>
          </a:extLst>
        </p:spPr>
      </p:pic>
      <p:cxnSp>
        <p:nvCxnSpPr>
          <p:cNvPr id="5" name="AutoShape 17"/>
          <p:cNvCxnSpPr>
            <a:cxnSpLocks noChangeShapeType="1"/>
            <a:stCxn id="4" idx="2"/>
            <a:endCxn id="18" idx="0"/>
          </p:cNvCxnSpPr>
          <p:nvPr/>
        </p:nvCxnSpPr>
        <p:spPr bwMode="auto">
          <a:xfrm rot="16200000" flipH="1">
            <a:off x="2510632" y="2707481"/>
            <a:ext cx="547688" cy="22225"/>
          </a:xfrm>
          <a:prstGeom prst="bentConnector3">
            <a:avLst>
              <a:gd name="adj1" fmla="val 49856"/>
            </a:avLst>
          </a:prstGeom>
          <a:noFill/>
          <a:ln w="12700">
            <a:solidFill>
              <a:srgbClr val="333399"/>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cxnSp>
      <p:cxnSp>
        <p:nvCxnSpPr>
          <p:cNvPr id="6" name="AutoShape 18"/>
          <p:cNvCxnSpPr>
            <a:cxnSpLocks noChangeShapeType="1"/>
            <a:stCxn id="18" idx="3"/>
            <a:endCxn id="8" idx="1"/>
          </p:cNvCxnSpPr>
          <p:nvPr/>
        </p:nvCxnSpPr>
        <p:spPr bwMode="auto">
          <a:xfrm flipV="1">
            <a:off x="2974975" y="2300288"/>
            <a:ext cx="1452563" cy="873125"/>
          </a:xfrm>
          <a:prstGeom prst="bentConnector3">
            <a:avLst>
              <a:gd name="adj1" fmla="val 49944"/>
            </a:avLst>
          </a:prstGeom>
          <a:noFill/>
          <a:ln w="12700">
            <a:solidFill>
              <a:srgbClr val="333399"/>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cxnSp>
      <p:sp>
        <p:nvSpPr>
          <p:cNvPr id="7" name="Text Box 19"/>
          <p:cNvSpPr txBox="1">
            <a:spLocks noChangeArrowheads="1"/>
          </p:cNvSpPr>
          <p:nvPr/>
        </p:nvSpPr>
        <p:spPr bwMode="auto">
          <a:xfrm>
            <a:off x="4186238" y="2533650"/>
            <a:ext cx="8890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lIns="0" tIns="0" rIns="0" bIns="0" anchor="ctr">
            <a:spAutoFit/>
          </a:bodyPr>
          <a:lstStyle/>
          <a:p>
            <a:pPr algn="ctr" eaLnBrk="0" hangingPunct="0"/>
            <a:r>
              <a:rPr kumimoji="0" lang="ja-JP" altLang="en-US" sz="1000">
                <a:solidFill>
                  <a:srgbClr val="40458C"/>
                </a:solidFill>
                <a:latin typeface="Times New Roman" pitchFamily="18" charset="0"/>
                <a:ea typeface="ＭＳ ゴシック" pitchFamily="49" charset="-128"/>
              </a:rPr>
              <a:t>注文請書の送付</a:t>
            </a:r>
          </a:p>
        </p:txBody>
      </p:sp>
      <p:pic>
        <p:nvPicPr>
          <p:cNvPr id="8" name="Picture 20" descr="PE01729_"/>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27538" y="2155825"/>
            <a:ext cx="360362" cy="288925"/>
          </a:xfrm>
          <a:prstGeom prst="rect">
            <a:avLst/>
          </a:prstGeom>
          <a:noFill/>
          <a:extLst>
            <a:ext uri="{909E8E84-426E-40DD-AFC4-6F175D3DCCD1}">
              <a14:hiddenFill xmlns:a14="http://schemas.microsoft.com/office/drawing/2010/main">
                <a:solidFill>
                  <a:srgbClr val="FFFFFF"/>
                </a:solidFill>
              </a14:hiddenFill>
            </a:ext>
          </a:extLst>
        </p:spPr>
      </p:pic>
      <p:sp>
        <p:nvSpPr>
          <p:cNvPr id="10" name="Text Box 21"/>
          <p:cNvSpPr txBox="1">
            <a:spLocks noChangeArrowheads="1"/>
          </p:cNvSpPr>
          <p:nvPr/>
        </p:nvSpPr>
        <p:spPr bwMode="auto">
          <a:xfrm>
            <a:off x="2165350" y="3357563"/>
            <a:ext cx="1524000" cy="1524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lIns="0" tIns="0" rIns="0" bIns="0" anchor="ctr">
            <a:spAutoFit/>
          </a:bodyPr>
          <a:lstStyle/>
          <a:p>
            <a:pPr algn="ctr" eaLnBrk="0" hangingPunct="0"/>
            <a:r>
              <a:rPr kumimoji="0" lang="ja-JP" altLang="en-US" sz="1000">
                <a:solidFill>
                  <a:srgbClr val="40458C"/>
                </a:solidFill>
                <a:latin typeface="Times New Roman" pitchFamily="18" charset="0"/>
                <a:ea typeface="ＭＳ ゴシック" pitchFamily="49" charset="-128"/>
              </a:rPr>
              <a:t>受注登録／注文請書の発行</a:t>
            </a:r>
          </a:p>
        </p:txBody>
      </p:sp>
      <p:sp>
        <p:nvSpPr>
          <p:cNvPr id="11" name="Text Box 22"/>
          <p:cNvSpPr txBox="1">
            <a:spLocks noChangeArrowheads="1"/>
          </p:cNvSpPr>
          <p:nvPr/>
        </p:nvSpPr>
        <p:spPr bwMode="auto">
          <a:xfrm>
            <a:off x="2644775" y="1698625"/>
            <a:ext cx="254000" cy="1524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lIns="0" tIns="0" rIns="0" bIns="0" anchor="ctr">
            <a:spAutoFit/>
          </a:bodyPr>
          <a:lstStyle/>
          <a:p>
            <a:pPr algn="ctr" eaLnBrk="0" hangingPunct="0"/>
            <a:r>
              <a:rPr kumimoji="0" lang="ja-JP" altLang="en-US" sz="1000">
                <a:solidFill>
                  <a:srgbClr val="40458C"/>
                </a:solidFill>
                <a:latin typeface="Times New Roman" pitchFamily="18" charset="0"/>
                <a:ea typeface="ＭＳ ゴシック" pitchFamily="49" charset="-128"/>
              </a:rPr>
              <a:t>注文</a:t>
            </a:r>
          </a:p>
        </p:txBody>
      </p:sp>
      <p:pic>
        <p:nvPicPr>
          <p:cNvPr id="12" name="Picture 23" descr="BD07179_"/>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14600" y="1412875"/>
            <a:ext cx="514350" cy="288925"/>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AutoShape 24"/>
          <p:cNvCxnSpPr>
            <a:cxnSpLocks noChangeShapeType="1"/>
            <a:stCxn id="11" idx="2"/>
            <a:endCxn id="4" idx="0"/>
          </p:cNvCxnSpPr>
          <p:nvPr/>
        </p:nvCxnSpPr>
        <p:spPr bwMode="auto">
          <a:xfrm rot="16200000" flipH="1">
            <a:off x="2620169" y="2002631"/>
            <a:ext cx="304800" cy="1588"/>
          </a:xfrm>
          <a:prstGeom prst="bentConnector3">
            <a:avLst>
              <a:gd name="adj1" fmla="val 50000"/>
            </a:avLst>
          </a:prstGeom>
          <a:noFill/>
          <a:ln w="12700">
            <a:solidFill>
              <a:srgbClr val="333399"/>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cxnSp>
      <p:pic>
        <p:nvPicPr>
          <p:cNvPr id="14" name="Picture 25" descr="BS01078_"/>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127625" y="1412875"/>
            <a:ext cx="360363" cy="288925"/>
          </a:xfrm>
          <a:prstGeom prst="rect">
            <a:avLst/>
          </a:prstGeom>
          <a:noFill/>
          <a:extLst>
            <a:ext uri="{909E8E84-426E-40DD-AFC4-6F175D3DCCD1}">
              <a14:hiddenFill xmlns:a14="http://schemas.microsoft.com/office/drawing/2010/main">
                <a:solidFill>
                  <a:srgbClr val="FFFFFF"/>
                </a:solidFill>
              </a14:hiddenFill>
            </a:ext>
          </a:extLst>
        </p:spPr>
      </p:pic>
      <p:sp>
        <p:nvSpPr>
          <p:cNvPr id="15" name="Text Box 26"/>
          <p:cNvSpPr txBox="1">
            <a:spLocks noChangeArrowheads="1"/>
          </p:cNvSpPr>
          <p:nvPr/>
        </p:nvSpPr>
        <p:spPr bwMode="auto">
          <a:xfrm>
            <a:off x="4962525" y="1674813"/>
            <a:ext cx="762000" cy="1524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lIns="0" tIns="0" rIns="0" bIns="0" anchor="ctr">
            <a:spAutoFit/>
          </a:bodyPr>
          <a:lstStyle/>
          <a:p>
            <a:pPr algn="ctr" eaLnBrk="0" hangingPunct="0"/>
            <a:r>
              <a:rPr kumimoji="0" lang="ja-JP" altLang="en-US" sz="1000">
                <a:solidFill>
                  <a:srgbClr val="40458C"/>
                </a:solidFill>
                <a:latin typeface="Times New Roman" pitchFamily="18" charset="0"/>
                <a:ea typeface="ＭＳ ゴシック" pitchFamily="49" charset="-128"/>
              </a:rPr>
              <a:t>注文請書受領</a:t>
            </a:r>
          </a:p>
        </p:txBody>
      </p:sp>
      <p:cxnSp>
        <p:nvCxnSpPr>
          <p:cNvPr id="16" name="AutoShape 27"/>
          <p:cNvCxnSpPr>
            <a:cxnSpLocks noChangeShapeType="1"/>
            <a:stCxn id="8" idx="0"/>
            <a:endCxn id="14" idx="1"/>
          </p:cNvCxnSpPr>
          <p:nvPr/>
        </p:nvCxnSpPr>
        <p:spPr bwMode="auto">
          <a:xfrm rot="16200000">
            <a:off x="4568825" y="1597026"/>
            <a:ext cx="598487" cy="519112"/>
          </a:xfrm>
          <a:prstGeom prst="bentConnector2">
            <a:avLst/>
          </a:prstGeom>
          <a:noFill/>
          <a:ln w="12700">
            <a:solidFill>
              <a:srgbClr val="333399"/>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cxnSp>
      <p:sp>
        <p:nvSpPr>
          <p:cNvPr id="17" name="Text Box 28"/>
          <p:cNvSpPr txBox="1">
            <a:spLocks noChangeArrowheads="1"/>
          </p:cNvSpPr>
          <p:nvPr/>
        </p:nvSpPr>
        <p:spPr bwMode="auto">
          <a:xfrm>
            <a:off x="2524125" y="2555875"/>
            <a:ext cx="508000" cy="152400"/>
          </a:xfrm>
          <a:prstGeom prst="rect">
            <a:avLst/>
          </a:prstGeom>
          <a:solidFill>
            <a:schemeClr val="bg1"/>
          </a:solidFill>
          <a:ln>
            <a:noFill/>
          </a:ln>
          <a:effectLst/>
          <a:extLs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lIns="0" tIns="0" rIns="0" bIns="0" anchor="ctr">
            <a:spAutoFit/>
          </a:bodyPr>
          <a:lstStyle/>
          <a:p>
            <a:pPr eaLnBrk="0" hangingPunct="0"/>
            <a:r>
              <a:rPr kumimoji="0" lang="ja-JP" altLang="en-US" sz="1000">
                <a:solidFill>
                  <a:srgbClr val="40458C"/>
                </a:solidFill>
                <a:latin typeface="ＭＳ ゴシック" pitchFamily="49" charset="-128"/>
                <a:ea typeface="ＭＳ ゴシック" pitchFamily="49" charset="-128"/>
              </a:rPr>
              <a:t>受注入力</a:t>
            </a:r>
          </a:p>
        </p:txBody>
      </p:sp>
      <p:pic>
        <p:nvPicPr>
          <p:cNvPr id="18" name="Picture 29" descr="BS00089_"/>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614613" y="2992438"/>
            <a:ext cx="360362" cy="3603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20207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p:cNvSpPr>
            <a:spLocks noGrp="1"/>
          </p:cNvSpPr>
          <p:nvPr>
            <p:ph type="title" sz="quarter"/>
          </p:nvPr>
        </p:nvSpPr>
        <p:spPr/>
        <p:txBody>
          <a:bodyPr/>
          <a:lstStyle/>
          <a:p>
            <a:r>
              <a:rPr lang="ja-JP" altLang="en-US" dirty="0" smtClean="0"/>
              <a:t>図表</a:t>
            </a:r>
            <a:r>
              <a:rPr lang="en-US" altLang="ja-JP" dirty="0" smtClean="0"/>
              <a:t>7-11</a:t>
            </a:r>
            <a:r>
              <a:rPr lang="ja-JP" altLang="en-US" dirty="0"/>
              <a:t>　エンティティとエンティティ・インスタンス</a:t>
            </a:r>
            <a:endParaRPr kumimoji="1" lang="ja-JP" altLang="en-US" dirty="0"/>
          </a:p>
        </p:txBody>
      </p:sp>
      <p:grpSp>
        <p:nvGrpSpPr>
          <p:cNvPr id="3" name="Group 4"/>
          <p:cNvGrpSpPr>
            <a:grpSpLocks/>
          </p:cNvGrpSpPr>
          <p:nvPr/>
        </p:nvGrpSpPr>
        <p:grpSpPr bwMode="auto">
          <a:xfrm>
            <a:off x="539750" y="2947988"/>
            <a:ext cx="3533775" cy="1349375"/>
            <a:chOff x="2448" y="436"/>
            <a:chExt cx="3216" cy="1632"/>
          </a:xfrm>
        </p:grpSpPr>
        <p:sp>
          <p:nvSpPr>
            <p:cNvPr id="4" name="Oval 5"/>
            <p:cNvSpPr>
              <a:spLocks noChangeArrowheads="1"/>
            </p:cNvSpPr>
            <p:nvPr/>
          </p:nvSpPr>
          <p:spPr bwMode="auto">
            <a:xfrm>
              <a:off x="2448" y="436"/>
              <a:ext cx="3216" cy="1632"/>
            </a:xfrm>
            <a:prstGeom prst="ellipse">
              <a:avLst/>
            </a:prstGeom>
            <a:solidFill>
              <a:srgbClr val="FFFF99"/>
            </a:solidFill>
            <a:ln w="9525">
              <a:solidFill>
                <a:schemeClr val="bg2"/>
              </a:solidFill>
              <a:round/>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wrap="none" lIns="90000" tIns="46800" rIns="90000" bIns="46800"/>
            <a:lstStyle/>
            <a:p>
              <a:pPr algn="ctr" eaLnBrk="0" hangingPunct="0"/>
              <a:r>
                <a:rPr kumimoji="0" lang="ja-JP" altLang="en-US" sz="1600">
                  <a:solidFill>
                    <a:schemeClr val="tx2"/>
                  </a:solidFill>
                  <a:latin typeface="ＭＳ Ｐゴシック" pitchFamily="50" charset="-128"/>
                </a:rPr>
                <a:t>社員</a:t>
              </a:r>
            </a:p>
          </p:txBody>
        </p:sp>
        <p:sp>
          <p:nvSpPr>
            <p:cNvPr id="5" name="Oval 6"/>
            <p:cNvSpPr>
              <a:spLocks noChangeArrowheads="1"/>
            </p:cNvSpPr>
            <p:nvPr/>
          </p:nvSpPr>
          <p:spPr bwMode="auto">
            <a:xfrm>
              <a:off x="2688" y="820"/>
              <a:ext cx="1200" cy="624"/>
            </a:xfrm>
            <a:prstGeom prst="ellipse">
              <a:avLst/>
            </a:prstGeom>
            <a:solidFill>
              <a:srgbClr val="FFCC99"/>
            </a:solidFill>
            <a:ln w="9525">
              <a:solidFill>
                <a:schemeClr val="bg2"/>
              </a:solidFill>
              <a:round/>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wrap="none" lIns="90000" tIns="46800" rIns="90000" bIns="46800"/>
            <a:lstStyle/>
            <a:p>
              <a:pPr algn="ctr" eaLnBrk="0" hangingPunct="0"/>
              <a:r>
                <a:rPr kumimoji="0" lang="ja-JP" altLang="en-US" sz="1400">
                  <a:solidFill>
                    <a:srgbClr val="FF0000"/>
                  </a:solidFill>
                  <a:latin typeface="ＭＳ Ｐゴシック" pitchFamily="50" charset="-128"/>
                </a:rPr>
                <a:t>田中一郎</a:t>
              </a:r>
            </a:p>
          </p:txBody>
        </p:sp>
        <p:sp>
          <p:nvSpPr>
            <p:cNvPr id="6" name="Oval 7"/>
            <p:cNvSpPr>
              <a:spLocks noChangeArrowheads="1"/>
            </p:cNvSpPr>
            <p:nvPr/>
          </p:nvSpPr>
          <p:spPr bwMode="auto">
            <a:xfrm>
              <a:off x="3408" y="1060"/>
              <a:ext cx="1200" cy="624"/>
            </a:xfrm>
            <a:prstGeom prst="ellipse">
              <a:avLst/>
            </a:prstGeom>
            <a:solidFill>
              <a:srgbClr val="FFCC99"/>
            </a:solidFill>
            <a:ln w="9525">
              <a:solidFill>
                <a:schemeClr val="bg2"/>
              </a:solidFill>
              <a:round/>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wrap="none" lIns="90000" tIns="46800" rIns="90000" bIns="46800"/>
            <a:lstStyle/>
            <a:p>
              <a:pPr algn="ctr" eaLnBrk="0" hangingPunct="0"/>
              <a:r>
                <a:rPr kumimoji="0" lang="ja-JP" altLang="en-US" sz="1400">
                  <a:solidFill>
                    <a:srgbClr val="FF0000"/>
                  </a:solidFill>
                  <a:latin typeface="ＭＳ Ｐゴシック" pitchFamily="50" charset="-128"/>
                </a:rPr>
                <a:t>山田健二</a:t>
              </a:r>
            </a:p>
          </p:txBody>
        </p:sp>
        <p:sp>
          <p:nvSpPr>
            <p:cNvPr id="7" name="Oval 8"/>
            <p:cNvSpPr>
              <a:spLocks noChangeArrowheads="1"/>
            </p:cNvSpPr>
            <p:nvPr/>
          </p:nvSpPr>
          <p:spPr bwMode="auto">
            <a:xfrm>
              <a:off x="4128" y="1252"/>
              <a:ext cx="1200" cy="624"/>
            </a:xfrm>
            <a:prstGeom prst="ellipse">
              <a:avLst/>
            </a:prstGeom>
            <a:solidFill>
              <a:srgbClr val="FFCC99"/>
            </a:solidFill>
            <a:ln w="9525">
              <a:solidFill>
                <a:schemeClr val="bg2"/>
              </a:solidFill>
              <a:round/>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wrap="none" lIns="90000" tIns="46800" rIns="90000" bIns="46800"/>
            <a:lstStyle/>
            <a:p>
              <a:pPr algn="ctr" eaLnBrk="0" hangingPunct="0"/>
              <a:r>
                <a:rPr kumimoji="0" lang="ja-JP" altLang="en-US" sz="1400">
                  <a:solidFill>
                    <a:srgbClr val="FF0000"/>
                  </a:solidFill>
                  <a:latin typeface="ＭＳ Ｐゴシック" pitchFamily="50" charset="-128"/>
                </a:rPr>
                <a:t>佐藤良子</a:t>
              </a:r>
            </a:p>
          </p:txBody>
        </p:sp>
      </p:grpSp>
      <p:grpSp>
        <p:nvGrpSpPr>
          <p:cNvPr id="8" name="Group 9"/>
          <p:cNvGrpSpPr>
            <a:grpSpLocks/>
          </p:cNvGrpSpPr>
          <p:nvPr/>
        </p:nvGrpSpPr>
        <p:grpSpPr bwMode="auto">
          <a:xfrm>
            <a:off x="4067175" y="3357563"/>
            <a:ext cx="3533775" cy="1349375"/>
            <a:chOff x="2448" y="436"/>
            <a:chExt cx="3216" cy="1632"/>
          </a:xfrm>
        </p:grpSpPr>
        <p:sp>
          <p:nvSpPr>
            <p:cNvPr id="10" name="Oval 10"/>
            <p:cNvSpPr>
              <a:spLocks noChangeArrowheads="1"/>
            </p:cNvSpPr>
            <p:nvPr/>
          </p:nvSpPr>
          <p:spPr bwMode="auto">
            <a:xfrm>
              <a:off x="2448" y="436"/>
              <a:ext cx="3216" cy="1632"/>
            </a:xfrm>
            <a:prstGeom prst="ellipse">
              <a:avLst/>
            </a:prstGeom>
            <a:solidFill>
              <a:srgbClr val="FFFF99"/>
            </a:solidFill>
            <a:ln w="9525">
              <a:solidFill>
                <a:schemeClr val="bg2"/>
              </a:solidFill>
              <a:round/>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wrap="none" lIns="90000" tIns="46800" rIns="90000" bIns="46800"/>
            <a:lstStyle/>
            <a:p>
              <a:pPr algn="ctr" eaLnBrk="0" hangingPunct="0"/>
              <a:r>
                <a:rPr kumimoji="0" lang="ja-JP" altLang="en-US" sz="1600">
                  <a:solidFill>
                    <a:schemeClr val="tx2"/>
                  </a:solidFill>
                  <a:latin typeface="ＭＳ Ｐゴシック" pitchFamily="50" charset="-128"/>
                </a:rPr>
                <a:t>部署</a:t>
              </a:r>
            </a:p>
          </p:txBody>
        </p:sp>
        <p:sp>
          <p:nvSpPr>
            <p:cNvPr id="11" name="Oval 11"/>
            <p:cNvSpPr>
              <a:spLocks noChangeArrowheads="1"/>
            </p:cNvSpPr>
            <p:nvPr/>
          </p:nvSpPr>
          <p:spPr bwMode="auto">
            <a:xfrm>
              <a:off x="2688" y="820"/>
              <a:ext cx="1200" cy="624"/>
            </a:xfrm>
            <a:prstGeom prst="ellipse">
              <a:avLst/>
            </a:prstGeom>
            <a:solidFill>
              <a:srgbClr val="FFCC99"/>
            </a:solidFill>
            <a:ln w="9525">
              <a:solidFill>
                <a:schemeClr val="bg2"/>
              </a:solidFill>
              <a:round/>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wrap="none" lIns="90000" tIns="46800" rIns="90000" bIns="46800"/>
            <a:lstStyle/>
            <a:p>
              <a:pPr algn="ctr" eaLnBrk="0" hangingPunct="0"/>
              <a:r>
                <a:rPr kumimoji="0" lang="ja-JP" altLang="en-US" sz="1400">
                  <a:solidFill>
                    <a:srgbClr val="FF0000"/>
                  </a:solidFill>
                  <a:latin typeface="ＭＳ Ｐゴシック" pitchFamily="50" charset="-128"/>
                </a:rPr>
                <a:t>人事部</a:t>
              </a:r>
            </a:p>
          </p:txBody>
        </p:sp>
        <p:sp>
          <p:nvSpPr>
            <p:cNvPr id="12" name="Oval 12"/>
            <p:cNvSpPr>
              <a:spLocks noChangeArrowheads="1"/>
            </p:cNvSpPr>
            <p:nvPr/>
          </p:nvSpPr>
          <p:spPr bwMode="auto">
            <a:xfrm>
              <a:off x="3408" y="1060"/>
              <a:ext cx="1200" cy="624"/>
            </a:xfrm>
            <a:prstGeom prst="ellipse">
              <a:avLst/>
            </a:prstGeom>
            <a:solidFill>
              <a:srgbClr val="FFCC99"/>
            </a:solidFill>
            <a:ln w="9525">
              <a:solidFill>
                <a:schemeClr val="bg2"/>
              </a:solidFill>
              <a:round/>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wrap="none" lIns="90000" tIns="46800" rIns="90000" bIns="46800"/>
            <a:lstStyle/>
            <a:p>
              <a:pPr algn="ctr" eaLnBrk="0" hangingPunct="0"/>
              <a:r>
                <a:rPr kumimoji="0" lang="ja-JP" altLang="en-US" sz="1400">
                  <a:solidFill>
                    <a:srgbClr val="FF0000"/>
                  </a:solidFill>
                  <a:latin typeface="ＭＳ Ｐゴシック" pitchFamily="50" charset="-128"/>
                </a:rPr>
                <a:t>東京本社</a:t>
              </a:r>
            </a:p>
            <a:p>
              <a:pPr algn="ctr" eaLnBrk="0" hangingPunct="0"/>
              <a:r>
                <a:rPr kumimoji="0" lang="ja-JP" altLang="en-US" sz="1400">
                  <a:solidFill>
                    <a:srgbClr val="FF0000"/>
                  </a:solidFill>
                  <a:latin typeface="ＭＳ Ｐゴシック" pitchFamily="50" charset="-128"/>
                </a:rPr>
                <a:t>営業部</a:t>
              </a:r>
            </a:p>
          </p:txBody>
        </p:sp>
        <p:sp>
          <p:nvSpPr>
            <p:cNvPr id="13" name="Oval 13"/>
            <p:cNvSpPr>
              <a:spLocks noChangeArrowheads="1"/>
            </p:cNvSpPr>
            <p:nvPr/>
          </p:nvSpPr>
          <p:spPr bwMode="auto">
            <a:xfrm>
              <a:off x="4128" y="1252"/>
              <a:ext cx="1200" cy="624"/>
            </a:xfrm>
            <a:prstGeom prst="ellipse">
              <a:avLst/>
            </a:prstGeom>
            <a:solidFill>
              <a:srgbClr val="FFCC99"/>
            </a:solidFill>
            <a:ln w="9525">
              <a:solidFill>
                <a:schemeClr val="bg2"/>
              </a:solidFill>
              <a:round/>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wrap="none" lIns="90000" tIns="46800" rIns="90000" bIns="46800"/>
            <a:lstStyle/>
            <a:p>
              <a:pPr algn="ctr" eaLnBrk="0" hangingPunct="0"/>
              <a:r>
                <a:rPr kumimoji="0" lang="ja-JP" altLang="en-US" sz="1400">
                  <a:solidFill>
                    <a:srgbClr val="FF0000"/>
                  </a:solidFill>
                  <a:latin typeface="ＭＳ Ｐゴシック" pitchFamily="50" charset="-128"/>
                </a:rPr>
                <a:t>関西支社</a:t>
              </a:r>
            </a:p>
            <a:p>
              <a:pPr algn="ctr" eaLnBrk="0" hangingPunct="0"/>
              <a:r>
                <a:rPr kumimoji="0" lang="ja-JP" altLang="en-US" sz="1400">
                  <a:solidFill>
                    <a:srgbClr val="FF0000"/>
                  </a:solidFill>
                  <a:latin typeface="ＭＳ Ｐゴシック" pitchFamily="50" charset="-128"/>
                </a:rPr>
                <a:t>営業部</a:t>
              </a:r>
            </a:p>
          </p:txBody>
        </p:sp>
      </p:grpSp>
      <p:cxnSp>
        <p:nvCxnSpPr>
          <p:cNvPr id="14" name="AutoShape 14"/>
          <p:cNvCxnSpPr>
            <a:cxnSpLocks noChangeShapeType="1"/>
            <a:stCxn id="15" idx="0"/>
            <a:endCxn id="7" idx="4"/>
          </p:cNvCxnSpPr>
          <p:nvPr/>
        </p:nvCxnSpPr>
        <p:spPr bwMode="auto">
          <a:xfrm flipH="1" flipV="1">
            <a:off x="3044825" y="4138613"/>
            <a:ext cx="438150" cy="514350"/>
          </a:xfrm>
          <a:prstGeom prst="straightConnector1">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Text Box 15"/>
          <p:cNvSpPr txBox="1">
            <a:spLocks noChangeArrowheads="1"/>
          </p:cNvSpPr>
          <p:nvPr/>
        </p:nvSpPr>
        <p:spPr bwMode="auto">
          <a:xfrm>
            <a:off x="2195513" y="4652963"/>
            <a:ext cx="2574925"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ja-JP" altLang="en-US">
                <a:solidFill>
                  <a:srgbClr val="FF0000"/>
                </a:solidFill>
                <a:latin typeface="Times New Roman" pitchFamily="18" charset="0"/>
              </a:rPr>
              <a:t>エンティティ・インスタンス</a:t>
            </a:r>
          </a:p>
        </p:txBody>
      </p:sp>
      <p:cxnSp>
        <p:nvCxnSpPr>
          <p:cNvPr id="16" name="AutoShape 16"/>
          <p:cNvCxnSpPr>
            <a:cxnSpLocks noChangeShapeType="1"/>
            <a:stCxn id="15" idx="0"/>
            <a:endCxn id="6" idx="4"/>
          </p:cNvCxnSpPr>
          <p:nvPr/>
        </p:nvCxnSpPr>
        <p:spPr bwMode="auto">
          <a:xfrm flipH="1" flipV="1">
            <a:off x="2254250" y="3979863"/>
            <a:ext cx="1228725" cy="673100"/>
          </a:xfrm>
          <a:prstGeom prst="straightConnector1">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AutoShape 17"/>
          <p:cNvCxnSpPr>
            <a:cxnSpLocks noChangeShapeType="1"/>
            <a:stCxn id="15" idx="0"/>
            <a:endCxn id="5" idx="4"/>
          </p:cNvCxnSpPr>
          <p:nvPr/>
        </p:nvCxnSpPr>
        <p:spPr bwMode="auto">
          <a:xfrm flipH="1" flipV="1">
            <a:off x="1463675" y="3781425"/>
            <a:ext cx="2019300" cy="871538"/>
          </a:xfrm>
          <a:prstGeom prst="straightConnector1">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 name="Text Box 18"/>
          <p:cNvSpPr txBox="1">
            <a:spLocks noChangeArrowheads="1"/>
          </p:cNvSpPr>
          <p:nvPr/>
        </p:nvSpPr>
        <p:spPr bwMode="auto">
          <a:xfrm>
            <a:off x="4067175" y="2636838"/>
            <a:ext cx="1290638"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ja-JP" altLang="en-US">
                <a:latin typeface="Times New Roman" pitchFamily="18" charset="0"/>
              </a:rPr>
              <a:t>エンティティ</a:t>
            </a:r>
          </a:p>
        </p:txBody>
      </p:sp>
      <p:cxnSp>
        <p:nvCxnSpPr>
          <p:cNvPr id="19" name="AutoShape 19"/>
          <p:cNvCxnSpPr>
            <a:cxnSpLocks noChangeShapeType="1"/>
            <a:stCxn id="18" idx="2"/>
            <a:endCxn id="4" idx="7"/>
          </p:cNvCxnSpPr>
          <p:nvPr/>
        </p:nvCxnSpPr>
        <p:spPr bwMode="auto">
          <a:xfrm flipH="1">
            <a:off x="3556000" y="3003550"/>
            <a:ext cx="1157288" cy="141288"/>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AutoShape 20"/>
          <p:cNvCxnSpPr>
            <a:cxnSpLocks noChangeShapeType="1"/>
            <a:stCxn id="18" idx="2"/>
            <a:endCxn id="10" idx="0"/>
          </p:cNvCxnSpPr>
          <p:nvPr/>
        </p:nvCxnSpPr>
        <p:spPr bwMode="auto">
          <a:xfrm>
            <a:off x="4713288" y="3003550"/>
            <a:ext cx="1120775" cy="354013"/>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AutoShape 21"/>
          <p:cNvCxnSpPr>
            <a:cxnSpLocks noChangeShapeType="1"/>
            <a:stCxn id="15" idx="0"/>
            <a:endCxn id="11" idx="4"/>
          </p:cNvCxnSpPr>
          <p:nvPr/>
        </p:nvCxnSpPr>
        <p:spPr bwMode="auto">
          <a:xfrm flipV="1">
            <a:off x="3482975" y="4191000"/>
            <a:ext cx="1508125" cy="461963"/>
          </a:xfrm>
          <a:prstGeom prst="straightConnector1">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AutoShape 22"/>
          <p:cNvCxnSpPr>
            <a:cxnSpLocks noChangeShapeType="1"/>
            <a:stCxn id="15" idx="0"/>
            <a:endCxn id="12" idx="4"/>
          </p:cNvCxnSpPr>
          <p:nvPr/>
        </p:nvCxnSpPr>
        <p:spPr bwMode="auto">
          <a:xfrm flipV="1">
            <a:off x="3482975" y="4389438"/>
            <a:ext cx="2298700" cy="263525"/>
          </a:xfrm>
          <a:prstGeom prst="straightConnector1">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AutoShape 23"/>
          <p:cNvCxnSpPr>
            <a:cxnSpLocks noChangeShapeType="1"/>
            <a:stCxn id="15" idx="0"/>
            <a:endCxn id="13" idx="4"/>
          </p:cNvCxnSpPr>
          <p:nvPr/>
        </p:nvCxnSpPr>
        <p:spPr bwMode="auto">
          <a:xfrm flipV="1">
            <a:off x="3482975" y="4548188"/>
            <a:ext cx="3089275" cy="104775"/>
          </a:xfrm>
          <a:prstGeom prst="straightConnector1">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1220207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p:cNvSpPr>
            <a:spLocks noGrp="1"/>
          </p:cNvSpPr>
          <p:nvPr>
            <p:ph type="title" sz="quarter"/>
          </p:nvPr>
        </p:nvSpPr>
        <p:spPr/>
        <p:txBody>
          <a:bodyPr/>
          <a:lstStyle/>
          <a:p>
            <a:r>
              <a:rPr lang="ja-JP" altLang="en-US" dirty="0" smtClean="0"/>
              <a:t>図表</a:t>
            </a:r>
            <a:r>
              <a:rPr lang="en-US" altLang="ja-JP" dirty="0" smtClean="0"/>
              <a:t>7-12</a:t>
            </a:r>
            <a:r>
              <a:rPr lang="ja-JP" altLang="en-US" dirty="0"/>
              <a:t>　エンティティの表記（属性を省略する場合）</a:t>
            </a:r>
            <a:endParaRPr kumimoji="1" lang="ja-JP" altLang="en-US" dirty="0"/>
          </a:p>
        </p:txBody>
      </p:sp>
      <p:sp>
        <p:nvSpPr>
          <p:cNvPr id="3" name="Rectangle 3"/>
          <p:cNvSpPr>
            <a:spLocks noChangeArrowheads="1"/>
          </p:cNvSpPr>
          <p:nvPr/>
        </p:nvSpPr>
        <p:spPr bwMode="auto">
          <a:xfrm>
            <a:off x="6159500" y="2887663"/>
            <a:ext cx="1052513" cy="465137"/>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74295" tIns="8890" rIns="74295" bIns="8890"/>
          <a:lstStyle/>
          <a:p>
            <a:pPr algn="ctr" eaLnBrk="0" hangingPunct="0"/>
            <a:r>
              <a:rPr kumimoji="0" lang="ja-JP" altLang="en-US" sz="1600">
                <a:latin typeface="ＭＳ ゴシック" pitchFamily="49" charset="-128"/>
                <a:ea typeface="ＭＳ ゴシック" pitchFamily="49" charset="-128"/>
              </a:rPr>
              <a:t>商品</a:t>
            </a:r>
            <a:endParaRPr kumimoji="0" lang="ja-JP" altLang="en-US" sz="400">
              <a:latin typeface="ＭＳ ゴシック" pitchFamily="49" charset="-128"/>
              <a:ea typeface="ＭＳ ゴシック" pitchFamily="49" charset="-128"/>
            </a:endParaRPr>
          </a:p>
        </p:txBody>
      </p:sp>
      <p:sp>
        <p:nvSpPr>
          <p:cNvPr id="4" name="AutoShape 4"/>
          <p:cNvSpPr>
            <a:spLocks noChangeAspect="1" noChangeArrowheads="1"/>
          </p:cNvSpPr>
          <p:nvPr/>
        </p:nvSpPr>
        <p:spPr bwMode="auto">
          <a:xfrm>
            <a:off x="1981200" y="2311400"/>
            <a:ext cx="1597025" cy="300038"/>
          </a:xfrm>
          <a:prstGeom prst="wedgeRoundRectCallout">
            <a:avLst>
              <a:gd name="adj1" fmla="val 72565"/>
              <a:gd name="adj2" fmla="val 8731"/>
              <a:gd name="adj3" fmla="val 16667"/>
            </a:avLst>
          </a:prstGeom>
          <a:solidFill>
            <a:schemeClr val="bg1"/>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lIns="90000" tIns="46800" rIns="90000" bIns="46800" anchor="ctr">
            <a:spAutoFit/>
          </a:bodyPr>
          <a:lstStyle/>
          <a:p>
            <a:pPr algn="ctr" eaLnBrk="0" hangingPunct="0"/>
            <a:r>
              <a:rPr kumimoji="0" lang="ja-JP" altLang="en-US" sz="1200">
                <a:latin typeface="ＭＳ Ｐゴシック" pitchFamily="50" charset="-128"/>
              </a:rPr>
              <a:t>エンティティ名</a:t>
            </a:r>
          </a:p>
        </p:txBody>
      </p:sp>
      <p:sp>
        <p:nvSpPr>
          <p:cNvPr id="5" name="Rectangle 5"/>
          <p:cNvSpPr>
            <a:spLocks noChangeArrowheads="1"/>
          </p:cNvSpPr>
          <p:nvPr/>
        </p:nvSpPr>
        <p:spPr bwMode="auto">
          <a:xfrm>
            <a:off x="5222875" y="2312988"/>
            <a:ext cx="1052513" cy="4572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74295" tIns="8890" rIns="74295" bIns="8890"/>
          <a:lstStyle/>
          <a:p>
            <a:pPr algn="ctr" eaLnBrk="0" hangingPunct="0"/>
            <a:r>
              <a:rPr kumimoji="0" lang="ja-JP" altLang="en-US" sz="1600">
                <a:latin typeface="ＭＳ ゴシック" pitchFamily="49" charset="-128"/>
                <a:ea typeface="ＭＳ ゴシック" pitchFamily="49" charset="-128"/>
              </a:rPr>
              <a:t>注文</a:t>
            </a:r>
          </a:p>
          <a:p>
            <a:pPr algn="just" eaLnBrk="0" hangingPunct="0"/>
            <a:endParaRPr kumimoji="0" lang="en-US" altLang="ja-JP" sz="1200">
              <a:latin typeface="ＭＳ ゴシック" pitchFamily="49" charset="-128"/>
              <a:ea typeface="ＭＳ ゴシック" pitchFamily="49" charset="-128"/>
            </a:endParaRPr>
          </a:p>
        </p:txBody>
      </p:sp>
      <p:sp>
        <p:nvSpPr>
          <p:cNvPr id="6" name="Rectangle 6"/>
          <p:cNvSpPr>
            <a:spLocks noChangeArrowheads="1"/>
          </p:cNvSpPr>
          <p:nvPr/>
        </p:nvSpPr>
        <p:spPr bwMode="auto">
          <a:xfrm>
            <a:off x="3738563" y="2314575"/>
            <a:ext cx="1052512" cy="45243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74295" tIns="8890" rIns="74295" bIns="8890"/>
          <a:lstStyle/>
          <a:p>
            <a:pPr algn="ctr" eaLnBrk="0" hangingPunct="0"/>
            <a:r>
              <a:rPr kumimoji="0" lang="ja-JP" altLang="en-US" sz="1600">
                <a:latin typeface="ＭＳ ゴシック" pitchFamily="49" charset="-128"/>
                <a:ea typeface="ＭＳ ゴシック" pitchFamily="49" charset="-128"/>
              </a:rPr>
              <a:t>顧客</a:t>
            </a:r>
            <a:endParaRPr kumimoji="0" lang="ja-JP" altLang="en-US" sz="1200">
              <a:latin typeface="ＭＳ ゴシック" pitchFamily="49" charset="-128"/>
              <a:ea typeface="ＭＳ ゴシック" pitchFamily="49" charset="-128"/>
            </a:endParaRPr>
          </a:p>
        </p:txBody>
      </p:sp>
      <p:sp>
        <p:nvSpPr>
          <p:cNvPr id="7" name="Rectangle 7"/>
          <p:cNvSpPr>
            <a:spLocks noChangeArrowheads="1"/>
          </p:cNvSpPr>
          <p:nvPr/>
        </p:nvSpPr>
        <p:spPr bwMode="auto">
          <a:xfrm>
            <a:off x="3027363" y="2887663"/>
            <a:ext cx="1052512" cy="43021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74295" tIns="8890" rIns="74295" bIns="8890"/>
          <a:lstStyle/>
          <a:p>
            <a:pPr algn="ctr" eaLnBrk="0" hangingPunct="0"/>
            <a:r>
              <a:rPr kumimoji="0" lang="ja-JP" altLang="en-US" sz="1600">
                <a:latin typeface="ＭＳ ゴシック" pitchFamily="49" charset="-128"/>
                <a:ea typeface="ＭＳ ゴシック" pitchFamily="49" charset="-128"/>
              </a:rPr>
              <a:t>口座</a:t>
            </a:r>
            <a:endParaRPr kumimoji="0" lang="ja-JP" altLang="en-US" sz="1200">
              <a:latin typeface="ＭＳ ゴシック" pitchFamily="49" charset="-128"/>
              <a:ea typeface="ＭＳ ゴシック" pitchFamily="49" charset="-128"/>
            </a:endParaRPr>
          </a:p>
        </p:txBody>
      </p:sp>
    </p:spTree>
    <p:extLst>
      <p:ext uri="{BB962C8B-B14F-4D97-AF65-F5344CB8AC3E}">
        <p14:creationId xmlns:p14="http://schemas.microsoft.com/office/powerpoint/2010/main" val="31220207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p:cNvSpPr>
            <a:spLocks noGrp="1"/>
          </p:cNvSpPr>
          <p:nvPr>
            <p:ph type="title" sz="quarter"/>
          </p:nvPr>
        </p:nvSpPr>
        <p:spPr/>
        <p:txBody>
          <a:bodyPr/>
          <a:lstStyle/>
          <a:p>
            <a:r>
              <a:rPr lang="ja-JP" altLang="en-US" dirty="0" smtClean="0"/>
              <a:t>図表</a:t>
            </a:r>
            <a:r>
              <a:rPr lang="en-US" altLang="ja-JP" dirty="0" smtClean="0"/>
              <a:t>7-13</a:t>
            </a:r>
            <a:r>
              <a:rPr lang="ja-JP" altLang="en-US" dirty="0"/>
              <a:t>　エンティティの表記（属性を省略しない場合）</a:t>
            </a:r>
            <a:endParaRPr kumimoji="1" lang="ja-JP" altLang="en-US" dirty="0"/>
          </a:p>
        </p:txBody>
      </p:sp>
      <p:sp>
        <p:nvSpPr>
          <p:cNvPr id="3" name="Rectangle 3"/>
          <p:cNvSpPr>
            <a:spLocks noChangeArrowheads="1"/>
          </p:cNvSpPr>
          <p:nvPr/>
        </p:nvSpPr>
        <p:spPr bwMode="auto">
          <a:xfrm>
            <a:off x="5132388" y="2532063"/>
            <a:ext cx="1420812" cy="1189037"/>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74295" tIns="8890" rIns="74295" bIns="8890"/>
          <a:lstStyle/>
          <a:p>
            <a:pPr eaLnBrk="0" hangingPunct="0"/>
            <a:r>
              <a:rPr kumimoji="0" lang="ja-JP" altLang="en-US" sz="1200">
                <a:latin typeface="ＭＳ ゴシック" pitchFamily="49" charset="-128"/>
                <a:ea typeface="ＭＳ ゴシック" pitchFamily="49" charset="-128"/>
              </a:rPr>
              <a:t>注文番号</a:t>
            </a:r>
          </a:p>
          <a:p>
            <a:pPr eaLnBrk="0" hangingPunct="0"/>
            <a:r>
              <a:rPr kumimoji="0" lang="ja-JP" altLang="en-US" sz="1200">
                <a:latin typeface="ＭＳ ゴシック" pitchFamily="49" charset="-128"/>
                <a:ea typeface="ＭＳ ゴシック" pitchFamily="49" charset="-128"/>
              </a:rPr>
              <a:t> 　</a:t>
            </a:r>
          </a:p>
          <a:p>
            <a:pPr eaLnBrk="0" hangingPunct="0"/>
            <a:r>
              <a:rPr kumimoji="0" lang="ja-JP" altLang="en-US" sz="1200">
                <a:latin typeface="ＭＳ ゴシック" pitchFamily="49" charset="-128"/>
                <a:ea typeface="ＭＳ ゴシック" pitchFamily="49" charset="-128"/>
              </a:rPr>
              <a:t>日付</a:t>
            </a:r>
          </a:p>
          <a:p>
            <a:pPr eaLnBrk="0" hangingPunct="0"/>
            <a:r>
              <a:rPr kumimoji="0" lang="ja-JP" altLang="en-US" sz="1200">
                <a:latin typeface="ＭＳ ゴシック" pitchFamily="49" charset="-128"/>
                <a:ea typeface="ＭＳ ゴシック" pitchFamily="49" charset="-128"/>
              </a:rPr>
              <a:t>顧客番号</a:t>
            </a:r>
            <a:r>
              <a:rPr kumimoji="0" lang="en-US" altLang="ja-JP" sz="1200">
                <a:latin typeface="ＭＳ ゴシック" pitchFamily="49" charset="-128"/>
                <a:ea typeface="ＭＳ ゴシック" pitchFamily="49" charset="-128"/>
              </a:rPr>
              <a:t>(FK)</a:t>
            </a:r>
          </a:p>
          <a:p>
            <a:pPr eaLnBrk="0" hangingPunct="0"/>
            <a:r>
              <a:rPr kumimoji="0" lang="ja-JP" altLang="en-US" sz="1200">
                <a:latin typeface="ＭＳ ゴシック" pitchFamily="49" charset="-128"/>
                <a:ea typeface="ＭＳ ゴシック" pitchFamily="49" charset="-128"/>
              </a:rPr>
              <a:t>商品コード</a:t>
            </a:r>
            <a:r>
              <a:rPr kumimoji="0" lang="en-US" altLang="ja-JP" sz="1200">
                <a:latin typeface="ＭＳ ゴシック" pitchFamily="49" charset="-128"/>
                <a:ea typeface="ＭＳ ゴシック" pitchFamily="49" charset="-128"/>
              </a:rPr>
              <a:t>(FK)</a:t>
            </a:r>
          </a:p>
          <a:p>
            <a:pPr eaLnBrk="0" hangingPunct="0"/>
            <a:r>
              <a:rPr kumimoji="0" lang="ja-JP" altLang="en-US" sz="1200">
                <a:latin typeface="ＭＳ ゴシック" pitchFamily="49" charset="-128"/>
                <a:ea typeface="ＭＳ ゴシック" pitchFamily="49" charset="-128"/>
              </a:rPr>
              <a:t>数量</a:t>
            </a:r>
          </a:p>
        </p:txBody>
      </p:sp>
      <p:sp>
        <p:nvSpPr>
          <p:cNvPr id="4" name="Rectangle 4"/>
          <p:cNvSpPr>
            <a:spLocks noChangeArrowheads="1"/>
          </p:cNvSpPr>
          <p:nvPr/>
        </p:nvSpPr>
        <p:spPr bwMode="auto">
          <a:xfrm>
            <a:off x="7110413" y="3514725"/>
            <a:ext cx="1420812" cy="96043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74295" tIns="8890" rIns="74295" bIns="8890">
            <a:spAutoFit/>
          </a:bodyPr>
          <a:lstStyle/>
          <a:p>
            <a:pPr eaLnBrk="0" hangingPunct="0"/>
            <a:r>
              <a:rPr kumimoji="0" lang="ja-JP" altLang="en-US" sz="1200">
                <a:latin typeface="ＭＳ ゴシック" pitchFamily="49" charset="-128"/>
                <a:ea typeface="ＭＳ ゴシック" pitchFamily="49" charset="-128"/>
              </a:rPr>
              <a:t>商品コード</a:t>
            </a:r>
          </a:p>
          <a:p>
            <a:pPr eaLnBrk="0" hangingPunct="0"/>
            <a:r>
              <a:rPr kumimoji="0" lang="ja-JP" altLang="en-US" sz="1200">
                <a:latin typeface="ＭＳ ゴシック" pitchFamily="49" charset="-128"/>
                <a:ea typeface="ＭＳ ゴシック" pitchFamily="49" charset="-128"/>
              </a:rPr>
              <a:t>  </a:t>
            </a:r>
          </a:p>
          <a:p>
            <a:pPr eaLnBrk="0" hangingPunct="0"/>
            <a:r>
              <a:rPr kumimoji="0" lang="ja-JP" altLang="en-US" sz="1200">
                <a:latin typeface="ＭＳ ゴシック" pitchFamily="49" charset="-128"/>
                <a:ea typeface="ＭＳ ゴシック" pitchFamily="49" charset="-128"/>
              </a:rPr>
              <a:t>商品名</a:t>
            </a:r>
          </a:p>
          <a:p>
            <a:pPr eaLnBrk="0" hangingPunct="0"/>
            <a:r>
              <a:rPr kumimoji="0" lang="ja-JP" altLang="en-US" sz="1200">
                <a:latin typeface="ＭＳ ゴシック" pitchFamily="49" charset="-128"/>
                <a:ea typeface="ＭＳ ゴシック" pitchFamily="49" charset="-128"/>
              </a:rPr>
              <a:t>商品種別</a:t>
            </a:r>
          </a:p>
          <a:p>
            <a:pPr eaLnBrk="0" hangingPunct="0"/>
            <a:r>
              <a:rPr kumimoji="0" lang="ja-JP" altLang="en-US" sz="1200">
                <a:latin typeface="ＭＳ ゴシック" pitchFamily="49" charset="-128"/>
                <a:ea typeface="ＭＳ ゴシック" pitchFamily="49" charset="-128"/>
              </a:rPr>
              <a:t>単価</a:t>
            </a:r>
          </a:p>
        </p:txBody>
      </p:sp>
      <p:sp>
        <p:nvSpPr>
          <p:cNvPr id="5" name="Rectangle 5"/>
          <p:cNvSpPr>
            <a:spLocks noChangeArrowheads="1"/>
          </p:cNvSpPr>
          <p:nvPr/>
        </p:nvSpPr>
        <p:spPr bwMode="auto">
          <a:xfrm>
            <a:off x="3286125" y="2755900"/>
            <a:ext cx="1420813" cy="936625"/>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74295" tIns="8890" rIns="74295" bIns="8890"/>
          <a:lstStyle/>
          <a:p>
            <a:pPr eaLnBrk="0" hangingPunct="0"/>
            <a:r>
              <a:rPr kumimoji="0" lang="ja-JP" altLang="en-US" sz="1200">
                <a:latin typeface="ＭＳ ゴシック" pitchFamily="49" charset="-128"/>
                <a:ea typeface="ＭＳ ゴシック" pitchFamily="49" charset="-128"/>
              </a:rPr>
              <a:t>顧客番号</a:t>
            </a:r>
          </a:p>
          <a:p>
            <a:pPr eaLnBrk="0" hangingPunct="0"/>
            <a:endParaRPr kumimoji="0" lang="ja-JP" altLang="en-US" sz="1200">
              <a:latin typeface="ＭＳ ゴシック" pitchFamily="49" charset="-128"/>
              <a:ea typeface="ＭＳ ゴシック" pitchFamily="49" charset="-128"/>
            </a:endParaRPr>
          </a:p>
          <a:p>
            <a:pPr eaLnBrk="0" hangingPunct="0"/>
            <a:r>
              <a:rPr kumimoji="0" lang="ja-JP" altLang="en-US" sz="1200">
                <a:latin typeface="ＭＳ ゴシック" pitchFamily="49" charset="-128"/>
                <a:ea typeface="ＭＳ ゴシック" pitchFamily="49" charset="-128"/>
              </a:rPr>
              <a:t>顧客名</a:t>
            </a:r>
          </a:p>
          <a:p>
            <a:pPr eaLnBrk="0" hangingPunct="0"/>
            <a:r>
              <a:rPr kumimoji="0" lang="ja-JP" altLang="en-US" sz="1200">
                <a:latin typeface="ＭＳ ゴシック" pitchFamily="49" charset="-128"/>
                <a:ea typeface="ＭＳ ゴシック" pitchFamily="49" charset="-128"/>
              </a:rPr>
              <a:t>電話番号</a:t>
            </a:r>
          </a:p>
        </p:txBody>
      </p:sp>
      <p:sp>
        <p:nvSpPr>
          <p:cNvPr id="6" name="Line 6"/>
          <p:cNvSpPr>
            <a:spLocks noChangeShapeType="1"/>
          </p:cNvSpPr>
          <p:nvPr/>
        </p:nvSpPr>
        <p:spPr bwMode="auto">
          <a:xfrm>
            <a:off x="5146675" y="2827338"/>
            <a:ext cx="142875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ja-JP" altLang="en-US"/>
          </a:p>
        </p:txBody>
      </p:sp>
      <p:sp>
        <p:nvSpPr>
          <p:cNvPr id="7" name="Line 7"/>
          <p:cNvSpPr>
            <a:spLocks noChangeShapeType="1"/>
          </p:cNvSpPr>
          <p:nvPr/>
        </p:nvSpPr>
        <p:spPr bwMode="auto">
          <a:xfrm>
            <a:off x="7099300" y="3810000"/>
            <a:ext cx="142875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ja-JP" altLang="en-US"/>
          </a:p>
        </p:txBody>
      </p:sp>
      <p:sp>
        <p:nvSpPr>
          <p:cNvPr id="8" name="Line 8"/>
          <p:cNvSpPr>
            <a:spLocks noChangeShapeType="1"/>
          </p:cNvSpPr>
          <p:nvPr/>
        </p:nvSpPr>
        <p:spPr bwMode="auto">
          <a:xfrm>
            <a:off x="3286125" y="3082925"/>
            <a:ext cx="142875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ja-JP" altLang="en-US"/>
          </a:p>
        </p:txBody>
      </p:sp>
      <p:sp>
        <p:nvSpPr>
          <p:cNvPr id="10" name="Rectangle 9"/>
          <p:cNvSpPr>
            <a:spLocks noChangeArrowheads="1"/>
          </p:cNvSpPr>
          <p:nvPr/>
        </p:nvSpPr>
        <p:spPr bwMode="auto">
          <a:xfrm>
            <a:off x="885825" y="3478213"/>
            <a:ext cx="1420813" cy="960437"/>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74295" tIns="8890" rIns="74295" bIns="8890">
            <a:spAutoFit/>
          </a:bodyPr>
          <a:lstStyle/>
          <a:p>
            <a:pPr eaLnBrk="0" hangingPunct="0"/>
            <a:r>
              <a:rPr kumimoji="0" lang="ja-JP" altLang="en-US" sz="1200">
                <a:latin typeface="ＭＳ ゴシック" pitchFamily="49" charset="-128"/>
                <a:ea typeface="ＭＳ ゴシック" pitchFamily="49" charset="-128"/>
              </a:rPr>
              <a:t>金融機関番号</a:t>
            </a:r>
          </a:p>
          <a:p>
            <a:pPr eaLnBrk="0" hangingPunct="0"/>
            <a:r>
              <a:rPr kumimoji="0" lang="ja-JP" altLang="en-US" sz="1200">
                <a:latin typeface="ＭＳ ゴシック" pitchFamily="49" charset="-128"/>
                <a:ea typeface="ＭＳ ゴシック" pitchFamily="49" charset="-128"/>
              </a:rPr>
              <a:t>口座番号</a:t>
            </a:r>
          </a:p>
          <a:p>
            <a:pPr eaLnBrk="0" hangingPunct="0"/>
            <a:r>
              <a:rPr kumimoji="0" lang="ja-JP" altLang="en-US" sz="1200">
                <a:latin typeface="ＭＳ ゴシック" pitchFamily="49" charset="-128"/>
                <a:ea typeface="ＭＳ ゴシック" pitchFamily="49" charset="-128"/>
              </a:rPr>
              <a:t>  </a:t>
            </a:r>
          </a:p>
          <a:p>
            <a:pPr eaLnBrk="0" hangingPunct="0"/>
            <a:r>
              <a:rPr kumimoji="0" lang="ja-JP" altLang="en-US" sz="1200">
                <a:latin typeface="ＭＳ ゴシック" pitchFamily="49" charset="-128"/>
                <a:ea typeface="ＭＳ ゴシック" pitchFamily="49" charset="-128"/>
              </a:rPr>
              <a:t>残高</a:t>
            </a:r>
          </a:p>
          <a:p>
            <a:pPr eaLnBrk="0" hangingPunct="0"/>
            <a:r>
              <a:rPr kumimoji="0" lang="ja-JP" altLang="en-US" sz="1200">
                <a:latin typeface="ＭＳ ゴシック" pitchFamily="49" charset="-128"/>
                <a:ea typeface="ＭＳ ゴシック" pitchFamily="49" charset="-128"/>
              </a:rPr>
              <a:t>顧客番号</a:t>
            </a:r>
            <a:r>
              <a:rPr kumimoji="0" lang="en-US" altLang="ja-JP" sz="1200">
                <a:latin typeface="ＭＳ ゴシック" pitchFamily="49" charset="-128"/>
                <a:ea typeface="ＭＳ ゴシック" pitchFamily="49" charset="-128"/>
              </a:rPr>
              <a:t>(FK)</a:t>
            </a:r>
          </a:p>
        </p:txBody>
      </p:sp>
      <p:sp>
        <p:nvSpPr>
          <p:cNvPr id="11" name="Line 10"/>
          <p:cNvSpPr>
            <a:spLocks noChangeShapeType="1"/>
          </p:cNvSpPr>
          <p:nvPr/>
        </p:nvSpPr>
        <p:spPr bwMode="auto">
          <a:xfrm>
            <a:off x="890588" y="3933825"/>
            <a:ext cx="142875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ja-JP" altLang="en-US"/>
          </a:p>
        </p:txBody>
      </p:sp>
      <p:sp>
        <p:nvSpPr>
          <p:cNvPr id="12" name="AutoShape 11"/>
          <p:cNvSpPr>
            <a:spLocks noChangeAspect="1" noChangeArrowheads="1"/>
          </p:cNvSpPr>
          <p:nvPr/>
        </p:nvSpPr>
        <p:spPr bwMode="auto">
          <a:xfrm>
            <a:off x="2627313" y="3790950"/>
            <a:ext cx="987425" cy="300038"/>
          </a:xfrm>
          <a:prstGeom prst="wedgeRoundRectCallout">
            <a:avLst>
              <a:gd name="adj1" fmla="val -89389"/>
              <a:gd name="adj2" fmla="val -87037"/>
              <a:gd name="adj3" fmla="val 16667"/>
            </a:avLst>
          </a:prstGeom>
          <a:solidFill>
            <a:schemeClr val="bg1"/>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lIns="90000" tIns="46800" rIns="90000" bIns="46800" anchor="ctr">
            <a:spAutoFit/>
          </a:bodyPr>
          <a:lstStyle/>
          <a:p>
            <a:pPr eaLnBrk="0" hangingPunct="0"/>
            <a:r>
              <a:rPr kumimoji="0" lang="ja-JP" altLang="en-US" sz="1200">
                <a:latin typeface="ＭＳ Ｐゴシック" pitchFamily="50" charset="-128"/>
              </a:rPr>
              <a:t>複合キー</a:t>
            </a:r>
          </a:p>
        </p:txBody>
      </p:sp>
      <p:sp>
        <p:nvSpPr>
          <p:cNvPr id="13" name="AutoShape 12"/>
          <p:cNvSpPr>
            <a:spLocks noChangeArrowheads="1"/>
          </p:cNvSpPr>
          <p:nvPr/>
        </p:nvSpPr>
        <p:spPr bwMode="auto">
          <a:xfrm>
            <a:off x="947738" y="3502025"/>
            <a:ext cx="1365250" cy="355600"/>
          </a:xfrm>
          <a:prstGeom prst="roundRect">
            <a:avLst>
              <a:gd name="adj" fmla="val 16667"/>
            </a:avLst>
          </a:prstGeom>
          <a:noFill/>
          <a:ln w="19050">
            <a:solidFill>
              <a:srgbClr val="FF3300"/>
            </a:solidFill>
            <a:round/>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0" rIns="18000" bIns="0" anchor="ctr"/>
          <a:lstStyle/>
          <a:p>
            <a:pPr>
              <a:lnSpc>
                <a:spcPct val="90000"/>
              </a:lnSpc>
            </a:pPr>
            <a:endParaRPr lang="ja-JP" altLang="ja-JP" sz="1200">
              <a:solidFill>
                <a:srgbClr val="FF3300"/>
              </a:solidFill>
              <a:latin typeface="Tahoma" pitchFamily="34" charset="0"/>
            </a:endParaRPr>
          </a:p>
        </p:txBody>
      </p:sp>
      <p:sp>
        <p:nvSpPr>
          <p:cNvPr id="14" name="AutoShape 13"/>
          <p:cNvSpPr>
            <a:spLocks noChangeArrowheads="1"/>
          </p:cNvSpPr>
          <p:nvPr/>
        </p:nvSpPr>
        <p:spPr bwMode="auto">
          <a:xfrm>
            <a:off x="5187950" y="3079750"/>
            <a:ext cx="1260475" cy="203200"/>
          </a:xfrm>
          <a:prstGeom prst="roundRect">
            <a:avLst>
              <a:gd name="adj" fmla="val 16667"/>
            </a:avLst>
          </a:prstGeom>
          <a:noFill/>
          <a:ln w="19050">
            <a:solidFill>
              <a:srgbClr val="FF3300"/>
            </a:solidFill>
            <a:round/>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0" rIns="18000" bIns="0" anchor="ctr">
            <a:spAutoFit/>
          </a:bodyPr>
          <a:lstStyle/>
          <a:p>
            <a:pPr>
              <a:lnSpc>
                <a:spcPct val="90000"/>
              </a:lnSpc>
            </a:pPr>
            <a:endParaRPr lang="ja-JP" altLang="ja-JP" sz="1200">
              <a:solidFill>
                <a:srgbClr val="FF3300"/>
              </a:solidFill>
              <a:latin typeface="Tahoma" pitchFamily="34" charset="0"/>
            </a:endParaRPr>
          </a:p>
        </p:txBody>
      </p:sp>
      <p:sp>
        <p:nvSpPr>
          <p:cNvPr id="15" name="AutoShape 14"/>
          <p:cNvSpPr>
            <a:spLocks/>
          </p:cNvSpPr>
          <p:nvPr/>
        </p:nvSpPr>
        <p:spPr bwMode="auto">
          <a:xfrm flipH="1">
            <a:off x="3059113" y="2714625"/>
            <a:ext cx="198437" cy="1017588"/>
          </a:xfrm>
          <a:prstGeom prst="rightBrace">
            <a:avLst>
              <a:gd name="adj1" fmla="val 42733"/>
              <a:gd name="adj2" fmla="val 49523"/>
            </a:avLst>
          </a:prstGeom>
          <a:noFill/>
          <a:ln w="2857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ja-JP" altLang="en-US"/>
          </a:p>
        </p:txBody>
      </p:sp>
      <p:sp>
        <p:nvSpPr>
          <p:cNvPr id="16" name="AutoShape 15"/>
          <p:cNvSpPr>
            <a:spLocks noChangeAspect="1" noChangeArrowheads="1"/>
          </p:cNvSpPr>
          <p:nvPr/>
        </p:nvSpPr>
        <p:spPr bwMode="auto">
          <a:xfrm>
            <a:off x="1798638" y="2930525"/>
            <a:ext cx="1127125" cy="498475"/>
          </a:xfrm>
          <a:prstGeom prst="wedgeRoundRectCallout">
            <a:avLst>
              <a:gd name="adj1" fmla="val 64083"/>
              <a:gd name="adj2" fmla="val 7963"/>
              <a:gd name="adj3" fmla="val 16667"/>
            </a:avLst>
          </a:prstGeom>
          <a:solidFill>
            <a:schemeClr val="bg1"/>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wrap="none" lIns="90000" tIns="46800" rIns="90000" bIns="46800" anchor="ctr">
            <a:spAutoFit/>
          </a:bodyPr>
          <a:lstStyle/>
          <a:p>
            <a:pPr algn="ctr" eaLnBrk="0" hangingPunct="0"/>
            <a:r>
              <a:rPr kumimoji="0" lang="ja-JP" altLang="en-US" sz="1200">
                <a:latin typeface="ＭＳ Ｐゴシック" pitchFamily="50" charset="-128"/>
              </a:rPr>
              <a:t>属性</a:t>
            </a:r>
          </a:p>
          <a:p>
            <a:pPr algn="ctr" eaLnBrk="0" hangingPunct="0"/>
            <a:r>
              <a:rPr kumimoji="0" lang="ja-JP" altLang="en-US" sz="1200">
                <a:latin typeface="ＭＳ Ｐゴシック" pitchFamily="50" charset="-128"/>
              </a:rPr>
              <a:t>（データ項目）</a:t>
            </a:r>
          </a:p>
        </p:txBody>
      </p:sp>
      <p:sp>
        <p:nvSpPr>
          <p:cNvPr id="17" name="AutoShape 16"/>
          <p:cNvSpPr>
            <a:spLocks noChangeArrowheads="1"/>
          </p:cNvSpPr>
          <p:nvPr/>
        </p:nvSpPr>
        <p:spPr bwMode="auto">
          <a:xfrm>
            <a:off x="3311525" y="2786063"/>
            <a:ext cx="1212850" cy="203200"/>
          </a:xfrm>
          <a:prstGeom prst="roundRect">
            <a:avLst>
              <a:gd name="adj" fmla="val 16667"/>
            </a:avLst>
          </a:prstGeom>
          <a:noFill/>
          <a:ln w="19050">
            <a:solidFill>
              <a:srgbClr val="FF3300"/>
            </a:solidFill>
            <a:round/>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0" rIns="18000" bIns="0" anchor="ctr">
            <a:spAutoFit/>
          </a:bodyPr>
          <a:lstStyle/>
          <a:p>
            <a:pPr>
              <a:lnSpc>
                <a:spcPct val="90000"/>
              </a:lnSpc>
            </a:pPr>
            <a:endParaRPr lang="ja-JP" altLang="ja-JP" sz="1200">
              <a:solidFill>
                <a:srgbClr val="FF3300"/>
              </a:solidFill>
              <a:latin typeface="Tahoma" pitchFamily="34" charset="0"/>
            </a:endParaRPr>
          </a:p>
        </p:txBody>
      </p:sp>
      <p:sp>
        <p:nvSpPr>
          <p:cNvPr id="18" name="AutoShape 17"/>
          <p:cNvSpPr>
            <a:spLocks noChangeAspect="1" noChangeArrowheads="1"/>
          </p:cNvSpPr>
          <p:nvPr/>
        </p:nvSpPr>
        <p:spPr bwMode="auto">
          <a:xfrm>
            <a:off x="1655763" y="2281238"/>
            <a:ext cx="1597025" cy="300037"/>
          </a:xfrm>
          <a:prstGeom prst="wedgeRoundRectCallout">
            <a:avLst>
              <a:gd name="adj1" fmla="val 55963"/>
              <a:gd name="adj2" fmla="val 62699"/>
              <a:gd name="adj3" fmla="val 16667"/>
            </a:avLst>
          </a:prstGeom>
          <a:solidFill>
            <a:schemeClr val="bg1"/>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lIns="90000" tIns="46800" rIns="90000" bIns="46800" anchor="ctr">
            <a:spAutoFit/>
          </a:bodyPr>
          <a:lstStyle/>
          <a:p>
            <a:pPr algn="ctr" eaLnBrk="0" hangingPunct="0"/>
            <a:r>
              <a:rPr kumimoji="0" lang="ja-JP" altLang="en-US" sz="1200">
                <a:latin typeface="ＭＳ Ｐゴシック" pitchFamily="50" charset="-128"/>
              </a:rPr>
              <a:t>エンティティ名</a:t>
            </a:r>
          </a:p>
        </p:txBody>
      </p:sp>
      <p:sp>
        <p:nvSpPr>
          <p:cNvPr id="19" name="AutoShape 18"/>
          <p:cNvSpPr>
            <a:spLocks noChangeAspect="1" noChangeArrowheads="1"/>
          </p:cNvSpPr>
          <p:nvPr/>
        </p:nvSpPr>
        <p:spPr bwMode="auto">
          <a:xfrm>
            <a:off x="6696075" y="2389188"/>
            <a:ext cx="1219200" cy="498475"/>
          </a:xfrm>
          <a:prstGeom prst="wedgeRoundRectCallout">
            <a:avLst>
              <a:gd name="adj1" fmla="val -80079"/>
              <a:gd name="adj2" fmla="val 108917"/>
              <a:gd name="adj3" fmla="val 16667"/>
            </a:avLst>
          </a:prstGeom>
          <a:solidFill>
            <a:schemeClr val="bg1"/>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lIns="90000" tIns="46800" rIns="90000" bIns="46800" anchor="ctr">
            <a:spAutoFit/>
          </a:bodyPr>
          <a:lstStyle/>
          <a:p>
            <a:pPr eaLnBrk="0" hangingPunct="0"/>
            <a:r>
              <a:rPr kumimoji="0" lang="ja-JP" altLang="en-US" sz="1200">
                <a:latin typeface="ＭＳ Ｐゴシック" pitchFamily="50" charset="-128"/>
              </a:rPr>
              <a:t>外部キー</a:t>
            </a:r>
          </a:p>
          <a:p>
            <a:pPr eaLnBrk="0" hangingPunct="0"/>
            <a:r>
              <a:rPr kumimoji="0" lang="ja-JP" altLang="en-US" sz="1200">
                <a:latin typeface="ＭＳ Ｐゴシック" pitchFamily="50" charset="-128"/>
              </a:rPr>
              <a:t>（</a:t>
            </a:r>
            <a:r>
              <a:rPr kumimoji="0" lang="en-US" altLang="ja-JP" sz="1200">
                <a:latin typeface="ＭＳ Ｐゴシック" pitchFamily="50" charset="-128"/>
              </a:rPr>
              <a:t>FK</a:t>
            </a:r>
            <a:r>
              <a:rPr kumimoji="0" lang="ja-JP" altLang="en-US" sz="1200">
                <a:latin typeface="ＭＳ Ｐゴシック" pitchFamily="50" charset="-128"/>
              </a:rPr>
              <a:t>を表記）</a:t>
            </a:r>
          </a:p>
        </p:txBody>
      </p:sp>
      <p:sp>
        <p:nvSpPr>
          <p:cNvPr id="20" name="AutoShape 19"/>
          <p:cNvSpPr>
            <a:spLocks noChangeAspect="1" noChangeArrowheads="1"/>
          </p:cNvSpPr>
          <p:nvPr/>
        </p:nvSpPr>
        <p:spPr bwMode="auto">
          <a:xfrm>
            <a:off x="4067175" y="2317750"/>
            <a:ext cx="935038" cy="300038"/>
          </a:xfrm>
          <a:prstGeom prst="wedgeRoundRectCallout">
            <a:avLst>
              <a:gd name="adj1" fmla="val -20630"/>
              <a:gd name="adj2" fmla="val 124602"/>
              <a:gd name="adj3" fmla="val 16667"/>
            </a:avLst>
          </a:prstGeom>
          <a:solidFill>
            <a:schemeClr val="bg1"/>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lIns="90000" tIns="46800" rIns="90000" bIns="46800" anchor="ctr">
            <a:spAutoFit/>
          </a:bodyPr>
          <a:lstStyle/>
          <a:p>
            <a:pPr eaLnBrk="0" hangingPunct="0"/>
            <a:r>
              <a:rPr kumimoji="0" lang="ja-JP" altLang="en-US" sz="1200">
                <a:latin typeface="ＭＳ Ｐゴシック" pitchFamily="50" charset="-128"/>
              </a:rPr>
              <a:t>主キー</a:t>
            </a:r>
          </a:p>
        </p:txBody>
      </p:sp>
      <p:sp>
        <p:nvSpPr>
          <p:cNvPr id="21" name="Rectangle 20"/>
          <p:cNvSpPr>
            <a:spLocks noChangeArrowheads="1"/>
          </p:cNvSpPr>
          <p:nvPr/>
        </p:nvSpPr>
        <p:spPr bwMode="auto">
          <a:xfrm>
            <a:off x="7092950" y="3143250"/>
            <a:ext cx="590550" cy="3365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ja-JP" altLang="en-US" sz="1600">
                <a:latin typeface="Times New Roman" pitchFamily="18" charset="0"/>
              </a:rPr>
              <a:t>商品</a:t>
            </a:r>
          </a:p>
        </p:txBody>
      </p:sp>
      <p:sp>
        <p:nvSpPr>
          <p:cNvPr id="22" name="AutoShape 21"/>
          <p:cNvSpPr>
            <a:spLocks noChangeArrowheads="1"/>
          </p:cNvSpPr>
          <p:nvPr/>
        </p:nvSpPr>
        <p:spPr bwMode="auto">
          <a:xfrm>
            <a:off x="3346450" y="2498725"/>
            <a:ext cx="612775" cy="203200"/>
          </a:xfrm>
          <a:prstGeom prst="roundRect">
            <a:avLst>
              <a:gd name="adj" fmla="val 16667"/>
            </a:avLst>
          </a:prstGeom>
          <a:noFill/>
          <a:ln w="19050">
            <a:solidFill>
              <a:srgbClr val="FF3300"/>
            </a:solidFill>
            <a:round/>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0" rIns="18000" bIns="0" anchor="ctr">
            <a:spAutoFit/>
          </a:bodyPr>
          <a:lstStyle/>
          <a:p>
            <a:pPr>
              <a:lnSpc>
                <a:spcPct val="90000"/>
              </a:lnSpc>
            </a:pPr>
            <a:endParaRPr lang="ja-JP" altLang="ja-JP" sz="1200">
              <a:solidFill>
                <a:srgbClr val="FF3300"/>
              </a:solidFill>
              <a:latin typeface="Tahoma" pitchFamily="34" charset="0"/>
            </a:endParaRPr>
          </a:p>
        </p:txBody>
      </p:sp>
      <p:sp>
        <p:nvSpPr>
          <p:cNvPr id="23" name="Rectangle 22"/>
          <p:cNvSpPr>
            <a:spLocks noChangeArrowheads="1"/>
          </p:cNvSpPr>
          <p:nvPr/>
        </p:nvSpPr>
        <p:spPr bwMode="auto">
          <a:xfrm>
            <a:off x="5116513" y="2209800"/>
            <a:ext cx="590550" cy="3365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ja-JP" altLang="en-US" sz="1600">
                <a:latin typeface="Times New Roman" pitchFamily="18" charset="0"/>
              </a:rPr>
              <a:t>注文</a:t>
            </a:r>
          </a:p>
        </p:txBody>
      </p:sp>
      <p:sp>
        <p:nvSpPr>
          <p:cNvPr id="24" name="Rectangle 23"/>
          <p:cNvSpPr>
            <a:spLocks noChangeArrowheads="1"/>
          </p:cNvSpPr>
          <p:nvPr/>
        </p:nvSpPr>
        <p:spPr bwMode="auto">
          <a:xfrm>
            <a:off x="3311525" y="2425700"/>
            <a:ext cx="590550" cy="3365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ja-JP" altLang="en-US" sz="1600">
                <a:latin typeface="Times New Roman" pitchFamily="18" charset="0"/>
              </a:rPr>
              <a:t>顧客</a:t>
            </a:r>
          </a:p>
        </p:txBody>
      </p:sp>
      <p:sp>
        <p:nvSpPr>
          <p:cNvPr id="25" name="Rectangle 24"/>
          <p:cNvSpPr>
            <a:spLocks noChangeArrowheads="1"/>
          </p:cNvSpPr>
          <p:nvPr/>
        </p:nvSpPr>
        <p:spPr bwMode="auto">
          <a:xfrm>
            <a:off x="863600" y="3141663"/>
            <a:ext cx="590550" cy="3365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ja-JP" altLang="en-US" sz="1600">
                <a:latin typeface="Times New Roman" pitchFamily="18" charset="0"/>
              </a:rPr>
              <a:t>口座</a:t>
            </a:r>
          </a:p>
        </p:txBody>
      </p:sp>
    </p:spTree>
    <p:extLst>
      <p:ext uri="{BB962C8B-B14F-4D97-AF65-F5344CB8AC3E}">
        <p14:creationId xmlns:p14="http://schemas.microsoft.com/office/powerpoint/2010/main" val="31220207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p:cNvSpPr>
            <a:spLocks noGrp="1"/>
          </p:cNvSpPr>
          <p:nvPr>
            <p:ph type="title" sz="quarter"/>
          </p:nvPr>
        </p:nvSpPr>
        <p:spPr/>
        <p:txBody>
          <a:bodyPr/>
          <a:lstStyle/>
          <a:p>
            <a:r>
              <a:rPr lang="ja-JP" altLang="en-US" dirty="0" smtClean="0"/>
              <a:t>図表</a:t>
            </a:r>
            <a:r>
              <a:rPr lang="en-US" altLang="ja-JP" dirty="0" smtClean="0"/>
              <a:t>7-14</a:t>
            </a:r>
            <a:r>
              <a:rPr lang="ja-JP" altLang="en-US" dirty="0"/>
              <a:t>　リレーションシップ</a:t>
            </a:r>
            <a:endParaRPr kumimoji="1" lang="ja-JP" altLang="en-US" dirty="0"/>
          </a:p>
        </p:txBody>
      </p:sp>
      <p:sp>
        <p:nvSpPr>
          <p:cNvPr id="3" name="Rectangle 4"/>
          <p:cNvSpPr>
            <a:spLocks noChangeArrowheads="1"/>
          </p:cNvSpPr>
          <p:nvPr/>
        </p:nvSpPr>
        <p:spPr bwMode="auto">
          <a:xfrm>
            <a:off x="827088" y="2700338"/>
            <a:ext cx="1778000" cy="873125"/>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rgbClr val="CCC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eaLnBrk="0" hangingPunct="0"/>
            <a:r>
              <a:rPr lang="ja-JP" altLang="en-US" sz="2400" b="1">
                <a:latin typeface="ＭＳ Ｐゴシック" pitchFamily="50" charset="-128"/>
              </a:rPr>
              <a:t>部署</a:t>
            </a:r>
          </a:p>
        </p:txBody>
      </p:sp>
      <p:sp>
        <p:nvSpPr>
          <p:cNvPr id="4" name="Rectangle 5"/>
          <p:cNvSpPr>
            <a:spLocks noChangeArrowheads="1"/>
          </p:cNvSpPr>
          <p:nvPr/>
        </p:nvSpPr>
        <p:spPr bwMode="auto">
          <a:xfrm>
            <a:off x="6223000" y="2700338"/>
            <a:ext cx="1778000" cy="873125"/>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rgbClr val="CCC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eaLnBrk="0" hangingPunct="0"/>
            <a:r>
              <a:rPr lang="ja-JP" altLang="en-US" sz="2400" b="1">
                <a:latin typeface="ＭＳ Ｐゴシック" pitchFamily="50" charset="-128"/>
              </a:rPr>
              <a:t>社員</a:t>
            </a:r>
          </a:p>
        </p:txBody>
      </p:sp>
      <p:sp>
        <p:nvSpPr>
          <p:cNvPr id="5" name="Text Box 7"/>
          <p:cNvSpPr txBox="1">
            <a:spLocks noChangeArrowheads="1"/>
          </p:cNvSpPr>
          <p:nvPr/>
        </p:nvSpPr>
        <p:spPr bwMode="auto">
          <a:xfrm>
            <a:off x="2957513" y="3213100"/>
            <a:ext cx="2767012" cy="33655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wrap="none" lIns="90000" tIns="46800" rIns="90000" bIns="46800">
            <a:spAutoFit/>
          </a:bodyPr>
          <a:lstStyle/>
          <a:p>
            <a:pPr algn="ctr" eaLnBrk="0" hangingPunct="0"/>
            <a:r>
              <a:rPr kumimoji="0" lang="ja-JP" altLang="en-US" sz="1600">
                <a:latin typeface="ＭＳ Ｐゴシック" pitchFamily="50" charset="-128"/>
              </a:rPr>
              <a:t>社員は一つの部署に所属する</a:t>
            </a:r>
          </a:p>
        </p:txBody>
      </p:sp>
      <p:sp>
        <p:nvSpPr>
          <p:cNvPr id="6" name="Text Box 8"/>
          <p:cNvSpPr txBox="1">
            <a:spLocks noChangeArrowheads="1"/>
          </p:cNvSpPr>
          <p:nvPr/>
        </p:nvSpPr>
        <p:spPr bwMode="auto">
          <a:xfrm>
            <a:off x="3027363" y="2751138"/>
            <a:ext cx="2570162" cy="33655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wrap="none" lIns="90000" tIns="46800" rIns="90000" bIns="46800">
            <a:spAutoFit/>
          </a:bodyPr>
          <a:lstStyle/>
          <a:p>
            <a:pPr algn="ctr" eaLnBrk="0" hangingPunct="0"/>
            <a:r>
              <a:rPr kumimoji="0" lang="ja-JP" altLang="en-US" sz="1600">
                <a:latin typeface="ＭＳ Ｐゴシック" pitchFamily="50" charset="-128"/>
              </a:rPr>
              <a:t>部署には複数の社員がいる</a:t>
            </a:r>
          </a:p>
        </p:txBody>
      </p:sp>
      <p:cxnSp>
        <p:nvCxnSpPr>
          <p:cNvPr id="7" name="AutoShape 15"/>
          <p:cNvCxnSpPr>
            <a:cxnSpLocks noChangeShapeType="1"/>
            <a:stCxn id="3" idx="3"/>
            <a:endCxn id="4" idx="1"/>
          </p:cNvCxnSpPr>
          <p:nvPr/>
        </p:nvCxnSpPr>
        <p:spPr bwMode="auto">
          <a:xfrm>
            <a:off x="2624138" y="3136900"/>
            <a:ext cx="3579812" cy="0"/>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 name="Line 16"/>
          <p:cNvSpPr>
            <a:spLocks noChangeShapeType="1"/>
          </p:cNvSpPr>
          <p:nvPr/>
        </p:nvSpPr>
        <p:spPr bwMode="auto">
          <a:xfrm flipV="1">
            <a:off x="5940425" y="2957513"/>
            <a:ext cx="287338" cy="18415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lstStyle/>
          <a:p>
            <a:endParaRPr lang="ja-JP" altLang="en-US"/>
          </a:p>
        </p:txBody>
      </p:sp>
      <p:sp>
        <p:nvSpPr>
          <p:cNvPr id="10" name="Line 17"/>
          <p:cNvSpPr>
            <a:spLocks noChangeShapeType="1"/>
          </p:cNvSpPr>
          <p:nvPr/>
        </p:nvSpPr>
        <p:spPr bwMode="auto">
          <a:xfrm rot="5400000" flipV="1">
            <a:off x="6012656" y="3069432"/>
            <a:ext cx="142875" cy="28733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lstStyle/>
          <a:p>
            <a:endParaRPr lang="ja-JP" altLang="en-US"/>
          </a:p>
        </p:txBody>
      </p:sp>
      <p:sp>
        <p:nvSpPr>
          <p:cNvPr id="11" name="Line 18"/>
          <p:cNvSpPr>
            <a:spLocks noChangeShapeType="1"/>
          </p:cNvSpPr>
          <p:nvPr/>
        </p:nvSpPr>
        <p:spPr bwMode="auto">
          <a:xfrm flipV="1">
            <a:off x="2700338" y="2997200"/>
            <a:ext cx="0" cy="22860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Tree>
    <p:extLst>
      <p:ext uri="{BB962C8B-B14F-4D97-AF65-F5344CB8AC3E}">
        <p14:creationId xmlns:p14="http://schemas.microsoft.com/office/powerpoint/2010/main" val="24726514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p:cNvSpPr>
            <a:spLocks noGrp="1"/>
          </p:cNvSpPr>
          <p:nvPr>
            <p:ph type="title" sz="quarter"/>
          </p:nvPr>
        </p:nvSpPr>
        <p:spPr/>
        <p:txBody>
          <a:bodyPr/>
          <a:lstStyle/>
          <a:p>
            <a:r>
              <a:rPr lang="ja-JP" altLang="en-US" dirty="0" smtClean="0"/>
              <a:t>図表</a:t>
            </a:r>
            <a:r>
              <a:rPr lang="en-US" altLang="ja-JP" dirty="0" smtClean="0"/>
              <a:t>7-15</a:t>
            </a:r>
            <a:r>
              <a:rPr lang="ja-JP" altLang="en-US" dirty="0"/>
              <a:t>　リレーションシップの種類</a:t>
            </a:r>
            <a:endParaRPr kumimoji="1" lang="ja-JP" altLang="en-US" dirty="0"/>
          </a:p>
        </p:txBody>
      </p:sp>
      <p:sp>
        <p:nvSpPr>
          <p:cNvPr id="3" name="Rectangle 3"/>
          <p:cNvSpPr txBox="1">
            <a:spLocks noChangeArrowheads="1"/>
          </p:cNvSpPr>
          <p:nvPr/>
        </p:nvSpPr>
        <p:spPr bwMode="auto">
          <a:xfrm>
            <a:off x="250825" y="1352550"/>
            <a:ext cx="8642350" cy="3925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lvl1pPr marL="342900" indent="-342900" algn="l" rtl="0" fontAlgn="base">
              <a:spcBef>
                <a:spcPct val="20000"/>
              </a:spcBef>
              <a:spcAft>
                <a:spcPct val="0"/>
              </a:spcAft>
              <a:buChar char="•"/>
              <a:defRPr kumimoji="1" sz="2400">
                <a:solidFill>
                  <a:schemeClr val="tx1"/>
                </a:solidFill>
                <a:latin typeface="+mn-lt"/>
                <a:ea typeface="+mn-ea"/>
                <a:cs typeface="+mn-cs"/>
              </a:defRPr>
            </a:lvl1pPr>
            <a:lvl2pPr marL="742950" indent="-285750" algn="l" rtl="0" fontAlgn="base">
              <a:spcBef>
                <a:spcPct val="20000"/>
              </a:spcBef>
              <a:spcAft>
                <a:spcPct val="0"/>
              </a:spcAft>
              <a:buChar char="–"/>
              <a:defRPr kumimoji="1" sz="2000">
                <a:solidFill>
                  <a:schemeClr val="tx1"/>
                </a:solidFill>
                <a:latin typeface="+mn-lt"/>
                <a:ea typeface="+mn-ea"/>
              </a:defRPr>
            </a:lvl2pPr>
            <a:lvl3pPr marL="1143000" indent="-228600" algn="l" rtl="0" fontAlgn="base">
              <a:spcBef>
                <a:spcPct val="20000"/>
              </a:spcBef>
              <a:spcAft>
                <a:spcPct val="0"/>
              </a:spcAft>
              <a:buChar char="•"/>
              <a:defRPr kumimoji="1">
                <a:solidFill>
                  <a:schemeClr val="tx1"/>
                </a:solidFill>
                <a:latin typeface="+mn-lt"/>
                <a:ea typeface="+mn-ea"/>
              </a:defRPr>
            </a:lvl3pPr>
            <a:lvl4pPr marL="1600200" indent="-228600" algn="l" rtl="0" fontAlgn="base">
              <a:spcBef>
                <a:spcPct val="20000"/>
              </a:spcBef>
              <a:spcAft>
                <a:spcPct val="0"/>
              </a:spcAft>
              <a:buChar char="–"/>
              <a:defRPr kumimoji="1" sz="1600">
                <a:solidFill>
                  <a:schemeClr val="tx1"/>
                </a:solidFill>
                <a:latin typeface="+mn-lt"/>
                <a:ea typeface="+mn-ea"/>
              </a:defRPr>
            </a:lvl4pPr>
            <a:lvl5pPr marL="2057400" indent="-228600" algn="l" rtl="0" fontAlgn="base">
              <a:spcBef>
                <a:spcPct val="20000"/>
              </a:spcBef>
              <a:spcAft>
                <a:spcPct val="0"/>
              </a:spcAft>
              <a:buChar char="»"/>
              <a:defRPr kumimoji="1" sz="1600">
                <a:solidFill>
                  <a:schemeClr val="tx1"/>
                </a:solidFill>
                <a:latin typeface="+mn-lt"/>
                <a:ea typeface="+mn-ea"/>
              </a:defRPr>
            </a:lvl5pPr>
            <a:lvl6pPr marL="2514600" indent="-228600" algn="l" rtl="0" fontAlgn="base">
              <a:spcBef>
                <a:spcPct val="20000"/>
              </a:spcBef>
              <a:spcAft>
                <a:spcPct val="0"/>
              </a:spcAft>
              <a:buChar char="»"/>
              <a:defRPr kumimoji="1" sz="1600">
                <a:solidFill>
                  <a:schemeClr val="tx1"/>
                </a:solidFill>
                <a:latin typeface="+mn-lt"/>
                <a:ea typeface="+mn-ea"/>
              </a:defRPr>
            </a:lvl6pPr>
            <a:lvl7pPr marL="2971800" indent="-228600" algn="l" rtl="0" fontAlgn="base">
              <a:spcBef>
                <a:spcPct val="20000"/>
              </a:spcBef>
              <a:spcAft>
                <a:spcPct val="0"/>
              </a:spcAft>
              <a:buChar char="»"/>
              <a:defRPr kumimoji="1" sz="1600">
                <a:solidFill>
                  <a:schemeClr val="tx1"/>
                </a:solidFill>
                <a:latin typeface="+mn-lt"/>
                <a:ea typeface="+mn-ea"/>
              </a:defRPr>
            </a:lvl7pPr>
            <a:lvl8pPr marL="3429000" indent="-228600" algn="l" rtl="0" fontAlgn="base">
              <a:spcBef>
                <a:spcPct val="20000"/>
              </a:spcBef>
              <a:spcAft>
                <a:spcPct val="0"/>
              </a:spcAft>
              <a:buChar char="»"/>
              <a:defRPr kumimoji="1" sz="1600">
                <a:solidFill>
                  <a:schemeClr val="tx1"/>
                </a:solidFill>
                <a:latin typeface="+mn-lt"/>
                <a:ea typeface="+mn-ea"/>
              </a:defRPr>
            </a:lvl8pPr>
            <a:lvl9pPr marL="3886200" indent="-228600" algn="l" rtl="0" fontAlgn="base">
              <a:spcBef>
                <a:spcPct val="20000"/>
              </a:spcBef>
              <a:spcAft>
                <a:spcPct val="0"/>
              </a:spcAft>
              <a:buChar char="»"/>
              <a:defRPr kumimoji="1" sz="1600">
                <a:solidFill>
                  <a:schemeClr val="tx1"/>
                </a:solidFill>
                <a:latin typeface="+mn-lt"/>
                <a:ea typeface="+mn-ea"/>
              </a:defRPr>
            </a:lvl9pPr>
          </a:lstStyle>
          <a:p>
            <a:pPr marL="360363" indent="-360363" defTabSz="225425"/>
            <a:r>
              <a:rPr lang="ja-JP" altLang="en-US" sz="1800" smtClean="0"/>
              <a:t>「</a:t>
            </a:r>
            <a:r>
              <a:rPr lang="en-US" altLang="ja-JP" sz="1800" smtClean="0"/>
              <a:t>1</a:t>
            </a:r>
            <a:r>
              <a:rPr lang="ja-JP" altLang="en-US" sz="1800" smtClean="0"/>
              <a:t>対</a:t>
            </a:r>
            <a:r>
              <a:rPr lang="en-US" altLang="ja-JP" sz="1800" smtClean="0"/>
              <a:t>1</a:t>
            </a:r>
            <a:r>
              <a:rPr lang="ja-JP" altLang="en-US" sz="1800" smtClean="0"/>
              <a:t>」の関係</a:t>
            </a:r>
          </a:p>
          <a:p>
            <a:pPr marL="852488" lvl="1" indent="-273050" defTabSz="225425"/>
            <a:r>
              <a:rPr lang="ja-JP" altLang="en-US" sz="1600" smtClean="0"/>
              <a:t>Ａのインスタンスが１回発生すると、Ｂのインスタンスも１回発生する。</a:t>
            </a:r>
          </a:p>
          <a:p>
            <a:pPr marL="852488" lvl="1" indent="-273050" defTabSz="225425"/>
            <a:endParaRPr lang="ja-JP" altLang="en-US" sz="1600" smtClean="0"/>
          </a:p>
          <a:p>
            <a:pPr marL="852488" lvl="1" indent="-273050" defTabSz="225425"/>
            <a:endParaRPr lang="ja-JP" altLang="en-US" sz="1600" smtClean="0"/>
          </a:p>
          <a:p>
            <a:pPr marL="360363" indent="-360363" defTabSz="225425"/>
            <a:r>
              <a:rPr lang="ja-JP" altLang="en-US" sz="1800" smtClean="0"/>
              <a:t>「</a:t>
            </a:r>
            <a:r>
              <a:rPr lang="en-US" altLang="ja-JP" sz="1800" smtClean="0"/>
              <a:t>1</a:t>
            </a:r>
            <a:r>
              <a:rPr lang="ja-JP" altLang="en-US" sz="1800" smtClean="0"/>
              <a:t>対多」の関係</a:t>
            </a:r>
          </a:p>
          <a:p>
            <a:pPr marL="1042988" lvl="2" indent="0" defTabSz="225425"/>
            <a:r>
              <a:rPr lang="ja-JP" altLang="en-US" sz="1400" smtClean="0"/>
              <a:t>＊「１」側のエンティティを親エンティティ、「多」側のエンティティを子エンティティと呼ぶ。</a:t>
            </a:r>
          </a:p>
          <a:p>
            <a:pPr marL="852488" lvl="1" indent="-273050" defTabSz="225425"/>
            <a:r>
              <a:rPr lang="ja-JP" altLang="en-US" sz="1600" smtClean="0"/>
              <a:t>Ａのインスタンスが１回発生すると、Ｂのインスタンスは複数発生する。</a:t>
            </a:r>
          </a:p>
          <a:p>
            <a:pPr marL="852488" lvl="1" indent="-273050" defTabSz="225425"/>
            <a:r>
              <a:rPr lang="ja-JP" altLang="en-US" sz="1600" smtClean="0"/>
              <a:t>Ｂのインスタンスの１回の発生は、Ａのインスタンスの複数回発生には関係していない。</a:t>
            </a:r>
          </a:p>
          <a:p>
            <a:pPr marL="852488" lvl="1" indent="-273050" defTabSz="225425"/>
            <a:endParaRPr lang="ja-JP" altLang="en-US" sz="1600" smtClean="0"/>
          </a:p>
          <a:p>
            <a:pPr marL="852488" lvl="1" indent="-273050" defTabSz="225425"/>
            <a:endParaRPr lang="ja-JP" altLang="en-US" sz="1600" smtClean="0"/>
          </a:p>
          <a:p>
            <a:pPr marL="360363" indent="-360363" defTabSz="225425"/>
            <a:r>
              <a:rPr lang="ja-JP" altLang="en-US" sz="1800" smtClean="0"/>
              <a:t>「多対多」の関係</a:t>
            </a:r>
          </a:p>
          <a:p>
            <a:pPr marL="852488" lvl="1" indent="-273050" defTabSz="225425"/>
            <a:r>
              <a:rPr lang="ja-JP" altLang="en-US" sz="1600" smtClean="0"/>
              <a:t>Ａのインスタンスが１回発生すると、Ｂのインスタンスは複数発生する。</a:t>
            </a:r>
          </a:p>
          <a:p>
            <a:pPr marL="852488" lvl="1" indent="-273050" defTabSz="225425"/>
            <a:r>
              <a:rPr lang="ja-JP" altLang="en-US" sz="1600" smtClean="0"/>
              <a:t>Ｂのインスタンスの１回の発生は、Ａのインスタンスの複数回発生に関係する。</a:t>
            </a:r>
            <a:endParaRPr lang="ja-JP" altLang="en-US" sz="1600" dirty="0"/>
          </a:p>
        </p:txBody>
      </p:sp>
      <p:grpSp>
        <p:nvGrpSpPr>
          <p:cNvPr id="4" name="Group 4"/>
          <p:cNvGrpSpPr>
            <a:grpSpLocks noChangeAspect="1"/>
          </p:cNvGrpSpPr>
          <p:nvPr/>
        </p:nvGrpSpPr>
        <p:grpSpPr bwMode="auto">
          <a:xfrm>
            <a:off x="3276600" y="5368925"/>
            <a:ext cx="5149850" cy="652463"/>
            <a:chOff x="784" y="3344"/>
            <a:chExt cx="4048" cy="640"/>
          </a:xfrm>
        </p:grpSpPr>
        <p:sp>
          <p:nvSpPr>
            <p:cNvPr id="5" name="Rectangle 5"/>
            <p:cNvSpPr>
              <a:spLocks noChangeAspect="1" noChangeArrowheads="1"/>
            </p:cNvSpPr>
            <p:nvPr/>
          </p:nvSpPr>
          <p:spPr bwMode="auto">
            <a:xfrm>
              <a:off x="784" y="3344"/>
              <a:ext cx="1120" cy="64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rgbClr val="CCC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eaLnBrk="0" hangingPunct="0"/>
              <a:r>
                <a:rPr lang="ja-JP" altLang="en-US" b="1">
                  <a:latin typeface="ＭＳ Ｐゴシック" pitchFamily="50" charset="-128"/>
                </a:rPr>
                <a:t>Ａ</a:t>
              </a:r>
            </a:p>
          </p:txBody>
        </p:sp>
        <p:sp>
          <p:nvSpPr>
            <p:cNvPr id="6" name="Rectangle 6"/>
            <p:cNvSpPr>
              <a:spLocks noChangeAspect="1" noChangeArrowheads="1"/>
            </p:cNvSpPr>
            <p:nvPr/>
          </p:nvSpPr>
          <p:spPr bwMode="auto">
            <a:xfrm>
              <a:off x="3712" y="3344"/>
              <a:ext cx="1120" cy="64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rgbClr val="CCC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eaLnBrk="0" hangingPunct="0"/>
              <a:r>
                <a:rPr lang="ja-JP" altLang="en-US" b="1">
                  <a:latin typeface="ＭＳ Ｐゴシック" pitchFamily="50" charset="-128"/>
                </a:rPr>
                <a:t>Ｂ</a:t>
              </a:r>
            </a:p>
          </p:txBody>
        </p:sp>
        <p:sp>
          <p:nvSpPr>
            <p:cNvPr id="7" name="Line 7"/>
            <p:cNvSpPr>
              <a:spLocks noChangeAspect="1" noChangeShapeType="1"/>
            </p:cNvSpPr>
            <p:nvPr/>
          </p:nvSpPr>
          <p:spPr bwMode="auto">
            <a:xfrm>
              <a:off x="1920" y="3664"/>
              <a:ext cx="1776" cy="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8" name="Line 8"/>
            <p:cNvSpPr>
              <a:spLocks noChangeAspect="1" noChangeShapeType="1"/>
            </p:cNvSpPr>
            <p:nvPr/>
          </p:nvSpPr>
          <p:spPr bwMode="auto">
            <a:xfrm>
              <a:off x="1920" y="3664"/>
              <a:ext cx="1776" cy="0"/>
            </a:xfrm>
            <a:prstGeom prst="line">
              <a:avLst/>
            </a:prstGeom>
            <a:noFill/>
            <a:ln w="38100">
              <a:solidFill>
                <a:schemeClr val="tx1"/>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grpSp>
      <p:grpSp>
        <p:nvGrpSpPr>
          <p:cNvPr id="10" name="Group 9"/>
          <p:cNvGrpSpPr>
            <a:grpSpLocks noChangeAspect="1"/>
          </p:cNvGrpSpPr>
          <p:nvPr/>
        </p:nvGrpSpPr>
        <p:grpSpPr bwMode="auto">
          <a:xfrm>
            <a:off x="3302000" y="3857625"/>
            <a:ext cx="5149850" cy="652463"/>
            <a:chOff x="800" y="2048"/>
            <a:chExt cx="4048" cy="640"/>
          </a:xfrm>
        </p:grpSpPr>
        <p:sp>
          <p:nvSpPr>
            <p:cNvPr id="11" name="Rectangle 10"/>
            <p:cNvSpPr>
              <a:spLocks noChangeAspect="1" noChangeArrowheads="1"/>
            </p:cNvSpPr>
            <p:nvPr/>
          </p:nvSpPr>
          <p:spPr bwMode="auto">
            <a:xfrm>
              <a:off x="800" y="2048"/>
              <a:ext cx="1120" cy="64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rgbClr val="CCC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eaLnBrk="0" hangingPunct="0"/>
              <a:r>
                <a:rPr lang="ja-JP" altLang="en-US" b="1">
                  <a:latin typeface="ＭＳ Ｐゴシック" pitchFamily="50" charset="-128"/>
                </a:rPr>
                <a:t>Ａ</a:t>
              </a:r>
            </a:p>
          </p:txBody>
        </p:sp>
        <p:sp>
          <p:nvSpPr>
            <p:cNvPr id="12" name="Rectangle 11"/>
            <p:cNvSpPr>
              <a:spLocks noChangeAspect="1" noChangeArrowheads="1"/>
            </p:cNvSpPr>
            <p:nvPr/>
          </p:nvSpPr>
          <p:spPr bwMode="auto">
            <a:xfrm>
              <a:off x="3728" y="2048"/>
              <a:ext cx="1120" cy="64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rgbClr val="CCC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eaLnBrk="0" hangingPunct="0"/>
              <a:r>
                <a:rPr lang="ja-JP" altLang="en-US" b="1">
                  <a:latin typeface="ＭＳ Ｐゴシック" pitchFamily="50" charset="-128"/>
                </a:rPr>
                <a:t>Ｂ</a:t>
              </a:r>
            </a:p>
          </p:txBody>
        </p:sp>
        <p:sp>
          <p:nvSpPr>
            <p:cNvPr id="13" name="Line 12"/>
            <p:cNvSpPr>
              <a:spLocks noChangeAspect="1" noChangeShapeType="1"/>
            </p:cNvSpPr>
            <p:nvPr/>
          </p:nvSpPr>
          <p:spPr bwMode="auto">
            <a:xfrm>
              <a:off x="1936" y="2368"/>
              <a:ext cx="1776" cy="0"/>
            </a:xfrm>
            <a:prstGeom prst="line">
              <a:avLst/>
            </a:prstGeom>
            <a:noFill/>
            <a:ln w="38100">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grpSp>
      <p:grpSp>
        <p:nvGrpSpPr>
          <p:cNvPr id="14" name="Group 13"/>
          <p:cNvGrpSpPr>
            <a:grpSpLocks noChangeAspect="1"/>
          </p:cNvGrpSpPr>
          <p:nvPr/>
        </p:nvGrpSpPr>
        <p:grpSpPr bwMode="auto">
          <a:xfrm>
            <a:off x="3302000" y="2141538"/>
            <a:ext cx="5149850" cy="652462"/>
            <a:chOff x="800" y="912"/>
            <a:chExt cx="4048" cy="640"/>
          </a:xfrm>
        </p:grpSpPr>
        <p:sp>
          <p:nvSpPr>
            <p:cNvPr id="15" name="Rectangle 14"/>
            <p:cNvSpPr>
              <a:spLocks noChangeAspect="1" noChangeArrowheads="1"/>
            </p:cNvSpPr>
            <p:nvPr/>
          </p:nvSpPr>
          <p:spPr bwMode="auto">
            <a:xfrm>
              <a:off x="800" y="912"/>
              <a:ext cx="1120" cy="64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rgbClr val="CCC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eaLnBrk="0" hangingPunct="0"/>
              <a:r>
                <a:rPr lang="ja-JP" altLang="en-US" b="1">
                  <a:latin typeface="ＭＳ Ｐゴシック" pitchFamily="50" charset="-128"/>
                </a:rPr>
                <a:t>Ａ</a:t>
              </a:r>
            </a:p>
          </p:txBody>
        </p:sp>
        <p:sp>
          <p:nvSpPr>
            <p:cNvPr id="16" name="Rectangle 15"/>
            <p:cNvSpPr>
              <a:spLocks noChangeAspect="1" noChangeArrowheads="1"/>
            </p:cNvSpPr>
            <p:nvPr/>
          </p:nvSpPr>
          <p:spPr bwMode="auto">
            <a:xfrm>
              <a:off x="3728" y="912"/>
              <a:ext cx="1120" cy="64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rgbClr val="CCC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eaLnBrk="0" hangingPunct="0"/>
              <a:r>
                <a:rPr lang="ja-JP" altLang="en-US" b="1">
                  <a:latin typeface="ＭＳ Ｐゴシック" pitchFamily="50" charset="-128"/>
                </a:rPr>
                <a:t>Ｂ</a:t>
              </a:r>
            </a:p>
          </p:txBody>
        </p:sp>
        <p:sp>
          <p:nvSpPr>
            <p:cNvPr id="17" name="Line 16"/>
            <p:cNvSpPr>
              <a:spLocks noChangeAspect="1" noChangeShapeType="1"/>
            </p:cNvSpPr>
            <p:nvPr/>
          </p:nvSpPr>
          <p:spPr bwMode="auto">
            <a:xfrm>
              <a:off x="1936" y="1232"/>
              <a:ext cx="1776" cy="0"/>
            </a:xfrm>
            <a:prstGeom prst="line">
              <a:avLst/>
            </a:prstGeom>
            <a:noFill/>
            <a:ln w="38100">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grpSp>
      <p:grpSp>
        <p:nvGrpSpPr>
          <p:cNvPr id="18" name="Group 17"/>
          <p:cNvGrpSpPr>
            <a:grpSpLocks/>
          </p:cNvGrpSpPr>
          <p:nvPr/>
        </p:nvGrpSpPr>
        <p:grpSpPr bwMode="auto">
          <a:xfrm>
            <a:off x="6731000" y="4054475"/>
            <a:ext cx="290513" cy="277813"/>
            <a:chOff x="3447" y="2372"/>
            <a:chExt cx="183" cy="219"/>
          </a:xfrm>
        </p:grpSpPr>
        <p:sp>
          <p:nvSpPr>
            <p:cNvPr id="19" name="Line 18"/>
            <p:cNvSpPr>
              <a:spLocks noChangeShapeType="1"/>
            </p:cNvSpPr>
            <p:nvPr/>
          </p:nvSpPr>
          <p:spPr bwMode="auto">
            <a:xfrm flipV="1">
              <a:off x="3447" y="2372"/>
              <a:ext cx="183" cy="109"/>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20" name="Line 19"/>
            <p:cNvSpPr>
              <a:spLocks noChangeShapeType="1"/>
            </p:cNvSpPr>
            <p:nvPr/>
          </p:nvSpPr>
          <p:spPr bwMode="auto">
            <a:xfrm>
              <a:off x="3484" y="2481"/>
              <a:ext cx="146" cy="11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grpSp>
      <p:grpSp>
        <p:nvGrpSpPr>
          <p:cNvPr id="21" name="Group 20"/>
          <p:cNvGrpSpPr>
            <a:grpSpLocks/>
          </p:cNvGrpSpPr>
          <p:nvPr/>
        </p:nvGrpSpPr>
        <p:grpSpPr bwMode="auto">
          <a:xfrm>
            <a:off x="6694488" y="5559425"/>
            <a:ext cx="290512" cy="279400"/>
            <a:chOff x="3447" y="2372"/>
            <a:chExt cx="183" cy="219"/>
          </a:xfrm>
        </p:grpSpPr>
        <p:sp>
          <p:nvSpPr>
            <p:cNvPr id="22" name="Line 21"/>
            <p:cNvSpPr>
              <a:spLocks noChangeShapeType="1"/>
            </p:cNvSpPr>
            <p:nvPr/>
          </p:nvSpPr>
          <p:spPr bwMode="auto">
            <a:xfrm flipV="1">
              <a:off x="3447" y="2372"/>
              <a:ext cx="183" cy="109"/>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23" name="Line 22"/>
            <p:cNvSpPr>
              <a:spLocks noChangeShapeType="1"/>
            </p:cNvSpPr>
            <p:nvPr/>
          </p:nvSpPr>
          <p:spPr bwMode="auto">
            <a:xfrm>
              <a:off x="3484" y="2481"/>
              <a:ext cx="146" cy="11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grpSp>
      <p:grpSp>
        <p:nvGrpSpPr>
          <p:cNvPr id="24" name="Group 23"/>
          <p:cNvGrpSpPr>
            <a:grpSpLocks/>
          </p:cNvGrpSpPr>
          <p:nvPr/>
        </p:nvGrpSpPr>
        <p:grpSpPr bwMode="auto">
          <a:xfrm rot="10800000">
            <a:off x="4714875" y="5540375"/>
            <a:ext cx="290513" cy="279400"/>
            <a:chOff x="3447" y="2372"/>
            <a:chExt cx="183" cy="219"/>
          </a:xfrm>
        </p:grpSpPr>
        <p:sp>
          <p:nvSpPr>
            <p:cNvPr id="25" name="Line 24"/>
            <p:cNvSpPr>
              <a:spLocks noChangeShapeType="1"/>
            </p:cNvSpPr>
            <p:nvPr/>
          </p:nvSpPr>
          <p:spPr bwMode="auto">
            <a:xfrm flipV="1">
              <a:off x="3447" y="2372"/>
              <a:ext cx="183" cy="109"/>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26" name="Line 25"/>
            <p:cNvSpPr>
              <a:spLocks noChangeShapeType="1"/>
            </p:cNvSpPr>
            <p:nvPr/>
          </p:nvSpPr>
          <p:spPr bwMode="auto">
            <a:xfrm>
              <a:off x="3484" y="2481"/>
              <a:ext cx="146" cy="11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grpSp>
      <p:sp>
        <p:nvSpPr>
          <p:cNvPr id="27" name="Line 28"/>
          <p:cNvSpPr>
            <a:spLocks noChangeShapeType="1"/>
          </p:cNvSpPr>
          <p:nvPr/>
        </p:nvSpPr>
        <p:spPr bwMode="auto">
          <a:xfrm rot="18000000" flipV="1">
            <a:off x="6770688" y="2393950"/>
            <a:ext cx="217487" cy="125413"/>
          </a:xfrm>
          <a:prstGeom prst="line">
            <a:avLst/>
          </a:prstGeom>
          <a:noFill/>
          <a:ln w="508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28" name="AutoShape 29"/>
          <p:cNvSpPr>
            <a:spLocks noChangeAspect="1" noChangeArrowheads="1"/>
          </p:cNvSpPr>
          <p:nvPr/>
        </p:nvSpPr>
        <p:spPr bwMode="auto">
          <a:xfrm>
            <a:off x="2749550" y="4216400"/>
            <a:ext cx="382588" cy="331788"/>
          </a:xfrm>
          <a:prstGeom prst="wedgeRoundRectCallout">
            <a:avLst>
              <a:gd name="adj1" fmla="val 104616"/>
              <a:gd name="adj2" fmla="val 6898"/>
              <a:gd name="adj3" fmla="val 16667"/>
            </a:avLst>
          </a:prstGeom>
          <a:solidFill>
            <a:srgbClr val="FFFF99"/>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wrap="none" lIns="90000" tIns="46800" rIns="90000" bIns="46800" anchor="ctr">
            <a:spAutoFit/>
          </a:bodyPr>
          <a:lstStyle/>
          <a:p>
            <a:pPr algn="ctr" eaLnBrk="0" hangingPunct="0"/>
            <a:r>
              <a:rPr kumimoji="0" lang="ja-JP" altLang="en-US" sz="1400" b="1">
                <a:solidFill>
                  <a:srgbClr val="FF0000"/>
                </a:solidFill>
                <a:latin typeface="ＭＳ Ｐゴシック" pitchFamily="50" charset="-128"/>
              </a:rPr>
              <a:t>親</a:t>
            </a:r>
          </a:p>
        </p:txBody>
      </p:sp>
      <p:sp>
        <p:nvSpPr>
          <p:cNvPr id="29" name="AutoShape 30"/>
          <p:cNvSpPr>
            <a:spLocks noChangeAspect="1" noChangeArrowheads="1"/>
          </p:cNvSpPr>
          <p:nvPr/>
        </p:nvSpPr>
        <p:spPr bwMode="auto">
          <a:xfrm>
            <a:off x="8582025" y="4078288"/>
            <a:ext cx="382588" cy="331787"/>
          </a:xfrm>
          <a:prstGeom prst="wedgeRoundRectCallout">
            <a:avLst>
              <a:gd name="adj1" fmla="val -107306"/>
              <a:gd name="adj2" fmla="val 6898"/>
              <a:gd name="adj3" fmla="val 16667"/>
            </a:avLst>
          </a:prstGeom>
          <a:solidFill>
            <a:srgbClr val="FFFF99"/>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wrap="none" lIns="90000" tIns="46800" rIns="90000" bIns="46800" anchor="ctr">
            <a:spAutoFit/>
          </a:bodyPr>
          <a:lstStyle/>
          <a:p>
            <a:pPr algn="ctr" eaLnBrk="0" hangingPunct="0"/>
            <a:r>
              <a:rPr kumimoji="0" lang="ja-JP" altLang="en-US" sz="1400" b="1">
                <a:solidFill>
                  <a:srgbClr val="FF0000"/>
                </a:solidFill>
                <a:latin typeface="ＭＳ Ｐゴシック" pitchFamily="50" charset="-128"/>
              </a:rPr>
              <a:t>子</a:t>
            </a:r>
          </a:p>
        </p:txBody>
      </p:sp>
      <p:sp>
        <p:nvSpPr>
          <p:cNvPr id="30" name="Line 32"/>
          <p:cNvSpPr>
            <a:spLocks noChangeShapeType="1"/>
          </p:cNvSpPr>
          <p:nvPr/>
        </p:nvSpPr>
        <p:spPr bwMode="auto">
          <a:xfrm rot="18000000" flipV="1">
            <a:off x="4795838" y="2390775"/>
            <a:ext cx="217487" cy="125413"/>
          </a:xfrm>
          <a:prstGeom prst="line">
            <a:avLst/>
          </a:prstGeom>
          <a:noFill/>
          <a:ln w="508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31" name="Line 33"/>
          <p:cNvSpPr>
            <a:spLocks noChangeShapeType="1"/>
          </p:cNvSpPr>
          <p:nvPr/>
        </p:nvSpPr>
        <p:spPr bwMode="auto">
          <a:xfrm rot="18000000" flipV="1">
            <a:off x="4795838" y="4087812"/>
            <a:ext cx="217488" cy="125413"/>
          </a:xfrm>
          <a:prstGeom prst="line">
            <a:avLst/>
          </a:prstGeom>
          <a:noFill/>
          <a:ln w="508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Tree>
    <p:extLst>
      <p:ext uri="{BB962C8B-B14F-4D97-AF65-F5344CB8AC3E}">
        <p14:creationId xmlns:p14="http://schemas.microsoft.com/office/powerpoint/2010/main" val="288646937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p:cNvSpPr>
            <a:spLocks noGrp="1"/>
          </p:cNvSpPr>
          <p:nvPr>
            <p:ph type="title" sz="quarter"/>
          </p:nvPr>
        </p:nvSpPr>
        <p:spPr/>
        <p:txBody>
          <a:bodyPr/>
          <a:lstStyle/>
          <a:p>
            <a:r>
              <a:rPr lang="ja-JP" altLang="en-US" dirty="0" smtClean="0"/>
              <a:t>図表</a:t>
            </a:r>
            <a:r>
              <a:rPr lang="en-US" altLang="ja-JP" dirty="0" smtClean="0"/>
              <a:t>7-16</a:t>
            </a:r>
            <a:r>
              <a:rPr lang="ja-JP" altLang="en-US" dirty="0"/>
              <a:t>　カーディナリティとオプショナリティ</a:t>
            </a:r>
            <a:endParaRPr kumimoji="1" lang="ja-JP" altLang="en-US" dirty="0"/>
          </a:p>
        </p:txBody>
      </p:sp>
      <p:sp>
        <p:nvSpPr>
          <p:cNvPr id="3" name="Rectangle 4"/>
          <p:cNvSpPr>
            <a:spLocks noChangeArrowheads="1"/>
          </p:cNvSpPr>
          <p:nvPr/>
        </p:nvSpPr>
        <p:spPr bwMode="auto">
          <a:xfrm>
            <a:off x="2163763" y="2687638"/>
            <a:ext cx="1020762" cy="750887"/>
          </a:xfrm>
          <a:prstGeom prst="rect">
            <a:avLst/>
          </a:prstGeom>
          <a:noFill/>
          <a:ln w="50800">
            <a:solidFill>
              <a:schemeClr val="tx1"/>
            </a:solidFill>
            <a:miter lim="800000"/>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eaLnBrk="0" hangingPunct="0"/>
            <a:r>
              <a:rPr lang="ja-JP" altLang="en-US" sz="2000" b="1">
                <a:latin typeface="ＭＳ Ｐゴシック" pitchFamily="50" charset="-128"/>
              </a:rPr>
              <a:t>Ａ</a:t>
            </a:r>
          </a:p>
        </p:txBody>
      </p:sp>
      <p:sp>
        <p:nvSpPr>
          <p:cNvPr id="4" name="Rectangle 5"/>
          <p:cNvSpPr>
            <a:spLocks noChangeArrowheads="1"/>
          </p:cNvSpPr>
          <p:nvPr/>
        </p:nvSpPr>
        <p:spPr bwMode="auto">
          <a:xfrm>
            <a:off x="5911850" y="2687638"/>
            <a:ext cx="1098550" cy="750887"/>
          </a:xfrm>
          <a:prstGeom prst="rect">
            <a:avLst/>
          </a:prstGeom>
          <a:noFill/>
          <a:ln w="50800">
            <a:solidFill>
              <a:schemeClr val="tx1"/>
            </a:solidFill>
            <a:miter lim="800000"/>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eaLnBrk="0" hangingPunct="0"/>
            <a:r>
              <a:rPr lang="ja-JP" altLang="en-US" sz="2000" b="1">
                <a:latin typeface="ＭＳ Ｐゴシック" pitchFamily="50" charset="-128"/>
              </a:rPr>
              <a:t>Ｂ</a:t>
            </a:r>
          </a:p>
        </p:txBody>
      </p:sp>
      <p:sp>
        <p:nvSpPr>
          <p:cNvPr id="5" name="Line 6"/>
          <p:cNvSpPr>
            <a:spLocks noChangeShapeType="1"/>
          </p:cNvSpPr>
          <p:nvPr/>
        </p:nvSpPr>
        <p:spPr bwMode="auto">
          <a:xfrm>
            <a:off x="3203575" y="3017838"/>
            <a:ext cx="2681288" cy="0"/>
          </a:xfrm>
          <a:prstGeom prst="line">
            <a:avLst/>
          </a:prstGeom>
          <a:noFill/>
          <a:ln w="508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6" name="Oval 7"/>
          <p:cNvSpPr>
            <a:spLocks noChangeArrowheads="1"/>
          </p:cNvSpPr>
          <p:nvPr/>
        </p:nvSpPr>
        <p:spPr bwMode="auto">
          <a:xfrm>
            <a:off x="5373688" y="2868613"/>
            <a:ext cx="223837" cy="388937"/>
          </a:xfrm>
          <a:prstGeom prst="ellipse">
            <a:avLst/>
          </a:prstGeom>
          <a:solidFill>
            <a:schemeClr val="bg1"/>
          </a:solidFill>
          <a:ln w="508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7" name="Line 8"/>
          <p:cNvSpPr>
            <a:spLocks noChangeShapeType="1"/>
          </p:cNvSpPr>
          <p:nvPr/>
        </p:nvSpPr>
        <p:spPr bwMode="auto">
          <a:xfrm flipH="1">
            <a:off x="5629275" y="2838450"/>
            <a:ext cx="288925" cy="179388"/>
          </a:xfrm>
          <a:prstGeom prst="line">
            <a:avLst/>
          </a:prstGeom>
          <a:noFill/>
          <a:ln w="508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8" name="Line 9"/>
          <p:cNvSpPr>
            <a:spLocks noChangeShapeType="1"/>
          </p:cNvSpPr>
          <p:nvPr/>
        </p:nvSpPr>
        <p:spPr bwMode="auto">
          <a:xfrm flipH="1" flipV="1">
            <a:off x="5629275" y="3017838"/>
            <a:ext cx="288925" cy="180975"/>
          </a:xfrm>
          <a:prstGeom prst="line">
            <a:avLst/>
          </a:prstGeom>
          <a:noFill/>
          <a:ln w="508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10" name="Line 10"/>
          <p:cNvSpPr>
            <a:spLocks noChangeShapeType="1"/>
          </p:cNvSpPr>
          <p:nvPr/>
        </p:nvSpPr>
        <p:spPr bwMode="auto">
          <a:xfrm flipV="1">
            <a:off x="3432175" y="2795588"/>
            <a:ext cx="0" cy="449262"/>
          </a:xfrm>
          <a:prstGeom prst="line">
            <a:avLst/>
          </a:prstGeom>
          <a:noFill/>
          <a:ln w="508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11" name="Line 11"/>
          <p:cNvSpPr>
            <a:spLocks noChangeShapeType="1"/>
          </p:cNvSpPr>
          <p:nvPr/>
        </p:nvSpPr>
        <p:spPr bwMode="auto">
          <a:xfrm flipV="1">
            <a:off x="3736975" y="2795588"/>
            <a:ext cx="0" cy="449262"/>
          </a:xfrm>
          <a:prstGeom prst="line">
            <a:avLst/>
          </a:prstGeom>
          <a:noFill/>
          <a:ln w="508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12" name="Text Box 12"/>
          <p:cNvSpPr txBox="1">
            <a:spLocks noChangeArrowheads="1"/>
          </p:cNvSpPr>
          <p:nvPr/>
        </p:nvSpPr>
        <p:spPr bwMode="auto">
          <a:xfrm>
            <a:off x="7081838" y="2708275"/>
            <a:ext cx="1954212" cy="6397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ja-JP" altLang="en-US" sz="1200">
                <a:solidFill>
                  <a:srgbClr val="FF0000"/>
                </a:solidFill>
                <a:latin typeface="Times New Roman" pitchFamily="18" charset="0"/>
              </a:rPr>
              <a:t>Ａのインスタンスに対応する</a:t>
            </a:r>
          </a:p>
          <a:p>
            <a:r>
              <a:rPr lang="ja-JP" altLang="en-US" sz="1200">
                <a:solidFill>
                  <a:srgbClr val="FF0000"/>
                </a:solidFill>
                <a:latin typeface="Times New Roman" pitchFamily="18" charset="0"/>
              </a:rPr>
              <a:t>Ｂが複数ある</a:t>
            </a:r>
          </a:p>
          <a:p>
            <a:r>
              <a:rPr lang="ja-JP" altLang="en-US" sz="1200">
                <a:solidFill>
                  <a:srgbClr val="FF0000"/>
                </a:solidFill>
                <a:latin typeface="Times New Roman" pitchFamily="18" charset="0"/>
              </a:rPr>
              <a:t>（カーディナリティ＝多）</a:t>
            </a:r>
          </a:p>
        </p:txBody>
      </p:sp>
      <p:sp>
        <p:nvSpPr>
          <p:cNvPr id="13" name="Text Box 13"/>
          <p:cNvSpPr txBox="1">
            <a:spLocks noChangeArrowheads="1"/>
          </p:cNvSpPr>
          <p:nvPr/>
        </p:nvSpPr>
        <p:spPr bwMode="auto">
          <a:xfrm>
            <a:off x="190500" y="2755900"/>
            <a:ext cx="1963738" cy="6397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ja-JP" altLang="en-US" sz="1200">
                <a:solidFill>
                  <a:srgbClr val="FF0000"/>
                </a:solidFill>
                <a:latin typeface="Times New Roman" pitchFamily="18" charset="0"/>
              </a:rPr>
              <a:t>Ｂのインスタンスに対応する</a:t>
            </a:r>
          </a:p>
          <a:p>
            <a:r>
              <a:rPr lang="ja-JP" altLang="en-US" sz="1200">
                <a:solidFill>
                  <a:srgbClr val="FF0000"/>
                </a:solidFill>
                <a:latin typeface="Times New Roman" pitchFamily="18" charset="0"/>
              </a:rPr>
              <a:t>Ａが１つしかない</a:t>
            </a:r>
          </a:p>
          <a:p>
            <a:r>
              <a:rPr lang="ja-JP" altLang="en-US" sz="1200">
                <a:solidFill>
                  <a:srgbClr val="FF0000"/>
                </a:solidFill>
                <a:latin typeface="Times New Roman" pitchFamily="18" charset="0"/>
              </a:rPr>
              <a:t>（カーディナリティ＝１）</a:t>
            </a:r>
          </a:p>
        </p:txBody>
      </p:sp>
      <p:sp>
        <p:nvSpPr>
          <p:cNvPr id="14" name="Oval 14"/>
          <p:cNvSpPr>
            <a:spLocks noChangeArrowheads="1"/>
          </p:cNvSpPr>
          <p:nvPr/>
        </p:nvSpPr>
        <p:spPr bwMode="auto">
          <a:xfrm>
            <a:off x="3279775" y="2560638"/>
            <a:ext cx="304800" cy="990600"/>
          </a:xfrm>
          <a:prstGeom prst="ellipse">
            <a:avLst/>
          </a:prstGeom>
          <a:noFill/>
          <a:ln w="9525">
            <a:solidFill>
              <a:srgbClr val="FF00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15" name="Text Box 15"/>
          <p:cNvSpPr txBox="1">
            <a:spLocks noChangeArrowheads="1"/>
          </p:cNvSpPr>
          <p:nvPr/>
        </p:nvSpPr>
        <p:spPr bwMode="auto">
          <a:xfrm>
            <a:off x="3998913" y="2290763"/>
            <a:ext cx="1201737" cy="2746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ja-JP" altLang="en-US" sz="1200" b="1">
                <a:solidFill>
                  <a:srgbClr val="FF0000"/>
                </a:solidFill>
                <a:latin typeface="ＭＳ Ｐゴシック" pitchFamily="50" charset="-128"/>
              </a:rPr>
              <a:t>カーディナリティ</a:t>
            </a:r>
          </a:p>
        </p:txBody>
      </p:sp>
      <p:cxnSp>
        <p:nvCxnSpPr>
          <p:cNvPr id="16" name="AutoShape 16"/>
          <p:cNvCxnSpPr>
            <a:cxnSpLocks noChangeShapeType="1"/>
            <a:stCxn id="15" idx="1"/>
            <a:endCxn id="14" idx="7"/>
          </p:cNvCxnSpPr>
          <p:nvPr/>
        </p:nvCxnSpPr>
        <p:spPr bwMode="auto">
          <a:xfrm flipH="1">
            <a:off x="3540125" y="2428875"/>
            <a:ext cx="458788" cy="276225"/>
          </a:xfrm>
          <a:prstGeom prst="straightConnector1">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Oval 17"/>
          <p:cNvSpPr>
            <a:spLocks noChangeArrowheads="1"/>
          </p:cNvSpPr>
          <p:nvPr/>
        </p:nvSpPr>
        <p:spPr bwMode="auto">
          <a:xfrm>
            <a:off x="5586413" y="2560638"/>
            <a:ext cx="304800" cy="990600"/>
          </a:xfrm>
          <a:prstGeom prst="ellipse">
            <a:avLst/>
          </a:prstGeom>
          <a:noFill/>
          <a:ln w="9525">
            <a:solidFill>
              <a:srgbClr val="FF00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cxnSp>
        <p:nvCxnSpPr>
          <p:cNvPr id="18" name="AutoShape 18"/>
          <p:cNvCxnSpPr>
            <a:cxnSpLocks noChangeShapeType="1"/>
            <a:stCxn id="15" idx="3"/>
            <a:endCxn id="17" idx="1"/>
          </p:cNvCxnSpPr>
          <p:nvPr/>
        </p:nvCxnSpPr>
        <p:spPr bwMode="auto">
          <a:xfrm>
            <a:off x="5200650" y="2428875"/>
            <a:ext cx="430213" cy="276225"/>
          </a:xfrm>
          <a:prstGeom prst="straightConnector1">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Rectangle 19"/>
          <p:cNvSpPr>
            <a:spLocks noChangeArrowheads="1"/>
          </p:cNvSpPr>
          <p:nvPr/>
        </p:nvSpPr>
        <p:spPr bwMode="auto">
          <a:xfrm>
            <a:off x="2163763" y="3643313"/>
            <a:ext cx="1020762" cy="750887"/>
          </a:xfrm>
          <a:prstGeom prst="rect">
            <a:avLst/>
          </a:prstGeom>
          <a:noFill/>
          <a:ln w="50800">
            <a:solidFill>
              <a:schemeClr val="tx1"/>
            </a:solidFill>
            <a:miter lim="800000"/>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eaLnBrk="0" hangingPunct="0"/>
            <a:r>
              <a:rPr lang="ja-JP" altLang="en-US" sz="2000" b="1">
                <a:latin typeface="ＭＳ Ｐゴシック" pitchFamily="50" charset="-128"/>
              </a:rPr>
              <a:t>Ａ</a:t>
            </a:r>
          </a:p>
        </p:txBody>
      </p:sp>
      <p:sp>
        <p:nvSpPr>
          <p:cNvPr id="20" name="Rectangle 20"/>
          <p:cNvSpPr>
            <a:spLocks noChangeArrowheads="1"/>
          </p:cNvSpPr>
          <p:nvPr/>
        </p:nvSpPr>
        <p:spPr bwMode="auto">
          <a:xfrm>
            <a:off x="5911850" y="3643313"/>
            <a:ext cx="1098550" cy="750887"/>
          </a:xfrm>
          <a:prstGeom prst="rect">
            <a:avLst/>
          </a:prstGeom>
          <a:noFill/>
          <a:ln w="50800">
            <a:solidFill>
              <a:schemeClr val="tx1"/>
            </a:solidFill>
            <a:miter lim="800000"/>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eaLnBrk="0" hangingPunct="0"/>
            <a:r>
              <a:rPr lang="ja-JP" altLang="en-US" sz="2000" b="1">
                <a:latin typeface="ＭＳ Ｐゴシック" pitchFamily="50" charset="-128"/>
              </a:rPr>
              <a:t>Ｂ</a:t>
            </a:r>
          </a:p>
        </p:txBody>
      </p:sp>
      <p:sp>
        <p:nvSpPr>
          <p:cNvPr id="21" name="Line 21"/>
          <p:cNvSpPr>
            <a:spLocks noChangeShapeType="1"/>
          </p:cNvSpPr>
          <p:nvPr/>
        </p:nvSpPr>
        <p:spPr bwMode="auto">
          <a:xfrm>
            <a:off x="3203575" y="3973513"/>
            <a:ext cx="2681288" cy="0"/>
          </a:xfrm>
          <a:prstGeom prst="line">
            <a:avLst/>
          </a:prstGeom>
          <a:noFill/>
          <a:ln w="508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22" name="Oval 22"/>
          <p:cNvSpPr>
            <a:spLocks noChangeArrowheads="1"/>
          </p:cNvSpPr>
          <p:nvPr/>
        </p:nvSpPr>
        <p:spPr bwMode="auto">
          <a:xfrm>
            <a:off x="5373688" y="3824288"/>
            <a:ext cx="223837" cy="388937"/>
          </a:xfrm>
          <a:prstGeom prst="ellipse">
            <a:avLst/>
          </a:prstGeom>
          <a:solidFill>
            <a:schemeClr val="bg1"/>
          </a:solidFill>
          <a:ln w="508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23" name="Line 23"/>
          <p:cNvSpPr>
            <a:spLocks noChangeShapeType="1"/>
          </p:cNvSpPr>
          <p:nvPr/>
        </p:nvSpPr>
        <p:spPr bwMode="auto">
          <a:xfrm flipH="1">
            <a:off x="5629275" y="3794125"/>
            <a:ext cx="288925" cy="179388"/>
          </a:xfrm>
          <a:prstGeom prst="line">
            <a:avLst/>
          </a:prstGeom>
          <a:noFill/>
          <a:ln w="508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24" name="Line 24"/>
          <p:cNvSpPr>
            <a:spLocks noChangeShapeType="1"/>
          </p:cNvSpPr>
          <p:nvPr/>
        </p:nvSpPr>
        <p:spPr bwMode="auto">
          <a:xfrm flipH="1" flipV="1">
            <a:off x="5629275" y="3973513"/>
            <a:ext cx="288925" cy="180975"/>
          </a:xfrm>
          <a:prstGeom prst="line">
            <a:avLst/>
          </a:prstGeom>
          <a:noFill/>
          <a:ln w="508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25" name="Line 25"/>
          <p:cNvSpPr>
            <a:spLocks noChangeShapeType="1"/>
          </p:cNvSpPr>
          <p:nvPr/>
        </p:nvSpPr>
        <p:spPr bwMode="auto">
          <a:xfrm flipV="1">
            <a:off x="3432175" y="3751263"/>
            <a:ext cx="0" cy="449262"/>
          </a:xfrm>
          <a:prstGeom prst="line">
            <a:avLst/>
          </a:prstGeom>
          <a:noFill/>
          <a:ln w="508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26" name="Line 26"/>
          <p:cNvSpPr>
            <a:spLocks noChangeShapeType="1"/>
          </p:cNvSpPr>
          <p:nvPr/>
        </p:nvSpPr>
        <p:spPr bwMode="auto">
          <a:xfrm flipV="1">
            <a:off x="3736975" y="3751263"/>
            <a:ext cx="0" cy="449262"/>
          </a:xfrm>
          <a:prstGeom prst="line">
            <a:avLst/>
          </a:prstGeom>
          <a:noFill/>
          <a:ln w="508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27" name="Text Box 27"/>
          <p:cNvSpPr txBox="1">
            <a:spLocks noChangeArrowheads="1"/>
          </p:cNvSpPr>
          <p:nvPr/>
        </p:nvSpPr>
        <p:spPr bwMode="auto">
          <a:xfrm>
            <a:off x="7081838" y="3632200"/>
            <a:ext cx="1851025" cy="6397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ja-JP" altLang="en-US" sz="1200">
                <a:solidFill>
                  <a:schemeClr val="accent2"/>
                </a:solidFill>
                <a:latin typeface="Times New Roman" pitchFamily="18" charset="0"/>
              </a:rPr>
              <a:t>Ａのインスタンスにとって、</a:t>
            </a:r>
          </a:p>
          <a:p>
            <a:r>
              <a:rPr lang="ja-JP" altLang="en-US" sz="1200">
                <a:solidFill>
                  <a:schemeClr val="accent2"/>
                </a:solidFill>
                <a:latin typeface="Times New Roman" pitchFamily="18" charset="0"/>
              </a:rPr>
              <a:t>Ｂの存在は任意</a:t>
            </a:r>
          </a:p>
          <a:p>
            <a:r>
              <a:rPr lang="ja-JP" altLang="en-US" sz="1200">
                <a:solidFill>
                  <a:schemeClr val="accent2"/>
                </a:solidFill>
                <a:latin typeface="Times New Roman" pitchFamily="18" charset="0"/>
              </a:rPr>
              <a:t>（オプショナリティ＝０）</a:t>
            </a:r>
          </a:p>
        </p:txBody>
      </p:sp>
      <p:sp>
        <p:nvSpPr>
          <p:cNvPr id="28" name="Text Box 28"/>
          <p:cNvSpPr txBox="1">
            <a:spLocks noChangeArrowheads="1"/>
          </p:cNvSpPr>
          <p:nvPr/>
        </p:nvSpPr>
        <p:spPr bwMode="auto">
          <a:xfrm>
            <a:off x="387350" y="3711575"/>
            <a:ext cx="1860550" cy="6397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ja-JP" altLang="en-US" sz="1200">
                <a:solidFill>
                  <a:schemeClr val="accent2"/>
                </a:solidFill>
                <a:latin typeface="Times New Roman" pitchFamily="18" charset="0"/>
              </a:rPr>
              <a:t>Ｂのインスタンスにとって、</a:t>
            </a:r>
          </a:p>
          <a:p>
            <a:r>
              <a:rPr lang="ja-JP" altLang="en-US" sz="1200">
                <a:solidFill>
                  <a:schemeClr val="accent2"/>
                </a:solidFill>
                <a:latin typeface="Times New Roman" pitchFamily="18" charset="0"/>
              </a:rPr>
              <a:t>Ａの存在は必須</a:t>
            </a:r>
          </a:p>
          <a:p>
            <a:r>
              <a:rPr lang="ja-JP" altLang="en-US" sz="1200">
                <a:solidFill>
                  <a:schemeClr val="accent2"/>
                </a:solidFill>
                <a:latin typeface="Times New Roman" pitchFamily="18" charset="0"/>
              </a:rPr>
              <a:t>（オプショナリティ＝１）</a:t>
            </a:r>
          </a:p>
        </p:txBody>
      </p:sp>
      <p:sp>
        <p:nvSpPr>
          <p:cNvPr id="29" name="Oval 29"/>
          <p:cNvSpPr>
            <a:spLocks noChangeArrowheads="1"/>
          </p:cNvSpPr>
          <p:nvPr/>
        </p:nvSpPr>
        <p:spPr bwMode="auto">
          <a:xfrm>
            <a:off x="3544888" y="3516313"/>
            <a:ext cx="304800" cy="990600"/>
          </a:xfrm>
          <a:prstGeom prst="ellipse">
            <a:avLst/>
          </a:prstGeom>
          <a:noFill/>
          <a:ln w="9525">
            <a:solidFill>
              <a:schemeClr val="accent2"/>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30" name="Text Box 30"/>
          <p:cNvSpPr txBox="1">
            <a:spLocks noChangeArrowheads="1"/>
          </p:cNvSpPr>
          <p:nvPr/>
        </p:nvSpPr>
        <p:spPr bwMode="auto">
          <a:xfrm>
            <a:off x="3935413" y="3357563"/>
            <a:ext cx="1192212" cy="2746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ja-JP" altLang="en-US" sz="1200" b="1">
                <a:solidFill>
                  <a:schemeClr val="accent2"/>
                </a:solidFill>
                <a:latin typeface="ＭＳ Ｐゴシック" pitchFamily="50" charset="-128"/>
              </a:rPr>
              <a:t>オプショナリティ</a:t>
            </a:r>
          </a:p>
        </p:txBody>
      </p:sp>
      <p:cxnSp>
        <p:nvCxnSpPr>
          <p:cNvPr id="31" name="AutoShape 31"/>
          <p:cNvCxnSpPr>
            <a:cxnSpLocks noChangeShapeType="1"/>
            <a:stCxn id="30" idx="1"/>
            <a:endCxn id="29" idx="7"/>
          </p:cNvCxnSpPr>
          <p:nvPr/>
        </p:nvCxnSpPr>
        <p:spPr bwMode="auto">
          <a:xfrm flipH="1">
            <a:off x="3805238" y="3495675"/>
            <a:ext cx="130175" cy="165100"/>
          </a:xfrm>
          <a:prstGeom prst="straightConnector1">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2" name="Oval 32"/>
          <p:cNvSpPr>
            <a:spLocks noChangeArrowheads="1"/>
          </p:cNvSpPr>
          <p:nvPr/>
        </p:nvSpPr>
        <p:spPr bwMode="auto">
          <a:xfrm>
            <a:off x="5345113" y="3516313"/>
            <a:ext cx="304800" cy="990600"/>
          </a:xfrm>
          <a:prstGeom prst="ellipse">
            <a:avLst/>
          </a:prstGeom>
          <a:noFill/>
          <a:ln w="9525">
            <a:solidFill>
              <a:schemeClr val="accent2"/>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cxnSp>
        <p:nvCxnSpPr>
          <p:cNvPr id="33" name="AutoShape 33"/>
          <p:cNvCxnSpPr>
            <a:cxnSpLocks noChangeShapeType="1"/>
            <a:stCxn id="30" idx="3"/>
            <a:endCxn id="32" idx="1"/>
          </p:cNvCxnSpPr>
          <p:nvPr/>
        </p:nvCxnSpPr>
        <p:spPr bwMode="auto">
          <a:xfrm>
            <a:off x="5127625" y="3495675"/>
            <a:ext cx="261938" cy="165100"/>
          </a:xfrm>
          <a:prstGeom prst="straightConnector1">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36523536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p:cNvSpPr>
            <a:spLocks noGrp="1"/>
          </p:cNvSpPr>
          <p:nvPr>
            <p:ph type="title" sz="quarter"/>
          </p:nvPr>
        </p:nvSpPr>
        <p:spPr/>
        <p:txBody>
          <a:bodyPr/>
          <a:lstStyle/>
          <a:p>
            <a:r>
              <a:rPr lang="ja-JP" altLang="en-US" dirty="0" smtClean="0"/>
              <a:t>図表</a:t>
            </a:r>
            <a:r>
              <a:rPr lang="en-US" altLang="ja-JP" dirty="0" smtClean="0"/>
              <a:t>7-17</a:t>
            </a:r>
            <a:r>
              <a:rPr lang="ja-JP" altLang="en-US" dirty="0"/>
              <a:t>　ハイレベル・エンティティ分析によるデータモデルの例</a:t>
            </a:r>
            <a:endParaRPr kumimoji="1" lang="ja-JP" altLang="en-US" dirty="0"/>
          </a:p>
        </p:txBody>
      </p:sp>
      <p:sp>
        <p:nvSpPr>
          <p:cNvPr id="3" name="Text Box 4"/>
          <p:cNvSpPr txBox="1">
            <a:spLocks noChangeArrowheads="1"/>
          </p:cNvSpPr>
          <p:nvPr/>
        </p:nvSpPr>
        <p:spPr bwMode="auto">
          <a:xfrm>
            <a:off x="2843213" y="1547813"/>
            <a:ext cx="1044575" cy="5048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p>
            <a:pPr algn="ctr"/>
            <a:r>
              <a:rPr lang="ja-JP" altLang="en-US" sz="1400">
                <a:latin typeface="Times New Roman" pitchFamily="18" charset="0"/>
              </a:rPr>
              <a:t>商品</a:t>
            </a:r>
          </a:p>
        </p:txBody>
      </p:sp>
      <p:sp>
        <p:nvSpPr>
          <p:cNvPr id="4" name="Text Box 5"/>
          <p:cNvSpPr txBox="1">
            <a:spLocks noChangeArrowheads="1"/>
          </p:cNvSpPr>
          <p:nvPr/>
        </p:nvSpPr>
        <p:spPr bwMode="auto">
          <a:xfrm>
            <a:off x="6911975" y="1555750"/>
            <a:ext cx="1044575" cy="5048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p>
            <a:pPr algn="ctr"/>
            <a:r>
              <a:rPr lang="ja-JP" altLang="en-US" sz="1400">
                <a:latin typeface="Times New Roman" pitchFamily="18" charset="0"/>
              </a:rPr>
              <a:t>倉庫</a:t>
            </a:r>
          </a:p>
        </p:txBody>
      </p:sp>
      <p:sp>
        <p:nvSpPr>
          <p:cNvPr id="5" name="Text Box 6"/>
          <p:cNvSpPr txBox="1">
            <a:spLocks noChangeArrowheads="1"/>
          </p:cNvSpPr>
          <p:nvPr/>
        </p:nvSpPr>
        <p:spPr bwMode="auto">
          <a:xfrm>
            <a:off x="1374775" y="1555750"/>
            <a:ext cx="1044575" cy="5048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p>
            <a:pPr algn="ctr"/>
            <a:r>
              <a:rPr lang="ja-JP" altLang="en-US" sz="1400">
                <a:latin typeface="Times New Roman" pitchFamily="18" charset="0"/>
              </a:rPr>
              <a:t>顧客</a:t>
            </a:r>
          </a:p>
        </p:txBody>
      </p:sp>
      <p:sp>
        <p:nvSpPr>
          <p:cNvPr id="6" name="Text Box 7"/>
          <p:cNvSpPr txBox="1">
            <a:spLocks noChangeArrowheads="1"/>
          </p:cNvSpPr>
          <p:nvPr/>
        </p:nvSpPr>
        <p:spPr bwMode="auto">
          <a:xfrm>
            <a:off x="5868988" y="2493963"/>
            <a:ext cx="1042987" cy="5048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p>
            <a:pPr algn="ctr"/>
            <a:r>
              <a:rPr lang="ja-JP" altLang="en-US" sz="1400">
                <a:latin typeface="Times New Roman" pitchFamily="18" charset="0"/>
              </a:rPr>
              <a:t>入庫</a:t>
            </a:r>
          </a:p>
        </p:txBody>
      </p:sp>
      <p:sp>
        <p:nvSpPr>
          <p:cNvPr id="7" name="Text Box 8"/>
          <p:cNvSpPr txBox="1">
            <a:spLocks noChangeArrowheads="1"/>
          </p:cNvSpPr>
          <p:nvPr/>
        </p:nvSpPr>
        <p:spPr bwMode="auto">
          <a:xfrm>
            <a:off x="1690688" y="3656013"/>
            <a:ext cx="1042987" cy="5048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p>
            <a:pPr algn="ctr"/>
            <a:r>
              <a:rPr lang="ja-JP" altLang="en-US" sz="1400">
                <a:latin typeface="Times New Roman" pitchFamily="18" charset="0"/>
              </a:rPr>
              <a:t>注文</a:t>
            </a:r>
          </a:p>
        </p:txBody>
      </p:sp>
      <p:sp>
        <p:nvSpPr>
          <p:cNvPr id="8" name="Text Box 9"/>
          <p:cNvSpPr txBox="1">
            <a:spLocks noChangeArrowheads="1"/>
          </p:cNvSpPr>
          <p:nvPr/>
        </p:nvSpPr>
        <p:spPr bwMode="auto">
          <a:xfrm>
            <a:off x="4787900" y="4148138"/>
            <a:ext cx="1042988" cy="5048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p>
            <a:pPr algn="ctr"/>
            <a:r>
              <a:rPr lang="ja-JP" altLang="en-US" sz="1400">
                <a:latin typeface="Times New Roman" pitchFamily="18" charset="0"/>
              </a:rPr>
              <a:t>在庫</a:t>
            </a:r>
          </a:p>
        </p:txBody>
      </p:sp>
      <p:cxnSp>
        <p:nvCxnSpPr>
          <p:cNvPr id="10" name="AutoShape 10"/>
          <p:cNvCxnSpPr>
            <a:cxnSpLocks noChangeShapeType="1"/>
            <a:stCxn id="68" idx="3"/>
            <a:endCxn id="77" idx="1"/>
          </p:cNvCxnSpPr>
          <p:nvPr/>
        </p:nvCxnSpPr>
        <p:spPr bwMode="auto">
          <a:xfrm>
            <a:off x="3346450" y="5060950"/>
            <a:ext cx="2179638" cy="168275"/>
          </a:xfrm>
          <a:prstGeom prst="bentConnector3">
            <a:avLst>
              <a:gd name="adj1" fmla="val 49963"/>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1" name="Group 11"/>
          <p:cNvGrpSpPr>
            <a:grpSpLocks noChangeAspect="1"/>
          </p:cNvGrpSpPr>
          <p:nvPr/>
        </p:nvGrpSpPr>
        <p:grpSpPr bwMode="auto">
          <a:xfrm rot="16200000">
            <a:off x="2122487" y="3475038"/>
            <a:ext cx="125413" cy="198438"/>
            <a:chOff x="1152" y="2304"/>
            <a:chExt cx="96" cy="192"/>
          </a:xfrm>
        </p:grpSpPr>
        <p:sp>
          <p:nvSpPr>
            <p:cNvPr id="12" name="Line 12"/>
            <p:cNvSpPr>
              <a:spLocks noChangeAspect="1" noChangeShapeType="1"/>
            </p:cNvSpPr>
            <p:nvPr/>
          </p:nvSpPr>
          <p:spPr bwMode="auto">
            <a:xfrm flipH="1">
              <a:off x="1152" y="240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3" name="Line 13"/>
            <p:cNvSpPr>
              <a:spLocks noChangeAspect="1" noChangeShapeType="1"/>
            </p:cNvSpPr>
            <p:nvPr/>
          </p:nvSpPr>
          <p:spPr bwMode="auto">
            <a:xfrm rot="5400000" flipH="1">
              <a:off x="1152" y="2304"/>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grpSp>
      <p:grpSp>
        <p:nvGrpSpPr>
          <p:cNvPr id="14" name="Group 14"/>
          <p:cNvGrpSpPr>
            <a:grpSpLocks noChangeAspect="1"/>
          </p:cNvGrpSpPr>
          <p:nvPr/>
        </p:nvGrpSpPr>
        <p:grpSpPr bwMode="auto">
          <a:xfrm rot="16200000">
            <a:off x="2879725" y="4646613"/>
            <a:ext cx="125413" cy="198437"/>
            <a:chOff x="1152" y="2304"/>
            <a:chExt cx="96" cy="192"/>
          </a:xfrm>
        </p:grpSpPr>
        <p:sp>
          <p:nvSpPr>
            <p:cNvPr id="15" name="Line 15"/>
            <p:cNvSpPr>
              <a:spLocks noChangeAspect="1" noChangeShapeType="1"/>
            </p:cNvSpPr>
            <p:nvPr/>
          </p:nvSpPr>
          <p:spPr bwMode="auto">
            <a:xfrm flipH="1">
              <a:off x="1152" y="240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6" name="Line 16"/>
            <p:cNvSpPr>
              <a:spLocks noChangeAspect="1" noChangeShapeType="1"/>
            </p:cNvSpPr>
            <p:nvPr/>
          </p:nvSpPr>
          <p:spPr bwMode="auto">
            <a:xfrm rot="5400000" flipH="1">
              <a:off x="1152" y="2304"/>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grpSp>
      <p:grpSp>
        <p:nvGrpSpPr>
          <p:cNvPr id="17" name="Group 17"/>
          <p:cNvGrpSpPr>
            <a:grpSpLocks/>
          </p:cNvGrpSpPr>
          <p:nvPr/>
        </p:nvGrpSpPr>
        <p:grpSpPr bwMode="auto">
          <a:xfrm>
            <a:off x="1870075" y="2060575"/>
            <a:ext cx="320675" cy="1576388"/>
            <a:chOff x="679" y="1252"/>
            <a:chExt cx="318" cy="1724"/>
          </a:xfrm>
        </p:grpSpPr>
        <p:sp>
          <p:nvSpPr>
            <p:cNvPr id="18" name="Line 18"/>
            <p:cNvSpPr>
              <a:spLocks noChangeShapeType="1"/>
            </p:cNvSpPr>
            <p:nvPr/>
          </p:nvSpPr>
          <p:spPr bwMode="auto">
            <a:xfrm>
              <a:off x="679" y="1252"/>
              <a:ext cx="0" cy="8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9" name="Line 19"/>
            <p:cNvSpPr>
              <a:spLocks noChangeShapeType="1"/>
            </p:cNvSpPr>
            <p:nvPr/>
          </p:nvSpPr>
          <p:spPr bwMode="auto">
            <a:xfrm flipV="1">
              <a:off x="997" y="2114"/>
              <a:ext cx="0" cy="8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cxnSp>
          <p:nvCxnSpPr>
            <p:cNvPr id="20" name="AutoShape 20"/>
            <p:cNvCxnSpPr>
              <a:cxnSpLocks noChangeShapeType="1"/>
              <a:stCxn id="18" idx="1"/>
              <a:endCxn id="19" idx="1"/>
            </p:cNvCxnSpPr>
            <p:nvPr/>
          </p:nvCxnSpPr>
          <p:spPr bwMode="auto">
            <a:xfrm>
              <a:off x="679" y="2114"/>
              <a:ext cx="318"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1" name="Group 21"/>
          <p:cNvGrpSpPr>
            <a:grpSpLocks/>
          </p:cNvGrpSpPr>
          <p:nvPr/>
        </p:nvGrpSpPr>
        <p:grpSpPr bwMode="auto">
          <a:xfrm flipH="1">
            <a:off x="2933700" y="2060575"/>
            <a:ext cx="234950" cy="2736850"/>
            <a:chOff x="679" y="1252"/>
            <a:chExt cx="318" cy="1724"/>
          </a:xfrm>
        </p:grpSpPr>
        <p:sp>
          <p:nvSpPr>
            <p:cNvPr id="22" name="Line 22"/>
            <p:cNvSpPr>
              <a:spLocks noChangeShapeType="1"/>
            </p:cNvSpPr>
            <p:nvPr/>
          </p:nvSpPr>
          <p:spPr bwMode="auto">
            <a:xfrm>
              <a:off x="679" y="1252"/>
              <a:ext cx="0" cy="8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3" name="Line 23"/>
            <p:cNvSpPr>
              <a:spLocks noChangeShapeType="1"/>
            </p:cNvSpPr>
            <p:nvPr/>
          </p:nvSpPr>
          <p:spPr bwMode="auto">
            <a:xfrm flipV="1">
              <a:off x="997" y="2114"/>
              <a:ext cx="0" cy="8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cxnSp>
          <p:nvCxnSpPr>
            <p:cNvPr id="24" name="AutoShape 24"/>
            <p:cNvCxnSpPr>
              <a:cxnSpLocks noChangeShapeType="1"/>
              <a:stCxn id="22" idx="1"/>
              <a:endCxn id="23" idx="1"/>
            </p:cNvCxnSpPr>
            <p:nvPr/>
          </p:nvCxnSpPr>
          <p:spPr bwMode="auto">
            <a:xfrm>
              <a:off x="679" y="2114"/>
              <a:ext cx="318"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5" name="Group 25"/>
          <p:cNvGrpSpPr>
            <a:grpSpLocks/>
          </p:cNvGrpSpPr>
          <p:nvPr/>
        </p:nvGrpSpPr>
        <p:grpSpPr bwMode="auto">
          <a:xfrm>
            <a:off x="3419475" y="2060575"/>
            <a:ext cx="1620838" cy="2089150"/>
            <a:chOff x="679" y="1252"/>
            <a:chExt cx="318" cy="1724"/>
          </a:xfrm>
        </p:grpSpPr>
        <p:sp>
          <p:nvSpPr>
            <p:cNvPr id="26" name="Line 26"/>
            <p:cNvSpPr>
              <a:spLocks noChangeShapeType="1"/>
            </p:cNvSpPr>
            <p:nvPr/>
          </p:nvSpPr>
          <p:spPr bwMode="auto">
            <a:xfrm>
              <a:off x="679" y="1252"/>
              <a:ext cx="0" cy="8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7" name="Line 27"/>
            <p:cNvSpPr>
              <a:spLocks noChangeShapeType="1"/>
            </p:cNvSpPr>
            <p:nvPr/>
          </p:nvSpPr>
          <p:spPr bwMode="auto">
            <a:xfrm flipV="1">
              <a:off x="997" y="2114"/>
              <a:ext cx="0" cy="8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cxnSp>
          <p:nvCxnSpPr>
            <p:cNvPr id="28" name="AutoShape 28"/>
            <p:cNvCxnSpPr>
              <a:cxnSpLocks noChangeShapeType="1"/>
              <a:stCxn id="26" idx="1"/>
              <a:endCxn id="27" idx="1"/>
            </p:cNvCxnSpPr>
            <p:nvPr/>
          </p:nvCxnSpPr>
          <p:spPr bwMode="auto">
            <a:xfrm>
              <a:off x="679" y="2114"/>
              <a:ext cx="318"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9" name="Group 29"/>
          <p:cNvGrpSpPr>
            <a:grpSpLocks/>
          </p:cNvGrpSpPr>
          <p:nvPr/>
        </p:nvGrpSpPr>
        <p:grpSpPr bwMode="auto">
          <a:xfrm flipH="1">
            <a:off x="5545138" y="2060575"/>
            <a:ext cx="1908175" cy="2089150"/>
            <a:chOff x="679" y="1252"/>
            <a:chExt cx="318" cy="1724"/>
          </a:xfrm>
        </p:grpSpPr>
        <p:sp>
          <p:nvSpPr>
            <p:cNvPr id="30" name="Line 30"/>
            <p:cNvSpPr>
              <a:spLocks noChangeShapeType="1"/>
            </p:cNvSpPr>
            <p:nvPr/>
          </p:nvSpPr>
          <p:spPr bwMode="auto">
            <a:xfrm>
              <a:off x="679" y="1252"/>
              <a:ext cx="0" cy="8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31" name="Line 31"/>
            <p:cNvSpPr>
              <a:spLocks noChangeShapeType="1"/>
            </p:cNvSpPr>
            <p:nvPr/>
          </p:nvSpPr>
          <p:spPr bwMode="auto">
            <a:xfrm flipV="1">
              <a:off x="997" y="2114"/>
              <a:ext cx="0" cy="8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cxnSp>
          <p:nvCxnSpPr>
            <p:cNvPr id="32" name="AutoShape 32"/>
            <p:cNvCxnSpPr>
              <a:cxnSpLocks noChangeShapeType="1"/>
              <a:stCxn id="30" idx="1"/>
              <a:endCxn id="31" idx="1"/>
            </p:cNvCxnSpPr>
            <p:nvPr/>
          </p:nvCxnSpPr>
          <p:spPr bwMode="auto">
            <a:xfrm>
              <a:off x="679" y="2114"/>
              <a:ext cx="318"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33" name="Group 33"/>
          <p:cNvGrpSpPr>
            <a:grpSpLocks noChangeAspect="1"/>
          </p:cNvGrpSpPr>
          <p:nvPr/>
        </p:nvGrpSpPr>
        <p:grpSpPr bwMode="auto">
          <a:xfrm rot="16200000">
            <a:off x="4986338" y="3968750"/>
            <a:ext cx="125412" cy="198438"/>
            <a:chOff x="1152" y="2304"/>
            <a:chExt cx="96" cy="192"/>
          </a:xfrm>
        </p:grpSpPr>
        <p:sp>
          <p:nvSpPr>
            <p:cNvPr id="34" name="Line 34"/>
            <p:cNvSpPr>
              <a:spLocks noChangeAspect="1" noChangeShapeType="1"/>
            </p:cNvSpPr>
            <p:nvPr/>
          </p:nvSpPr>
          <p:spPr bwMode="auto">
            <a:xfrm flipH="1">
              <a:off x="1152" y="240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35" name="Line 35"/>
            <p:cNvSpPr>
              <a:spLocks noChangeAspect="1" noChangeShapeType="1"/>
            </p:cNvSpPr>
            <p:nvPr/>
          </p:nvSpPr>
          <p:spPr bwMode="auto">
            <a:xfrm rot="5400000" flipH="1">
              <a:off x="1152" y="2304"/>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grpSp>
      <p:grpSp>
        <p:nvGrpSpPr>
          <p:cNvPr id="36" name="Group 36"/>
          <p:cNvGrpSpPr>
            <a:grpSpLocks noChangeAspect="1"/>
          </p:cNvGrpSpPr>
          <p:nvPr/>
        </p:nvGrpSpPr>
        <p:grpSpPr bwMode="auto">
          <a:xfrm rot="16200000">
            <a:off x="5492751" y="3968750"/>
            <a:ext cx="125412" cy="198437"/>
            <a:chOff x="1152" y="2304"/>
            <a:chExt cx="96" cy="192"/>
          </a:xfrm>
        </p:grpSpPr>
        <p:sp>
          <p:nvSpPr>
            <p:cNvPr id="37" name="Line 37"/>
            <p:cNvSpPr>
              <a:spLocks noChangeAspect="1" noChangeShapeType="1"/>
            </p:cNvSpPr>
            <p:nvPr/>
          </p:nvSpPr>
          <p:spPr bwMode="auto">
            <a:xfrm flipH="1">
              <a:off x="1152" y="240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38" name="Line 38"/>
            <p:cNvSpPr>
              <a:spLocks noChangeAspect="1" noChangeShapeType="1"/>
            </p:cNvSpPr>
            <p:nvPr/>
          </p:nvSpPr>
          <p:spPr bwMode="auto">
            <a:xfrm rot="5400000" flipH="1">
              <a:off x="1152" y="2304"/>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grpSp>
      <p:grpSp>
        <p:nvGrpSpPr>
          <p:cNvPr id="39" name="Group 39"/>
          <p:cNvGrpSpPr>
            <a:grpSpLocks/>
          </p:cNvGrpSpPr>
          <p:nvPr/>
        </p:nvGrpSpPr>
        <p:grpSpPr bwMode="auto">
          <a:xfrm>
            <a:off x="3671888" y="2060575"/>
            <a:ext cx="2413000" cy="433388"/>
            <a:chOff x="679" y="1252"/>
            <a:chExt cx="318" cy="1724"/>
          </a:xfrm>
        </p:grpSpPr>
        <p:sp>
          <p:nvSpPr>
            <p:cNvPr id="40" name="Line 40"/>
            <p:cNvSpPr>
              <a:spLocks noChangeShapeType="1"/>
            </p:cNvSpPr>
            <p:nvPr/>
          </p:nvSpPr>
          <p:spPr bwMode="auto">
            <a:xfrm>
              <a:off x="679" y="1252"/>
              <a:ext cx="0" cy="8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41" name="Line 41"/>
            <p:cNvSpPr>
              <a:spLocks noChangeShapeType="1"/>
            </p:cNvSpPr>
            <p:nvPr/>
          </p:nvSpPr>
          <p:spPr bwMode="auto">
            <a:xfrm flipV="1">
              <a:off x="997" y="2114"/>
              <a:ext cx="0" cy="8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cxnSp>
          <p:nvCxnSpPr>
            <p:cNvPr id="42" name="AutoShape 42"/>
            <p:cNvCxnSpPr>
              <a:cxnSpLocks noChangeShapeType="1"/>
              <a:stCxn id="40" idx="1"/>
              <a:endCxn id="41" idx="1"/>
            </p:cNvCxnSpPr>
            <p:nvPr/>
          </p:nvCxnSpPr>
          <p:spPr bwMode="auto">
            <a:xfrm>
              <a:off x="679" y="2114"/>
              <a:ext cx="318"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43" name="Group 43"/>
          <p:cNvGrpSpPr>
            <a:grpSpLocks noChangeAspect="1"/>
          </p:cNvGrpSpPr>
          <p:nvPr/>
        </p:nvGrpSpPr>
        <p:grpSpPr bwMode="auto">
          <a:xfrm rot="16200000">
            <a:off x="6029325" y="2332038"/>
            <a:ext cx="125413" cy="198437"/>
            <a:chOff x="1152" y="2304"/>
            <a:chExt cx="96" cy="192"/>
          </a:xfrm>
        </p:grpSpPr>
        <p:sp>
          <p:nvSpPr>
            <p:cNvPr id="44" name="Line 44"/>
            <p:cNvSpPr>
              <a:spLocks noChangeAspect="1" noChangeShapeType="1"/>
            </p:cNvSpPr>
            <p:nvPr/>
          </p:nvSpPr>
          <p:spPr bwMode="auto">
            <a:xfrm flipH="1">
              <a:off x="1152" y="240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45" name="Line 45"/>
            <p:cNvSpPr>
              <a:spLocks noChangeAspect="1" noChangeShapeType="1"/>
            </p:cNvSpPr>
            <p:nvPr/>
          </p:nvSpPr>
          <p:spPr bwMode="auto">
            <a:xfrm rot="5400000" flipH="1">
              <a:off x="1152" y="2304"/>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grpSp>
      <p:grpSp>
        <p:nvGrpSpPr>
          <p:cNvPr id="46" name="Group 46"/>
          <p:cNvGrpSpPr>
            <a:grpSpLocks/>
          </p:cNvGrpSpPr>
          <p:nvPr/>
        </p:nvGrpSpPr>
        <p:grpSpPr bwMode="auto">
          <a:xfrm flipH="1">
            <a:off x="6480175" y="2060575"/>
            <a:ext cx="574675" cy="433388"/>
            <a:chOff x="679" y="1252"/>
            <a:chExt cx="318" cy="1724"/>
          </a:xfrm>
        </p:grpSpPr>
        <p:sp>
          <p:nvSpPr>
            <p:cNvPr id="47" name="Line 47"/>
            <p:cNvSpPr>
              <a:spLocks noChangeShapeType="1"/>
            </p:cNvSpPr>
            <p:nvPr/>
          </p:nvSpPr>
          <p:spPr bwMode="auto">
            <a:xfrm>
              <a:off x="679" y="1252"/>
              <a:ext cx="0" cy="8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48" name="Line 48"/>
            <p:cNvSpPr>
              <a:spLocks noChangeShapeType="1"/>
            </p:cNvSpPr>
            <p:nvPr/>
          </p:nvSpPr>
          <p:spPr bwMode="auto">
            <a:xfrm flipV="1">
              <a:off x="997" y="2114"/>
              <a:ext cx="0" cy="8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cxnSp>
          <p:nvCxnSpPr>
            <p:cNvPr id="49" name="AutoShape 49"/>
            <p:cNvCxnSpPr>
              <a:cxnSpLocks noChangeShapeType="1"/>
              <a:stCxn id="47" idx="1"/>
              <a:endCxn id="48" idx="1"/>
            </p:cNvCxnSpPr>
            <p:nvPr/>
          </p:nvCxnSpPr>
          <p:spPr bwMode="auto">
            <a:xfrm>
              <a:off x="679" y="2114"/>
              <a:ext cx="318"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50" name="Group 50"/>
          <p:cNvGrpSpPr>
            <a:grpSpLocks noChangeAspect="1"/>
          </p:cNvGrpSpPr>
          <p:nvPr/>
        </p:nvGrpSpPr>
        <p:grpSpPr bwMode="auto">
          <a:xfrm rot="16200000">
            <a:off x="6408737" y="2332038"/>
            <a:ext cx="125413" cy="198438"/>
            <a:chOff x="1152" y="2304"/>
            <a:chExt cx="96" cy="192"/>
          </a:xfrm>
        </p:grpSpPr>
        <p:sp>
          <p:nvSpPr>
            <p:cNvPr id="51" name="Line 51"/>
            <p:cNvSpPr>
              <a:spLocks noChangeAspect="1" noChangeShapeType="1"/>
            </p:cNvSpPr>
            <p:nvPr/>
          </p:nvSpPr>
          <p:spPr bwMode="auto">
            <a:xfrm flipH="1">
              <a:off x="1152" y="240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52" name="Line 52"/>
            <p:cNvSpPr>
              <a:spLocks noChangeAspect="1" noChangeShapeType="1"/>
            </p:cNvSpPr>
            <p:nvPr/>
          </p:nvSpPr>
          <p:spPr bwMode="auto">
            <a:xfrm rot="5400000" flipH="1">
              <a:off x="1152" y="2304"/>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grpSp>
      <p:sp>
        <p:nvSpPr>
          <p:cNvPr id="53" name="Line 53"/>
          <p:cNvSpPr>
            <a:spLocks noChangeShapeType="1"/>
          </p:cNvSpPr>
          <p:nvPr/>
        </p:nvSpPr>
        <p:spPr bwMode="auto">
          <a:xfrm>
            <a:off x="1760538" y="2168525"/>
            <a:ext cx="1809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54" name="Line 54"/>
          <p:cNvSpPr>
            <a:spLocks noChangeShapeType="1"/>
          </p:cNvSpPr>
          <p:nvPr/>
        </p:nvSpPr>
        <p:spPr bwMode="auto">
          <a:xfrm>
            <a:off x="3041650" y="2168525"/>
            <a:ext cx="1809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55" name="Line 55"/>
          <p:cNvSpPr>
            <a:spLocks noChangeShapeType="1"/>
          </p:cNvSpPr>
          <p:nvPr/>
        </p:nvSpPr>
        <p:spPr bwMode="auto">
          <a:xfrm>
            <a:off x="3311525" y="2168525"/>
            <a:ext cx="1809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56" name="Line 56"/>
          <p:cNvSpPr>
            <a:spLocks noChangeShapeType="1"/>
          </p:cNvSpPr>
          <p:nvPr/>
        </p:nvSpPr>
        <p:spPr bwMode="auto">
          <a:xfrm>
            <a:off x="3600450" y="2168525"/>
            <a:ext cx="1809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57" name="Line 57"/>
          <p:cNvSpPr>
            <a:spLocks noChangeShapeType="1"/>
          </p:cNvSpPr>
          <p:nvPr/>
        </p:nvSpPr>
        <p:spPr bwMode="auto">
          <a:xfrm>
            <a:off x="6946900" y="2168525"/>
            <a:ext cx="1809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58" name="Line 58"/>
          <p:cNvSpPr>
            <a:spLocks noChangeShapeType="1"/>
          </p:cNvSpPr>
          <p:nvPr/>
        </p:nvSpPr>
        <p:spPr bwMode="auto">
          <a:xfrm>
            <a:off x="7343775" y="2168525"/>
            <a:ext cx="1809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59" name="Line 59"/>
          <p:cNvSpPr>
            <a:spLocks noChangeShapeType="1"/>
          </p:cNvSpPr>
          <p:nvPr/>
        </p:nvSpPr>
        <p:spPr bwMode="auto">
          <a:xfrm>
            <a:off x="5435600" y="5156200"/>
            <a:ext cx="0" cy="1793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grpSp>
        <p:nvGrpSpPr>
          <p:cNvPr id="60" name="Group 60"/>
          <p:cNvGrpSpPr>
            <a:grpSpLocks/>
          </p:cNvGrpSpPr>
          <p:nvPr/>
        </p:nvGrpSpPr>
        <p:grpSpPr bwMode="auto">
          <a:xfrm flipH="1">
            <a:off x="6076950" y="2058988"/>
            <a:ext cx="1735138" cy="2917825"/>
            <a:chOff x="679" y="1252"/>
            <a:chExt cx="318" cy="1724"/>
          </a:xfrm>
        </p:grpSpPr>
        <p:sp>
          <p:nvSpPr>
            <p:cNvPr id="61" name="Line 61"/>
            <p:cNvSpPr>
              <a:spLocks noChangeShapeType="1"/>
            </p:cNvSpPr>
            <p:nvPr/>
          </p:nvSpPr>
          <p:spPr bwMode="auto">
            <a:xfrm>
              <a:off x="679" y="1252"/>
              <a:ext cx="0" cy="8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62" name="Line 62"/>
            <p:cNvSpPr>
              <a:spLocks noChangeShapeType="1"/>
            </p:cNvSpPr>
            <p:nvPr/>
          </p:nvSpPr>
          <p:spPr bwMode="auto">
            <a:xfrm flipV="1">
              <a:off x="997" y="2114"/>
              <a:ext cx="0" cy="8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cxnSp>
          <p:nvCxnSpPr>
            <p:cNvPr id="63" name="AutoShape 63"/>
            <p:cNvCxnSpPr>
              <a:cxnSpLocks noChangeShapeType="1"/>
              <a:stCxn id="61" idx="1"/>
              <a:endCxn id="62" idx="1"/>
            </p:cNvCxnSpPr>
            <p:nvPr/>
          </p:nvCxnSpPr>
          <p:spPr bwMode="auto">
            <a:xfrm>
              <a:off x="679" y="2114"/>
              <a:ext cx="318"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64" name="Line 64"/>
          <p:cNvSpPr>
            <a:spLocks noChangeShapeType="1"/>
          </p:cNvSpPr>
          <p:nvPr/>
        </p:nvSpPr>
        <p:spPr bwMode="auto">
          <a:xfrm>
            <a:off x="7702550" y="2166938"/>
            <a:ext cx="1809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grpSp>
        <p:nvGrpSpPr>
          <p:cNvPr id="65" name="Group 65"/>
          <p:cNvGrpSpPr>
            <a:grpSpLocks noChangeAspect="1"/>
          </p:cNvGrpSpPr>
          <p:nvPr/>
        </p:nvGrpSpPr>
        <p:grpSpPr bwMode="auto">
          <a:xfrm rot="16200000">
            <a:off x="6030912" y="4814888"/>
            <a:ext cx="125413" cy="198438"/>
            <a:chOff x="1152" y="2304"/>
            <a:chExt cx="96" cy="192"/>
          </a:xfrm>
        </p:grpSpPr>
        <p:sp>
          <p:nvSpPr>
            <p:cNvPr id="66" name="Line 66"/>
            <p:cNvSpPr>
              <a:spLocks noChangeAspect="1" noChangeShapeType="1"/>
            </p:cNvSpPr>
            <p:nvPr/>
          </p:nvSpPr>
          <p:spPr bwMode="auto">
            <a:xfrm flipH="1">
              <a:off x="1152" y="240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67" name="Line 67"/>
            <p:cNvSpPr>
              <a:spLocks noChangeAspect="1" noChangeShapeType="1"/>
            </p:cNvSpPr>
            <p:nvPr/>
          </p:nvSpPr>
          <p:spPr bwMode="auto">
            <a:xfrm rot="5400000" flipH="1">
              <a:off x="1152" y="2304"/>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grpSp>
      <p:sp>
        <p:nvSpPr>
          <p:cNvPr id="68" name="Text Box 70"/>
          <p:cNvSpPr txBox="1">
            <a:spLocks noChangeArrowheads="1"/>
          </p:cNvSpPr>
          <p:nvPr/>
        </p:nvSpPr>
        <p:spPr bwMode="auto">
          <a:xfrm>
            <a:off x="2303463" y="4808538"/>
            <a:ext cx="1042987" cy="5048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p>
            <a:pPr algn="ctr"/>
            <a:r>
              <a:rPr lang="ja-JP" altLang="en-US" sz="1400">
                <a:latin typeface="Times New Roman" pitchFamily="18" charset="0"/>
              </a:rPr>
              <a:t>注文品目</a:t>
            </a:r>
          </a:p>
        </p:txBody>
      </p:sp>
      <p:grpSp>
        <p:nvGrpSpPr>
          <p:cNvPr id="69" name="Group 71"/>
          <p:cNvGrpSpPr>
            <a:grpSpLocks/>
          </p:cNvGrpSpPr>
          <p:nvPr/>
        </p:nvGrpSpPr>
        <p:grpSpPr bwMode="auto">
          <a:xfrm>
            <a:off x="2268538" y="4160838"/>
            <a:ext cx="395287" cy="649287"/>
            <a:chOff x="679" y="1252"/>
            <a:chExt cx="318" cy="1724"/>
          </a:xfrm>
        </p:grpSpPr>
        <p:sp>
          <p:nvSpPr>
            <p:cNvPr id="70" name="Line 72"/>
            <p:cNvSpPr>
              <a:spLocks noChangeShapeType="1"/>
            </p:cNvSpPr>
            <p:nvPr/>
          </p:nvSpPr>
          <p:spPr bwMode="auto">
            <a:xfrm>
              <a:off x="679" y="1252"/>
              <a:ext cx="0" cy="8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71" name="Line 73"/>
            <p:cNvSpPr>
              <a:spLocks noChangeShapeType="1"/>
            </p:cNvSpPr>
            <p:nvPr/>
          </p:nvSpPr>
          <p:spPr bwMode="auto">
            <a:xfrm flipV="1">
              <a:off x="997" y="2114"/>
              <a:ext cx="0" cy="8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cxnSp>
          <p:nvCxnSpPr>
            <p:cNvPr id="72" name="AutoShape 74"/>
            <p:cNvCxnSpPr>
              <a:cxnSpLocks noChangeShapeType="1"/>
              <a:stCxn id="70" idx="1"/>
              <a:endCxn id="71" idx="1"/>
            </p:cNvCxnSpPr>
            <p:nvPr/>
          </p:nvCxnSpPr>
          <p:spPr bwMode="auto">
            <a:xfrm>
              <a:off x="679" y="2114"/>
              <a:ext cx="318"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73" name="Line 75"/>
          <p:cNvSpPr>
            <a:spLocks noChangeShapeType="1"/>
          </p:cNvSpPr>
          <p:nvPr/>
        </p:nvSpPr>
        <p:spPr bwMode="auto">
          <a:xfrm>
            <a:off x="2160588" y="4232275"/>
            <a:ext cx="1809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grpSp>
        <p:nvGrpSpPr>
          <p:cNvPr id="74" name="Group 76"/>
          <p:cNvGrpSpPr>
            <a:grpSpLocks noChangeAspect="1"/>
          </p:cNvGrpSpPr>
          <p:nvPr/>
        </p:nvGrpSpPr>
        <p:grpSpPr bwMode="auto">
          <a:xfrm rot="16200000">
            <a:off x="2592387" y="4646613"/>
            <a:ext cx="125413" cy="198438"/>
            <a:chOff x="1152" y="2304"/>
            <a:chExt cx="96" cy="192"/>
          </a:xfrm>
        </p:grpSpPr>
        <p:sp>
          <p:nvSpPr>
            <p:cNvPr id="75" name="Line 77"/>
            <p:cNvSpPr>
              <a:spLocks noChangeAspect="1" noChangeShapeType="1"/>
            </p:cNvSpPr>
            <p:nvPr/>
          </p:nvSpPr>
          <p:spPr bwMode="auto">
            <a:xfrm flipH="1">
              <a:off x="1152" y="240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76" name="Line 78"/>
            <p:cNvSpPr>
              <a:spLocks noChangeAspect="1" noChangeShapeType="1"/>
            </p:cNvSpPr>
            <p:nvPr/>
          </p:nvSpPr>
          <p:spPr bwMode="auto">
            <a:xfrm rot="5400000" flipH="1">
              <a:off x="1152" y="2304"/>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grpSp>
      <p:sp>
        <p:nvSpPr>
          <p:cNvPr id="77" name="Text Box 80"/>
          <p:cNvSpPr txBox="1">
            <a:spLocks noChangeArrowheads="1"/>
          </p:cNvSpPr>
          <p:nvPr/>
        </p:nvSpPr>
        <p:spPr bwMode="auto">
          <a:xfrm>
            <a:off x="5526088" y="4976813"/>
            <a:ext cx="1042987" cy="5048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p>
            <a:pPr algn="ctr"/>
            <a:r>
              <a:rPr lang="ja-JP" altLang="en-US" sz="1400">
                <a:latin typeface="Times New Roman" pitchFamily="18" charset="0"/>
              </a:rPr>
              <a:t>出荷</a:t>
            </a:r>
          </a:p>
        </p:txBody>
      </p:sp>
      <p:sp>
        <p:nvSpPr>
          <p:cNvPr id="78" name="Line 81"/>
          <p:cNvSpPr>
            <a:spLocks noChangeShapeType="1"/>
          </p:cNvSpPr>
          <p:nvPr/>
        </p:nvSpPr>
        <p:spPr bwMode="auto">
          <a:xfrm>
            <a:off x="3409950" y="4981575"/>
            <a:ext cx="0" cy="1793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Tree>
    <p:extLst>
      <p:ext uri="{BB962C8B-B14F-4D97-AF65-F5344CB8AC3E}">
        <p14:creationId xmlns:p14="http://schemas.microsoft.com/office/powerpoint/2010/main" val="39798931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p:cNvSpPr>
            <a:spLocks noGrp="1"/>
          </p:cNvSpPr>
          <p:nvPr>
            <p:ph type="title" sz="quarter"/>
          </p:nvPr>
        </p:nvSpPr>
        <p:spPr/>
        <p:txBody>
          <a:bodyPr/>
          <a:lstStyle/>
          <a:p>
            <a:r>
              <a:rPr lang="ja-JP" altLang="en-US" dirty="0" smtClean="0"/>
              <a:t>図表</a:t>
            </a:r>
            <a:r>
              <a:rPr lang="en-US" altLang="ja-JP" dirty="0" smtClean="0"/>
              <a:t>7-18</a:t>
            </a:r>
            <a:r>
              <a:rPr lang="ja-JP" altLang="en-US" dirty="0"/>
              <a:t>　関係データ分析によるデータモデルの例</a:t>
            </a:r>
            <a:endParaRPr kumimoji="1" lang="ja-JP" altLang="en-US" dirty="0"/>
          </a:p>
        </p:txBody>
      </p:sp>
      <p:sp>
        <p:nvSpPr>
          <p:cNvPr id="3" name="Line 2"/>
          <p:cNvSpPr>
            <a:spLocks noChangeShapeType="1"/>
          </p:cNvSpPr>
          <p:nvPr/>
        </p:nvSpPr>
        <p:spPr bwMode="auto">
          <a:xfrm>
            <a:off x="4535488" y="5113338"/>
            <a:ext cx="0" cy="127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4" name="Line 3"/>
          <p:cNvSpPr>
            <a:spLocks noChangeShapeType="1"/>
          </p:cNvSpPr>
          <p:nvPr/>
        </p:nvSpPr>
        <p:spPr bwMode="auto">
          <a:xfrm flipH="1" flipV="1">
            <a:off x="4805363" y="5240338"/>
            <a:ext cx="19050" cy="3254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cxnSp>
        <p:nvCxnSpPr>
          <p:cNvPr id="5" name="AutoShape 4"/>
          <p:cNvCxnSpPr>
            <a:cxnSpLocks noChangeShapeType="1"/>
            <a:stCxn id="3" idx="1"/>
            <a:endCxn id="4" idx="1"/>
          </p:cNvCxnSpPr>
          <p:nvPr/>
        </p:nvCxnSpPr>
        <p:spPr bwMode="auto">
          <a:xfrm>
            <a:off x="4535488" y="5240338"/>
            <a:ext cx="269875" cy="158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 name="AutoShape 5"/>
          <p:cNvCxnSpPr>
            <a:cxnSpLocks noChangeShapeType="1"/>
            <a:endCxn id="82" idx="3"/>
          </p:cNvCxnSpPr>
          <p:nvPr/>
        </p:nvCxnSpPr>
        <p:spPr bwMode="auto">
          <a:xfrm rot="10800000" flipV="1">
            <a:off x="5727700" y="2454275"/>
            <a:ext cx="661988" cy="352425"/>
          </a:xfrm>
          <a:prstGeom prst="bentConnector3">
            <a:avLst>
              <a:gd name="adj1" fmla="val 4988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 name="AutoShape 6"/>
          <p:cNvCxnSpPr>
            <a:cxnSpLocks noChangeShapeType="1"/>
            <a:stCxn id="24" idx="2"/>
            <a:endCxn id="68" idx="0"/>
          </p:cNvCxnSpPr>
          <p:nvPr/>
        </p:nvCxnSpPr>
        <p:spPr bwMode="auto">
          <a:xfrm rot="16200000" flipH="1">
            <a:off x="3218656" y="3271044"/>
            <a:ext cx="350838" cy="1314450"/>
          </a:xfrm>
          <a:prstGeom prst="bentConnector3">
            <a:avLst>
              <a:gd name="adj1" fmla="val 49773"/>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8" name="Group 7"/>
          <p:cNvGrpSpPr>
            <a:grpSpLocks/>
          </p:cNvGrpSpPr>
          <p:nvPr/>
        </p:nvGrpSpPr>
        <p:grpSpPr bwMode="auto">
          <a:xfrm>
            <a:off x="1979613" y="1728788"/>
            <a:ext cx="630237" cy="396875"/>
            <a:chOff x="679" y="1252"/>
            <a:chExt cx="318" cy="1724"/>
          </a:xfrm>
        </p:grpSpPr>
        <p:sp>
          <p:nvSpPr>
            <p:cNvPr id="10" name="Line 8"/>
            <p:cNvSpPr>
              <a:spLocks noChangeShapeType="1"/>
            </p:cNvSpPr>
            <p:nvPr/>
          </p:nvSpPr>
          <p:spPr bwMode="auto">
            <a:xfrm>
              <a:off x="679" y="1252"/>
              <a:ext cx="0" cy="8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1" name="Line 9"/>
            <p:cNvSpPr>
              <a:spLocks noChangeShapeType="1"/>
            </p:cNvSpPr>
            <p:nvPr/>
          </p:nvSpPr>
          <p:spPr bwMode="auto">
            <a:xfrm flipV="1">
              <a:off x="997" y="2114"/>
              <a:ext cx="0" cy="8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cxnSp>
          <p:nvCxnSpPr>
            <p:cNvPr id="12" name="AutoShape 10"/>
            <p:cNvCxnSpPr>
              <a:cxnSpLocks noChangeShapeType="1"/>
              <a:stCxn id="10" idx="1"/>
              <a:endCxn id="11" idx="1"/>
            </p:cNvCxnSpPr>
            <p:nvPr/>
          </p:nvCxnSpPr>
          <p:spPr bwMode="auto">
            <a:xfrm>
              <a:off x="679" y="2114"/>
              <a:ext cx="318"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3" name="Group 11"/>
          <p:cNvGrpSpPr>
            <a:grpSpLocks/>
          </p:cNvGrpSpPr>
          <p:nvPr/>
        </p:nvGrpSpPr>
        <p:grpSpPr bwMode="auto">
          <a:xfrm flipH="1">
            <a:off x="3402013" y="1595438"/>
            <a:ext cx="1584325" cy="530225"/>
            <a:chOff x="679" y="1252"/>
            <a:chExt cx="318" cy="1724"/>
          </a:xfrm>
        </p:grpSpPr>
        <p:sp>
          <p:nvSpPr>
            <p:cNvPr id="14" name="Line 12"/>
            <p:cNvSpPr>
              <a:spLocks noChangeShapeType="1"/>
            </p:cNvSpPr>
            <p:nvPr/>
          </p:nvSpPr>
          <p:spPr bwMode="auto">
            <a:xfrm>
              <a:off x="679" y="1252"/>
              <a:ext cx="0" cy="8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5" name="Line 13"/>
            <p:cNvSpPr>
              <a:spLocks noChangeShapeType="1"/>
            </p:cNvSpPr>
            <p:nvPr/>
          </p:nvSpPr>
          <p:spPr bwMode="auto">
            <a:xfrm flipV="1">
              <a:off x="997" y="2114"/>
              <a:ext cx="0" cy="8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cxnSp>
          <p:nvCxnSpPr>
            <p:cNvPr id="16" name="AutoShape 14"/>
            <p:cNvCxnSpPr>
              <a:cxnSpLocks noChangeShapeType="1"/>
              <a:stCxn id="14" idx="1"/>
              <a:endCxn id="15" idx="1"/>
            </p:cNvCxnSpPr>
            <p:nvPr/>
          </p:nvCxnSpPr>
          <p:spPr bwMode="auto">
            <a:xfrm>
              <a:off x="679" y="2114"/>
              <a:ext cx="318"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7" name="Line 16"/>
          <p:cNvSpPr>
            <a:spLocks noChangeShapeType="1"/>
          </p:cNvSpPr>
          <p:nvPr/>
        </p:nvSpPr>
        <p:spPr bwMode="auto">
          <a:xfrm>
            <a:off x="5362575" y="1641475"/>
            <a:ext cx="1809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cxnSp>
        <p:nvCxnSpPr>
          <p:cNvPr id="18" name="AutoShape 18"/>
          <p:cNvCxnSpPr>
            <a:cxnSpLocks noChangeShapeType="1"/>
            <a:stCxn id="82" idx="0"/>
            <a:endCxn id="37" idx="2"/>
          </p:cNvCxnSpPr>
          <p:nvPr/>
        </p:nvCxnSpPr>
        <p:spPr bwMode="auto">
          <a:xfrm rot="16200000">
            <a:off x="4710113" y="1800225"/>
            <a:ext cx="949325" cy="504825"/>
          </a:xfrm>
          <a:prstGeom prst="bentConnector3">
            <a:avLst>
              <a:gd name="adj1" fmla="val 5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9" name="Group 21"/>
          <p:cNvGrpSpPr>
            <a:grpSpLocks/>
          </p:cNvGrpSpPr>
          <p:nvPr/>
        </p:nvGrpSpPr>
        <p:grpSpPr bwMode="auto">
          <a:xfrm flipH="1">
            <a:off x="2284413" y="3752850"/>
            <a:ext cx="200025" cy="1763713"/>
            <a:chOff x="679" y="1252"/>
            <a:chExt cx="318" cy="1724"/>
          </a:xfrm>
        </p:grpSpPr>
        <p:sp>
          <p:nvSpPr>
            <p:cNvPr id="20" name="Line 22"/>
            <p:cNvSpPr>
              <a:spLocks noChangeShapeType="1"/>
            </p:cNvSpPr>
            <p:nvPr/>
          </p:nvSpPr>
          <p:spPr bwMode="auto">
            <a:xfrm>
              <a:off x="679" y="1252"/>
              <a:ext cx="0" cy="8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1" name="Line 23"/>
            <p:cNvSpPr>
              <a:spLocks noChangeShapeType="1"/>
            </p:cNvSpPr>
            <p:nvPr/>
          </p:nvSpPr>
          <p:spPr bwMode="auto">
            <a:xfrm flipV="1">
              <a:off x="997" y="2114"/>
              <a:ext cx="0" cy="8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cxnSp>
          <p:nvCxnSpPr>
            <p:cNvPr id="22" name="AutoShape 24"/>
            <p:cNvCxnSpPr>
              <a:cxnSpLocks noChangeShapeType="1"/>
              <a:stCxn id="20" idx="1"/>
              <a:endCxn id="21" idx="1"/>
            </p:cNvCxnSpPr>
            <p:nvPr/>
          </p:nvCxnSpPr>
          <p:spPr bwMode="auto">
            <a:xfrm>
              <a:off x="679" y="2114"/>
              <a:ext cx="318"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3" name="Group 25"/>
          <p:cNvGrpSpPr>
            <a:grpSpLocks/>
          </p:cNvGrpSpPr>
          <p:nvPr/>
        </p:nvGrpSpPr>
        <p:grpSpPr bwMode="auto">
          <a:xfrm>
            <a:off x="1925638" y="2017713"/>
            <a:ext cx="1620837" cy="1735137"/>
            <a:chOff x="294" y="436"/>
            <a:chExt cx="1021" cy="1093"/>
          </a:xfrm>
        </p:grpSpPr>
        <p:sp>
          <p:nvSpPr>
            <p:cNvPr id="24" name="Text Box 26"/>
            <p:cNvSpPr txBox="1">
              <a:spLocks noChangeArrowheads="1"/>
            </p:cNvSpPr>
            <p:nvPr/>
          </p:nvSpPr>
          <p:spPr bwMode="auto">
            <a:xfrm>
              <a:off x="294" y="601"/>
              <a:ext cx="1021" cy="92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ja-JP" altLang="en-US" sz="1000">
                  <a:latin typeface="Times New Roman" pitchFamily="18" charset="0"/>
                </a:rPr>
                <a:t>顧客番号</a:t>
              </a:r>
            </a:p>
            <a:p>
              <a:r>
                <a:rPr lang="ja-JP" altLang="en-US" sz="1000">
                  <a:latin typeface="Times New Roman" pitchFamily="18" charset="0"/>
                </a:rPr>
                <a:t>顧客名</a:t>
              </a:r>
            </a:p>
            <a:p>
              <a:r>
                <a:rPr lang="ja-JP" altLang="en-US" sz="1000">
                  <a:latin typeface="Times New Roman" pitchFamily="18" charset="0"/>
                </a:rPr>
                <a:t>顧客住所</a:t>
              </a:r>
            </a:p>
            <a:p>
              <a:r>
                <a:rPr lang="ja-JP" altLang="en-US" sz="1000">
                  <a:latin typeface="Times New Roman" pitchFamily="18" charset="0"/>
                </a:rPr>
                <a:t>銀行口座番号</a:t>
              </a:r>
            </a:p>
            <a:p>
              <a:r>
                <a:rPr lang="ja-JP" altLang="en-US" sz="1000">
                  <a:latin typeface="Times New Roman" pitchFamily="18" charset="0"/>
                </a:rPr>
                <a:t>ブロック番号</a:t>
              </a:r>
              <a:r>
                <a:rPr lang="en-US" altLang="ja-JP" sz="1000">
                  <a:latin typeface="Times New Roman" pitchFamily="18" charset="0"/>
                </a:rPr>
                <a:t>(FK)</a:t>
              </a:r>
            </a:p>
            <a:p>
              <a:r>
                <a:rPr lang="ja-JP" altLang="en-US" sz="1000">
                  <a:latin typeface="Times New Roman" pitchFamily="18" charset="0"/>
                </a:rPr>
                <a:t>信用度ランク</a:t>
              </a:r>
              <a:r>
                <a:rPr lang="en-US" altLang="ja-JP" sz="1000">
                  <a:latin typeface="Times New Roman" pitchFamily="18" charset="0"/>
                </a:rPr>
                <a:t>(FK)</a:t>
              </a:r>
            </a:p>
            <a:p>
              <a:r>
                <a:rPr lang="ja-JP" altLang="en-US" sz="1000">
                  <a:latin typeface="Times New Roman" pitchFamily="18" charset="0"/>
                </a:rPr>
                <a:t>値引ランク</a:t>
              </a:r>
              <a:r>
                <a:rPr lang="en-US" altLang="ja-JP" sz="1000">
                  <a:latin typeface="Times New Roman" pitchFamily="18" charset="0"/>
                </a:rPr>
                <a:t>(FK)</a:t>
              </a:r>
            </a:p>
            <a:p>
              <a:r>
                <a:rPr lang="ja-JP" altLang="en-US" sz="1000">
                  <a:latin typeface="Times New Roman" pitchFamily="18" charset="0"/>
                </a:rPr>
                <a:t>代用品フラグ</a:t>
              </a:r>
            </a:p>
            <a:p>
              <a:r>
                <a:rPr lang="ja-JP" altLang="en-US" sz="1000">
                  <a:latin typeface="Times New Roman" pitchFamily="18" charset="0"/>
                </a:rPr>
                <a:t>部分注文フラグ</a:t>
              </a:r>
            </a:p>
          </p:txBody>
        </p:sp>
        <p:sp>
          <p:nvSpPr>
            <p:cNvPr id="25" name="Text Box 27"/>
            <p:cNvSpPr txBox="1">
              <a:spLocks noChangeArrowheads="1"/>
            </p:cNvSpPr>
            <p:nvPr/>
          </p:nvSpPr>
          <p:spPr bwMode="auto">
            <a:xfrm>
              <a:off x="294" y="436"/>
              <a:ext cx="1020" cy="17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ja-JP" altLang="en-US" sz="1200">
                  <a:latin typeface="Times New Roman" pitchFamily="18" charset="0"/>
                </a:rPr>
                <a:t>顧客</a:t>
              </a:r>
            </a:p>
          </p:txBody>
        </p:sp>
        <p:sp>
          <p:nvSpPr>
            <p:cNvPr id="26" name="Line 28"/>
            <p:cNvSpPr>
              <a:spLocks noChangeShapeType="1"/>
            </p:cNvSpPr>
            <p:nvPr/>
          </p:nvSpPr>
          <p:spPr bwMode="auto">
            <a:xfrm>
              <a:off x="295" y="731"/>
              <a:ext cx="102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grpSp>
      <p:sp>
        <p:nvSpPr>
          <p:cNvPr id="27" name="Text Box 29"/>
          <p:cNvSpPr txBox="1">
            <a:spLocks noChangeArrowheads="1"/>
          </p:cNvSpPr>
          <p:nvPr/>
        </p:nvSpPr>
        <p:spPr bwMode="auto">
          <a:xfrm>
            <a:off x="3222625" y="3981450"/>
            <a:ext cx="1619250" cy="2746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ja-JP" altLang="en-US" sz="1200">
                <a:latin typeface="Times New Roman" pitchFamily="18" charset="0"/>
              </a:rPr>
              <a:t>注文</a:t>
            </a:r>
          </a:p>
        </p:txBody>
      </p:sp>
      <p:grpSp>
        <p:nvGrpSpPr>
          <p:cNvPr id="28" name="Group 30"/>
          <p:cNvGrpSpPr>
            <a:grpSpLocks/>
          </p:cNvGrpSpPr>
          <p:nvPr/>
        </p:nvGrpSpPr>
        <p:grpSpPr bwMode="auto">
          <a:xfrm>
            <a:off x="1062038" y="5364163"/>
            <a:ext cx="1620837" cy="1125537"/>
            <a:chOff x="294" y="436"/>
            <a:chExt cx="1021" cy="709"/>
          </a:xfrm>
        </p:grpSpPr>
        <p:sp>
          <p:nvSpPr>
            <p:cNvPr id="29" name="Text Box 31"/>
            <p:cNvSpPr txBox="1">
              <a:spLocks noChangeArrowheads="1"/>
            </p:cNvSpPr>
            <p:nvPr/>
          </p:nvSpPr>
          <p:spPr bwMode="auto">
            <a:xfrm>
              <a:off x="294" y="601"/>
              <a:ext cx="1021" cy="5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ja-JP" altLang="en-US" sz="1000">
                  <a:latin typeface="Times New Roman" pitchFamily="18" charset="0"/>
                </a:rPr>
                <a:t>伝票番号</a:t>
              </a:r>
            </a:p>
            <a:p>
              <a:r>
                <a:rPr lang="ja-JP" altLang="en-US" sz="1000">
                  <a:latin typeface="Times New Roman" pitchFamily="18" charset="0"/>
                </a:rPr>
                <a:t>顧客番号</a:t>
              </a:r>
              <a:r>
                <a:rPr lang="en-US" altLang="ja-JP" sz="1000">
                  <a:latin typeface="Times New Roman" pitchFamily="18" charset="0"/>
                </a:rPr>
                <a:t>(FK)</a:t>
              </a:r>
            </a:p>
            <a:p>
              <a:r>
                <a:rPr lang="ja-JP" altLang="en-US" sz="1000">
                  <a:latin typeface="Times New Roman" pitchFamily="18" charset="0"/>
                </a:rPr>
                <a:t>貸方</a:t>
              </a:r>
            </a:p>
            <a:p>
              <a:r>
                <a:rPr lang="ja-JP" altLang="en-US" sz="1000">
                  <a:latin typeface="Times New Roman" pitchFamily="18" charset="0"/>
                </a:rPr>
                <a:t>借方</a:t>
              </a:r>
            </a:p>
            <a:p>
              <a:r>
                <a:rPr lang="ja-JP" altLang="en-US" sz="1000">
                  <a:latin typeface="Times New Roman" pitchFamily="18" charset="0"/>
                </a:rPr>
                <a:t>勘定発生年月日</a:t>
              </a:r>
            </a:p>
          </p:txBody>
        </p:sp>
        <p:sp>
          <p:nvSpPr>
            <p:cNvPr id="30" name="Text Box 32"/>
            <p:cNvSpPr txBox="1">
              <a:spLocks noChangeArrowheads="1"/>
            </p:cNvSpPr>
            <p:nvPr/>
          </p:nvSpPr>
          <p:spPr bwMode="auto">
            <a:xfrm>
              <a:off x="294" y="436"/>
              <a:ext cx="1020" cy="17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ja-JP" altLang="en-US" sz="1200">
                  <a:latin typeface="Times New Roman" pitchFamily="18" charset="0"/>
                </a:rPr>
                <a:t>顧客勘定履歴</a:t>
              </a:r>
            </a:p>
          </p:txBody>
        </p:sp>
        <p:sp>
          <p:nvSpPr>
            <p:cNvPr id="31" name="Line 33"/>
            <p:cNvSpPr>
              <a:spLocks noChangeShapeType="1"/>
            </p:cNvSpPr>
            <p:nvPr/>
          </p:nvSpPr>
          <p:spPr bwMode="auto">
            <a:xfrm>
              <a:off x="295" y="731"/>
              <a:ext cx="102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grpSp>
      <p:grpSp>
        <p:nvGrpSpPr>
          <p:cNvPr id="32" name="Group 34"/>
          <p:cNvGrpSpPr>
            <a:grpSpLocks/>
          </p:cNvGrpSpPr>
          <p:nvPr/>
        </p:nvGrpSpPr>
        <p:grpSpPr bwMode="auto">
          <a:xfrm>
            <a:off x="1312863" y="1046163"/>
            <a:ext cx="1620837" cy="668337"/>
            <a:chOff x="294" y="436"/>
            <a:chExt cx="1021" cy="421"/>
          </a:xfrm>
        </p:grpSpPr>
        <p:sp>
          <p:nvSpPr>
            <p:cNvPr id="33" name="Text Box 35"/>
            <p:cNvSpPr txBox="1">
              <a:spLocks noChangeArrowheads="1"/>
            </p:cNvSpPr>
            <p:nvPr/>
          </p:nvSpPr>
          <p:spPr bwMode="auto">
            <a:xfrm>
              <a:off x="294" y="601"/>
              <a:ext cx="1021" cy="25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ja-JP" altLang="en-US" sz="1000">
                  <a:latin typeface="Times New Roman" pitchFamily="18" charset="0"/>
                </a:rPr>
                <a:t>信用度ランク</a:t>
              </a:r>
            </a:p>
            <a:p>
              <a:r>
                <a:rPr lang="ja-JP" altLang="en-US" sz="1000">
                  <a:latin typeface="Times New Roman" pitchFamily="18" charset="0"/>
                </a:rPr>
                <a:t>信用度限度額</a:t>
              </a:r>
            </a:p>
          </p:txBody>
        </p:sp>
        <p:sp>
          <p:nvSpPr>
            <p:cNvPr id="34" name="Text Box 36"/>
            <p:cNvSpPr txBox="1">
              <a:spLocks noChangeArrowheads="1"/>
            </p:cNvSpPr>
            <p:nvPr/>
          </p:nvSpPr>
          <p:spPr bwMode="auto">
            <a:xfrm>
              <a:off x="294" y="436"/>
              <a:ext cx="1020" cy="17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ja-JP" altLang="en-US" sz="1200">
                  <a:latin typeface="Times New Roman" pitchFamily="18" charset="0"/>
                </a:rPr>
                <a:t>信用度ランク</a:t>
              </a:r>
            </a:p>
          </p:txBody>
        </p:sp>
        <p:sp>
          <p:nvSpPr>
            <p:cNvPr id="35" name="Line 37"/>
            <p:cNvSpPr>
              <a:spLocks noChangeShapeType="1"/>
            </p:cNvSpPr>
            <p:nvPr/>
          </p:nvSpPr>
          <p:spPr bwMode="auto">
            <a:xfrm>
              <a:off x="295" y="731"/>
              <a:ext cx="102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grpSp>
      <p:grpSp>
        <p:nvGrpSpPr>
          <p:cNvPr id="36" name="Group 38"/>
          <p:cNvGrpSpPr>
            <a:grpSpLocks/>
          </p:cNvGrpSpPr>
          <p:nvPr/>
        </p:nvGrpSpPr>
        <p:grpSpPr bwMode="auto">
          <a:xfrm>
            <a:off x="4625975" y="909638"/>
            <a:ext cx="1620838" cy="668337"/>
            <a:chOff x="294" y="436"/>
            <a:chExt cx="1021" cy="421"/>
          </a:xfrm>
        </p:grpSpPr>
        <p:sp>
          <p:nvSpPr>
            <p:cNvPr id="37" name="Text Box 39"/>
            <p:cNvSpPr txBox="1">
              <a:spLocks noChangeArrowheads="1"/>
            </p:cNvSpPr>
            <p:nvPr/>
          </p:nvSpPr>
          <p:spPr bwMode="auto">
            <a:xfrm>
              <a:off x="294" y="601"/>
              <a:ext cx="1021" cy="25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ja-JP" altLang="en-US" sz="1000">
                  <a:latin typeface="Times New Roman" pitchFamily="18" charset="0"/>
                </a:rPr>
                <a:t>値引ランク</a:t>
              </a:r>
            </a:p>
            <a:p>
              <a:endParaRPr lang="en-US" altLang="ja-JP" sz="1000">
                <a:latin typeface="Times New Roman" pitchFamily="18" charset="0"/>
              </a:endParaRPr>
            </a:p>
          </p:txBody>
        </p:sp>
        <p:sp>
          <p:nvSpPr>
            <p:cNvPr id="38" name="Text Box 40"/>
            <p:cNvSpPr txBox="1">
              <a:spLocks noChangeArrowheads="1"/>
            </p:cNvSpPr>
            <p:nvPr/>
          </p:nvSpPr>
          <p:spPr bwMode="auto">
            <a:xfrm>
              <a:off x="294" y="436"/>
              <a:ext cx="1020" cy="17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ja-JP" altLang="en-US" sz="1200">
                  <a:latin typeface="Times New Roman" pitchFamily="18" charset="0"/>
                </a:rPr>
                <a:t>値引ランク</a:t>
              </a:r>
            </a:p>
          </p:txBody>
        </p:sp>
        <p:sp>
          <p:nvSpPr>
            <p:cNvPr id="39" name="Line 41"/>
            <p:cNvSpPr>
              <a:spLocks noChangeShapeType="1"/>
            </p:cNvSpPr>
            <p:nvPr/>
          </p:nvSpPr>
          <p:spPr bwMode="auto">
            <a:xfrm>
              <a:off x="295" y="731"/>
              <a:ext cx="102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grpSp>
      <p:sp>
        <p:nvSpPr>
          <p:cNvPr id="40" name="Text Box 43"/>
          <p:cNvSpPr txBox="1">
            <a:spLocks noChangeArrowheads="1"/>
          </p:cNvSpPr>
          <p:nvPr/>
        </p:nvSpPr>
        <p:spPr bwMode="auto">
          <a:xfrm>
            <a:off x="3833813" y="5302250"/>
            <a:ext cx="1619250" cy="2746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ja-JP" altLang="en-US" sz="1200">
                <a:latin typeface="Times New Roman" pitchFamily="18" charset="0"/>
              </a:rPr>
              <a:t>注文品目</a:t>
            </a:r>
          </a:p>
        </p:txBody>
      </p:sp>
      <p:sp>
        <p:nvSpPr>
          <p:cNvPr id="41" name="AutoShape 44"/>
          <p:cNvSpPr>
            <a:spLocks noChangeArrowheads="1"/>
          </p:cNvSpPr>
          <p:nvPr/>
        </p:nvSpPr>
        <p:spPr bwMode="auto">
          <a:xfrm>
            <a:off x="3870325" y="5589588"/>
            <a:ext cx="1619250" cy="863600"/>
          </a:xfrm>
          <a:prstGeom prst="roundRect">
            <a:avLst>
              <a:gd name="adj" fmla="val 0"/>
            </a:avLst>
          </a:prstGeom>
          <a:noFill/>
          <a:ln w="9525">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ja-JP" altLang="en-US" sz="1000">
                <a:latin typeface="Times New Roman" pitchFamily="18" charset="0"/>
              </a:rPr>
              <a:t>注文番号</a:t>
            </a:r>
            <a:r>
              <a:rPr lang="en-US" altLang="ja-JP" sz="1000">
                <a:latin typeface="Times New Roman" pitchFamily="18" charset="0"/>
              </a:rPr>
              <a:t>(FK)</a:t>
            </a:r>
          </a:p>
          <a:p>
            <a:r>
              <a:rPr lang="ja-JP" altLang="en-US" sz="1000">
                <a:latin typeface="Times New Roman" pitchFamily="18" charset="0"/>
              </a:rPr>
              <a:t>商品コード</a:t>
            </a:r>
            <a:r>
              <a:rPr lang="en-US" altLang="ja-JP" sz="1000">
                <a:latin typeface="Times New Roman" pitchFamily="18" charset="0"/>
              </a:rPr>
              <a:t>(FK)</a:t>
            </a:r>
          </a:p>
          <a:p>
            <a:r>
              <a:rPr lang="ja-JP" altLang="en-US" sz="1000">
                <a:latin typeface="Times New Roman" pitchFamily="18" charset="0"/>
              </a:rPr>
              <a:t>数量</a:t>
            </a:r>
          </a:p>
          <a:p>
            <a:r>
              <a:rPr lang="ja-JP" altLang="en-US" sz="1000">
                <a:latin typeface="Times New Roman" pitchFamily="18" charset="0"/>
              </a:rPr>
              <a:t>受注単価</a:t>
            </a:r>
          </a:p>
          <a:p>
            <a:r>
              <a:rPr lang="ja-JP" altLang="en-US" sz="1000">
                <a:latin typeface="Times New Roman" pitchFamily="18" charset="0"/>
              </a:rPr>
              <a:t>発送年月日</a:t>
            </a:r>
          </a:p>
        </p:txBody>
      </p:sp>
      <p:sp>
        <p:nvSpPr>
          <p:cNvPr id="42" name="Line 45"/>
          <p:cNvSpPr>
            <a:spLocks noChangeShapeType="1"/>
          </p:cNvSpPr>
          <p:nvPr/>
        </p:nvSpPr>
        <p:spPr bwMode="auto">
          <a:xfrm>
            <a:off x="3870325" y="5946775"/>
            <a:ext cx="162083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grpSp>
        <p:nvGrpSpPr>
          <p:cNvPr id="43" name="Group 46"/>
          <p:cNvGrpSpPr>
            <a:grpSpLocks/>
          </p:cNvGrpSpPr>
          <p:nvPr/>
        </p:nvGrpSpPr>
        <p:grpSpPr bwMode="auto">
          <a:xfrm>
            <a:off x="6389688" y="1809750"/>
            <a:ext cx="1620837" cy="993775"/>
            <a:chOff x="1610" y="2750"/>
            <a:chExt cx="1021" cy="626"/>
          </a:xfrm>
        </p:grpSpPr>
        <p:sp>
          <p:nvSpPr>
            <p:cNvPr id="44" name="Text Box 47"/>
            <p:cNvSpPr txBox="1">
              <a:spLocks noChangeArrowheads="1"/>
            </p:cNvSpPr>
            <p:nvPr/>
          </p:nvSpPr>
          <p:spPr bwMode="auto">
            <a:xfrm>
              <a:off x="1610" y="2928"/>
              <a:ext cx="1021" cy="44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ja-JP" altLang="en-US" sz="1000">
                  <a:latin typeface="Times New Roman" pitchFamily="18" charset="0"/>
                </a:rPr>
                <a:t>商品コード</a:t>
              </a:r>
            </a:p>
            <a:p>
              <a:r>
                <a:rPr lang="ja-JP" altLang="en-US" sz="1000">
                  <a:latin typeface="Times New Roman" pitchFamily="18" charset="0"/>
                </a:rPr>
                <a:t>商品名</a:t>
              </a:r>
            </a:p>
            <a:p>
              <a:r>
                <a:rPr lang="ja-JP" altLang="en-US" sz="1000">
                  <a:latin typeface="Times New Roman" pitchFamily="18" charset="0"/>
                </a:rPr>
                <a:t>定価</a:t>
              </a:r>
            </a:p>
            <a:p>
              <a:r>
                <a:rPr lang="ja-JP" altLang="en-US" sz="1000">
                  <a:latin typeface="Times New Roman" pitchFamily="18" charset="0"/>
                </a:rPr>
                <a:t>商品画像</a:t>
              </a:r>
            </a:p>
          </p:txBody>
        </p:sp>
        <p:sp>
          <p:nvSpPr>
            <p:cNvPr id="45" name="Text Box 48"/>
            <p:cNvSpPr txBox="1">
              <a:spLocks noChangeArrowheads="1"/>
            </p:cNvSpPr>
            <p:nvPr/>
          </p:nvSpPr>
          <p:spPr bwMode="auto">
            <a:xfrm>
              <a:off x="1610" y="2750"/>
              <a:ext cx="1020" cy="17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ja-JP" altLang="en-US" sz="1200">
                  <a:latin typeface="Times New Roman" pitchFamily="18" charset="0"/>
                </a:rPr>
                <a:t>商品</a:t>
              </a:r>
            </a:p>
          </p:txBody>
        </p:sp>
        <p:sp>
          <p:nvSpPr>
            <p:cNvPr id="46" name="Line 49"/>
            <p:cNvSpPr>
              <a:spLocks noChangeShapeType="1"/>
            </p:cNvSpPr>
            <p:nvPr/>
          </p:nvSpPr>
          <p:spPr bwMode="auto">
            <a:xfrm>
              <a:off x="1610" y="3067"/>
              <a:ext cx="102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grpSp>
      <p:grpSp>
        <p:nvGrpSpPr>
          <p:cNvPr id="47" name="Group 52"/>
          <p:cNvGrpSpPr>
            <a:grpSpLocks/>
          </p:cNvGrpSpPr>
          <p:nvPr/>
        </p:nvGrpSpPr>
        <p:grpSpPr bwMode="auto">
          <a:xfrm rot="16200000">
            <a:off x="2536825" y="2136775"/>
            <a:ext cx="144463" cy="144463"/>
            <a:chOff x="1152" y="2304"/>
            <a:chExt cx="96" cy="192"/>
          </a:xfrm>
        </p:grpSpPr>
        <p:sp>
          <p:nvSpPr>
            <p:cNvPr id="48" name="Line 53"/>
            <p:cNvSpPr>
              <a:spLocks noChangeShapeType="1"/>
            </p:cNvSpPr>
            <p:nvPr/>
          </p:nvSpPr>
          <p:spPr bwMode="auto">
            <a:xfrm flipH="1">
              <a:off x="1152" y="240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49" name="Line 54"/>
            <p:cNvSpPr>
              <a:spLocks noChangeShapeType="1"/>
            </p:cNvSpPr>
            <p:nvPr/>
          </p:nvSpPr>
          <p:spPr bwMode="auto">
            <a:xfrm rot="5400000" flipH="1">
              <a:off x="1152" y="2304"/>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grpSp>
      <p:sp>
        <p:nvSpPr>
          <p:cNvPr id="50" name="Line 55"/>
          <p:cNvSpPr>
            <a:spLocks noChangeShapeType="1"/>
          </p:cNvSpPr>
          <p:nvPr/>
        </p:nvSpPr>
        <p:spPr bwMode="auto">
          <a:xfrm>
            <a:off x="2608263" y="2155825"/>
            <a:ext cx="0" cy="1111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grpSp>
        <p:nvGrpSpPr>
          <p:cNvPr id="51" name="Group 58"/>
          <p:cNvGrpSpPr>
            <a:grpSpLocks/>
          </p:cNvGrpSpPr>
          <p:nvPr/>
        </p:nvGrpSpPr>
        <p:grpSpPr bwMode="auto">
          <a:xfrm rot="16200000">
            <a:off x="3328987" y="2136776"/>
            <a:ext cx="144463" cy="144462"/>
            <a:chOff x="1152" y="2304"/>
            <a:chExt cx="96" cy="192"/>
          </a:xfrm>
        </p:grpSpPr>
        <p:sp>
          <p:nvSpPr>
            <p:cNvPr id="52" name="Line 59"/>
            <p:cNvSpPr>
              <a:spLocks noChangeShapeType="1"/>
            </p:cNvSpPr>
            <p:nvPr/>
          </p:nvSpPr>
          <p:spPr bwMode="auto">
            <a:xfrm flipH="1">
              <a:off x="1152" y="240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53" name="Line 60"/>
            <p:cNvSpPr>
              <a:spLocks noChangeShapeType="1"/>
            </p:cNvSpPr>
            <p:nvPr/>
          </p:nvSpPr>
          <p:spPr bwMode="auto">
            <a:xfrm rot="5400000" flipH="1">
              <a:off x="1152" y="2304"/>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grpSp>
      <p:sp>
        <p:nvSpPr>
          <p:cNvPr id="54" name="Line 61"/>
          <p:cNvSpPr>
            <a:spLocks noChangeShapeType="1"/>
          </p:cNvSpPr>
          <p:nvPr/>
        </p:nvSpPr>
        <p:spPr bwMode="auto">
          <a:xfrm>
            <a:off x="3400425" y="2155825"/>
            <a:ext cx="0" cy="1111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grpSp>
        <p:nvGrpSpPr>
          <p:cNvPr id="55" name="Group 70"/>
          <p:cNvGrpSpPr>
            <a:grpSpLocks/>
          </p:cNvGrpSpPr>
          <p:nvPr/>
        </p:nvGrpSpPr>
        <p:grpSpPr bwMode="auto">
          <a:xfrm rot="16200000">
            <a:off x="5092701" y="5437187"/>
            <a:ext cx="144462" cy="144463"/>
            <a:chOff x="1152" y="2304"/>
            <a:chExt cx="96" cy="192"/>
          </a:xfrm>
        </p:grpSpPr>
        <p:sp>
          <p:nvSpPr>
            <p:cNvPr id="56" name="Line 71"/>
            <p:cNvSpPr>
              <a:spLocks noChangeShapeType="1"/>
            </p:cNvSpPr>
            <p:nvPr/>
          </p:nvSpPr>
          <p:spPr bwMode="auto">
            <a:xfrm flipH="1">
              <a:off x="1152" y="240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57" name="Line 72"/>
            <p:cNvSpPr>
              <a:spLocks noChangeShapeType="1"/>
            </p:cNvSpPr>
            <p:nvPr/>
          </p:nvSpPr>
          <p:spPr bwMode="auto">
            <a:xfrm rot="5400000" flipH="1">
              <a:off x="1152" y="2304"/>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grpSp>
      <p:sp>
        <p:nvSpPr>
          <p:cNvPr id="58" name="Line 73"/>
          <p:cNvSpPr>
            <a:spLocks noChangeShapeType="1"/>
          </p:cNvSpPr>
          <p:nvPr/>
        </p:nvSpPr>
        <p:spPr bwMode="auto">
          <a:xfrm>
            <a:off x="5164138" y="5456238"/>
            <a:ext cx="0" cy="1111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59" name="Line 75"/>
          <p:cNvSpPr>
            <a:spLocks noChangeShapeType="1"/>
          </p:cNvSpPr>
          <p:nvPr/>
        </p:nvSpPr>
        <p:spPr bwMode="auto">
          <a:xfrm rot="16200000" flipH="1">
            <a:off x="4787900" y="5472113"/>
            <a:ext cx="144463" cy="714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60" name="Line 76"/>
          <p:cNvSpPr>
            <a:spLocks noChangeShapeType="1"/>
          </p:cNvSpPr>
          <p:nvPr/>
        </p:nvSpPr>
        <p:spPr bwMode="auto">
          <a:xfrm flipH="1">
            <a:off x="4751388" y="5435600"/>
            <a:ext cx="73025" cy="1444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cxnSp>
        <p:nvCxnSpPr>
          <p:cNvPr id="61" name="AutoShape 77"/>
          <p:cNvCxnSpPr>
            <a:cxnSpLocks noChangeShapeType="1"/>
            <a:stCxn id="58" idx="0"/>
            <a:endCxn id="44" idx="2"/>
          </p:cNvCxnSpPr>
          <p:nvPr/>
        </p:nvCxnSpPr>
        <p:spPr bwMode="auto">
          <a:xfrm rot="16200000">
            <a:off x="4856162" y="3111501"/>
            <a:ext cx="2652713" cy="2036762"/>
          </a:xfrm>
          <a:prstGeom prst="bentConnector3">
            <a:avLst>
              <a:gd name="adj1" fmla="val 49972"/>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62" name="Group 80"/>
          <p:cNvGrpSpPr>
            <a:grpSpLocks/>
          </p:cNvGrpSpPr>
          <p:nvPr/>
        </p:nvGrpSpPr>
        <p:grpSpPr bwMode="auto">
          <a:xfrm rot="16200000">
            <a:off x="2212976" y="5484812"/>
            <a:ext cx="144462" cy="144463"/>
            <a:chOff x="1152" y="2304"/>
            <a:chExt cx="96" cy="192"/>
          </a:xfrm>
        </p:grpSpPr>
        <p:sp>
          <p:nvSpPr>
            <p:cNvPr id="63" name="Line 81"/>
            <p:cNvSpPr>
              <a:spLocks noChangeShapeType="1"/>
            </p:cNvSpPr>
            <p:nvPr/>
          </p:nvSpPr>
          <p:spPr bwMode="auto">
            <a:xfrm flipH="1">
              <a:off x="1152" y="240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64" name="Line 82"/>
            <p:cNvSpPr>
              <a:spLocks noChangeShapeType="1"/>
            </p:cNvSpPr>
            <p:nvPr/>
          </p:nvSpPr>
          <p:spPr bwMode="auto">
            <a:xfrm rot="5400000" flipH="1">
              <a:off x="1152" y="2304"/>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grpSp>
      <p:sp>
        <p:nvSpPr>
          <p:cNvPr id="65" name="Line 83"/>
          <p:cNvSpPr>
            <a:spLocks noChangeShapeType="1"/>
          </p:cNvSpPr>
          <p:nvPr/>
        </p:nvSpPr>
        <p:spPr bwMode="auto">
          <a:xfrm>
            <a:off x="2284413" y="5503863"/>
            <a:ext cx="0" cy="1111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grpSp>
        <p:nvGrpSpPr>
          <p:cNvPr id="66" name="Group 86"/>
          <p:cNvGrpSpPr>
            <a:grpSpLocks/>
          </p:cNvGrpSpPr>
          <p:nvPr/>
        </p:nvGrpSpPr>
        <p:grpSpPr bwMode="auto">
          <a:xfrm rot="16200000">
            <a:off x="3978275" y="4105275"/>
            <a:ext cx="144463" cy="144463"/>
            <a:chOff x="1152" y="2304"/>
            <a:chExt cx="96" cy="192"/>
          </a:xfrm>
        </p:grpSpPr>
        <p:sp>
          <p:nvSpPr>
            <p:cNvPr id="67" name="Line 87"/>
            <p:cNvSpPr>
              <a:spLocks noChangeShapeType="1"/>
            </p:cNvSpPr>
            <p:nvPr/>
          </p:nvSpPr>
          <p:spPr bwMode="auto">
            <a:xfrm flipH="1">
              <a:off x="1152" y="240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68" name="Line 88"/>
            <p:cNvSpPr>
              <a:spLocks noChangeShapeType="1"/>
            </p:cNvSpPr>
            <p:nvPr/>
          </p:nvSpPr>
          <p:spPr bwMode="auto">
            <a:xfrm rot="5400000" flipH="1">
              <a:off x="1152" y="2304"/>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grpSp>
      <p:sp>
        <p:nvSpPr>
          <p:cNvPr id="69" name="Line 89"/>
          <p:cNvSpPr>
            <a:spLocks noChangeShapeType="1"/>
          </p:cNvSpPr>
          <p:nvPr/>
        </p:nvSpPr>
        <p:spPr bwMode="auto">
          <a:xfrm>
            <a:off x="4049713" y="4124325"/>
            <a:ext cx="0" cy="1111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grpSp>
        <p:nvGrpSpPr>
          <p:cNvPr id="70" name="Group 92"/>
          <p:cNvGrpSpPr>
            <a:grpSpLocks/>
          </p:cNvGrpSpPr>
          <p:nvPr/>
        </p:nvGrpSpPr>
        <p:grpSpPr bwMode="auto">
          <a:xfrm rot="21600000">
            <a:off x="5705475" y="2736850"/>
            <a:ext cx="144463" cy="144463"/>
            <a:chOff x="1152" y="2304"/>
            <a:chExt cx="96" cy="192"/>
          </a:xfrm>
        </p:grpSpPr>
        <p:sp>
          <p:nvSpPr>
            <p:cNvPr id="71" name="Line 93"/>
            <p:cNvSpPr>
              <a:spLocks noChangeShapeType="1"/>
            </p:cNvSpPr>
            <p:nvPr/>
          </p:nvSpPr>
          <p:spPr bwMode="auto">
            <a:xfrm flipH="1">
              <a:off x="1152" y="240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72" name="Line 94"/>
            <p:cNvSpPr>
              <a:spLocks noChangeShapeType="1"/>
            </p:cNvSpPr>
            <p:nvPr/>
          </p:nvSpPr>
          <p:spPr bwMode="auto">
            <a:xfrm rot="5400000" flipH="1">
              <a:off x="1152" y="2304"/>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grpSp>
      <p:sp>
        <p:nvSpPr>
          <p:cNvPr id="73" name="Line 95"/>
          <p:cNvSpPr>
            <a:spLocks noChangeShapeType="1"/>
          </p:cNvSpPr>
          <p:nvPr/>
        </p:nvSpPr>
        <p:spPr bwMode="auto">
          <a:xfrm rot="5400000">
            <a:off x="5776913" y="2752725"/>
            <a:ext cx="0" cy="1111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74" name="Line 97"/>
          <p:cNvSpPr>
            <a:spLocks noChangeShapeType="1"/>
          </p:cNvSpPr>
          <p:nvPr/>
        </p:nvSpPr>
        <p:spPr bwMode="auto">
          <a:xfrm>
            <a:off x="4895850" y="1641475"/>
            <a:ext cx="1809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75" name="Line 100"/>
          <p:cNvSpPr>
            <a:spLocks noChangeShapeType="1"/>
          </p:cNvSpPr>
          <p:nvPr/>
        </p:nvSpPr>
        <p:spPr bwMode="auto">
          <a:xfrm>
            <a:off x="7127875" y="2900363"/>
            <a:ext cx="1809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76" name="Line 103"/>
          <p:cNvSpPr>
            <a:spLocks noChangeShapeType="1"/>
          </p:cNvSpPr>
          <p:nvPr/>
        </p:nvSpPr>
        <p:spPr bwMode="auto">
          <a:xfrm rot="5400000">
            <a:off x="6211887" y="2451101"/>
            <a:ext cx="1809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77" name="Line 106"/>
          <p:cNvSpPr>
            <a:spLocks noChangeShapeType="1"/>
          </p:cNvSpPr>
          <p:nvPr/>
        </p:nvSpPr>
        <p:spPr bwMode="auto">
          <a:xfrm>
            <a:off x="1871663" y="1785938"/>
            <a:ext cx="1809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78" name="Line 109"/>
          <p:cNvSpPr>
            <a:spLocks noChangeShapeType="1"/>
          </p:cNvSpPr>
          <p:nvPr/>
        </p:nvSpPr>
        <p:spPr bwMode="auto">
          <a:xfrm>
            <a:off x="2662238" y="3836988"/>
            <a:ext cx="1809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79" name="Line 112"/>
          <p:cNvSpPr>
            <a:spLocks noChangeShapeType="1"/>
          </p:cNvSpPr>
          <p:nvPr/>
        </p:nvSpPr>
        <p:spPr bwMode="auto">
          <a:xfrm>
            <a:off x="2411413" y="3836988"/>
            <a:ext cx="1809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80" name="Line 115"/>
          <p:cNvSpPr>
            <a:spLocks noChangeShapeType="1"/>
          </p:cNvSpPr>
          <p:nvPr/>
        </p:nvSpPr>
        <p:spPr bwMode="auto">
          <a:xfrm>
            <a:off x="4462463" y="5170488"/>
            <a:ext cx="1809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81" name="Text Box 118"/>
          <p:cNvSpPr txBox="1">
            <a:spLocks noChangeArrowheads="1"/>
          </p:cNvSpPr>
          <p:nvPr/>
        </p:nvSpPr>
        <p:spPr bwMode="auto">
          <a:xfrm>
            <a:off x="4086225" y="2241550"/>
            <a:ext cx="1619250" cy="2746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ja-JP" altLang="en-US" sz="1200">
                <a:latin typeface="Times New Roman" pitchFamily="18" charset="0"/>
              </a:rPr>
              <a:t>値引</a:t>
            </a:r>
          </a:p>
        </p:txBody>
      </p:sp>
      <p:sp>
        <p:nvSpPr>
          <p:cNvPr id="82" name="AutoShape 119"/>
          <p:cNvSpPr>
            <a:spLocks noChangeArrowheads="1"/>
          </p:cNvSpPr>
          <p:nvPr/>
        </p:nvSpPr>
        <p:spPr bwMode="auto">
          <a:xfrm>
            <a:off x="4137025" y="2527300"/>
            <a:ext cx="1590675" cy="558800"/>
          </a:xfrm>
          <a:prstGeom prst="roundRect">
            <a:avLst>
              <a:gd name="adj" fmla="val 0"/>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ja-JP" altLang="en-US" sz="1000">
                <a:latin typeface="Times New Roman" pitchFamily="18" charset="0"/>
              </a:rPr>
              <a:t>商品コード</a:t>
            </a:r>
            <a:r>
              <a:rPr lang="en-US" altLang="ja-JP" sz="1000">
                <a:latin typeface="Times New Roman" pitchFamily="18" charset="0"/>
              </a:rPr>
              <a:t>(FK)</a:t>
            </a:r>
          </a:p>
          <a:p>
            <a:r>
              <a:rPr lang="ja-JP" altLang="en-US" sz="1000">
                <a:latin typeface="Times New Roman" pitchFamily="18" charset="0"/>
              </a:rPr>
              <a:t>値引ランク</a:t>
            </a:r>
            <a:r>
              <a:rPr lang="en-US" altLang="ja-JP" sz="1000">
                <a:latin typeface="Times New Roman" pitchFamily="18" charset="0"/>
              </a:rPr>
              <a:t>(FK)</a:t>
            </a:r>
          </a:p>
          <a:p>
            <a:r>
              <a:rPr lang="ja-JP" altLang="en-US" sz="1000">
                <a:latin typeface="Times New Roman" pitchFamily="18" charset="0"/>
              </a:rPr>
              <a:t>値引率</a:t>
            </a:r>
          </a:p>
        </p:txBody>
      </p:sp>
      <p:sp>
        <p:nvSpPr>
          <p:cNvPr id="83" name="Line 120"/>
          <p:cNvSpPr>
            <a:spLocks noChangeShapeType="1"/>
          </p:cNvSpPr>
          <p:nvPr/>
        </p:nvSpPr>
        <p:spPr bwMode="auto">
          <a:xfrm>
            <a:off x="4140200" y="2901950"/>
            <a:ext cx="15843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grpSp>
        <p:nvGrpSpPr>
          <p:cNvPr id="84" name="Group 121"/>
          <p:cNvGrpSpPr>
            <a:grpSpLocks/>
          </p:cNvGrpSpPr>
          <p:nvPr/>
        </p:nvGrpSpPr>
        <p:grpSpPr bwMode="auto">
          <a:xfrm>
            <a:off x="3222625" y="4233863"/>
            <a:ext cx="1620838" cy="863600"/>
            <a:chOff x="2030" y="2591"/>
            <a:chExt cx="1021" cy="544"/>
          </a:xfrm>
        </p:grpSpPr>
        <p:sp>
          <p:nvSpPr>
            <p:cNvPr id="85" name="Text Box 122"/>
            <p:cNvSpPr txBox="1">
              <a:spLocks noChangeArrowheads="1"/>
            </p:cNvSpPr>
            <p:nvPr/>
          </p:nvSpPr>
          <p:spPr bwMode="auto">
            <a:xfrm>
              <a:off x="2030" y="2591"/>
              <a:ext cx="1021" cy="54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ja-JP" altLang="en-US" sz="1000">
                  <a:latin typeface="Times New Roman" pitchFamily="18" charset="0"/>
                </a:rPr>
                <a:t>注文番号</a:t>
              </a:r>
            </a:p>
            <a:p>
              <a:r>
                <a:rPr lang="ja-JP" altLang="en-US" sz="1000">
                  <a:latin typeface="Times New Roman" pitchFamily="18" charset="0"/>
                </a:rPr>
                <a:t>顧客番号</a:t>
              </a:r>
              <a:r>
                <a:rPr lang="en-US" altLang="ja-JP" sz="1000">
                  <a:latin typeface="Times New Roman" pitchFamily="18" charset="0"/>
                </a:rPr>
                <a:t>(FK)</a:t>
              </a:r>
            </a:p>
            <a:p>
              <a:r>
                <a:rPr lang="ja-JP" altLang="en-US" sz="1000">
                  <a:latin typeface="Times New Roman" pitchFamily="18" charset="0"/>
                </a:rPr>
                <a:t>受注年月日</a:t>
              </a:r>
            </a:p>
            <a:p>
              <a:r>
                <a:rPr lang="ja-JP" altLang="en-US" sz="1000">
                  <a:latin typeface="Times New Roman" pitchFamily="18" charset="0"/>
                </a:rPr>
                <a:t>保留注文フラグ</a:t>
              </a:r>
            </a:p>
            <a:p>
              <a:r>
                <a:rPr lang="ja-JP" altLang="en-US" sz="1000">
                  <a:latin typeface="Times New Roman" pitchFamily="18" charset="0"/>
                </a:rPr>
                <a:t>特別注文指示</a:t>
              </a:r>
            </a:p>
          </p:txBody>
        </p:sp>
        <p:sp>
          <p:nvSpPr>
            <p:cNvPr id="86" name="Line 123"/>
            <p:cNvSpPr>
              <a:spLocks noChangeShapeType="1"/>
            </p:cNvSpPr>
            <p:nvPr/>
          </p:nvSpPr>
          <p:spPr bwMode="auto">
            <a:xfrm>
              <a:off x="2030" y="2727"/>
              <a:ext cx="102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grpSp>
      <p:sp>
        <p:nvSpPr>
          <p:cNvPr id="87" name="Line 65"/>
          <p:cNvSpPr>
            <a:spLocks noChangeShapeType="1"/>
          </p:cNvSpPr>
          <p:nvPr/>
        </p:nvSpPr>
        <p:spPr bwMode="auto">
          <a:xfrm rot="16200000" flipH="1">
            <a:off x="4895850" y="2411413"/>
            <a:ext cx="144463" cy="714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88" name="Line 66"/>
          <p:cNvSpPr>
            <a:spLocks noChangeShapeType="1"/>
          </p:cNvSpPr>
          <p:nvPr/>
        </p:nvSpPr>
        <p:spPr bwMode="auto">
          <a:xfrm flipH="1">
            <a:off x="4859338" y="2374900"/>
            <a:ext cx="73025" cy="1444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Tree>
    <p:extLst>
      <p:ext uri="{BB962C8B-B14F-4D97-AF65-F5344CB8AC3E}">
        <p14:creationId xmlns:p14="http://schemas.microsoft.com/office/powerpoint/2010/main" val="247265147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p:cNvSpPr>
            <a:spLocks noGrp="1"/>
          </p:cNvSpPr>
          <p:nvPr>
            <p:ph type="title" sz="quarter"/>
          </p:nvPr>
        </p:nvSpPr>
        <p:spPr/>
        <p:txBody>
          <a:bodyPr/>
          <a:lstStyle/>
          <a:p>
            <a:r>
              <a:rPr lang="ja-JP" altLang="en-US" dirty="0" smtClean="0"/>
              <a:t>図表</a:t>
            </a:r>
            <a:r>
              <a:rPr lang="en-US" altLang="ja-JP" dirty="0" smtClean="0"/>
              <a:t>7-19</a:t>
            </a:r>
            <a:r>
              <a:rPr lang="ja-JP" altLang="en-US" dirty="0"/>
              <a:t>　クラスター分析の例</a:t>
            </a:r>
            <a:endParaRPr kumimoji="1" lang="ja-JP" altLang="en-US" dirty="0"/>
          </a:p>
        </p:txBody>
      </p:sp>
      <p:grpSp>
        <p:nvGrpSpPr>
          <p:cNvPr id="3" name="Group 381"/>
          <p:cNvGrpSpPr>
            <a:grpSpLocks/>
          </p:cNvGrpSpPr>
          <p:nvPr/>
        </p:nvGrpSpPr>
        <p:grpSpPr bwMode="auto">
          <a:xfrm>
            <a:off x="250825" y="812800"/>
            <a:ext cx="8675688" cy="4921250"/>
            <a:chOff x="158" y="512"/>
            <a:chExt cx="5465" cy="3100"/>
          </a:xfrm>
        </p:grpSpPr>
        <p:sp>
          <p:nvSpPr>
            <p:cNvPr id="4" name="Rectangle 58"/>
            <p:cNvSpPr>
              <a:spLocks noChangeAspect="1" noChangeArrowheads="1"/>
            </p:cNvSpPr>
            <p:nvPr/>
          </p:nvSpPr>
          <p:spPr bwMode="auto">
            <a:xfrm>
              <a:off x="1007" y="1488"/>
              <a:ext cx="1"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ja-JP" altLang="ja-JP" sz="1200"/>
            </a:p>
          </p:txBody>
        </p:sp>
        <p:sp>
          <p:nvSpPr>
            <p:cNvPr id="5" name="Rectangle 59"/>
            <p:cNvSpPr>
              <a:spLocks noChangeAspect="1" noChangeArrowheads="1"/>
            </p:cNvSpPr>
            <p:nvPr/>
          </p:nvSpPr>
          <p:spPr bwMode="auto">
            <a:xfrm>
              <a:off x="1007" y="1650"/>
              <a:ext cx="1"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ja-JP" altLang="ja-JP" sz="1200"/>
            </a:p>
          </p:txBody>
        </p:sp>
        <p:sp>
          <p:nvSpPr>
            <p:cNvPr id="6" name="Rectangle 205"/>
            <p:cNvSpPr>
              <a:spLocks noChangeAspect="1" noChangeArrowheads="1"/>
            </p:cNvSpPr>
            <p:nvPr/>
          </p:nvSpPr>
          <p:spPr bwMode="auto">
            <a:xfrm>
              <a:off x="1767" y="1657"/>
              <a:ext cx="292" cy="173"/>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7" name="Rectangle 206"/>
            <p:cNvSpPr>
              <a:spLocks noChangeAspect="1" noChangeArrowheads="1"/>
            </p:cNvSpPr>
            <p:nvPr/>
          </p:nvSpPr>
          <p:spPr bwMode="auto">
            <a:xfrm>
              <a:off x="2049" y="1819"/>
              <a:ext cx="291" cy="173"/>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8" name="Rectangle 207"/>
            <p:cNvSpPr>
              <a:spLocks noChangeAspect="1" noChangeArrowheads="1"/>
            </p:cNvSpPr>
            <p:nvPr/>
          </p:nvSpPr>
          <p:spPr bwMode="auto">
            <a:xfrm>
              <a:off x="2331" y="1981"/>
              <a:ext cx="291" cy="173"/>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10" name="Rectangle 208"/>
            <p:cNvSpPr>
              <a:spLocks noChangeAspect="1" noChangeArrowheads="1"/>
            </p:cNvSpPr>
            <p:nvPr/>
          </p:nvSpPr>
          <p:spPr bwMode="auto">
            <a:xfrm>
              <a:off x="2613" y="2143"/>
              <a:ext cx="291" cy="173"/>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11" name="Rectangle 209"/>
            <p:cNvSpPr>
              <a:spLocks noChangeAspect="1" noChangeArrowheads="1"/>
            </p:cNvSpPr>
            <p:nvPr/>
          </p:nvSpPr>
          <p:spPr bwMode="auto">
            <a:xfrm>
              <a:off x="2895" y="2305"/>
              <a:ext cx="573" cy="173"/>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12" name="Rectangle 210"/>
            <p:cNvSpPr>
              <a:spLocks noChangeAspect="1" noChangeArrowheads="1"/>
            </p:cNvSpPr>
            <p:nvPr/>
          </p:nvSpPr>
          <p:spPr bwMode="auto">
            <a:xfrm>
              <a:off x="3459" y="2467"/>
              <a:ext cx="291" cy="173"/>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13" name="Rectangle 211"/>
            <p:cNvSpPr>
              <a:spLocks noChangeAspect="1" noChangeArrowheads="1"/>
            </p:cNvSpPr>
            <p:nvPr/>
          </p:nvSpPr>
          <p:spPr bwMode="auto">
            <a:xfrm>
              <a:off x="3741" y="2629"/>
              <a:ext cx="291" cy="173"/>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14" name="Rectangle 212"/>
            <p:cNvSpPr>
              <a:spLocks noChangeAspect="1" noChangeArrowheads="1"/>
            </p:cNvSpPr>
            <p:nvPr/>
          </p:nvSpPr>
          <p:spPr bwMode="auto">
            <a:xfrm>
              <a:off x="4023" y="2791"/>
              <a:ext cx="291" cy="173"/>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15" name="Rectangle 213"/>
            <p:cNvSpPr>
              <a:spLocks noChangeAspect="1" noChangeArrowheads="1"/>
            </p:cNvSpPr>
            <p:nvPr/>
          </p:nvSpPr>
          <p:spPr bwMode="auto">
            <a:xfrm>
              <a:off x="4304" y="2953"/>
              <a:ext cx="292" cy="173"/>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16" name="Rectangle 214"/>
            <p:cNvSpPr>
              <a:spLocks noChangeAspect="1" noChangeArrowheads="1"/>
            </p:cNvSpPr>
            <p:nvPr/>
          </p:nvSpPr>
          <p:spPr bwMode="auto">
            <a:xfrm>
              <a:off x="4586" y="3115"/>
              <a:ext cx="292" cy="173"/>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17" name="Rectangle 215"/>
            <p:cNvSpPr>
              <a:spLocks noChangeAspect="1" noChangeArrowheads="1"/>
            </p:cNvSpPr>
            <p:nvPr/>
          </p:nvSpPr>
          <p:spPr bwMode="auto">
            <a:xfrm>
              <a:off x="4868" y="3277"/>
              <a:ext cx="292" cy="173"/>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18" name="Rectangle 216"/>
            <p:cNvSpPr>
              <a:spLocks noChangeAspect="1" noChangeArrowheads="1"/>
            </p:cNvSpPr>
            <p:nvPr/>
          </p:nvSpPr>
          <p:spPr bwMode="auto">
            <a:xfrm>
              <a:off x="5150" y="3439"/>
              <a:ext cx="292" cy="173"/>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19" name="Rectangle 217"/>
            <p:cNvSpPr>
              <a:spLocks noChangeAspect="1" noChangeArrowheads="1"/>
            </p:cNvSpPr>
            <p:nvPr/>
          </p:nvSpPr>
          <p:spPr bwMode="auto">
            <a:xfrm>
              <a:off x="678" y="555"/>
              <a:ext cx="465"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ja-JP" altLang="en-US" sz="1200">
                  <a:solidFill>
                    <a:srgbClr val="000000"/>
                  </a:solidFill>
                  <a:latin typeface="ＭＳ Ｐゴシック" pitchFamily="50" charset="-128"/>
                </a:rPr>
                <a:t>エンティティ</a:t>
              </a:r>
              <a:endParaRPr lang="ja-JP" altLang="en-US" sz="1200"/>
            </a:p>
          </p:txBody>
        </p:sp>
        <p:sp>
          <p:nvSpPr>
            <p:cNvPr id="20" name="Rectangle 223"/>
            <p:cNvSpPr>
              <a:spLocks noChangeAspect="1" noChangeArrowheads="1"/>
            </p:cNvSpPr>
            <p:nvPr/>
          </p:nvSpPr>
          <p:spPr bwMode="auto">
            <a:xfrm>
              <a:off x="736" y="1527"/>
              <a:ext cx="535"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ja-JP" altLang="en-US" sz="1200">
                  <a:solidFill>
                    <a:srgbClr val="000000"/>
                  </a:solidFill>
                  <a:latin typeface="ＭＳ Ｐゴシック" pitchFamily="50" charset="-128"/>
                </a:rPr>
                <a:t>業務プロセス</a:t>
              </a:r>
              <a:endParaRPr lang="ja-JP" altLang="en-US" sz="1200"/>
            </a:p>
          </p:txBody>
        </p:sp>
        <p:sp>
          <p:nvSpPr>
            <p:cNvPr id="21" name="Rectangle 224"/>
            <p:cNvSpPr>
              <a:spLocks noChangeAspect="1" noChangeArrowheads="1"/>
            </p:cNvSpPr>
            <p:nvPr/>
          </p:nvSpPr>
          <p:spPr bwMode="auto">
            <a:xfrm>
              <a:off x="1845" y="544"/>
              <a:ext cx="95"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ja-JP" altLang="en-US" sz="1200">
                  <a:solidFill>
                    <a:srgbClr val="000000"/>
                  </a:solidFill>
                  <a:latin typeface="ＭＳ Ｐゴシック" pitchFamily="50" charset="-128"/>
                </a:rPr>
                <a:t>商</a:t>
              </a:r>
              <a:endParaRPr lang="ja-JP" altLang="en-US" sz="1200"/>
            </a:p>
          </p:txBody>
        </p:sp>
        <p:sp>
          <p:nvSpPr>
            <p:cNvPr id="22" name="Rectangle 225"/>
            <p:cNvSpPr>
              <a:spLocks noChangeAspect="1" noChangeArrowheads="1"/>
            </p:cNvSpPr>
            <p:nvPr/>
          </p:nvSpPr>
          <p:spPr bwMode="auto">
            <a:xfrm>
              <a:off x="1845" y="706"/>
              <a:ext cx="95"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ja-JP" altLang="en-US" sz="1200">
                  <a:solidFill>
                    <a:srgbClr val="000000"/>
                  </a:solidFill>
                  <a:latin typeface="ＭＳ Ｐゴシック" pitchFamily="50" charset="-128"/>
                </a:rPr>
                <a:t>品</a:t>
              </a:r>
              <a:endParaRPr lang="ja-JP" altLang="en-US" sz="1200"/>
            </a:p>
          </p:txBody>
        </p:sp>
        <p:sp>
          <p:nvSpPr>
            <p:cNvPr id="23" name="Rectangle 226"/>
            <p:cNvSpPr>
              <a:spLocks noChangeAspect="1" noChangeArrowheads="1"/>
            </p:cNvSpPr>
            <p:nvPr/>
          </p:nvSpPr>
          <p:spPr bwMode="auto">
            <a:xfrm>
              <a:off x="2127" y="544"/>
              <a:ext cx="95"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ja-JP" altLang="en-US" sz="1200">
                  <a:solidFill>
                    <a:srgbClr val="000000"/>
                  </a:solidFill>
                  <a:latin typeface="ＭＳ Ｐゴシック" pitchFamily="50" charset="-128"/>
                </a:rPr>
                <a:t>工</a:t>
              </a:r>
              <a:endParaRPr lang="ja-JP" altLang="en-US" sz="1200"/>
            </a:p>
          </p:txBody>
        </p:sp>
        <p:sp>
          <p:nvSpPr>
            <p:cNvPr id="24" name="Rectangle 227"/>
            <p:cNvSpPr>
              <a:spLocks noChangeAspect="1" noChangeArrowheads="1"/>
            </p:cNvSpPr>
            <p:nvPr/>
          </p:nvSpPr>
          <p:spPr bwMode="auto">
            <a:xfrm>
              <a:off x="2127" y="706"/>
              <a:ext cx="95"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ja-JP" altLang="en-US" sz="1200">
                  <a:solidFill>
                    <a:srgbClr val="000000"/>
                  </a:solidFill>
                  <a:latin typeface="ＭＳ Ｐゴシック" pitchFamily="50" charset="-128"/>
                </a:rPr>
                <a:t>場</a:t>
              </a:r>
              <a:endParaRPr lang="ja-JP" altLang="en-US" sz="1200"/>
            </a:p>
          </p:txBody>
        </p:sp>
        <p:sp>
          <p:nvSpPr>
            <p:cNvPr id="25" name="Rectangle 228"/>
            <p:cNvSpPr>
              <a:spLocks noChangeAspect="1" noChangeArrowheads="1"/>
            </p:cNvSpPr>
            <p:nvPr/>
          </p:nvSpPr>
          <p:spPr bwMode="auto">
            <a:xfrm>
              <a:off x="2409" y="544"/>
              <a:ext cx="97"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ja-JP" altLang="en-US" sz="1200">
                  <a:solidFill>
                    <a:srgbClr val="000000"/>
                  </a:solidFill>
                  <a:latin typeface="ＭＳ Ｐゴシック" pitchFamily="50" charset="-128"/>
                </a:rPr>
                <a:t>生</a:t>
              </a:r>
              <a:endParaRPr lang="ja-JP" altLang="en-US" sz="1200"/>
            </a:p>
          </p:txBody>
        </p:sp>
        <p:sp>
          <p:nvSpPr>
            <p:cNvPr id="26" name="Rectangle 229"/>
            <p:cNvSpPr>
              <a:spLocks noChangeAspect="1" noChangeArrowheads="1"/>
            </p:cNvSpPr>
            <p:nvPr/>
          </p:nvSpPr>
          <p:spPr bwMode="auto">
            <a:xfrm>
              <a:off x="2409" y="706"/>
              <a:ext cx="97"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ja-JP" altLang="en-US" sz="1200">
                  <a:solidFill>
                    <a:srgbClr val="000000"/>
                  </a:solidFill>
                  <a:latin typeface="ＭＳ Ｐゴシック" pitchFamily="50" charset="-128"/>
                </a:rPr>
                <a:t>産</a:t>
              </a:r>
              <a:endParaRPr lang="ja-JP" altLang="en-US" sz="1200"/>
            </a:p>
          </p:txBody>
        </p:sp>
        <p:sp>
          <p:nvSpPr>
            <p:cNvPr id="27" name="Rectangle 230"/>
            <p:cNvSpPr>
              <a:spLocks noChangeAspect="1" noChangeArrowheads="1"/>
            </p:cNvSpPr>
            <p:nvPr/>
          </p:nvSpPr>
          <p:spPr bwMode="auto">
            <a:xfrm>
              <a:off x="2691" y="544"/>
              <a:ext cx="97"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ja-JP" altLang="en-US" sz="1200">
                  <a:solidFill>
                    <a:srgbClr val="000000"/>
                  </a:solidFill>
                  <a:latin typeface="ＭＳ Ｐゴシック" pitchFamily="50" charset="-128"/>
                </a:rPr>
                <a:t>顧</a:t>
              </a:r>
              <a:endParaRPr lang="ja-JP" altLang="en-US" sz="1200"/>
            </a:p>
          </p:txBody>
        </p:sp>
        <p:sp>
          <p:nvSpPr>
            <p:cNvPr id="28" name="Rectangle 231"/>
            <p:cNvSpPr>
              <a:spLocks noChangeAspect="1" noChangeArrowheads="1"/>
            </p:cNvSpPr>
            <p:nvPr/>
          </p:nvSpPr>
          <p:spPr bwMode="auto">
            <a:xfrm>
              <a:off x="2691" y="706"/>
              <a:ext cx="97"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ja-JP" altLang="en-US" sz="1200">
                  <a:solidFill>
                    <a:srgbClr val="000000"/>
                  </a:solidFill>
                  <a:latin typeface="ＭＳ Ｐゴシック" pitchFamily="50" charset="-128"/>
                </a:rPr>
                <a:t>客</a:t>
              </a:r>
              <a:endParaRPr lang="ja-JP" altLang="en-US" sz="1200"/>
            </a:p>
          </p:txBody>
        </p:sp>
        <p:sp>
          <p:nvSpPr>
            <p:cNvPr id="29" name="Rectangle 232"/>
            <p:cNvSpPr>
              <a:spLocks noChangeAspect="1" noChangeArrowheads="1"/>
            </p:cNvSpPr>
            <p:nvPr/>
          </p:nvSpPr>
          <p:spPr bwMode="auto">
            <a:xfrm>
              <a:off x="2972" y="544"/>
              <a:ext cx="96"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ja-JP" altLang="en-US" sz="1200">
                  <a:solidFill>
                    <a:srgbClr val="000000"/>
                  </a:solidFill>
                  <a:latin typeface="ＭＳ Ｐゴシック" pitchFamily="50" charset="-128"/>
                </a:rPr>
                <a:t>注</a:t>
              </a:r>
              <a:endParaRPr lang="ja-JP" altLang="en-US" sz="1200"/>
            </a:p>
          </p:txBody>
        </p:sp>
        <p:sp>
          <p:nvSpPr>
            <p:cNvPr id="30" name="Rectangle 233"/>
            <p:cNvSpPr>
              <a:spLocks noChangeAspect="1" noChangeArrowheads="1"/>
            </p:cNvSpPr>
            <p:nvPr/>
          </p:nvSpPr>
          <p:spPr bwMode="auto">
            <a:xfrm>
              <a:off x="2972" y="706"/>
              <a:ext cx="96"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ja-JP" altLang="en-US" sz="1200">
                  <a:solidFill>
                    <a:srgbClr val="000000"/>
                  </a:solidFill>
                  <a:latin typeface="ＭＳ Ｐゴシック" pitchFamily="50" charset="-128"/>
                </a:rPr>
                <a:t>文</a:t>
              </a:r>
              <a:endParaRPr lang="ja-JP" altLang="en-US" sz="1200"/>
            </a:p>
          </p:txBody>
        </p:sp>
        <p:sp>
          <p:nvSpPr>
            <p:cNvPr id="31" name="Rectangle 234"/>
            <p:cNvSpPr>
              <a:spLocks noChangeAspect="1" noChangeArrowheads="1"/>
            </p:cNvSpPr>
            <p:nvPr/>
          </p:nvSpPr>
          <p:spPr bwMode="auto">
            <a:xfrm>
              <a:off x="3254" y="544"/>
              <a:ext cx="96"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ja-JP" altLang="en-US" sz="1200">
                  <a:solidFill>
                    <a:srgbClr val="000000"/>
                  </a:solidFill>
                  <a:latin typeface="ＭＳ Ｐゴシック" pitchFamily="50" charset="-128"/>
                </a:rPr>
                <a:t>注</a:t>
              </a:r>
              <a:endParaRPr lang="ja-JP" altLang="en-US" sz="1200"/>
            </a:p>
          </p:txBody>
        </p:sp>
        <p:sp>
          <p:nvSpPr>
            <p:cNvPr id="32" name="Rectangle 235"/>
            <p:cNvSpPr>
              <a:spLocks noChangeAspect="1" noChangeArrowheads="1"/>
            </p:cNvSpPr>
            <p:nvPr/>
          </p:nvSpPr>
          <p:spPr bwMode="auto">
            <a:xfrm>
              <a:off x="3254" y="706"/>
              <a:ext cx="96"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ja-JP" altLang="en-US" sz="1200">
                  <a:solidFill>
                    <a:srgbClr val="000000"/>
                  </a:solidFill>
                  <a:latin typeface="ＭＳ Ｐゴシック" pitchFamily="50" charset="-128"/>
                </a:rPr>
                <a:t>文</a:t>
              </a:r>
              <a:endParaRPr lang="ja-JP" altLang="en-US" sz="1200"/>
            </a:p>
          </p:txBody>
        </p:sp>
        <p:sp>
          <p:nvSpPr>
            <p:cNvPr id="33" name="Rectangle 236"/>
            <p:cNvSpPr>
              <a:spLocks noChangeAspect="1" noChangeArrowheads="1"/>
            </p:cNvSpPr>
            <p:nvPr/>
          </p:nvSpPr>
          <p:spPr bwMode="auto">
            <a:xfrm>
              <a:off x="3254" y="868"/>
              <a:ext cx="96"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ja-JP" altLang="en-US" sz="1200" dirty="0">
                  <a:solidFill>
                    <a:srgbClr val="000000"/>
                  </a:solidFill>
                  <a:latin typeface="ＭＳ Ｐゴシック" pitchFamily="50" charset="-128"/>
                </a:rPr>
                <a:t>品</a:t>
              </a:r>
              <a:endParaRPr lang="ja-JP" altLang="en-US" sz="1200" dirty="0"/>
            </a:p>
          </p:txBody>
        </p:sp>
        <p:sp>
          <p:nvSpPr>
            <p:cNvPr id="34" name="Rectangle 237"/>
            <p:cNvSpPr>
              <a:spLocks noChangeAspect="1" noChangeArrowheads="1"/>
            </p:cNvSpPr>
            <p:nvPr/>
          </p:nvSpPr>
          <p:spPr bwMode="auto">
            <a:xfrm>
              <a:off x="3254" y="1030"/>
              <a:ext cx="96"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ja-JP" altLang="en-US" sz="1200">
                  <a:solidFill>
                    <a:srgbClr val="000000"/>
                  </a:solidFill>
                  <a:latin typeface="ＭＳ Ｐゴシック" pitchFamily="50" charset="-128"/>
                </a:rPr>
                <a:t>目</a:t>
              </a:r>
              <a:endParaRPr lang="ja-JP" altLang="en-US" sz="1200"/>
            </a:p>
          </p:txBody>
        </p:sp>
        <p:sp>
          <p:nvSpPr>
            <p:cNvPr id="35" name="Rectangle 238"/>
            <p:cNvSpPr>
              <a:spLocks noChangeAspect="1" noChangeArrowheads="1"/>
            </p:cNvSpPr>
            <p:nvPr/>
          </p:nvSpPr>
          <p:spPr bwMode="auto">
            <a:xfrm>
              <a:off x="3536" y="544"/>
              <a:ext cx="96"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ja-JP" altLang="en-US" sz="1200">
                  <a:solidFill>
                    <a:srgbClr val="000000"/>
                  </a:solidFill>
                  <a:latin typeface="ＭＳ Ｐゴシック" pitchFamily="50" charset="-128"/>
                </a:rPr>
                <a:t>倉</a:t>
              </a:r>
              <a:endParaRPr lang="ja-JP" altLang="en-US" sz="1200"/>
            </a:p>
          </p:txBody>
        </p:sp>
        <p:sp>
          <p:nvSpPr>
            <p:cNvPr id="36" name="Rectangle 239"/>
            <p:cNvSpPr>
              <a:spLocks noChangeAspect="1" noChangeArrowheads="1"/>
            </p:cNvSpPr>
            <p:nvPr/>
          </p:nvSpPr>
          <p:spPr bwMode="auto">
            <a:xfrm>
              <a:off x="3536" y="706"/>
              <a:ext cx="96"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ja-JP" altLang="en-US" sz="1200">
                  <a:solidFill>
                    <a:srgbClr val="000000"/>
                  </a:solidFill>
                  <a:latin typeface="ＭＳ Ｐゴシック" pitchFamily="50" charset="-128"/>
                </a:rPr>
                <a:t>庫</a:t>
              </a:r>
              <a:endParaRPr lang="ja-JP" altLang="en-US" sz="1200"/>
            </a:p>
          </p:txBody>
        </p:sp>
        <p:sp>
          <p:nvSpPr>
            <p:cNvPr id="37" name="Rectangle 240"/>
            <p:cNvSpPr>
              <a:spLocks noChangeAspect="1" noChangeArrowheads="1"/>
            </p:cNvSpPr>
            <p:nvPr/>
          </p:nvSpPr>
          <p:spPr bwMode="auto">
            <a:xfrm>
              <a:off x="3818" y="544"/>
              <a:ext cx="96"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ja-JP" altLang="en-US" sz="1200">
                  <a:solidFill>
                    <a:srgbClr val="000000"/>
                  </a:solidFill>
                  <a:latin typeface="ＭＳ Ｐゴシック" pitchFamily="50" charset="-128"/>
                </a:rPr>
                <a:t>在</a:t>
              </a:r>
              <a:endParaRPr lang="ja-JP" altLang="en-US" sz="1200"/>
            </a:p>
          </p:txBody>
        </p:sp>
        <p:sp>
          <p:nvSpPr>
            <p:cNvPr id="38" name="Rectangle 241"/>
            <p:cNvSpPr>
              <a:spLocks noChangeAspect="1" noChangeArrowheads="1"/>
            </p:cNvSpPr>
            <p:nvPr/>
          </p:nvSpPr>
          <p:spPr bwMode="auto">
            <a:xfrm>
              <a:off x="3818" y="706"/>
              <a:ext cx="96"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ja-JP" altLang="en-US" sz="1200">
                  <a:solidFill>
                    <a:srgbClr val="000000"/>
                  </a:solidFill>
                  <a:latin typeface="ＭＳ Ｐゴシック" pitchFamily="50" charset="-128"/>
                </a:rPr>
                <a:t>庫</a:t>
              </a:r>
              <a:endParaRPr lang="ja-JP" altLang="en-US" sz="1200"/>
            </a:p>
          </p:txBody>
        </p:sp>
        <p:sp>
          <p:nvSpPr>
            <p:cNvPr id="39" name="Rectangle 242"/>
            <p:cNvSpPr>
              <a:spLocks noChangeAspect="1" noChangeArrowheads="1"/>
            </p:cNvSpPr>
            <p:nvPr/>
          </p:nvSpPr>
          <p:spPr bwMode="auto">
            <a:xfrm>
              <a:off x="4100" y="544"/>
              <a:ext cx="96"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ja-JP" altLang="en-US" sz="1200">
                  <a:solidFill>
                    <a:srgbClr val="000000"/>
                  </a:solidFill>
                  <a:latin typeface="ＭＳ Ｐゴシック" pitchFamily="50" charset="-128"/>
                </a:rPr>
                <a:t>入</a:t>
              </a:r>
              <a:endParaRPr lang="ja-JP" altLang="en-US" sz="1200"/>
            </a:p>
          </p:txBody>
        </p:sp>
        <p:sp>
          <p:nvSpPr>
            <p:cNvPr id="40" name="Rectangle 243"/>
            <p:cNvSpPr>
              <a:spLocks noChangeAspect="1" noChangeArrowheads="1"/>
            </p:cNvSpPr>
            <p:nvPr/>
          </p:nvSpPr>
          <p:spPr bwMode="auto">
            <a:xfrm>
              <a:off x="4100" y="706"/>
              <a:ext cx="96"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ja-JP" altLang="en-US" sz="1200">
                  <a:solidFill>
                    <a:srgbClr val="000000"/>
                  </a:solidFill>
                  <a:latin typeface="ＭＳ Ｐゴシック" pitchFamily="50" charset="-128"/>
                </a:rPr>
                <a:t>庫</a:t>
              </a:r>
              <a:endParaRPr lang="ja-JP" altLang="en-US" sz="1200"/>
            </a:p>
          </p:txBody>
        </p:sp>
        <p:sp>
          <p:nvSpPr>
            <p:cNvPr id="41" name="Rectangle 244"/>
            <p:cNvSpPr>
              <a:spLocks noChangeAspect="1" noChangeArrowheads="1"/>
            </p:cNvSpPr>
            <p:nvPr/>
          </p:nvSpPr>
          <p:spPr bwMode="auto">
            <a:xfrm>
              <a:off x="4382" y="544"/>
              <a:ext cx="96"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ja-JP" altLang="en-US" sz="1200">
                  <a:solidFill>
                    <a:srgbClr val="000000"/>
                  </a:solidFill>
                  <a:latin typeface="ＭＳ Ｐゴシック" pitchFamily="50" charset="-128"/>
                </a:rPr>
                <a:t>出</a:t>
              </a:r>
              <a:endParaRPr lang="ja-JP" altLang="en-US" sz="1200"/>
            </a:p>
          </p:txBody>
        </p:sp>
        <p:sp>
          <p:nvSpPr>
            <p:cNvPr id="42" name="Rectangle 245"/>
            <p:cNvSpPr>
              <a:spLocks noChangeAspect="1" noChangeArrowheads="1"/>
            </p:cNvSpPr>
            <p:nvPr/>
          </p:nvSpPr>
          <p:spPr bwMode="auto">
            <a:xfrm>
              <a:off x="4382" y="706"/>
              <a:ext cx="96"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ja-JP" altLang="en-US" sz="1200">
                  <a:solidFill>
                    <a:srgbClr val="000000"/>
                  </a:solidFill>
                  <a:latin typeface="ＭＳ Ｐゴシック" pitchFamily="50" charset="-128"/>
                </a:rPr>
                <a:t>荷</a:t>
              </a:r>
              <a:endParaRPr lang="ja-JP" altLang="en-US" sz="1200"/>
            </a:p>
          </p:txBody>
        </p:sp>
        <p:sp>
          <p:nvSpPr>
            <p:cNvPr id="43" name="Rectangle 246"/>
            <p:cNvSpPr>
              <a:spLocks noChangeAspect="1" noChangeArrowheads="1"/>
            </p:cNvSpPr>
            <p:nvPr/>
          </p:nvSpPr>
          <p:spPr bwMode="auto">
            <a:xfrm>
              <a:off x="4664" y="544"/>
              <a:ext cx="96"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ja-JP" altLang="en-US" sz="1200">
                  <a:solidFill>
                    <a:srgbClr val="000000"/>
                  </a:solidFill>
                  <a:latin typeface="ＭＳ Ｐゴシック" pitchFamily="50" charset="-128"/>
                </a:rPr>
                <a:t>金</a:t>
              </a:r>
              <a:endParaRPr lang="ja-JP" altLang="en-US" sz="1200"/>
            </a:p>
          </p:txBody>
        </p:sp>
        <p:sp>
          <p:nvSpPr>
            <p:cNvPr id="44" name="Rectangle 247"/>
            <p:cNvSpPr>
              <a:spLocks noChangeAspect="1" noChangeArrowheads="1"/>
            </p:cNvSpPr>
            <p:nvPr/>
          </p:nvSpPr>
          <p:spPr bwMode="auto">
            <a:xfrm>
              <a:off x="4664" y="706"/>
              <a:ext cx="96"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ja-JP" altLang="en-US" sz="1200">
                  <a:solidFill>
                    <a:srgbClr val="000000"/>
                  </a:solidFill>
                  <a:latin typeface="ＭＳ Ｐゴシック" pitchFamily="50" charset="-128"/>
                </a:rPr>
                <a:t>融</a:t>
              </a:r>
              <a:endParaRPr lang="ja-JP" altLang="en-US" sz="1200"/>
            </a:p>
          </p:txBody>
        </p:sp>
        <p:sp>
          <p:nvSpPr>
            <p:cNvPr id="45" name="Rectangle 248"/>
            <p:cNvSpPr>
              <a:spLocks noChangeAspect="1" noChangeArrowheads="1"/>
            </p:cNvSpPr>
            <p:nvPr/>
          </p:nvSpPr>
          <p:spPr bwMode="auto">
            <a:xfrm>
              <a:off x="4664" y="868"/>
              <a:ext cx="96"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ja-JP" altLang="en-US" sz="1200">
                  <a:solidFill>
                    <a:srgbClr val="000000"/>
                  </a:solidFill>
                  <a:latin typeface="ＭＳ Ｐゴシック" pitchFamily="50" charset="-128"/>
                </a:rPr>
                <a:t>機</a:t>
              </a:r>
              <a:endParaRPr lang="ja-JP" altLang="en-US" sz="1200"/>
            </a:p>
          </p:txBody>
        </p:sp>
        <p:sp>
          <p:nvSpPr>
            <p:cNvPr id="46" name="Rectangle 249"/>
            <p:cNvSpPr>
              <a:spLocks noChangeAspect="1" noChangeArrowheads="1"/>
            </p:cNvSpPr>
            <p:nvPr/>
          </p:nvSpPr>
          <p:spPr bwMode="auto">
            <a:xfrm>
              <a:off x="4664" y="1030"/>
              <a:ext cx="96"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ja-JP" altLang="en-US" sz="1200">
                  <a:solidFill>
                    <a:srgbClr val="000000"/>
                  </a:solidFill>
                  <a:latin typeface="ＭＳ Ｐゴシック" pitchFamily="50" charset="-128"/>
                </a:rPr>
                <a:t>関</a:t>
              </a:r>
              <a:endParaRPr lang="ja-JP" altLang="en-US" sz="1200"/>
            </a:p>
          </p:txBody>
        </p:sp>
        <p:sp>
          <p:nvSpPr>
            <p:cNvPr id="47" name="Rectangle 250"/>
            <p:cNvSpPr>
              <a:spLocks noChangeAspect="1" noChangeArrowheads="1"/>
            </p:cNvSpPr>
            <p:nvPr/>
          </p:nvSpPr>
          <p:spPr bwMode="auto">
            <a:xfrm>
              <a:off x="4946" y="544"/>
              <a:ext cx="96"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ja-JP" altLang="en-US" sz="1200">
                  <a:solidFill>
                    <a:srgbClr val="000000"/>
                  </a:solidFill>
                  <a:latin typeface="ＭＳ Ｐゴシック" pitchFamily="50" charset="-128"/>
                </a:rPr>
                <a:t>請</a:t>
              </a:r>
              <a:endParaRPr lang="ja-JP" altLang="en-US" sz="1200"/>
            </a:p>
          </p:txBody>
        </p:sp>
        <p:sp>
          <p:nvSpPr>
            <p:cNvPr id="48" name="Rectangle 251"/>
            <p:cNvSpPr>
              <a:spLocks noChangeAspect="1" noChangeArrowheads="1"/>
            </p:cNvSpPr>
            <p:nvPr/>
          </p:nvSpPr>
          <p:spPr bwMode="auto">
            <a:xfrm>
              <a:off x="4946" y="706"/>
              <a:ext cx="96"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ja-JP" altLang="en-US" sz="1200">
                  <a:solidFill>
                    <a:srgbClr val="000000"/>
                  </a:solidFill>
                  <a:latin typeface="ＭＳ Ｐゴシック" pitchFamily="50" charset="-128"/>
                </a:rPr>
                <a:t>求</a:t>
              </a:r>
              <a:endParaRPr lang="ja-JP" altLang="en-US" sz="1200"/>
            </a:p>
          </p:txBody>
        </p:sp>
        <p:sp>
          <p:nvSpPr>
            <p:cNvPr id="49" name="Rectangle 252"/>
            <p:cNvSpPr>
              <a:spLocks noChangeAspect="1" noChangeArrowheads="1"/>
            </p:cNvSpPr>
            <p:nvPr/>
          </p:nvSpPr>
          <p:spPr bwMode="auto">
            <a:xfrm>
              <a:off x="5228" y="544"/>
              <a:ext cx="96"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ja-JP" altLang="en-US" sz="1200">
                  <a:solidFill>
                    <a:srgbClr val="000000"/>
                  </a:solidFill>
                  <a:latin typeface="ＭＳ Ｐゴシック" pitchFamily="50" charset="-128"/>
                </a:rPr>
                <a:t>入</a:t>
              </a:r>
              <a:endParaRPr lang="ja-JP" altLang="en-US" sz="1200"/>
            </a:p>
          </p:txBody>
        </p:sp>
        <p:sp>
          <p:nvSpPr>
            <p:cNvPr id="50" name="Rectangle 253"/>
            <p:cNvSpPr>
              <a:spLocks noChangeAspect="1" noChangeArrowheads="1"/>
            </p:cNvSpPr>
            <p:nvPr/>
          </p:nvSpPr>
          <p:spPr bwMode="auto">
            <a:xfrm>
              <a:off x="5228" y="706"/>
              <a:ext cx="96"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ja-JP" altLang="en-US" sz="1200">
                  <a:solidFill>
                    <a:srgbClr val="000000"/>
                  </a:solidFill>
                  <a:latin typeface="ＭＳ Ｐゴシック" pitchFamily="50" charset="-128"/>
                </a:rPr>
                <a:t>金</a:t>
              </a:r>
              <a:endParaRPr lang="ja-JP" altLang="en-US" sz="1200"/>
            </a:p>
          </p:txBody>
        </p:sp>
        <p:sp>
          <p:nvSpPr>
            <p:cNvPr id="51" name="Rectangle 255"/>
            <p:cNvSpPr>
              <a:spLocks noChangeAspect="1" noChangeArrowheads="1"/>
            </p:cNvSpPr>
            <p:nvPr/>
          </p:nvSpPr>
          <p:spPr bwMode="auto">
            <a:xfrm>
              <a:off x="192" y="1689"/>
              <a:ext cx="833"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ja-JP" altLang="en-US" sz="1200">
                  <a:solidFill>
                    <a:srgbClr val="000000"/>
                  </a:solidFill>
                  <a:latin typeface="ＭＳ Ｐゴシック" pitchFamily="50" charset="-128"/>
                </a:rPr>
                <a:t>商品情報を管理する</a:t>
              </a:r>
              <a:endParaRPr lang="ja-JP" altLang="en-US" sz="1200"/>
            </a:p>
          </p:txBody>
        </p:sp>
        <p:sp>
          <p:nvSpPr>
            <p:cNvPr id="52" name="Rectangle 256"/>
            <p:cNvSpPr>
              <a:spLocks noChangeAspect="1" noChangeArrowheads="1"/>
            </p:cNvSpPr>
            <p:nvPr/>
          </p:nvSpPr>
          <p:spPr bwMode="auto">
            <a:xfrm>
              <a:off x="1796" y="1689"/>
              <a:ext cx="18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1200">
                  <a:solidFill>
                    <a:srgbClr val="000000"/>
                  </a:solidFill>
                  <a:latin typeface="ＭＳ Ｐゴシック" pitchFamily="50" charset="-128"/>
                </a:rPr>
                <a:t>CUD</a:t>
              </a:r>
              <a:endParaRPr lang="en-US" altLang="ja-JP" sz="1200"/>
            </a:p>
          </p:txBody>
        </p:sp>
        <p:sp>
          <p:nvSpPr>
            <p:cNvPr id="53" name="Rectangle 257"/>
            <p:cNvSpPr>
              <a:spLocks noChangeAspect="1" noChangeArrowheads="1"/>
            </p:cNvSpPr>
            <p:nvPr/>
          </p:nvSpPr>
          <p:spPr bwMode="auto">
            <a:xfrm>
              <a:off x="192" y="1851"/>
              <a:ext cx="641"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ja-JP" altLang="en-US" sz="1200" dirty="0">
                  <a:solidFill>
                    <a:srgbClr val="000000"/>
                  </a:solidFill>
                  <a:latin typeface="ＭＳ Ｐゴシック" pitchFamily="50" charset="-128"/>
                </a:rPr>
                <a:t>工場を管理する</a:t>
              </a:r>
              <a:endParaRPr lang="ja-JP" altLang="en-US" sz="1200" dirty="0"/>
            </a:p>
          </p:txBody>
        </p:sp>
        <p:sp>
          <p:nvSpPr>
            <p:cNvPr id="54" name="Rectangle 258"/>
            <p:cNvSpPr>
              <a:spLocks noChangeAspect="1" noChangeArrowheads="1"/>
            </p:cNvSpPr>
            <p:nvPr/>
          </p:nvSpPr>
          <p:spPr bwMode="auto">
            <a:xfrm>
              <a:off x="2078" y="1851"/>
              <a:ext cx="18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1200">
                  <a:solidFill>
                    <a:srgbClr val="000000"/>
                  </a:solidFill>
                  <a:latin typeface="ＭＳ Ｐゴシック" pitchFamily="50" charset="-128"/>
                </a:rPr>
                <a:t>CUD</a:t>
              </a:r>
              <a:endParaRPr lang="en-US" altLang="ja-JP" sz="1200"/>
            </a:p>
          </p:txBody>
        </p:sp>
        <p:sp>
          <p:nvSpPr>
            <p:cNvPr id="55" name="Rectangle 259"/>
            <p:cNvSpPr>
              <a:spLocks noChangeAspect="1" noChangeArrowheads="1"/>
            </p:cNvSpPr>
            <p:nvPr/>
          </p:nvSpPr>
          <p:spPr bwMode="auto">
            <a:xfrm>
              <a:off x="192" y="2013"/>
              <a:ext cx="641"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ja-JP" altLang="en-US" sz="1200">
                  <a:solidFill>
                    <a:srgbClr val="000000"/>
                  </a:solidFill>
                  <a:latin typeface="ＭＳ Ｐゴシック" pitchFamily="50" charset="-128"/>
                </a:rPr>
                <a:t>商品を生産する</a:t>
              </a:r>
              <a:endParaRPr lang="ja-JP" altLang="en-US" sz="1200"/>
            </a:p>
          </p:txBody>
        </p:sp>
        <p:sp>
          <p:nvSpPr>
            <p:cNvPr id="56" name="Rectangle 260"/>
            <p:cNvSpPr>
              <a:spLocks noChangeAspect="1" noChangeArrowheads="1"/>
            </p:cNvSpPr>
            <p:nvPr/>
          </p:nvSpPr>
          <p:spPr bwMode="auto">
            <a:xfrm>
              <a:off x="1874" y="2013"/>
              <a:ext cx="60"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1200">
                  <a:solidFill>
                    <a:srgbClr val="000000"/>
                  </a:solidFill>
                  <a:latin typeface="ＭＳ Ｐゴシック" pitchFamily="50" charset="-128"/>
                </a:rPr>
                <a:t>R</a:t>
              </a:r>
              <a:endParaRPr lang="en-US" altLang="ja-JP" sz="1200"/>
            </a:p>
          </p:txBody>
        </p:sp>
        <p:sp>
          <p:nvSpPr>
            <p:cNvPr id="57" name="Rectangle 261"/>
            <p:cNvSpPr>
              <a:spLocks noChangeAspect="1" noChangeArrowheads="1"/>
            </p:cNvSpPr>
            <p:nvPr/>
          </p:nvSpPr>
          <p:spPr bwMode="auto">
            <a:xfrm>
              <a:off x="2156" y="2013"/>
              <a:ext cx="60"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1200">
                  <a:solidFill>
                    <a:srgbClr val="000000"/>
                  </a:solidFill>
                  <a:latin typeface="ＭＳ Ｐゴシック" pitchFamily="50" charset="-128"/>
                </a:rPr>
                <a:t>R</a:t>
              </a:r>
              <a:endParaRPr lang="en-US" altLang="ja-JP" sz="1200"/>
            </a:p>
          </p:txBody>
        </p:sp>
        <p:sp>
          <p:nvSpPr>
            <p:cNvPr id="58" name="Rectangle 262"/>
            <p:cNvSpPr>
              <a:spLocks noChangeAspect="1" noChangeArrowheads="1"/>
            </p:cNvSpPr>
            <p:nvPr/>
          </p:nvSpPr>
          <p:spPr bwMode="auto">
            <a:xfrm>
              <a:off x="2438" y="2013"/>
              <a:ext cx="65"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1200">
                  <a:solidFill>
                    <a:srgbClr val="000000"/>
                  </a:solidFill>
                  <a:latin typeface="ＭＳ Ｐゴシック" pitchFamily="50" charset="-128"/>
                </a:rPr>
                <a:t>C</a:t>
              </a:r>
              <a:endParaRPr lang="en-US" altLang="ja-JP" sz="1200"/>
            </a:p>
          </p:txBody>
        </p:sp>
        <p:sp>
          <p:nvSpPr>
            <p:cNvPr id="59" name="Rectangle 263"/>
            <p:cNvSpPr>
              <a:spLocks noChangeAspect="1" noChangeArrowheads="1"/>
            </p:cNvSpPr>
            <p:nvPr/>
          </p:nvSpPr>
          <p:spPr bwMode="auto">
            <a:xfrm>
              <a:off x="3847" y="2013"/>
              <a:ext cx="60"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1200">
                  <a:solidFill>
                    <a:srgbClr val="000000"/>
                  </a:solidFill>
                  <a:latin typeface="ＭＳ Ｐゴシック" pitchFamily="50" charset="-128"/>
                </a:rPr>
                <a:t>R</a:t>
              </a:r>
              <a:endParaRPr lang="en-US" altLang="ja-JP" sz="1200"/>
            </a:p>
          </p:txBody>
        </p:sp>
        <p:sp>
          <p:nvSpPr>
            <p:cNvPr id="60" name="Rectangle 265"/>
            <p:cNvSpPr>
              <a:spLocks noChangeAspect="1" noChangeArrowheads="1"/>
            </p:cNvSpPr>
            <p:nvPr/>
          </p:nvSpPr>
          <p:spPr bwMode="auto">
            <a:xfrm>
              <a:off x="192" y="2175"/>
              <a:ext cx="833"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ja-JP" altLang="en-US" sz="1200">
                  <a:solidFill>
                    <a:srgbClr val="000000"/>
                  </a:solidFill>
                  <a:latin typeface="ＭＳ Ｐゴシック" pitchFamily="50" charset="-128"/>
                </a:rPr>
                <a:t>顧客情報を管理する</a:t>
              </a:r>
              <a:endParaRPr lang="ja-JP" altLang="en-US" sz="1200"/>
            </a:p>
          </p:txBody>
        </p:sp>
        <p:sp>
          <p:nvSpPr>
            <p:cNvPr id="61" name="Rectangle 266"/>
            <p:cNvSpPr>
              <a:spLocks noChangeAspect="1" noChangeArrowheads="1"/>
            </p:cNvSpPr>
            <p:nvPr/>
          </p:nvSpPr>
          <p:spPr bwMode="auto">
            <a:xfrm>
              <a:off x="2642" y="2175"/>
              <a:ext cx="18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1200">
                  <a:solidFill>
                    <a:srgbClr val="000000"/>
                  </a:solidFill>
                  <a:latin typeface="ＭＳ Ｐゴシック" pitchFamily="50" charset="-128"/>
                </a:rPr>
                <a:t>CUD</a:t>
              </a:r>
              <a:endParaRPr lang="en-US" altLang="ja-JP" sz="1200"/>
            </a:p>
          </p:txBody>
        </p:sp>
        <p:sp>
          <p:nvSpPr>
            <p:cNvPr id="62" name="Rectangle 267"/>
            <p:cNvSpPr>
              <a:spLocks noChangeAspect="1" noChangeArrowheads="1"/>
            </p:cNvSpPr>
            <p:nvPr/>
          </p:nvSpPr>
          <p:spPr bwMode="auto">
            <a:xfrm>
              <a:off x="192" y="2337"/>
              <a:ext cx="641"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ja-JP" altLang="en-US" sz="1200">
                  <a:solidFill>
                    <a:srgbClr val="000000"/>
                  </a:solidFill>
                  <a:latin typeface="ＭＳ Ｐゴシック" pitchFamily="50" charset="-128"/>
                </a:rPr>
                <a:t>注文を処理する</a:t>
              </a:r>
              <a:endParaRPr lang="ja-JP" altLang="en-US" sz="1200"/>
            </a:p>
          </p:txBody>
        </p:sp>
        <p:sp>
          <p:nvSpPr>
            <p:cNvPr id="63" name="Rectangle 268"/>
            <p:cNvSpPr>
              <a:spLocks noChangeAspect="1" noChangeArrowheads="1"/>
            </p:cNvSpPr>
            <p:nvPr/>
          </p:nvSpPr>
          <p:spPr bwMode="auto">
            <a:xfrm>
              <a:off x="1874" y="2337"/>
              <a:ext cx="60"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1200">
                  <a:solidFill>
                    <a:srgbClr val="000000"/>
                  </a:solidFill>
                  <a:latin typeface="ＭＳ Ｐゴシック" pitchFamily="50" charset="-128"/>
                </a:rPr>
                <a:t>R</a:t>
              </a:r>
              <a:endParaRPr lang="en-US" altLang="ja-JP" sz="1200"/>
            </a:p>
          </p:txBody>
        </p:sp>
        <p:sp>
          <p:nvSpPr>
            <p:cNvPr id="64" name="Rectangle 269"/>
            <p:cNvSpPr>
              <a:spLocks noChangeAspect="1" noChangeArrowheads="1"/>
            </p:cNvSpPr>
            <p:nvPr/>
          </p:nvSpPr>
          <p:spPr bwMode="auto">
            <a:xfrm>
              <a:off x="2720" y="2337"/>
              <a:ext cx="60"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1200">
                  <a:solidFill>
                    <a:srgbClr val="000000"/>
                  </a:solidFill>
                  <a:latin typeface="ＭＳ Ｐゴシック" pitchFamily="50" charset="-128"/>
                </a:rPr>
                <a:t>R</a:t>
              </a:r>
              <a:endParaRPr lang="en-US" altLang="ja-JP" sz="1200"/>
            </a:p>
          </p:txBody>
        </p:sp>
        <p:sp>
          <p:nvSpPr>
            <p:cNvPr id="65" name="Rectangle 270"/>
            <p:cNvSpPr>
              <a:spLocks noChangeAspect="1" noChangeArrowheads="1"/>
            </p:cNvSpPr>
            <p:nvPr/>
          </p:nvSpPr>
          <p:spPr bwMode="auto">
            <a:xfrm>
              <a:off x="3002" y="2337"/>
              <a:ext cx="64"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1200">
                  <a:solidFill>
                    <a:srgbClr val="000000"/>
                  </a:solidFill>
                  <a:latin typeface="ＭＳ Ｐゴシック" pitchFamily="50" charset="-128"/>
                </a:rPr>
                <a:t>C</a:t>
              </a:r>
              <a:endParaRPr lang="en-US" altLang="ja-JP" sz="1200"/>
            </a:p>
          </p:txBody>
        </p:sp>
        <p:sp>
          <p:nvSpPr>
            <p:cNvPr id="66" name="Rectangle 271"/>
            <p:cNvSpPr>
              <a:spLocks noChangeAspect="1" noChangeArrowheads="1"/>
            </p:cNvSpPr>
            <p:nvPr/>
          </p:nvSpPr>
          <p:spPr bwMode="auto">
            <a:xfrm>
              <a:off x="3284" y="2337"/>
              <a:ext cx="64"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1200">
                  <a:solidFill>
                    <a:srgbClr val="000000"/>
                  </a:solidFill>
                  <a:latin typeface="ＭＳ Ｐゴシック" pitchFamily="50" charset="-128"/>
                </a:rPr>
                <a:t>C</a:t>
              </a:r>
              <a:endParaRPr lang="en-US" altLang="ja-JP" sz="1200"/>
            </a:p>
          </p:txBody>
        </p:sp>
        <p:sp>
          <p:nvSpPr>
            <p:cNvPr id="67" name="Rectangle 272"/>
            <p:cNvSpPr>
              <a:spLocks noChangeAspect="1" noChangeArrowheads="1"/>
            </p:cNvSpPr>
            <p:nvPr/>
          </p:nvSpPr>
          <p:spPr bwMode="auto">
            <a:xfrm>
              <a:off x="3566" y="2337"/>
              <a:ext cx="59"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1200">
                  <a:solidFill>
                    <a:srgbClr val="000000"/>
                  </a:solidFill>
                  <a:latin typeface="ＭＳ Ｐゴシック" pitchFamily="50" charset="-128"/>
                </a:rPr>
                <a:t>R</a:t>
              </a:r>
              <a:endParaRPr lang="en-US" altLang="ja-JP" sz="1200"/>
            </a:p>
          </p:txBody>
        </p:sp>
        <p:sp>
          <p:nvSpPr>
            <p:cNvPr id="68" name="Rectangle 273"/>
            <p:cNvSpPr>
              <a:spLocks noChangeAspect="1" noChangeArrowheads="1"/>
            </p:cNvSpPr>
            <p:nvPr/>
          </p:nvSpPr>
          <p:spPr bwMode="auto">
            <a:xfrm>
              <a:off x="3847" y="2337"/>
              <a:ext cx="62"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1200">
                  <a:solidFill>
                    <a:srgbClr val="000000"/>
                  </a:solidFill>
                  <a:latin typeface="ＭＳ Ｐゴシック" pitchFamily="50" charset="-128"/>
                </a:rPr>
                <a:t>U</a:t>
              </a:r>
              <a:endParaRPr lang="en-US" altLang="ja-JP" sz="1200"/>
            </a:p>
          </p:txBody>
        </p:sp>
        <p:sp>
          <p:nvSpPr>
            <p:cNvPr id="69" name="Rectangle 275"/>
            <p:cNvSpPr>
              <a:spLocks noChangeAspect="1" noChangeArrowheads="1"/>
            </p:cNvSpPr>
            <p:nvPr/>
          </p:nvSpPr>
          <p:spPr bwMode="auto">
            <a:xfrm>
              <a:off x="192" y="2499"/>
              <a:ext cx="641"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ja-JP" altLang="en-US" sz="1200">
                  <a:solidFill>
                    <a:srgbClr val="000000"/>
                  </a:solidFill>
                  <a:latin typeface="ＭＳ Ｐゴシック" pitchFamily="50" charset="-128"/>
                </a:rPr>
                <a:t>倉庫を管理する</a:t>
              </a:r>
              <a:endParaRPr lang="ja-JP" altLang="en-US" sz="1200"/>
            </a:p>
          </p:txBody>
        </p:sp>
        <p:sp>
          <p:nvSpPr>
            <p:cNvPr id="70" name="Rectangle 276"/>
            <p:cNvSpPr>
              <a:spLocks noChangeAspect="1" noChangeArrowheads="1"/>
            </p:cNvSpPr>
            <p:nvPr/>
          </p:nvSpPr>
          <p:spPr bwMode="auto">
            <a:xfrm>
              <a:off x="3488" y="2499"/>
              <a:ext cx="18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1200">
                  <a:solidFill>
                    <a:srgbClr val="000000"/>
                  </a:solidFill>
                  <a:latin typeface="ＭＳ Ｐゴシック" pitchFamily="50" charset="-128"/>
                </a:rPr>
                <a:t>CUD</a:t>
              </a:r>
              <a:endParaRPr lang="en-US" altLang="ja-JP" sz="1200"/>
            </a:p>
          </p:txBody>
        </p:sp>
        <p:sp>
          <p:nvSpPr>
            <p:cNvPr id="71" name="Rectangle 277"/>
            <p:cNvSpPr>
              <a:spLocks noChangeAspect="1" noChangeArrowheads="1"/>
            </p:cNvSpPr>
            <p:nvPr/>
          </p:nvSpPr>
          <p:spPr bwMode="auto">
            <a:xfrm>
              <a:off x="192" y="2661"/>
              <a:ext cx="833"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ja-JP" altLang="en-US" sz="1200">
                  <a:solidFill>
                    <a:srgbClr val="000000"/>
                  </a:solidFill>
                  <a:latin typeface="ＭＳ Ｐゴシック" pitchFamily="50" charset="-128"/>
                </a:rPr>
                <a:t>商品在庫を記録する</a:t>
              </a:r>
              <a:endParaRPr lang="ja-JP" altLang="en-US" sz="1200"/>
            </a:p>
          </p:txBody>
        </p:sp>
        <p:sp>
          <p:nvSpPr>
            <p:cNvPr id="72" name="Rectangle 278"/>
            <p:cNvSpPr>
              <a:spLocks noChangeAspect="1" noChangeArrowheads="1"/>
            </p:cNvSpPr>
            <p:nvPr/>
          </p:nvSpPr>
          <p:spPr bwMode="auto">
            <a:xfrm>
              <a:off x="1874" y="2661"/>
              <a:ext cx="60"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1200">
                  <a:solidFill>
                    <a:srgbClr val="000000"/>
                  </a:solidFill>
                  <a:latin typeface="ＭＳ Ｐゴシック" pitchFamily="50" charset="-128"/>
                </a:rPr>
                <a:t>R</a:t>
              </a:r>
              <a:endParaRPr lang="en-US" altLang="ja-JP" sz="1200"/>
            </a:p>
          </p:txBody>
        </p:sp>
        <p:sp>
          <p:nvSpPr>
            <p:cNvPr id="73" name="Rectangle 279"/>
            <p:cNvSpPr>
              <a:spLocks noChangeAspect="1" noChangeArrowheads="1"/>
            </p:cNvSpPr>
            <p:nvPr/>
          </p:nvSpPr>
          <p:spPr bwMode="auto">
            <a:xfrm>
              <a:off x="3566" y="2661"/>
              <a:ext cx="59"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1200">
                  <a:solidFill>
                    <a:srgbClr val="000000"/>
                  </a:solidFill>
                  <a:latin typeface="ＭＳ Ｐゴシック" pitchFamily="50" charset="-128"/>
                </a:rPr>
                <a:t>R</a:t>
              </a:r>
              <a:endParaRPr lang="en-US" altLang="ja-JP" sz="1200"/>
            </a:p>
          </p:txBody>
        </p:sp>
        <p:sp>
          <p:nvSpPr>
            <p:cNvPr id="74" name="Rectangle 280"/>
            <p:cNvSpPr>
              <a:spLocks noChangeAspect="1" noChangeArrowheads="1"/>
            </p:cNvSpPr>
            <p:nvPr/>
          </p:nvSpPr>
          <p:spPr bwMode="auto">
            <a:xfrm>
              <a:off x="3847" y="2661"/>
              <a:ext cx="64"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1200">
                  <a:solidFill>
                    <a:srgbClr val="000000"/>
                  </a:solidFill>
                  <a:latin typeface="ＭＳ Ｐゴシック" pitchFamily="50" charset="-128"/>
                </a:rPr>
                <a:t>C</a:t>
              </a:r>
              <a:endParaRPr lang="en-US" altLang="ja-JP" sz="1200"/>
            </a:p>
          </p:txBody>
        </p:sp>
        <p:sp>
          <p:nvSpPr>
            <p:cNvPr id="75" name="Rectangle 281"/>
            <p:cNvSpPr>
              <a:spLocks noChangeAspect="1" noChangeArrowheads="1"/>
            </p:cNvSpPr>
            <p:nvPr/>
          </p:nvSpPr>
          <p:spPr bwMode="auto">
            <a:xfrm>
              <a:off x="192" y="2823"/>
              <a:ext cx="641"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ja-JP" altLang="en-US" sz="1200">
                  <a:solidFill>
                    <a:srgbClr val="000000"/>
                  </a:solidFill>
                  <a:latin typeface="ＭＳ Ｐゴシック" pitchFamily="50" charset="-128"/>
                </a:rPr>
                <a:t>商品を入庫する</a:t>
              </a:r>
              <a:endParaRPr lang="ja-JP" altLang="en-US" sz="1200"/>
            </a:p>
          </p:txBody>
        </p:sp>
        <p:sp>
          <p:nvSpPr>
            <p:cNvPr id="76" name="Rectangle 282"/>
            <p:cNvSpPr>
              <a:spLocks noChangeAspect="1" noChangeArrowheads="1"/>
            </p:cNvSpPr>
            <p:nvPr/>
          </p:nvSpPr>
          <p:spPr bwMode="auto">
            <a:xfrm>
              <a:off x="1874" y="2823"/>
              <a:ext cx="60"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1200">
                  <a:solidFill>
                    <a:srgbClr val="000000"/>
                  </a:solidFill>
                  <a:latin typeface="ＭＳ Ｐゴシック" pitchFamily="50" charset="-128"/>
                </a:rPr>
                <a:t>R</a:t>
              </a:r>
              <a:endParaRPr lang="en-US" altLang="ja-JP" sz="1200"/>
            </a:p>
          </p:txBody>
        </p:sp>
        <p:sp>
          <p:nvSpPr>
            <p:cNvPr id="77" name="Rectangle 283"/>
            <p:cNvSpPr>
              <a:spLocks noChangeAspect="1" noChangeArrowheads="1"/>
            </p:cNvSpPr>
            <p:nvPr/>
          </p:nvSpPr>
          <p:spPr bwMode="auto">
            <a:xfrm>
              <a:off x="3566" y="2823"/>
              <a:ext cx="59"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1200">
                  <a:solidFill>
                    <a:srgbClr val="000000"/>
                  </a:solidFill>
                  <a:latin typeface="ＭＳ Ｐゴシック" pitchFamily="50" charset="-128"/>
                </a:rPr>
                <a:t>R</a:t>
              </a:r>
              <a:endParaRPr lang="en-US" altLang="ja-JP" sz="1200"/>
            </a:p>
          </p:txBody>
        </p:sp>
        <p:sp>
          <p:nvSpPr>
            <p:cNvPr id="78" name="Rectangle 284"/>
            <p:cNvSpPr>
              <a:spLocks noChangeAspect="1" noChangeArrowheads="1"/>
            </p:cNvSpPr>
            <p:nvPr/>
          </p:nvSpPr>
          <p:spPr bwMode="auto">
            <a:xfrm>
              <a:off x="3847" y="2823"/>
              <a:ext cx="62"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1200">
                  <a:solidFill>
                    <a:srgbClr val="000000"/>
                  </a:solidFill>
                  <a:latin typeface="ＭＳ Ｐゴシック" pitchFamily="50" charset="-128"/>
                </a:rPr>
                <a:t>U</a:t>
              </a:r>
              <a:endParaRPr lang="en-US" altLang="ja-JP" sz="1200"/>
            </a:p>
          </p:txBody>
        </p:sp>
        <p:sp>
          <p:nvSpPr>
            <p:cNvPr id="79" name="Rectangle 285"/>
            <p:cNvSpPr>
              <a:spLocks noChangeAspect="1" noChangeArrowheads="1"/>
            </p:cNvSpPr>
            <p:nvPr/>
          </p:nvSpPr>
          <p:spPr bwMode="auto">
            <a:xfrm>
              <a:off x="4129" y="2823"/>
              <a:ext cx="64"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1200">
                  <a:solidFill>
                    <a:srgbClr val="000000"/>
                  </a:solidFill>
                  <a:latin typeface="ＭＳ Ｐゴシック" pitchFamily="50" charset="-128"/>
                </a:rPr>
                <a:t>C</a:t>
              </a:r>
              <a:endParaRPr lang="en-US" altLang="ja-JP" sz="1200"/>
            </a:p>
          </p:txBody>
        </p:sp>
        <p:sp>
          <p:nvSpPr>
            <p:cNvPr id="80" name="Rectangle 287"/>
            <p:cNvSpPr>
              <a:spLocks noChangeAspect="1" noChangeArrowheads="1"/>
            </p:cNvSpPr>
            <p:nvPr/>
          </p:nvSpPr>
          <p:spPr bwMode="auto">
            <a:xfrm>
              <a:off x="192" y="2986"/>
              <a:ext cx="641"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ja-JP" altLang="en-US" sz="1200">
                  <a:solidFill>
                    <a:srgbClr val="000000"/>
                  </a:solidFill>
                  <a:latin typeface="ＭＳ Ｐゴシック" pitchFamily="50" charset="-128"/>
                </a:rPr>
                <a:t>商品を出荷する</a:t>
              </a:r>
              <a:endParaRPr lang="ja-JP" altLang="en-US" sz="1200"/>
            </a:p>
          </p:txBody>
        </p:sp>
        <p:sp>
          <p:nvSpPr>
            <p:cNvPr id="81" name="Rectangle 288"/>
            <p:cNvSpPr>
              <a:spLocks noChangeAspect="1" noChangeArrowheads="1"/>
            </p:cNvSpPr>
            <p:nvPr/>
          </p:nvSpPr>
          <p:spPr bwMode="auto">
            <a:xfrm>
              <a:off x="1874" y="2986"/>
              <a:ext cx="60"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1200">
                  <a:solidFill>
                    <a:srgbClr val="000000"/>
                  </a:solidFill>
                  <a:latin typeface="ＭＳ Ｐゴシック" pitchFamily="50" charset="-128"/>
                </a:rPr>
                <a:t>R</a:t>
              </a:r>
              <a:endParaRPr lang="en-US" altLang="ja-JP" sz="1200"/>
            </a:p>
          </p:txBody>
        </p:sp>
        <p:sp>
          <p:nvSpPr>
            <p:cNvPr id="82" name="Rectangle 289"/>
            <p:cNvSpPr>
              <a:spLocks noChangeAspect="1" noChangeArrowheads="1"/>
            </p:cNvSpPr>
            <p:nvPr/>
          </p:nvSpPr>
          <p:spPr bwMode="auto">
            <a:xfrm>
              <a:off x="3284" y="2986"/>
              <a:ext cx="60"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1200">
                  <a:solidFill>
                    <a:srgbClr val="000000"/>
                  </a:solidFill>
                  <a:latin typeface="ＭＳ Ｐゴシック" pitchFamily="50" charset="-128"/>
                </a:rPr>
                <a:t>R</a:t>
              </a:r>
              <a:endParaRPr lang="en-US" altLang="ja-JP" sz="1200"/>
            </a:p>
          </p:txBody>
        </p:sp>
        <p:sp>
          <p:nvSpPr>
            <p:cNvPr id="83" name="Rectangle 290"/>
            <p:cNvSpPr>
              <a:spLocks noChangeAspect="1" noChangeArrowheads="1"/>
            </p:cNvSpPr>
            <p:nvPr/>
          </p:nvSpPr>
          <p:spPr bwMode="auto">
            <a:xfrm>
              <a:off x="3566" y="2986"/>
              <a:ext cx="59"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1200">
                  <a:solidFill>
                    <a:srgbClr val="000000"/>
                  </a:solidFill>
                  <a:latin typeface="ＭＳ Ｐゴシック" pitchFamily="50" charset="-128"/>
                </a:rPr>
                <a:t>R</a:t>
              </a:r>
              <a:endParaRPr lang="en-US" altLang="ja-JP" sz="1200"/>
            </a:p>
          </p:txBody>
        </p:sp>
        <p:sp>
          <p:nvSpPr>
            <p:cNvPr id="84" name="Rectangle 291"/>
            <p:cNvSpPr>
              <a:spLocks noChangeAspect="1" noChangeArrowheads="1"/>
            </p:cNvSpPr>
            <p:nvPr/>
          </p:nvSpPr>
          <p:spPr bwMode="auto">
            <a:xfrm>
              <a:off x="3847" y="2986"/>
              <a:ext cx="62"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1200">
                  <a:solidFill>
                    <a:srgbClr val="000000"/>
                  </a:solidFill>
                  <a:latin typeface="ＭＳ Ｐゴシック" pitchFamily="50" charset="-128"/>
                </a:rPr>
                <a:t>U</a:t>
              </a:r>
              <a:endParaRPr lang="en-US" altLang="ja-JP" sz="1200"/>
            </a:p>
          </p:txBody>
        </p:sp>
        <p:sp>
          <p:nvSpPr>
            <p:cNvPr id="85" name="Rectangle 292"/>
            <p:cNvSpPr>
              <a:spLocks noChangeAspect="1" noChangeArrowheads="1"/>
            </p:cNvSpPr>
            <p:nvPr/>
          </p:nvSpPr>
          <p:spPr bwMode="auto">
            <a:xfrm>
              <a:off x="4411" y="2986"/>
              <a:ext cx="6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1200">
                  <a:solidFill>
                    <a:srgbClr val="000000"/>
                  </a:solidFill>
                  <a:latin typeface="ＭＳ Ｐゴシック" pitchFamily="50" charset="-128"/>
                </a:rPr>
                <a:t>C</a:t>
              </a:r>
              <a:endParaRPr lang="en-US" altLang="ja-JP" sz="1200"/>
            </a:p>
          </p:txBody>
        </p:sp>
        <p:sp>
          <p:nvSpPr>
            <p:cNvPr id="86" name="Rectangle 294"/>
            <p:cNvSpPr>
              <a:spLocks noChangeAspect="1" noChangeArrowheads="1"/>
            </p:cNvSpPr>
            <p:nvPr/>
          </p:nvSpPr>
          <p:spPr bwMode="auto">
            <a:xfrm>
              <a:off x="192" y="3148"/>
              <a:ext cx="641"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ja-JP" altLang="en-US" sz="1200">
                  <a:solidFill>
                    <a:srgbClr val="000000"/>
                  </a:solidFill>
                  <a:latin typeface="ＭＳ Ｐゴシック" pitchFamily="50" charset="-128"/>
                </a:rPr>
                <a:t>口座を管理する</a:t>
              </a:r>
              <a:endParaRPr lang="ja-JP" altLang="en-US" sz="1200"/>
            </a:p>
          </p:txBody>
        </p:sp>
        <p:sp>
          <p:nvSpPr>
            <p:cNvPr id="87" name="Rectangle 295"/>
            <p:cNvSpPr>
              <a:spLocks noChangeAspect="1" noChangeArrowheads="1"/>
            </p:cNvSpPr>
            <p:nvPr/>
          </p:nvSpPr>
          <p:spPr bwMode="auto">
            <a:xfrm>
              <a:off x="4616" y="3148"/>
              <a:ext cx="18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1200">
                  <a:solidFill>
                    <a:srgbClr val="000000"/>
                  </a:solidFill>
                  <a:latin typeface="ＭＳ Ｐゴシック" pitchFamily="50" charset="-128"/>
                </a:rPr>
                <a:t>CUD</a:t>
              </a:r>
              <a:endParaRPr lang="en-US" altLang="ja-JP" sz="1200"/>
            </a:p>
          </p:txBody>
        </p:sp>
        <p:sp>
          <p:nvSpPr>
            <p:cNvPr id="88" name="Rectangle 296"/>
            <p:cNvSpPr>
              <a:spLocks noChangeAspect="1" noChangeArrowheads="1"/>
            </p:cNvSpPr>
            <p:nvPr/>
          </p:nvSpPr>
          <p:spPr bwMode="auto">
            <a:xfrm>
              <a:off x="192" y="3310"/>
              <a:ext cx="641"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ja-JP" altLang="en-US" sz="1200">
                  <a:solidFill>
                    <a:srgbClr val="000000"/>
                  </a:solidFill>
                  <a:latin typeface="ＭＳ Ｐゴシック" pitchFamily="50" charset="-128"/>
                </a:rPr>
                <a:t>売掛を請求する</a:t>
              </a:r>
              <a:endParaRPr lang="ja-JP" altLang="en-US" sz="1200"/>
            </a:p>
          </p:txBody>
        </p:sp>
        <p:sp>
          <p:nvSpPr>
            <p:cNvPr id="89" name="Rectangle 297"/>
            <p:cNvSpPr>
              <a:spLocks noChangeAspect="1" noChangeArrowheads="1"/>
            </p:cNvSpPr>
            <p:nvPr/>
          </p:nvSpPr>
          <p:spPr bwMode="auto">
            <a:xfrm>
              <a:off x="4411" y="3310"/>
              <a:ext cx="60"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1200">
                  <a:solidFill>
                    <a:srgbClr val="000000"/>
                  </a:solidFill>
                  <a:latin typeface="ＭＳ Ｐゴシック" pitchFamily="50" charset="-128"/>
                </a:rPr>
                <a:t>R</a:t>
              </a:r>
              <a:endParaRPr lang="en-US" altLang="ja-JP" sz="1200"/>
            </a:p>
          </p:txBody>
        </p:sp>
        <p:sp>
          <p:nvSpPr>
            <p:cNvPr id="90" name="Rectangle 298"/>
            <p:cNvSpPr>
              <a:spLocks noChangeAspect="1" noChangeArrowheads="1"/>
            </p:cNvSpPr>
            <p:nvPr/>
          </p:nvSpPr>
          <p:spPr bwMode="auto">
            <a:xfrm>
              <a:off x="4693" y="3310"/>
              <a:ext cx="60"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1200">
                  <a:solidFill>
                    <a:srgbClr val="000000"/>
                  </a:solidFill>
                  <a:latin typeface="ＭＳ Ｐゴシック" pitchFamily="50" charset="-128"/>
                </a:rPr>
                <a:t>R</a:t>
              </a:r>
              <a:endParaRPr lang="en-US" altLang="ja-JP" sz="1200"/>
            </a:p>
          </p:txBody>
        </p:sp>
        <p:sp>
          <p:nvSpPr>
            <p:cNvPr id="91" name="Rectangle 299"/>
            <p:cNvSpPr>
              <a:spLocks noChangeAspect="1" noChangeArrowheads="1"/>
            </p:cNvSpPr>
            <p:nvPr/>
          </p:nvSpPr>
          <p:spPr bwMode="auto">
            <a:xfrm>
              <a:off x="4975" y="3310"/>
              <a:ext cx="6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1200">
                  <a:solidFill>
                    <a:srgbClr val="000000"/>
                  </a:solidFill>
                  <a:latin typeface="ＭＳ Ｐゴシック" pitchFamily="50" charset="-128"/>
                </a:rPr>
                <a:t>C</a:t>
              </a:r>
              <a:endParaRPr lang="en-US" altLang="ja-JP" sz="1200"/>
            </a:p>
          </p:txBody>
        </p:sp>
        <p:sp>
          <p:nvSpPr>
            <p:cNvPr id="92" name="Rectangle 300"/>
            <p:cNvSpPr>
              <a:spLocks noChangeAspect="1" noChangeArrowheads="1"/>
            </p:cNvSpPr>
            <p:nvPr/>
          </p:nvSpPr>
          <p:spPr bwMode="auto">
            <a:xfrm>
              <a:off x="192" y="3472"/>
              <a:ext cx="641"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ja-JP" altLang="en-US" sz="1200">
                  <a:solidFill>
                    <a:srgbClr val="000000"/>
                  </a:solidFill>
                  <a:latin typeface="ＭＳ Ｐゴシック" pitchFamily="50" charset="-128"/>
                </a:rPr>
                <a:t>売掛を回収する</a:t>
              </a:r>
              <a:endParaRPr lang="ja-JP" altLang="en-US" sz="1200"/>
            </a:p>
          </p:txBody>
        </p:sp>
        <p:sp>
          <p:nvSpPr>
            <p:cNvPr id="93" name="Rectangle 301"/>
            <p:cNvSpPr>
              <a:spLocks noChangeAspect="1" noChangeArrowheads="1"/>
            </p:cNvSpPr>
            <p:nvPr/>
          </p:nvSpPr>
          <p:spPr bwMode="auto">
            <a:xfrm>
              <a:off x="4693" y="3472"/>
              <a:ext cx="60"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1200">
                  <a:solidFill>
                    <a:srgbClr val="000000"/>
                  </a:solidFill>
                  <a:latin typeface="ＭＳ Ｐゴシック" pitchFamily="50" charset="-128"/>
                </a:rPr>
                <a:t>R</a:t>
              </a:r>
              <a:endParaRPr lang="en-US" altLang="ja-JP" sz="1200"/>
            </a:p>
          </p:txBody>
        </p:sp>
        <p:sp>
          <p:nvSpPr>
            <p:cNvPr id="94" name="Rectangle 302"/>
            <p:cNvSpPr>
              <a:spLocks noChangeAspect="1" noChangeArrowheads="1"/>
            </p:cNvSpPr>
            <p:nvPr/>
          </p:nvSpPr>
          <p:spPr bwMode="auto">
            <a:xfrm>
              <a:off x="4975" y="3472"/>
              <a:ext cx="62"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1200">
                  <a:solidFill>
                    <a:srgbClr val="000000"/>
                  </a:solidFill>
                  <a:latin typeface="ＭＳ Ｐゴシック" pitchFamily="50" charset="-128"/>
                </a:rPr>
                <a:t>U</a:t>
              </a:r>
              <a:endParaRPr lang="en-US" altLang="ja-JP" sz="1200"/>
            </a:p>
          </p:txBody>
        </p:sp>
        <p:sp>
          <p:nvSpPr>
            <p:cNvPr id="95" name="Rectangle 303"/>
            <p:cNvSpPr>
              <a:spLocks noChangeAspect="1" noChangeArrowheads="1"/>
            </p:cNvSpPr>
            <p:nvPr/>
          </p:nvSpPr>
          <p:spPr bwMode="auto">
            <a:xfrm>
              <a:off x="5257" y="3472"/>
              <a:ext cx="63"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1200">
                  <a:solidFill>
                    <a:srgbClr val="000000"/>
                  </a:solidFill>
                  <a:latin typeface="ＭＳ Ｐゴシック" pitchFamily="50" charset="-128"/>
                </a:rPr>
                <a:t>C</a:t>
              </a:r>
              <a:endParaRPr lang="en-US" altLang="ja-JP" sz="1200"/>
            </a:p>
          </p:txBody>
        </p:sp>
        <p:sp>
          <p:nvSpPr>
            <p:cNvPr id="96" name="Line 304"/>
            <p:cNvSpPr>
              <a:spLocks noChangeAspect="1" noChangeShapeType="1"/>
            </p:cNvSpPr>
            <p:nvPr/>
          </p:nvSpPr>
          <p:spPr bwMode="auto">
            <a:xfrm>
              <a:off x="158" y="512"/>
              <a:ext cx="1" cy="310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97" name="Rectangle 307"/>
            <p:cNvSpPr>
              <a:spLocks noChangeAspect="1" noChangeArrowheads="1"/>
            </p:cNvSpPr>
            <p:nvPr/>
          </p:nvSpPr>
          <p:spPr bwMode="auto">
            <a:xfrm>
              <a:off x="1767" y="523"/>
              <a:ext cx="10" cy="308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98" name="Rectangle 309"/>
            <p:cNvSpPr>
              <a:spLocks noChangeAspect="1" noChangeArrowheads="1"/>
            </p:cNvSpPr>
            <p:nvPr/>
          </p:nvSpPr>
          <p:spPr bwMode="auto">
            <a:xfrm>
              <a:off x="2049" y="523"/>
              <a:ext cx="10" cy="308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99" name="Line 310"/>
            <p:cNvSpPr>
              <a:spLocks noChangeAspect="1" noChangeShapeType="1"/>
            </p:cNvSpPr>
            <p:nvPr/>
          </p:nvSpPr>
          <p:spPr bwMode="auto">
            <a:xfrm>
              <a:off x="2331" y="523"/>
              <a:ext cx="1" cy="308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100" name="Rectangle 313"/>
            <p:cNvSpPr>
              <a:spLocks noChangeAspect="1" noChangeArrowheads="1"/>
            </p:cNvSpPr>
            <p:nvPr/>
          </p:nvSpPr>
          <p:spPr bwMode="auto">
            <a:xfrm>
              <a:off x="2613" y="523"/>
              <a:ext cx="9" cy="308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101" name="Rectangle 315"/>
            <p:cNvSpPr>
              <a:spLocks noChangeAspect="1" noChangeArrowheads="1"/>
            </p:cNvSpPr>
            <p:nvPr/>
          </p:nvSpPr>
          <p:spPr bwMode="auto">
            <a:xfrm>
              <a:off x="2895" y="523"/>
              <a:ext cx="9" cy="308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102" name="Rectangle 317"/>
            <p:cNvSpPr>
              <a:spLocks noChangeAspect="1" noChangeArrowheads="1"/>
            </p:cNvSpPr>
            <p:nvPr/>
          </p:nvSpPr>
          <p:spPr bwMode="auto">
            <a:xfrm>
              <a:off x="3177" y="523"/>
              <a:ext cx="9" cy="308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103" name="Line 318"/>
            <p:cNvSpPr>
              <a:spLocks noChangeAspect="1" noChangeShapeType="1"/>
            </p:cNvSpPr>
            <p:nvPr/>
          </p:nvSpPr>
          <p:spPr bwMode="auto">
            <a:xfrm>
              <a:off x="3459" y="523"/>
              <a:ext cx="1" cy="308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104" name="Rectangle 321"/>
            <p:cNvSpPr>
              <a:spLocks noChangeAspect="1" noChangeArrowheads="1"/>
            </p:cNvSpPr>
            <p:nvPr/>
          </p:nvSpPr>
          <p:spPr bwMode="auto">
            <a:xfrm>
              <a:off x="3741" y="523"/>
              <a:ext cx="9" cy="308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105" name="Rectangle 323"/>
            <p:cNvSpPr>
              <a:spLocks noChangeAspect="1" noChangeArrowheads="1"/>
            </p:cNvSpPr>
            <p:nvPr/>
          </p:nvSpPr>
          <p:spPr bwMode="auto">
            <a:xfrm>
              <a:off x="4023" y="523"/>
              <a:ext cx="9" cy="308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106" name="Rectangle 325"/>
            <p:cNvSpPr>
              <a:spLocks noChangeAspect="1" noChangeArrowheads="1"/>
            </p:cNvSpPr>
            <p:nvPr/>
          </p:nvSpPr>
          <p:spPr bwMode="auto">
            <a:xfrm>
              <a:off x="4304" y="523"/>
              <a:ext cx="10" cy="308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107" name="Rectangle 327"/>
            <p:cNvSpPr>
              <a:spLocks noChangeAspect="1" noChangeArrowheads="1"/>
            </p:cNvSpPr>
            <p:nvPr/>
          </p:nvSpPr>
          <p:spPr bwMode="auto">
            <a:xfrm>
              <a:off x="4586" y="523"/>
              <a:ext cx="10" cy="308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108" name="Rectangle 329"/>
            <p:cNvSpPr>
              <a:spLocks noChangeAspect="1" noChangeArrowheads="1"/>
            </p:cNvSpPr>
            <p:nvPr/>
          </p:nvSpPr>
          <p:spPr bwMode="auto">
            <a:xfrm>
              <a:off x="4868" y="523"/>
              <a:ext cx="10" cy="308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109" name="Rectangle 331"/>
            <p:cNvSpPr>
              <a:spLocks noChangeAspect="1" noChangeArrowheads="1"/>
            </p:cNvSpPr>
            <p:nvPr/>
          </p:nvSpPr>
          <p:spPr bwMode="auto">
            <a:xfrm>
              <a:off x="5150" y="523"/>
              <a:ext cx="10" cy="308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110" name="Rectangle 333"/>
            <p:cNvSpPr>
              <a:spLocks noChangeAspect="1" noChangeArrowheads="1"/>
            </p:cNvSpPr>
            <p:nvPr/>
          </p:nvSpPr>
          <p:spPr bwMode="auto">
            <a:xfrm>
              <a:off x="5432" y="523"/>
              <a:ext cx="10" cy="308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111" name="Line 336"/>
            <p:cNvSpPr>
              <a:spLocks noChangeAspect="1" noChangeShapeType="1"/>
            </p:cNvSpPr>
            <p:nvPr/>
          </p:nvSpPr>
          <p:spPr bwMode="auto">
            <a:xfrm>
              <a:off x="159" y="512"/>
              <a:ext cx="5283" cy="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112" name="Line 338"/>
            <p:cNvSpPr>
              <a:spLocks noChangeAspect="1" noChangeShapeType="1"/>
            </p:cNvSpPr>
            <p:nvPr/>
          </p:nvSpPr>
          <p:spPr bwMode="auto">
            <a:xfrm>
              <a:off x="159" y="1657"/>
              <a:ext cx="5283" cy="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113" name="Rectangle 341"/>
            <p:cNvSpPr>
              <a:spLocks noChangeAspect="1" noChangeArrowheads="1"/>
            </p:cNvSpPr>
            <p:nvPr/>
          </p:nvSpPr>
          <p:spPr bwMode="auto">
            <a:xfrm>
              <a:off x="172" y="1819"/>
              <a:ext cx="5270"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114" name="Rectangle 343"/>
            <p:cNvSpPr>
              <a:spLocks noChangeAspect="1" noChangeArrowheads="1"/>
            </p:cNvSpPr>
            <p:nvPr/>
          </p:nvSpPr>
          <p:spPr bwMode="auto">
            <a:xfrm>
              <a:off x="172" y="1981"/>
              <a:ext cx="5270"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115" name="Line 344"/>
            <p:cNvSpPr>
              <a:spLocks noChangeAspect="1" noChangeShapeType="1"/>
            </p:cNvSpPr>
            <p:nvPr/>
          </p:nvSpPr>
          <p:spPr bwMode="auto">
            <a:xfrm>
              <a:off x="159" y="2143"/>
              <a:ext cx="5283" cy="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116" name="Line 346"/>
            <p:cNvSpPr>
              <a:spLocks noChangeAspect="1" noChangeShapeType="1"/>
            </p:cNvSpPr>
            <p:nvPr/>
          </p:nvSpPr>
          <p:spPr bwMode="auto">
            <a:xfrm>
              <a:off x="172" y="2305"/>
              <a:ext cx="5270" cy="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117" name="Line 348"/>
            <p:cNvSpPr>
              <a:spLocks noChangeAspect="1" noChangeShapeType="1"/>
            </p:cNvSpPr>
            <p:nvPr/>
          </p:nvSpPr>
          <p:spPr bwMode="auto">
            <a:xfrm>
              <a:off x="159" y="2467"/>
              <a:ext cx="5283" cy="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118" name="Line 350"/>
            <p:cNvSpPr>
              <a:spLocks noChangeAspect="1" noChangeShapeType="1"/>
            </p:cNvSpPr>
            <p:nvPr/>
          </p:nvSpPr>
          <p:spPr bwMode="auto">
            <a:xfrm>
              <a:off x="172" y="2629"/>
              <a:ext cx="5270" cy="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119" name="Line 352"/>
            <p:cNvSpPr>
              <a:spLocks noChangeAspect="1" noChangeShapeType="1"/>
            </p:cNvSpPr>
            <p:nvPr/>
          </p:nvSpPr>
          <p:spPr bwMode="auto">
            <a:xfrm>
              <a:off x="172" y="2791"/>
              <a:ext cx="5270" cy="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120" name="Line 354"/>
            <p:cNvSpPr>
              <a:spLocks noChangeAspect="1" noChangeShapeType="1"/>
            </p:cNvSpPr>
            <p:nvPr/>
          </p:nvSpPr>
          <p:spPr bwMode="auto">
            <a:xfrm>
              <a:off x="159" y="2953"/>
              <a:ext cx="5283" cy="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121" name="Line 356"/>
            <p:cNvSpPr>
              <a:spLocks noChangeAspect="1" noChangeShapeType="1"/>
            </p:cNvSpPr>
            <p:nvPr/>
          </p:nvSpPr>
          <p:spPr bwMode="auto">
            <a:xfrm>
              <a:off x="159" y="3115"/>
              <a:ext cx="5283" cy="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122" name="Rectangle 359"/>
            <p:cNvSpPr>
              <a:spLocks noChangeAspect="1" noChangeArrowheads="1"/>
            </p:cNvSpPr>
            <p:nvPr/>
          </p:nvSpPr>
          <p:spPr bwMode="auto">
            <a:xfrm>
              <a:off x="172" y="3277"/>
              <a:ext cx="5270"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123" name="Rectangle 361"/>
            <p:cNvSpPr>
              <a:spLocks noChangeAspect="1" noChangeArrowheads="1"/>
            </p:cNvSpPr>
            <p:nvPr/>
          </p:nvSpPr>
          <p:spPr bwMode="auto">
            <a:xfrm>
              <a:off x="172" y="3439"/>
              <a:ext cx="5270"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124" name="Line 362"/>
            <p:cNvSpPr>
              <a:spLocks noChangeAspect="1" noChangeShapeType="1"/>
            </p:cNvSpPr>
            <p:nvPr/>
          </p:nvSpPr>
          <p:spPr bwMode="auto">
            <a:xfrm>
              <a:off x="159" y="3601"/>
              <a:ext cx="5283" cy="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125" name="Line 364"/>
            <p:cNvSpPr>
              <a:spLocks noChangeAspect="1" noChangeShapeType="1"/>
            </p:cNvSpPr>
            <p:nvPr/>
          </p:nvSpPr>
          <p:spPr bwMode="auto">
            <a:xfrm>
              <a:off x="177" y="523"/>
              <a:ext cx="1590" cy="113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126" name="AutoShape 367"/>
            <p:cNvSpPr>
              <a:spLocks noChangeArrowheads="1"/>
            </p:cNvSpPr>
            <p:nvPr/>
          </p:nvSpPr>
          <p:spPr bwMode="auto">
            <a:xfrm>
              <a:off x="1745" y="1661"/>
              <a:ext cx="862" cy="499"/>
            </a:xfrm>
            <a:prstGeom prst="roundRect">
              <a:avLst>
                <a:gd name="adj" fmla="val 8815"/>
              </a:avLst>
            </a:prstGeom>
            <a:noFill/>
            <a:ln w="50800">
              <a:solidFill>
                <a:srgbClr val="FF0000"/>
              </a:solidFill>
              <a:round/>
              <a:headEnd type="none" w="sm" len="sm"/>
              <a:tailEnd type="none" w="sm" len="sm"/>
            </a:ln>
            <a:effectLst/>
            <a:extLst>
              <a:ext uri="{909E8E84-426E-40DD-AFC4-6F175D3DCCD1}">
                <a14:hiddenFill xmlns:a14="http://schemas.microsoft.com/office/drawing/2010/main">
                  <a:solidFill>
                    <a:srgbClr val="FF99CC">
                      <a:alpha val="50000"/>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127" name="AutoShape 368"/>
            <p:cNvSpPr>
              <a:spLocks noChangeArrowheads="1"/>
            </p:cNvSpPr>
            <p:nvPr/>
          </p:nvSpPr>
          <p:spPr bwMode="auto">
            <a:xfrm>
              <a:off x="2607" y="2160"/>
              <a:ext cx="862" cy="318"/>
            </a:xfrm>
            <a:prstGeom prst="roundRect">
              <a:avLst>
                <a:gd name="adj" fmla="val 8815"/>
              </a:avLst>
            </a:prstGeom>
            <a:noFill/>
            <a:ln w="50800">
              <a:solidFill>
                <a:srgbClr val="FF0000"/>
              </a:solidFill>
              <a:round/>
              <a:headEnd type="none" w="sm" len="sm"/>
              <a:tailEnd type="none" w="sm" len="sm"/>
            </a:ln>
            <a:effectLst/>
            <a:extLst>
              <a:ext uri="{909E8E84-426E-40DD-AFC4-6F175D3DCCD1}">
                <a14:hiddenFill xmlns:a14="http://schemas.microsoft.com/office/drawing/2010/main">
                  <a:solidFill>
                    <a:srgbClr val="FF99CC">
                      <a:alpha val="50000"/>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128" name="AutoShape 369"/>
            <p:cNvSpPr>
              <a:spLocks noChangeArrowheads="1"/>
            </p:cNvSpPr>
            <p:nvPr/>
          </p:nvSpPr>
          <p:spPr bwMode="auto">
            <a:xfrm>
              <a:off x="3469" y="2478"/>
              <a:ext cx="1134" cy="635"/>
            </a:xfrm>
            <a:prstGeom prst="roundRect">
              <a:avLst>
                <a:gd name="adj" fmla="val 8815"/>
              </a:avLst>
            </a:prstGeom>
            <a:noFill/>
            <a:ln w="50800">
              <a:solidFill>
                <a:srgbClr val="FF0000"/>
              </a:solidFill>
              <a:round/>
              <a:headEnd type="none" w="sm" len="sm"/>
              <a:tailEnd type="none" w="sm" len="sm"/>
            </a:ln>
            <a:effectLst/>
            <a:extLst>
              <a:ext uri="{909E8E84-426E-40DD-AFC4-6F175D3DCCD1}">
                <a14:hiddenFill xmlns:a14="http://schemas.microsoft.com/office/drawing/2010/main">
                  <a:solidFill>
                    <a:srgbClr val="FF99CC">
                      <a:alpha val="50000"/>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129" name="AutoShape 370"/>
            <p:cNvSpPr>
              <a:spLocks noChangeArrowheads="1"/>
            </p:cNvSpPr>
            <p:nvPr/>
          </p:nvSpPr>
          <p:spPr bwMode="auto">
            <a:xfrm>
              <a:off x="4603" y="3113"/>
              <a:ext cx="862" cy="499"/>
            </a:xfrm>
            <a:prstGeom prst="roundRect">
              <a:avLst>
                <a:gd name="adj" fmla="val 8815"/>
              </a:avLst>
            </a:prstGeom>
            <a:noFill/>
            <a:ln w="50800">
              <a:solidFill>
                <a:srgbClr val="FF0000"/>
              </a:solidFill>
              <a:round/>
              <a:headEnd type="none" w="sm" len="sm"/>
              <a:tailEnd type="none" w="sm" len="sm"/>
            </a:ln>
            <a:effectLst/>
            <a:extLst>
              <a:ext uri="{909E8E84-426E-40DD-AFC4-6F175D3DCCD1}">
                <a14:hiddenFill xmlns:a14="http://schemas.microsoft.com/office/drawing/2010/main">
                  <a:solidFill>
                    <a:srgbClr val="FF99CC">
                      <a:alpha val="50000"/>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cxnSp>
          <p:nvCxnSpPr>
            <p:cNvPr id="130" name="AutoShape 371"/>
            <p:cNvCxnSpPr>
              <a:cxnSpLocks noChangeShapeType="1"/>
              <a:stCxn id="126" idx="2"/>
              <a:endCxn id="127" idx="1"/>
            </p:cNvCxnSpPr>
            <p:nvPr/>
          </p:nvCxnSpPr>
          <p:spPr bwMode="auto">
            <a:xfrm rot="16200000" flipH="1">
              <a:off x="2312" y="2040"/>
              <a:ext cx="143" cy="415"/>
            </a:xfrm>
            <a:prstGeom prst="bentConnector2">
              <a:avLst/>
            </a:prstGeom>
            <a:noFill/>
            <a:ln w="38100">
              <a:solidFill>
                <a:srgbClr val="0000FF"/>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1" name="AutoShape 372"/>
            <p:cNvCxnSpPr>
              <a:cxnSpLocks noChangeShapeType="1"/>
              <a:stCxn id="126" idx="2"/>
              <a:endCxn id="128" idx="1"/>
            </p:cNvCxnSpPr>
            <p:nvPr/>
          </p:nvCxnSpPr>
          <p:spPr bwMode="auto">
            <a:xfrm rot="16200000" flipH="1">
              <a:off x="2505" y="1847"/>
              <a:ext cx="620" cy="1277"/>
            </a:xfrm>
            <a:prstGeom prst="bentConnector2">
              <a:avLst/>
            </a:prstGeom>
            <a:noFill/>
            <a:ln w="38100">
              <a:solidFill>
                <a:srgbClr val="0000FF"/>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2" name="AutoShape 373"/>
            <p:cNvCxnSpPr>
              <a:cxnSpLocks noChangeShapeType="1"/>
              <a:stCxn id="128" idx="0"/>
              <a:endCxn id="126" idx="3"/>
            </p:cNvCxnSpPr>
            <p:nvPr/>
          </p:nvCxnSpPr>
          <p:spPr bwMode="auto">
            <a:xfrm rot="5400000" flipH="1">
              <a:off x="3054" y="1480"/>
              <a:ext cx="551" cy="1413"/>
            </a:xfrm>
            <a:prstGeom prst="bentConnector2">
              <a:avLst/>
            </a:prstGeom>
            <a:noFill/>
            <a:ln w="38100">
              <a:solidFill>
                <a:srgbClr val="0000FF"/>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3" name="AutoShape 374"/>
            <p:cNvCxnSpPr>
              <a:cxnSpLocks noChangeShapeType="1"/>
              <a:stCxn id="128" idx="0"/>
              <a:endCxn id="127" idx="3"/>
            </p:cNvCxnSpPr>
            <p:nvPr/>
          </p:nvCxnSpPr>
          <p:spPr bwMode="auto">
            <a:xfrm rot="5400000" flipH="1">
              <a:off x="3689" y="2115"/>
              <a:ext cx="143" cy="551"/>
            </a:xfrm>
            <a:prstGeom prst="bentConnector2">
              <a:avLst/>
            </a:prstGeom>
            <a:noFill/>
            <a:ln w="38100">
              <a:solidFill>
                <a:srgbClr val="0000FF"/>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4" name="AutoShape 375"/>
            <p:cNvCxnSpPr>
              <a:cxnSpLocks noChangeShapeType="1"/>
              <a:stCxn id="127" idx="2"/>
              <a:endCxn id="128" idx="1"/>
            </p:cNvCxnSpPr>
            <p:nvPr/>
          </p:nvCxnSpPr>
          <p:spPr bwMode="auto">
            <a:xfrm rot="16200000" flipH="1">
              <a:off x="3095" y="2437"/>
              <a:ext cx="302" cy="415"/>
            </a:xfrm>
            <a:prstGeom prst="bentConnector2">
              <a:avLst/>
            </a:prstGeom>
            <a:noFill/>
            <a:ln w="38100">
              <a:solidFill>
                <a:srgbClr val="0000FF"/>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5" name="AutoShape 376"/>
            <p:cNvCxnSpPr>
              <a:cxnSpLocks noChangeShapeType="1"/>
              <a:stCxn id="128" idx="2"/>
              <a:endCxn id="129" idx="1"/>
            </p:cNvCxnSpPr>
            <p:nvPr/>
          </p:nvCxnSpPr>
          <p:spPr bwMode="auto">
            <a:xfrm rot="16200000" flipH="1">
              <a:off x="4195" y="2970"/>
              <a:ext cx="234" cy="551"/>
            </a:xfrm>
            <a:prstGeom prst="bentConnector2">
              <a:avLst/>
            </a:prstGeom>
            <a:noFill/>
            <a:ln w="38100">
              <a:solidFill>
                <a:srgbClr val="0000FF"/>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6" name="AutoShape 377"/>
            <p:cNvCxnSpPr>
              <a:cxnSpLocks noChangeShapeType="1"/>
              <a:stCxn id="126" idx="2"/>
              <a:endCxn id="129" idx="1"/>
            </p:cNvCxnSpPr>
            <p:nvPr/>
          </p:nvCxnSpPr>
          <p:spPr bwMode="auto">
            <a:xfrm rot="16200000" flipH="1">
              <a:off x="2788" y="1564"/>
              <a:ext cx="1187" cy="2411"/>
            </a:xfrm>
            <a:prstGeom prst="bentConnector2">
              <a:avLst/>
            </a:prstGeom>
            <a:noFill/>
            <a:ln w="38100">
              <a:solidFill>
                <a:srgbClr val="0000FF"/>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7" name="Rectangle 254"/>
            <p:cNvSpPr>
              <a:spLocks noChangeArrowheads="1"/>
            </p:cNvSpPr>
            <p:nvPr/>
          </p:nvSpPr>
          <p:spPr bwMode="auto">
            <a:xfrm>
              <a:off x="2425" y="1708"/>
              <a:ext cx="736" cy="11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ja-JP" altLang="en-US" sz="1200">
                  <a:solidFill>
                    <a:srgbClr val="FF0000"/>
                  </a:solidFill>
                  <a:latin typeface="ＭＳ Ｐゴシック" pitchFamily="50" charset="-128"/>
                </a:rPr>
                <a:t>生産管理システム</a:t>
              </a:r>
              <a:endParaRPr lang="ja-JP" altLang="en-US" sz="1200">
                <a:solidFill>
                  <a:srgbClr val="FF0000"/>
                </a:solidFill>
              </a:endParaRPr>
            </a:p>
          </p:txBody>
        </p:sp>
        <p:sp>
          <p:nvSpPr>
            <p:cNvPr id="138" name="Rectangle 378"/>
            <p:cNvSpPr>
              <a:spLocks noChangeArrowheads="1"/>
            </p:cNvSpPr>
            <p:nvPr/>
          </p:nvSpPr>
          <p:spPr bwMode="auto">
            <a:xfrm>
              <a:off x="2970" y="2115"/>
              <a:ext cx="736" cy="11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ja-JP" altLang="en-US" sz="1200">
                  <a:solidFill>
                    <a:srgbClr val="FF0000"/>
                  </a:solidFill>
                  <a:latin typeface="ＭＳ Ｐゴシック" pitchFamily="50" charset="-128"/>
                </a:rPr>
                <a:t>販売管理システム</a:t>
              </a:r>
              <a:endParaRPr lang="ja-JP" altLang="en-US" sz="1200">
                <a:solidFill>
                  <a:srgbClr val="FF0000"/>
                </a:solidFill>
              </a:endParaRPr>
            </a:p>
          </p:txBody>
        </p:sp>
        <p:sp>
          <p:nvSpPr>
            <p:cNvPr id="139" name="Rectangle 379"/>
            <p:cNvSpPr>
              <a:spLocks noChangeArrowheads="1"/>
            </p:cNvSpPr>
            <p:nvPr/>
          </p:nvSpPr>
          <p:spPr bwMode="auto">
            <a:xfrm>
              <a:off x="4195" y="2432"/>
              <a:ext cx="736" cy="11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ja-JP" altLang="en-US" sz="1200">
                  <a:solidFill>
                    <a:srgbClr val="FF0000"/>
                  </a:solidFill>
                  <a:latin typeface="ＭＳ Ｐゴシック" pitchFamily="50" charset="-128"/>
                </a:rPr>
                <a:t>在庫管理システム</a:t>
              </a:r>
              <a:endParaRPr lang="ja-JP" altLang="en-US" sz="1200">
                <a:solidFill>
                  <a:srgbClr val="FF0000"/>
                </a:solidFill>
              </a:endParaRPr>
            </a:p>
          </p:txBody>
        </p:sp>
        <p:sp>
          <p:nvSpPr>
            <p:cNvPr id="140" name="Rectangle 380"/>
            <p:cNvSpPr>
              <a:spLocks noChangeArrowheads="1"/>
            </p:cNvSpPr>
            <p:nvPr/>
          </p:nvSpPr>
          <p:spPr bwMode="auto">
            <a:xfrm>
              <a:off x="4887" y="3067"/>
              <a:ext cx="736" cy="11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ja-JP" altLang="en-US" sz="1200">
                  <a:solidFill>
                    <a:srgbClr val="FF0000"/>
                  </a:solidFill>
                  <a:latin typeface="ＭＳ Ｐゴシック" pitchFamily="50" charset="-128"/>
                </a:rPr>
                <a:t>財務会計システム</a:t>
              </a:r>
              <a:endParaRPr lang="ja-JP" altLang="en-US" sz="1200">
                <a:solidFill>
                  <a:srgbClr val="FF0000"/>
                </a:solidFill>
              </a:endParaRPr>
            </a:p>
          </p:txBody>
        </p:sp>
      </p:grpSp>
    </p:spTree>
    <p:extLst>
      <p:ext uri="{BB962C8B-B14F-4D97-AF65-F5344CB8AC3E}">
        <p14:creationId xmlns:p14="http://schemas.microsoft.com/office/powerpoint/2010/main" val="28864693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p:cNvSpPr>
            <a:spLocks noGrp="1"/>
          </p:cNvSpPr>
          <p:nvPr>
            <p:ph type="title" sz="quarter"/>
          </p:nvPr>
        </p:nvSpPr>
        <p:spPr/>
        <p:txBody>
          <a:bodyPr/>
          <a:lstStyle/>
          <a:p>
            <a:r>
              <a:rPr lang="ja-JP" altLang="en-US" dirty="0" smtClean="0"/>
              <a:t>図表</a:t>
            </a:r>
            <a:r>
              <a:rPr lang="en-US" altLang="ja-JP" dirty="0" smtClean="0"/>
              <a:t>7-</a:t>
            </a:r>
            <a:r>
              <a:rPr lang="en-US" altLang="ja-JP" dirty="0"/>
              <a:t>3</a:t>
            </a:r>
            <a:r>
              <a:rPr lang="ja-JP" altLang="en-US" dirty="0"/>
              <a:t>　ステークホルダーマトリクスの例</a:t>
            </a:r>
            <a:endParaRPr kumimoji="1" lang="ja-JP" altLang="en-US" dirty="0"/>
          </a:p>
        </p:txBody>
      </p:sp>
      <p:sp>
        <p:nvSpPr>
          <p:cNvPr id="23" name="Rectangle 25"/>
          <p:cNvSpPr>
            <a:spLocks noChangeArrowheads="1"/>
          </p:cNvSpPr>
          <p:nvPr/>
        </p:nvSpPr>
        <p:spPr bwMode="auto">
          <a:xfrm>
            <a:off x="2627313" y="1773238"/>
            <a:ext cx="3889375" cy="3889375"/>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lstStyle/>
          <a:p>
            <a:endParaRPr lang="ja-JP" altLang="en-US"/>
          </a:p>
        </p:txBody>
      </p:sp>
      <p:sp>
        <p:nvSpPr>
          <p:cNvPr id="24" name="Line 13"/>
          <p:cNvSpPr>
            <a:spLocks noChangeShapeType="1"/>
          </p:cNvSpPr>
          <p:nvPr/>
        </p:nvSpPr>
        <p:spPr bwMode="auto">
          <a:xfrm flipV="1">
            <a:off x="2195513" y="1773238"/>
            <a:ext cx="0" cy="3887787"/>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lstStyle/>
          <a:p>
            <a:endParaRPr lang="ja-JP" altLang="en-US"/>
          </a:p>
        </p:txBody>
      </p:sp>
      <p:sp>
        <p:nvSpPr>
          <p:cNvPr id="25" name="Line 14"/>
          <p:cNvSpPr>
            <a:spLocks noChangeShapeType="1"/>
          </p:cNvSpPr>
          <p:nvPr/>
        </p:nvSpPr>
        <p:spPr bwMode="auto">
          <a:xfrm flipV="1">
            <a:off x="2627313" y="6021388"/>
            <a:ext cx="3960812"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lstStyle/>
          <a:p>
            <a:endParaRPr lang="ja-JP" altLang="en-US"/>
          </a:p>
        </p:txBody>
      </p:sp>
      <p:sp>
        <p:nvSpPr>
          <p:cNvPr id="26" name="Text Box 15"/>
          <p:cNvSpPr txBox="1">
            <a:spLocks noChangeArrowheads="1"/>
          </p:cNvSpPr>
          <p:nvPr/>
        </p:nvSpPr>
        <p:spPr bwMode="auto">
          <a:xfrm>
            <a:off x="4284663" y="6021388"/>
            <a:ext cx="758825" cy="34766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spAutoFit/>
          </a:bodyPr>
          <a:lstStyle/>
          <a:p>
            <a:r>
              <a:rPr lang="ja-JP" altLang="en-US"/>
              <a:t>影響力</a:t>
            </a:r>
          </a:p>
        </p:txBody>
      </p:sp>
      <p:sp>
        <p:nvSpPr>
          <p:cNvPr id="27" name="Text Box 16"/>
          <p:cNvSpPr txBox="1">
            <a:spLocks noChangeArrowheads="1"/>
          </p:cNvSpPr>
          <p:nvPr/>
        </p:nvSpPr>
        <p:spPr bwMode="auto">
          <a:xfrm>
            <a:off x="5724525" y="5661025"/>
            <a:ext cx="301625" cy="3476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spAutoFit/>
          </a:bodyPr>
          <a:lstStyle/>
          <a:p>
            <a:r>
              <a:rPr lang="ja-JP" altLang="en-US"/>
              <a:t>大</a:t>
            </a:r>
          </a:p>
        </p:txBody>
      </p:sp>
      <p:sp>
        <p:nvSpPr>
          <p:cNvPr id="28" name="Text Box 17"/>
          <p:cNvSpPr txBox="1">
            <a:spLocks noChangeArrowheads="1"/>
          </p:cNvSpPr>
          <p:nvPr/>
        </p:nvSpPr>
        <p:spPr bwMode="auto">
          <a:xfrm>
            <a:off x="4427538" y="5661025"/>
            <a:ext cx="301625" cy="3476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spAutoFit/>
          </a:bodyPr>
          <a:lstStyle/>
          <a:p>
            <a:r>
              <a:rPr lang="ja-JP" altLang="en-US"/>
              <a:t>中</a:t>
            </a:r>
          </a:p>
        </p:txBody>
      </p:sp>
      <p:sp>
        <p:nvSpPr>
          <p:cNvPr id="29" name="Text Box 18"/>
          <p:cNvSpPr txBox="1">
            <a:spLocks noChangeArrowheads="1"/>
          </p:cNvSpPr>
          <p:nvPr/>
        </p:nvSpPr>
        <p:spPr bwMode="auto">
          <a:xfrm>
            <a:off x="3132138" y="5661025"/>
            <a:ext cx="301625" cy="3476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spAutoFit/>
          </a:bodyPr>
          <a:lstStyle/>
          <a:p>
            <a:r>
              <a:rPr lang="ja-JP" altLang="en-US"/>
              <a:t>小</a:t>
            </a:r>
          </a:p>
        </p:txBody>
      </p:sp>
      <p:sp>
        <p:nvSpPr>
          <p:cNvPr id="30" name="Text Box 19"/>
          <p:cNvSpPr txBox="1">
            <a:spLocks noChangeArrowheads="1"/>
          </p:cNvSpPr>
          <p:nvPr/>
        </p:nvSpPr>
        <p:spPr bwMode="auto">
          <a:xfrm>
            <a:off x="2222500" y="2133600"/>
            <a:ext cx="347663" cy="5302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lIns="36000" tIns="36000" rIns="36000" bIns="36000">
            <a:spAutoFit/>
          </a:bodyPr>
          <a:lstStyle/>
          <a:p>
            <a:r>
              <a:rPr lang="ja-JP" altLang="en-US"/>
              <a:t>賛成</a:t>
            </a:r>
          </a:p>
        </p:txBody>
      </p:sp>
      <p:sp>
        <p:nvSpPr>
          <p:cNvPr id="31" name="Text Box 20"/>
          <p:cNvSpPr txBox="1">
            <a:spLocks noChangeArrowheads="1"/>
          </p:cNvSpPr>
          <p:nvPr/>
        </p:nvSpPr>
        <p:spPr bwMode="auto">
          <a:xfrm>
            <a:off x="2222500" y="3429000"/>
            <a:ext cx="347663" cy="5302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lIns="36000" tIns="36000" rIns="36000" bIns="36000">
            <a:spAutoFit/>
          </a:bodyPr>
          <a:lstStyle/>
          <a:p>
            <a:r>
              <a:rPr lang="ja-JP" altLang="en-US"/>
              <a:t>容認</a:t>
            </a:r>
          </a:p>
        </p:txBody>
      </p:sp>
      <p:sp>
        <p:nvSpPr>
          <p:cNvPr id="32" name="Text Box 21"/>
          <p:cNvSpPr txBox="1">
            <a:spLocks noChangeArrowheads="1"/>
          </p:cNvSpPr>
          <p:nvPr/>
        </p:nvSpPr>
        <p:spPr bwMode="auto">
          <a:xfrm>
            <a:off x="2222500" y="4724400"/>
            <a:ext cx="347663" cy="5302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lIns="36000" tIns="36000" rIns="36000" bIns="36000">
            <a:spAutoFit/>
          </a:bodyPr>
          <a:lstStyle/>
          <a:p>
            <a:r>
              <a:rPr lang="ja-JP" altLang="en-US"/>
              <a:t>反対</a:t>
            </a:r>
          </a:p>
        </p:txBody>
      </p:sp>
      <p:sp>
        <p:nvSpPr>
          <p:cNvPr id="33" name="Text Box 22"/>
          <p:cNvSpPr txBox="1">
            <a:spLocks noChangeArrowheads="1"/>
          </p:cNvSpPr>
          <p:nvPr/>
        </p:nvSpPr>
        <p:spPr bwMode="auto">
          <a:xfrm>
            <a:off x="1763713" y="2708275"/>
            <a:ext cx="347662" cy="18748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lIns="36000" tIns="36000" rIns="36000" bIns="36000">
            <a:spAutoFit/>
          </a:bodyPr>
          <a:lstStyle/>
          <a:p>
            <a:r>
              <a:rPr lang="ja-JP" altLang="en-US"/>
              <a:t>変革に対する反応</a:t>
            </a:r>
          </a:p>
        </p:txBody>
      </p:sp>
      <p:sp>
        <p:nvSpPr>
          <p:cNvPr id="34" name="Oval 24"/>
          <p:cNvSpPr>
            <a:spLocks noChangeArrowheads="1"/>
          </p:cNvSpPr>
          <p:nvPr/>
        </p:nvSpPr>
        <p:spPr bwMode="auto">
          <a:xfrm>
            <a:off x="2843213" y="4365625"/>
            <a:ext cx="1439862" cy="1152525"/>
          </a:xfrm>
          <a:prstGeom prst="ellipse">
            <a:avLst/>
          </a:prstGeom>
          <a:solidFill>
            <a:srgbClr val="FF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lstStyle/>
          <a:p>
            <a:pPr algn="ctr"/>
            <a:r>
              <a:rPr lang="ja-JP" altLang="en-US" b="1">
                <a:solidFill>
                  <a:srgbClr val="FF0000"/>
                </a:solidFill>
              </a:rPr>
              <a:t>要経過観察</a:t>
            </a:r>
          </a:p>
          <a:p>
            <a:pPr algn="ctr"/>
            <a:endParaRPr lang="ja-JP" altLang="en-US" b="1">
              <a:solidFill>
                <a:srgbClr val="FF0000"/>
              </a:solidFill>
            </a:endParaRPr>
          </a:p>
          <a:p>
            <a:pPr algn="ctr"/>
            <a:endParaRPr lang="en-US" altLang="ja-JP" b="1">
              <a:solidFill>
                <a:srgbClr val="FF0000"/>
              </a:solidFill>
            </a:endParaRPr>
          </a:p>
        </p:txBody>
      </p:sp>
      <p:sp>
        <p:nvSpPr>
          <p:cNvPr id="35" name="Oval 26"/>
          <p:cNvSpPr>
            <a:spLocks noChangeArrowheads="1"/>
          </p:cNvSpPr>
          <p:nvPr/>
        </p:nvSpPr>
        <p:spPr bwMode="auto">
          <a:xfrm rot="1800000">
            <a:off x="3995738" y="3500438"/>
            <a:ext cx="2520950" cy="1728787"/>
          </a:xfrm>
          <a:prstGeom prst="ellipse">
            <a:avLst/>
          </a:prstGeom>
          <a:solidFill>
            <a:srgbClr val="FF99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lstStyle/>
          <a:p>
            <a:pPr algn="ctr"/>
            <a:endParaRPr lang="en-US" altLang="ja-JP"/>
          </a:p>
          <a:p>
            <a:pPr algn="ctr"/>
            <a:endParaRPr lang="en-US" altLang="ja-JP"/>
          </a:p>
        </p:txBody>
      </p:sp>
      <p:sp>
        <p:nvSpPr>
          <p:cNvPr id="36" name="Oval 27"/>
          <p:cNvSpPr>
            <a:spLocks noChangeArrowheads="1"/>
          </p:cNvSpPr>
          <p:nvPr/>
        </p:nvSpPr>
        <p:spPr bwMode="auto">
          <a:xfrm>
            <a:off x="5003800" y="1916113"/>
            <a:ext cx="1439863" cy="1152525"/>
          </a:xfrm>
          <a:prstGeom prst="ellipse">
            <a:avLst/>
          </a:prstGeom>
          <a:solidFill>
            <a:srgbClr val="CCE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lstStyle/>
          <a:p>
            <a:pPr algn="ctr"/>
            <a:r>
              <a:rPr lang="ja-JP" altLang="en-US" b="1">
                <a:solidFill>
                  <a:srgbClr val="FF0000"/>
                </a:solidFill>
              </a:rPr>
              <a:t>牽引役</a:t>
            </a:r>
          </a:p>
          <a:p>
            <a:pPr algn="ctr"/>
            <a:endParaRPr lang="ja-JP" altLang="en-US" b="1">
              <a:solidFill>
                <a:srgbClr val="FF0000"/>
              </a:solidFill>
            </a:endParaRPr>
          </a:p>
          <a:p>
            <a:pPr algn="ctr"/>
            <a:endParaRPr lang="en-US" altLang="ja-JP" b="1">
              <a:solidFill>
                <a:srgbClr val="FF0000"/>
              </a:solidFill>
            </a:endParaRPr>
          </a:p>
        </p:txBody>
      </p:sp>
      <p:sp>
        <p:nvSpPr>
          <p:cNvPr id="37" name="Rectangle 28"/>
          <p:cNvSpPr>
            <a:spLocks noChangeArrowheads="1"/>
          </p:cNvSpPr>
          <p:nvPr/>
        </p:nvSpPr>
        <p:spPr bwMode="auto">
          <a:xfrm>
            <a:off x="5435600" y="4652963"/>
            <a:ext cx="763588" cy="34766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spAutoFit/>
          </a:bodyPr>
          <a:lstStyle/>
          <a:p>
            <a:r>
              <a:rPr lang="ja-JP" altLang="en-US" b="1">
                <a:solidFill>
                  <a:srgbClr val="FF0000"/>
                </a:solidFill>
              </a:rPr>
              <a:t>要注意</a:t>
            </a:r>
          </a:p>
        </p:txBody>
      </p:sp>
      <p:sp>
        <p:nvSpPr>
          <p:cNvPr id="38" name="Rectangle 4"/>
          <p:cNvSpPr>
            <a:spLocks noChangeArrowheads="1"/>
          </p:cNvSpPr>
          <p:nvPr/>
        </p:nvSpPr>
        <p:spPr bwMode="auto">
          <a:xfrm>
            <a:off x="2627313" y="1773238"/>
            <a:ext cx="1295400" cy="1295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lstStyle/>
          <a:p>
            <a:endParaRPr lang="ja-JP" altLang="en-US"/>
          </a:p>
        </p:txBody>
      </p:sp>
      <p:sp>
        <p:nvSpPr>
          <p:cNvPr id="39" name="Rectangle 5"/>
          <p:cNvSpPr>
            <a:spLocks noChangeArrowheads="1"/>
          </p:cNvSpPr>
          <p:nvPr/>
        </p:nvSpPr>
        <p:spPr bwMode="auto">
          <a:xfrm>
            <a:off x="3922713" y="1773238"/>
            <a:ext cx="1295400" cy="1295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lstStyle/>
          <a:p>
            <a:endParaRPr lang="ja-JP" altLang="en-US"/>
          </a:p>
        </p:txBody>
      </p:sp>
      <p:sp>
        <p:nvSpPr>
          <p:cNvPr id="40" name="Rectangle 6"/>
          <p:cNvSpPr>
            <a:spLocks noChangeArrowheads="1"/>
          </p:cNvSpPr>
          <p:nvPr/>
        </p:nvSpPr>
        <p:spPr bwMode="auto">
          <a:xfrm>
            <a:off x="5218113" y="1773238"/>
            <a:ext cx="1295400" cy="1295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lstStyle/>
          <a:p>
            <a:endParaRPr lang="ja-JP" altLang="en-US"/>
          </a:p>
        </p:txBody>
      </p:sp>
      <p:sp>
        <p:nvSpPr>
          <p:cNvPr id="41" name="Rectangle 7"/>
          <p:cNvSpPr>
            <a:spLocks noChangeArrowheads="1"/>
          </p:cNvSpPr>
          <p:nvPr/>
        </p:nvSpPr>
        <p:spPr bwMode="auto">
          <a:xfrm>
            <a:off x="2627313" y="3068638"/>
            <a:ext cx="1295400" cy="1295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lstStyle/>
          <a:p>
            <a:endParaRPr lang="ja-JP" altLang="en-US"/>
          </a:p>
        </p:txBody>
      </p:sp>
      <p:sp>
        <p:nvSpPr>
          <p:cNvPr id="42" name="Rectangle 8"/>
          <p:cNvSpPr>
            <a:spLocks noChangeArrowheads="1"/>
          </p:cNvSpPr>
          <p:nvPr/>
        </p:nvSpPr>
        <p:spPr bwMode="auto">
          <a:xfrm>
            <a:off x="3922713" y="3068638"/>
            <a:ext cx="1295400" cy="1295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lstStyle/>
          <a:p>
            <a:endParaRPr lang="ja-JP" altLang="en-US"/>
          </a:p>
        </p:txBody>
      </p:sp>
      <p:sp>
        <p:nvSpPr>
          <p:cNvPr id="43" name="Rectangle 9"/>
          <p:cNvSpPr>
            <a:spLocks noChangeArrowheads="1"/>
          </p:cNvSpPr>
          <p:nvPr/>
        </p:nvSpPr>
        <p:spPr bwMode="auto">
          <a:xfrm>
            <a:off x="5218113" y="3068638"/>
            <a:ext cx="1295400" cy="1295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lstStyle/>
          <a:p>
            <a:endParaRPr lang="ja-JP" altLang="en-US"/>
          </a:p>
        </p:txBody>
      </p:sp>
      <p:sp>
        <p:nvSpPr>
          <p:cNvPr id="44" name="Rectangle 10"/>
          <p:cNvSpPr>
            <a:spLocks noChangeArrowheads="1"/>
          </p:cNvSpPr>
          <p:nvPr/>
        </p:nvSpPr>
        <p:spPr bwMode="auto">
          <a:xfrm>
            <a:off x="2627313" y="4365625"/>
            <a:ext cx="1295400" cy="1295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lstStyle/>
          <a:p>
            <a:endParaRPr lang="ja-JP" altLang="en-US"/>
          </a:p>
        </p:txBody>
      </p:sp>
      <p:sp>
        <p:nvSpPr>
          <p:cNvPr id="45" name="Rectangle 11"/>
          <p:cNvSpPr>
            <a:spLocks noChangeArrowheads="1"/>
          </p:cNvSpPr>
          <p:nvPr/>
        </p:nvSpPr>
        <p:spPr bwMode="auto">
          <a:xfrm>
            <a:off x="3922713" y="4365625"/>
            <a:ext cx="1295400" cy="1295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lstStyle/>
          <a:p>
            <a:endParaRPr lang="ja-JP" altLang="en-US"/>
          </a:p>
        </p:txBody>
      </p:sp>
      <p:sp>
        <p:nvSpPr>
          <p:cNvPr id="46" name="Rectangle 12"/>
          <p:cNvSpPr>
            <a:spLocks noChangeArrowheads="1"/>
          </p:cNvSpPr>
          <p:nvPr/>
        </p:nvSpPr>
        <p:spPr bwMode="auto">
          <a:xfrm>
            <a:off x="5218113" y="4365625"/>
            <a:ext cx="1295400" cy="1295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lstStyle/>
          <a:p>
            <a:endParaRPr lang="ja-JP" altLang="en-US"/>
          </a:p>
        </p:txBody>
      </p:sp>
      <p:sp>
        <p:nvSpPr>
          <p:cNvPr id="47" name="Text Box 29"/>
          <p:cNvSpPr txBox="1">
            <a:spLocks noChangeArrowheads="1"/>
          </p:cNvSpPr>
          <p:nvPr/>
        </p:nvSpPr>
        <p:spPr bwMode="auto">
          <a:xfrm>
            <a:off x="5795963" y="2565400"/>
            <a:ext cx="547687" cy="2857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spAutoFit/>
          </a:bodyPr>
          <a:lstStyle/>
          <a:p>
            <a:r>
              <a:rPr lang="en-US" altLang="ja-JP" sz="1400"/>
              <a:t>A</a:t>
            </a:r>
            <a:r>
              <a:rPr lang="ja-JP" altLang="en-US" sz="1400"/>
              <a:t>常務</a:t>
            </a:r>
          </a:p>
        </p:txBody>
      </p:sp>
      <p:sp>
        <p:nvSpPr>
          <p:cNvPr id="48" name="Text Box 30"/>
          <p:cNvSpPr txBox="1">
            <a:spLocks noChangeArrowheads="1"/>
          </p:cNvSpPr>
          <p:nvPr/>
        </p:nvSpPr>
        <p:spPr bwMode="auto">
          <a:xfrm>
            <a:off x="3492500" y="5013325"/>
            <a:ext cx="557213" cy="2857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spAutoFit/>
          </a:bodyPr>
          <a:lstStyle/>
          <a:p>
            <a:r>
              <a:rPr lang="en-US" altLang="ja-JP" sz="1400"/>
              <a:t>D</a:t>
            </a:r>
            <a:r>
              <a:rPr lang="ja-JP" altLang="en-US" sz="1400"/>
              <a:t>部門</a:t>
            </a:r>
          </a:p>
        </p:txBody>
      </p:sp>
      <p:sp>
        <p:nvSpPr>
          <p:cNvPr id="49" name="Text Box 31"/>
          <p:cNvSpPr txBox="1">
            <a:spLocks noChangeArrowheads="1"/>
          </p:cNvSpPr>
          <p:nvPr/>
        </p:nvSpPr>
        <p:spPr bwMode="auto">
          <a:xfrm>
            <a:off x="4932363" y="4868863"/>
            <a:ext cx="566737" cy="2857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spAutoFit/>
          </a:bodyPr>
          <a:lstStyle/>
          <a:p>
            <a:r>
              <a:rPr lang="en-US" altLang="ja-JP" sz="1400"/>
              <a:t>G</a:t>
            </a:r>
            <a:r>
              <a:rPr lang="ja-JP" altLang="en-US" sz="1400"/>
              <a:t>工場</a:t>
            </a:r>
          </a:p>
        </p:txBody>
      </p:sp>
      <p:sp>
        <p:nvSpPr>
          <p:cNvPr id="50" name="Text Box 32"/>
          <p:cNvSpPr txBox="1">
            <a:spLocks noChangeArrowheads="1"/>
          </p:cNvSpPr>
          <p:nvPr/>
        </p:nvSpPr>
        <p:spPr bwMode="auto">
          <a:xfrm>
            <a:off x="5435600" y="4076700"/>
            <a:ext cx="536575" cy="2857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spAutoFit/>
          </a:bodyPr>
          <a:lstStyle/>
          <a:p>
            <a:r>
              <a:rPr lang="en-US" altLang="ja-JP" sz="1400"/>
              <a:t>F</a:t>
            </a:r>
            <a:r>
              <a:rPr lang="ja-JP" altLang="en-US" sz="1400"/>
              <a:t>部長</a:t>
            </a:r>
          </a:p>
        </p:txBody>
      </p:sp>
      <p:sp>
        <p:nvSpPr>
          <p:cNvPr id="51" name="Text Box 33"/>
          <p:cNvSpPr txBox="1">
            <a:spLocks noChangeArrowheads="1"/>
          </p:cNvSpPr>
          <p:nvPr/>
        </p:nvSpPr>
        <p:spPr bwMode="auto">
          <a:xfrm>
            <a:off x="4284663" y="3573463"/>
            <a:ext cx="547687" cy="2857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spAutoFit/>
          </a:bodyPr>
          <a:lstStyle/>
          <a:p>
            <a:r>
              <a:rPr lang="en-US" altLang="ja-JP" sz="1400"/>
              <a:t>B</a:t>
            </a:r>
            <a:r>
              <a:rPr lang="ja-JP" altLang="en-US" sz="1400"/>
              <a:t>専務</a:t>
            </a:r>
          </a:p>
        </p:txBody>
      </p:sp>
      <p:sp>
        <p:nvSpPr>
          <p:cNvPr id="52" name="Text Box 34"/>
          <p:cNvSpPr txBox="1">
            <a:spLocks noChangeArrowheads="1"/>
          </p:cNvSpPr>
          <p:nvPr/>
        </p:nvSpPr>
        <p:spPr bwMode="auto">
          <a:xfrm>
            <a:off x="3203575" y="2636838"/>
            <a:ext cx="557213" cy="2857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spAutoFit/>
          </a:bodyPr>
          <a:lstStyle/>
          <a:p>
            <a:r>
              <a:rPr lang="en-US" altLang="ja-JP" sz="1400"/>
              <a:t>C</a:t>
            </a:r>
            <a:r>
              <a:rPr lang="ja-JP" altLang="en-US" sz="1400"/>
              <a:t>部門</a:t>
            </a:r>
          </a:p>
        </p:txBody>
      </p:sp>
      <p:sp>
        <p:nvSpPr>
          <p:cNvPr id="53" name="Text Box 35"/>
          <p:cNvSpPr txBox="1">
            <a:spLocks noChangeArrowheads="1"/>
          </p:cNvSpPr>
          <p:nvPr/>
        </p:nvSpPr>
        <p:spPr bwMode="auto">
          <a:xfrm>
            <a:off x="4859338" y="2636838"/>
            <a:ext cx="547687" cy="2857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spAutoFit/>
          </a:bodyPr>
          <a:lstStyle/>
          <a:p>
            <a:r>
              <a:rPr lang="en-US" altLang="ja-JP" sz="1400"/>
              <a:t>E</a:t>
            </a:r>
            <a:r>
              <a:rPr lang="ja-JP" altLang="en-US" sz="1400"/>
              <a:t>部門</a:t>
            </a:r>
          </a:p>
        </p:txBody>
      </p:sp>
      <p:sp>
        <p:nvSpPr>
          <p:cNvPr id="54" name="Text Box 36"/>
          <p:cNvSpPr txBox="1">
            <a:spLocks noChangeArrowheads="1"/>
          </p:cNvSpPr>
          <p:nvPr/>
        </p:nvSpPr>
        <p:spPr bwMode="auto">
          <a:xfrm>
            <a:off x="5148263" y="3429000"/>
            <a:ext cx="557212" cy="2857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spAutoFit/>
          </a:bodyPr>
          <a:lstStyle/>
          <a:p>
            <a:r>
              <a:rPr lang="en-US" altLang="ja-JP" sz="1400"/>
              <a:t>H</a:t>
            </a:r>
            <a:r>
              <a:rPr lang="ja-JP" altLang="en-US" sz="1400"/>
              <a:t>支社</a:t>
            </a:r>
          </a:p>
        </p:txBody>
      </p:sp>
      <p:sp>
        <p:nvSpPr>
          <p:cNvPr id="55" name="Line 37"/>
          <p:cNvSpPr>
            <a:spLocks noChangeShapeType="1"/>
          </p:cNvSpPr>
          <p:nvPr/>
        </p:nvSpPr>
        <p:spPr bwMode="auto">
          <a:xfrm flipH="1">
            <a:off x="4787900" y="2852738"/>
            <a:ext cx="1296988" cy="720725"/>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lstStyle/>
          <a:p>
            <a:endParaRPr lang="ja-JP" altLang="en-US"/>
          </a:p>
        </p:txBody>
      </p:sp>
      <p:sp>
        <p:nvSpPr>
          <p:cNvPr id="56" name="Line 38"/>
          <p:cNvSpPr>
            <a:spLocks noChangeShapeType="1"/>
          </p:cNvSpPr>
          <p:nvPr/>
        </p:nvSpPr>
        <p:spPr bwMode="auto">
          <a:xfrm flipH="1">
            <a:off x="4643438" y="2924175"/>
            <a:ext cx="288925" cy="649288"/>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lstStyle/>
          <a:p>
            <a:endParaRPr lang="ja-JP" altLang="en-US"/>
          </a:p>
        </p:txBody>
      </p:sp>
      <p:sp>
        <p:nvSpPr>
          <p:cNvPr id="57" name="Text Box 39"/>
          <p:cNvSpPr txBox="1">
            <a:spLocks noChangeArrowheads="1"/>
          </p:cNvSpPr>
          <p:nvPr/>
        </p:nvSpPr>
        <p:spPr bwMode="auto">
          <a:xfrm>
            <a:off x="3708400" y="3860800"/>
            <a:ext cx="566738" cy="2857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spAutoFit/>
          </a:bodyPr>
          <a:lstStyle/>
          <a:p>
            <a:r>
              <a:rPr lang="en-US" altLang="ja-JP" sz="1400"/>
              <a:t>G</a:t>
            </a:r>
            <a:r>
              <a:rPr lang="ja-JP" altLang="en-US" sz="1400"/>
              <a:t>部長</a:t>
            </a:r>
          </a:p>
        </p:txBody>
      </p:sp>
      <p:sp>
        <p:nvSpPr>
          <p:cNvPr id="67" name="Line 40"/>
          <p:cNvSpPr>
            <a:spLocks noChangeShapeType="1"/>
          </p:cNvSpPr>
          <p:nvPr/>
        </p:nvSpPr>
        <p:spPr bwMode="auto">
          <a:xfrm>
            <a:off x="3563938" y="2924175"/>
            <a:ext cx="287337" cy="100965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lstStyle/>
          <a:p>
            <a:endParaRPr lang="ja-JP" altLang="en-US"/>
          </a:p>
        </p:txBody>
      </p:sp>
      <p:sp>
        <p:nvSpPr>
          <p:cNvPr id="68" name="Text Box 41"/>
          <p:cNvSpPr txBox="1">
            <a:spLocks noChangeArrowheads="1"/>
          </p:cNvSpPr>
          <p:nvPr/>
        </p:nvSpPr>
        <p:spPr bwMode="auto">
          <a:xfrm>
            <a:off x="3635375" y="3213100"/>
            <a:ext cx="428625" cy="2857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spAutoFit/>
          </a:bodyPr>
          <a:lstStyle/>
          <a:p>
            <a:r>
              <a:rPr lang="ja-JP" altLang="en-US" sz="1400"/>
              <a:t>担当</a:t>
            </a:r>
          </a:p>
        </p:txBody>
      </p:sp>
      <p:sp>
        <p:nvSpPr>
          <p:cNvPr id="69" name="Text Box 42"/>
          <p:cNvSpPr txBox="1">
            <a:spLocks noChangeArrowheads="1"/>
          </p:cNvSpPr>
          <p:nvPr/>
        </p:nvSpPr>
        <p:spPr bwMode="auto">
          <a:xfrm>
            <a:off x="4427538" y="3068638"/>
            <a:ext cx="428625" cy="2857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spAutoFit/>
          </a:bodyPr>
          <a:lstStyle/>
          <a:p>
            <a:r>
              <a:rPr lang="ja-JP" altLang="en-US" sz="1400"/>
              <a:t>担当</a:t>
            </a:r>
          </a:p>
        </p:txBody>
      </p:sp>
      <p:sp>
        <p:nvSpPr>
          <p:cNvPr id="71" name="Text Box 43"/>
          <p:cNvSpPr txBox="1">
            <a:spLocks noChangeArrowheads="1"/>
          </p:cNvSpPr>
          <p:nvPr/>
        </p:nvSpPr>
        <p:spPr bwMode="auto">
          <a:xfrm>
            <a:off x="5148263" y="2997200"/>
            <a:ext cx="428625" cy="2857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spAutoFit/>
          </a:bodyPr>
          <a:lstStyle/>
          <a:p>
            <a:r>
              <a:rPr lang="ja-JP" altLang="en-US" sz="1400"/>
              <a:t>対立</a:t>
            </a:r>
          </a:p>
        </p:txBody>
      </p:sp>
      <p:sp>
        <p:nvSpPr>
          <p:cNvPr id="72" name="Line 44"/>
          <p:cNvSpPr>
            <a:spLocks noChangeShapeType="1"/>
          </p:cNvSpPr>
          <p:nvPr/>
        </p:nvSpPr>
        <p:spPr bwMode="auto">
          <a:xfrm flipH="1">
            <a:off x="3995738" y="4365625"/>
            <a:ext cx="1439862" cy="64770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lstStyle/>
          <a:p>
            <a:endParaRPr lang="ja-JP" altLang="en-US"/>
          </a:p>
        </p:txBody>
      </p:sp>
      <p:sp>
        <p:nvSpPr>
          <p:cNvPr id="74" name="Text Box 45"/>
          <p:cNvSpPr txBox="1">
            <a:spLocks noChangeArrowheads="1"/>
          </p:cNvSpPr>
          <p:nvPr/>
        </p:nvSpPr>
        <p:spPr bwMode="auto">
          <a:xfrm>
            <a:off x="4427538" y="4437063"/>
            <a:ext cx="428625" cy="2857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spAutoFit/>
          </a:bodyPr>
          <a:lstStyle/>
          <a:p>
            <a:r>
              <a:rPr lang="ja-JP" altLang="en-US" sz="1400"/>
              <a:t>担当</a:t>
            </a:r>
          </a:p>
        </p:txBody>
      </p:sp>
    </p:spTree>
    <p:extLst>
      <p:ext uri="{BB962C8B-B14F-4D97-AF65-F5344CB8AC3E}">
        <p14:creationId xmlns:p14="http://schemas.microsoft.com/office/powerpoint/2010/main" val="405702279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p:cNvSpPr>
            <a:spLocks noGrp="1"/>
          </p:cNvSpPr>
          <p:nvPr>
            <p:ph type="title" sz="quarter"/>
          </p:nvPr>
        </p:nvSpPr>
        <p:spPr/>
        <p:txBody>
          <a:bodyPr/>
          <a:lstStyle/>
          <a:p>
            <a:r>
              <a:rPr lang="ja-JP" altLang="en-US" dirty="0" smtClean="0"/>
              <a:t>図表</a:t>
            </a:r>
            <a:r>
              <a:rPr lang="en-US" altLang="ja-JP" dirty="0" smtClean="0"/>
              <a:t>7-20</a:t>
            </a:r>
            <a:r>
              <a:rPr lang="ja-JP" altLang="en-US" dirty="0"/>
              <a:t>　組織図の例</a:t>
            </a:r>
            <a:endParaRPr kumimoji="1" lang="ja-JP" altLang="en-US" dirty="0"/>
          </a:p>
        </p:txBody>
      </p:sp>
      <p:sp>
        <p:nvSpPr>
          <p:cNvPr id="3" name="Text Box 3"/>
          <p:cNvSpPr txBox="1">
            <a:spLocks noChangeArrowheads="1"/>
          </p:cNvSpPr>
          <p:nvPr/>
        </p:nvSpPr>
        <p:spPr bwMode="auto">
          <a:xfrm>
            <a:off x="5510213" y="2609850"/>
            <a:ext cx="1438275" cy="314325"/>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rgbClr val="F8F8F8"/>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fontAlgn="ctr"/>
            <a:r>
              <a:rPr lang="ja-JP" altLang="en-US" sz="1400">
                <a:latin typeface="Times New Roman" pitchFamily="18" charset="0"/>
                <a:ea typeface=""/>
              </a:rPr>
              <a:t>欧州営業部</a:t>
            </a:r>
          </a:p>
        </p:txBody>
      </p:sp>
      <p:sp>
        <p:nvSpPr>
          <p:cNvPr id="4" name="Text Box 6"/>
          <p:cNvSpPr txBox="1">
            <a:spLocks noChangeArrowheads="1"/>
          </p:cNvSpPr>
          <p:nvPr/>
        </p:nvSpPr>
        <p:spPr bwMode="auto">
          <a:xfrm>
            <a:off x="3852863" y="2609850"/>
            <a:ext cx="1438275" cy="314325"/>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rgbClr val="F8F8F8"/>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fontAlgn="ctr"/>
            <a:r>
              <a:rPr lang="ja-JP" altLang="en-US" sz="1400">
                <a:latin typeface="Times New Roman" pitchFamily="18" charset="0"/>
                <a:ea typeface=""/>
              </a:rPr>
              <a:t>関西営業部</a:t>
            </a:r>
          </a:p>
        </p:txBody>
      </p:sp>
      <p:sp>
        <p:nvSpPr>
          <p:cNvPr id="5" name="Text Box 7"/>
          <p:cNvSpPr txBox="1">
            <a:spLocks noChangeArrowheads="1"/>
          </p:cNvSpPr>
          <p:nvPr/>
        </p:nvSpPr>
        <p:spPr bwMode="auto">
          <a:xfrm>
            <a:off x="2917825" y="2033588"/>
            <a:ext cx="1438275" cy="314325"/>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rgbClr val="F8F8F8"/>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fontAlgn="ctr"/>
            <a:r>
              <a:rPr lang="ja-JP" altLang="en-US" sz="1400">
                <a:latin typeface="Times New Roman" pitchFamily="18" charset="0"/>
                <a:ea typeface=""/>
              </a:rPr>
              <a:t>国内営業本部</a:t>
            </a:r>
          </a:p>
        </p:txBody>
      </p:sp>
      <p:sp>
        <p:nvSpPr>
          <p:cNvPr id="6" name="Text Box 8"/>
          <p:cNvSpPr txBox="1">
            <a:spLocks noChangeArrowheads="1"/>
          </p:cNvSpPr>
          <p:nvPr/>
        </p:nvSpPr>
        <p:spPr bwMode="auto">
          <a:xfrm>
            <a:off x="1909763" y="1412875"/>
            <a:ext cx="1438275" cy="314325"/>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rgbClr val="F8F8F8"/>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fontAlgn="ctr"/>
            <a:r>
              <a:rPr lang="ja-JP" altLang="en-US" sz="1400">
                <a:latin typeface="Times New Roman" pitchFamily="18" charset="0"/>
                <a:ea typeface=""/>
              </a:rPr>
              <a:t>営業企画課</a:t>
            </a:r>
          </a:p>
        </p:txBody>
      </p:sp>
      <p:sp>
        <p:nvSpPr>
          <p:cNvPr id="7" name="Text Box 9"/>
          <p:cNvSpPr txBox="1">
            <a:spLocks noChangeArrowheads="1"/>
          </p:cNvSpPr>
          <p:nvPr/>
        </p:nvSpPr>
        <p:spPr bwMode="auto">
          <a:xfrm>
            <a:off x="4357688" y="1052513"/>
            <a:ext cx="1438275" cy="314325"/>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rgbClr val="F8F8F8"/>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fontAlgn="ctr"/>
            <a:r>
              <a:rPr lang="ja-JP" altLang="en-US" sz="1400">
                <a:latin typeface="Times New Roman" pitchFamily="18" charset="0"/>
                <a:ea typeface=""/>
              </a:rPr>
              <a:t>営業統括本部</a:t>
            </a:r>
          </a:p>
        </p:txBody>
      </p:sp>
      <p:sp>
        <p:nvSpPr>
          <p:cNvPr id="8" name="Text Box 10"/>
          <p:cNvSpPr txBox="1">
            <a:spLocks noChangeArrowheads="1"/>
          </p:cNvSpPr>
          <p:nvPr/>
        </p:nvSpPr>
        <p:spPr bwMode="auto">
          <a:xfrm>
            <a:off x="6303963" y="2035175"/>
            <a:ext cx="1438275" cy="314325"/>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rgbClr val="F8F8F8"/>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fontAlgn="ctr"/>
            <a:r>
              <a:rPr lang="ja-JP" altLang="en-US" sz="1400">
                <a:latin typeface="Times New Roman" pitchFamily="18" charset="0"/>
                <a:ea typeface=""/>
              </a:rPr>
              <a:t>海外営業本部</a:t>
            </a:r>
          </a:p>
        </p:txBody>
      </p:sp>
      <p:cxnSp>
        <p:nvCxnSpPr>
          <p:cNvPr id="10" name="AutoShape 11"/>
          <p:cNvCxnSpPr>
            <a:cxnSpLocks noChangeShapeType="1"/>
            <a:stCxn id="7" idx="2"/>
            <a:endCxn id="6" idx="3"/>
          </p:cNvCxnSpPr>
          <p:nvPr/>
        </p:nvCxnSpPr>
        <p:spPr bwMode="auto">
          <a:xfrm rot="5400000">
            <a:off x="4110832" y="604044"/>
            <a:ext cx="203200" cy="1728787"/>
          </a:xfrm>
          <a:prstGeom prst="bentConnector2">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AutoShape 12"/>
          <p:cNvCxnSpPr>
            <a:cxnSpLocks noChangeShapeType="1"/>
            <a:stCxn id="7" idx="2"/>
            <a:endCxn id="5" idx="0"/>
          </p:cNvCxnSpPr>
          <p:nvPr/>
        </p:nvCxnSpPr>
        <p:spPr bwMode="auto">
          <a:xfrm rot="5400000">
            <a:off x="4023519" y="980282"/>
            <a:ext cx="666750" cy="1439862"/>
          </a:xfrm>
          <a:prstGeom prst="bentConnector3">
            <a:avLst>
              <a:gd name="adj1" fmla="val 5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AutoShape 13"/>
          <p:cNvCxnSpPr>
            <a:cxnSpLocks noChangeShapeType="1"/>
            <a:stCxn id="7" idx="2"/>
            <a:endCxn id="8" idx="0"/>
          </p:cNvCxnSpPr>
          <p:nvPr/>
        </p:nvCxnSpPr>
        <p:spPr bwMode="auto">
          <a:xfrm rot="16200000" flipH="1">
            <a:off x="5715794" y="727869"/>
            <a:ext cx="668337" cy="1946275"/>
          </a:xfrm>
          <a:prstGeom prst="bentConnector3">
            <a:avLst>
              <a:gd name="adj1" fmla="val 4988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Text Box 14"/>
          <p:cNvSpPr txBox="1">
            <a:spLocks noChangeArrowheads="1"/>
          </p:cNvSpPr>
          <p:nvPr/>
        </p:nvSpPr>
        <p:spPr bwMode="auto">
          <a:xfrm>
            <a:off x="396875" y="2609850"/>
            <a:ext cx="1438275" cy="314325"/>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rgbClr val="F8F8F8"/>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fontAlgn="ctr"/>
            <a:r>
              <a:rPr lang="ja-JP" altLang="en-US" sz="1400">
                <a:latin typeface="Times New Roman" pitchFamily="18" charset="0"/>
                <a:ea typeface=""/>
              </a:rPr>
              <a:t>北日本営業部</a:t>
            </a:r>
          </a:p>
        </p:txBody>
      </p:sp>
      <p:sp>
        <p:nvSpPr>
          <p:cNvPr id="14" name="Text Box 15"/>
          <p:cNvSpPr txBox="1">
            <a:spLocks noChangeArrowheads="1"/>
          </p:cNvSpPr>
          <p:nvPr/>
        </p:nvSpPr>
        <p:spPr bwMode="auto">
          <a:xfrm>
            <a:off x="2127250" y="2609850"/>
            <a:ext cx="1438275" cy="314325"/>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rgbClr val="F8F8F8"/>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fontAlgn="ctr"/>
            <a:r>
              <a:rPr lang="ja-JP" altLang="en-US" sz="1400">
                <a:latin typeface="Times New Roman" pitchFamily="18" charset="0"/>
                <a:ea typeface=""/>
              </a:rPr>
              <a:t>関東営業部</a:t>
            </a:r>
          </a:p>
        </p:txBody>
      </p:sp>
      <p:cxnSp>
        <p:nvCxnSpPr>
          <p:cNvPr id="15" name="AutoShape 16"/>
          <p:cNvCxnSpPr>
            <a:cxnSpLocks noChangeShapeType="1"/>
            <a:stCxn id="5" idx="2"/>
            <a:endCxn id="13" idx="0"/>
          </p:cNvCxnSpPr>
          <p:nvPr/>
        </p:nvCxnSpPr>
        <p:spPr bwMode="auto">
          <a:xfrm rot="5400000">
            <a:off x="2245519" y="1218407"/>
            <a:ext cx="261937" cy="2520950"/>
          </a:xfrm>
          <a:prstGeom prst="bentConnector3">
            <a:avLst>
              <a:gd name="adj1" fmla="val 49699"/>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AutoShape 17"/>
          <p:cNvCxnSpPr>
            <a:cxnSpLocks noChangeShapeType="1"/>
            <a:stCxn id="5" idx="2"/>
            <a:endCxn id="14" idx="0"/>
          </p:cNvCxnSpPr>
          <p:nvPr/>
        </p:nvCxnSpPr>
        <p:spPr bwMode="auto">
          <a:xfrm rot="5400000">
            <a:off x="3110707" y="2083594"/>
            <a:ext cx="261937" cy="790575"/>
          </a:xfrm>
          <a:prstGeom prst="bentConnector3">
            <a:avLst>
              <a:gd name="adj1" fmla="val 49699"/>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AutoShape 18"/>
          <p:cNvCxnSpPr>
            <a:cxnSpLocks noChangeShapeType="1"/>
            <a:stCxn id="5" idx="2"/>
            <a:endCxn id="4" idx="0"/>
          </p:cNvCxnSpPr>
          <p:nvPr/>
        </p:nvCxnSpPr>
        <p:spPr bwMode="auto">
          <a:xfrm rot="16200000" flipH="1">
            <a:off x="3973513" y="2011363"/>
            <a:ext cx="261937" cy="935037"/>
          </a:xfrm>
          <a:prstGeom prst="bentConnector3">
            <a:avLst>
              <a:gd name="adj1" fmla="val 49699"/>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 name="Text Box 19"/>
          <p:cNvSpPr txBox="1">
            <a:spLocks noChangeArrowheads="1"/>
          </p:cNvSpPr>
          <p:nvPr/>
        </p:nvSpPr>
        <p:spPr bwMode="auto">
          <a:xfrm>
            <a:off x="7310438" y="2609850"/>
            <a:ext cx="1438275" cy="314325"/>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rgbClr val="F8F8F8"/>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fontAlgn="ctr"/>
            <a:r>
              <a:rPr lang="ja-JP" altLang="en-US" sz="1400">
                <a:latin typeface="Times New Roman" pitchFamily="18" charset="0"/>
                <a:ea typeface=""/>
              </a:rPr>
              <a:t>アジア営業部</a:t>
            </a:r>
          </a:p>
        </p:txBody>
      </p:sp>
      <p:cxnSp>
        <p:nvCxnSpPr>
          <p:cNvPr id="19" name="AutoShape 20"/>
          <p:cNvCxnSpPr>
            <a:cxnSpLocks noChangeShapeType="1"/>
            <a:stCxn id="8" idx="2"/>
            <a:endCxn id="18" idx="0"/>
          </p:cNvCxnSpPr>
          <p:nvPr/>
        </p:nvCxnSpPr>
        <p:spPr bwMode="auto">
          <a:xfrm rot="16200000" flipH="1">
            <a:off x="7396163" y="1976437"/>
            <a:ext cx="260350" cy="1006475"/>
          </a:xfrm>
          <a:prstGeom prst="bentConnector3">
            <a:avLst>
              <a:gd name="adj1" fmla="val 5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AutoShape 21"/>
          <p:cNvCxnSpPr>
            <a:cxnSpLocks noChangeShapeType="1"/>
            <a:stCxn id="8" idx="2"/>
            <a:endCxn id="3" idx="0"/>
          </p:cNvCxnSpPr>
          <p:nvPr/>
        </p:nvCxnSpPr>
        <p:spPr bwMode="auto">
          <a:xfrm rot="5400000">
            <a:off x="6496050" y="2082800"/>
            <a:ext cx="260350" cy="793750"/>
          </a:xfrm>
          <a:prstGeom prst="bentConnector3">
            <a:avLst>
              <a:gd name="adj1" fmla="val 5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36523536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p:cNvSpPr>
            <a:spLocks noGrp="1"/>
          </p:cNvSpPr>
          <p:nvPr>
            <p:ph type="title" sz="quarter"/>
          </p:nvPr>
        </p:nvSpPr>
        <p:spPr/>
        <p:txBody>
          <a:bodyPr/>
          <a:lstStyle/>
          <a:p>
            <a:r>
              <a:rPr lang="ja-JP" altLang="en-US" dirty="0" smtClean="0"/>
              <a:t>図表</a:t>
            </a:r>
            <a:r>
              <a:rPr lang="en-US" altLang="ja-JP" dirty="0" smtClean="0"/>
              <a:t>7-21</a:t>
            </a:r>
            <a:r>
              <a:rPr lang="ja-JP" altLang="en-US" dirty="0"/>
              <a:t>　主な組織形態</a:t>
            </a:r>
            <a:endParaRPr kumimoji="1" lang="ja-JP" altLang="en-US" dirty="0"/>
          </a:p>
        </p:txBody>
      </p:sp>
      <p:graphicFrame>
        <p:nvGraphicFramePr>
          <p:cNvPr id="3" name="Group 646"/>
          <p:cNvGraphicFramePr>
            <a:graphicFrameLocks noGrp="1"/>
          </p:cNvGraphicFramePr>
          <p:nvPr>
            <p:ph idx="1"/>
          </p:nvPr>
        </p:nvGraphicFramePr>
        <p:xfrm>
          <a:off x="179388" y="908050"/>
          <a:ext cx="8712200" cy="2039040"/>
        </p:xfrm>
        <a:graphic>
          <a:graphicData uri="http://schemas.openxmlformats.org/drawingml/2006/table">
            <a:tbl>
              <a:tblPr/>
              <a:tblGrid>
                <a:gridCol w="936625"/>
                <a:gridCol w="1368425"/>
                <a:gridCol w="6407150"/>
              </a:tblGrid>
              <a:tr h="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1200" b="0" i="0" u="none" strike="noStrike" cap="none" normalizeH="0" baseline="0" smtClean="0">
                          <a:ln>
                            <a:noFill/>
                          </a:ln>
                          <a:solidFill>
                            <a:schemeClr val="tx1"/>
                          </a:solidFill>
                          <a:effectLst/>
                          <a:latin typeface="Arial" charset="0"/>
                          <a:ea typeface="ＭＳ Ｐゴシック" pitchFamily="50" charset="-128"/>
                        </a:rPr>
                        <a:t>組織形態</a:t>
                      </a:r>
                    </a:p>
                  </a:txBody>
                  <a:tcPr marL="36000" marR="36000" marT="36000" marB="36000"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ja-JP" altLang="ja-JP" sz="1200" b="0" i="0" u="none" strike="noStrike" cap="none" normalizeH="0" baseline="0" smtClean="0">
                        <a:ln>
                          <a:noFill/>
                        </a:ln>
                        <a:solidFill>
                          <a:schemeClr val="tx1"/>
                        </a:solidFill>
                        <a:effectLst/>
                        <a:latin typeface="Arial" charset="0"/>
                        <a:ea typeface="ＭＳ Ｐゴシック" pitchFamily="50" charset="-128"/>
                      </a:endParaRPr>
                    </a:p>
                  </a:txBody>
                  <a:tcPr marL="36000" marR="36000" marT="36000" marB="36000" horzOverflow="overflow">
                    <a:lnL>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1200" b="0" i="0" u="none" strike="noStrike" cap="none" normalizeH="0" baseline="0" smtClean="0">
                          <a:ln>
                            <a:noFill/>
                          </a:ln>
                          <a:solidFill>
                            <a:schemeClr val="tx1"/>
                          </a:solidFill>
                          <a:effectLst/>
                          <a:latin typeface="Arial" charset="0"/>
                          <a:ea typeface="ＭＳ Ｐゴシック" pitchFamily="50" charset="-128"/>
                        </a:rPr>
                        <a:t>概要</a:t>
                      </a:r>
                    </a:p>
                  </a:txBody>
                  <a:tcPr marL="36000" marR="36000" marT="36000" marB="36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2508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1200" b="0" i="0" u="none" strike="noStrike" cap="none" normalizeH="0" baseline="0" smtClean="0">
                          <a:ln>
                            <a:noFill/>
                          </a:ln>
                          <a:solidFill>
                            <a:schemeClr val="tx1"/>
                          </a:solidFill>
                          <a:effectLst/>
                          <a:latin typeface="Arial" charset="0"/>
                          <a:ea typeface="ＭＳ Ｐゴシック" pitchFamily="50" charset="-128"/>
                        </a:rPr>
                        <a:t>静態的組織</a:t>
                      </a:r>
                    </a:p>
                  </a:txBody>
                  <a:tcPr marL="36000" marR="36000" marT="36000" marB="36000"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ja-JP" altLang="ja-JP" sz="1200" b="0" i="0" u="none" strike="noStrike" cap="none" normalizeH="0" baseline="0" smtClean="0">
                        <a:ln>
                          <a:noFill/>
                        </a:ln>
                        <a:solidFill>
                          <a:schemeClr val="tx1"/>
                        </a:solidFill>
                        <a:effectLst/>
                        <a:latin typeface="Arial" charset="0"/>
                        <a:ea typeface="ＭＳ Ｐゴシック" pitchFamily="50" charset="-128"/>
                      </a:endParaRPr>
                    </a:p>
                  </a:txBody>
                  <a:tcPr marL="36000" marR="36000" marT="36000" marB="36000"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1200" b="0" i="0" u="none" strike="noStrike" cap="none" normalizeH="0" baseline="0" smtClean="0">
                          <a:ln>
                            <a:noFill/>
                          </a:ln>
                          <a:solidFill>
                            <a:schemeClr val="tx1"/>
                          </a:solidFill>
                          <a:effectLst/>
                          <a:latin typeface="Arial" charset="0"/>
                          <a:ea typeface="ＭＳ Ｐゴシック" pitchFamily="50" charset="-128"/>
                        </a:rPr>
                        <a:t>指揮・命令系統が上意下達の階層構造となるよう、合理的に形式化した組織形態。</a:t>
                      </a:r>
                    </a:p>
                  </a:txBody>
                  <a:tcPr marL="36000" marR="36000" marT="36000" marB="36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ja-JP" altLang="ja-JP" sz="1200" b="0" i="0" u="none" strike="noStrike" cap="none" normalizeH="0" baseline="0" smtClean="0">
                        <a:ln>
                          <a:noFill/>
                        </a:ln>
                        <a:solidFill>
                          <a:schemeClr val="tx1"/>
                        </a:solidFill>
                        <a:effectLst/>
                        <a:latin typeface="Arial" charset="0"/>
                        <a:ea typeface="ＭＳ Ｐゴシック" pitchFamily="50" charset="-128"/>
                      </a:endParaRPr>
                    </a:p>
                  </a:txBody>
                  <a:tcPr marL="36000" marR="36000" marT="36000" marB="36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1200" b="0" i="0" u="none" strike="noStrike" cap="none" normalizeH="0" baseline="0" smtClean="0">
                          <a:ln>
                            <a:noFill/>
                          </a:ln>
                          <a:solidFill>
                            <a:schemeClr val="tx1"/>
                          </a:solidFill>
                          <a:effectLst/>
                          <a:latin typeface="Arial" charset="0"/>
                          <a:ea typeface="ＭＳ Ｐゴシック" pitchFamily="50" charset="-128"/>
                        </a:rPr>
                        <a:t>機能別組織</a:t>
                      </a: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1200" b="0" i="0" u="none" strike="noStrike" cap="none" normalizeH="0" baseline="0" smtClean="0">
                          <a:ln>
                            <a:noFill/>
                          </a:ln>
                          <a:solidFill>
                            <a:schemeClr val="tx1"/>
                          </a:solidFill>
                          <a:effectLst/>
                          <a:latin typeface="Arial" charset="0"/>
                          <a:ea typeface="ＭＳ Ｐゴシック" pitchFamily="50" charset="-128"/>
                        </a:rPr>
                        <a:t>仕事を細分化し、営業、人事、財務といった機能別に編成した組織形態。</a:t>
                      </a:r>
                    </a:p>
                  </a:txBody>
                  <a:tcPr marL="36000" marR="36000" marT="36000" marB="36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ja-JP" altLang="ja-JP" sz="1200" b="0" i="0" u="none" strike="noStrike" cap="none" normalizeH="0" baseline="0" smtClean="0">
                        <a:ln>
                          <a:noFill/>
                        </a:ln>
                        <a:solidFill>
                          <a:schemeClr val="tx1"/>
                        </a:solidFill>
                        <a:effectLst/>
                        <a:latin typeface="Arial" charset="0"/>
                        <a:ea typeface="ＭＳ Ｐゴシック" pitchFamily="50" charset="-128"/>
                      </a:endParaRPr>
                    </a:p>
                  </a:txBody>
                  <a:tcPr marL="36000" marR="36000" marT="36000" marB="36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1200" b="0" i="0" u="none" strike="noStrike" cap="none" normalizeH="0" baseline="0" smtClean="0">
                          <a:ln>
                            <a:noFill/>
                          </a:ln>
                          <a:solidFill>
                            <a:schemeClr val="tx1"/>
                          </a:solidFill>
                          <a:effectLst/>
                          <a:latin typeface="Arial" charset="0"/>
                          <a:ea typeface="ＭＳ Ｐゴシック" pitchFamily="50" charset="-128"/>
                        </a:rPr>
                        <a:t>事業部制組織</a:t>
                      </a: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1200" b="0" i="0" u="none" strike="noStrike" cap="none" normalizeH="0" baseline="0" smtClean="0">
                          <a:ln>
                            <a:noFill/>
                          </a:ln>
                          <a:solidFill>
                            <a:schemeClr val="tx1"/>
                          </a:solidFill>
                          <a:effectLst/>
                          <a:latin typeface="Arial" charset="0"/>
                          <a:ea typeface="ＭＳ Ｐゴシック" pitchFamily="50" charset="-128"/>
                        </a:rPr>
                        <a:t>製品、地域、顧客といった観点で分割し、事業を統括する権限と責任を委譲している組織形態。</a:t>
                      </a:r>
                    </a:p>
                  </a:txBody>
                  <a:tcPr marL="36000" marR="36000" marT="36000" marB="36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1200" b="0" i="0" u="none" strike="noStrike" cap="none" normalizeH="0" baseline="0" smtClean="0">
                          <a:ln>
                            <a:noFill/>
                          </a:ln>
                          <a:solidFill>
                            <a:schemeClr val="tx1"/>
                          </a:solidFill>
                          <a:effectLst/>
                          <a:latin typeface="Arial" charset="0"/>
                          <a:ea typeface="ＭＳ Ｐゴシック" pitchFamily="50" charset="-128"/>
                        </a:rPr>
                        <a:t>動態的組織</a:t>
                      </a:r>
                    </a:p>
                  </a:txBody>
                  <a:tcPr marL="36000" marR="36000" marT="36000" marB="36000"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ja-JP" altLang="ja-JP" sz="1200" b="0" i="0" u="none" strike="noStrike" cap="none" normalizeH="0" baseline="0" smtClean="0">
                        <a:ln>
                          <a:noFill/>
                        </a:ln>
                        <a:solidFill>
                          <a:schemeClr val="tx1"/>
                        </a:solidFill>
                        <a:effectLst/>
                        <a:latin typeface="Arial" charset="0"/>
                        <a:ea typeface="ＭＳ Ｐゴシック" pitchFamily="50" charset="-128"/>
                      </a:endParaRPr>
                    </a:p>
                  </a:txBody>
                  <a:tcPr marL="36000" marR="36000" marT="36000" marB="36000"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1200" b="0" i="0" u="none" strike="noStrike" cap="none" normalizeH="0" baseline="0" smtClean="0">
                          <a:ln>
                            <a:noFill/>
                          </a:ln>
                          <a:solidFill>
                            <a:schemeClr val="tx1"/>
                          </a:solidFill>
                          <a:effectLst/>
                          <a:latin typeface="Arial" charset="0"/>
                          <a:ea typeface="ＭＳ Ｐゴシック" pitchFamily="50" charset="-128"/>
                        </a:rPr>
                        <a:t>環境の変化に対して柔軟に対応できるよう、</a:t>
                      </a:r>
                      <a:r>
                        <a:rPr kumimoji="1" lang="zh-TW" altLang="en-US" sz="1200" b="0" i="0" u="none" strike="noStrike" cap="none" normalizeH="0" baseline="0" smtClean="0">
                          <a:ln>
                            <a:noFill/>
                          </a:ln>
                          <a:solidFill>
                            <a:schemeClr val="tx1"/>
                          </a:solidFill>
                          <a:effectLst/>
                          <a:latin typeface="Arial" charset="0"/>
                          <a:ea typeface="ＭＳ Ｐゴシック" pitchFamily="50" charset="-128"/>
                        </a:rPr>
                        <a:t>相互協力的</a:t>
                      </a:r>
                      <a:r>
                        <a:rPr kumimoji="1" lang="ja-JP" altLang="en-US" sz="1200" b="0" i="0" u="none" strike="noStrike" cap="none" normalizeH="0" baseline="0" smtClean="0">
                          <a:ln>
                            <a:noFill/>
                          </a:ln>
                          <a:solidFill>
                            <a:schemeClr val="tx1"/>
                          </a:solidFill>
                          <a:effectLst/>
                          <a:latin typeface="Arial" charset="0"/>
                          <a:ea typeface="ＭＳ Ｐゴシック" pitchFamily="50" charset="-128"/>
                        </a:rPr>
                        <a:t>な</a:t>
                      </a:r>
                      <a:r>
                        <a:rPr kumimoji="1" lang="zh-TW" altLang="en-US" sz="1200" b="0" i="0" u="none" strike="noStrike" cap="none" normalizeH="0" baseline="0" smtClean="0">
                          <a:ln>
                            <a:noFill/>
                          </a:ln>
                          <a:solidFill>
                            <a:schemeClr val="tx1"/>
                          </a:solidFill>
                          <a:effectLst/>
                          <a:latin typeface="Arial" charset="0"/>
                          <a:ea typeface="ＭＳ Ｐゴシック" pitchFamily="50" charset="-128"/>
                        </a:rPr>
                        <a:t>関係</a:t>
                      </a:r>
                      <a:r>
                        <a:rPr kumimoji="1" lang="ja-JP" altLang="en-US" sz="1200" b="0" i="0" u="none" strike="noStrike" cap="none" normalizeH="0" baseline="0" smtClean="0">
                          <a:ln>
                            <a:noFill/>
                          </a:ln>
                          <a:solidFill>
                            <a:schemeClr val="tx1"/>
                          </a:solidFill>
                          <a:effectLst/>
                          <a:latin typeface="Arial" charset="0"/>
                          <a:ea typeface="ＭＳ Ｐゴシック" pitchFamily="50" charset="-128"/>
                        </a:rPr>
                        <a:t>を重視した組織形態。</a:t>
                      </a:r>
                    </a:p>
                  </a:txBody>
                  <a:tcPr marL="36000" marR="36000" marT="36000" marB="36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ja-JP" altLang="ja-JP" sz="1200" b="0" i="0" u="none" strike="noStrike" cap="none" normalizeH="0" baseline="0" smtClean="0">
                        <a:ln>
                          <a:noFill/>
                        </a:ln>
                        <a:solidFill>
                          <a:schemeClr val="tx1"/>
                        </a:solidFill>
                        <a:effectLst/>
                        <a:latin typeface="Arial" charset="0"/>
                        <a:ea typeface="ＭＳ Ｐゴシック" pitchFamily="50" charset="-128"/>
                      </a:endParaRPr>
                    </a:p>
                  </a:txBody>
                  <a:tcPr marL="36000" marR="36000" marT="36000" marB="36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1200" b="0" i="0" u="none" strike="noStrike" cap="none" normalizeH="0" baseline="0" smtClean="0">
                          <a:ln>
                            <a:noFill/>
                          </a:ln>
                          <a:solidFill>
                            <a:schemeClr val="tx1"/>
                          </a:solidFill>
                          <a:effectLst/>
                          <a:latin typeface="Arial" charset="0"/>
                          <a:ea typeface="ＭＳ Ｐゴシック" pitchFamily="50" charset="-128"/>
                        </a:rPr>
                        <a:t>マトリクス組織</a:t>
                      </a: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1200" b="0" i="0" u="none" strike="noStrike" cap="none" normalizeH="0" baseline="0" smtClean="0">
                          <a:ln>
                            <a:noFill/>
                          </a:ln>
                          <a:solidFill>
                            <a:schemeClr val="tx1"/>
                          </a:solidFill>
                          <a:effectLst/>
                          <a:latin typeface="Arial" charset="0"/>
                          <a:ea typeface="ＭＳ Ｐゴシック" pitchFamily="50" charset="-128"/>
                        </a:rPr>
                        <a:t>指揮・命令系統を複数組み合わせて編成した組織形態。</a:t>
                      </a:r>
                    </a:p>
                  </a:txBody>
                  <a:tcPr marL="36000" marR="36000" marT="36000" marB="36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ja-JP" altLang="ja-JP" sz="1200" b="0" i="0" u="none" strike="noStrike" cap="none" normalizeH="0" baseline="0" smtClean="0">
                        <a:ln>
                          <a:noFill/>
                        </a:ln>
                        <a:solidFill>
                          <a:schemeClr val="tx1"/>
                        </a:solidFill>
                        <a:effectLst/>
                        <a:latin typeface="Arial" charset="0"/>
                        <a:ea typeface="ＭＳ Ｐゴシック" pitchFamily="50" charset="-128"/>
                      </a:endParaRPr>
                    </a:p>
                  </a:txBody>
                  <a:tcPr marL="36000" marR="36000" marT="36000" marB="36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1200" b="0" i="0" u="none" strike="noStrike" cap="none" normalizeH="0" baseline="0" smtClean="0">
                          <a:ln>
                            <a:noFill/>
                          </a:ln>
                          <a:solidFill>
                            <a:schemeClr val="tx1"/>
                          </a:solidFill>
                          <a:effectLst/>
                          <a:latin typeface="Arial" charset="0"/>
                          <a:ea typeface="ＭＳ Ｐゴシック" pitchFamily="50" charset="-128"/>
                        </a:rPr>
                        <a:t>プロジェクト型組織</a:t>
                      </a: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1200" b="0" i="0" u="none" strike="noStrike" cap="none" normalizeH="0" baseline="0" smtClean="0">
                          <a:ln>
                            <a:noFill/>
                          </a:ln>
                          <a:solidFill>
                            <a:schemeClr val="tx1"/>
                          </a:solidFill>
                          <a:effectLst/>
                          <a:latin typeface="Arial" charset="0"/>
                          <a:ea typeface="ＭＳ Ｐゴシック" pitchFamily="50" charset="-128"/>
                        </a:rPr>
                        <a:t>ある目的の達成に向け、適切な人材を一時的に編成し、その終了までの責任を担う組織形態。</a:t>
                      </a:r>
                    </a:p>
                  </a:txBody>
                  <a:tcPr marL="36000" marR="36000" marT="36000" marB="36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ja-JP" altLang="ja-JP" sz="1200" b="0" i="0" u="none" strike="noStrike" cap="none" normalizeH="0" baseline="0" smtClean="0">
                        <a:ln>
                          <a:noFill/>
                        </a:ln>
                        <a:solidFill>
                          <a:schemeClr val="tx1"/>
                        </a:solidFill>
                        <a:effectLst/>
                        <a:latin typeface="Arial" charset="0"/>
                        <a:ea typeface="ＭＳ Ｐゴシック" pitchFamily="50" charset="-128"/>
                      </a:endParaRPr>
                    </a:p>
                  </a:txBody>
                  <a:tcPr marL="36000" marR="36000" marT="36000" marB="36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1200" b="0" i="0" u="none" strike="noStrike" cap="none" normalizeH="0" baseline="0" smtClean="0">
                          <a:ln>
                            <a:noFill/>
                          </a:ln>
                          <a:solidFill>
                            <a:schemeClr val="tx1"/>
                          </a:solidFill>
                          <a:effectLst/>
                          <a:latin typeface="Arial" charset="0"/>
                          <a:ea typeface="ＭＳ Ｐゴシック" pitchFamily="50" charset="-128"/>
                        </a:rPr>
                        <a:t>ネットワーク組織</a:t>
                      </a: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1200" b="0" i="0" u="none" strike="noStrike" cap="none" normalizeH="0" baseline="0" dirty="0" smtClean="0">
                          <a:ln>
                            <a:noFill/>
                          </a:ln>
                          <a:solidFill>
                            <a:schemeClr val="tx1"/>
                          </a:solidFill>
                          <a:effectLst/>
                          <a:latin typeface="Arial" charset="0"/>
                          <a:ea typeface="ＭＳ Ｐゴシック" pitchFamily="50" charset="-128"/>
                        </a:rPr>
                        <a:t>個人が対等な関係で、緩やかに結びついている組織形態。</a:t>
                      </a:r>
                    </a:p>
                  </a:txBody>
                  <a:tcPr marL="36000" marR="36000" marT="36000" marB="36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97989316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p:cNvSpPr>
            <a:spLocks noGrp="1"/>
          </p:cNvSpPr>
          <p:nvPr>
            <p:ph type="title" sz="quarter"/>
          </p:nvPr>
        </p:nvSpPr>
        <p:spPr/>
        <p:txBody>
          <a:bodyPr/>
          <a:lstStyle/>
          <a:p>
            <a:r>
              <a:rPr lang="ja-JP" altLang="en-US" dirty="0" smtClean="0"/>
              <a:t>図表</a:t>
            </a:r>
            <a:r>
              <a:rPr lang="en-US" altLang="ja-JP" dirty="0" smtClean="0"/>
              <a:t>7-23</a:t>
            </a:r>
            <a:r>
              <a:rPr lang="ja-JP" altLang="en-US" dirty="0"/>
              <a:t>　プロトタイプの種類</a:t>
            </a:r>
            <a:endParaRPr kumimoji="1" lang="ja-JP" altLang="en-US" dirty="0"/>
          </a:p>
        </p:txBody>
      </p:sp>
      <p:graphicFrame>
        <p:nvGraphicFramePr>
          <p:cNvPr id="3" name="Group 71"/>
          <p:cNvGraphicFramePr>
            <a:graphicFrameLocks noGrp="1"/>
          </p:cNvGraphicFramePr>
          <p:nvPr>
            <p:ph idx="1"/>
          </p:nvPr>
        </p:nvGraphicFramePr>
        <p:xfrm>
          <a:off x="252413" y="836613"/>
          <a:ext cx="8496300" cy="2383790"/>
        </p:xfrm>
        <a:graphic>
          <a:graphicData uri="http://schemas.openxmlformats.org/drawingml/2006/table">
            <a:tbl>
              <a:tblPr/>
              <a:tblGrid>
                <a:gridCol w="1943100"/>
                <a:gridCol w="1871662"/>
                <a:gridCol w="4681538"/>
              </a:tblGrid>
              <a:tr h="3111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smtClean="0">
                          <a:ln>
                            <a:noFill/>
                          </a:ln>
                          <a:solidFill>
                            <a:schemeClr val="tx1"/>
                          </a:solidFill>
                          <a:effectLst/>
                          <a:latin typeface="Arial" charset="0"/>
                          <a:ea typeface="ＭＳ Ｐゴシック" pitchFamily="50" charset="-128"/>
                        </a:rPr>
                        <a:t>種類</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8BFD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smtClean="0">
                          <a:ln>
                            <a:noFill/>
                          </a:ln>
                          <a:solidFill>
                            <a:schemeClr val="tx1"/>
                          </a:solidFill>
                          <a:effectLst/>
                          <a:latin typeface="Arial" charset="0"/>
                          <a:ea typeface="ＭＳ Ｐゴシック" pitchFamily="50" charset="-128"/>
                        </a:rPr>
                        <a:t>手段</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8BFD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smtClean="0">
                          <a:ln>
                            <a:noFill/>
                          </a:ln>
                          <a:solidFill>
                            <a:schemeClr val="tx1"/>
                          </a:solidFill>
                          <a:effectLst/>
                          <a:latin typeface="Arial" charset="0"/>
                          <a:ea typeface="ＭＳ Ｐゴシック" pitchFamily="50" charset="-128"/>
                        </a:rPr>
                        <a:t>用途</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8BFDF"/>
                    </a:solidFill>
                  </a:tcPr>
                </a:tc>
              </a:tr>
              <a:tr h="4413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smtClean="0">
                          <a:ln>
                            <a:noFill/>
                          </a:ln>
                          <a:solidFill>
                            <a:schemeClr val="tx1"/>
                          </a:solidFill>
                          <a:effectLst/>
                          <a:latin typeface="Arial" charset="0"/>
                          <a:ea typeface="ＭＳ Ｐゴシック" pitchFamily="50" charset="-128"/>
                        </a:rPr>
                        <a:t>紙芝居プロトタイプ</a:t>
                      </a:r>
                    </a:p>
                    <a:p>
                      <a:pPr marL="0" marR="0" lvl="0" indent="0" algn="l" defTabSz="914400" rtl="0" eaLnBrk="1" fontAlgn="base" latinLnBrk="0" hangingPunct="1">
                        <a:lnSpc>
                          <a:spcPct val="100000"/>
                        </a:lnSpc>
                        <a:spcBef>
                          <a:spcPct val="0"/>
                        </a:spcBef>
                        <a:spcAft>
                          <a:spcPct val="0"/>
                        </a:spcAft>
                        <a:buClrTx/>
                        <a:buSzTx/>
                        <a:buFontTx/>
                        <a:buNone/>
                        <a:tabLst/>
                      </a:pPr>
                      <a:endParaRPr kumimoji="1" lang="en-US" altLang="ja-JP" sz="1400" b="0" i="0" u="none" strike="noStrike" cap="none" normalizeH="0" baseline="0" smtClean="0">
                        <a:ln>
                          <a:noFill/>
                        </a:ln>
                        <a:solidFill>
                          <a:schemeClr val="tx1"/>
                        </a:solidFill>
                        <a:effectLst/>
                        <a:latin typeface="Arial" charset="0"/>
                        <a:ea typeface="ＭＳ Ｐゴシック" pitchFamily="50"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ja-JP" sz="1400" b="0" i="0" u="none" strike="noStrike" cap="none" normalizeH="0" baseline="0" smtClean="0">
                          <a:ln>
                            <a:noFill/>
                          </a:ln>
                          <a:solidFill>
                            <a:schemeClr val="tx1"/>
                          </a:solidFill>
                          <a:effectLst/>
                          <a:latin typeface="Arial" charset="0"/>
                          <a:ea typeface="ＭＳ Ｐゴシック" pitchFamily="50" charset="-128"/>
                        </a:rPr>
                        <a:t>PowerPoint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smtClean="0">
                          <a:ln>
                            <a:noFill/>
                          </a:ln>
                          <a:solidFill>
                            <a:schemeClr val="tx1"/>
                          </a:solidFill>
                          <a:effectLst/>
                          <a:latin typeface="Arial" charset="0"/>
                          <a:ea typeface="ＭＳ Ｐゴシック" pitchFamily="50" charset="-128"/>
                        </a:rPr>
                        <a:t>システムの実現イメージを紙芝居で説明</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38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smtClean="0">
                          <a:ln>
                            <a:noFill/>
                          </a:ln>
                          <a:solidFill>
                            <a:schemeClr val="tx1"/>
                          </a:solidFill>
                          <a:effectLst/>
                          <a:latin typeface="Arial" charset="0"/>
                          <a:ea typeface="ＭＳ Ｐゴシック" pitchFamily="50" charset="-128"/>
                        </a:rPr>
                        <a:t>使い捨てプロトタイプ</a:t>
                      </a:r>
                    </a:p>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smtClean="0">
                          <a:ln>
                            <a:noFill/>
                          </a:ln>
                          <a:solidFill>
                            <a:schemeClr val="tx1"/>
                          </a:solidFill>
                          <a:effectLst/>
                          <a:latin typeface="Arial" charset="0"/>
                          <a:ea typeface="ＭＳ Ｐゴシック" pitchFamily="50" charset="-128"/>
                        </a:rPr>
                        <a:t>（モック）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smtClean="0">
                          <a:ln>
                            <a:noFill/>
                          </a:ln>
                          <a:solidFill>
                            <a:schemeClr val="tx1"/>
                          </a:solidFill>
                          <a:effectLst/>
                          <a:latin typeface="Arial" charset="0"/>
                          <a:ea typeface="ＭＳ Ｐゴシック" pitchFamily="50" charset="-128"/>
                        </a:rPr>
                        <a:t>プロトタイプツール</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smtClean="0">
                          <a:ln>
                            <a:noFill/>
                          </a:ln>
                          <a:solidFill>
                            <a:schemeClr val="tx1"/>
                          </a:solidFill>
                          <a:effectLst/>
                          <a:latin typeface="Arial" charset="0"/>
                          <a:ea typeface="ＭＳ Ｐゴシック" pitchFamily="50" charset="-128"/>
                        </a:rPr>
                        <a:t>システムの実現イメージを仮プログラムで実現</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27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smtClean="0">
                          <a:ln>
                            <a:noFill/>
                          </a:ln>
                          <a:solidFill>
                            <a:schemeClr val="tx1"/>
                          </a:solidFill>
                          <a:effectLst/>
                          <a:latin typeface="Arial" charset="0"/>
                          <a:ea typeface="ＭＳ Ｐゴシック" pitchFamily="50" charset="-128"/>
                        </a:rPr>
                        <a:t>アーキテクチャ検証</a:t>
                      </a:r>
                    </a:p>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smtClean="0">
                          <a:ln>
                            <a:noFill/>
                          </a:ln>
                          <a:solidFill>
                            <a:schemeClr val="tx1"/>
                          </a:solidFill>
                          <a:effectLst/>
                          <a:latin typeface="Arial" charset="0"/>
                          <a:ea typeface="ＭＳ Ｐゴシック" pitchFamily="50" charset="-128"/>
                        </a:rPr>
                        <a:t>プロトタイプ</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smtClean="0">
                          <a:ln>
                            <a:noFill/>
                          </a:ln>
                          <a:solidFill>
                            <a:schemeClr val="tx1"/>
                          </a:solidFill>
                          <a:effectLst/>
                          <a:latin typeface="Arial" charset="0"/>
                          <a:ea typeface="ＭＳ Ｐゴシック" pitchFamily="50" charset="-128"/>
                        </a:rPr>
                        <a:t>開発環境</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smtClean="0">
                          <a:ln>
                            <a:noFill/>
                          </a:ln>
                          <a:solidFill>
                            <a:schemeClr val="tx1"/>
                          </a:solidFill>
                          <a:effectLst/>
                          <a:latin typeface="Arial" charset="0"/>
                          <a:ea typeface="ＭＳ Ｐゴシック" pitchFamily="50" charset="-128"/>
                        </a:rPr>
                        <a:t>システムの試作品によって、アーキテクチャを検証</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11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smtClean="0">
                          <a:ln>
                            <a:noFill/>
                          </a:ln>
                          <a:solidFill>
                            <a:schemeClr val="tx1"/>
                          </a:solidFill>
                          <a:effectLst/>
                          <a:latin typeface="Arial" charset="0"/>
                          <a:ea typeface="ＭＳ Ｐゴシック" pitchFamily="50" charset="-128"/>
                        </a:rPr>
                        <a:t>運用実験</a:t>
                      </a:r>
                    </a:p>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smtClean="0">
                          <a:ln>
                            <a:noFill/>
                          </a:ln>
                          <a:solidFill>
                            <a:schemeClr val="tx1"/>
                          </a:solidFill>
                          <a:effectLst/>
                          <a:latin typeface="Arial" charset="0"/>
                          <a:ea typeface="ＭＳ Ｐゴシック" pitchFamily="50" charset="-128"/>
                        </a:rPr>
                        <a:t>プロトタイプ</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smtClean="0">
                          <a:ln>
                            <a:noFill/>
                          </a:ln>
                          <a:solidFill>
                            <a:schemeClr val="tx1"/>
                          </a:solidFill>
                          <a:effectLst/>
                          <a:latin typeface="Arial" charset="0"/>
                          <a:ea typeface="ＭＳ Ｐゴシック" pitchFamily="50" charset="-128"/>
                        </a:rPr>
                        <a:t>開発環境</a:t>
                      </a:r>
                    </a:p>
                    <a:p>
                      <a:pPr marL="0" marR="0" lvl="0" indent="0" algn="l" defTabSz="914400" rtl="0" eaLnBrk="1" fontAlgn="base" latinLnBrk="0" hangingPunct="1">
                        <a:lnSpc>
                          <a:spcPct val="100000"/>
                        </a:lnSpc>
                        <a:spcBef>
                          <a:spcPct val="0"/>
                        </a:spcBef>
                        <a:spcAft>
                          <a:spcPct val="0"/>
                        </a:spcAft>
                        <a:buClrTx/>
                        <a:buSzTx/>
                        <a:buFontTx/>
                        <a:buNone/>
                        <a:tabLst/>
                      </a:pPr>
                      <a:endParaRPr kumimoji="1" lang="en-US" altLang="ja-JP" sz="1400" b="0" i="0" u="none" strike="noStrike" cap="none" normalizeH="0" baseline="0" smtClean="0">
                        <a:ln>
                          <a:noFill/>
                        </a:ln>
                        <a:solidFill>
                          <a:schemeClr val="tx1"/>
                        </a:solidFill>
                        <a:effectLst/>
                        <a:latin typeface="Arial" charset="0"/>
                        <a:ea typeface="ＭＳ Ｐゴシック" pitchFamily="50"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dirty="0" smtClean="0">
                          <a:ln>
                            <a:noFill/>
                          </a:ln>
                          <a:solidFill>
                            <a:schemeClr val="tx1"/>
                          </a:solidFill>
                          <a:effectLst/>
                          <a:latin typeface="Arial" charset="0"/>
                          <a:ea typeface="ＭＳ Ｐゴシック" pitchFamily="50" charset="-128"/>
                        </a:rPr>
                        <a:t>システムの試作品によって、業務運用での適合性を検証</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75056142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正方形/長方形 17"/>
          <p:cNvSpPr/>
          <p:nvPr/>
        </p:nvSpPr>
        <p:spPr bwMode="auto">
          <a:xfrm>
            <a:off x="323528" y="1410161"/>
            <a:ext cx="4248472" cy="3675023"/>
          </a:xfrm>
          <a:prstGeom prst="rect">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6000" tIns="36000" rIns="36000" bIns="360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200" b="0" i="0" u="none" strike="noStrike" cap="none" normalizeH="0" baseline="0" smtClean="0">
              <a:ln>
                <a:noFill/>
              </a:ln>
              <a:solidFill>
                <a:schemeClr val="tx1"/>
              </a:solidFill>
              <a:effectLst/>
              <a:latin typeface="Arial" charset="0"/>
              <a:ea typeface="ＭＳ Ｐゴシック" pitchFamily="50" charset="-128"/>
            </a:endParaRPr>
          </a:p>
        </p:txBody>
      </p:sp>
      <p:sp>
        <p:nvSpPr>
          <p:cNvPr id="30" name="正方形/長方形 29"/>
          <p:cNvSpPr/>
          <p:nvPr/>
        </p:nvSpPr>
        <p:spPr bwMode="auto">
          <a:xfrm>
            <a:off x="4644008" y="1412776"/>
            <a:ext cx="4248472" cy="3675023"/>
          </a:xfrm>
          <a:prstGeom prst="rect">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6000" tIns="36000" rIns="36000" bIns="360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200" b="0" i="0" u="none" strike="noStrike" cap="none" normalizeH="0" baseline="0" dirty="0" smtClean="0">
              <a:ln>
                <a:noFill/>
              </a:ln>
              <a:solidFill>
                <a:schemeClr val="tx1"/>
              </a:solidFill>
              <a:effectLst/>
              <a:latin typeface="Arial" charset="0"/>
              <a:ea typeface="ＭＳ Ｐゴシック" pitchFamily="50" charset="-128"/>
            </a:endParaRPr>
          </a:p>
        </p:txBody>
      </p:sp>
      <p:sp>
        <p:nvSpPr>
          <p:cNvPr id="9" name="タイトル 8"/>
          <p:cNvSpPr>
            <a:spLocks noGrp="1"/>
          </p:cNvSpPr>
          <p:nvPr>
            <p:ph type="title" sz="quarter"/>
          </p:nvPr>
        </p:nvSpPr>
        <p:spPr/>
        <p:txBody>
          <a:bodyPr/>
          <a:lstStyle/>
          <a:p>
            <a:r>
              <a:rPr lang="ja-JP" altLang="en-US" dirty="0" smtClean="0"/>
              <a:t>図表</a:t>
            </a:r>
            <a:r>
              <a:rPr lang="en-US" altLang="ja-JP" dirty="0" smtClean="0"/>
              <a:t>7-24</a:t>
            </a:r>
            <a:r>
              <a:rPr lang="ja-JP" altLang="en-US" dirty="0"/>
              <a:t>　</a:t>
            </a:r>
            <a:r>
              <a:rPr lang="ja-JP" altLang="en-US" dirty="0" smtClean="0"/>
              <a:t>ステークホルダーの意見相違の整理方法例</a:t>
            </a:r>
            <a:endParaRPr kumimoji="1" lang="ja-JP" altLang="en-US" dirty="0"/>
          </a:p>
        </p:txBody>
      </p:sp>
      <p:pic>
        <p:nvPicPr>
          <p:cNvPr id="3074" name="Picture 2" descr="C:\Documents and Settings\hamaguchik\Local Settings\Temporary Internet Files\Content.IE5\7Z3ER2Y5\MC900088522[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12160" y="1700808"/>
            <a:ext cx="1615525" cy="1182848"/>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1092" y="3470706"/>
            <a:ext cx="925513"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1156916" y="3391966"/>
            <a:ext cx="903287" cy="973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右矢印 2"/>
          <p:cNvSpPr/>
          <p:nvPr/>
        </p:nvSpPr>
        <p:spPr bwMode="auto">
          <a:xfrm>
            <a:off x="2060203" y="3614985"/>
            <a:ext cx="680889" cy="263550"/>
          </a:xfrm>
          <a:prstGeom prst="rightArrow">
            <a:avLst/>
          </a:prstGeom>
          <a:solidFill>
            <a:schemeClr val="accent2"/>
          </a:solidFill>
          <a:ln w="9525" cap="flat" cmpd="sng" algn="ctr">
            <a:solidFill>
              <a:schemeClr val="tx1"/>
            </a:solidFill>
            <a:prstDash val="solid"/>
            <a:round/>
            <a:headEnd type="none" w="med" len="med"/>
            <a:tailEnd type="none" w="med" len="med"/>
          </a:ln>
          <a:effectLst/>
          <a:extLst/>
        </p:spPr>
        <p:txBody>
          <a:bodyPr vert="horz" wrap="square" lIns="36000" tIns="36000" rIns="36000" bIns="36000" numCol="1" rtlCol="0" anchor="ctr" anchorCtr="0" compatLnSpc="1">
            <a:prstTxWarp prst="textNoShape">
              <a:avLst/>
            </a:prstTxWarp>
          </a:bodyPr>
          <a:lstStyle/>
          <a:p>
            <a:endParaRPr lang="ja-JP" altLang="en-US" sz="1200"/>
          </a:p>
        </p:txBody>
      </p:sp>
      <p:sp>
        <p:nvSpPr>
          <p:cNvPr id="10" name="右矢印 9"/>
          <p:cNvSpPr/>
          <p:nvPr/>
        </p:nvSpPr>
        <p:spPr bwMode="auto">
          <a:xfrm flipH="1">
            <a:off x="2060203" y="3927499"/>
            <a:ext cx="680889" cy="263550"/>
          </a:xfrm>
          <a:prstGeom prst="rightArrow">
            <a:avLst/>
          </a:prstGeom>
          <a:solidFill>
            <a:schemeClr val="accent2"/>
          </a:solidFill>
          <a:ln w="9525" cap="flat" cmpd="sng" algn="ctr">
            <a:solidFill>
              <a:schemeClr val="tx1"/>
            </a:solidFill>
            <a:prstDash val="solid"/>
            <a:round/>
            <a:headEnd type="none" w="med" len="med"/>
            <a:tailEnd type="none" w="med" len="med"/>
          </a:ln>
          <a:effectLst/>
          <a:extLst/>
        </p:spPr>
        <p:txBody>
          <a:bodyPr vert="horz" wrap="square" lIns="36000" tIns="36000" rIns="36000" bIns="36000" numCol="1" rtlCol="0" anchor="ctr" anchorCtr="0" compatLnSpc="1">
            <a:prstTxWarp prst="textNoShape">
              <a:avLst/>
            </a:prstTxWarp>
          </a:bodyPr>
          <a:lstStyle/>
          <a:p>
            <a:endParaRPr lang="ja-JP" altLang="en-US" sz="1200"/>
          </a:p>
        </p:txBody>
      </p:sp>
      <p:pic>
        <p:nvPicPr>
          <p:cNvPr id="1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64288" y="3542714"/>
            <a:ext cx="925513"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5580112" y="3463974"/>
            <a:ext cx="903287" cy="973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右矢印 10"/>
          <p:cNvSpPr/>
          <p:nvPr/>
        </p:nvSpPr>
        <p:spPr bwMode="auto">
          <a:xfrm rot="18813757">
            <a:off x="6073827" y="3103735"/>
            <a:ext cx="680889" cy="263550"/>
          </a:xfrm>
          <a:prstGeom prst="rightArrow">
            <a:avLst/>
          </a:prstGeom>
          <a:solidFill>
            <a:schemeClr val="accent2"/>
          </a:solidFill>
          <a:ln w="9525" cap="flat" cmpd="sng" algn="ctr">
            <a:solidFill>
              <a:schemeClr val="tx1"/>
            </a:solidFill>
            <a:prstDash val="solid"/>
            <a:round/>
            <a:headEnd type="none" w="med" len="med"/>
            <a:tailEnd type="none" w="med" len="med"/>
          </a:ln>
          <a:effectLst/>
          <a:extLst/>
        </p:spPr>
        <p:txBody>
          <a:bodyPr vert="horz" wrap="square" lIns="36000" tIns="36000" rIns="36000" bIns="360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200" b="0" i="0" u="none" strike="noStrike" cap="none" normalizeH="0" baseline="0" smtClean="0">
              <a:ln>
                <a:noFill/>
              </a:ln>
              <a:solidFill>
                <a:schemeClr val="tx1"/>
              </a:solidFill>
              <a:effectLst/>
              <a:latin typeface="Arial" charset="0"/>
              <a:ea typeface="ＭＳ Ｐゴシック" pitchFamily="50" charset="-128"/>
            </a:endParaRPr>
          </a:p>
        </p:txBody>
      </p:sp>
      <p:sp>
        <p:nvSpPr>
          <p:cNvPr id="12" name="右矢印 11"/>
          <p:cNvSpPr/>
          <p:nvPr/>
        </p:nvSpPr>
        <p:spPr bwMode="auto">
          <a:xfrm rot="2786243" flipH="1">
            <a:off x="6853780" y="3058667"/>
            <a:ext cx="680889" cy="263550"/>
          </a:xfrm>
          <a:prstGeom prst="rightArrow">
            <a:avLst/>
          </a:prstGeom>
          <a:solidFill>
            <a:schemeClr val="accent2"/>
          </a:solidFill>
          <a:ln w="9525" cap="flat" cmpd="sng" algn="ctr">
            <a:solidFill>
              <a:schemeClr val="tx1"/>
            </a:solidFill>
            <a:prstDash val="solid"/>
            <a:round/>
            <a:headEnd type="none" w="med" len="med"/>
            <a:tailEnd type="none" w="med" len="med"/>
          </a:ln>
          <a:effectLst/>
          <a:extLst/>
        </p:spPr>
        <p:txBody>
          <a:bodyPr vert="horz" wrap="square" lIns="36000" tIns="36000" rIns="36000" bIns="360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200" b="0" i="0" u="none" strike="noStrike" cap="none" normalizeH="0" baseline="0" smtClean="0">
              <a:ln>
                <a:noFill/>
              </a:ln>
              <a:solidFill>
                <a:schemeClr val="tx1"/>
              </a:solidFill>
              <a:effectLst/>
              <a:latin typeface="Arial" charset="0"/>
              <a:ea typeface="ＭＳ Ｐゴシック" pitchFamily="50" charset="-128"/>
            </a:endParaRPr>
          </a:p>
        </p:txBody>
      </p:sp>
      <p:sp>
        <p:nvSpPr>
          <p:cNvPr id="4" name="テキスト ボックス 3"/>
          <p:cNvSpPr txBox="1"/>
          <p:nvPr/>
        </p:nvSpPr>
        <p:spPr>
          <a:xfrm>
            <a:off x="6387988" y="1770201"/>
            <a:ext cx="877163" cy="1015663"/>
          </a:xfrm>
          <a:prstGeom prst="rect">
            <a:avLst/>
          </a:prstGeom>
          <a:noFill/>
        </p:spPr>
        <p:txBody>
          <a:bodyPr wrap="none" rtlCol="0">
            <a:spAutoFit/>
          </a:bodyPr>
          <a:lstStyle/>
          <a:p>
            <a:pPr algn="ctr"/>
            <a:r>
              <a:rPr lang="ja-JP" altLang="en-US" sz="1200" dirty="0" smtClean="0"/>
              <a:t>全社・事業</a:t>
            </a:r>
            <a:endParaRPr lang="en-US" altLang="ja-JP" sz="1200" dirty="0" smtClean="0"/>
          </a:p>
          <a:p>
            <a:pPr algn="ctr"/>
            <a:r>
              <a:rPr lang="ja-JP" altLang="en-US" sz="1200" dirty="0" smtClean="0"/>
              <a:t>ビジョン</a:t>
            </a:r>
            <a:endParaRPr lang="en-US" altLang="ja-JP" sz="1200" dirty="0" smtClean="0"/>
          </a:p>
          <a:p>
            <a:pPr algn="ctr"/>
            <a:r>
              <a:rPr kumimoji="1" lang="ja-JP" altLang="en-US" sz="1200" dirty="0" smtClean="0"/>
              <a:t>戦略</a:t>
            </a:r>
            <a:endParaRPr kumimoji="1" lang="en-US" altLang="ja-JP" sz="1200" dirty="0" smtClean="0"/>
          </a:p>
          <a:p>
            <a:pPr algn="ctr"/>
            <a:r>
              <a:rPr lang="ja-JP" altLang="en-US" sz="1200" dirty="0" smtClean="0"/>
              <a:t>↑</a:t>
            </a:r>
            <a:endParaRPr lang="en-US" altLang="ja-JP" sz="1200" dirty="0" smtClean="0"/>
          </a:p>
          <a:p>
            <a:pPr algn="ctr"/>
            <a:r>
              <a:rPr kumimoji="1" lang="ja-JP" altLang="en-US" sz="1200" dirty="0" smtClean="0"/>
              <a:t>課題・問題</a:t>
            </a:r>
            <a:endParaRPr kumimoji="1" lang="en-US" altLang="ja-JP" sz="1200" dirty="0" smtClean="0"/>
          </a:p>
        </p:txBody>
      </p:sp>
      <p:sp>
        <p:nvSpPr>
          <p:cNvPr id="5" name="円形吹き出し 4"/>
          <p:cNvSpPr/>
          <p:nvPr/>
        </p:nvSpPr>
        <p:spPr bwMode="auto">
          <a:xfrm>
            <a:off x="3203848" y="2425737"/>
            <a:ext cx="1193428" cy="1116977"/>
          </a:xfrm>
          <a:prstGeom prst="wedgeEllipseCallout">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6000" tIns="36000" rIns="36000" bIns="360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ja-JP" sz="1200" b="0" i="0" u="none" strike="noStrike" cap="none" normalizeH="0" baseline="0" dirty="0" smtClean="0">
                <a:ln>
                  <a:noFill/>
                </a:ln>
                <a:solidFill>
                  <a:schemeClr val="tx1"/>
                </a:solidFill>
                <a:effectLst/>
                <a:latin typeface="Arial" charset="0"/>
                <a:ea typeface="ＭＳ Ｐゴシック" pitchFamily="50" charset="-128"/>
              </a:rPr>
              <a:t>B</a:t>
            </a:r>
            <a:r>
              <a:rPr kumimoji="1" lang="ja-JP" altLang="en-US" sz="1200" b="0" i="0" u="none" strike="noStrike" cap="none" normalizeH="0" baseline="0" dirty="0" smtClean="0">
                <a:ln>
                  <a:noFill/>
                </a:ln>
                <a:solidFill>
                  <a:schemeClr val="tx1"/>
                </a:solidFill>
                <a:effectLst/>
                <a:latin typeface="Arial" charset="0"/>
                <a:ea typeface="ＭＳ Ｐゴシック" pitchFamily="50" charset="-128"/>
              </a:rPr>
              <a:t>部門はｘｘでは困る</a:t>
            </a:r>
            <a:endParaRPr kumimoji="1" lang="en-US" altLang="ja-JP" sz="1200" b="0" i="0" u="none" strike="noStrike" cap="none" normalizeH="0" baseline="0" dirty="0" smtClean="0">
              <a:ln>
                <a:noFill/>
              </a:ln>
              <a:solidFill>
                <a:schemeClr val="tx1"/>
              </a:solidFill>
              <a:effectLst/>
              <a:latin typeface="Arial" charset="0"/>
              <a:ea typeface="ＭＳ Ｐゴシック" pitchFamily="50" charset="-128"/>
            </a:endParaRPr>
          </a:p>
          <a:p>
            <a:pPr marL="0" marR="0" indent="0" algn="l" defTabSz="914400" rtl="0" eaLnBrk="1" fontAlgn="base" latinLnBrk="0" hangingPunct="1">
              <a:lnSpc>
                <a:spcPct val="100000"/>
              </a:lnSpc>
              <a:spcBef>
                <a:spcPct val="0"/>
              </a:spcBef>
              <a:spcAft>
                <a:spcPct val="0"/>
              </a:spcAft>
              <a:buClrTx/>
              <a:buSzTx/>
              <a:buFontTx/>
              <a:buNone/>
              <a:tabLst/>
            </a:pPr>
            <a:r>
              <a:rPr kumimoji="1" lang="en-US" altLang="ja-JP" sz="1200" b="0" i="0" u="none" strike="noStrike" cap="none" normalizeH="0" baseline="0" dirty="0" smtClean="0">
                <a:ln>
                  <a:noFill/>
                </a:ln>
                <a:solidFill>
                  <a:schemeClr val="tx1"/>
                </a:solidFill>
                <a:effectLst/>
                <a:latin typeface="Arial" charset="0"/>
                <a:ea typeface="ＭＳ Ｐゴシック" pitchFamily="50" charset="-128"/>
              </a:rPr>
              <a:t>No</a:t>
            </a:r>
            <a:r>
              <a:rPr kumimoji="1" lang="ja-JP" altLang="en-US" sz="1200" b="0" i="0" u="none" strike="noStrike" cap="none" normalizeH="0" baseline="0" dirty="0" smtClean="0">
                <a:ln>
                  <a:noFill/>
                </a:ln>
                <a:solidFill>
                  <a:schemeClr val="tx1"/>
                </a:solidFill>
                <a:effectLst/>
                <a:latin typeface="Arial" charset="0"/>
                <a:ea typeface="ＭＳ Ｐゴシック" pitchFamily="50" charset="-128"/>
              </a:rPr>
              <a:t>！</a:t>
            </a:r>
            <a:r>
              <a:rPr kumimoji="1" lang="en-US" altLang="ja-JP" sz="1200" b="0" i="0" u="none" strike="noStrike" cap="none" normalizeH="0" baseline="0" dirty="0" smtClean="0">
                <a:ln>
                  <a:noFill/>
                </a:ln>
                <a:solidFill>
                  <a:schemeClr val="tx1"/>
                </a:solidFill>
                <a:effectLst/>
                <a:latin typeface="Arial" charset="0"/>
                <a:ea typeface="ＭＳ Ｐゴシック" pitchFamily="50" charset="-128"/>
              </a:rPr>
              <a:t>No</a:t>
            </a:r>
            <a:r>
              <a:rPr kumimoji="1" lang="ja-JP" altLang="en-US" sz="1200" b="0" i="0" u="none" strike="noStrike" cap="none" normalizeH="0" baseline="0" dirty="0" smtClean="0">
                <a:ln>
                  <a:noFill/>
                </a:ln>
                <a:solidFill>
                  <a:schemeClr val="tx1"/>
                </a:solidFill>
                <a:effectLst/>
                <a:latin typeface="Arial" charset="0"/>
                <a:ea typeface="ＭＳ Ｐゴシック" pitchFamily="50" charset="-128"/>
              </a:rPr>
              <a:t>！</a:t>
            </a:r>
          </a:p>
        </p:txBody>
      </p:sp>
      <p:sp>
        <p:nvSpPr>
          <p:cNvPr id="17" name="円形吹き出し 16"/>
          <p:cNvSpPr/>
          <p:nvPr/>
        </p:nvSpPr>
        <p:spPr bwMode="auto">
          <a:xfrm>
            <a:off x="682092" y="2348880"/>
            <a:ext cx="1153604" cy="977810"/>
          </a:xfrm>
          <a:prstGeom prst="wedgeEllipseCallout">
            <a:avLst>
              <a:gd name="adj1" fmla="val 19565"/>
              <a:gd name="adj2" fmla="val 66968"/>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6000" tIns="36000" rIns="36000" bIns="36000" numCol="1" rtlCol="0" anchor="ctr" anchorCtr="0" compatLnSpc="1">
            <a:prstTxWarp prst="textNoShape">
              <a:avLst/>
            </a:prstTxWarp>
          </a:bodyPr>
          <a:lstStyle/>
          <a:p>
            <a:r>
              <a:rPr lang="en-US" altLang="ja-JP" sz="1200" dirty="0" smtClean="0"/>
              <a:t>A</a:t>
            </a:r>
            <a:r>
              <a:rPr lang="ja-JP" altLang="en-US" sz="1200" dirty="0" smtClean="0"/>
              <a:t>部門では</a:t>
            </a:r>
            <a:r>
              <a:rPr lang="en-US" altLang="ja-JP" sz="1200" dirty="0" smtClean="0"/>
              <a:t>xx</a:t>
            </a:r>
            <a:r>
              <a:rPr lang="ja-JP" altLang="en-US" sz="1200" dirty="0" smtClean="0"/>
              <a:t>のため</a:t>
            </a:r>
            <a:endParaRPr lang="en-US" altLang="ja-JP" sz="1200" dirty="0" smtClean="0"/>
          </a:p>
          <a:p>
            <a:r>
              <a:rPr lang="en-US" altLang="ja-JP" sz="1200" dirty="0" smtClean="0"/>
              <a:t>No</a:t>
            </a:r>
            <a:r>
              <a:rPr lang="ja-JP" altLang="en-US" sz="1200" dirty="0"/>
              <a:t>！</a:t>
            </a:r>
          </a:p>
        </p:txBody>
      </p:sp>
      <p:sp>
        <p:nvSpPr>
          <p:cNvPr id="19" name="円形吹き出し 18"/>
          <p:cNvSpPr/>
          <p:nvPr/>
        </p:nvSpPr>
        <p:spPr bwMode="auto">
          <a:xfrm>
            <a:off x="5178772" y="3027254"/>
            <a:ext cx="905396" cy="545762"/>
          </a:xfrm>
          <a:prstGeom prst="wedgeEllipseCallout">
            <a:avLst>
              <a:gd name="adj1" fmla="val 19565"/>
              <a:gd name="adj2" fmla="val 66968"/>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6000" tIns="36000" rIns="36000" bIns="36000" numCol="1" rtlCol="0" anchor="ctr" anchorCtr="0" compatLnSpc="1">
            <a:prstTxWarp prst="textNoShape">
              <a:avLst/>
            </a:prstTxWarp>
          </a:bodyPr>
          <a:lstStyle/>
          <a:p>
            <a:r>
              <a:rPr lang="ja-JP" altLang="en-US" sz="1200" dirty="0" smtClean="0"/>
              <a:t>解決案</a:t>
            </a:r>
            <a:r>
              <a:rPr lang="en-US" altLang="ja-JP" sz="1200" dirty="0" smtClean="0"/>
              <a:t>A</a:t>
            </a:r>
          </a:p>
          <a:p>
            <a:r>
              <a:rPr lang="ja-JP" altLang="en-US" sz="1200" dirty="0" smtClean="0"/>
              <a:t>では？</a:t>
            </a:r>
            <a:endParaRPr lang="ja-JP" altLang="en-US" sz="1200" dirty="0"/>
          </a:p>
        </p:txBody>
      </p:sp>
      <p:sp>
        <p:nvSpPr>
          <p:cNvPr id="20" name="円形吹き出し 19"/>
          <p:cNvSpPr/>
          <p:nvPr/>
        </p:nvSpPr>
        <p:spPr bwMode="auto">
          <a:xfrm>
            <a:off x="7609829" y="2986067"/>
            <a:ext cx="1193428" cy="586949"/>
          </a:xfrm>
          <a:prstGeom prst="wedgeEllipseCallout">
            <a:avLst>
              <a:gd name="adj1" fmla="val -23526"/>
              <a:gd name="adj2" fmla="val 71436"/>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6000" tIns="36000" rIns="36000" bIns="36000" numCol="1" rtlCol="0" anchor="ctr" anchorCtr="0" compatLnSpc="1">
            <a:prstTxWarp prst="textNoShape">
              <a:avLst/>
            </a:prstTxWarp>
          </a:bodyPr>
          <a:lstStyle/>
          <a:p>
            <a:r>
              <a:rPr lang="ja-JP" altLang="en-US" sz="1200" dirty="0" smtClean="0"/>
              <a:t>加えてｘｘも</a:t>
            </a:r>
            <a:endParaRPr lang="en-US" altLang="ja-JP" sz="1200" dirty="0" smtClean="0"/>
          </a:p>
          <a:p>
            <a:r>
              <a:rPr lang="ja-JP" altLang="en-US" sz="1200" dirty="0" smtClean="0"/>
              <a:t>行ってはどうか？</a:t>
            </a:r>
            <a:endParaRPr lang="en-US" altLang="ja-JP" sz="1200" dirty="0" smtClean="0"/>
          </a:p>
        </p:txBody>
      </p:sp>
      <p:sp>
        <p:nvSpPr>
          <p:cNvPr id="6" name="テキスト ボックス 5"/>
          <p:cNvSpPr txBox="1"/>
          <p:nvPr/>
        </p:nvSpPr>
        <p:spPr>
          <a:xfrm>
            <a:off x="1306130" y="4293096"/>
            <a:ext cx="603050" cy="276999"/>
          </a:xfrm>
          <a:prstGeom prst="rect">
            <a:avLst/>
          </a:prstGeom>
          <a:noFill/>
        </p:spPr>
        <p:txBody>
          <a:bodyPr wrap="none" rtlCol="0">
            <a:spAutoFit/>
          </a:bodyPr>
          <a:lstStyle/>
          <a:p>
            <a:r>
              <a:rPr kumimoji="1" lang="en-US" altLang="ja-JP" sz="1200" b="1" dirty="0" smtClean="0"/>
              <a:t>A</a:t>
            </a:r>
            <a:r>
              <a:rPr kumimoji="1" lang="ja-JP" altLang="en-US" sz="1200" b="1" dirty="0" smtClean="0"/>
              <a:t>部門</a:t>
            </a:r>
            <a:endParaRPr kumimoji="1" lang="ja-JP" altLang="en-US" sz="1200" b="1" dirty="0"/>
          </a:p>
        </p:txBody>
      </p:sp>
      <p:sp>
        <p:nvSpPr>
          <p:cNvPr id="21" name="テキスト ボックス 20"/>
          <p:cNvSpPr txBox="1"/>
          <p:nvPr/>
        </p:nvSpPr>
        <p:spPr>
          <a:xfrm>
            <a:off x="2907685" y="4324454"/>
            <a:ext cx="603050" cy="276999"/>
          </a:xfrm>
          <a:prstGeom prst="rect">
            <a:avLst/>
          </a:prstGeom>
          <a:noFill/>
        </p:spPr>
        <p:txBody>
          <a:bodyPr wrap="none" rtlCol="0">
            <a:spAutoFit/>
          </a:bodyPr>
          <a:lstStyle/>
          <a:p>
            <a:r>
              <a:rPr kumimoji="1" lang="en-US" altLang="ja-JP" sz="1200" b="1" dirty="0" smtClean="0"/>
              <a:t>B</a:t>
            </a:r>
            <a:r>
              <a:rPr kumimoji="1" lang="ja-JP" altLang="en-US" sz="1200" b="1" dirty="0" smtClean="0"/>
              <a:t>部門</a:t>
            </a:r>
            <a:endParaRPr kumimoji="1" lang="ja-JP" altLang="en-US" sz="1200" b="1" dirty="0"/>
          </a:p>
        </p:txBody>
      </p:sp>
      <p:sp>
        <p:nvSpPr>
          <p:cNvPr id="22" name="テキスト ボックス 21"/>
          <p:cNvSpPr txBox="1"/>
          <p:nvPr/>
        </p:nvSpPr>
        <p:spPr>
          <a:xfrm>
            <a:off x="5696575" y="4293096"/>
            <a:ext cx="603050" cy="276999"/>
          </a:xfrm>
          <a:prstGeom prst="rect">
            <a:avLst/>
          </a:prstGeom>
          <a:noFill/>
        </p:spPr>
        <p:txBody>
          <a:bodyPr wrap="none" rtlCol="0">
            <a:spAutoFit/>
          </a:bodyPr>
          <a:lstStyle/>
          <a:p>
            <a:r>
              <a:rPr kumimoji="1" lang="en-US" altLang="ja-JP" sz="1200" b="1" dirty="0" smtClean="0"/>
              <a:t>A</a:t>
            </a:r>
            <a:r>
              <a:rPr kumimoji="1" lang="ja-JP" altLang="en-US" sz="1200" b="1" dirty="0" smtClean="0"/>
              <a:t>部門</a:t>
            </a:r>
            <a:endParaRPr kumimoji="1" lang="ja-JP" altLang="en-US" sz="1200" b="1" dirty="0"/>
          </a:p>
        </p:txBody>
      </p:sp>
      <p:sp>
        <p:nvSpPr>
          <p:cNvPr id="23" name="テキスト ボックス 22"/>
          <p:cNvSpPr txBox="1"/>
          <p:nvPr/>
        </p:nvSpPr>
        <p:spPr>
          <a:xfrm>
            <a:off x="7308304" y="4324454"/>
            <a:ext cx="603050" cy="276999"/>
          </a:xfrm>
          <a:prstGeom prst="rect">
            <a:avLst/>
          </a:prstGeom>
          <a:noFill/>
        </p:spPr>
        <p:txBody>
          <a:bodyPr wrap="none" rtlCol="0">
            <a:spAutoFit/>
          </a:bodyPr>
          <a:lstStyle/>
          <a:p>
            <a:r>
              <a:rPr kumimoji="1" lang="en-US" altLang="ja-JP" sz="1200" b="1" dirty="0" smtClean="0"/>
              <a:t>B</a:t>
            </a:r>
            <a:r>
              <a:rPr kumimoji="1" lang="ja-JP" altLang="en-US" sz="1200" b="1" dirty="0" smtClean="0"/>
              <a:t>部門</a:t>
            </a:r>
            <a:endParaRPr kumimoji="1" lang="ja-JP" altLang="en-US" sz="1200" b="1" dirty="0"/>
          </a:p>
        </p:txBody>
      </p:sp>
      <p:sp>
        <p:nvSpPr>
          <p:cNvPr id="7" name="テキスト ボックス 6"/>
          <p:cNvSpPr txBox="1"/>
          <p:nvPr/>
        </p:nvSpPr>
        <p:spPr>
          <a:xfrm>
            <a:off x="1331640" y="4581128"/>
            <a:ext cx="2008883" cy="523220"/>
          </a:xfrm>
          <a:prstGeom prst="rect">
            <a:avLst/>
          </a:prstGeom>
          <a:noFill/>
        </p:spPr>
        <p:txBody>
          <a:bodyPr wrap="none" rtlCol="0">
            <a:spAutoFit/>
          </a:bodyPr>
          <a:lstStyle/>
          <a:p>
            <a:r>
              <a:rPr kumimoji="1" lang="ja-JP" altLang="en-US" sz="1200" b="1" dirty="0" smtClean="0"/>
              <a:t>部門毎の立場のぶつけ合い</a:t>
            </a:r>
            <a:endParaRPr kumimoji="1" lang="en-US" altLang="ja-JP" sz="1200" b="1" dirty="0" smtClean="0"/>
          </a:p>
          <a:p>
            <a:pPr algn="ctr"/>
            <a:r>
              <a:rPr lang="ja-JP" altLang="en-US" sz="1600" b="1" dirty="0" smtClean="0">
                <a:solidFill>
                  <a:srgbClr val="FF0000"/>
                </a:solidFill>
              </a:rPr>
              <a:t>平行線</a:t>
            </a:r>
            <a:endParaRPr kumimoji="1" lang="ja-JP" altLang="en-US" sz="1600" b="1" dirty="0">
              <a:solidFill>
                <a:srgbClr val="FF0000"/>
              </a:solidFill>
            </a:endParaRPr>
          </a:p>
        </p:txBody>
      </p:sp>
      <p:sp>
        <p:nvSpPr>
          <p:cNvPr id="24" name="テキスト ボックス 23"/>
          <p:cNvSpPr txBox="1"/>
          <p:nvPr/>
        </p:nvSpPr>
        <p:spPr>
          <a:xfrm>
            <a:off x="5148064" y="4581128"/>
            <a:ext cx="3528392" cy="523220"/>
          </a:xfrm>
          <a:prstGeom prst="rect">
            <a:avLst/>
          </a:prstGeom>
          <a:noFill/>
        </p:spPr>
        <p:txBody>
          <a:bodyPr wrap="square" rtlCol="0">
            <a:spAutoFit/>
          </a:bodyPr>
          <a:lstStyle/>
          <a:p>
            <a:pPr algn="ctr"/>
            <a:r>
              <a:rPr kumimoji="1" lang="ja-JP" altLang="en-US" sz="1200" b="1" dirty="0" smtClean="0"/>
              <a:t>共通目標と障害となる課題・問題を示しての議論</a:t>
            </a:r>
            <a:endParaRPr kumimoji="1" lang="en-US" altLang="ja-JP" sz="1200" b="1" dirty="0" smtClean="0"/>
          </a:p>
          <a:p>
            <a:pPr algn="ctr"/>
            <a:r>
              <a:rPr lang="ja-JP" altLang="en-US" sz="1600" b="1" dirty="0" smtClean="0">
                <a:solidFill>
                  <a:srgbClr val="FF0000"/>
                </a:solidFill>
              </a:rPr>
              <a:t>建設的意見交換</a:t>
            </a:r>
            <a:endParaRPr kumimoji="1" lang="ja-JP" altLang="en-US" sz="1600" b="1" dirty="0">
              <a:solidFill>
                <a:srgbClr val="FF0000"/>
              </a:solidFill>
            </a:endParaRPr>
          </a:p>
        </p:txBody>
      </p:sp>
      <p:sp>
        <p:nvSpPr>
          <p:cNvPr id="16" name="爆発 1 15"/>
          <p:cNvSpPr/>
          <p:nvPr/>
        </p:nvSpPr>
        <p:spPr bwMode="auto">
          <a:xfrm>
            <a:off x="2060203" y="2970012"/>
            <a:ext cx="680889" cy="675012"/>
          </a:xfrm>
          <a:prstGeom prst="irregularSeal1">
            <a:avLst/>
          </a:prstGeom>
          <a:solidFill>
            <a:srgbClr val="FFFF99"/>
          </a:solidFill>
          <a:ln w="9525" cap="flat" cmpd="sng" algn="ctr">
            <a:solidFill>
              <a:schemeClr val="tx1"/>
            </a:solidFill>
            <a:prstDash val="solid"/>
            <a:round/>
            <a:headEnd type="none" w="med" len="med"/>
            <a:tailEnd type="none" w="med" len="med"/>
          </a:ln>
          <a:effectLst/>
          <a:extLst/>
        </p:spPr>
        <p:txBody>
          <a:bodyPr vert="horz" wrap="square" lIns="36000" tIns="36000" rIns="36000" bIns="360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200" b="0" i="0" u="none" strike="noStrike" cap="none" normalizeH="0" baseline="0" smtClean="0">
              <a:ln>
                <a:noFill/>
              </a:ln>
              <a:solidFill>
                <a:schemeClr val="tx1"/>
              </a:solidFill>
              <a:effectLst/>
              <a:latin typeface="Arial" charset="0"/>
              <a:ea typeface="ＭＳ Ｐゴシック" pitchFamily="50" charset="-128"/>
            </a:endParaRPr>
          </a:p>
        </p:txBody>
      </p:sp>
      <p:sp>
        <p:nvSpPr>
          <p:cNvPr id="27" name="テキスト ボックス 26"/>
          <p:cNvSpPr txBox="1"/>
          <p:nvPr/>
        </p:nvSpPr>
        <p:spPr>
          <a:xfrm>
            <a:off x="4746738" y="1342509"/>
            <a:ext cx="647934" cy="646331"/>
          </a:xfrm>
          <a:prstGeom prst="rect">
            <a:avLst/>
          </a:prstGeom>
          <a:noFill/>
        </p:spPr>
        <p:txBody>
          <a:bodyPr wrap="none" rtlCol="0">
            <a:spAutoFit/>
          </a:bodyPr>
          <a:lstStyle/>
          <a:p>
            <a:r>
              <a:rPr kumimoji="1" lang="ja-JP" altLang="en-US" sz="3600" b="1" dirty="0" smtClean="0">
                <a:solidFill>
                  <a:srgbClr val="FF0000"/>
                </a:solidFill>
              </a:rPr>
              <a:t>◎</a:t>
            </a:r>
            <a:endParaRPr kumimoji="1" lang="ja-JP" altLang="en-US" sz="3600" b="1" dirty="0">
              <a:solidFill>
                <a:srgbClr val="FF0000"/>
              </a:solidFill>
            </a:endParaRPr>
          </a:p>
        </p:txBody>
      </p:sp>
      <p:sp>
        <p:nvSpPr>
          <p:cNvPr id="28" name="テキスト ボックス 27"/>
          <p:cNvSpPr txBox="1"/>
          <p:nvPr/>
        </p:nvSpPr>
        <p:spPr>
          <a:xfrm>
            <a:off x="323528" y="1318364"/>
            <a:ext cx="647934" cy="646331"/>
          </a:xfrm>
          <a:prstGeom prst="rect">
            <a:avLst/>
          </a:prstGeom>
          <a:noFill/>
        </p:spPr>
        <p:txBody>
          <a:bodyPr wrap="none" rtlCol="0">
            <a:spAutoFit/>
          </a:bodyPr>
          <a:lstStyle/>
          <a:p>
            <a:r>
              <a:rPr kumimoji="1" lang="en-US" altLang="ja-JP" sz="3600" b="1" dirty="0" smtClean="0">
                <a:solidFill>
                  <a:srgbClr val="FF0000"/>
                </a:solidFill>
              </a:rPr>
              <a:t>×</a:t>
            </a:r>
            <a:endParaRPr kumimoji="1" lang="ja-JP" altLang="en-US" sz="3600" b="1" dirty="0">
              <a:solidFill>
                <a:srgbClr val="FF0000"/>
              </a:solidFill>
            </a:endParaRPr>
          </a:p>
        </p:txBody>
      </p:sp>
      <p:sp>
        <p:nvSpPr>
          <p:cNvPr id="31" name="右矢印 30"/>
          <p:cNvSpPr/>
          <p:nvPr/>
        </p:nvSpPr>
        <p:spPr bwMode="auto">
          <a:xfrm rot="16200000">
            <a:off x="6752763" y="2317180"/>
            <a:ext cx="134317" cy="217115"/>
          </a:xfrm>
          <a:prstGeom prst="rightArrow">
            <a:avLst/>
          </a:prstGeom>
          <a:solidFill>
            <a:schemeClr val="accent2"/>
          </a:solidFill>
          <a:ln w="9525" cap="flat" cmpd="sng" algn="ctr">
            <a:solidFill>
              <a:schemeClr val="tx1"/>
            </a:solidFill>
            <a:prstDash val="solid"/>
            <a:round/>
            <a:headEnd type="none" w="med" len="med"/>
            <a:tailEnd type="none" w="med" len="med"/>
          </a:ln>
          <a:effectLst/>
          <a:extLst/>
        </p:spPr>
        <p:txBody>
          <a:bodyPr vert="horz" wrap="square" lIns="36000" tIns="36000" rIns="36000" bIns="36000" numCol="1" rtlCol="0" anchor="ctr" anchorCtr="0" compatLnSpc="1">
            <a:prstTxWarp prst="textNoShape">
              <a:avLst/>
            </a:prstTxWarp>
          </a:bodyPr>
          <a:lstStyle/>
          <a:p>
            <a:endParaRPr lang="ja-JP" altLang="en-US" sz="1200"/>
          </a:p>
        </p:txBody>
      </p:sp>
      <p:sp>
        <p:nvSpPr>
          <p:cNvPr id="33" name="四角形吹き出し 32"/>
          <p:cNvSpPr/>
          <p:nvPr/>
        </p:nvSpPr>
        <p:spPr bwMode="auto">
          <a:xfrm>
            <a:off x="7740352" y="1556792"/>
            <a:ext cx="1080120" cy="569793"/>
          </a:xfrm>
          <a:prstGeom prst="wedgeRectCallout">
            <a:avLst>
              <a:gd name="adj1" fmla="val -99846"/>
              <a:gd name="adj2" fmla="val 41103"/>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6000" tIns="36000" rIns="36000" bIns="360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ja-JP" altLang="en-US" sz="1200" dirty="0" smtClean="0"/>
              <a:t>共通の目標を</a:t>
            </a:r>
            <a:endParaRPr lang="en-US" altLang="ja-JP" sz="1200" dirty="0" smtClean="0"/>
          </a:p>
          <a:p>
            <a:pPr marL="0" marR="0" indent="0" algn="l" defTabSz="914400" rtl="0" eaLnBrk="1" fontAlgn="base" latinLnBrk="0" hangingPunct="1">
              <a:lnSpc>
                <a:spcPct val="100000"/>
              </a:lnSpc>
              <a:spcBef>
                <a:spcPct val="0"/>
              </a:spcBef>
              <a:spcAft>
                <a:spcPct val="0"/>
              </a:spcAft>
              <a:buClrTx/>
              <a:buSzTx/>
              <a:buFontTx/>
              <a:buNone/>
              <a:tabLst/>
            </a:pPr>
            <a:r>
              <a:rPr lang="ja-JP" altLang="en-US" sz="1200" dirty="0" smtClean="0"/>
              <a:t>異論・反論の</a:t>
            </a:r>
            <a:endParaRPr kumimoji="1" lang="en-US" altLang="ja-JP" sz="1200" b="0" i="0" u="none" strike="noStrike" cap="none" normalizeH="0" baseline="0" dirty="0" smtClean="0">
              <a:ln>
                <a:noFill/>
              </a:ln>
              <a:solidFill>
                <a:schemeClr val="tx1"/>
              </a:solidFill>
              <a:effectLst/>
              <a:latin typeface="Arial" charset="0"/>
              <a:ea typeface="ＭＳ Ｐゴシック" pitchFamily="50" charset="-128"/>
            </a:endParaRPr>
          </a:p>
          <a:p>
            <a:pPr marL="0" marR="0" indent="0" algn="l" defTabSz="914400" rtl="0" eaLnBrk="1" fontAlgn="base" latinLnBrk="0" hangingPunct="1">
              <a:lnSpc>
                <a:spcPct val="100000"/>
              </a:lnSpc>
              <a:spcBef>
                <a:spcPct val="0"/>
              </a:spcBef>
              <a:spcAft>
                <a:spcPct val="0"/>
              </a:spcAft>
              <a:buClrTx/>
              <a:buSzTx/>
              <a:buFontTx/>
              <a:buNone/>
              <a:tabLst/>
            </a:pPr>
            <a:r>
              <a:rPr kumimoji="1" lang="ja-JP" altLang="en-US" sz="1200" b="0" i="0" u="none" strike="noStrike" cap="none" normalizeH="0" baseline="0" dirty="0" smtClean="0">
                <a:ln>
                  <a:noFill/>
                </a:ln>
                <a:solidFill>
                  <a:schemeClr val="tx1"/>
                </a:solidFill>
                <a:effectLst/>
                <a:latin typeface="Arial" charset="0"/>
                <a:ea typeface="ＭＳ Ｐゴシック" pitchFamily="50" charset="-128"/>
              </a:rPr>
              <a:t>避雷針とする</a:t>
            </a:r>
          </a:p>
        </p:txBody>
      </p:sp>
      <p:sp>
        <p:nvSpPr>
          <p:cNvPr id="34" name="雲形吹き出し 33"/>
          <p:cNvSpPr/>
          <p:nvPr/>
        </p:nvSpPr>
        <p:spPr bwMode="auto">
          <a:xfrm>
            <a:off x="4644008" y="1954984"/>
            <a:ext cx="1319393" cy="1041968"/>
          </a:xfrm>
          <a:prstGeom prst="cloudCallout">
            <a:avLst>
              <a:gd name="adj1" fmla="val 79721"/>
              <a:gd name="adj2" fmla="val -22689"/>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6000" tIns="36000" rIns="36000" bIns="360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ja-JP" altLang="en-US" sz="1200" b="0" i="0" u="none" strike="noStrike" cap="none" normalizeH="0" baseline="0" dirty="0" smtClean="0">
                <a:ln>
                  <a:noFill/>
                </a:ln>
                <a:solidFill>
                  <a:schemeClr val="tx1"/>
                </a:solidFill>
                <a:effectLst/>
              </a:rPr>
              <a:t>メリット</a:t>
            </a:r>
            <a:r>
              <a:rPr kumimoji="1" lang="en-US" altLang="ja-JP" sz="1200" b="0" i="0" u="none" strike="noStrike" cap="none" normalizeH="0" baseline="0" dirty="0" smtClean="0">
                <a:ln>
                  <a:noFill/>
                </a:ln>
                <a:solidFill>
                  <a:schemeClr val="tx1"/>
                </a:solidFill>
                <a:effectLst/>
              </a:rPr>
              <a:t>/</a:t>
            </a:r>
            <a:r>
              <a:rPr kumimoji="1" lang="ja-JP" altLang="en-US" sz="1200" b="0" i="0" u="none" strike="noStrike" cap="none" normalizeH="0" baseline="0" dirty="0" smtClean="0">
                <a:ln>
                  <a:noFill/>
                </a:ln>
                <a:solidFill>
                  <a:schemeClr val="tx1"/>
                </a:solidFill>
                <a:effectLst/>
              </a:rPr>
              <a:t>デメリットや公開データ、事例も参照</a:t>
            </a:r>
            <a:endParaRPr kumimoji="1" lang="en-US" altLang="ja-JP" sz="12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248510326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p:cNvSpPr>
            <a:spLocks noGrp="1"/>
          </p:cNvSpPr>
          <p:nvPr>
            <p:ph type="title" sz="quarter"/>
          </p:nvPr>
        </p:nvSpPr>
        <p:spPr/>
        <p:txBody>
          <a:bodyPr/>
          <a:lstStyle/>
          <a:p>
            <a:r>
              <a:rPr lang="ja-JP" altLang="en-US" dirty="0" smtClean="0"/>
              <a:t>図表</a:t>
            </a:r>
            <a:r>
              <a:rPr lang="en-US" altLang="ja-JP" dirty="0" smtClean="0"/>
              <a:t>7-25</a:t>
            </a:r>
            <a:r>
              <a:rPr lang="ja-JP" altLang="en-US" dirty="0"/>
              <a:t>　</a:t>
            </a:r>
            <a:r>
              <a:rPr lang="ja-JP" altLang="en-US" dirty="0" smtClean="0"/>
              <a:t>チェンジマネジメント（変革管理手法）の計画例</a:t>
            </a:r>
            <a:endParaRPr kumimoji="1" lang="ja-JP" altLang="en-US" dirty="0"/>
          </a:p>
        </p:txBody>
      </p:sp>
      <p:sp>
        <p:nvSpPr>
          <p:cNvPr id="32" name="Rectangle 4"/>
          <p:cNvSpPr>
            <a:spLocks noChangeArrowheads="1"/>
          </p:cNvSpPr>
          <p:nvPr/>
        </p:nvSpPr>
        <p:spPr bwMode="auto">
          <a:xfrm>
            <a:off x="1474788" y="3429198"/>
            <a:ext cx="7562850" cy="1080000"/>
          </a:xfrm>
          <a:prstGeom prst="rect">
            <a:avLst/>
          </a:prstGeom>
          <a:solidFill>
            <a:schemeClr val="bg1"/>
          </a:solidFill>
          <a:ln w="12700" algn="ctr">
            <a:solidFill>
              <a:schemeClr val="accent2"/>
            </a:solidFill>
            <a:miter lim="800000"/>
            <a:headEnd/>
            <a:tailEnd/>
          </a:ln>
          <a:effectLst/>
        </p:spPr>
        <p:txBody>
          <a:bodyPr vert="eaVert" wrap="none" lIns="90000" tIns="46800" rIns="90000" bIns="46800" anchor="ctr"/>
          <a:lstStyle/>
          <a:p>
            <a:pPr algn="ctr"/>
            <a:endParaRPr lang="ja-JP" altLang="en-US" sz="1200">
              <a:solidFill>
                <a:srgbClr val="333399"/>
              </a:solidFill>
              <a:latin typeface="Arial" pitchFamily="34" charset="0"/>
              <a:cs typeface="Arial" pitchFamily="34" charset="0"/>
            </a:endParaRPr>
          </a:p>
        </p:txBody>
      </p:sp>
      <p:sp>
        <p:nvSpPr>
          <p:cNvPr id="35" name="Rectangle 5"/>
          <p:cNvSpPr>
            <a:spLocks noChangeArrowheads="1"/>
          </p:cNvSpPr>
          <p:nvPr/>
        </p:nvSpPr>
        <p:spPr bwMode="auto">
          <a:xfrm>
            <a:off x="1474788" y="4555816"/>
            <a:ext cx="7562850" cy="1405656"/>
          </a:xfrm>
          <a:prstGeom prst="rect">
            <a:avLst/>
          </a:prstGeom>
          <a:solidFill>
            <a:schemeClr val="bg1"/>
          </a:solidFill>
          <a:ln w="12700" algn="ctr">
            <a:solidFill>
              <a:schemeClr val="accent2"/>
            </a:solidFill>
            <a:miter lim="800000"/>
            <a:headEnd/>
            <a:tailEnd/>
          </a:ln>
          <a:effectLst/>
        </p:spPr>
        <p:txBody>
          <a:bodyPr vert="eaVert" wrap="none" lIns="90000" tIns="46800" rIns="90000" bIns="46800" anchor="ctr"/>
          <a:lstStyle/>
          <a:p>
            <a:pPr algn="ctr"/>
            <a:endParaRPr lang="ja-JP" altLang="en-US" sz="1200">
              <a:solidFill>
                <a:srgbClr val="333399"/>
              </a:solidFill>
              <a:latin typeface="Arial" pitchFamily="34" charset="0"/>
              <a:cs typeface="Arial" pitchFamily="34" charset="0"/>
            </a:endParaRPr>
          </a:p>
        </p:txBody>
      </p:sp>
      <p:sp>
        <p:nvSpPr>
          <p:cNvPr id="36" name="AutoShape 6"/>
          <p:cNvSpPr>
            <a:spLocks noChangeArrowheads="1"/>
          </p:cNvSpPr>
          <p:nvPr/>
        </p:nvSpPr>
        <p:spPr bwMode="auto">
          <a:xfrm>
            <a:off x="1727200" y="3500636"/>
            <a:ext cx="1258888" cy="431800"/>
          </a:xfrm>
          <a:prstGeom prst="roundRect">
            <a:avLst>
              <a:gd name="adj" fmla="val 16667"/>
            </a:avLst>
          </a:prstGeom>
          <a:solidFill>
            <a:schemeClr val="bg1"/>
          </a:solidFill>
          <a:ln>
            <a:solidFill>
              <a:schemeClr val="accent2"/>
            </a:solidFill>
          </a:ln>
          <a:effectLst/>
        </p:spPr>
        <p:txBody>
          <a:bodyPr lIns="21600" tIns="46038" rIns="21600" bIns="46038" anchor="ctr"/>
          <a:lstStyle/>
          <a:p>
            <a:pPr algn="ctr" eaLnBrk="0" hangingPunct="0"/>
            <a:r>
              <a:rPr lang="ja-JP" altLang="en-US" sz="1200" dirty="0" smtClean="0">
                <a:solidFill>
                  <a:srgbClr val="333399"/>
                </a:solidFill>
                <a:latin typeface="Arial" pitchFamily="34" charset="0"/>
                <a:cs typeface="Arial" pitchFamily="34" charset="0"/>
              </a:rPr>
              <a:t>新業務・新システム機能</a:t>
            </a:r>
            <a:r>
              <a:rPr lang="ja-JP" altLang="en-US" sz="1200" dirty="0">
                <a:solidFill>
                  <a:srgbClr val="333399"/>
                </a:solidFill>
                <a:latin typeface="Arial" pitchFamily="34" charset="0"/>
                <a:cs typeface="Arial" pitchFamily="34" charset="0"/>
              </a:rPr>
              <a:t>概要説明</a:t>
            </a:r>
          </a:p>
        </p:txBody>
      </p:sp>
      <p:sp>
        <p:nvSpPr>
          <p:cNvPr id="37" name="AutoShape 7"/>
          <p:cNvSpPr>
            <a:spLocks noChangeArrowheads="1"/>
          </p:cNvSpPr>
          <p:nvPr/>
        </p:nvSpPr>
        <p:spPr bwMode="auto">
          <a:xfrm>
            <a:off x="2195513" y="5614170"/>
            <a:ext cx="6837362" cy="287338"/>
          </a:xfrm>
          <a:prstGeom prst="homePlate">
            <a:avLst>
              <a:gd name="adj" fmla="val 126138"/>
            </a:avLst>
          </a:prstGeom>
          <a:solidFill>
            <a:schemeClr val="bg1"/>
          </a:solidFill>
          <a:ln w="12700" algn="ctr">
            <a:solidFill>
              <a:schemeClr val="accent2"/>
            </a:solidFill>
            <a:miter lim="800000"/>
            <a:headEnd/>
            <a:tailEnd/>
          </a:ln>
          <a:effectLst/>
        </p:spPr>
        <p:txBody>
          <a:bodyPr wrap="none" lIns="90000" tIns="46800" rIns="90000" bIns="46800" anchor="ctr"/>
          <a:lstStyle/>
          <a:p>
            <a:pPr algn="ctr"/>
            <a:r>
              <a:rPr lang="ja-JP" altLang="en-US" sz="1200">
                <a:solidFill>
                  <a:srgbClr val="333399"/>
                </a:solidFill>
                <a:latin typeface="Arial" pitchFamily="34" charset="0"/>
                <a:cs typeface="Arial" pitchFamily="34" charset="0"/>
              </a:rPr>
              <a:t>アンケートなどでコミュニケーション活動の達成度を測る</a:t>
            </a:r>
          </a:p>
        </p:txBody>
      </p:sp>
      <p:sp>
        <p:nvSpPr>
          <p:cNvPr id="38" name="AutoShape 8"/>
          <p:cNvSpPr>
            <a:spLocks noChangeArrowheads="1"/>
          </p:cNvSpPr>
          <p:nvPr/>
        </p:nvSpPr>
        <p:spPr bwMode="auto">
          <a:xfrm>
            <a:off x="1468439" y="1292646"/>
            <a:ext cx="2851150" cy="696193"/>
          </a:xfrm>
          <a:prstGeom prst="homePlate">
            <a:avLst>
              <a:gd name="adj" fmla="val 23655"/>
            </a:avLst>
          </a:prstGeom>
          <a:solidFill>
            <a:srgbClr val="99FF99"/>
          </a:solidFill>
          <a:ln w="12700">
            <a:solidFill>
              <a:schemeClr val="accent2"/>
            </a:solidFill>
            <a:miter lim="800000"/>
            <a:headEnd/>
            <a:tailEnd/>
          </a:ln>
          <a:effectLst/>
        </p:spPr>
        <p:txBody>
          <a:bodyPr lIns="21600" tIns="46038" rIns="21600" bIns="46038" anchor="ctr"/>
          <a:lstStyle/>
          <a:p>
            <a:pPr algn="ctr" eaLnBrk="0" hangingPunct="0"/>
            <a:r>
              <a:rPr lang="ja-JP" altLang="en-US" sz="1400" dirty="0" smtClean="0">
                <a:latin typeface="Arial" pitchFamily="34" charset="0"/>
                <a:cs typeface="Arial" pitchFamily="34" charset="0"/>
              </a:rPr>
              <a:t>情報システム構想・企画</a:t>
            </a:r>
            <a:endParaRPr lang="ja-JP" altLang="en-US" sz="1400" dirty="0">
              <a:latin typeface="Arial" pitchFamily="34" charset="0"/>
              <a:cs typeface="Arial" pitchFamily="34" charset="0"/>
            </a:endParaRPr>
          </a:p>
        </p:txBody>
      </p:sp>
      <p:sp>
        <p:nvSpPr>
          <p:cNvPr id="42" name="AutoShape 12"/>
          <p:cNvSpPr>
            <a:spLocks noChangeArrowheads="1"/>
          </p:cNvSpPr>
          <p:nvPr/>
        </p:nvSpPr>
        <p:spPr bwMode="auto">
          <a:xfrm>
            <a:off x="2879725" y="5110933"/>
            <a:ext cx="3168650" cy="431800"/>
          </a:xfrm>
          <a:prstGeom prst="roundRect">
            <a:avLst>
              <a:gd name="adj" fmla="val 16667"/>
            </a:avLst>
          </a:prstGeom>
          <a:solidFill>
            <a:schemeClr val="bg1"/>
          </a:solidFill>
          <a:ln w="12700">
            <a:solidFill>
              <a:schemeClr val="accent2"/>
            </a:solidFill>
            <a:round/>
            <a:headEnd/>
            <a:tailEnd/>
          </a:ln>
          <a:effectLst/>
        </p:spPr>
        <p:txBody>
          <a:bodyPr lIns="21600" tIns="46038" rIns="21600" bIns="46038" anchor="ctr"/>
          <a:lstStyle/>
          <a:p>
            <a:pPr algn="ctr" eaLnBrk="0" hangingPunct="0"/>
            <a:r>
              <a:rPr lang="ja-JP" altLang="en-US" sz="1200">
                <a:solidFill>
                  <a:srgbClr val="333399"/>
                </a:solidFill>
                <a:latin typeface="Arial" pitchFamily="34" charset="0"/>
                <a:cs typeface="Arial" pitchFamily="34" charset="0"/>
              </a:rPr>
              <a:t>改革の阻害要因の抽出と対策の立案・実施</a:t>
            </a:r>
          </a:p>
        </p:txBody>
      </p:sp>
      <p:sp>
        <p:nvSpPr>
          <p:cNvPr id="43" name="AutoShape 13"/>
          <p:cNvSpPr>
            <a:spLocks noChangeArrowheads="1"/>
          </p:cNvSpPr>
          <p:nvPr/>
        </p:nvSpPr>
        <p:spPr bwMode="auto">
          <a:xfrm>
            <a:off x="2266950" y="4018161"/>
            <a:ext cx="1981200" cy="431800"/>
          </a:xfrm>
          <a:prstGeom prst="roundRect">
            <a:avLst>
              <a:gd name="adj" fmla="val 16667"/>
            </a:avLst>
          </a:prstGeom>
          <a:solidFill>
            <a:schemeClr val="bg1"/>
          </a:solidFill>
          <a:ln w="12700">
            <a:solidFill>
              <a:schemeClr val="accent2"/>
            </a:solidFill>
            <a:round/>
            <a:headEnd/>
            <a:tailEnd/>
          </a:ln>
          <a:effectLst/>
        </p:spPr>
        <p:txBody>
          <a:bodyPr lIns="21600" tIns="46038" rIns="21600" bIns="46038" anchor="ctr"/>
          <a:lstStyle/>
          <a:p>
            <a:pPr algn="ctr" eaLnBrk="0" hangingPunct="0"/>
            <a:r>
              <a:rPr lang="ja-JP" altLang="en-US" sz="1200">
                <a:solidFill>
                  <a:srgbClr val="333399"/>
                </a:solidFill>
                <a:latin typeface="Arial" pitchFamily="34" charset="0"/>
                <a:cs typeface="Arial" pitchFamily="34" charset="0"/>
              </a:rPr>
              <a:t>新業務についての知識・スキル習得</a:t>
            </a:r>
          </a:p>
        </p:txBody>
      </p:sp>
      <p:sp>
        <p:nvSpPr>
          <p:cNvPr id="44" name="Rectangle 14"/>
          <p:cNvSpPr>
            <a:spLocks noChangeArrowheads="1"/>
          </p:cNvSpPr>
          <p:nvPr/>
        </p:nvSpPr>
        <p:spPr bwMode="auto">
          <a:xfrm>
            <a:off x="1474788" y="2045342"/>
            <a:ext cx="7562850" cy="1332000"/>
          </a:xfrm>
          <a:prstGeom prst="rect">
            <a:avLst/>
          </a:prstGeom>
          <a:solidFill>
            <a:schemeClr val="bg1"/>
          </a:solidFill>
          <a:ln w="12700" algn="ctr">
            <a:solidFill>
              <a:schemeClr val="accent2"/>
            </a:solidFill>
            <a:miter lim="800000"/>
            <a:headEnd/>
            <a:tailEnd/>
          </a:ln>
          <a:effectLst/>
        </p:spPr>
        <p:txBody>
          <a:bodyPr vert="eaVert" wrap="none" lIns="90000" tIns="46800" rIns="90000" bIns="46800" anchor="ctr"/>
          <a:lstStyle/>
          <a:p>
            <a:pPr algn="ctr"/>
            <a:endParaRPr lang="ja-JP" altLang="en-US" sz="1200">
              <a:solidFill>
                <a:srgbClr val="333399"/>
              </a:solidFill>
              <a:latin typeface="Arial" pitchFamily="34" charset="0"/>
              <a:cs typeface="Arial" pitchFamily="34" charset="0"/>
            </a:endParaRPr>
          </a:p>
        </p:txBody>
      </p:sp>
      <p:sp>
        <p:nvSpPr>
          <p:cNvPr id="45" name="AutoShape 15"/>
          <p:cNvSpPr>
            <a:spLocks noChangeArrowheads="1"/>
          </p:cNvSpPr>
          <p:nvPr/>
        </p:nvSpPr>
        <p:spPr bwMode="auto">
          <a:xfrm>
            <a:off x="7618413" y="2105224"/>
            <a:ext cx="1258887" cy="431800"/>
          </a:xfrm>
          <a:prstGeom prst="roundRect">
            <a:avLst>
              <a:gd name="adj" fmla="val 16667"/>
            </a:avLst>
          </a:prstGeom>
          <a:solidFill>
            <a:schemeClr val="bg1"/>
          </a:solidFill>
          <a:ln>
            <a:solidFill>
              <a:schemeClr val="accent2"/>
            </a:solidFill>
          </a:ln>
          <a:effectLst/>
        </p:spPr>
        <p:txBody>
          <a:bodyPr lIns="21600" tIns="46038" rIns="21600" bIns="46038" anchor="ctr"/>
          <a:lstStyle/>
          <a:p>
            <a:pPr algn="ctr" eaLnBrk="0" hangingPunct="0"/>
            <a:r>
              <a:rPr lang="ja-JP" altLang="en-US" sz="1200" dirty="0">
                <a:solidFill>
                  <a:srgbClr val="333399"/>
                </a:solidFill>
                <a:latin typeface="Arial" pitchFamily="34" charset="0"/>
                <a:cs typeface="Arial" pitchFamily="34" charset="0"/>
              </a:rPr>
              <a:t>フォローアップ</a:t>
            </a:r>
            <a:r>
              <a:rPr lang="ja-JP" altLang="en-US" sz="1200" dirty="0" smtClean="0">
                <a:solidFill>
                  <a:srgbClr val="333399"/>
                </a:solidFill>
                <a:latin typeface="Arial" pitchFamily="34" charset="0"/>
                <a:cs typeface="Arial" pitchFamily="34" charset="0"/>
              </a:rPr>
              <a:t>・</a:t>
            </a:r>
            <a:endParaRPr lang="en-US" altLang="ja-JP" sz="1200" dirty="0" smtClean="0">
              <a:solidFill>
                <a:srgbClr val="333399"/>
              </a:solidFill>
              <a:latin typeface="Arial" pitchFamily="34" charset="0"/>
              <a:cs typeface="Arial" pitchFamily="34" charset="0"/>
            </a:endParaRPr>
          </a:p>
          <a:p>
            <a:pPr algn="ctr" eaLnBrk="0" hangingPunct="0"/>
            <a:r>
              <a:rPr lang="ja-JP" altLang="en-US" sz="1200" dirty="0" smtClean="0">
                <a:solidFill>
                  <a:srgbClr val="333399"/>
                </a:solidFill>
                <a:latin typeface="Arial" pitchFamily="34" charset="0"/>
                <a:cs typeface="Arial" pitchFamily="34" charset="0"/>
              </a:rPr>
              <a:t>キャンペーン</a:t>
            </a:r>
            <a:endParaRPr lang="ja-JP" altLang="en-US" sz="1200" dirty="0">
              <a:solidFill>
                <a:srgbClr val="333399"/>
              </a:solidFill>
              <a:latin typeface="Arial" pitchFamily="34" charset="0"/>
              <a:cs typeface="Arial" pitchFamily="34" charset="0"/>
            </a:endParaRPr>
          </a:p>
        </p:txBody>
      </p:sp>
      <p:sp>
        <p:nvSpPr>
          <p:cNvPr id="46" name="AutoShape 16"/>
          <p:cNvSpPr>
            <a:spLocks noChangeArrowheads="1"/>
          </p:cNvSpPr>
          <p:nvPr/>
        </p:nvSpPr>
        <p:spPr bwMode="auto">
          <a:xfrm>
            <a:off x="4448175" y="2105224"/>
            <a:ext cx="1258888" cy="431800"/>
          </a:xfrm>
          <a:prstGeom prst="roundRect">
            <a:avLst>
              <a:gd name="adj" fmla="val 16667"/>
            </a:avLst>
          </a:prstGeom>
          <a:solidFill>
            <a:schemeClr val="bg1"/>
          </a:solidFill>
          <a:ln>
            <a:solidFill>
              <a:schemeClr val="accent2"/>
            </a:solidFill>
          </a:ln>
          <a:effectLst/>
        </p:spPr>
        <p:txBody>
          <a:bodyPr lIns="21600" tIns="46038" rIns="21600" bIns="46038" anchor="ctr"/>
          <a:lstStyle/>
          <a:p>
            <a:pPr algn="ctr" eaLnBrk="0" hangingPunct="0"/>
            <a:r>
              <a:rPr lang="ja-JP" altLang="en-US" sz="1200">
                <a:solidFill>
                  <a:srgbClr val="333399"/>
                </a:solidFill>
                <a:latin typeface="Arial" pitchFamily="34" charset="0"/>
                <a:cs typeface="Arial" pitchFamily="34" charset="0"/>
              </a:rPr>
              <a:t>導入促進</a:t>
            </a:r>
          </a:p>
          <a:p>
            <a:pPr algn="ctr" eaLnBrk="0" hangingPunct="0"/>
            <a:r>
              <a:rPr lang="ja-JP" altLang="en-US" sz="1200">
                <a:solidFill>
                  <a:srgbClr val="333399"/>
                </a:solidFill>
                <a:latin typeface="Arial" pitchFamily="34" charset="0"/>
                <a:cs typeface="Arial" pitchFamily="34" charset="0"/>
              </a:rPr>
              <a:t>キャンペーン</a:t>
            </a:r>
          </a:p>
        </p:txBody>
      </p:sp>
      <p:sp>
        <p:nvSpPr>
          <p:cNvPr id="47" name="AutoShape 17"/>
          <p:cNvSpPr>
            <a:spLocks noChangeArrowheads="1"/>
          </p:cNvSpPr>
          <p:nvPr/>
        </p:nvSpPr>
        <p:spPr bwMode="auto">
          <a:xfrm>
            <a:off x="2989263" y="2103636"/>
            <a:ext cx="1258887" cy="431800"/>
          </a:xfrm>
          <a:prstGeom prst="roundRect">
            <a:avLst>
              <a:gd name="adj" fmla="val 16667"/>
            </a:avLst>
          </a:prstGeom>
          <a:solidFill>
            <a:schemeClr val="bg1"/>
          </a:solidFill>
          <a:ln>
            <a:solidFill>
              <a:schemeClr val="accent2"/>
            </a:solidFill>
          </a:ln>
          <a:effectLst/>
        </p:spPr>
        <p:txBody>
          <a:bodyPr lIns="21600" tIns="46038" rIns="21600" bIns="46038" anchor="ctr"/>
          <a:lstStyle/>
          <a:p>
            <a:pPr algn="ctr" eaLnBrk="0" hangingPunct="0"/>
            <a:r>
              <a:rPr lang="ja-JP" altLang="en-US" sz="1200" dirty="0">
                <a:solidFill>
                  <a:srgbClr val="333399"/>
                </a:solidFill>
                <a:latin typeface="Arial" pitchFamily="34" charset="0"/>
                <a:cs typeface="Arial" pitchFamily="34" charset="0"/>
              </a:rPr>
              <a:t>認知度向上</a:t>
            </a:r>
          </a:p>
          <a:p>
            <a:pPr algn="ctr" eaLnBrk="0" hangingPunct="0"/>
            <a:r>
              <a:rPr lang="ja-JP" altLang="en-US" sz="1200" dirty="0">
                <a:solidFill>
                  <a:srgbClr val="333399"/>
                </a:solidFill>
                <a:latin typeface="Arial" pitchFamily="34" charset="0"/>
                <a:cs typeface="Arial" pitchFamily="34" charset="0"/>
              </a:rPr>
              <a:t>キャンペーン</a:t>
            </a:r>
          </a:p>
        </p:txBody>
      </p:sp>
      <p:sp>
        <p:nvSpPr>
          <p:cNvPr id="48" name="AutoShape 18"/>
          <p:cNvSpPr>
            <a:spLocks noChangeArrowheads="1"/>
          </p:cNvSpPr>
          <p:nvPr/>
        </p:nvSpPr>
        <p:spPr bwMode="auto">
          <a:xfrm>
            <a:off x="5759450" y="2103636"/>
            <a:ext cx="1258888" cy="431800"/>
          </a:xfrm>
          <a:prstGeom prst="roundRect">
            <a:avLst>
              <a:gd name="adj" fmla="val 16667"/>
            </a:avLst>
          </a:prstGeom>
          <a:solidFill>
            <a:schemeClr val="bg1"/>
          </a:solidFill>
          <a:ln>
            <a:solidFill>
              <a:schemeClr val="accent2"/>
            </a:solidFill>
          </a:ln>
          <a:effectLst/>
        </p:spPr>
        <p:txBody>
          <a:bodyPr lIns="21600" tIns="46038" rIns="21600" bIns="46038" anchor="ctr"/>
          <a:lstStyle/>
          <a:p>
            <a:pPr algn="ctr" eaLnBrk="0" hangingPunct="0"/>
            <a:r>
              <a:rPr lang="ja-JP" altLang="en-US" sz="1200">
                <a:solidFill>
                  <a:srgbClr val="333399"/>
                </a:solidFill>
                <a:latin typeface="Arial" pitchFamily="34" charset="0"/>
                <a:cs typeface="Arial" pitchFamily="34" charset="0"/>
              </a:rPr>
              <a:t>展開促進</a:t>
            </a:r>
          </a:p>
          <a:p>
            <a:pPr algn="ctr" eaLnBrk="0" hangingPunct="0"/>
            <a:r>
              <a:rPr lang="ja-JP" altLang="en-US" sz="1200">
                <a:solidFill>
                  <a:srgbClr val="333399"/>
                </a:solidFill>
                <a:latin typeface="Arial" pitchFamily="34" charset="0"/>
                <a:cs typeface="Arial" pitchFamily="34" charset="0"/>
              </a:rPr>
              <a:t>キャンペーン</a:t>
            </a:r>
          </a:p>
        </p:txBody>
      </p:sp>
      <p:sp>
        <p:nvSpPr>
          <p:cNvPr id="49" name="AutoShape 19"/>
          <p:cNvSpPr>
            <a:spLocks noChangeArrowheads="1"/>
          </p:cNvSpPr>
          <p:nvPr/>
        </p:nvSpPr>
        <p:spPr bwMode="auto">
          <a:xfrm>
            <a:off x="7740650" y="2570361"/>
            <a:ext cx="1258888" cy="431800"/>
          </a:xfrm>
          <a:prstGeom prst="roundRect">
            <a:avLst>
              <a:gd name="adj" fmla="val 16667"/>
            </a:avLst>
          </a:prstGeom>
          <a:solidFill>
            <a:schemeClr val="bg1"/>
          </a:solidFill>
          <a:ln>
            <a:solidFill>
              <a:schemeClr val="accent2"/>
            </a:solidFill>
          </a:ln>
          <a:effectLst/>
        </p:spPr>
        <p:txBody>
          <a:bodyPr lIns="21600" tIns="46038" rIns="21600" bIns="46038" anchor="ctr"/>
          <a:lstStyle/>
          <a:p>
            <a:pPr algn="ctr" eaLnBrk="0" hangingPunct="0"/>
            <a:r>
              <a:rPr lang="ja-JP" altLang="en-US" sz="1200">
                <a:solidFill>
                  <a:srgbClr val="333399"/>
                </a:solidFill>
                <a:latin typeface="Arial" pitchFamily="34" charset="0"/>
                <a:cs typeface="Arial" pitchFamily="34" charset="0"/>
              </a:rPr>
              <a:t>成功体験共有</a:t>
            </a:r>
          </a:p>
        </p:txBody>
      </p:sp>
      <p:sp>
        <p:nvSpPr>
          <p:cNvPr id="50" name="AutoShape 20"/>
          <p:cNvSpPr>
            <a:spLocks noChangeArrowheads="1"/>
          </p:cNvSpPr>
          <p:nvPr/>
        </p:nvSpPr>
        <p:spPr bwMode="auto">
          <a:xfrm>
            <a:off x="4319588" y="3040261"/>
            <a:ext cx="4421187" cy="287338"/>
          </a:xfrm>
          <a:prstGeom prst="roundRect">
            <a:avLst>
              <a:gd name="adj" fmla="val 16667"/>
            </a:avLst>
          </a:prstGeom>
          <a:solidFill>
            <a:schemeClr val="bg1"/>
          </a:solidFill>
          <a:ln>
            <a:solidFill>
              <a:schemeClr val="accent2"/>
            </a:solidFill>
          </a:ln>
          <a:effectLst/>
        </p:spPr>
        <p:txBody>
          <a:bodyPr lIns="21600" tIns="46038" rIns="21600" bIns="46038" anchor="ctr"/>
          <a:lstStyle/>
          <a:p>
            <a:pPr algn="ctr" eaLnBrk="0" hangingPunct="0"/>
            <a:r>
              <a:rPr lang="ja-JP" altLang="en-US" sz="1200">
                <a:solidFill>
                  <a:srgbClr val="333399"/>
                </a:solidFill>
                <a:latin typeface="Arial" pitchFamily="34" charset="0"/>
                <a:cs typeface="Arial" pitchFamily="34" charset="0"/>
              </a:rPr>
              <a:t>プロジェクト進捗についての情報共有</a:t>
            </a:r>
          </a:p>
        </p:txBody>
      </p:sp>
      <p:sp>
        <p:nvSpPr>
          <p:cNvPr id="51" name="Rectangle 21"/>
          <p:cNvSpPr>
            <a:spLocks noChangeArrowheads="1"/>
          </p:cNvSpPr>
          <p:nvPr/>
        </p:nvSpPr>
        <p:spPr bwMode="auto">
          <a:xfrm>
            <a:off x="107950" y="2045342"/>
            <a:ext cx="1295400" cy="1332000"/>
          </a:xfrm>
          <a:prstGeom prst="rect">
            <a:avLst/>
          </a:prstGeom>
          <a:solidFill>
            <a:schemeClr val="accent5"/>
          </a:solidFill>
          <a:ln w="6350">
            <a:solidFill>
              <a:schemeClr val="accent2"/>
            </a:solidFill>
            <a:miter lim="800000"/>
            <a:headEnd/>
            <a:tailEnd/>
          </a:ln>
          <a:effectLst/>
        </p:spPr>
        <p:txBody>
          <a:bodyPr wrap="none" anchor="ctr"/>
          <a:lstStyle/>
          <a:p>
            <a:pPr algn="ctr">
              <a:buFont typeface="Wingdings" pitchFamily="2" charset="2"/>
              <a:buNone/>
            </a:pPr>
            <a:r>
              <a:rPr kumimoji="0" lang="ja-JP" altLang="en-US" sz="1200">
                <a:latin typeface="Arial" pitchFamily="34" charset="0"/>
                <a:cs typeface="Arial" pitchFamily="34" charset="0"/>
              </a:rPr>
              <a:t>啓蒙活動</a:t>
            </a:r>
          </a:p>
          <a:p>
            <a:pPr algn="ctr">
              <a:buFont typeface="Wingdings" pitchFamily="2" charset="2"/>
              <a:buNone/>
            </a:pPr>
            <a:r>
              <a:rPr kumimoji="0" lang="ja-JP" altLang="en-US" sz="1200">
                <a:latin typeface="Arial" pitchFamily="34" charset="0"/>
                <a:cs typeface="Arial" pitchFamily="34" charset="0"/>
              </a:rPr>
              <a:t>意識改革</a:t>
            </a:r>
          </a:p>
          <a:p>
            <a:pPr algn="ctr">
              <a:buFont typeface="Wingdings" pitchFamily="2" charset="2"/>
              <a:buNone/>
            </a:pPr>
            <a:r>
              <a:rPr kumimoji="0" lang="ja-JP" altLang="en-US" sz="1200">
                <a:latin typeface="Arial" pitchFamily="34" charset="0"/>
                <a:cs typeface="Arial" pitchFamily="34" charset="0"/>
              </a:rPr>
              <a:t>情報共有</a:t>
            </a:r>
          </a:p>
        </p:txBody>
      </p:sp>
      <p:sp>
        <p:nvSpPr>
          <p:cNvPr id="52" name="Rectangle 22"/>
          <p:cNvSpPr>
            <a:spLocks noChangeArrowheads="1"/>
          </p:cNvSpPr>
          <p:nvPr/>
        </p:nvSpPr>
        <p:spPr bwMode="auto">
          <a:xfrm>
            <a:off x="107950" y="3429198"/>
            <a:ext cx="1295400" cy="1080000"/>
          </a:xfrm>
          <a:prstGeom prst="rect">
            <a:avLst/>
          </a:prstGeom>
          <a:solidFill>
            <a:schemeClr val="accent5"/>
          </a:solidFill>
          <a:ln w="6350">
            <a:solidFill>
              <a:schemeClr val="accent2"/>
            </a:solidFill>
            <a:miter lim="800000"/>
            <a:headEnd/>
            <a:tailEnd/>
          </a:ln>
          <a:effectLst/>
        </p:spPr>
        <p:txBody>
          <a:bodyPr wrap="none" anchor="ctr"/>
          <a:lstStyle/>
          <a:p>
            <a:pPr algn="ctr">
              <a:buFont typeface="Wingdings" pitchFamily="2" charset="2"/>
              <a:buNone/>
            </a:pPr>
            <a:r>
              <a:rPr kumimoji="0" lang="ja-JP" altLang="en-US" sz="1200" dirty="0">
                <a:latin typeface="Arial" pitchFamily="34" charset="0"/>
                <a:cs typeface="Arial" pitchFamily="34" charset="0"/>
              </a:rPr>
              <a:t>教育</a:t>
            </a:r>
          </a:p>
          <a:p>
            <a:pPr algn="ctr">
              <a:buFont typeface="Wingdings" pitchFamily="2" charset="2"/>
              <a:buNone/>
            </a:pPr>
            <a:r>
              <a:rPr kumimoji="0" lang="ja-JP" altLang="en-US" sz="1200" dirty="0">
                <a:latin typeface="Arial" pitchFamily="34" charset="0"/>
                <a:cs typeface="Arial" pitchFamily="34" charset="0"/>
              </a:rPr>
              <a:t>トレーニング</a:t>
            </a:r>
          </a:p>
        </p:txBody>
      </p:sp>
      <p:sp>
        <p:nvSpPr>
          <p:cNvPr id="53" name="Rectangle 23"/>
          <p:cNvSpPr>
            <a:spLocks noChangeArrowheads="1"/>
          </p:cNvSpPr>
          <p:nvPr/>
        </p:nvSpPr>
        <p:spPr bwMode="auto">
          <a:xfrm>
            <a:off x="107950" y="4554228"/>
            <a:ext cx="1295400" cy="1405656"/>
          </a:xfrm>
          <a:prstGeom prst="rect">
            <a:avLst/>
          </a:prstGeom>
          <a:solidFill>
            <a:schemeClr val="accent5"/>
          </a:solidFill>
          <a:ln w="6350">
            <a:solidFill>
              <a:schemeClr val="accent2"/>
            </a:solidFill>
            <a:miter lim="800000"/>
            <a:headEnd/>
            <a:tailEnd/>
          </a:ln>
          <a:effectLst/>
        </p:spPr>
        <p:txBody>
          <a:bodyPr wrap="none" anchor="ctr"/>
          <a:lstStyle/>
          <a:p>
            <a:pPr algn="ctr">
              <a:buFont typeface="Wingdings" pitchFamily="2" charset="2"/>
              <a:buNone/>
            </a:pPr>
            <a:r>
              <a:rPr kumimoji="0" lang="ja-JP" altLang="en-US" sz="1200">
                <a:latin typeface="Arial" pitchFamily="34" charset="0"/>
                <a:cs typeface="Arial" pitchFamily="34" charset="0"/>
              </a:rPr>
              <a:t>導入対象組織</a:t>
            </a:r>
          </a:p>
          <a:p>
            <a:pPr algn="ctr">
              <a:buFont typeface="Wingdings" pitchFamily="2" charset="2"/>
              <a:buNone/>
            </a:pPr>
            <a:r>
              <a:rPr kumimoji="0" lang="ja-JP" altLang="en-US" sz="1200">
                <a:latin typeface="Arial" pitchFamily="34" charset="0"/>
                <a:cs typeface="Arial" pitchFamily="34" charset="0"/>
              </a:rPr>
              <a:t>現場メンバーへの</a:t>
            </a:r>
          </a:p>
          <a:p>
            <a:pPr algn="ctr">
              <a:buFont typeface="Wingdings" pitchFamily="2" charset="2"/>
              <a:buNone/>
            </a:pPr>
            <a:r>
              <a:rPr kumimoji="0" lang="ja-JP" altLang="en-US" sz="1200">
                <a:latin typeface="Arial" pitchFamily="34" charset="0"/>
                <a:cs typeface="Arial" pitchFamily="34" charset="0"/>
              </a:rPr>
              <a:t>対応</a:t>
            </a:r>
          </a:p>
        </p:txBody>
      </p:sp>
      <p:sp>
        <p:nvSpPr>
          <p:cNvPr id="54" name="AutoShape 24"/>
          <p:cNvSpPr>
            <a:spLocks noChangeArrowheads="1"/>
          </p:cNvSpPr>
          <p:nvPr/>
        </p:nvSpPr>
        <p:spPr bwMode="auto">
          <a:xfrm>
            <a:off x="4464050" y="3500636"/>
            <a:ext cx="1258888" cy="431800"/>
          </a:xfrm>
          <a:prstGeom prst="roundRect">
            <a:avLst>
              <a:gd name="adj" fmla="val 16667"/>
            </a:avLst>
          </a:prstGeom>
          <a:solidFill>
            <a:schemeClr val="bg1"/>
          </a:solidFill>
          <a:ln w="12700">
            <a:solidFill>
              <a:schemeClr val="accent2"/>
            </a:solidFill>
            <a:round/>
            <a:headEnd/>
            <a:tailEnd/>
          </a:ln>
          <a:effectLst/>
        </p:spPr>
        <p:txBody>
          <a:bodyPr lIns="21600" tIns="46038" rIns="21600" bIns="46038" anchor="ctr"/>
          <a:lstStyle/>
          <a:p>
            <a:pPr algn="ctr" eaLnBrk="0" hangingPunct="0"/>
            <a:r>
              <a:rPr lang="ja-JP" altLang="en-US" sz="1200" dirty="0" smtClean="0">
                <a:solidFill>
                  <a:srgbClr val="333399"/>
                </a:solidFill>
                <a:latin typeface="Arial" pitchFamily="34" charset="0"/>
                <a:cs typeface="Arial" pitchFamily="34" charset="0"/>
              </a:rPr>
              <a:t>トレーニング計画</a:t>
            </a:r>
            <a:endParaRPr lang="ja-JP" altLang="en-US" sz="1200" dirty="0">
              <a:solidFill>
                <a:srgbClr val="333399"/>
              </a:solidFill>
              <a:latin typeface="Arial" pitchFamily="34" charset="0"/>
              <a:cs typeface="Arial" pitchFamily="34" charset="0"/>
            </a:endParaRPr>
          </a:p>
          <a:p>
            <a:pPr algn="ctr" eaLnBrk="0" hangingPunct="0"/>
            <a:r>
              <a:rPr lang="ja-JP" altLang="en-US" sz="1200" dirty="0">
                <a:solidFill>
                  <a:srgbClr val="333399"/>
                </a:solidFill>
                <a:latin typeface="Arial" pitchFamily="34" charset="0"/>
                <a:cs typeface="Arial" pitchFamily="34" charset="0"/>
              </a:rPr>
              <a:t>立案</a:t>
            </a:r>
          </a:p>
        </p:txBody>
      </p:sp>
      <p:sp>
        <p:nvSpPr>
          <p:cNvPr id="55" name="AutoShape 25"/>
          <p:cNvSpPr>
            <a:spLocks noChangeArrowheads="1"/>
          </p:cNvSpPr>
          <p:nvPr/>
        </p:nvSpPr>
        <p:spPr bwMode="auto">
          <a:xfrm>
            <a:off x="5797550" y="3494286"/>
            <a:ext cx="1258888" cy="431800"/>
          </a:xfrm>
          <a:prstGeom prst="roundRect">
            <a:avLst>
              <a:gd name="adj" fmla="val 16667"/>
            </a:avLst>
          </a:prstGeom>
          <a:solidFill>
            <a:schemeClr val="bg1"/>
          </a:solidFill>
          <a:ln w="12700">
            <a:solidFill>
              <a:schemeClr val="accent2"/>
            </a:solidFill>
            <a:round/>
            <a:headEnd/>
            <a:tailEnd/>
          </a:ln>
          <a:effectLst/>
        </p:spPr>
        <p:txBody>
          <a:bodyPr lIns="21600" tIns="46038" rIns="21600" bIns="46038" anchor="ctr"/>
          <a:lstStyle/>
          <a:p>
            <a:pPr algn="ctr" eaLnBrk="0" hangingPunct="0"/>
            <a:r>
              <a:rPr lang="ja-JP" altLang="en-US" sz="1200">
                <a:solidFill>
                  <a:srgbClr val="333399"/>
                </a:solidFill>
                <a:latin typeface="Arial" pitchFamily="34" charset="0"/>
                <a:cs typeface="Arial" pitchFamily="34" charset="0"/>
              </a:rPr>
              <a:t>エンドユーザ</a:t>
            </a:r>
          </a:p>
          <a:p>
            <a:pPr algn="ctr" eaLnBrk="0" hangingPunct="0"/>
            <a:r>
              <a:rPr lang="ja-JP" altLang="en-US" sz="1200">
                <a:solidFill>
                  <a:srgbClr val="333399"/>
                </a:solidFill>
                <a:latin typeface="Arial" pitchFamily="34" charset="0"/>
                <a:cs typeface="Arial" pitchFamily="34" charset="0"/>
              </a:rPr>
              <a:t>トレーニング</a:t>
            </a:r>
          </a:p>
        </p:txBody>
      </p:sp>
      <p:sp>
        <p:nvSpPr>
          <p:cNvPr id="56" name="AutoShape 26"/>
          <p:cNvSpPr>
            <a:spLocks noChangeArrowheads="1"/>
          </p:cNvSpPr>
          <p:nvPr/>
        </p:nvSpPr>
        <p:spPr bwMode="auto">
          <a:xfrm>
            <a:off x="7596188" y="3494286"/>
            <a:ext cx="1258887" cy="431800"/>
          </a:xfrm>
          <a:prstGeom prst="roundRect">
            <a:avLst>
              <a:gd name="adj" fmla="val 16667"/>
            </a:avLst>
          </a:prstGeom>
          <a:solidFill>
            <a:schemeClr val="bg1"/>
          </a:solidFill>
          <a:ln w="12700">
            <a:solidFill>
              <a:schemeClr val="accent2"/>
            </a:solidFill>
            <a:round/>
            <a:headEnd/>
            <a:tailEnd/>
          </a:ln>
          <a:effectLst/>
        </p:spPr>
        <p:txBody>
          <a:bodyPr lIns="21600" tIns="46038" rIns="21600" bIns="46038" anchor="ctr"/>
          <a:lstStyle/>
          <a:p>
            <a:pPr algn="ctr" eaLnBrk="0" hangingPunct="0"/>
            <a:r>
              <a:rPr lang="ja-JP" altLang="en-US" sz="1200">
                <a:solidFill>
                  <a:srgbClr val="333399"/>
                </a:solidFill>
                <a:latin typeface="Arial" pitchFamily="34" charset="0"/>
                <a:cs typeface="Arial" pitchFamily="34" charset="0"/>
              </a:rPr>
              <a:t>新規ユーザ</a:t>
            </a:r>
          </a:p>
          <a:p>
            <a:pPr algn="ctr" eaLnBrk="0" hangingPunct="0"/>
            <a:r>
              <a:rPr lang="ja-JP" altLang="en-US" sz="1200">
                <a:solidFill>
                  <a:srgbClr val="333399"/>
                </a:solidFill>
                <a:latin typeface="Arial" pitchFamily="34" charset="0"/>
                <a:cs typeface="Arial" pitchFamily="34" charset="0"/>
              </a:rPr>
              <a:t>トレーニング</a:t>
            </a:r>
          </a:p>
        </p:txBody>
      </p:sp>
      <p:sp>
        <p:nvSpPr>
          <p:cNvPr id="57" name="AutoShape 27"/>
          <p:cNvSpPr>
            <a:spLocks noChangeArrowheads="1"/>
          </p:cNvSpPr>
          <p:nvPr/>
        </p:nvSpPr>
        <p:spPr bwMode="auto">
          <a:xfrm>
            <a:off x="4895850" y="4018161"/>
            <a:ext cx="2268538" cy="431800"/>
          </a:xfrm>
          <a:prstGeom prst="roundRect">
            <a:avLst>
              <a:gd name="adj" fmla="val 16667"/>
            </a:avLst>
          </a:prstGeom>
          <a:solidFill>
            <a:schemeClr val="bg1"/>
          </a:solidFill>
          <a:ln w="12700">
            <a:solidFill>
              <a:schemeClr val="accent2"/>
            </a:solidFill>
            <a:round/>
            <a:headEnd/>
            <a:tailEnd/>
          </a:ln>
          <a:effectLst/>
        </p:spPr>
        <p:txBody>
          <a:bodyPr lIns="21600" tIns="46038" rIns="21600" bIns="46038" anchor="ctr"/>
          <a:lstStyle/>
          <a:p>
            <a:pPr algn="ctr" eaLnBrk="0" hangingPunct="0"/>
            <a:r>
              <a:rPr lang="ja-JP" altLang="en-US" sz="1200">
                <a:solidFill>
                  <a:srgbClr val="333399"/>
                </a:solidFill>
                <a:latin typeface="Arial" pitchFamily="34" charset="0"/>
                <a:cs typeface="Arial" pitchFamily="34" charset="0"/>
              </a:rPr>
              <a:t>モデル・統合テストを通じての知識・スキルの向上</a:t>
            </a:r>
          </a:p>
        </p:txBody>
      </p:sp>
      <p:sp>
        <p:nvSpPr>
          <p:cNvPr id="58" name="AutoShape 28"/>
          <p:cNvSpPr>
            <a:spLocks noChangeArrowheads="1"/>
          </p:cNvSpPr>
          <p:nvPr/>
        </p:nvSpPr>
        <p:spPr bwMode="auto">
          <a:xfrm>
            <a:off x="7283450" y="4018161"/>
            <a:ext cx="1716088" cy="215900"/>
          </a:xfrm>
          <a:prstGeom prst="roundRect">
            <a:avLst>
              <a:gd name="adj" fmla="val 16667"/>
            </a:avLst>
          </a:prstGeom>
          <a:solidFill>
            <a:schemeClr val="bg1"/>
          </a:solidFill>
          <a:ln>
            <a:solidFill>
              <a:schemeClr val="accent2"/>
            </a:solidFill>
          </a:ln>
          <a:effectLst/>
        </p:spPr>
        <p:txBody>
          <a:bodyPr lIns="21600" tIns="46038" rIns="21600" bIns="46038" anchor="ctr"/>
          <a:lstStyle/>
          <a:p>
            <a:pPr algn="ctr" eaLnBrk="0" hangingPunct="0"/>
            <a:r>
              <a:rPr lang="ja-JP" altLang="en-US" sz="1200" dirty="0">
                <a:solidFill>
                  <a:srgbClr val="333399"/>
                </a:solidFill>
                <a:latin typeface="Arial" pitchFamily="34" charset="0"/>
                <a:cs typeface="Arial" pitchFamily="34" charset="0"/>
              </a:rPr>
              <a:t>ヘルプデスクによる支援</a:t>
            </a:r>
          </a:p>
        </p:txBody>
      </p:sp>
      <p:sp>
        <p:nvSpPr>
          <p:cNvPr id="59" name="AutoShape 29"/>
          <p:cNvSpPr>
            <a:spLocks noChangeArrowheads="1"/>
          </p:cNvSpPr>
          <p:nvPr/>
        </p:nvSpPr>
        <p:spPr bwMode="auto">
          <a:xfrm>
            <a:off x="1547813" y="5110933"/>
            <a:ext cx="1258887" cy="431800"/>
          </a:xfrm>
          <a:prstGeom prst="roundRect">
            <a:avLst>
              <a:gd name="adj" fmla="val 16667"/>
            </a:avLst>
          </a:prstGeom>
          <a:solidFill>
            <a:schemeClr val="bg1"/>
          </a:solidFill>
          <a:ln w="12700">
            <a:solidFill>
              <a:schemeClr val="accent2"/>
            </a:solidFill>
            <a:round/>
            <a:headEnd/>
            <a:tailEnd/>
          </a:ln>
          <a:effectLst/>
        </p:spPr>
        <p:txBody>
          <a:bodyPr lIns="21600" tIns="46038" rIns="21600" bIns="46038" anchor="ctr"/>
          <a:lstStyle/>
          <a:p>
            <a:pPr algn="ctr" eaLnBrk="0" hangingPunct="0"/>
            <a:r>
              <a:rPr lang="ja-JP" altLang="en-US" sz="1200">
                <a:solidFill>
                  <a:srgbClr val="333399"/>
                </a:solidFill>
                <a:latin typeface="Arial" pitchFamily="34" charset="0"/>
                <a:cs typeface="Arial" pitchFamily="34" charset="0"/>
              </a:rPr>
              <a:t>変革許容度</a:t>
            </a:r>
          </a:p>
          <a:p>
            <a:pPr algn="ctr" eaLnBrk="0" hangingPunct="0"/>
            <a:r>
              <a:rPr lang="ja-JP" altLang="en-US" sz="1200">
                <a:solidFill>
                  <a:srgbClr val="333399"/>
                </a:solidFill>
                <a:latin typeface="Arial" pitchFamily="34" charset="0"/>
                <a:cs typeface="Arial" pitchFamily="34" charset="0"/>
              </a:rPr>
              <a:t>分析</a:t>
            </a:r>
          </a:p>
        </p:txBody>
      </p:sp>
      <p:sp>
        <p:nvSpPr>
          <p:cNvPr id="60" name="AutoShape 30"/>
          <p:cNvSpPr>
            <a:spLocks noChangeArrowheads="1"/>
          </p:cNvSpPr>
          <p:nvPr/>
        </p:nvSpPr>
        <p:spPr bwMode="auto">
          <a:xfrm>
            <a:off x="1547813" y="4606108"/>
            <a:ext cx="1258887" cy="431800"/>
          </a:xfrm>
          <a:prstGeom prst="roundRect">
            <a:avLst>
              <a:gd name="adj" fmla="val 16667"/>
            </a:avLst>
          </a:prstGeom>
          <a:solidFill>
            <a:schemeClr val="bg1"/>
          </a:solidFill>
          <a:ln w="12700">
            <a:solidFill>
              <a:schemeClr val="accent2"/>
            </a:solidFill>
            <a:round/>
            <a:headEnd/>
            <a:tailEnd/>
          </a:ln>
          <a:effectLst/>
        </p:spPr>
        <p:txBody>
          <a:bodyPr lIns="21600" tIns="46038" rIns="21600" bIns="46038" anchor="ctr"/>
          <a:lstStyle/>
          <a:p>
            <a:pPr algn="ctr" eaLnBrk="0" hangingPunct="0"/>
            <a:r>
              <a:rPr lang="ja-JP" altLang="en-US" sz="1200" dirty="0" smtClean="0">
                <a:solidFill>
                  <a:srgbClr val="333399"/>
                </a:solidFill>
                <a:latin typeface="Arial" pitchFamily="34" charset="0"/>
                <a:cs typeface="Arial" pitchFamily="34" charset="0"/>
              </a:rPr>
              <a:t>ステークホルダ</a:t>
            </a:r>
            <a:r>
              <a:rPr lang="ja-JP" altLang="en-US" sz="1200" dirty="0">
                <a:solidFill>
                  <a:srgbClr val="333399"/>
                </a:solidFill>
                <a:latin typeface="Arial" pitchFamily="34" charset="0"/>
                <a:cs typeface="Arial" pitchFamily="34" charset="0"/>
              </a:rPr>
              <a:t>ー</a:t>
            </a:r>
          </a:p>
          <a:p>
            <a:pPr algn="ctr" eaLnBrk="0" hangingPunct="0"/>
            <a:r>
              <a:rPr lang="ja-JP" altLang="en-US" sz="1200" dirty="0">
                <a:solidFill>
                  <a:srgbClr val="333399"/>
                </a:solidFill>
                <a:latin typeface="Arial" pitchFamily="34" charset="0"/>
                <a:cs typeface="Arial" pitchFamily="34" charset="0"/>
              </a:rPr>
              <a:t>分析</a:t>
            </a:r>
          </a:p>
        </p:txBody>
      </p:sp>
      <p:sp>
        <p:nvSpPr>
          <p:cNvPr id="61" name="AutoShape 31"/>
          <p:cNvSpPr>
            <a:spLocks noChangeArrowheads="1"/>
          </p:cNvSpPr>
          <p:nvPr/>
        </p:nvSpPr>
        <p:spPr bwMode="auto">
          <a:xfrm>
            <a:off x="2881313" y="4606108"/>
            <a:ext cx="1258887" cy="431800"/>
          </a:xfrm>
          <a:prstGeom prst="roundRect">
            <a:avLst>
              <a:gd name="adj" fmla="val 16667"/>
            </a:avLst>
          </a:prstGeom>
          <a:solidFill>
            <a:schemeClr val="bg1"/>
          </a:solidFill>
          <a:ln w="12700">
            <a:solidFill>
              <a:schemeClr val="accent2"/>
            </a:solidFill>
            <a:round/>
            <a:headEnd/>
            <a:tailEnd/>
          </a:ln>
          <a:effectLst/>
        </p:spPr>
        <p:txBody>
          <a:bodyPr lIns="21600" tIns="46038" rIns="21600" bIns="46038" anchor="ctr"/>
          <a:lstStyle/>
          <a:p>
            <a:pPr algn="ctr" eaLnBrk="0" hangingPunct="0"/>
            <a:r>
              <a:rPr lang="ja-JP" altLang="en-US" sz="1200">
                <a:solidFill>
                  <a:srgbClr val="333399"/>
                </a:solidFill>
                <a:latin typeface="Arial" pitchFamily="34" charset="0"/>
                <a:cs typeface="Arial" pitchFamily="34" charset="0"/>
              </a:rPr>
              <a:t>コミュニケーション</a:t>
            </a:r>
          </a:p>
          <a:p>
            <a:pPr algn="ctr" eaLnBrk="0" hangingPunct="0"/>
            <a:r>
              <a:rPr lang="ja-JP" altLang="en-US" sz="1200">
                <a:solidFill>
                  <a:srgbClr val="333399"/>
                </a:solidFill>
                <a:latin typeface="Arial" pitchFamily="34" charset="0"/>
                <a:cs typeface="Arial" pitchFamily="34" charset="0"/>
              </a:rPr>
              <a:t>計画</a:t>
            </a:r>
          </a:p>
        </p:txBody>
      </p:sp>
      <p:sp>
        <p:nvSpPr>
          <p:cNvPr id="62" name="AutoShape 32"/>
          <p:cNvSpPr>
            <a:spLocks noChangeArrowheads="1"/>
          </p:cNvSpPr>
          <p:nvPr/>
        </p:nvSpPr>
        <p:spPr bwMode="auto">
          <a:xfrm>
            <a:off x="4895850" y="4606108"/>
            <a:ext cx="2232025" cy="431800"/>
          </a:xfrm>
          <a:prstGeom prst="roundRect">
            <a:avLst>
              <a:gd name="adj" fmla="val 16667"/>
            </a:avLst>
          </a:prstGeom>
          <a:solidFill>
            <a:schemeClr val="bg1"/>
          </a:solidFill>
          <a:ln w="12700">
            <a:solidFill>
              <a:schemeClr val="accent2"/>
            </a:solidFill>
            <a:round/>
            <a:headEnd/>
            <a:tailEnd/>
          </a:ln>
          <a:effectLst/>
        </p:spPr>
        <p:txBody>
          <a:bodyPr lIns="21600" tIns="46038" rIns="21600" bIns="46038" anchor="ctr"/>
          <a:lstStyle/>
          <a:p>
            <a:pPr algn="ctr" eaLnBrk="0" hangingPunct="0"/>
            <a:r>
              <a:rPr lang="ja-JP" altLang="en-US" sz="1200" dirty="0">
                <a:solidFill>
                  <a:srgbClr val="333399"/>
                </a:solidFill>
                <a:latin typeface="Arial" pitchFamily="34" charset="0"/>
                <a:cs typeface="Arial" pitchFamily="34" charset="0"/>
              </a:rPr>
              <a:t>導入対象組織</a:t>
            </a:r>
            <a:r>
              <a:rPr lang="ja-JP" altLang="en-US" sz="1200" dirty="0" smtClean="0">
                <a:solidFill>
                  <a:srgbClr val="333399"/>
                </a:solidFill>
                <a:latin typeface="Arial" pitchFamily="34" charset="0"/>
                <a:cs typeface="Arial" pitchFamily="34" charset="0"/>
              </a:rPr>
              <a:t>・担当者の</a:t>
            </a:r>
            <a:r>
              <a:rPr lang="ja-JP" altLang="en-US" sz="1200" dirty="0">
                <a:solidFill>
                  <a:srgbClr val="333399"/>
                </a:solidFill>
                <a:latin typeface="Arial" pitchFamily="34" charset="0"/>
                <a:cs typeface="Arial" pitchFamily="34" charset="0"/>
              </a:rPr>
              <a:t>特徴と、反対意見の種類に応じた対応</a:t>
            </a:r>
          </a:p>
        </p:txBody>
      </p:sp>
      <p:sp>
        <p:nvSpPr>
          <p:cNvPr id="65" name="AutoShape 8"/>
          <p:cNvSpPr>
            <a:spLocks noChangeArrowheads="1"/>
          </p:cNvSpPr>
          <p:nvPr/>
        </p:nvSpPr>
        <p:spPr bwMode="auto">
          <a:xfrm>
            <a:off x="4364165" y="1272960"/>
            <a:ext cx="2949575" cy="715879"/>
          </a:xfrm>
          <a:prstGeom prst="homePlate">
            <a:avLst>
              <a:gd name="adj" fmla="val 23655"/>
            </a:avLst>
          </a:prstGeom>
          <a:solidFill>
            <a:srgbClr val="99FF99"/>
          </a:solidFill>
          <a:ln w="12700">
            <a:solidFill>
              <a:schemeClr val="accent2"/>
            </a:solidFill>
            <a:miter lim="800000"/>
            <a:headEnd/>
            <a:tailEnd/>
          </a:ln>
          <a:effectLst/>
        </p:spPr>
        <p:txBody>
          <a:bodyPr lIns="21600" tIns="46038" rIns="21600" bIns="46038" anchor="ctr"/>
          <a:lstStyle/>
          <a:p>
            <a:pPr algn="ctr" eaLnBrk="0" hangingPunct="0"/>
            <a:endParaRPr lang="en-US" altLang="ja-JP" sz="1400" dirty="0" smtClean="0">
              <a:latin typeface="Arial" pitchFamily="34" charset="0"/>
              <a:cs typeface="Arial" pitchFamily="34" charset="0"/>
            </a:endParaRPr>
          </a:p>
          <a:p>
            <a:pPr algn="ctr" eaLnBrk="0" hangingPunct="0"/>
            <a:r>
              <a:rPr lang="ja-JP" altLang="en-US" sz="1400" dirty="0" smtClean="0">
                <a:latin typeface="Arial" pitchFamily="34" charset="0"/>
                <a:cs typeface="Arial" pitchFamily="34" charset="0"/>
              </a:rPr>
              <a:t>情報システム構築プロジェクト</a:t>
            </a:r>
            <a:endParaRPr lang="en-US" altLang="ja-JP" sz="1400" dirty="0" smtClean="0">
              <a:latin typeface="Arial" pitchFamily="34" charset="0"/>
              <a:cs typeface="Arial" pitchFamily="34" charset="0"/>
            </a:endParaRPr>
          </a:p>
          <a:p>
            <a:pPr algn="ctr" eaLnBrk="0" hangingPunct="0"/>
            <a:endParaRPr lang="en-US" altLang="ja-JP" sz="1400" dirty="0">
              <a:latin typeface="Arial" pitchFamily="34" charset="0"/>
              <a:cs typeface="Arial" pitchFamily="34" charset="0"/>
            </a:endParaRPr>
          </a:p>
          <a:p>
            <a:pPr algn="ctr" eaLnBrk="0" hangingPunct="0"/>
            <a:endParaRPr lang="en-US" altLang="ja-JP" sz="1400" dirty="0" smtClean="0">
              <a:latin typeface="Arial" pitchFamily="34" charset="0"/>
              <a:cs typeface="Arial" pitchFamily="34" charset="0"/>
            </a:endParaRPr>
          </a:p>
          <a:p>
            <a:pPr algn="ctr" eaLnBrk="0" hangingPunct="0"/>
            <a:endParaRPr lang="ja-JP" altLang="en-US" sz="1400" dirty="0">
              <a:latin typeface="Arial" pitchFamily="34" charset="0"/>
              <a:cs typeface="Arial" pitchFamily="34" charset="0"/>
            </a:endParaRPr>
          </a:p>
        </p:txBody>
      </p:sp>
      <p:sp>
        <p:nvSpPr>
          <p:cNvPr id="66" name="AutoShape 8"/>
          <p:cNvSpPr>
            <a:spLocks noChangeArrowheads="1"/>
          </p:cNvSpPr>
          <p:nvPr/>
        </p:nvSpPr>
        <p:spPr bwMode="auto">
          <a:xfrm>
            <a:off x="4464670" y="1560736"/>
            <a:ext cx="1331466" cy="356096"/>
          </a:xfrm>
          <a:prstGeom prst="homePlate">
            <a:avLst>
              <a:gd name="adj" fmla="val 23655"/>
            </a:avLst>
          </a:prstGeom>
          <a:solidFill>
            <a:schemeClr val="bg1"/>
          </a:solidFill>
          <a:ln w="12700">
            <a:solidFill>
              <a:schemeClr val="accent2"/>
            </a:solidFill>
            <a:miter lim="800000"/>
            <a:headEnd/>
            <a:tailEnd/>
          </a:ln>
          <a:effectLst/>
        </p:spPr>
        <p:txBody>
          <a:bodyPr lIns="21600" tIns="46038" rIns="21600" bIns="46038" anchor="ctr"/>
          <a:lstStyle/>
          <a:p>
            <a:pPr algn="ctr" eaLnBrk="0" hangingPunct="0"/>
            <a:r>
              <a:rPr lang="ja-JP" altLang="en-US" sz="1200" dirty="0">
                <a:latin typeface="Arial" pitchFamily="34" charset="0"/>
                <a:cs typeface="Arial" pitchFamily="34" charset="0"/>
              </a:rPr>
              <a:t>要件定義・</a:t>
            </a:r>
            <a:endParaRPr lang="en-US" altLang="ja-JP" sz="1200" dirty="0">
              <a:latin typeface="Arial" pitchFamily="34" charset="0"/>
              <a:cs typeface="Arial" pitchFamily="34" charset="0"/>
            </a:endParaRPr>
          </a:p>
          <a:p>
            <a:pPr algn="ctr" eaLnBrk="0" hangingPunct="0"/>
            <a:r>
              <a:rPr lang="ja-JP" altLang="en-US" sz="1200" dirty="0">
                <a:latin typeface="Arial" pitchFamily="34" charset="0"/>
                <a:cs typeface="Arial" pitchFamily="34" charset="0"/>
              </a:rPr>
              <a:t>設計・構築</a:t>
            </a:r>
          </a:p>
        </p:txBody>
      </p:sp>
      <p:sp>
        <p:nvSpPr>
          <p:cNvPr id="67" name="AutoShape 8"/>
          <p:cNvSpPr>
            <a:spLocks noChangeArrowheads="1"/>
          </p:cNvSpPr>
          <p:nvPr/>
        </p:nvSpPr>
        <p:spPr bwMode="auto">
          <a:xfrm>
            <a:off x="5868144" y="1557460"/>
            <a:ext cx="1259731" cy="356096"/>
          </a:xfrm>
          <a:prstGeom prst="homePlate">
            <a:avLst>
              <a:gd name="adj" fmla="val 23655"/>
            </a:avLst>
          </a:prstGeom>
          <a:solidFill>
            <a:schemeClr val="bg1"/>
          </a:solidFill>
          <a:ln w="12700">
            <a:solidFill>
              <a:schemeClr val="accent2"/>
            </a:solidFill>
            <a:miter lim="800000"/>
            <a:headEnd/>
            <a:tailEnd/>
          </a:ln>
          <a:effectLst/>
        </p:spPr>
        <p:txBody>
          <a:bodyPr lIns="21600" tIns="46038" rIns="21600" bIns="46038" anchor="ctr"/>
          <a:lstStyle/>
          <a:p>
            <a:pPr algn="ctr" eaLnBrk="0" hangingPunct="0"/>
            <a:r>
              <a:rPr lang="ja-JP" altLang="en-US" sz="1200" dirty="0">
                <a:latin typeface="Arial" pitchFamily="34" charset="0"/>
                <a:cs typeface="Arial" pitchFamily="34" charset="0"/>
              </a:rPr>
              <a:t>本番移行</a:t>
            </a:r>
          </a:p>
        </p:txBody>
      </p:sp>
      <p:sp>
        <p:nvSpPr>
          <p:cNvPr id="69" name="AutoShape 8"/>
          <p:cNvSpPr>
            <a:spLocks noChangeArrowheads="1"/>
          </p:cNvSpPr>
          <p:nvPr/>
        </p:nvSpPr>
        <p:spPr bwMode="auto">
          <a:xfrm>
            <a:off x="7313740" y="1276904"/>
            <a:ext cx="1735159" cy="711935"/>
          </a:xfrm>
          <a:prstGeom prst="homePlate">
            <a:avLst>
              <a:gd name="adj" fmla="val 23655"/>
            </a:avLst>
          </a:prstGeom>
          <a:solidFill>
            <a:srgbClr val="99FF99"/>
          </a:solidFill>
          <a:ln w="12700">
            <a:solidFill>
              <a:schemeClr val="accent2"/>
            </a:solidFill>
            <a:miter lim="800000"/>
            <a:headEnd/>
            <a:tailEnd/>
          </a:ln>
          <a:effectLst/>
        </p:spPr>
        <p:txBody>
          <a:bodyPr lIns="21600" tIns="46038" rIns="21600" bIns="46038" anchor="ctr"/>
          <a:lstStyle/>
          <a:p>
            <a:pPr algn="ctr" eaLnBrk="0" hangingPunct="0"/>
            <a:r>
              <a:rPr lang="ja-JP" altLang="en-US" sz="1400" dirty="0" smtClean="0">
                <a:latin typeface="Arial" pitchFamily="34" charset="0"/>
                <a:cs typeface="Arial" pitchFamily="34" charset="0"/>
              </a:rPr>
              <a:t>保守・運用</a:t>
            </a:r>
            <a:endParaRPr lang="en-US" altLang="ja-JP" sz="1400" dirty="0" smtClean="0">
              <a:latin typeface="Arial" pitchFamily="34" charset="0"/>
              <a:cs typeface="Arial" pitchFamily="34" charset="0"/>
            </a:endParaRPr>
          </a:p>
          <a:p>
            <a:pPr algn="ctr" eaLnBrk="0" hangingPunct="0"/>
            <a:r>
              <a:rPr lang="ja-JP" altLang="en-US" sz="1400" dirty="0" smtClean="0">
                <a:latin typeface="Arial" pitchFamily="34" charset="0"/>
                <a:cs typeface="Arial" pitchFamily="34" charset="0"/>
              </a:rPr>
              <a:t>（本番稼働サポート）</a:t>
            </a:r>
            <a:endParaRPr lang="ja-JP" altLang="en-US" sz="1400" dirty="0">
              <a:latin typeface="Arial" pitchFamily="34" charset="0"/>
              <a:cs typeface="Arial" pitchFamily="34" charset="0"/>
            </a:endParaRPr>
          </a:p>
        </p:txBody>
      </p:sp>
    </p:spTree>
    <p:extLst>
      <p:ext uri="{BB962C8B-B14F-4D97-AF65-F5344CB8AC3E}">
        <p14:creationId xmlns:p14="http://schemas.microsoft.com/office/powerpoint/2010/main" val="209255423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p:cNvSpPr>
            <a:spLocks noGrp="1"/>
          </p:cNvSpPr>
          <p:nvPr>
            <p:ph type="title" sz="quarter"/>
          </p:nvPr>
        </p:nvSpPr>
        <p:spPr/>
        <p:txBody>
          <a:bodyPr/>
          <a:lstStyle/>
          <a:p>
            <a:r>
              <a:rPr lang="ja-JP" altLang="en-US" dirty="0" smtClean="0"/>
              <a:t>図表</a:t>
            </a:r>
            <a:r>
              <a:rPr lang="en-US" altLang="ja-JP" dirty="0" smtClean="0"/>
              <a:t>7-26</a:t>
            </a:r>
            <a:r>
              <a:rPr lang="ja-JP" altLang="en-US" dirty="0"/>
              <a:t>　リスク分析の例</a:t>
            </a:r>
            <a:endParaRPr kumimoji="1" lang="ja-JP" altLang="en-US" dirty="0"/>
          </a:p>
        </p:txBody>
      </p:sp>
      <p:graphicFrame>
        <p:nvGraphicFramePr>
          <p:cNvPr id="4" name="Group 93"/>
          <p:cNvGraphicFramePr>
            <a:graphicFrameLocks noGrp="1"/>
          </p:cNvGraphicFramePr>
          <p:nvPr/>
        </p:nvGraphicFramePr>
        <p:xfrm>
          <a:off x="207963" y="1016000"/>
          <a:ext cx="8729662" cy="5540377"/>
        </p:xfrm>
        <a:graphic>
          <a:graphicData uri="http://schemas.openxmlformats.org/drawingml/2006/table">
            <a:tbl>
              <a:tblPr/>
              <a:tblGrid>
                <a:gridCol w="1195387"/>
                <a:gridCol w="1152525"/>
                <a:gridCol w="576263"/>
                <a:gridCol w="647700"/>
                <a:gridCol w="1008062"/>
                <a:gridCol w="1800225"/>
                <a:gridCol w="1641475"/>
                <a:gridCol w="708025"/>
              </a:tblGrid>
              <a:tr h="682048">
                <a:tc>
                  <a:txBody>
                    <a:bodyPr/>
                    <a:lstStyle/>
                    <a:p>
                      <a:pPr marL="0" marR="0" lvl="0" indent="0" algn="ctr" defTabSz="225425" rtl="0" eaLnBrk="1" fontAlgn="base" latinLnBrk="0" hangingPunct="1">
                        <a:lnSpc>
                          <a:spcPct val="100000"/>
                        </a:lnSpc>
                        <a:spcBef>
                          <a:spcPct val="20000"/>
                        </a:spcBef>
                        <a:spcAft>
                          <a:spcPct val="0"/>
                        </a:spcAft>
                        <a:buClrTx/>
                        <a:buSzTx/>
                        <a:buFont typeface="Wingdings" pitchFamily="2" charset="2"/>
                        <a:buNone/>
                        <a:tabLst/>
                      </a:pPr>
                      <a:r>
                        <a:rPr kumimoji="1" lang="ja-JP" altLang="en-US" sz="900" b="0" i="0" u="none" strike="noStrike" cap="none" normalizeH="0" baseline="0" dirty="0" smtClean="0">
                          <a:ln>
                            <a:noFill/>
                          </a:ln>
                          <a:solidFill>
                            <a:schemeClr val="tx1"/>
                          </a:solidFill>
                          <a:effectLst/>
                          <a:latin typeface="ＭＳ Ｐゴシック" pitchFamily="50" charset="-128"/>
                          <a:ea typeface="ＭＳ Ｐゴシック" pitchFamily="50" charset="-128"/>
                        </a:rPr>
                        <a:t>想定リスク</a:t>
                      </a:r>
                    </a:p>
                  </a:txBody>
                  <a:tcPr marL="90000" marR="90000" marT="46813" marB="46813"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225425" rtl="0" eaLnBrk="1" fontAlgn="base" latinLnBrk="0" hangingPunct="1">
                        <a:lnSpc>
                          <a:spcPct val="100000"/>
                        </a:lnSpc>
                        <a:spcBef>
                          <a:spcPct val="20000"/>
                        </a:spcBef>
                        <a:spcAft>
                          <a:spcPct val="0"/>
                        </a:spcAft>
                        <a:buClrTx/>
                        <a:buSzTx/>
                        <a:buFont typeface="Wingdings" pitchFamily="2" charset="2"/>
                        <a:buNone/>
                        <a:tabLst/>
                      </a:pPr>
                      <a:r>
                        <a:rPr kumimoji="1" lang="ja-JP" altLang="en-US" sz="900" b="0" i="0" u="none" strike="noStrike" cap="none" normalizeH="0" baseline="0" smtClean="0">
                          <a:ln>
                            <a:noFill/>
                          </a:ln>
                          <a:solidFill>
                            <a:schemeClr val="tx1"/>
                          </a:solidFill>
                          <a:effectLst/>
                          <a:latin typeface="ＭＳ Ｐゴシック" pitchFamily="50" charset="-128"/>
                          <a:ea typeface="ＭＳ Ｐゴシック" pitchFamily="50" charset="-128"/>
                        </a:rPr>
                        <a:t>影響</a:t>
                      </a:r>
                    </a:p>
                  </a:txBody>
                  <a:tcPr marL="90000" marR="90000" marT="46813" marB="46813"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225425" rtl="0" eaLnBrk="1" fontAlgn="base" latinLnBrk="0" hangingPunct="1">
                        <a:lnSpc>
                          <a:spcPct val="100000"/>
                        </a:lnSpc>
                        <a:spcBef>
                          <a:spcPct val="20000"/>
                        </a:spcBef>
                        <a:spcAft>
                          <a:spcPct val="0"/>
                        </a:spcAft>
                        <a:buClrTx/>
                        <a:buSzTx/>
                        <a:buFont typeface="Wingdings" pitchFamily="2" charset="2"/>
                        <a:buNone/>
                        <a:tabLst/>
                      </a:pPr>
                      <a:r>
                        <a:rPr kumimoji="1" lang="ja-JP" altLang="en-US" sz="900" b="0" i="0" u="none" strike="noStrike" cap="none" normalizeH="0" baseline="0" dirty="0" smtClean="0">
                          <a:ln>
                            <a:noFill/>
                          </a:ln>
                          <a:solidFill>
                            <a:schemeClr val="tx1"/>
                          </a:solidFill>
                          <a:effectLst/>
                          <a:latin typeface="ＭＳ Ｐゴシック" pitchFamily="50" charset="-128"/>
                          <a:ea typeface="ＭＳ Ｐゴシック" pitchFamily="50" charset="-128"/>
                        </a:rPr>
                        <a:t>影響度</a:t>
                      </a:r>
                    </a:p>
                    <a:p>
                      <a:pPr marL="0" marR="0" lvl="0" indent="0" algn="ctr" defTabSz="225425" rtl="0" eaLnBrk="1" fontAlgn="base" latinLnBrk="0" hangingPunct="1">
                        <a:lnSpc>
                          <a:spcPct val="100000"/>
                        </a:lnSpc>
                        <a:spcBef>
                          <a:spcPct val="20000"/>
                        </a:spcBef>
                        <a:spcAft>
                          <a:spcPct val="0"/>
                        </a:spcAft>
                        <a:buClrTx/>
                        <a:buSzTx/>
                        <a:buFont typeface="Wingdings" pitchFamily="2" charset="2"/>
                        <a:buNone/>
                        <a:tabLst/>
                      </a:pPr>
                      <a:r>
                        <a:rPr kumimoji="1" lang="en-US" altLang="ja-JP" sz="600" b="0" i="0" u="none" strike="noStrike" cap="none" normalizeH="0" baseline="0" dirty="0" smtClean="0">
                          <a:ln>
                            <a:noFill/>
                          </a:ln>
                          <a:solidFill>
                            <a:schemeClr val="tx1"/>
                          </a:solidFill>
                          <a:effectLst/>
                          <a:latin typeface="ＭＳ Ｐゴシック" pitchFamily="50" charset="-128"/>
                          <a:ea typeface="ＭＳ Ｐゴシック" pitchFamily="50" charset="-128"/>
                        </a:rPr>
                        <a:t>(</a:t>
                      </a:r>
                      <a:r>
                        <a:rPr kumimoji="1" lang="ja-JP" altLang="en-US" sz="600" b="0" i="0" u="none" strike="noStrike" cap="none" normalizeH="0" baseline="0" dirty="0" smtClean="0">
                          <a:ln>
                            <a:noFill/>
                          </a:ln>
                          <a:solidFill>
                            <a:schemeClr val="tx1"/>
                          </a:solidFill>
                          <a:effectLst/>
                          <a:latin typeface="ＭＳ Ｐゴシック" pitchFamily="50" charset="-128"/>
                          <a:ea typeface="ＭＳ Ｐゴシック" pitchFamily="50" charset="-128"/>
                        </a:rPr>
                        <a:t>大、中、小</a:t>
                      </a:r>
                      <a:r>
                        <a:rPr kumimoji="1" lang="en-US" altLang="ja-JP" sz="600" b="0" i="0" u="none" strike="noStrike" cap="none" normalizeH="0" baseline="0" dirty="0" smtClean="0">
                          <a:ln>
                            <a:noFill/>
                          </a:ln>
                          <a:solidFill>
                            <a:schemeClr val="tx1"/>
                          </a:solidFill>
                          <a:effectLst/>
                          <a:latin typeface="ＭＳ Ｐゴシック" pitchFamily="50" charset="-128"/>
                          <a:ea typeface="ＭＳ Ｐゴシック" pitchFamily="50" charset="-128"/>
                        </a:rPr>
                        <a:t>)</a:t>
                      </a:r>
                    </a:p>
                  </a:txBody>
                  <a:tcPr marL="90000" marR="90000" marT="46813" marB="46813"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225425" rtl="0" eaLnBrk="1" fontAlgn="base" latinLnBrk="0" hangingPunct="1">
                        <a:lnSpc>
                          <a:spcPct val="100000"/>
                        </a:lnSpc>
                        <a:spcBef>
                          <a:spcPct val="20000"/>
                        </a:spcBef>
                        <a:spcAft>
                          <a:spcPct val="0"/>
                        </a:spcAft>
                        <a:buClrTx/>
                        <a:buSzTx/>
                        <a:buFont typeface="Wingdings" pitchFamily="2" charset="2"/>
                        <a:buNone/>
                        <a:tabLst/>
                      </a:pPr>
                      <a:r>
                        <a:rPr kumimoji="1" lang="zh-TW" altLang="en-US" sz="900" b="0" i="0" u="none" strike="noStrike" cap="none" normalizeH="0" baseline="0" smtClean="0">
                          <a:ln>
                            <a:noFill/>
                          </a:ln>
                          <a:solidFill>
                            <a:schemeClr val="tx1"/>
                          </a:solidFill>
                          <a:effectLst/>
                          <a:latin typeface="ＭＳ Ｐゴシック" pitchFamily="50" charset="-128"/>
                          <a:ea typeface="ＭＳ Ｐゴシック" pitchFamily="50" charset="-128"/>
                        </a:rPr>
                        <a:t>発生確率</a:t>
                      </a:r>
                    </a:p>
                    <a:p>
                      <a:pPr marL="0" marR="0" lvl="0" indent="0" algn="ctr" defTabSz="225425" rtl="0" eaLnBrk="1" fontAlgn="base" latinLnBrk="0" hangingPunct="1">
                        <a:lnSpc>
                          <a:spcPct val="100000"/>
                        </a:lnSpc>
                        <a:spcBef>
                          <a:spcPct val="20000"/>
                        </a:spcBef>
                        <a:spcAft>
                          <a:spcPct val="0"/>
                        </a:spcAft>
                        <a:buClrTx/>
                        <a:buSzTx/>
                        <a:buFont typeface="Wingdings" pitchFamily="2" charset="2"/>
                        <a:buNone/>
                        <a:tabLst/>
                      </a:pPr>
                      <a:r>
                        <a:rPr kumimoji="1" lang="zh-TW" altLang="en-US" sz="600" b="0" i="0" u="none" strike="noStrike" cap="none" normalizeH="0" baseline="0" smtClean="0">
                          <a:ln>
                            <a:noFill/>
                          </a:ln>
                          <a:solidFill>
                            <a:schemeClr val="tx1"/>
                          </a:solidFill>
                          <a:effectLst/>
                          <a:latin typeface="ＭＳ Ｐゴシック" pitchFamily="50" charset="-128"/>
                          <a:ea typeface="ＭＳ Ｐゴシック" pitchFamily="50" charset="-128"/>
                        </a:rPr>
                        <a:t>（高、中、低）</a:t>
                      </a:r>
                      <a:endParaRPr kumimoji="1" lang="ja-JP" altLang="en-US" sz="600" b="0" i="0" u="none" strike="noStrike" cap="none" normalizeH="0" baseline="0" smtClean="0">
                        <a:ln>
                          <a:noFill/>
                        </a:ln>
                        <a:solidFill>
                          <a:schemeClr val="tx1"/>
                        </a:solidFill>
                        <a:effectLst/>
                        <a:latin typeface="ＭＳ Ｐゴシック" pitchFamily="50" charset="-128"/>
                        <a:ea typeface="ＭＳ Ｐゴシック" pitchFamily="50" charset="-128"/>
                      </a:endParaRPr>
                    </a:p>
                  </a:txBody>
                  <a:tcPr marL="90000" marR="90000" marT="46813" marB="46813"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225425" rtl="0" eaLnBrk="1" fontAlgn="base" latinLnBrk="0" hangingPunct="1">
                        <a:lnSpc>
                          <a:spcPct val="100000"/>
                        </a:lnSpc>
                        <a:spcBef>
                          <a:spcPct val="20000"/>
                        </a:spcBef>
                        <a:spcAft>
                          <a:spcPct val="0"/>
                        </a:spcAft>
                        <a:buClrTx/>
                        <a:buSzTx/>
                        <a:buFont typeface="Wingdings" pitchFamily="2" charset="2"/>
                        <a:buNone/>
                        <a:tabLst/>
                      </a:pPr>
                      <a:r>
                        <a:rPr kumimoji="1" lang="ja-JP" altLang="en-US" sz="900" b="0" i="0" u="none" strike="noStrike" cap="none" normalizeH="0" baseline="0" smtClean="0">
                          <a:ln>
                            <a:noFill/>
                          </a:ln>
                          <a:solidFill>
                            <a:schemeClr val="tx1"/>
                          </a:solidFill>
                          <a:effectLst/>
                          <a:latin typeface="ＭＳ Ｐゴシック" pitchFamily="50" charset="-128"/>
                          <a:ea typeface="ＭＳ Ｐゴシック" pitchFamily="50" charset="-128"/>
                        </a:rPr>
                        <a:t>評価値</a:t>
                      </a:r>
                    </a:p>
                    <a:p>
                      <a:pPr marL="0" marR="0" lvl="0" indent="0" algn="ctr" defTabSz="225425" rtl="0" eaLnBrk="1" fontAlgn="base" latinLnBrk="0" hangingPunct="1">
                        <a:lnSpc>
                          <a:spcPct val="100000"/>
                        </a:lnSpc>
                        <a:spcBef>
                          <a:spcPct val="20000"/>
                        </a:spcBef>
                        <a:spcAft>
                          <a:spcPct val="0"/>
                        </a:spcAft>
                        <a:buClrTx/>
                        <a:buSzTx/>
                        <a:buFont typeface="Wingdings" pitchFamily="2" charset="2"/>
                        <a:buNone/>
                        <a:tabLst/>
                      </a:pPr>
                      <a:r>
                        <a:rPr kumimoji="1" lang="ja-JP" altLang="en-US" sz="600" b="0" i="0" u="none" strike="noStrike" cap="none" normalizeH="0" baseline="0" smtClean="0">
                          <a:ln>
                            <a:noFill/>
                          </a:ln>
                          <a:solidFill>
                            <a:schemeClr val="tx1"/>
                          </a:solidFill>
                          <a:effectLst/>
                          <a:latin typeface="ＭＳ Ｐゴシック" pitchFamily="50" charset="-128"/>
                          <a:ea typeface="ＭＳ Ｐゴシック" pitchFamily="50" charset="-128"/>
                        </a:rPr>
                        <a:t>（</a:t>
                      </a:r>
                      <a:r>
                        <a:rPr kumimoji="1" lang="en-US" altLang="ja-JP" sz="600" b="0" i="0" u="none" strike="noStrike" cap="none" normalizeH="0" baseline="0" smtClean="0">
                          <a:ln>
                            <a:noFill/>
                          </a:ln>
                          <a:solidFill>
                            <a:schemeClr val="tx1"/>
                          </a:solidFill>
                          <a:effectLst/>
                          <a:latin typeface="ＭＳ Ｐゴシック" pitchFamily="50" charset="-128"/>
                          <a:ea typeface="ＭＳ Ｐゴシック" pitchFamily="50" charset="-128"/>
                        </a:rPr>
                        <a:t>9</a:t>
                      </a:r>
                      <a:r>
                        <a:rPr kumimoji="1" lang="ja-JP" altLang="en-US" sz="600" b="0" i="0" u="none" strike="noStrike" cap="none" normalizeH="0" baseline="0" smtClean="0">
                          <a:ln>
                            <a:noFill/>
                          </a:ln>
                          <a:solidFill>
                            <a:schemeClr val="tx1"/>
                          </a:solidFill>
                          <a:effectLst/>
                          <a:latin typeface="ＭＳ Ｐゴシック" pitchFamily="50" charset="-128"/>
                          <a:ea typeface="ＭＳ Ｐゴシック" pitchFamily="50" charset="-128"/>
                        </a:rPr>
                        <a:t>～</a:t>
                      </a:r>
                      <a:r>
                        <a:rPr kumimoji="1" lang="en-US" altLang="ja-JP" sz="600" b="0" i="0" u="none" strike="noStrike" cap="none" normalizeH="0" baseline="0" smtClean="0">
                          <a:ln>
                            <a:noFill/>
                          </a:ln>
                          <a:solidFill>
                            <a:schemeClr val="tx1"/>
                          </a:solidFill>
                          <a:effectLst/>
                          <a:latin typeface="ＭＳ Ｐゴシック" pitchFamily="50" charset="-128"/>
                          <a:ea typeface="ＭＳ Ｐゴシック" pitchFamily="50" charset="-128"/>
                        </a:rPr>
                        <a:t>1</a:t>
                      </a:r>
                      <a:r>
                        <a:rPr kumimoji="1" lang="ja-JP" altLang="en-US" sz="600" b="0" i="0" u="none" strike="noStrike" cap="none" normalizeH="0" baseline="0" smtClean="0">
                          <a:ln>
                            <a:noFill/>
                          </a:ln>
                          <a:solidFill>
                            <a:schemeClr val="tx1"/>
                          </a:solidFill>
                          <a:effectLst/>
                          <a:latin typeface="ＭＳ Ｐゴシック" pitchFamily="50" charset="-128"/>
                          <a:ea typeface="ＭＳ Ｐゴシック" pitchFamily="50" charset="-128"/>
                        </a:rPr>
                        <a:t>）</a:t>
                      </a:r>
                      <a:endParaRPr kumimoji="1" lang="zh-TW" altLang="ja-JP" sz="700" b="0" i="0" u="none" strike="noStrike" cap="none" normalizeH="0" baseline="0" smtClean="0">
                        <a:ln>
                          <a:noFill/>
                        </a:ln>
                        <a:solidFill>
                          <a:schemeClr val="tx1"/>
                        </a:solidFill>
                        <a:effectLst/>
                        <a:latin typeface="ＭＳ Ｐゴシック" pitchFamily="50" charset="-128"/>
                        <a:ea typeface="ＭＳ Ｐゴシック" pitchFamily="50" charset="-128"/>
                      </a:endParaRPr>
                    </a:p>
                    <a:p>
                      <a:pPr marL="0" marR="0" lvl="0" indent="0" algn="ctr" defTabSz="225425" rtl="0" eaLnBrk="1" fontAlgn="base" latinLnBrk="0" hangingPunct="1">
                        <a:lnSpc>
                          <a:spcPct val="100000"/>
                        </a:lnSpc>
                        <a:spcBef>
                          <a:spcPct val="20000"/>
                        </a:spcBef>
                        <a:spcAft>
                          <a:spcPct val="0"/>
                        </a:spcAft>
                        <a:buClrTx/>
                        <a:buSzTx/>
                        <a:buFont typeface="Wingdings" pitchFamily="2" charset="2"/>
                        <a:buNone/>
                        <a:tabLst/>
                      </a:pPr>
                      <a:r>
                        <a:rPr kumimoji="1" lang="zh-TW" altLang="en-US" sz="700" b="0" i="0" u="none" strike="noStrike" cap="none" normalizeH="0" baseline="0" smtClean="0">
                          <a:ln>
                            <a:noFill/>
                          </a:ln>
                          <a:solidFill>
                            <a:schemeClr val="tx1"/>
                          </a:solidFill>
                          <a:effectLst/>
                          <a:latin typeface="ＭＳ Ｐゴシック" pitchFamily="50" charset="-128"/>
                          <a:ea typeface="ＭＳ Ｐゴシック" pitchFamily="50" charset="-128"/>
                        </a:rPr>
                        <a:t>影響度</a:t>
                      </a:r>
                      <a:r>
                        <a:rPr kumimoji="1" lang="en-US" altLang="zh-TW" sz="700" b="0" i="0" u="none" strike="noStrike" cap="none" normalizeH="0" baseline="0" smtClean="0">
                          <a:ln>
                            <a:noFill/>
                          </a:ln>
                          <a:solidFill>
                            <a:schemeClr val="tx1"/>
                          </a:solidFill>
                          <a:effectLst/>
                          <a:latin typeface="ＭＳ Ｐゴシック" pitchFamily="50" charset="-128"/>
                          <a:ea typeface="ＭＳ Ｐゴシック" pitchFamily="50" charset="-128"/>
                        </a:rPr>
                        <a:t>(</a:t>
                      </a:r>
                      <a:r>
                        <a:rPr kumimoji="1" lang="zh-TW" altLang="en-US" sz="700" b="0" i="0" u="none" strike="noStrike" cap="none" normalizeH="0" baseline="0" smtClean="0">
                          <a:ln>
                            <a:noFill/>
                          </a:ln>
                          <a:solidFill>
                            <a:schemeClr val="tx1"/>
                          </a:solidFill>
                          <a:effectLst/>
                          <a:latin typeface="ＭＳ Ｐゴシック" pitchFamily="50" charset="-128"/>
                          <a:ea typeface="ＭＳ Ｐゴシック" pitchFamily="50" charset="-128"/>
                        </a:rPr>
                        <a:t>大</a:t>
                      </a:r>
                      <a:r>
                        <a:rPr kumimoji="1" lang="en-US" altLang="zh-TW" sz="700" b="0" i="0" u="none" strike="noStrike" cap="none" normalizeH="0" baseline="0" smtClean="0">
                          <a:ln>
                            <a:noFill/>
                          </a:ln>
                          <a:solidFill>
                            <a:schemeClr val="tx1"/>
                          </a:solidFill>
                          <a:effectLst/>
                          <a:latin typeface="ＭＳ Ｐゴシック" pitchFamily="50" charset="-128"/>
                          <a:ea typeface="ＭＳ Ｐゴシック" pitchFamily="50" charset="-128"/>
                        </a:rPr>
                        <a:t>=3</a:t>
                      </a:r>
                      <a:r>
                        <a:rPr kumimoji="1" lang="zh-TW" altLang="en-US" sz="700" b="0" i="0" u="none" strike="noStrike" cap="none" normalizeH="0" baseline="0" smtClean="0">
                          <a:ln>
                            <a:noFill/>
                          </a:ln>
                          <a:solidFill>
                            <a:schemeClr val="tx1"/>
                          </a:solidFill>
                          <a:effectLst/>
                          <a:latin typeface="ＭＳ Ｐゴシック" pitchFamily="50" charset="-128"/>
                          <a:ea typeface="ＭＳ Ｐゴシック" pitchFamily="50" charset="-128"/>
                        </a:rPr>
                        <a:t>、中</a:t>
                      </a:r>
                      <a:r>
                        <a:rPr kumimoji="1" lang="en-US" altLang="zh-TW" sz="700" b="0" i="0" u="none" strike="noStrike" cap="none" normalizeH="0" baseline="0" smtClean="0">
                          <a:ln>
                            <a:noFill/>
                          </a:ln>
                          <a:solidFill>
                            <a:schemeClr val="tx1"/>
                          </a:solidFill>
                          <a:effectLst/>
                          <a:latin typeface="ＭＳ Ｐゴシック" pitchFamily="50" charset="-128"/>
                          <a:ea typeface="ＭＳ Ｐゴシック" pitchFamily="50" charset="-128"/>
                        </a:rPr>
                        <a:t>=2</a:t>
                      </a:r>
                      <a:r>
                        <a:rPr kumimoji="1" lang="zh-TW" altLang="en-US" sz="700" b="0" i="0" u="none" strike="noStrike" cap="none" normalizeH="0" baseline="0" smtClean="0">
                          <a:ln>
                            <a:noFill/>
                          </a:ln>
                          <a:solidFill>
                            <a:schemeClr val="tx1"/>
                          </a:solidFill>
                          <a:effectLst/>
                          <a:latin typeface="ＭＳ Ｐゴシック" pitchFamily="50" charset="-128"/>
                          <a:ea typeface="ＭＳ Ｐゴシック" pitchFamily="50" charset="-128"/>
                        </a:rPr>
                        <a:t>、小</a:t>
                      </a:r>
                      <a:r>
                        <a:rPr kumimoji="1" lang="en-US" altLang="zh-TW" sz="700" b="0" i="0" u="none" strike="noStrike" cap="none" normalizeH="0" baseline="0" smtClean="0">
                          <a:ln>
                            <a:noFill/>
                          </a:ln>
                          <a:solidFill>
                            <a:schemeClr val="tx1"/>
                          </a:solidFill>
                          <a:effectLst/>
                          <a:latin typeface="ＭＳ Ｐゴシック" pitchFamily="50" charset="-128"/>
                          <a:ea typeface="ＭＳ Ｐゴシック" pitchFamily="50" charset="-128"/>
                        </a:rPr>
                        <a:t>=1)×</a:t>
                      </a:r>
                      <a:r>
                        <a:rPr kumimoji="1" lang="zh-TW" altLang="en-US" sz="700" b="0" i="0" u="none" strike="noStrike" cap="none" normalizeH="0" baseline="0" smtClean="0">
                          <a:ln>
                            <a:noFill/>
                          </a:ln>
                          <a:solidFill>
                            <a:schemeClr val="tx1"/>
                          </a:solidFill>
                          <a:effectLst/>
                          <a:latin typeface="ＭＳ Ｐゴシック" pitchFamily="50" charset="-128"/>
                          <a:ea typeface="ＭＳ Ｐゴシック" pitchFamily="50" charset="-128"/>
                        </a:rPr>
                        <a:t>発生確率（高</a:t>
                      </a:r>
                      <a:r>
                        <a:rPr kumimoji="1" lang="en-US" altLang="zh-TW" sz="700" b="0" i="0" u="none" strike="noStrike" cap="none" normalizeH="0" baseline="0" smtClean="0">
                          <a:ln>
                            <a:noFill/>
                          </a:ln>
                          <a:solidFill>
                            <a:schemeClr val="tx1"/>
                          </a:solidFill>
                          <a:effectLst/>
                          <a:latin typeface="ＭＳ Ｐゴシック" pitchFamily="50" charset="-128"/>
                          <a:ea typeface="ＭＳ Ｐゴシック" pitchFamily="50" charset="-128"/>
                        </a:rPr>
                        <a:t>=3</a:t>
                      </a:r>
                      <a:r>
                        <a:rPr kumimoji="1" lang="zh-TW" altLang="en-US" sz="700" b="0" i="0" u="none" strike="noStrike" cap="none" normalizeH="0" baseline="0" smtClean="0">
                          <a:ln>
                            <a:noFill/>
                          </a:ln>
                          <a:solidFill>
                            <a:schemeClr val="tx1"/>
                          </a:solidFill>
                          <a:effectLst/>
                          <a:latin typeface="ＭＳ Ｐゴシック" pitchFamily="50" charset="-128"/>
                          <a:ea typeface="ＭＳ Ｐゴシック" pitchFamily="50" charset="-128"/>
                        </a:rPr>
                        <a:t>、中</a:t>
                      </a:r>
                      <a:r>
                        <a:rPr kumimoji="1" lang="en-US" altLang="zh-TW" sz="700" b="0" i="0" u="none" strike="noStrike" cap="none" normalizeH="0" baseline="0" smtClean="0">
                          <a:ln>
                            <a:noFill/>
                          </a:ln>
                          <a:solidFill>
                            <a:schemeClr val="tx1"/>
                          </a:solidFill>
                          <a:effectLst/>
                          <a:latin typeface="ＭＳ Ｐゴシック" pitchFamily="50" charset="-128"/>
                          <a:ea typeface="ＭＳ Ｐゴシック" pitchFamily="50" charset="-128"/>
                        </a:rPr>
                        <a:t>=2</a:t>
                      </a:r>
                      <a:r>
                        <a:rPr kumimoji="1" lang="zh-TW" altLang="en-US" sz="700" b="0" i="0" u="none" strike="noStrike" cap="none" normalizeH="0" baseline="0" smtClean="0">
                          <a:ln>
                            <a:noFill/>
                          </a:ln>
                          <a:solidFill>
                            <a:schemeClr val="tx1"/>
                          </a:solidFill>
                          <a:effectLst/>
                          <a:latin typeface="ＭＳ Ｐゴシック" pitchFamily="50" charset="-128"/>
                          <a:ea typeface="ＭＳ Ｐゴシック" pitchFamily="50" charset="-128"/>
                        </a:rPr>
                        <a:t>、低</a:t>
                      </a:r>
                      <a:r>
                        <a:rPr kumimoji="1" lang="en-US" altLang="zh-TW" sz="700" b="0" i="0" u="none" strike="noStrike" cap="none" normalizeH="0" baseline="0" smtClean="0">
                          <a:ln>
                            <a:noFill/>
                          </a:ln>
                          <a:solidFill>
                            <a:schemeClr val="tx1"/>
                          </a:solidFill>
                          <a:effectLst/>
                          <a:latin typeface="ＭＳ Ｐゴシック" pitchFamily="50" charset="-128"/>
                          <a:ea typeface="ＭＳ Ｐゴシック" pitchFamily="50" charset="-128"/>
                        </a:rPr>
                        <a:t>=1</a:t>
                      </a:r>
                      <a:r>
                        <a:rPr kumimoji="1" lang="zh-TW" altLang="en-US" sz="700" b="0" i="0" u="none" strike="noStrike" cap="none" normalizeH="0" baseline="0" smtClean="0">
                          <a:ln>
                            <a:noFill/>
                          </a:ln>
                          <a:solidFill>
                            <a:schemeClr val="tx1"/>
                          </a:solidFill>
                          <a:effectLst/>
                          <a:latin typeface="ＭＳ Ｐゴシック" pitchFamily="50" charset="-128"/>
                          <a:ea typeface="ＭＳ Ｐゴシック" pitchFamily="50" charset="-128"/>
                        </a:rPr>
                        <a:t>）</a:t>
                      </a:r>
                      <a:endParaRPr kumimoji="1" lang="ja-JP" altLang="en-US" sz="700" b="0" i="0" u="none" strike="noStrike" cap="none" normalizeH="0" baseline="0" smtClean="0">
                        <a:ln>
                          <a:noFill/>
                        </a:ln>
                        <a:solidFill>
                          <a:schemeClr val="tx1"/>
                        </a:solidFill>
                        <a:effectLst/>
                        <a:latin typeface="ＭＳ Ｐゴシック" pitchFamily="50" charset="-128"/>
                        <a:ea typeface="ＭＳ Ｐゴシック" pitchFamily="50" charset="-128"/>
                      </a:endParaRPr>
                    </a:p>
                  </a:txBody>
                  <a:tcPr marL="90000" marR="90000" marT="46813" marB="46813"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225425" rtl="0" eaLnBrk="1" fontAlgn="base" latinLnBrk="0" hangingPunct="1">
                        <a:lnSpc>
                          <a:spcPct val="100000"/>
                        </a:lnSpc>
                        <a:spcBef>
                          <a:spcPct val="20000"/>
                        </a:spcBef>
                        <a:spcAft>
                          <a:spcPct val="0"/>
                        </a:spcAft>
                        <a:buClrTx/>
                        <a:buSzTx/>
                        <a:buFont typeface="Wingdings" pitchFamily="2" charset="2"/>
                        <a:buNone/>
                        <a:tabLst/>
                      </a:pPr>
                      <a:r>
                        <a:rPr kumimoji="1" lang="ja-JP" altLang="en-US" sz="900" b="0" i="0" u="none" strike="noStrike" cap="none" normalizeH="0" baseline="0" smtClean="0">
                          <a:ln>
                            <a:noFill/>
                          </a:ln>
                          <a:solidFill>
                            <a:schemeClr val="tx1"/>
                          </a:solidFill>
                          <a:effectLst/>
                          <a:latin typeface="ＭＳ Ｐゴシック" pitchFamily="50" charset="-128"/>
                          <a:ea typeface="ＭＳ Ｐゴシック" pitchFamily="50" charset="-128"/>
                        </a:rPr>
                        <a:t>予防対策</a:t>
                      </a:r>
                    </a:p>
                  </a:txBody>
                  <a:tcPr marL="90000" marR="90000" marT="46813" marB="46813"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225425" rtl="0" eaLnBrk="1" fontAlgn="base" latinLnBrk="0" hangingPunct="1">
                        <a:lnSpc>
                          <a:spcPct val="100000"/>
                        </a:lnSpc>
                        <a:spcBef>
                          <a:spcPct val="20000"/>
                        </a:spcBef>
                        <a:spcAft>
                          <a:spcPct val="0"/>
                        </a:spcAft>
                        <a:buClrTx/>
                        <a:buSzTx/>
                        <a:buFont typeface="Wingdings" pitchFamily="2" charset="2"/>
                        <a:buNone/>
                        <a:tabLst/>
                      </a:pPr>
                      <a:r>
                        <a:rPr kumimoji="1" lang="ja-JP" altLang="en-US" sz="900" b="0" i="0" u="none" strike="noStrike" cap="none" normalizeH="0" baseline="0" smtClean="0">
                          <a:ln>
                            <a:noFill/>
                          </a:ln>
                          <a:solidFill>
                            <a:schemeClr val="tx1"/>
                          </a:solidFill>
                          <a:effectLst/>
                          <a:latin typeface="ＭＳ Ｐゴシック" pitchFamily="50" charset="-128"/>
                          <a:ea typeface="ＭＳ Ｐゴシック" pitchFamily="50" charset="-128"/>
                        </a:rPr>
                        <a:t>発生時対策</a:t>
                      </a:r>
                    </a:p>
                  </a:txBody>
                  <a:tcPr marL="90000" marR="90000" marT="46813" marB="46813"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225425" rtl="0" eaLnBrk="1" fontAlgn="base" latinLnBrk="0" hangingPunct="1">
                        <a:lnSpc>
                          <a:spcPct val="100000"/>
                        </a:lnSpc>
                        <a:spcBef>
                          <a:spcPct val="20000"/>
                        </a:spcBef>
                        <a:spcAft>
                          <a:spcPct val="0"/>
                        </a:spcAft>
                        <a:buClrTx/>
                        <a:buSzTx/>
                        <a:buFont typeface="Wingdings" pitchFamily="2" charset="2"/>
                        <a:buNone/>
                        <a:tabLst/>
                      </a:pPr>
                      <a:r>
                        <a:rPr kumimoji="1" lang="ja-JP" altLang="en-US" sz="900" b="0" i="0" u="none" strike="noStrike" cap="none" normalizeH="0" baseline="0" smtClean="0">
                          <a:ln>
                            <a:noFill/>
                          </a:ln>
                          <a:solidFill>
                            <a:schemeClr val="tx1"/>
                          </a:solidFill>
                          <a:effectLst/>
                          <a:latin typeface="ＭＳ Ｐゴシック" pitchFamily="50" charset="-128"/>
                          <a:ea typeface="ＭＳ Ｐゴシック" pitchFamily="50" charset="-128"/>
                        </a:rPr>
                        <a:t>トリガーポイント</a:t>
                      </a:r>
                    </a:p>
                  </a:txBody>
                  <a:tcPr marL="90000" marR="90000" marT="46813" marB="46813"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C0C0C0"/>
                    </a:solidFill>
                  </a:tcPr>
                </a:tc>
              </a:tr>
              <a:tr h="1081444">
                <a:tc>
                  <a:txBody>
                    <a:bodyPr/>
                    <a:lstStyle/>
                    <a:p>
                      <a:pPr marL="0" marR="0" lvl="0" indent="0" algn="l" defTabSz="225425" rtl="0" eaLnBrk="1" fontAlgn="base" latinLnBrk="0" hangingPunct="1">
                        <a:lnSpc>
                          <a:spcPct val="100000"/>
                        </a:lnSpc>
                        <a:spcBef>
                          <a:spcPct val="20000"/>
                        </a:spcBef>
                        <a:spcAft>
                          <a:spcPct val="0"/>
                        </a:spcAft>
                        <a:buClrTx/>
                        <a:buSzTx/>
                        <a:buFont typeface="Wingdings" pitchFamily="2" charset="2"/>
                        <a:buNone/>
                        <a:tabLst/>
                      </a:pPr>
                      <a:r>
                        <a:rPr kumimoji="1" lang="ja-JP" altLang="en-US" sz="900" b="0" i="0" u="none" strike="noStrike" cap="none" normalizeH="0" baseline="0" dirty="0" smtClean="0">
                          <a:ln>
                            <a:noFill/>
                          </a:ln>
                          <a:solidFill>
                            <a:schemeClr val="tx1"/>
                          </a:solidFill>
                          <a:effectLst/>
                          <a:latin typeface="ＭＳ Ｐゴシック" pitchFamily="50" charset="-128"/>
                          <a:ea typeface="ＭＳ Ｐゴシック" pitchFamily="50" charset="-128"/>
                        </a:rPr>
                        <a:t>事業統合</a:t>
                      </a:r>
                      <a:r>
                        <a:rPr kumimoji="1" lang="en-US" altLang="ja-JP" sz="900" b="0" i="0" u="none" strike="noStrike" cap="none" normalizeH="0" baseline="0" dirty="0" smtClean="0">
                          <a:ln>
                            <a:noFill/>
                          </a:ln>
                          <a:solidFill>
                            <a:schemeClr val="tx1"/>
                          </a:solidFill>
                          <a:effectLst/>
                          <a:latin typeface="ＭＳ Ｐゴシック" pitchFamily="50" charset="-128"/>
                          <a:ea typeface="ＭＳ Ｐゴシック" pitchFamily="50" charset="-128"/>
                        </a:rPr>
                        <a:t>/</a:t>
                      </a:r>
                      <a:r>
                        <a:rPr kumimoji="1" lang="ja-JP" altLang="en-US" sz="900" b="0" i="0" u="none" strike="noStrike" cap="none" normalizeH="0" baseline="0" dirty="0" smtClean="0">
                          <a:ln>
                            <a:noFill/>
                          </a:ln>
                          <a:solidFill>
                            <a:schemeClr val="tx1"/>
                          </a:solidFill>
                          <a:effectLst/>
                          <a:latin typeface="ＭＳ Ｐゴシック" pitchFamily="50" charset="-128"/>
                          <a:ea typeface="ＭＳ Ｐゴシック" pitchFamily="50" charset="-128"/>
                        </a:rPr>
                        <a:t>撤退に伴う、大規模なプロジェクト計画変更が発生。</a:t>
                      </a:r>
                    </a:p>
                  </a:txBody>
                  <a:tcPr marL="90000" marR="90000" marT="46813" marB="46813"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225425" rtl="0" eaLnBrk="1" fontAlgn="base" latinLnBrk="0" hangingPunct="1">
                        <a:lnSpc>
                          <a:spcPct val="100000"/>
                        </a:lnSpc>
                        <a:spcBef>
                          <a:spcPct val="20000"/>
                        </a:spcBef>
                        <a:spcAft>
                          <a:spcPct val="0"/>
                        </a:spcAft>
                        <a:buClrTx/>
                        <a:buSzTx/>
                        <a:buFont typeface="Wingdings" pitchFamily="2" charset="2"/>
                        <a:buNone/>
                        <a:tabLst/>
                      </a:pPr>
                      <a:r>
                        <a:rPr kumimoji="1" lang="ja-JP" altLang="en-US" sz="900" b="0" i="0" u="none" strike="noStrike" cap="none" normalizeH="0" baseline="0" dirty="0" smtClean="0">
                          <a:ln>
                            <a:noFill/>
                          </a:ln>
                          <a:solidFill>
                            <a:schemeClr val="tx1"/>
                          </a:solidFill>
                          <a:effectLst/>
                          <a:latin typeface="ＭＳ Ｐゴシック" pitchFamily="50" charset="-128"/>
                          <a:ea typeface="ＭＳ Ｐゴシック" pitchFamily="50" charset="-128"/>
                        </a:rPr>
                        <a:t>開発スケジュールとコストが大幅に見直しとなり、最悪のケースではプロジェクトが途中で中止となる。</a:t>
                      </a:r>
                      <a:endParaRPr kumimoji="1" lang="en-US" altLang="ja-JP" sz="900" b="0" i="0" u="none" strike="noStrike" cap="none" normalizeH="0" baseline="0" dirty="0" smtClean="0">
                        <a:ln>
                          <a:noFill/>
                        </a:ln>
                        <a:solidFill>
                          <a:schemeClr val="tx1"/>
                        </a:solidFill>
                        <a:effectLst/>
                        <a:latin typeface="ＭＳ Ｐゴシック" pitchFamily="50" charset="-128"/>
                        <a:ea typeface="ＭＳ Ｐゴシック" pitchFamily="50" charset="-128"/>
                      </a:endParaRPr>
                    </a:p>
                  </a:txBody>
                  <a:tcPr marL="90000" marR="90000" marT="46813" marB="46813"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225425" rtl="0" eaLnBrk="1" fontAlgn="base" latinLnBrk="0" hangingPunct="1">
                        <a:lnSpc>
                          <a:spcPct val="100000"/>
                        </a:lnSpc>
                        <a:spcBef>
                          <a:spcPct val="20000"/>
                        </a:spcBef>
                        <a:spcAft>
                          <a:spcPct val="0"/>
                        </a:spcAft>
                        <a:buClrTx/>
                        <a:buSzTx/>
                        <a:buFont typeface="Wingdings" pitchFamily="2" charset="2"/>
                        <a:buNone/>
                        <a:tabLst/>
                      </a:pPr>
                      <a:r>
                        <a:rPr kumimoji="1" lang="ja-JP" altLang="en-US" sz="900" b="0" i="0" u="none" strike="noStrike" cap="none" normalizeH="0" baseline="0" dirty="0" smtClean="0">
                          <a:ln>
                            <a:noFill/>
                          </a:ln>
                          <a:solidFill>
                            <a:schemeClr val="tx1"/>
                          </a:solidFill>
                          <a:effectLst/>
                          <a:latin typeface="ＭＳ Ｐゴシック" pitchFamily="50" charset="-128"/>
                          <a:ea typeface="ＭＳ Ｐゴシック" pitchFamily="50" charset="-128"/>
                        </a:rPr>
                        <a:t>大</a:t>
                      </a:r>
                    </a:p>
                  </a:txBody>
                  <a:tcPr marL="90000" marR="90000" marT="46813" marB="46813"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225425" rtl="0" eaLnBrk="1" fontAlgn="base" latinLnBrk="0" hangingPunct="1">
                        <a:lnSpc>
                          <a:spcPct val="100000"/>
                        </a:lnSpc>
                        <a:spcBef>
                          <a:spcPct val="20000"/>
                        </a:spcBef>
                        <a:spcAft>
                          <a:spcPct val="0"/>
                        </a:spcAft>
                        <a:buClrTx/>
                        <a:buSzTx/>
                        <a:buFont typeface="Wingdings" pitchFamily="2" charset="2"/>
                        <a:buNone/>
                        <a:tabLst/>
                      </a:pPr>
                      <a:r>
                        <a:rPr kumimoji="1" lang="ja-JP" altLang="en-US" sz="900" b="0" i="0" u="none" strike="noStrike" cap="none" normalizeH="0" baseline="0" dirty="0" smtClean="0">
                          <a:ln>
                            <a:noFill/>
                          </a:ln>
                          <a:solidFill>
                            <a:schemeClr val="tx1"/>
                          </a:solidFill>
                          <a:effectLst/>
                          <a:latin typeface="ＭＳ Ｐゴシック" pitchFamily="50" charset="-128"/>
                          <a:ea typeface="ＭＳ Ｐゴシック" pitchFamily="50" charset="-128"/>
                        </a:rPr>
                        <a:t>中</a:t>
                      </a:r>
                    </a:p>
                  </a:txBody>
                  <a:tcPr marL="90000" marR="90000" marT="46813" marB="46813"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225425" rtl="0" eaLnBrk="1" fontAlgn="base" latinLnBrk="0" hangingPunct="1">
                        <a:lnSpc>
                          <a:spcPct val="100000"/>
                        </a:lnSpc>
                        <a:spcBef>
                          <a:spcPct val="20000"/>
                        </a:spcBef>
                        <a:spcAft>
                          <a:spcPct val="0"/>
                        </a:spcAft>
                        <a:buClrTx/>
                        <a:buSzTx/>
                        <a:buFont typeface="Wingdings" pitchFamily="2" charset="2"/>
                        <a:buNone/>
                        <a:tabLst/>
                      </a:pPr>
                      <a:r>
                        <a:rPr kumimoji="1" lang="en-US" altLang="ja-JP" sz="900" b="0" i="0" u="none" strike="noStrike" cap="none" normalizeH="0" baseline="0" dirty="0" smtClean="0">
                          <a:ln>
                            <a:noFill/>
                          </a:ln>
                          <a:solidFill>
                            <a:schemeClr val="tx1"/>
                          </a:solidFill>
                          <a:effectLst/>
                          <a:latin typeface="ＭＳ Ｐゴシック" pitchFamily="50" charset="-128"/>
                          <a:ea typeface="ＭＳ Ｐゴシック" pitchFamily="50" charset="-128"/>
                        </a:rPr>
                        <a:t>6</a:t>
                      </a:r>
                    </a:p>
                  </a:txBody>
                  <a:tcPr marL="90000" marR="90000" marT="46813" marB="46813"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225425" rtl="0" eaLnBrk="1" fontAlgn="base" latinLnBrk="0" hangingPunct="1">
                        <a:lnSpc>
                          <a:spcPct val="100000"/>
                        </a:lnSpc>
                        <a:spcBef>
                          <a:spcPct val="20000"/>
                        </a:spcBef>
                        <a:spcAft>
                          <a:spcPct val="0"/>
                        </a:spcAft>
                        <a:buClrTx/>
                        <a:buSzTx/>
                        <a:buFont typeface="Wingdings" pitchFamily="2" charset="2"/>
                        <a:buNone/>
                        <a:tabLst/>
                      </a:pPr>
                      <a:r>
                        <a:rPr kumimoji="1" lang="ja-JP" altLang="en-US" sz="900" b="0" i="0" u="none" strike="noStrike" cap="none" normalizeH="0" baseline="0" dirty="0" smtClean="0">
                          <a:ln>
                            <a:noFill/>
                          </a:ln>
                          <a:solidFill>
                            <a:schemeClr val="tx1"/>
                          </a:solidFill>
                          <a:effectLst/>
                          <a:latin typeface="ＭＳ Ｐゴシック" pitchFamily="50" charset="-128"/>
                          <a:ea typeface="ＭＳ Ｐゴシック" pitchFamily="50" charset="-128"/>
                        </a:rPr>
                        <a:t>関係箇所に対して随時、プロジェクト変更の情報を確認し、早期に対策を検討する。</a:t>
                      </a:r>
                      <a:endParaRPr kumimoji="1" lang="en-US" altLang="ja-JP" sz="900" b="0" i="0" u="none" strike="noStrike" cap="none" normalizeH="0" baseline="0" dirty="0" smtClean="0">
                        <a:ln>
                          <a:noFill/>
                        </a:ln>
                        <a:solidFill>
                          <a:schemeClr val="tx1"/>
                        </a:solidFill>
                        <a:effectLst/>
                        <a:latin typeface="ＭＳ Ｐゴシック" pitchFamily="50" charset="-128"/>
                        <a:ea typeface="ＭＳ Ｐゴシック" pitchFamily="50" charset="-128"/>
                      </a:endParaRPr>
                    </a:p>
                    <a:p>
                      <a:pPr marL="0" marR="0" lvl="0" indent="0" algn="l" defTabSz="225425" rtl="0" eaLnBrk="1" fontAlgn="base" latinLnBrk="0" hangingPunct="1">
                        <a:lnSpc>
                          <a:spcPct val="100000"/>
                        </a:lnSpc>
                        <a:spcBef>
                          <a:spcPct val="20000"/>
                        </a:spcBef>
                        <a:spcAft>
                          <a:spcPct val="0"/>
                        </a:spcAft>
                        <a:buClrTx/>
                        <a:buSzTx/>
                        <a:buFont typeface="Wingdings" pitchFamily="2" charset="2"/>
                        <a:buNone/>
                        <a:tabLst/>
                      </a:pPr>
                      <a:endParaRPr kumimoji="1" lang="ja-JP" altLang="en-US" sz="900" b="0" i="0" u="none" strike="noStrike" cap="none" normalizeH="0" baseline="0" dirty="0" smtClean="0">
                        <a:ln>
                          <a:noFill/>
                        </a:ln>
                        <a:solidFill>
                          <a:schemeClr val="tx1"/>
                        </a:solidFill>
                        <a:effectLst/>
                        <a:latin typeface="ＭＳ Ｐゴシック" pitchFamily="50" charset="-128"/>
                        <a:ea typeface="ＭＳ Ｐゴシック" pitchFamily="50" charset="-128"/>
                      </a:endParaRPr>
                    </a:p>
                  </a:txBody>
                  <a:tcPr marL="90000" marR="90000" marT="46813" marB="46813"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225425" rtl="0" eaLnBrk="1" fontAlgn="base" latinLnBrk="0" hangingPunct="1">
                        <a:lnSpc>
                          <a:spcPct val="100000"/>
                        </a:lnSpc>
                        <a:spcBef>
                          <a:spcPct val="20000"/>
                        </a:spcBef>
                        <a:spcAft>
                          <a:spcPct val="0"/>
                        </a:spcAft>
                        <a:buClrTx/>
                        <a:buSzTx/>
                        <a:buFont typeface="Wingdings" pitchFamily="2" charset="2"/>
                        <a:buNone/>
                        <a:tabLst/>
                      </a:pPr>
                      <a:r>
                        <a:rPr kumimoji="1" lang="ja-JP" altLang="en-US" sz="900" b="0" i="0" u="none" strike="noStrike" cap="none" normalizeH="0" baseline="0" dirty="0" smtClean="0">
                          <a:ln>
                            <a:noFill/>
                          </a:ln>
                          <a:solidFill>
                            <a:schemeClr val="tx1"/>
                          </a:solidFill>
                          <a:effectLst/>
                          <a:latin typeface="ＭＳ Ｐゴシック" pitchFamily="50" charset="-128"/>
                          <a:ea typeface="ＭＳ Ｐゴシック" pitchFamily="50" charset="-128"/>
                        </a:rPr>
                        <a:t>絶対必要要件については、経営層の判断を仰ぎ、開発規模</a:t>
                      </a:r>
                      <a:r>
                        <a:rPr kumimoji="1" lang="en-US" altLang="ja-JP" sz="900" b="0" i="0" u="none" strike="noStrike" cap="none" normalizeH="0" baseline="0" dirty="0" smtClean="0">
                          <a:ln>
                            <a:noFill/>
                          </a:ln>
                          <a:solidFill>
                            <a:schemeClr val="tx1"/>
                          </a:solidFill>
                          <a:effectLst/>
                          <a:latin typeface="ＭＳ Ｐゴシック" pitchFamily="50" charset="-128"/>
                          <a:ea typeface="ＭＳ Ｐゴシック" pitchFamily="50" charset="-128"/>
                        </a:rPr>
                        <a:t>/</a:t>
                      </a:r>
                      <a:r>
                        <a:rPr kumimoji="1" lang="ja-JP" altLang="en-US" sz="900" b="0" i="0" u="none" strike="noStrike" cap="none" normalizeH="0" baseline="0" dirty="0" smtClean="0">
                          <a:ln>
                            <a:noFill/>
                          </a:ln>
                          <a:solidFill>
                            <a:schemeClr val="tx1"/>
                          </a:solidFill>
                          <a:effectLst/>
                          <a:latin typeface="ＭＳ Ｐゴシック" pitchFamily="50" charset="-128"/>
                          <a:ea typeface="ＭＳ Ｐゴシック" pitchFamily="50" charset="-128"/>
                        </a:rPr>
                        <a:t>スケジュールの変更を含め対応する。</a:t>
                      </a:r>
                    </a:p>
                  </a:txBody>
                  <a:tcPr marL="90000" marR="90000" marT="46813" marB="46813"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225425" rtl="0" eaLnBrk="1" fontAlgn="base" latinLnBrk="0" hangingPunct="1">
                        <a:lnSpc>
                          <a:spcPct val="100000"/>
                        </a:lnSpc>
                        <a:spcBef>
                          <a:spcPct val="20000"/>
                        </a:spcBef>
                        <a:spcAft>
                          <a:spcPct val="0"/>
                        </a:spcAft>
                        <a:buClrTx/>
                        <a:buSzTx/>
                        <a:buFont typeface="Wingdings" pitchFamily="2" charset="2"/>
                        <a:buNone/>
                        <a:tabLst/>
                      </a:pPr>
                      <a:r>
                        <a:rPr kumimoji="1" lang="ja-JP" altLang="en-US" sz="900" b="0" i="0" u="none" strike="noStrike" cap="none" normalizeH="0" baseline="0" dirty="0" smtClean="0">
                          <a:ln>
                            <a:noFill/>
                          </a:ln>
                          <a:solidFill>
                            <a:schemeClr val="tx1"/>
                          </a:solidFill>
                          <a:effectLst/>
                          <a:latin typeface="ＭＳ Ｐゴシック" pitchFamily="50" charset="-128"/>
                          <a:ea typeface="ＭＳ Ｐゴシック" pitchFamily="50" charset="-128"/>
                        </a:rPr>
                        <a:t>事業統合</a:t>
                      </a:r>
                      <a:r>
                        <a:rPr kumimoji="1" lang="en-US" altLang="ja-JP" sz="900" b="0" i="0" u="none" strike="noStrike" cap="none" normalizeH="0" baseline="0" dirty="0" smtClean="0">
                          <a:ln>
                            <a:noFill/>
                          </a:ln>
                          <a:solidFill>
                            <a:schemeClr val="tx1"/>
                          </a:solidFill>
                          <a:effectLst/>
                          <a:latin typeface="ＭＳ Ｐゴシック" pitchFamily="50" charset="-128"/>
                          <a:ea typeface="ＭＳ Ｐゴシック" pitchFamily="50" charset="-128"/>
                        </a:rPr>
                        <a:t>/</a:t>
                      </a:r>
                      <a:r>
                        <a:rPr kumimoji="1" lang="ja-JP" altLang="en-US" sz="900" b="0" i="0" u="none" strike="noStrike" cap="none" normalizeH="0" baseline="0" dirty="0" smtClean="0">
                          <a:ln>
                            <a:noFill/>
                          </a:ln>
                          <a:solidFill>
                            <a:schemeClr val="tx1"/>
                          </a:solidFill>
                          <a:effectLst/>
                          <a:latin typeface="ＭＳ Ｐゴシック" pitchFamily="50" charset="-128"/>
                          <a:ea typeface="ＭＳ Ｐゴシック" pitchFamily="50" charset="-128"/>
                        </a:rPr>
                        <a:t>撤退の詳細のアナウンス時点。</a:t>
                      </a:r>
                      <a:endParaRPr kumimoji="1" lang="en-US" altLang="ja-JP" sz="900" b="0" i="0" u="none" strike="noStrike" cap="none" normalizeH="0" baseline="0" dirty="0" smtClean="0">
                        <a:ln>
                          <a:noFill/>
                        </a:ln>
                        <a:solidFill>
                          <a:schemeClr val="tx1"/>
                        </a:solidFill>
                        <a:effectLst/>
                        <a:latin typeface="ＭＳ Ｐゴシック" pitchFamily="50" charset="-128"/>
                        <a:ea typeface="ＭＳ Ｐゴシック" pitchFamily="50" charset="-128"/>
                      </a:endParaRPr>
                    </a:p>
                    <a:p>
                      <a:pPr marL="0" marR="0" lvl="0" indent="0" algn="l" defTabSz="225425" rtl="0" eaLnBrk="1" fontAlgn="base" latinLnBrk="0" hangingPunct="1">
                        <a:lnSpc>
                          <a:spcPct val="100000"/>
                        </a:lnSpc>
                        <a:spcBef>
                          <a:spcPct val="20000"/>
                        </a:spcBef>
                        <a:spcAft>
                          <a:spcPct val="0"/>
                        </a:spcAft>
                        <a:buClrTx/>
                        <a:buSzTx/>
                        <a:buFont typeface="Wingdings" pitchFamily="2" charset="2"/>
                        <a:buNone/>
                        <a:tabLst/>
                      </a:pPr>
                      <a:endParaRPr kumimoji="1" lang="ja-JP" altLang="en-US" sz="900" b="0" i="0" u="none" strike="noStrike" cap="none" normalizeH="0" baseline="0" dirty="0" smtClean="0">
                        <a:ln>
                          <a:noFill/>
                        </a:ln>
                        <a:solidFill>
                          <a:schemeClr val="tx1"/>
                        </a:solidFill>
                        <a:effectLst/>
                        <a:latin typeface="ＭＳ Ｐゴシック" pitchFamily="50" charset="-128"/>
                        <a:ea typeface="ＭＳ Ｐゴシック" pitchFamily="50" charset="-128"/>
                      </a:endParaRPr>
                    </a:p>
                  </a:txBody>
                  <a:tcPr marL="90000" marR="90000" marT="46813" marB="46813"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bg1"/>
                    </a:solidFill>
                  </a:tcPr>
                </a:tc>
              </a:tr>
              <a:tr h="1081444">
                <a:tc>
                  <a:txBody>
                    <a:bodyPr/>
                    <a:lstStyle/>
                    <a:p>
                      <a:pPr marL="0" marR="0" lvl="0" indent="0" algn="l" defTabSz="225425" rtl="0" eaLnBrk="1" fontAlgn="base" latinLnBrk="0" hangingPunct="1">
                        <a:lnSpc>
                          <a:spcPct val="100000"/>
                        </a:lnSpc>
                        <a:spcBef>
                          <a:spcPct val="20000"/>
                        </a:spcBef>
                        <a:spcAft>
                          <a:spcPct val="0"/>
                        </a:spcAft>
                        <a:buClrTx/>
                        <a:buSzTx/>
                        <a:buFont typeface="Wingdings" pitchFamily="2" charset="2"/>
                        <a:buNone/>
                        <a:tabLst/>
                      </a:pPr>
                      <a:r>
                        <a:rPr kumimoji="1" lang="ja-JP" altLang="en-US" sz="900" b="0" i="0" u="none" strike="noStrike" cap="none" normalizeH="0" baseline="0" dirty="0" smtClean="0">
                          <a:ln>
                            <a:noFill/>
                          </a:ln>
                          <a:solidFill>
                            <a:schemeClr val="tx1"/>
                          </a:solidFill>
                          <a:effectLst/>
                          <a:latin typeface="ＭＳ Ｐゴシック" pitchFamily="50" charset="-128"/>
                          <a:ea typeface="ＭＳ Ｐゴシック" pitchFamily="50" charset="-128"/>
                        </a:rPr>
                        <a:t>複数部門に関係する案件のため、業務要件が確定しない。</a:t>
                      </a:r>
                    </a:p>
                  </a:txBody>
                  <a:tcPr marL="90000" marR="90000" marT="46813" marB="46813"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225425" rtl="0" eaLnBrk="1" fontAlgn="base" latinLnBrk="0" hangingPunct="1">
                        <a:lnSpc>
                          <a:spcPct val="100000"/>
                        </a:lnSpc>
                        <a:spcBef>
                          <a:spcPct val="20000"/>
                        </a:spcBef>
                        <a:spcAft>
                          <a:spcPct val="0"/>
                        </a:spcAft>
                        <a:buClrTx/>
                        <a:buSzTx/>
                        <a:buFont typeface="Wingdings" pitchFamily="2" charset="2"/>
                        <a:buNone/>
                        <a:tabLst/>
                      </a:pPr>
                      <a:r>
                        <a:rPr kumimoji="1" lang="ja-JP" altLang="en-US" sz="900" b="0" i="0" u="none" strike="noStrike" cap="none" normalizeH="0" baseline="0" dirty="0" smtClean="0">
                          <a:ln>
                            <a:noFill/>
                          </a:ln>
                          <a:solidFill>
                            <a:schemeClr val="tx1"/>
                          </a:solidFill>
                          <a:effectLst/>
                          <a:latin typeface="ＭＳ Ｐゴシック" pitchFamily="50" charset="-128"/>
                          <a:ea typeface="ＭＳ Ｐゴシック" pitchFamily="50" charset="-128"/>
                        </a:rPr>
                        <a:t>開発スケジュールが遅延し、開発費用が膨らむ。</a:t>
                      </a:r>
                    </a:p>
                  </a:txBody>
                  <a:tcPr marL="90000" marR="90000" marT="46813" marB="46813"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225425" rtl="0" eaLnBrk="1" fontAlgn="base" latinLnBrk="0" hangingPunct="1">
                        <a:lnSpc>
                          <a:spcPct val="100000"/>
                        </a:lnSpc>
                        <a:spcBef>
                          <a:spcPct val="20000"/>
                        </a:spcBef>
                        <a:spcAft>
                          <a:spcPct val="0"/>
                        </a:spcAft>
                        <a:buClrTx/>
                        <a:buSzTx/>
                        <a:buFont typeface="Wingdings" pitchFamily="2" charset="2"/>
                        <a:buNone/>
                        <a:tabLst/>
                      </a:pPr>
                      <a:r>
                        <a:rPr kumimoji="1" lang="ja-JP" altLang="en-US" sz="900" b="0" i="0" u="none" strike="noStrike" cap="none" normalizeH="0" baseline="0" dirty="0" smtClean="0">
                          <a:ln>
                            <a:noFill/>
                          </a:ln>
                          <a:solidFill>
                            <a:schemeClr val="tx1"/>
                          </a:solidFill>
                          <a:effectLst/>
                          <a:latin typeface="ＭＳ Ｐゴシック" pitchFamily="50" charset="-128"/>
                          <a:ea typeface="ＭＳ Ｐゴシック" pitchFamily="50" charset="-128"/>
                        </a:rPr>
                        <a:t>大</a:t>
                      </a:r>
                    </a:p>
                  </a:txBody>
                  <a:tcPr marL="90000" marR="90000" marT="46813" marB="46813"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225425" rtl="0" eaLnBrk="1" fontAlgn="base" latinLnBrk="0" hangingPunct="1">
                        <a:lnSpc>
                          <a:spcPct val="100000"/>
                        </a:lnSpc>
                        <a:spcBef>
                          <a:spcPct val="20000"/>
                        </a:spcBef>
                        <a:spcAft>
                          <a:spcPct val="0"/>
                        </a:spcAft>
                        <a:buClrTx/>
                        <a:buSzTx/>
                        <a:buFont typeface="Wingdings" pitchFamily="2" charset="2"/>
                        <a:buNone/>
                        <a:tabLst/>
                      </a:pPr>
                      <a:r>
                        <a:rPr kumimoji="1" lang="ja-JP" altLang="en-US" sz="900" b="0" i="0" u="none" strike="noStrike" cap="none" normalizeH="0" baseline="0" dirty="0" smtClean="0">
                          <a:ln>
                            <a:noFill/>
                          </a:ln>
                          <a:solidFill>
                            <a:schemeClr val="tx1"/>
                          </a:solidFill>
                          <a:effectLst/>
                          <a:latin typeface="ＭＳ Ｐゴシック" pitchFamily="50" charset="-128"/>
                          <a:ea typeface="ＭＳ Ｐゴシック" pitchFamily="50" charset="-128"/>
                        </a:rPr>
                        <a:t>高</a:t>
                      </a:r>
                    </a:p>
                  </a:txBody>
                  <a:tcPr marL="90000" marR="90000" marT="46813" marB="46813"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225425" rtl="0" eaLnBrk="1" fontAlgn="base" latinLnBrk="0" hangingPunct="1">
                        <a:lnSpc>
                          <a:spcPct val="100000"/>
                        </a:lnSpc>
                        <a:spcBef>
                          <a:spcPct val="20000"/>
                        </a:spcBef>
                        <a:spcAft>
                          <a:spcPct val="0"/>
                        </a:spcAft>
                        <a:buClrTx/>
                        <a:buSzTx/>
                        <a:buFont typeface="Wingdings" pitchFamily="2" charset="2"/>
                        <a:buNone/>
                        <a:tabLst/>
                      </a:pPr>
                      <a:r>
                        <a:rPr kumimoji="1" lang="en-US" altLang="ja-JP" sz="900" b="0" i="0" u="none" strike="noStrike" cap="none" normalizeH="0" baseline="0" dirty="0" smtClean="0">
                          <a:ln>
                            <a:noFill/>
                          </a:ln>
                          <a:solidFill>
                            <a:schemeClr val="tx1"/>
                          </a:solidFill>
                          <a:effectLst/>
                          <a:latin typeface="ＭＳ Ｐゴシック" pitchFamily="50" charset="-128"/>
                          <a:ea typeface="ＭＳ Ｐゴシック" pitchFamily="50" charset="-128"/>
                        </a:rPr>
                        <a:t>9</a:t>
                      </a:r>
                    </a:p>
                  </a:txBody>
                  <a:tcPr marL="90000" marR="90000" marT="46813" marB="46813"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225425" rtl="0" eaLnBrk="1" fontAlgn="base" latinLnBrk="0" hangingPunct="1">
                        <a:lnSpc>
                          <a:spcPct val="100000"/>
                        </a:lnSpc>
                        <a:spcBef>
                          <a:spcPct val="20000"/>
                        </a:spcBef>
                        <a:spcAft>
                          <a:spcPct val="0"/>
                        </a:spcAft>
                        <a:buClrTx/>
                        <a:buSzTx/>
                        <a:buFont typeface="Wingdings" pitchFamily="2" charset="2"/>
                        <a:buNone/>
                        <a:tabLst/>
                      </a:pPr>
                      <a:r>
                        <a:rPr kumimoji="1" lang="ja-JP" altLang="en-US" sz="900" b="0" i="0" u="none" strike="noStrike" cap="none" normalizeH="0" baseline="0" smtClean="0">
                          <a:ln>
                            <a:noFill/>
                          </a:ln>
                          <a:solidFill>
                            <a:schemeClr val="tx1"/>
                          </a:solidFill>
                          <a:effectLst/>
                          <a:latin typeface="ＭＳ Ｐゴシック" pitchFamily="50" charset="-128"/>
                          <a:ea typeface="ＭＳ Ｐゴシック" pitchFamily="50" charset="-128"/>
                        </a:rPr>
                        <a:t>・ユーザに対して、事前に仕様決定プロセスと決定時期を明確にする。また、遅延時の影響を十分、説明しておく。</a:t>
                      </a:r>
                    </a:p>
                    <a:p>
                      <a:pPr marL="0" marR="0" lvl="0" indent="0" algn="l" defTabSz="225425" rtl="0" eaLnBrk="1" fontAlgn="base" latinLnBrk="0" hangingPunct="1">
                        <a:lnSpc>
                          <a:spcPct val="100000"/>
                        </a:lnSpc>
                        <a:spcBef>
                          <a:spcPct val="20000"/>
                        </a:spcBef>
                        <a:spcAft>
                          <a:spcPct val="0"/>
                        </a:spcAft>
                        <a:buClrTx/>
                        <a:buSzTx/>
                        <a:buFont typeface="Wingdings" pitchFamily="2" charset="2"/>
                        <a:buNone/>
                        <a:tabLst/>
                      </a:pPr>
                      <a:r>
                        <a:rPr kumimoji="1" lang="ja-JP" altLang="en-US" sz="900" b="0" i="0" u="none" strike="noStrike" cap="none" normalizeH="0" baseline="0" smtClean="0">
                          <a:ln>
                            <a:noFill/>
                          </a:ln>
                          <a:solidFill>
                            <a:schemeClr val="tx1"/>
                          </a:solidFill>
                          <a:effectLst/>
                          <a:latin typeface="ＭＳ Ｐゴシック" pitchFamily="50" charset="-128"/>
                          <a:ea typeface="ＭＳ Ｐゴシック" pitchFamily="50" charset="-128"/>
                        </a:rPr>
                        <a:t>・要件とりまとめ責任者に、影響力のあるリーダを選定する。</a:t>
                      </a:r>
                      <a:br>
                        <a:rPr kumimoji="1" lang="ja-JP" altLang="en-US" sz="900" b="0" i="0" u="none" strike="noStrike" cap="none" normalizeH="0" baseline="0" smtClean="0">
                          <a:ln>
                            <a:noFill/>
                          </a:ln>
                          <a:solidFill>
                            <a:schemeClr val="tx1"/>
                          </a:solidFill>
                          <a:effectLst/>
                          <a:latin typeface="ＭＳ Ｐゴシック" pitchFamily="50" charset="-128"/>
                          <a:ea typeface="ＭＳ Ｐゴシック" pitchFamily="50" charset="-128"/>
                        </a:rPr>
                      </a:br>
                      <a:endParaRPr kumimoji="1" lang="ja-JP" altLang="en-US" sz="900" b="0" i="0" u="none" strike="noStrike" cap="none" normalizeH="0" baseline="0" smtClean="0">
                        <a:ln>
                          <a:noFill/>
                        </a:ln>
                        <a:solidFill>
                          <a:schemeClr val="tx1"/>
                        </a:solidFill>
                        <a:effectLst/>
                        <a:latin typeface="ＭＳ Ｐゴシック" pitchFamily="50" charset="-128"/>
                        <a:ea typeface="ＭＳ Ｐゴシック" pitchFamily="50" charset="-128"/>
                      </a:endParaRPr>
                    </a:p>
                  </a:txBody>
                  <a:tcPr marL="90000" marR="90000" marT="46813" marB="46813"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225425" rtl="0" eaLnBrk="1" fontAlgn="base" latinLnBrk="0" hangingPunct="1">
                        <a:lnSpc>
                          <a:spcPct val="100000"/>
                        </a:lnSpc>
                        <a:spcBef>
                          <a:spcPct val="20000"/>
                        </a:spcBef>
                        <a:spcAft>
                          <a:spcPct val="0"/>
                        </a:spcAft>
                        <a:buClrTx/>
                        <a:buSzTx/>
                        <a:buFont typeface="Wingdings" pitchFamily="2" charset="2"/>
                        <a:buNone/>
                        <a:tabLst/>
                      </a:pPr>
                      <a:r>
                        <a:rPr kumimoji="1" lang="ja-JP" altLang="en-US" sz="900" b="0" i="0" u="none" strike="noStrike" cap="none" normalizeH="0" baseline="0" dirty="0" smtClean="0">
                          <a:ln>
                            <a:noFill/>
                          </a:ln>
                          <a:solidFill>
                            <a:schemeClr val="tx1"/>
                          </a:solidFill>
                          <a:effectLst/>
                          <a:latin typeface="ＭＳ Ｐゴシック" pitchFamily="50" charset="-128"/>
                          <a:ea typeface="ＭＳ Ｐゴシック" pitchFamily="50" charset="-128"/>
                        </a:rPr>
                        <a:t>・緊急のワークショップを開催して業務要件を確定する。</a:t>
                      </a:r>
                    </a:p>
                    <a:p>
                      <a:pPr marL="0" marR="0" lvl="0" indent="0" algn="l" defTabSz="225425" rtl="0" eaLnBrk="1" fontAlgn="base" latinLnBrk="0" hangingPunct="1">
                        <a:lnSpc>
                          <a:spcPct val="100000"/>
                        </a:lnSpc>
                        <a:spcBef>
                          <a:spcPct val="20000"/>
                        </a:spcBef>
                        <a:spcAft>
                          <a:spcPct val="0"/>
                        </a:spcAft>
                        <a:buClrTx/>
                        <a:buSzTx/>
                        <a:buFont typeface="Wingdings" pitchFamily="2" charset="2"/>
                        <a:buNone/>
                        <a:tabLst/>
                      </a:pPr>
                      <a:r>
                        <a:rPr kumimoji="1" lang="ja-JP" altLang="en-US" sz="900" b="0" i="0" u="none" strike="noStrike" cap="none" normalizeH="0" baseline="0" dirty="0" smtClean="0">
                          <a:ln>
                            <a:noFill/>
                          </a:ln>
                          <a:solidFill>
                            <a:schemeClr val="tx1"/>
                          </a:solidFill>
                          <a:effectLst/>
                          <a:latin typeface="ＭＳ Ｐゴシック" pitchFamily="50" charset="-128"/>
                          <a:ea typeface="ＭＳ Ｐゴシック" pitchFamily="50" charset="-128"/>
                        </a:rPr>
                        <a:t>・場合により責任者同士の協議・決定の場を設ける。</a:t>
                      </a:r>
                    </a:p>
                    <a:p>
                      <a:pPr marL="0" marR="0" lvl="0" indent="0" algn="l" defTabSz="225425" rtl="0" eaLnBrk="1" fontAlgn="base" latinLnBrk="0" hangingPunct="1">
                        <a:lnSpc>
                          <a:spcPct val="100000"/>
                        </a:lnSpc>
                        <a:spcBef>
                          <a:spcPct val="20000"/>
                        </a:spcBef>
                        <a:spcAft>
                          <a:spcPct val="0"/>
                        </a:spcAft>
                        <a:buClrTx/>
                        <a:buSzTx/>
                        <a:buFont typeface="Wingdings" pitchFamily="2" charset="2"/>
                        <a:buNone/>
                        <a:tabLst/>
                      </a:pPr>
                      <a:r>
                        <a:rPr kumimoji="1" lang="ja-JP" altLang="en-US" sz="900" b="0" i="0" u="none" strike="noStrike" cap="none" normalizeH="0" baseline="0" dirty="0" smtClean="0">
                          <a:ln>
                            <a:noFill/>
                          </a:ln>
                          <a:solidFill>
                            <a:schemeClr val="tx1"/>
                          </a:solidFill>
                          <a:effectLst/>
                          <a:latin typeface="ＭＳ Ｐゴシック" pitchFamily="50" charset="-128"/>
                          <a:ea typeface="ＭＳ Ｐゴシック" pitchFamily="50" charset="-128"/>
                        </a:rPr>
                        <a:t>・大幅遅延の場合は、スケジュールを見直す。</a:t>
                      </a:r>
                    </a:p>
                  </a:txBody>
                  <a:tcPr marL="90000" marR="90000" marT="46813" marB="46813"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225425" rtl="0" eaLnBrk="1" fontAlgn="base" latinLnBrk="0" hangingPunct="1">
                        <a:lnSpc>
                          <a:spcPct val="100000"/>
                        </a:lnSpc>
                        <a:spcBef>
                          <a:spcPct val="20000"/>
                        </a:spcBef>
                        <a:spcAft>
                          <a:spcPct val="0"/>
                        </a:spcAft>
                        <a:buClrTx/>
                        <a:buSzTx/>
                        <a:buFont typeface="Wingdings" pitchFamily="2" charset="2"/>
                        <a:buNone/>
                        <a:tabLst/>
                      </a:pPr>
                      <a:r>
                        <a:rPr kumimoji="1" lang="ja-JP" altLang="en-US" sz="900" b="0" i="0" u="none" strike="noStrike" cap="none" normalizeH="0" baseline="0" dirty="0" smtClean="0">
                          <a:ln>
                            <a:noFill/>
                          </a:ln>
                          <a:solidFill>
                            <a:schemeClr val="tx1"/>
                          </a:solidFill>
                          <a:effectLst/>
                          <a:latin typeface="ＭＳ Ｐゴシック" pitchFamily="50" charset="-128"/>
                          <a:ea typeface="ＭＳ Ｐゴシック" pitchFamily="50" charset="-128"/>
                        </a:rPr>
                        <a:t>設計進捗が</a:t>
                      </a:r>
                      <a:r>
                        <a:rPr kumimoji="1" lang="en-US" altLang="ja-JP" sz="900" b="0" i="0" u="none" strike="noStrike" cap="none" normalizeH="0" baseline="0" dirty="0" smtClean="0">
                          <a:ln>
                            <a:noFill/>
                          </a:ln>
                          <a:solidFill>
                            <a:schemeClr val="tx1"/>
                          </a:solidFill>
                          <a:effectLst/>
                          <a:latin typeface="ＭＳ Ｐゴシック" pitchFamily="50" charset="-128"/>
                          <a:ea typeface="ＭＳ Ｐゴシック" pitchFamily="50" charset="-128"/>
                        </a:rPr>
                        <a:t>2</a:t>
                      </a:r>
                      <a:r>
                        <a:rPr kumimoji="1" lang="ja-JP" altLang="en-US" sz="900" b="0" i="0" u="none" strike="noStrike" cap="none" normalizeH="0" baseline="0" dirty="0" smtClean="0">
                          <a:ln>
                            <a:noFill/>
                          </a:ln>
                          <a:solidFill>
                            <a:schemeClr val="tx1"/>
                          </a:solidFill>
                          <a:effectLst/>
                          <a:latin typeface="ＭＳ Ｐゴシック" pitchFamily="50" charset="-128"/>
                          <a:ea typeface="ＭＳ Ｐゴシック" pitchFamily="50" charset="-128"/>
                        </a:rPr>
                        <a:t>週間遅れると予想される時点。</a:t>
                      </a:r>
                    </a:p>
                  </a:txBody>
                  <a:tcPr marL="90000" marR="90000" marT="46813" marB="46813"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bg1"/>
                    </a:solidFill>
                  </a:tcPr>
                </a:tc>
              </a:tr>
              <a:tr h="944247">
                <a:tc>
                  <a:txBody>
                    <a:bodyPr/>
                    <a:lstStyle/>
                    <a:p>
                      <a:pPr marL="0" marR="0" lvl="0" indent="0" algn="l" defTabSz="225425" rtl="0" eaLnBrk="1" fontAlgn="base" latinLnBrk="0" hangingPunct="1">
                        <a:lnSpc>
                          <a:spcPct val="100000"/>
                        </a:lnSpc>
                        <a:spcBef>
                          <a:spcPct val="20000"/>
                        </a:spcBef>
                        <a:spcAft>
                          <a:spcPct val="0"/>
                        </a:spcAft>
                        <a:buClrTx/>
                        <a:buSzTx/>
                        <a:buFont typeface="Wingdings" pitchFamily="2" charset="2"/>
                        <a:buNone/>
                        <a:tabLst/>
                      </a:pPr>
                      <a:r>
                        <a:rPr kumimoji="1" lang="ja-JP" altLang="en-US" sz="900" b="0" i="0" u="none" strike="noStrike" cap="none" normalizeH="0" baseline="0" smtClean="0">
                          <a:ln>
                            <a:noFill/>
                          </a:ln>
                          <a:solidFill>
                            <a:schemeClr val="tx1"/>
                          </a:solidFill>
                          <a:effectLst/>
                          <a:latin typeface="ＭＳ Ｐゴシック" pitchFamily="50" charset="-128"/>
                          <a:ea typeface="ＭＳ Ｐゴシック" pitchFamily="50" charset="-128"/>
                        </a:rPr>
                        <a:t>対象業務の</a:t>
                      </a:r>
                      <a:r>
                        <a:rPr kumimoji="1" lang="en-US" altLang="ja-JP" sz="900" b="0" i="0" u="none" strike="noStrike" cap="none" normalizeH="0" baseline="0" smtClean="0">
                          <a:ln>
                            <a:noFill/>
                          </a:ln>
                          <a:solidFill>
                            <a:schemeClr val="tx1"/>
                          </a:solidFill>
                          <a:effectLst/>
                          <a:latin typeface="ＭＳ Ｐゴシック" pitchFamily="50" charset="-128"/>
                          <a:ea typeface="ＭＳ Ｐゴシック" pitchFamily="50" charset="-128"/>
                        </a:rPr>
                        <a:t>BPR</a:t>
                      </a:r>
                      <a:r>
                        <a:rPr kumimoji="1" lang="ja-JP" altLang="en-US" sz="900" b="0" i="0" u="none" strike="noStrike" cap="none" normalizeH="0" baseline="0" smtClean="0">
                          <a:ln>
                            <a:noFill/>
                          </a:ln>
                          <a:solidFill>
                            <a:schemeClr val="tx1"/>
                          </a:solidFill>
                          <a:effectLst/>
                          <a:latin typeface="ＭＳ Ｐゴシック" pitchFamily="50" charset="-128"/>
                          <a:ea typeface="ＭＳ Ｐゴシック" pitchFamily="50" charset="-128"/>
                        </a:rPr>
                        <a:t>中のため、要件定義レビュー後に仕様変更が多発。</a:t>
                      </a:r>
                    </a:p>
                  </a:txBody>
                  <a:tcPr marL="90000" marR="90000" marT="46813" marB="46813"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225425" rtl="0" eaLnBrk="1" fontAlgn="base" latinLnBrk="0" hangingPunct="1">
                        <a:lnSpc>
                          <a:spcPct val="100000"/>
                        </a:lnSpc>
                        <a:spcBef>
                          <a:spcPct val="20000"/>
                        </a:spcBef>
                        <a:spcAft>
                          <a:spcPct val="0"/>
                        </a:spcAft>
                        <a:buClrTx/>
                        <a:buSzTx/>
                        <a:buFont typeface="Wingdings" pitchFamily="2" charset="2"/>
                        <a:buNone/>
                        <a:tabLst/>
                      </a:pPr>
                      <a:r>
                        <a:rPr kumimoji="1" lang="ja-JP" altLang="en-US" sz="900" b="0" i="0" u="none" strike="noStrike" cap="none" normalizeH="0" baseline="0" smtClean="0">
                          <a:ln>
                            <a:noFill/>
                          </a:ln>
                          <a:solidFill>
                            <a:schemeClr val="tx1"/>
                          </a:solidFill>
                          <a:effectLst/>
                          <a:latin typeface="ＭＳ Ｐゴシック" pitchFamily="50" charset="-128"/>
                          <a:ea typeface="ＭＳ Ｐゴシック" pitchFamily="50" charset="-128"/>
                        </a:rPr>
                        <a:t>設計作業の手戻りとなり、開発スケジュールが遅延し、開発費用が膨らむ。</a:t>
                      </a:r>
                    </a:p>
                  </a:txBody>
                  <a:tcPr marL="90000" marR="90000" marT="46813" marB="46813"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225425" rtl="0" eaLnBrk="1" fontAlgn="base" latinLnBrk="0" hangingPunct="1">
                        <a:lnSpc>
                          <a:spcPct val="100000"/>
                        </a:lnSpc>
                        <a:spcBef>
                          <a:spcPct val="20000"/>
                        </a:spcBef>
                        <a:spcAft>
                          <a:spcPct val="0"/>
                        </a:spcAft>
                        <a:buClrTx/>
                        <a:buSzTx/>
                        <a:buFont typeface="Wingdings" pitchFamily="2" charset="2"/>
                        <a:buNone/>
                        <a:tabLst/>
                      </a:pPr>
                      <a:r>
                        <a:rPr kumimoji="1" lang="ja-JP" altLang="en-US" sz="900" b="0" i="0" u="none" strike="noStrike" cap="none" normalizeH="0" baseline="0" smtClean="0">
                          <a:ln>
                            <a:noFill/>
                          </a:ln>
                          <a:solidFill>
                            <a:schemeClr val="tx1"/>
                          </a:solidFill>
                          <a:effectLst/>
                          <a:latin typeface="ＭＳ Ｐゴシック" pitchFamily="50" charset="-128"/>
                          <a:ea typeface="ＭＳ Ｐゴシック" pitchFamily="50" charset="-128"/>
                        </a:rPr>
                        <a:t>大</a:t>
                      </a:r>
                    </a:p>
                  </a:txBody>
                  <a:tcPr marL="90000" marR="90000" marT="46813" marB="46813"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225425" rtl="0" eaLnBrk="1" fontAlgn="base" latinLnBrk="0" hangingPunct="1">
                        <a:lnSpc>
                          <a:spcPct val="100000"/>
                        </a:lnSpc>
                        <a:spcBef>
                          <a:spcPct val="20000"/>
                        </a:spcBef>
                        <a:spcAft>
                          <a:spcPct val="0"/>
                        </a:spcAft>
                        <a:buClrTx/>
                        <a:buSzTx/>
                        <a:buFont typeface="Wingdings" pitchFamily="2" charset="2"/>
                        <a:buNone/>
                        <a:tabLst/>
                      </a:pPr>
                      <a:r>
                        <a:rPr kumimoji="1" lang="ja-JP" altLang="en-US" sz="900" b="0" i="0" u="none" strike="noStrike" cap="none" normalizeH="0" baseline="0" smtClean="0">
                          <a:ln>
                            <a:noFill/>
                          </a:ln>
                          <a:solidFill>
                            <a:schemeClr val="tx1"/>
                          </a:solidFill>
                          <a:effectLst/>
                          <a:latin typeface="ＭＳ Ｐゴシック" pitchFamily="50" charset="-128"/>
                          <a:ea typeface="ＭＳ Ｐゴシック" pitchFamily="50" charset="-128"/>
                        </a:rPr>
                        <a:t>中</a:t>
                      </a:r>
                    </a:p>
                  </a:txBody>
                  <a:tcPr marL="90000" marR="90000" marT="46813" marB="46813"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225425" rtl="0" eaLnBrk="1" fontAlgn="base" latinLnBrk="0" hangingPunct="1">
                        <a:lnSpc>
                          <a:spcPct val="100000"/>
                        </a:lnSpc>
                        <a:spcBef>
                          <a:spcPct val="20000"/>
                        </a:spcBef>
                        <a:spcAft>
                          <a:spcPct val="0"/>
                        </a:spcAft>
                        <a:buClrTx/>
                        <a:buSzTx/>
                        <a:buFont typeface="Wingdings" pitchFamily="2" charset="2"/>
                        <a:buNone/>
                        <a:tabLst/>
                      </a:pPr>
                      <a:r>
                        <a:rPr kumimoji="1" lang="en-US" altLang="ja-JP" sz="900" b="0" i="0" u="none" strike="noStrike" cap="none" normalizeH="0" baseline="0" dirty="0" smtClean="0">
                          <a:ln>
                            <a:noFill/>
                          </a:ln>
                          <a:solidFill>
                            <a:schemeClr val="tx1"/>
                          </a:solidFill>
                          <a:effectLst/>
                          <a:latin typeface="ＭＳ Ｐゴシック" pitchFamily="50" charset="-128"/>
                          <a:ea typeface="ＭＳ Ｐゴシック" pitchFamily="50" charset="-128"/>
                        </a:rPr>
                        <a:t>6</a:t>
                      </a:r>
                    </a:p>
                  </a:txBody>
                  <a:tcPr marL="90000" marR="90000" marT="46813" marB="46813"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225425" rtl="0" eaLnBrk="1" fontAlgn="base" latinLnBrk="0" hangingPunct="1">
                        <a:lnSpc>
                          <a:spcPct val="100000"/>
                        </a:lnSpc>
                        <a:spcBef>
                          <a:spcPct val="20000"/>
                        </a:spcBef>
                        <a:spcAft>
                          <a:spcPct val="0"/>
                        </a:spcAft>
                        <a:buClrTx/>
                        <a:buSzTx/>
                        <a:buFont typeface="Wingdings" pitchFamily="2" charset="2"/>
                        <a:buNone/>
                        <a:tabLst/>
                      </a:pPr>
                      <a:r>
                        <a:rPr kumimoji="1" lang="ja-JP" altLang="en-US" sz="900" b="0" i="0" u="none" strike="noStrike" cap="none" normalizeH="0" baseline="0" dirty="0" smtClean="0">
                          <a:ln>
                            <a:noFill/>
                          </a:ln>
                          <a:solidFill>
                            <a:schemeClr val="tx1"/>
                          </a:solidFill>
                          <a:effectLst/>
                          <a:latin typeface="ＭＳ Ｐゴシック" pitchFamily="50" charset="-128"/>
                          <a:ea typeface="ＭＳ Ｐゴシック" pitchFamily="50" charset="-128"/>
                        </a:rPr>
                        <a:t>・ユーザに対して仕様変更が与える影響を十分、説明しておく。</a:t>
                      </a:r>
                      <a:br>
                        <a:rPr kumimoji="1" lang="ja-JP" altLang="en-US" sz="900" b="0" i="0" u="none" strike="noStrike" cap="none" normalizeH="0" baseline="0" dirty="0" smtClean="0">
                          <a:ln>
                            <a:noFill/>
                          </a:ln>
                          <a:solidFill>
                            <a:schemeClr val="tx1"/>
                          </a:solidFill>
                          <a:effectLst/>
                          <a:latin typeface="ＭＳ Ｐゴシック" pitchFamily="50" charset="-128"/>
                          <a:ea typeface="ＭＳ Ｐゴシック" pitchFamily="50" charset="-128"/>
                        </a:rPr>
                      </a:br>
                      <a:r>
                        <a:rPr kumimoji="1" lang="ja-JP" altLang="en-US" sz="900" b="0" i="0" u="none" strike="noStrike" cap="none" normalizeH="0" baseline="0" dirty="0" smtClean="0">
                          <a:ln>
                            <a:noFill/>
                          </a:ln>
                          <a:solidFill>
                            <a:schemeClr val="tx1"/>
                          </a:solidFill>
                          <a:effectLst/>
                          <a:latin typeface="ＭＳ Ｐゴシック" pitchFamily="50" charset="-128"/>
                          <a:ea typeface="ＭＳ Ｐゴシック" pitchFamily="50" charset="-128"/>
                        </a:rPr>
                        <a:t>・厳格な仕様変更管理を実施する。（変更承認の最終決定者、判断基準の優先度を定義しておく）</a:t>
                      </a:r>
                    </a:p>
                  </a:txBody>
                  <a:tcPr marL="90000" marR="90000" marT="46813" marB="46813"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225425" rtl="0" eaLnBrk="1" fontAlgn="base" latinLnBrk="0" hangingPunct="1">
                        <a:lnSpc>
                          <a:spcPct val="100000"/>
                        </a:lnSpc>
                        <a:spcBef>
                          <a:spcPct val="20000"/>
                        </a:spcBef>
                        <a:spcAft>
                          <a:spcPct val="0"/>
                        </a:spcAft>
                        <a:buClrTx/>
                        <a:buSzTx/>
                        <a:buFont typeface="Wingdings" pitchFamily="2" charset="2"/>
                        <a:buNone/>
                        <a:tabLst/>
                      </a:pPr>
                      <a:r>
                        <a:rPr kumimoji="1" lang="ja-JP" altLang="en-US" sz="900" b="0" i="0" u="none" strike="noStrike" cap="none" normalizeH="0" baseline="0" dirty="0" smtClean="0">
                          <a:ln>
                            <a:noFill/>
                          </a:ln>
                          <a:solidFill>
                            <a:schemeClr val="tx1"/>
                          </a:solidFill>
                          <a:effectLst/>
                          <a:latin typeface="ＭＳ Ｐゴシック" pitchFamily="50" charset="-128"/>
                          <a:ea typeface="ＭＳ Ｐゴシック" pitchFamily="50" charset="-128"/>
                        </a:rPr>
                        <a:t>・原則、仕様変更は稼動後のフォローアップとして対応する。</a:t>
                      </a:r>
                    </a:p>
                    <a:p>
                      <a:pPr marL="0" marR="0" lvl="0" indent="0" algn="l" defTabSz="225425" rtl="0" eaLnBrk="1" fontAlgn="base" latinLnBrk="0" hangingPunct="1">
                        <a:lnSpc>
                          <a:spcPct val="100000"/>
                        </a:lnSpc>
                        <a:spcBef>
                          <a:spcPct val="20000"/>
                        </a:spcBef>
                        <a:spcAft>
                          <a:spcPct val="0"/>
                        </a:spcAft>
                        <a:buClrTx/>
                        <a:buSzTx/>
                        <a:buFont typeface="Wingdings" pitchFamily="2" charset="2"/>
                        <a:buNone/>
                        <a:tabLst/>
                      </a:pPr>
                      <a:r>
                        <a:rPr kumimoji="1" lang="ja-JP" altLang="en-US" sz="900" b="0" i="0" u="none" strike="noStrike" cap="none" normalizeH="0" baseline="0" dirty="0" smtClean="0">
                          <a:ln>
                            <a:noFill/>
                          </a:ln>
                          <a:solidFill>
                            <a:schemeClr val="tx1"/>
                          </a:solidFill>
                          <a:effectLst/>
                          <a:latin typeface="ＭＳ Ｐゴシック" pitchFamily="50" charset="-128"/>
                          <a:ea typeface="ＭＳ Ｐゴシック" pitchFamily="50" charset="-128"/>
                        </a:rPr>
                        <a:t>・しかし、絶対必要な要件については、ステコミの判断を仰ぎ、開発予算</a:t>
                      </a:r>
                      <a:r>
                        <a:rPr kumimoji="1" lang="en-US" altLang="ja-JP" sz="900" b="0" i="0" u="none" strike="noStrike" cap="none" normalizeH="0" baseline="0" dirty="0" smtClean="0">
                          <a:ln>
                            <a:noFill/>
                          </a:ln>
                          <a:solidFill>
                            <a:schemeClr val="tx1"/>
                          </a:solidFill>
                          <a:effectLst/>
                          <a:latin typeface="ＭＳ Ｐゴシック" pitchFamily="50" charset="-128"/>
                          <a:ea typeface="ＭＳ Ｐゴシック" pitchFamily="50" charset="-128"/>
                        </a:rPr>
                        <a:t>/</a:t>
                      </a:r>
                      <a:r>
                        <a:rPr kumimoji="1" lang="ja-JP" altLang="en-US" sz="900" b="0" i="0" u="none" strike="noStrike" cap="none" normalizeH="0" baseline="0" dirty="0" smtClean="0">
                          <a:ln>
                            <a:noFill/>
                          </a:ln>
                          <a:solidFill>
                            <a:schemeClr val="tx1"/>
                          </a:solidFill>
                          <a:effectLst/>
                          <a:latin typeface="ＭＳ Ｐゴシック" pitchFamily="50" charset="-128"/>
                          <a:ea typeface="ＭＳ Ｐゴシック" pitchFamily="50" charset="-128"/>
                        </a:rPr>
                        <a:t>スケジュールの変更を含め対応する。</a:t>
                      </a:r>
                    </a:p>
                  </a:txBody>
                  <a:tcPr marL="90000" marR="90000" marT="46813" marB="46813"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225425" rtl="0" eaLnBrk="1" fontAlgn="base" latinLnBrk="0" hangingPunct="1">
                        <a:lnSpc>
                          <a:spcPct val="100000"/>
                        </a:lnSpc>
                        <a:spcBef>
                          <a:spcPct val="20000"/>
                        </a:spcBef>
                        <a:spcAft>
                          <a:spcPct val="0"/>
                        </a:spcAft>
                        <a:buClrTx/>
                        <a:buSzTx/>
                        <a:buFont typeface="Wingdings" pitchFamily="2" charset="2"/>
                        <a:buNone/>
                        <a:tabLst/>
                      </a:pPr>
                      <a:r>
                        <a:rPr kumimoji="1" lang="ja-JP" altLang="en-US" sz="900" b="0" i="0" u="none" strike="noStrike" cap="none" normalizeH="0" baseline="0" smtClean="0">
                          <a:ln>
                            <a:noFill/>
                          </a:ln>
                          <a:solidFill>
                            <a:schemeClr val="tx1"/>
                          </a:solidFill>
                          <a:effectLst/>
                          <a:latin typeface="ＭＳ Ｐゴシック" pitchFamily="50" charset="-128"/>
                          <a:ea typeface="ＭＳ Ｐゴシック" pitchFamily="50" charset="-128"/>
                        </a:rPr>
                        <a:t>仕様変更の吸収が、納期に影響すると判断した時点</a:t>
                      </a:r>
                    </a:p>
                  </a:txBody>
                  <a:tcPr marL="90000" marR="90000" marT="46813" marB="46813"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bg1"/>
                    </a:solidFill>
                  </a:tcPr>
                </a:tc>
              </a:tr>
              <a:tr h="834489">
                <a:tc>
                  <a:txBody>
                    <a:bodyPr/>
                    <a:lstStyle/>
                    <a:p>
                      <a:pPr marL="0" marR="0" lvl="0" indent="0" algn="l" defTabSz="225425" rtl="0" eaLnBrk="1" fontAlgn="base" latinLnBrk="0" hangingPunct="1">
                        <a:lnSpc>
                          <a:spcPct val="100000"/>
                        </a:lnSpc>
                        <a:spcBef>
                          <a:spcPct val="20000"/>
                        </a:spcBef>
                        <a:spcAft>
                          <a:spcPct val="0"/>
                        </a:spcAft>
                        <a:buClrTx/>
                        <a:buSzTx/>
                        <a:buFont typeface="Wingdings" pitchFamily="2" charset="2"/>
                        <a:buNone/>
                        <a:tabLst/>
                      </a:pPr>
                      <a:r>
                        <a:rPr kumimoji="1" lang="ja-JP" altLang="en-US" sz="900" b="0" i="0" u="none" strike="noStrike" cap="none" normalizeH="0" baseline="0" dirty="0" smtClean="0">
                          <a:ln>
                            <a:noFill/>
                          </a:ln>
                          <a:solidFill>
                            <a:schemeClr val="tx1"/>
                          </a:solidFill>
                          <a:effectLst/>
                          <a:latin typeface="ＭＳ Ｐゴシック" pitchFamily="50" charset="-128"/>
                          <a:ea typeface="ＭＳ Ｐゴシック" pitchFamily="50" charset="-128"/>
                        </a:rPr>
                        <a:t>新規パッケージ適用のため、重大な不具合が発生。</a:t>
                      </a:r>
                    </a:p>
                  </a:txBody>
                  <a:tcPr marL="90000" marR="90000" marT="46813" marB="46813"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225425" rtl="0" eaLnBrk="1" fontAlgn="base" latinLnBrk="0" hangingPunct="1">
                        <a:lnSpc>
                          <a:spcPct val="100000"/>
                        </a:lnSpc>
                        <a:spcBef>
                          <a:spcPct val="20000"/>
                        </a:spcBef>
                        <a:spcAft>
                          <a:spcPct val="0"/>
                        </a:spcAft>
                        <a:buClrTx/>
                        <a:buSzTx/>
                        <a:buFont typeface="Wingdings" pitchFamily="2" charset="2"/>
                        <a:buNone/>
                        <a:tabLst/>
                      </a:pPr>
                      <a:r>
                        <a:rPr kumimoji="1" lang="ja-JP" altLang="en-US" sz="900" b="0" i="0" u="none" strike="noStrike" cap="none" normalizeH="0" baseline="0" dirty="0" smtClean="0">
                          <a:ln>
                            <a:noFill/>
                          </a:ln>
                          <a:solidFill>
                            <a:schemeClr val="tx1"/>
                          </a:solidFill>
                          <a:effectLst/>
                          <a:latin typeface="ＭＳ Ｐゴシック" pitchFamily="50" charset="-128"/>
                          <a:ea typeface="ＭＳ Ｐゴシック" pitchFamily="50" charset="-128"/>
                        </a:rPr>
                        <a:t>スケジュール遅延につながり、最悪の場合はプロジェクト計画見直しに繋がる可能性あり。</a:t>
                      </a:r>
                    </a:p>
                  </a:txBody>
                  <a:tcPr marL="90000" marR="90000" marT="46813" marB="46813"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225425" rtl="0" eaLnBrk="1" fontAlgn="base" latinLnBrk="0" hangingPunct="1">
                        <a:lnSpc>
                          <a:spcPct val="100000"/>
                        </a:lnSpc>
                        <a:spcBef>
                          <a:spcPct val="20000"/>
                        </a:spcBef>
                        <a:spcAft>
                          <a:spcPct val="0"/>
                        </a:spcAft>
                        <a:buClrTx/>
                        <a:buSzTx/>
                        <a:buFont typeface="Wingdings" pitchFamily="2" charset="2"/>
                        <a:buNone/>
                        <a:tabLst/>
                      </a:pPr>
                      <a:r>
                        <a:rPr kumimoji="1" lang="ja-JP" altLang="en-US" sz="900" b="0" i="0" u="none" strike="noStrike" cap="none" normalizeH="0" baseline="0" dirty="0" smtClean="0">
                          <a:ln>
                            <a:noFill/>
                          </a:ln>
                          <a:solidFill>
                            <a:schemeClr val="tx1"/>
                          </a:solidFill>
                          <a:effectLst/>
                          <a:latin typeface="ＭＳ Ｐゴシック" pitchFamily="50" charset="-128"/>
                          <a:ea typeface="ＭＳ Ｐゴシック" pitchFamily="50" charset="-128"/>
                        </a:rPr>
                        <a:t>中</a:t>
                      </a:r>
                    </a:p>
                  </a:txBody>
                  <a:tcPr marL="90000" marR="90000" marT="46813" marB="46813"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225425" rtl="0" eaLnBrk="1" fontAlgn="base" latinLnBrk="0" hangingPunct="1">
                        <a:lnSpc>
                          <a:spcPct val="100000"/>
                        </a:lnSpc>
                        <a:spcBef>
                          <a:spcPct val="20000"/>
                        </a:spcBef>
                        <a:spcAft>
                          <a:spcPct val="0"/>
                        </a:spcAft>
                        <a:buClrTx/>
                        <a:buSzTx/>
                        <a:buFont typeface="Wingdings" pitchFamily="2" charset="2"/>
                        <a:buNone/>
                        <a:tabLst/>
                      </a:pPr>
                      <a:r>
                        <a:rPr kumimoji="1" lang="ja-JP" altLang="en-US" sz="900" b="0" i="0" u="none" strike="noStrike" cap="none" normalizeH="0" baseline="0" smtClean="0">
                          <a:ln>
                            <a:noFill/>
                          </a:ln>
                          <a:solidFill>
                            <a:schemeClr val="tx1"/>
                          </a:solidFill>
                          <a:effectLst/>
                          <a:latin typeface="ＭＳ Ｐゴシック" pitchFamily="50" charset="-128"/>
                          <a:ea typeface="ＭＳ Ｐゴシック" pitchFamily="50" charset="-128"/>
                        </a:rPr>
                        <a:t>低</a:t>
                      </a:r>
                    </a:p>
                  </a:txBody>
                  <a:tcPr marL="90000" marR="90000" marT="46813" marB="46813"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225425" rtl="0" eaLnBrk="1" fontAlgn="base" latinLnBrk="0" hangingPunct="1">
                        <a:lnSpc>
                          <a:spcPct val="100000"/>
                        </a:lnSpc>
                        <a:spcBef>
                          <a:spcPct val="20000"/>
                        </a:spcBef>
                        <a:spcAft>
                          <a:spcPct val="0"/>
                        </a:spcAft>
                        <a:buClrTx/>
                        <a:buSzTx/>
                        <a:buFont typeface="Wingdings" pitchFamily="2" charset="2"/>
                        <a:buNone/>
                        <a:tabLst/>
                      </a:pPr>
                      <a:r>
                        <a:rPr kumimoji="1" lang="en-US" altLang="ja-JP" sz="900" b="0" i="0" u="none" strike="noStrike" cap="none" normalizeH="0" baseline="0" smtClean="0">
                          <a:ln>
                            <a:noFill/>
                          </a:ln>
                          <a:solidFill>
                            <a:schemeClr val="tx1"/>
                          </a:solidFill>
                          <a:effectLst/>
                          <a:latin typeface="ＭＳ Ｐゴシック" pitchFamily="50" charset="-128"/>
                          <a:ea typeface="ＭＳ Ｐゴシック" pitchFamily="50" charset="-128"/>
                        </a:rPr>
                        <a:t>2</a:t>
                      </a:r>
                    </a:p>
                  </a:txBody>
                  <a:tcPr marL="90000" marR="90000" marT="46813" marB="46813"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225425" rtl="0" eaLnBrk="1" fontAlgn="base" latinLnBrk="0" hangingPunct="1">
                        <a:lnSpc>
                          <a:spcPct val="100000"/>
                        </a:lnSpc>
                        <a:spcBef>
                          <a:spcPct val="20000"/>
                        </a:spcBef>
                        <a:spcAft>
                          <a:spcPct val="0"/>
                        </a:spcAft>
                        <a:buClrTx/>
                        <a:buSzTx/>
                        <a:buFont typeface="Wingdings" pitchFamily="2" charset="2"/>
                        <a:buNone/>
                        <a:tabLst/>
                      </a:pPr>
                      <a:r>
                        <a:rPr kumimoji="1" lang="ja-JP" altLang="en-US" sz="900" b="0" i="0" u="none" strike="noStrike" cap="none" normalizeH="0" baseline="0" dirty="0" smtClean="0">
                          <a:ln>
                            <a:noFill/>
                          </a:ln>
                          <a:solidFill>
                            <a:schemeClr val="tx1"/>
                          </a:solidFill>
                          <a:effectLst/>
                          <a:latin typeface="ＭＳ Ｐゴシック" pitchFamily="50" charset="-128"/>
                          <a:ea typeface="ＭＳ Ｐゴシック" pitchFamily="50" charset="-128"/>
                        </a:rPr>
                        <a:t>・パッケージ販売会社と密接に情報交換し、他社での予防策・対応事例などを事前収集する</a:t>
                      </a:r>
                    </a:p>
                    <a:p>
                      <a:pPr marL="0" marR="0" lvl="0" indent="0" algn="l" defTabSz="225425" rtl="0" eaLnBrk="1" fontAlgn="base" latinLnBrk="0" hangingPunct="1">
                        <a:lnSpc>
                          <a:spcPct val="100000"/>
                        </a:lnSpc>
                        <a:spcBef>
                          <a:spcPct val="20000"/>
                        </a:spcBef>
                        <a:spcAft>
                          <a:spcPct val="0"/>
                        </a:spcAft>
                        <a:buClrTx/>
                        <a:buSzTx/>
                        <a:buFont typeface="Wingdings" pitchFamily="2" charset="2"/>
                        <a:buNone/>
                        <a:tabLst/>
                      </a:pPr>
                      <a:r>
                        <a:rPr kumimoji="1" lang="ja-JP" altLang="en-US" sz="900" b="0" i="0" u="none" strike="noStrike" cap="none" normalizeH="0" baseline="0" dirty="0" smtClean="0">
                          <a:ln>
                            <a:noFill/>
                          </a:ln>
                          <a:solidFill>
                            <a:schemeClr val="tx1"/>
                          </a:solidFill>
                          <a:effectLst/>
                          <a:latin typeface="ＭＳ Ｐゴシック" pitchFamily="50" charset="-128"/>
                          <a:ea typeface="ＭＳ Ｐゴシック" pitchFamily="50" charset="-128"/>
                        </a:rPr>
                        <a:t>・パッケージ開発会社と即時対処に向けた合意を事前に確保する。</a:t>
                      </a:r>
                    </a:p>
                  </a:txBody>
                  <a:tcPr marL="90000" marR="90000" marT="46813" marB="46813"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225425" rtl="0" eaLnBrk="1" fontAlgn="base" latinLnBrk="0" hangingPunct="1">
                        <a:lnSpc>
                          <a:spcPct val="100000"/>
                        </a:lnSpc>
                        <a:spcBef>
                          <a:spcPct val="20000"/>
                        </a:spcBef>
                        <a:spcAft>
                          <a:spcPct val="0"/>
                        </a:spcAft>
                        <a:buClrTx/>
                        <a:buSzTx/>
                        <a:buFont typeface="Wingdings" pitchFamily="2" charset="2"/>
                        <a:buNone/>
                        <a:tabLst/>
                      </a:pPr>
                      <a:r>
                        <a:rPr kumimoji="1" lang="ja-JP" altLang="en-US" sz="900" b="0" i="0" u="none" strike="noStrike" cap="none" normalizeH="0" baseline="0" dirty="0" smtClean="0">
                          <a:ln>
                            <a:noFill/>
                          </a:ln>
                          <a:solidFill>
                            <a:schemeClr val="tx1"/>
                          </a:solidFill>
                          <a:effectLst/>
                          <a:latin typeface="ＭＳ Ｐゴシック" pitchFamily="50" charset="-128"/>
                          <a:ea typeface="ＭＳ Ｐゴシック" pitchFamily="50" charset="-128"/>
                        </a:rPr>
                        <a:t>・パッケージ開発会社へ緊急対策を依頼する。</a:t>
                      </a:r>
                    </a:p>
                    <a:p>
                      <a:pPr marL="0" marR="0" lvl="0" indent="0" algn="l" defTabSz="225425" rtl="0" eaLnBrk="1" fontAlgn="base" latinLnBrk="0" hangingPunct="1">
                        <a:lnSpc>
                          <a:spcPct val="100000"/>
                        </a:lnSpc>
                        <a:spcBef>
                          <a:spcPct val="20000"/>
                        </a:spcBef>
                        <a:spcAft>
                          <a:spcPct val="0"/>
                        </a:spcAft>
                        <a:buClrTx/>
                        <a:buSzTx/>
                        <a:buFont typeface="Wingdings" pitchFamily="2" charset="2"/>
                        <a:buNone/>
                        <a:tabLst/>
                      </a:pPr>
                      <a:r>
                        <a:rPr kumimoji="1" lang="ja-JP" altLang="en-US" sz="900" b="0" i="0" u="none" strike="noStrike" cap="none" normalizeH="0" baseline="0" dirty="0" smtClean="0">
                          <a:ln>
                            <a:noFill/>
                          </a:ln>
                          <a:solidFill>
                            <a:schemeClr val="tx1"/>
                          </a:solidFill>
                          <a:effectLst/>
                          <a:latin typeface="ＭＳ Ｐゴシック" pitchFamily="50" charset="-128"/>
                          <a:ea typeface="ＭＳ Ｐゴシック" pitchFamily="50" charset="-128"/>
                        </a:rPr>
                        <a:t>・不具合の回避方法を別途検討し、対応する。</a:t>
                      </a:r>
                    </a:p>
                    <a:p>
                      <a:pPr marL="0" marR="0" lvl="0" indent="0" algn="l" defTabSz="225425" rtl="0" eaLnBrk="1" fontAlgn="base" latinLnBrk="0" hangingPunct="1">
                        <a:lnSpc>
                          <a:spcPct val="100000"/>
                        </a:lnSpc>
                        <a:spcBef>
                          <a:spcPct val="20000"/>
                        </a:spcBef>
                        <a:spcAft>
                          <a:spcPct val="0"/>
                        </a:spcAft>
                        <a:buClrTx/>
                        <a:buSzTx/>
                        <a:buFont typeface="Wingdings" pitchFamily="2" charset="2"/>
                        <a:buNone/>
                        <a:tabLst/>
                      </a:pPr>
                      <a:endParaRPr kumimoji="1" lang="en-US" altLang="ja-JP" sz="900" b="0" i="0" u="none" strike="noStrike" cap="none" normalizeH="0" baseline="0" dirty="0" smtClean="0">
                        <a:ln>
                          <a:noFill/>
                        </a:ln>
                        <a:solidFill>
                          <a:schemeClr val="tx1"/>
                        </a:solidFill>
                        <a:effectLst/>
                        <a:latin typeface="ＭＳ Ｐゴシック" pitchFamily="50" charset="-128"/>
                        <a:ea typeface="ＭＳ Ｐゴシック" pitchFamily="50" charset="-128"/>
                      </a:endParaRPr>
                    </a:p>
                  </a:txBody>
                  <a:tcPr marL="90000" marR="90000" marT="46813" marB="46813"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225425" rtl="0" eaLnBrk="1" fontAlgn="base" latinLnBrk="0" hangingPunct="1">
                        <a:lnSpc>
                          <a:spcPct val="100000"/>
                        </a:lnSpc>
                        <a:spcBef>
                          <a:spcPct val="20000"/>
                        </a:spcBef>
                        <a:spcAft>
                          <a:spcPct val="0"/>
                        </a:spcAft>
                        <a:buClrTx/>
                        <a:buSzTx/>
                        <a:buFont typeface="Wingdings" pitchFamily="2" charset="2"/>
                        <a:buNone/>
                        <a:tabLst/>
                      </a:pPr>
                      <a:r>
                        <a:rPr kumimoji="1" lang="ja-JP" altLang="en-US" sz="900" b="0" i="0" u="none" strike="noStrike" cap="none" normalizeH="0" baseline="0" dirty="0" smtClean="0">
                          <a:ln>
                            <a:noFill/>
                          </a:ln>
                          <a:solidFill>
                            <a:schemeClr val="tx1"/>
                          </a:solidFill>
                          <a:effectLst/>
                          <a:latin typeface="ＭＳ Ｐゴシック" pitchFamily="50" charset="-128"/>
                          <a:ea typeface="ＭＳ Ｐゴシック" pitchFamily="50" charset="-128"/>
                        </a:rPr>
                        <a:t>致命的障害の発生時点。</a:t>
                      </a:r>
                    </a:p>
                  </a:txBody>
                  <a:tcPr marL="90000" marR="90000" marT="46813" marB="46813"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bg1"/>
                    </a:solidFill>
                  </a:tcPr>
                </a:tc>
              </a:tr>
              <a:tr h="916705">
                <a:tc>
                  <a:txBody>
                    <a:bodyPr/>
                    <a:lstStyle/>
                    <a:p>
                      <a:pPr marL="0" marR="0" lvl="0" indent="0" algn="l" defTabSz="225425" rtl="0" eaLnBrk="1" fontAlgn="base" latinLnBrk="0" hangingPunct="1">
                        <a:lnSpc>
                          <a:spcPct val="100000"/>
                        </a:lnSpc>
                        <a:spcBef>
                          <a:spcPct val="20000"/>
                        </a:spcBef>
                        <a:spcAft>
                          <a:spcPct val="0"/>
                        </a:spcAft>
                        <a:buClrTx/>
                        <a:buSzTx/>
                        <a:buFont typeface="Wingdings" pitchFamily="2" charset="2"/>
                        <a:buNone/>
                        <a:tabLst/>
                      </a:pPr>
                      <a:r>
                        <a:rPr kumimoji="1" lang="ja-JP" altLang="en-US" sz="900" b="0" i="0" u="none" strike="noStrike" cap="none" normalizeH="0" baseline="0" dirty="0" smtClean="0">
                          <a:ln>
                            <a:noFill/>
                          </a:ln>
                          <a:solidFill>
                            <a:schemeClr val="tx1"/>
                          </a:solidFill>
                          <a:effectLst/>
                          <a:latin typeface="ＭＳ Ｐゴシック" pitchFamily="50" charset="-128"/>
                          <a:ea typeface="ＭＳ Ｐゴシック" pitchFamily="50" charset="-128"/>
                        </a:rPr>
                        <a:t>関連する他のプロジェクトのスケジュールが守られない事により、当プロジェクトの開発期間が圧迫される。</a:t>
                      </a:r>
                    </a:p>
                  </a:txBody>
                  <a:tcPr marL="90000" marR="90000" marT="46813" marB="46813"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225425" rtl="0" eaLnBrk="1" fontAlgn="base" latinLnBrk="0" hangingPunct="1">
                        <a:lnSpc>
                          <a:spcPct val="100000"/>
                        </a:lnSpc>
                        <a:spcBef>
                          <a:spcPct val="20000"/>
                        </a:spcBef>
                        <a:spcAft>
                          <a:spcPct val="0"/>
                        </a:spcAft>
                        <a:buClrTx/>
                        <a:buSzTx/>
                        <a:buFont typeface="Wingdings" pitchFamily="2" charset="2"/>
                        <a:buNone/>
                        <a:tabLst/>
                        <a:defRPr/>
                      </a:pPr>
                      <a:r>
                        <a:rPr kumimoji="1" lang="ja-JP" altLang="en-US" sz="900" b="0" i="0" u="none" strike="noStrike" cap="none" normalizeH="0" baseline="0" dirty="0" smtClean="0">
                          <a:ln>
                            <a:noFill/>
                          </a:ln>
                          <a:solidFill>
                            <a:schemeClr val="tx1"/>
                          </a:solidFill>
                          <a:effectLst/>
                          <a:latin typeface="ＭＳ Ｐゴシック" pitchFamily="50" charset="-128"/>
                          <a:ea typeface="ＭＳ Ｐゴシック" pitchFamily="50" charset="-128"/>
                        </a:rPr>
                        <a:t>開発スケジュールが遅延し、開発費用が膨らむ。</a:t>
                      </a:r>
                    </a:p>
                  </a:txBody>
                  <a:tcPr marL="90000" marR="90000" marT="46813" marB="46813"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225425" rtl="0" eaLnBrk="1" fontAlgn="base" latinLnBrk="0" hangingPunct="1">
                        <a:lnSpc>
                          <a:spcPct val="100000"/>
                        </a:lnSpc>
                        <a:spcBef>
                          <a:spcPct val="20000"/>
                        </a:spcBef>
                        <a:spcAft>
                          <a:spcPct val="0"/>
                        </a:spcAft>
                        <a:buClrTx/>
                        <a:buSzTx/>
                        <a:buFont typeface="Wingdings" pitchFamily="2" charset="2"/>
                        <a:buNone/>
                        <a:tabLst/>
                      </a:pPr>
                      <a:r>
                        <a:rPr kumimoji="1" lang="ja-JP" altLang="en-US" sz="900" b="0" i="0" u="none" strike="noStrike" cap="none" normalizeH="0" baseline="0" dirty="0" smtClean="0">
                          <a:ln>
                            <a:noFill/>
                          </a:ln>
                          <a:solidFill>
                            <a:schemeClr val="tx1"/>
                          </a:solidFill>
                          <a:effectLst/>
                          <a:latin typeface="ＭＳ Ｐゴシック" pitchFamily="50" charset="-128"/>
                          <a:ea typeface="ＭＳ Ｐゴシック" pitchFamily="50" charset="-128"/>
                        </a:rPr>
                        <a:t>中</a:t>
                      </a:r>
                    </a:p>
                  </a:txBody>
                  <a:tcPr marL="90000" marR="90000" marT="46813" marB="46813"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225425" rtl="0" eaLnBrk="1" fontAlgn="base" latinLnBrk="0" hangingPunct="1">
                        <a:lnSpc>
                          <a:spcPct val="100000"/>
                        </a:lnSpc>
                        <a:spcBef>
                          <a:spcPct val="20000"/>
                        </a:spcBef>
                        <a:spcAft>
                          <a:spcPct val="0"/>
                        </a:spcAft>
                        <a:buClrTx/>
                        <a:buSzTx/>
                        <a:buFont typeface="Wingdings" pitchFamily="2" charset="2"/>
                        <a:buNone/>
                        <a:tabLst/>
                      </a:pPr>
                      <a:r>
                        <a:rPr kumimoji="1" lang="ja-JP" altLang="en-US" sz="900" b="0" i="0" u="none" strike="noStrike" cap="none" normalizeH="0" baseline="0" dirty="0" smtClean="0">
                          <a:ln>
                            <a:noFill/>
                          </a:ln>
                          <a:solidFill>
                            <a:schemeClr val="tx1"/>
                          </a:solidFill>
                          <a:effectLst/>
                          <a:latin typeface="ＭＳ Ｐゴシック" pitchFamily="50" charset="-128"/>
                          <a:ea typeface="ＭＳ Ｐゴシック" pitchFamily="50" charset="-128"/>
                        </a:rPr>
                        <a:t>高</a:t>
                      </a:r>
                    </a:p>
                  </a:txBody>
                  <a:tcPr marL="90000" marR="90000" marT="46813" marB="46813"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225425" rtl="0" eaLnBrk="1" fontAlgn="base" latinLnBrk="0" hangingPunct="1">
                        <a:lnSpc>
                          <a:spcPct val="100000"/>
                        </a:lnSpc>
                        <a:spcBef>
                          <a:spcPct val="20000"/>
                        </a:spcBef>
                        <a:spcAft>
                          <a:spcPct val="0"/>
                        </a:spcAft>
                        <a:buClrTx/>
                        <a:buSzTx/>
                        <a:buFont typeface="Wingdings" pitchFamily="2" charset="2"/>
                        <a:buNone/>
                        <a:tabLst/>
                      </a:pPr>
                      <a:r>
                        <a:rPr kumimoji="1" lang="en-US" altLang="ja-JP" sz="900" b="0" i="0" u="none" strike="noStrike" cap="none" normalizeH="0" baseline="0" dirty="0" smtClean="0">
                          <a:ln>
                            <a:noFill/>
                          </a:ln>
                          <a:solidFill>
                            <a:schemeClr val="tx1"/>
                          </a:solidFill>
                          <a:effectLst/>
                          <a:latin typeface="ＭＳ Ｐゴシック" pitchFamily="50" charset="-128"/>
                          <a:ea typeface="ＭＳ Ｐゴシック" pitchFamily="50" charset="-128"/>
                        </a:rPr>
                        <a:t>6</a:t>
                      </a:r>
                    </a:p>
                    <a:p>
                      <a:pPr marL="0" marR="0" lvl="0" indent="0" algn="ctr" defTabSz="225425" rtl="0" eaLnBrk="1" fontAlgn="base" latinLnBrk="0" hangingPunct="1">
                        <a:lnSpc>
                          <a:spcPct val="100000"/>
                        </a:lnSpc>
                        <a:spcBef>
                          <a:spcPct val="20000"/>
                        </a:spcBef>
                        <a:spcAft>
                          <a:spcPct val="0"/>
                        </a:spcAft>
                        <a:buClrTx/>
                        <a:buSzTx/>
                        <a:buFont typeface="Wingdings" pitchFamily="2" charset="2"/>
                        <a:buNone/>
                        <a:tabLst/>
                      </a:pPr>
                      <a:endParaRPr kumimoji="1" lang="en-US" altLang="ja-JP" sz="900" b="0" i="0" u="none" strike="noStrike" cap="none" normalizeH="0" baseline="0" dirty="0" smtClean="0">
                        <a:ln>
                          <a:noFill/>
                        </a:ln>
                        <a:solidFill>
                          <a:schemeClr val="tx1"/>
                        </a:solidFill>
                        <a:effectLst/>
                        <a:latin typeface="ＭＳ Ｐゴシック" pitchFamily="50" charset="-128"/>
                        <a:ea typeface="ＭＳ Ｐゴシック" pitchFamily="50" charset="-128"/>
                      </a:endParaRPr>
                    </a:p>
                  </a:txBody>
                  <a:tcPr marL="90000" marR="90000" marT="46813" marB="46813"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225425" rtl="0" eaLnBrk="1" fontAlgn="base" latinLnBrk="0" hangingPunct="1">
                        <a:lnSpc>
                          <a:spcPct val="100000"/>
                        </a:lnSpc>
                        <a:spcBef>
                          <a:spcPct val="20000"/>
                        </a:spcBef>
                        <a:spcAft>
                          <a:spcPct val="0"/>
                        </a:spcAft>
                        <a:buClrTx/>
                        <a:buSzTx/>
                        <a:buFont typeface="Wingdings" pitchFamily="2" charset="2"/>
                        <a:buNone/>
                        <a:tabLst/>
                        <a:defRPr/>
                      </a:pPr>
                      <a:r>
                        <a:rPr kumimoji="1" lang="ja-JP" altLang="en-US" sz="900" b="0" i="0" u="none" strike="noStrike" cap="none" normalizeH="0" baseline="0" dirty="0" smtClean="0">
                          <a:ln>
                            <a:noFill/>
                          </a:ln>
                          <a:solidFill>
                            <a:schemeClr val="tx1"/>
                          </a:solidFill>
                          <a:effectLst/>
                          <a:latin typeface="ＭＳ Ｐゴシック" pitchFamily="50" charset="-128"/>
                          <a:ea typeface="ＭＳ Ｐゴシック" pitchFamily="50" charset="-128"/>
                        </a:rPr>
                        <a:t>他プロジェクトのタスクとの依存関係をプロジェクト計画段階で明らかにし、互いに進捗状況の定期的報告を徹底する。</a:t>
                      </a:r>
                      <a:endParaRPr kumimoji="1" lang="en-US" altLang="ja-JP" sz="900" b="0" i="0" u="none" strike="noStrike" cap="none" normalizeH="0" baseline="0" dirty="0" smtClean="0">
                        <a:ln>
                          <a:noFill/>
                        </a:ln>
                        <a:solidFill>
                          <a:schemeClr val="tx1"/>
                        </a:solidFill>
                        <a:effectLst/>
                        <a:latin typeface="ＭＳ Ｐゴシック" pitchFamily="50" charset="-128"/>
                        <a:ea typeface="ＭＳ Ｐゴシック" pitchFamily="50" charset="-128"/>
                      </a:endParaRPr>
                    </a:p>
                    <a:p>
                      <a:pPr marL="0" marR="0" lvl="0" indent="0" algn="l" defTabSz="225425" rtl="0" eaLnBrk="1" fontAlgn="base" latinLnBrk="0" hangingPunct="1">
                        <a:lnSpc>
                          <a:spcPct val="100000"/>
                        </a:lnSpc>
                        <a:spcBef>
                          <a:spcPct val="20000"/>
                        </a:spcBef>
                        <a:spcAft>
                          <a:spcPct val="0"/>
                        </a:spcAft>
                        <a:buClrTx/>
                        <a:buSzTx/>
                        <a:buFont typeface="Wingdings" pitchFamily="2" charset="2"/>
                        <a:buNone/>
                        <a:tabLst/>
                        <a:defRPr/>
                      </a:pPr>
                      <a:endParaRPr kumimoji="1" lang="ja-JP" altLang="en-US" sz="900" b="0" i="0" u="none" strike="noStrike" cap="none" normalizeH="0" baseline="0" dirty="0" smtClean="0">
                        <a:ln>
                          <a:noFill/>
                        </a:ln>
                        <a:solidFill>
                          <a:schemeClr val="tx1"/>
                        </a:solidFill>
                        <a:effectLst/>
                        <a:latin typeface="ＭＳ Ｐゴシック" pitchFamily="50" charset="-128"/>
                        <a:ea typeface="ＭＳ Ｐゴシック" pitchFamily="50" charset="-128"/>
                      </a:endParaRPr>
                    </a:p>
                  </a:txBody>
                  <a:tcPr marL="90000" marR="90000" marT="46813" marB="46813"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225425" rtl="0" eaLnBrk="1" fontAlgn="base" latinLnBrk="0" hangingPunct="1">
                        <a:lnSpc>
                          <a:spcPct val="100000"/>
                        </a:lnSpc>
                        <a:spcBef>
                          <a:spcPct val="20000"/>
                        </a:spcBef>
                        <a:spcAft>
                          <a:spcPct val="0"/>
                        </a:spcAft>
                        <a:buClrTx/>
                        <a:buSzTx/>
                        <a:buFont typeface="Wingdings" pitchFamily="2" charset="2"/>
                        <a:buNone/>
                        <a:tabLst/>
                      </a:pPr>
                      <a:r>
                        <a:rPr kumimoji="1" lang="ja-JP" altLang="en-US" sz="900" b="0" i="0" u="none" strike="noStrike" cap="none" normalizeH="0" baseline="0" dirty="0" smtClean="0">
                          <a:ln>
                            <a:noFill/>
                          </a:ln>
                          <a:solidFill>
                            <a:schemeClr val="tx1"/>
                          </a:solidFill>
                          <a:effectLst/>
                          <a:latin typeface="ＭＳ Ｐゴシック" pitchFamily="50" charset="-128"/>
                          <a:ea typeface="ＭＳ Ｐゴシック" pitchFamily="50" charset="-128"/>
                        </a:rPr>
                        <a:t>対策会議を開催し、対応を検討する。また、スケジュールの見直しを行う。</a:t>
                      </a:r>
                      <a:endParaRPr kumimoji="1" lang="en-US" altLang="ja-JP" sz="900" b="0" i="0" u="none" strike="noStrike" cap="none" normalizeH="0" baseline="0" dirty="0" smtClean="0">
                        <a:ln>
                          <a:noFill/>
                        </a:ln>
                        <a:solidFill>
                          <a:schemeClr val="tx1"/>
                        </a:solidFill>
                        <a:effectLst/>
                        <a:latin typeface="ＭＳ Ｐゴシック" pitchFamily="50" charset="-128"/>
                        <a:ea typeface="ＭＳ Ｐゴシック" pitchFamily="50" charset="-128"/>
                      </a:endParaRPr>
                    </a:p>
                  </a:txBody>
                  <a:tcPr marL="90000" marR="90000" marT="46813" marB="46813"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225425" rtl="0" eaLnBrk="1" fontAlgn="base" latinLnBrk="0" hangingPunct="1">
                        <a:lnSpc>
                          <a:spcPct val="100000"/>
                        </a:lnSpc>
                        <a:spcBef>
                          <a:spcPct val="20000"/>
                        </a:spcBef>
                        <a:spcAft>
                          <a:spcPct val="0"/>
                        </a:spcAft>
                        <a:buClrTx/>
                        <a:buSzTx/>
                        <a:buFont typeface="Wingdings" pitchFamily="2" charset="2"/>
                        <a:buNone/>
                        <a:tabLst/>
                      </a:pPr>
                      <a:r>
                        <a:rPr kumimoji="1" lang="ja-JP" altLang="en-US" sz="900" b="0" i="0" u="none" strike="noStrike" cap="none" normalizeH="0" baseline="0" dirty="0" smtClean="0">
                          <a:ln>
                            <a:noFill/>
                          </a:ln>
                          <a:solidFill>
                            <a:schemeClr val="tx1"/>
                          </a:solidFill>
                          <a:effectLst/>
                          <a:latin typeface="ＭＳ Ｐゴシック" pitchFamily="50" charset="-128"/>
                          <a:ea typeface="ＭＳ Ｐゴシック" pitchFamily="50" charset="-128"/>
                        </a:rPr>
                        <a:t>他プロジェクトの進捗が</a:t>
                      </a:r>
                      <a:r>
                        <a:rPr kumimoji="1" lang="en-US" altLang="ja-JP" sz="900" b="0" i="0" u="none" strike="noStrike" cap="none" normalizeH="0" baseline="0" dirty="0" smtClean="0">
                          <a:ln>
                            <a:noFill/>
                          </a:ln>
                          <a:solidFill>
                            <a:schemeClr val="tx1"/>
                          </a:solidFill>
                          <a:effectLst/>
                          <a:latin typeface="ＭＳ Ｐゴシック" pitchFamily="50" charset="-128"/>
                          <a:ea typeface="ＭＳ Ｐゴシック" pitchFamily="50" charset="-128"/>
                        </a:rPr>
                        <a:t>1</a:t>
                      </a:r>
                      <a:r>
                        <a:rPr kumimoji="1" lang="ja-JP" altLang="en-US" sz="900" b="0" i="0" u="none" strike="noStrike" cap="none" normalizeH="0" baseline="0" dirty="0" smtClean="0">
                          <a:ln>
                            <a:noFill/>
                          </a:ln>
                          <a:solidFill>
                            <a:schemeClr val="tx1"/>
                          </a:solidFill>
                          <a:effectLst/>
                          <a:latin typeface="ＭＳ Ｐゴシック" pitchFamily="50" charset="-128"/>
                          <a:ea typeface="ＭＳ Ｐゴシック" pitchFamily="50" charset="-128"/>
                        </a:rPr>
                        <a:t>か月遅れた時点</a:t>
                      </a:r>
                    </a:p>
                  </a:txBody>
                  <a:tcPr marL="90000" marR="90000" marT="46813" marB="46813"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bg1"/>
                    </a:solidFill>
                  </a:tcPr>
                </a:tc>
              </a:tr>
            </a:tbl>
          </a:graphicData>
        </a:graphic>
      </p:graphicFrame>
    </p:spTree>
    <p:extLst>
      <p:ext uri="{BB962C8B-B14F-4D97-AF65-F5344CB8AC3E}">
        <p14:creationId xmlns:p14="http://schemas.microsoft.com/office/powerpoint/2010/main" val="260266789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p:cNvSpPr>
            <a:spLocks noGrp="1"/>
          </p:cNvSpPr>
          <p:nvPr>
            <p:ph type="title" sz="quarter"/>
          </p:nvPr>
        </p:nvSpPr>
        <p:spPr/>
        <p:txBody>
          <a:bodyPr/>
          <a:lstStyle/>
          <a:p>
            <a:r>
              <a:rPr lang="ja-JP" altLang="en-US" dirty="0" smtClean="0"/>
              <a:t>図表</a:t>
            </a:r>
            <a:r>
              <a:rPr lang="en-US" altLang="ja-JP" dirty="0" smtClean="0"/>
              <a:t>7-27</a:t>
            </a:r>
            <a:r>
              <a:rPr lang="ja-JP" altLang="en-US" dirty="0"/>
              <a:t>　コスト・ベネフィット分析の主な手法</a:t>
            </a:r>
            <a:endParaRPr kumimoji="1" lang="ja-JP" altLang="en-US" dirty="0"/>
          </a:p>
        </p:txBody>
      </p:sp>
      <p:graphicFrame>
        <p:nvGraphicFramePr>
          <p:cNvPr id="2" name="オブジェクト 1"/>
          <p:cNvGraphicFramePr>
            <a:graphicFrameLocks noChangeAspect="1"/>
          </p:cNvGraphicFramePr>
          <p:nvPr>
            <p:extLst>
              <p:ext uri="{D42A27DB-BD31-4B8C-83A1-F6EECF244321}">
                <p14:modId xmlns:p14="http://schemas.microsoft.com/office/powerpoint/2010/main" val="76950365"/>
              </p:ext>
            </p:extLst>
          </p:nvPr>
        </p:nvGraphicFramePr>
        <p:xfrm>
          <a:off x="179388" y="1714500"/>
          <a:ext cx="8740775" cy="3024188"/>
        </p:xfrm>
        <a:graphic>
          <a:graphicData uri="http://schemas.openxmlformats.org/presentationml/2006/ole">
            <mc:AlternateContent xmlns:mc="http://schemas.openxmlformats.org/markup-compatibility/2006">
              <mc:Choice xmlns:v="urn:schemas-microsoft-com:vml" Requires="v">
                <p:oleObj spid="_x0000_s2125" name="ワークシート" r:id="rId4" imgW="10925300" imgH="3781427" progId="Excel.Sheet.12">
                  <p:embed/>
                </p:oleObj>
              </mc:Choice>
              <mc:Fallback>
                <p:oleObj name="ワークシート" r:id="rId4" imgW="10925300" imgH="3781427" progId="Excel.Sheet.12">
                  <p:embed/>
                  <p:pic>
                    <p:nvPicPr>
                      <p:cNvPr id="0" name="オブジェクト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9388" y="1714500"/>
                        <a:ext cx="8740775" cy="302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75056142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p:cNvSpPr>
            <a:spLocks noGrp="1"/>
          </p:cNvSpPr>
          <p:nvPr>
            <p:ph type="title" sz="quarter"/>
          </p:nvPr>
        </p:nvSpPr>
        <p:spPr/>
        <p:txBody>
          <a:bodyPr/>
          <a:lstStyle/>
          <a:p>
            <a:r>
              <a:rPr lang="ja-JP" altLang="en-US" dirty="0" smtClean="0"/>
              <a:t>図表</a:t>
            </a:r>
            <a:r>
              <a:rPr lang="en-US" altLang="ja-JP" dirty="0" smtClean="0"/>
              <a:t>7-28</a:t>
            </a:r>
            <a:r>
              <a:rPr lang="ja-JP" altLang="en-US" dirty="0"/>
              <a:t>　投資額算出の標準化の例</a:t>
            </a:r>
            <a:endParaRPr kumimoji="1" lang="ja-JP" altLang="en-US" dirty="0"/>
          </a:p>
        </p:txBody>
      </p:sp>
      <p:sp>
        <p:nvSpPr>
          <p:cNvPr id="3" name="Rectangle 6"/>
          <p:cNvSpPr>
            <a:spLocks noChangeArrowheads="1"/>
          </p:cNvSpPr>
          <p:nvPr/>
        </p:nvSpPr>
        <p:spPr bwMode="auto">
          <a:xfrm>
            <a:off x="1044575" y="2717800"/>
            <a:ext cx="1358900" cy="1724025"/>
          </a:xfrm>
          <a:prstGeom prst="rect">
            <a:avLst/>
          </a:prstGeom>
          <a:solidFill>
            <a:srgbClr val="FFCC99"/>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pPr algn="ctr"/>
            <a:r>
              <a:rPr lang="ja-JP" altLang="en-US" sz="1200">
                <a:solidFill>
                  <a:srgbClr val="000000"/>
                </a:solidFill>
                <a:latin typeface="ＭＳ Ｐゴシック" pitchFamily="50" charset="-128"/>
              </a:rPr>
              <a:t>初期投資額</a:t>
            </a:r>
          </a:p>
        </p:txBody>
      </p:sp>
      <p:sp>
        <p:nvSpPr>
          <p:cNvPr id="4" name="Rectangle 7"/>
          <p:cNvSpPr>
            <a:spLocks noChangeArrowheads="1"/>
          </p:cNvSpPr>
          <p:nvPr/>
        </p:nvSpPr>
        <p:spPr bwMode="auto">
          <a:xfrm>
            <a:off x="1039813" y="4438650"/>
            <a:ext cx="1358900" cy="1724025"/>
          </a:xfrm>
          <a:prstGeom prst="rect">
            <a:avLst/>
          </a:prstGeom>
          <a:solidFill>
            <a:srgbClr val="FFCC99"/>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pPr algn="ctr"/>
            <a:r>
              <a:rPr lang="ja-JP" altLang="en-US" sz="1200">
                <a:solidFill>
                  <a:srgbClr val="000000"/>
                </a:solidFill>
                <a:latin typeface="ＭＳ Ｐゴシック" pitchFamily="50" charset="-128"/>
              </a:rPr>
              <a:t>継続投資額</a:t>
            </a:r>
          </a:p>
          <a:p>
            <a:pPr algn="ctr"/>
            <a:endParaRPr lang="ja-JP" altLang="en-US" sz="1200">
              <a:solidFill>
                <a:srgbClr val="000000"/>
              </a:solidFill>
              <a:latin typeface="ＭＳ Ｐゴシック" pitchFamily="50" charset="-128"/>
            </a:endParaRPr>
          </a:p>
          <a:p>
            <a:pPr algn="ctr"/>
            <a:r>
              <a:rPr lang="en-US" altLang="ja-JP" sz="1200">
                <a:solidFill>
                  <a:srgbClr val="000000"/>
                </a:solidFill>
                <a:latin typeface="ＭＳ Ｐゴシック" pitchFamily="50" charset="-128"/>
              </a:rPr>
              <a:t>※</a:t>
            </a:r>
            <a:r>
              <a:rPr lang="ja-JP" altLang="en-US" sz="1200">
                <a:solidFill>
                  <a:srgbClr val="000000"/>
                </a:solidFill>
                <a:latin typeface="ＭＳ Ｐゴシック" pitchFamily="50" charset="-128"/>
              </a:rPr>
              <a:t>初期投資と同様の項目にて月単位に見積</a:t>
            </a:r>
          </a:p>
        </p:txBody>
      </p:sp>
      <p:graphicFrame>
        <p:nvGraphicFramePr>
          <p:cNvPr id="5" name="Group 61"/>
          <p:cNvGraphicFramePr>
            <a:graphicFrameLocks noGrp="1"/>
          </p:cNvGraphicFramePr>
          <p:nvPr/>
        </p:nvGraphicFramePr>
        <p:xfrm>
          <a:off x="3213100" y="2565400"/>
          <a:ext cx="5448300" cy="3795912"/>
        </p:xfrm>
        <a:graphic>
          <a:graphicData uri="http://schemas.openxmlformats.org/drawingml/2006/table">
            <a:tbl>
              <a:tblPr/>
              <a:tblGrid>
                <a:gridCol w="1525588"/>
                <a:gridCol w="1309687"/>
                <a:gridCol w="2613025"/>
              </a:tblGrid>
              <a:tr h="160338">
                <a:tc grid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1200" b="0" i="0" u="none" strike="noStrike" cap="none" normalizeH="0" baseline="0" smtClean="0">
                          <a:ln>
                            <a:noFill/>
                          </a:ln>
                          <a:solidFill>
                            <a:schemeClr val="tx1"/>
                          </a:solidFill>
                          <a:effectLst/>
                          <a:latin typeface="Arial" charset="0"/>
                          <a:ea typeface="ＭＳ Ｐゴシック" pitchFamily="50" charset="-128"/>
                        </a:rPr>
                        <a:t>投資項目</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hlink"/>
                    </a:solidFill>
                  </a:tcPr>
                </a:tc>
                <a:tc hMerge="1">
                  <a:txBody>
                    <a:bodyPr/>
                    <a:lstStyle/>
                    <a:p>
                      <a:endParaRPr kumimoji="1" lang="ja-JP" altLang="en-US"/>
                    </a:p>
                  </a:txBody>
                  <a:tcPr/>
                </a:tc>
                <a:tc row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1200" b="0" i="0" u="none" strike="noStrike" cap="none" normalizeH="0" baseline="0" smtClean="0">
                          <a:ln>
                            <a:noFill/>
                          </a:ln>
                          <a:solidFill>
                            <a:schemeClr val="tx1"/>
                          </a:solidFill>
                          <a:effectLst/>
                          <a:latin typeface="Arial" charset="0"/>
                          <a:ea typeface="ＭＳ Ｐゴシック" pitchFamily="50" charset="-128"/>
                        </a:rPr>
                        <a:t>算出ルール</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hlink"/>
                    </a:solidFill>
                  </a:tcPr>
                </a:tc>
              </a:tr>
              <a:tr h="1746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1200" b="0" i="0" u="none" strike="noStrike" cap="none" normalizeH="0" baseline="0" smtClean="0">
                          <a:ln>
                            <a:noFill/>
                          </a:ln>
                          <a:solidFill>
                            <a:schemeClr val="tx1"/>
                          </a:solidFill>
                          <a:effectLst/>
                          <a:latin typeface="Arial" charset="0"/>
                          <a:ea typeface="ＭＳ Ｐゴシック" pitchFamily="50" charset="-128"/>
                        </a:rPr>
                        <a:t>大分類</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hlink"/>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1200" b="0" i="0" u="none" strike="noStrike" cap="none" normalizeH="0" baseline="0" smtClean="0">
                          <a:ln>
                            <a:noFill/>
                          </a:ln>
                          <a:solidFill>
                            <a:schemeClr val="tx1"/>
                          </a:solidFill>
                          <a:effectLst/>
                          <a:latin typeface="Arial" charset="0"/>
                          <a:ea typeface="ＭＳ Ｐゴシック" pitchFamily="50" charset="-128"/>
                        </a:rPr>
                        <a:t>項目</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hlink"/>
                    </a:solidFill>
                  </a:tcPr>
                </a:tc>
                <a:tc vMerge="1">
                  <a:txBody>
                    <a:bodyPr/>
                    <a:lstStyle/>
                    <a:p>
                      <a:endParaRPr kumimoji="1" lang="ja-JP" altLang="en-US"/>
                    </a:p>
                  </a:txBody>
                  <a:tcPr/>
                </a:tc>
              </a:tr>
              <a:tr h="1730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1200" b="0" i="0" u="none" strike="noStrike" cap="none" normalizeH="0" baseline="0" smtClean="0">
                          <a:ln>
                            <a:noFill/>
                          </a:ln>
                          <a:solidFill>
                            <a:schemeClr val="tx1"/>
                          </a:solidFill>
                          <a:effectLst/>
                          <a:latin typeface="Arial" charset="0"/>
                          <a:ea typeface="ＭＳ Ｐゴシック" pitchFamily="50" charset="-128"/>
                        </a:rPr>
                        <a:t>ハードウェア</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900" b="0" i="0" u="none" strike="noStrike" cap="none" normalizeH="0" baseline="0" smtClean="0">
                          <a:ln>
                            <a:noFill/>
                          </a:ln>
                          <a:solidFill>
                            <a:schemeClr val="tx1"/>
                          </a:solidFill>
                          <a:effectLst/>
                          <a:latin typeface="Arial" charset="0"/>
                          <a:ea typeface="ＭＳ Ｐゴシック" pitchFamily="50" charset="-128"/>
                        </a:rPr>
                        <a:t>サーバ／ＰＣ／端末系</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900" b="0" i="0" u="none" strike="noStrike" cap="none" normalizeH="0" baseline="0" smtClean="0">
                          <a:ln>
                            <a:noFill/>
                          </a:ln>
                          <a:solidFill>
                            <a:schemeClr val="tx1"/>
                          </a:solidFill>
                          <a:effectLst/>
                          <a:latin typeface="Arial" charset="0"/>
                          <a:ea typeface="ＭＳ Ｐゴシック" pitchFamily="50" charset="-128"/>
                        </a:rPr>
                        <a:t>ネットワーク系</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ja-JP" altLang="ja-JP" sz="1200" b="0" i="0" u="none" strike="noStrike" cap="none" normalizeH="0" baseline="0" smtClean="0">
                        <a:ln>
                          <a:noFill/>
                        </a:ln>
                        <a:solidFill>
                          <a:schemeClr val="tx1"/>
                        </a:solidFill>
                        <a:effectLst/>
                        <a:latin typeface="Arial" charset="0"/>
                        <a:ea typeface="ＭＳ Ｐゴシック" pitchFamily="50" charset="-128"/>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2746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1200" b="0" i="0" u="none" strike="noStrike" cap="none" normalizeH="0" baseline="0" smtClean="0">
                          <a:ln>
                            <a:noFill/>
                          </a:ln>
                          <a:solidFill>
                            <a:schemeClr val="tx1"/>
                          </a:solidFill>
                          <a:effectLst/>
                          <a:latin typeface="Arial" charset="0"/>
                          <a:ea typeface="ＭＳ Ｐゴシック" pitchFamily="50" charset="-128"/>
                        </a:rPr>
                        <a:t>ソフトウェア</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900" b="0" i="0" u="none" strike="noStrike" cap="none" normalizeH="0" baseline="0" smtClean="0">
                          <a:ln>
                            <a:noFill/>
                          </a:ln>
                          <a:solidFill>
                            <a:schemeClr val="tx1"/>
                          </a:solidFill>
                          <a:effectLst/>
                          <a:latin typeface="Arial" charset="0"/>
                          <a:ea typeface="ＭＳ Ｐゴシック" pitchFamily="50" charset="-128"/>
                        </a:rPr>
                        <a:t>ソフトウェア</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ja-JP" altLang="ja-JP" sz="1200" b="0" i="0" u="none" strike="noStrike" cap="none" normalizeH="0" baseline="0" smtClean="0">
                        <a:ln>
                          <a:noFill/>
                        </a:ln>
                        <a:solidFill>
                          <a:schemeClr val="tx1"/>
                        </a:solidFill>
                        <a:effectLst/>
                        <a:latin typeface="Arial" charset="0"/>
                        <a:ea typeface="ＭＳ Ｐゴシック" pitchFamily="50" charset="-128"/>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2746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1200" b="0" i="0" u="none" strike="noStrike" cap="none" normalizeH="0" baseline="0" smtClean="0">
                          <a:ln>
                            <a:noFill/>
                          </a:ln>
                          <a:solidFill>
                            <a:schemeClr val="tx1"/>
                          </a:solidFill>
                          <a:effectLst/>
                          <a:latin typeface="Arial" charset="0"/>
                          <a:ea typeface="ＭＳ Ｐゴシック" pitchFamily="50" charset="-128"/>
                        </a:rPr>
                        <a:t>ソフトウェア開発費</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900" b="0" i="0" u="none" strike="noStrike" cap="none" normalizeH="0" baseline="0" smtClean="0">
                          <a:ln>
                            <a:noFill/>
                          </a:ln>
                          <a:solidFill>
                            <a:schemeClr val="tx1"/>
                          </a:solidFill>
                          <a:effectLst/>
                          <a:latin typeface="Arial" charset="0"/>
                          <a:ea typeface="ＭＳ Ｐゴシック" pitchFamily="50" charset="-128"/>
                        </a:rPr>
                        <a:t>外部要員人件費</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900" b="0" i="0" u="none" strike="noStrike" cap="none" normalizeH="0" baseline="0" smtClean="0">
                          <a:ln>
                            <a:noFill/>
                          </a:ln>
                          <a:solidFill>
                            <a:schemeClr val="tx1"/>
                          </a:solidFill>
                          <a:effectLst/>
                          <a:latin typeface="Arial" charset="0"/>
                          <a:ea typeface="ＭＳ Ｐゴシック" pitchFamily="50" charset="-128"/>
                        </a:rPr>
                        <a:t>開発環境費用</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ja-JP" altLang="ja-JP" sz="1200" b="0" i="0" u="none" strike="noStrike" cap="none" normalizeH="0" baseline="0" smtClean="0">
                        <a:ln>
                          <a:noFill/>
                        </a:ln>
                        <a:solidFill>
                          <a:schemeClr val="tx1"/>
                        </a:solidFill>
                        <a:effectLst/>
                        <a:latin typeface="Arial" charset="0"/>
                        <a:ea typeface="ＭＳ Ｐゴシック" pitchFamily="50" charset="-128"/>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2746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1200" b="0" i="0" u="none" strike="noStrike" cap="none" normalizeH="0" baseline="0" smtClean="0">
                          <a:ln>
                            <a:noFill/>
                          </a:ln>
                          <a:solidFill>
                            <a:schemeClr val="tx1"/>
                          </a:solidFill>
                          <a:effectLst/>
                          <a:latin typeface="Arial" charset="0"/>
                          <a:ea typeface="ＭＳ Ｐゴシック" pitchFamily="50" charset="-128"/>
                        </a:rPr>
                        <a:t>通信費</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900" b="0" i="0" u="none" strike="noStrike" cap="none" normalizeH="0" baseline="0" smtClean="0">
                          <a:ln>
                            <a:noFill/>
                          </a:ln>
                          <a:solidFill>
                            <a:schemeClr val="tx1"/>
                          </a:solidFill>
                          <a:effectLst/>
                          <a:latin typeface="Arial" charset="0"/>
                          <a:ea typeface="ＭＳ Ｐゴシック" pitchFamily="50" charset="-128"/>
                        </a:rPr>
                        <a:t>回線使用量</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900" b="0" i="0" u="none" strike="noStrike" cap="none" normalizeH="0" baseline="0" smtClean="0">
                          <a:ln>
                            <a:noFill/>
                          </a:ln>
                          <a:solidFill>
                            <a:schemeClr val="tx1"/>
                          </a:solidFill>
                          <a:effectLst/>
                          <a:latin typeface="Arial" charset="0"/>
                          <a:ea typeface="ＭＳ Ｐゴシック" pitchFamily="50" charset="-128"/>
                        </a:rPr>
                        <a:t>通信機器関連費用</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ja-JP" altLang="ja-JP" sz="1200" b="0" i="0" u="none" strike="noStrike" cap="none" normalizeH="0" baseline="0" smtClean="0">
                        <a:ln>
                          <a:noFill/>
                        </a:ln>
                        <a:solidFill>
                          <a:schemeClr val="tx1"/>
                        </a:solidFill>
                        <a:effectLst/>
                        <a:latin typeface="Arial" charset="0"/>
                        <a:ea typeface="ＭＳ Ｐゴシック" pitchFamily="50" charset="-128"/>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2746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1200" b="0" i="0" u="none" strike="noStrike" cap="none" normalizeH="0" baseline="0" smtClean="0">
                          <a:ln>
                            <a:noFill/>
                          </a:ln>
                          <a:solidFill>
                            <a:schemeClr val="tx1"/>
                          </a:solidFill>
                          <a:effectLst/>
                          <a:latin typeface="Arial" charset="0"/>
                          <a:ea typeface="ＭＳ Ｐゴシック" pitchFamily="50" charset="-128"/>
                        </a:rPr>
                        <a:t>人件費</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900" b="0" i="0" u="none" strike="noStrike" cap="none" normalizeH="0" baseline="0" smtClean="0">
                          <a:ln>
                            <a:noFill/>
                          </a:ln>
                          <a:solidFill>
                            <a:schemeClr val="tx1"/>
                          </a:solidFill>
                          <a:effectLst/>
                          <a:latin typeface="Arial" charset="0"/>
                          <a:ea typeface="ＭＳ Ｐゴシック" pitchFamily="50" charset="-128"/>
                        </a:rPr>
                        <a:t>管理</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900" b="0" i="0" u="none" strike="noStrike" cap="none" normalizeH="0" baseline="0" smtClean="0">
                          <a:ln>
                            <a:noFill/>
                          </a:ln>
                          <a:solidFill>
                            <a:schemeClr val="tx1"/>
                          </a:solidFill>
                          <a:effectLst/>
                          <a:latin typeface="Arial" charset="0"/>
                          <a:ea typeface="ＭＳ Ｐゴシック" pitchFamily="50" charset="-128"/>
                        </a:rPr>
                        <a:t>開発</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1200" b="0" i="0" u="none" strike="noStrike" cap="none" normalizeH="0" baseline="0" smtClean="0">
                          <a:ln>
                            <a:noFill/>
                          </a:ln>
                          <a:solidFill>
                            <a:schemeClr val="tx1"/>
                          </a:solidFill>
                          <a:effectLst/>
                          <a:latin typeface="Arial" charset="0"/>
                          <a:ea typeface="ＭＳ Ｐゴシック" pitchFamily="50" charset="-128"/>
                        </a:rPr>
                        <a:t>職種別標準原価</a:t>
                      </a:r>
                      <a:r>
                        <a:rPr kumimoji="1" lang="en-US" altLang="ja-JP" sz="1200" b="0" i="0" u="none" strike="noStrike" cap="none" normalizeH="0" baseline="0" smtClean="0">
                          <a:ln>
                            <a:noFill/>
                          </a:ln>
                          <a:solidFill>
                            <a:schemeClr val="tx1"/>
                          </a:solidFill>
                          <a:effectLst/>
                          <a:latin typeface="Arial" charset="0"/>
                          <a:ea typeface="ＭＳ Ｐゴシック" pitchFamily="50" charset="-128"/>
                        </a:rPr>
                        <a:t>×</a:t>
                      </a:r>
                      <a:r>
                        <a:rPr kumimoji="1" lang="ja-JP" altLang="en-US" sz="1200" b="0" i="0" u="none" strike="noStrike" cap="none" normalizeH="0" baseline="0" smtClean="0">
                          <a:ln>
                            <a:noFill/>
                          </a:ln>
                          <a:solidFill>
                            <a:schemeClr val="tx1"/>
                          </a:solidFill>
                          <a:effectLst/>
                          <a:latin typeface="Arial" charset="0"/>
                          <a:ea typeface="ＭＳ Ｐゴシック" pitchFamily="50" charset="-128"/>
                        </a:rPr>
                        <a:t>工数</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ja-JP" sz="1200" b="0" i="0" u="none" strike="noStrike" cap="none" normalizeH="0" baseline="0" smtClean="0">
                          <a:ln>
                            <a:noFill/>
                          </a:ln>
                          <a:solidFill>
                            <a:schemeClr val="tx1"/>
                          </a:solidFill>
                          <a:effectLst/>
                          <a:latin typeface="Arial" charset="0"/>
                          <a:ea typeface="ＭＳ Ｐゴシック" pitchFamily="50" charset="-128"/>
                        </a:rPr>
                        <a:t>※</a:t>
                      </a:r>
                      <a:r>
                        <a:rPr kumimoji="1" lang="ja-JP" altLang="en-US" sz="1200" b="0" i="0" u="none" strike="noStrike" cap="none" normalizeH="0" baseline="0" smtClean="0">
                          <a:ln>
                            <a:noFill/>
                          </a:ln>
                          <a:solidFill>
                            <a:schemeClr val="tx1"/>
                          </a:solidFill>
                          <a:effectLst/>
                          <a:latin typeface="Arial" charset="0"/>
                          <a:ea typeface="ＭＳ Ｐゴシック" pitchFamily="50" charset="-128"/>
                        </a:rPr>
                        <a:t>部門単位に見積り</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2746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1200" b="0" i="0" u="none" strike="noStrike" cap="none" normalizeH="0" baseline="0" smtClean="0">
                          <a:ln>
                            <a:noFill/>
                          </a:ln>
                          <a:solidFill>
                            <a:schemeClr val="tx1"/>
                          </a:solidFill>
                          <a:effectLst/>
                          <a:latin typeface="Arial" charset="0"/>
                          <a:ea typeface="ＭＳ Ｐゴシック" pitchFamily="50" charset="-128"/>
                        </a:rPr>
                        <a:t>保守費</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900" b="0" i="0" u="none" strike="noStrike" cap="none" normalizeH="0" baseline="0" smtClean="0">
                          <a:ln>
                            <a:noFill/>
                          </a:ln>
                          <a:solidFill>
                            <a:schemeClr val="tx1"/>
                          </a:solidFill>
                          <a:effectLst/>
                          <a:latin typeface="Arial" charset="0"/>
                          <a:ea typeface="ＭＳ Ｐゴシック" pitchFamily="50" charset="-128"/>
                        </a:rPr>
                        <a:t>ハードウェア保守費</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900" b="0" i="0" u="none" strike="noStrike" cap="none" normalizeH="0" baseline="0" smtClean="0">
                          <a:ln>
                            <a:noFill/>
                          </a:ln>
                          <a:solidFill>
                            <a:schemeClr val="tx1"/>
                          </a:solidFill>
                          <a:effectLst/>
                          <a:latin typeface="Arial" charset="0"/>
                          <a:ea typeface="ＭＳ Ｐゴシック" pitchFamily="50" charset="-128"/>
                        </a:rPr>
                        <a:t>ソフトウェア保守費</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ja-JP" altLang="ja-JP" sz="1200" b="0" i="0" u="none" strike="noStrike" cap="none" normalizeH="0" baseline="0" smtClean="0">
                        <a:ln>
                          <a:noFill/>
                        </a:ln>
                        <a:solidFill>
                          <a:schemeClr val="tx1"/>
                        </a:solidFill>
                        <a:effectLst/>
                        <a:latin typeface="Arial" charset="0"/>
                        <a:ea typeface="ＭＳ Ｐゴシック" pitchFamily="50" charset="-128"/>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1730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1200" b="0" i="0" u="none" strike="noStrike" cap="none" normalizeH="0" baseline="0" smtClean="0">
                          <a:ln>
                            <a:noFill/>
                          </a:ln>
                          <a:solidFill>
                            <a:schemeClr val="tx1"/>
                          </a:solidFill>
                          <a:effectLst/>
                          <a:latin typeface="Arial" charset="0"/>
                          <a:ea typeface="ＭＳ Ｐゴシック" pitchFamily="50" charset="-128"/>
                        </a:rPr>
                        <a:t>その他</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900" b="0" i="0" u="none" strike="noStrike" cap="none" normalizeH="0" baseline="0" smtClean="0">
                          <a:ln>
                            <a:noFill/>
                          </a:ln>
                          <a:solidFill>
                            <a:schemeClr val="tx1"/>
                          </a:solidFill>
                          <a:effectLst/>
                          <a:latin typeface="Arial" charset="0"/>
                          <a:ea typeface="ＭＳ Ｐゴシック" pitchFamily="50" charset="-128"/>
                        </a:rPr>
                        <a:t>媒体費用</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900" b="0" i="0" u="none" strike="noStrike" cap="none" normalizeH="0" baseline="0" smtClean="0">
                          <a:ln>
                            <a:noFill/>
                          </a:ln>
                          <a:solidFill>
                            <a:schemeClr val="tx1"/>
                          </a:solidFill>
                          <a:effectLst/>
                          <a:latin typeface="Arial" charset="0"/>
                          <a:ea typeface="ＭＳ Ｐゴシック" pitchFamily="50" charset="-128"/>
                        </a:rPr>
                        <a:t>交通通信費</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900" b="0" i="0" u="none" strike="noStrike" cap="none" normalizeH="0" baseline="0" smtClean="0">
                          <a:ln>
                            <a:noFill/>
                          </a:ln>
                          <a:solidFill>
                            <a:schemeClr val="tx1"/>
                          </a:solidFill>
                          <a:effectLst/>
                          <a:latin typeface="Arial" charset="0"/>
                          <a:ea typeface="ＭＳ Ｐゴシック" pitchFamily="50" charset="-128"/>
                        </a:rPr>
                        <a:t>教育訓練費</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900" b="0" i="0" u="none" strike="noStrike" cap="none" normalizeH="0" baseline="0" smtClean="0">
                          <a:ln>
                            <a:noFill/>
                          </a:ln>
                          <a:solidFill>
                            <a:schemeClr val="tx1"/>
                          </a:solidFill>
                          <a:effectLst/>
                          <a:latin typeface="Arial" charset="0"/>
                          <a:ea typeface="ＭＳ Ｐゴシック" pitchFamily="50" charset="-128"/>
                        </a:rPr>
                        <a:t>図書費</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900" b="0" i="0" u="none" strike="noStrike" cap="none" normalizeH="0" baseline="0" smtClean="0">
                          <a:ln>
                            <a:noFill/>
                          </a:ln>
                          <a:solidFill>
                            <a:schemeClr val="tx1"/>
                          </a:solidFill>
                          <a:effectLst/>
                          <a:latin typeface="Arial" charset="0"/>
                          <a:ea typeface="ＭＳ Ｐゴシック" pitchFamily="50" charset="-128"/>
                        </a:rPr>
                        <a:t>会議費</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1200" b="0" i="0" u="none" strike="noStrike" cap="none" normalizeH="0" baseline="0" smtClean="0">
                          <a:ln>
                            <a:noFill/>
                          </a:ln>
                          <a:solidFill>
                            <a:schemeClr val="tx1"/>
                          </a:solidFill>
                          <a:effectLst/>
                          <a:latin typeface="Arial" charset="0"/>
                          <a:ea typeface="ＭＳ Ｐゴシック" pitchFamily="50" charset="-128"/>
                        </a:rPr>
                        <a:t>別管理とし、投資額には含めない</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bl>
          </a:graphicData>
        </a:graphic>
      </p:graphicFrame>
      <p:sp>
        <p:nvSpPr>
          <p:cNvPr id="6" name="Line 48"/>
          <p:cNvSpPr>
            <a:spLocks noChangeShapeType="1"/>
          </p:cNvSpPr>
          <p:nvPr/>
        </p:nvSpPr>
        <p:spPr bwMode="auto">
          <a:xfrm flipV="1">
            <a:off x="2390775" y="2560638"/>
            <a:ext cx="835025" cy="157162"/>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ja-JP" altLang="en-US"/>
          </a:p>
        </p:txBody>
      </p:sp>
      <p:sp>
        <p:nvSpPr>
          <p:cNvPr id="7" name="Line 49"/>
          <p:cNvSpPr>
            <a:spLocks noChangeShapeType="1"/>
          </p:cNvSpPr>
          <p:nvPr/>
        </p:nvSpPr>
        <p:spPr bwMode="auto">
          <a:xfrm>
            <a:off x="2413000" y="4449763"/>
            <a:ext cx="790575" cy="1858962"/>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ja-JP" altLang="en-US"/>
          </a:p>
        </p:txBody>
      </p:sp>
      <p:sp>
        <p:nvSpPr>
          <p:cNvPr id="8" name="AutoShape 50"/>
          <p:cNvSpPr>
            <a:spLocks noChangeArrowheads="1"/>
          </p:cNvSpPr>
          <p:nvPr/>
        </p:nvSpPr>
        <p:spPr bwMode="auto">
          <a:xfrm>
            <a:off x="6207125" y="3357563"/>
            <a:ext cx="2325688" cy="1020762"/>
          </a:xfrm>
          <a:prstGeom prst="flowChartAlternateProcess">
            <a:avLst/>
          </a:prstGeom>
          <a:solidFill>
            <a:srgbClr val="FFFFCC"/>
          </a:solidFill>
          <a:ln w="12700">
            <a:solidFill>
              <a:srgbClr val="000000"/>
            </a:solidFill>
            <a:miter lim="800000"/>
            <a:headEnd/>
            <a:tailEnd/>
          </a:ln>
          <a:effectLst>
            <a:outerShdw dist="107763" dir="2700000" algn="ctr" rotWithShape="0">
              <a:schemeClr val="bg2"/>
            </a:outerShdw>
          </a:effectLst>
        </p:spPr>
        <p:txBody>
          <a:bodyPr lIns="90000" tIns="46800" rIns="90000" bIns="46800" anchor="ctr"/>
          <a:lstStyle/>
          <a:p>
            <a:r>
              <a:rPr lang="ja-JP" altLang="en-US" sz="1400">
                <a:solidFill>
                  <a:srgbClr val="000000"/>
                </a:solidFill>
                <a:latin typeface="ＭＳ Ｐゴシック" pitchFamily="50" charset="-128"/>
              </a:rPr>
              <a:t>投資額の実績を収集しやすい分類とルールにすることがポイント。</a:t>
            </a:r>
          </a:p>
        </p:txBody>
      </p:sp>
    </p:spTree>
    <p:extLst>
      <p:ext uri="{BB962C8B-B14F-4D97-AF65-F5344CB8AC3E}">
        <p14:creationId xmlns:p14="http://schemas.microsoft.com/office/powerpoint/2010/main" val="375056142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p:cNvSpPr>
            <a:spLocks noGrp="1"/>
          </p:cNvSpPr>
          <p:nvPr>
            <p:ph type="title" sz="quarter"/>
          </p:nvPr>
        </p:nvSpPr>
        <p:spPr/>
        <p:txBody>
          <a:bodyPr/>
          <a:lstStyle/>
          <a:p>
            <a:r>
              <a:rPr lang="ja-JP" altLang="en-US" dirty="0" smtClean="0"/>
              <a:t>図表</a:t>
            </a:r>
            <a:r>
              <a:rPr lang="en-US" altLang="ja-JP" dirty="0" smtClean="0"/>
              <a:t>7-29</a:t>
            </a:r>
            <a:r>
              <a:rPr lang="ja-JP" altLang="en-US" dirty="0"/>
              <a:t>　効果額算出の標準化の例</a:t>
            </a:r>
            <a:endParaRPr kumimoji="1" lang="ja-JP" altLang="en-US" dirty="0"/>
          </a:p>
        </p:txBody>
      </p:sp>
      <p:graphicFrame>
        <p:nvGraphicFramePr>
          <p:cNvPr id="3" name="Group 59"/>
          <p:cNvGraphicFramePr>
            <a:graphicFrameLocks noGrp="1"/>
          </p:cNvGraphicFramePr>
          <p:nvPr/>
        </p:nvGraphicFramePr>
        <p:xfrm>
          <a:off x="3221038" y="1773238"/>
          <a:ext cx="5360987" cy="3418848"/>
        </p:xfrm>
        <a:graphic>
          <a:graphicData uri="http://schemas.openxmlformats.org/drawingml/2006/table">
            <a:tbl>
              <a:tblPr/>
              <a:tblGrid>
                <a:gridCol w="903287"/>
                <a:gridCol w="1231900"/>
                <a:gridCol w="3225800"/>
              </a:tblGrid>
              <a:tr h="1635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1200" b="0" i="0" u="none" strike="noStrike" cap="none" normalizeH="0" baseline="0" smtClean="0">
                          <a:ln>
                            <a:noFill/>
                          </a:ln>
                          <a:solidFill>
                            <a:schemeClr val="tx1"/>
                          </a:solidFill>
                          <a:effectLst/>
                          <a:latin typeface="Arial" charset="0"/>
                          <a:ea typeface="ＭＳ Ｐゴシック" pitchFamily="50" charset="-128"/>
                        </a:rPr>
                        <a:t>効果項目</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hlink"/>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1200" b="0" i="0" u="none" strike="noStrike" cap="none" normalizeH="0" baseline="0" smtClean="0">
                          <a:ln>
                            <a:noFill/>
                          </a:ln>
                          <a:solidFill>
                            <a:schemeClr val="tx1"/>
                          </a:solidFill>
                          <a:effectLst/>
                          <a:latin typeface="Arial" charset="0"/>
                          <a:ea typeface="ＭＳ Ｐゴシック" pitchFamily="50" charset="-128"/>
                        </a:rPr>
                        <a:t>効果分類</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hlink"/>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1200" b="0" i="0" u="none" strike="noStrike" cap="none" normalizeH="0" baseline="0" smtClean="0">
                          <a:ln>
                            <a:noFill/>
                          </a:ln>
                          <a:solidFill>
                            <a:schemeClr val="tx1"/>
                          </a:solidFill>
                          <a:effectLst/>
                          <a:latin typeface="Arial" charset="0"/>
                          <a:ea typeface="ＭＳ Ｐゴシック" pitchFamily="50" charset="-128"/>
                        </a:rPr>
                        <a:t>算出ルール</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hlink"/>
                    </a:solidFill>
                  </a:tcPr>
                </a:tc>
              </a:tr>
              <a:tr h="161925">
                <a:tc row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1200" b="0" i="0" u="none" strike="noStrike" cap="none" normalizeH="0" baseline="0" smtClean="0">
                          <a:ln>
                            <a:noFill/>
                          </a:ln>
                          <a:solidFill>
                            <a:schemeClr val="tx1"/>
                          </a:solidFill>
                          <a:effectLst/>
                          <a:latin typeface="Arial" charset="0"/>
                          <a:ea typeface="ＭＳ Ｐゴシック" pitchFamily="50" charset="-128"/>
                        </a:rPr>
                        <a:t>人件費</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1200" b="0" i="0" u="none" strike="noStrike" cap="none" normalizeH="0" baseline="0" smtClean="0">
                          <a:ln>
                            <a:noFill/>
                          </a:ln>
                          <a:solidFill>
                            <a:schemeClr val="tx1"/>
                          </a:solidFill>
                          <a:effectLst/>
                          <a:latin typeface="Arial" charset="0"/>
                          <a:ea typeface="ＭＳ Ｐゴシック" pitchFamily="50" charset="-128"/>
                        </a:rPr>
                        <a:t>人員削減</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row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1200" b="0" i="0" u="none" strike="noStrike" cap="none" normalizeH="0" baseline="0" smtClean="0">
                          <a:ln>
                            <a:noFill/>
                          </a:ln>
                          <a:solidFill>
                            <a:schemeClr val="tx1"/>
                          </a:solidFill>
                          <a:effectLst/>
                          <a:latin typeface="Arial" charset="0"/>
                          <a:ea typeface="ＭＳ Ｐゴシック" pitchFamily="50" charset="-128"/>
                        </a:rPr>
                        <a:t>職種別標準原価</a:t>
                      </a:r>
                      <a:r>
                        <a:rPr kumimoji="1" lang="en-US" altLang="ja-JP" sz="1200" b="0" i="0" u="none" strike="noStrike" cap="none" normalizeH="0" baseline="0" smtClean="0">
                          <a:ln>
                            <a:noFill/>
                          </a:ln>
                          <a:solidFill>
                            <a:schemeClr val="tx1"/>
                          </a:solidFill>
                          <a:effectLst/>
                          <a:latin typeface="Arial" charset="0"/>
                          <a:ea typeface="ＭＳ Ｐゴシック" pitchFamily="50" charset="-128"/>
                        </a:rPr>
                        <a:t>×</a:t>
                      </a:r>
                      <a:r>
                        <a:rPr kumimoji="1" lang="ja-JP" altLang="en-US" sz="1200" b="0" i="0" u="none" strike="noStrike" cap="none" normalizeH="0" baseline="0" smtClean="0">
                          <a:ln>
                            <a:noFill/>
                          </a:ln>
                          <a:solidFill>
                            <a:schemeClr val="tx1"/>
                          </a:solidFill>
                          <a:effectLst/>
                          <a:latin typeface="Arial" charset="0"/>
                          <a:ea typeface="ＭＳ Ｐゴシック" pitchFamily="50" charset="-128"/>
                        </a:rPr>
                        <a:t>人数</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ja-JP" sz="1200" b="0" i="0" u="none" strike="noStrike" cap="none" normalizeH="0" baseline="0" smtClean="0">
                          <a:ln>
                            <a:noFill/>
                          </a:ln>
                          <a:solidFill>
                            <a:schemeClr val="tx1"/>
                          </a:solidFill>
                          <a:effectLst/>
                          <a:latin typeface="Arial" charset="0"/>
                          <a:ea typeface="ＭＳ Ｐゴシック" pitchFamily="50" charset="-128"/>
                        </a:rPr>
                        <a:t>※</a:t>
                      </a:r>
                      <a:r>
                        <a:rPr kumimoji="1" lang="ja-JP" altLang="en-US" sz="1200" b="0" i="0" u="none" strike="noStrike" cap="none" normalizeH="0" baseline="0" smtClean="0">
                          <a:ln>
                            <a:noFill/>
                          </a:ln>
                          <a:solidFill>
                            <a:schemeClr val="tx1"/>
                          </a:solidFill>
                          <a:effectLst/>
                          <a:latin typeface="Arial" charset="0"/>
                          <a:ea typeface="ＭＳ Ｐゴシック" pitchFamily="50" charset="-128"/>
                        </a:rPr>
                        <a:t>部門単位に見積り</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163513">
                <a:tc vMerge="1">
                  <a:txBody>
                    <a:bodyPr/>
                    <a:lstStyle/>
                    <a:p>
                      <a:endParaRPr kumimoji="1" lang="ja-JP" alt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1200" b="0" i="0" u="none" strike="noStrike" cap="none" normalizeH="0" baseline="0" smtClean="0">
                          <a:ln>
                            <a:noFill/>
                          </a:ln>
                          <a:solidFill>
                            <a:schemeClr val="tx1"/>
                          </a:solidFill>
                          <a:effectLst/>
                          <a:latin typeface="Arial" charset="0"/>
                          <a:ea typeface="ＭＳ Ｐゴシック" pitchFamily="50" charset="-128"/>
                        </a:rPr>
                        <a:t>人員増抑止</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vMerge="1">
                  <a:txBody>
                    <a:bodyPr/>
                    <a:lstStyle/>
                    <a:p>
                      <a:endParaRPr kumimoji="1" lang="ja-JP" altLang="en-US"/>
                    </a:p>
                  </a:txBody>
                  <a:tcPr/>
                </a:tc>
              </a:tr>
              <a:tr h="163513">
                <a:tc row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1200" b="0" i="0" u="none" strike="noStrike" cap="none" normalizeH="0" baseline="0" smtClean="0">
                          <a:ln>
                            <a:noFill/>
                          </a:ln>
                          <a:solidFill>
                            <a:schemeClr val="tx1"/>
                          </a:solidFill>
                          <a:effectLst/>
                          <a:latin typeface="Arial" charset="0"/>
                          <a:ea typeface="ＭＳ Ｐゴシック" pitchFamily="50" charset="-128"/>
                        </a:rPr>
                        <a:t>工数</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1200" b="0" i="0" u="none" strike="noStrike" cap="none" normalizeH="0" baseline="0" smtClean="0">
                          <a:ln>
                            <a:noFill/>
                          </a:ln>
                          <a:solidFill>
                            <a:schemeClr val="tx1"/>
                          </a:solidFill>
                          <a:effectLst/>
                          <a:latin typeface="Arial" charset="0"/>
                          <a:ea typeface="ＭＳ Ｐゴシック" pitchFamily="50" charset="-128"/>
                        </a:rPr>
                        <a:t>工数削減</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row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1200" b="0" i="0" u="none" strike="noStrike" cap="none" normalizeH="0" baseline="0" smtClean="0">
                          <a:ln>
                            <a:noFill/>
                          </a:ln>
                          <a:solidFill>
                            <a:schemeClr val="tx1"/>
                          </a:solidFill>
                          <a:effectLst/>
                          <a:latin typeface="Arial" charset="0"/>
                          <a:ea typeface="ＭＳ Ｐゴシック" pitchFamily="50" charset="-128"/>
                        </a:rPr>
                        <a:t>職種別標準原価</a:t>
                      </a:r>
                      <a:r>
                        <a:rPr kumimoji="1" lang="en-US" altLang="ja-JP" sz="1200" b="0" i="0" u="none" strike="noStrike" cap="none" normalizeH="0" baseline="0" smtClean="0">
                          <a:ln>
                            <a:noFill/>
                          </a:ln>
                          <a:solidFill>
                            <a:schemeClr val="tx1"/>
                          </a:solidFill>
                          <a:effectLst/>
                          <a:latin typeface="Arial" charset="0"/>
                          <a:ea typeface="ＭＳ Ｐゴシック" pitchFamily="50" charset="-128"/>
                        </a:rPr>
                        <a:t>×</a:t>
                      </a:r>
                      <a:r>
                        <a:rPr kumimoji="1" lang="ja-JP" altLang="en-US" sz="1200" b="0" i="0" u="none" strike="noStrike" cap="none" normalizeH="0" baseline="0" smtClean="0">
                          <a:ln>
                            <a:noFill/>
                          </a:ln>
                          <a:solidFill>
                            <a:schemeClr val="tx1"/>
                          </a:solidFill>
                          <a:effectLst/>
                          <a:latin typeface="Arial" charset="0"/>
                          <a:ea typeface="ＭＳ Ｐゴシック" pitchFamily="50" charset="-128"/>
                        </a:rPr>
                        <a:t>工数</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ja-JP" sz="1200" b="0" i="0" u="none" strike="noStrike" cap="none" normalizeH="0" baseline="0" smtClean="0">
                          <a:ln>
                            <a:noFill/>
                          </a:ln>
                          <a:solidFill>
                            <a:schemeClr val="tx1"/>
                          </a:solidFill>
                          <a:effectLst/>
                          <a:latin typeface="Arial" charset="0"/>
                          <a:ea typeface="ＭＳ Ｐゴシック" pitchFamily="50" charset="-128"/>
                        </a:rPr>
                        <a:t>※</a:t>
                      </a:r>
                      <a:r>
                        <a:rPr kumimoji="1" lang="ja-JP" altLang="en-US" sz="1200" b="0" i="0" u="none" strike="noStrike" cap="none" normalizeH="0" baseline="0" smtClean="0">
                          <a:ln>
                            <a:noFill/>
                          </a:ln>
                          <a:solidFill>
                            <a:schemeClr val="tx1"/>
                          </a:solidFill>
                          <a:effectLst/>
                          <a:latin typeface="Arial" charset="0"/>
                          <a:ea typeface="ＭＳ Ｐゴシック" pitchFamily="50" charset="-128"/>
                        </a:rPr>
                        <a:t>部門単位に見積り</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192088">
                <a:tc vMerge="1">
                  <a:txBody>
                    <a:bodyPr/>
                    <a:lstStyle/>
                    <a:p>
                      <a:endParaRPr kumimoji="1" lang="ja-JP" alt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1200" b="0" i="0" u="none" strike="noStrike" cap="none" normalizeH="0" baseline="0" smtClean="0">
                          <a:ln>
                            <a:noFill/>
                          </a:ln>
                          <a:solidFill>
                            <a:schemeClr val="tx1"/>
                          </a:solidFill>
                          <a:effectLst/>
                          <a:latin typeface="Arial" charset="0"/>
                          <a:ea typeface="ＭＳ Ｐゴシック" pitchFamily="50" charset="-128"/>
                        </a:rPr>
                        <a:t>工数増抑止</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vMerge="1">
                  <a:txBody>
                    <a:bodyPr/>
                    <a:lstStyle/>
                    <a:p>
                      <a:endParaRPr kumimoji="1" lang="ja-JP" altLang="en-US"/>
                    </a:p>
                  </a:txBody>
                  <a:tcPr/>
                </a:tc>
              </a:tr>
              <a:tr h="192088">
                <a:tc row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1200" b="0" i="0" u="none" strike="noStrike" cap="none" normalizeH="0" baseline="0" smtClean="0">
                          <a:ln>
                            <a:noFill/>
                          </a:ln>
                          <a:solidFill>
                            <a:schemeClr val="tx1"/>
                          </a:solidFill>
                          <a:effectLst/>
                          <a:latin typeface="Arial" charset="0"/>
                          <a:ea typeface="ＭＳ Ｐゴシック" pitchFamily="50" charset="-128"/>
                        </a:rPr>
                        <a:t>コスト</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1200" b="0" i="0" u="none" strike="noStrike" cap="none" normalizeH="0" baseline="0" smtClean="0">
                          <a:ln>
                            <a:noFill/>
                          </a:ln>
                          <a:solidFill>
                            <a:schemeClr val="tx1"/>
                          </a:solidFill>
                          <a:effectLst/>
                          <a:latin typeface="Arial" charset="0"/>
                          <a:ea typeface="ＭＳ Ｐゴシック" pitchFamily="50" charset="-128"/>
                        </a:rPr>
                        <a:t>コスト削減</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row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1200" b="0" i="0" u="none" strike="noStrike" cap="none" normalizeH="0" baseline="0" smtClean="0">
                          <a:ln>
                            <a:noFill/>
                          </a:ln>
                          <a:solidFill>
                            <a:schemeClr val="tx1"/>
                          </a:solidFill>
                          <a:effectLst/>
                          <a:latin typeface="Arial" charset="0"/>
                          <a:ea typeface="ＭＳ Ｐゴシック" pitchFamily="50" charset="-128"/>
                        </a:rPr>
                        <a:t>以下の費用分類で見積り</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1200" b="0" i="0" u="none" strike="noStrike" cap="none" normalizeH="0" baseline="0" smtClean="0">
                          <a:ln>
                            <a:noFill/>
                          </a:ln>
                          <a:solidFill>
                            <a:schemeClr val="tx1"/>
                          </a:solidFill>
                          <a:effectLst/>
                          <a:latin typeface="Arial" charset="0"/>
                          <a:ea typeface="ＭＳ Ｐゴシック" pitchFamily="50" charset="-128"/>
                        </a:rPr>
                        <a:t>（人件費、設備費、研究費、販売費、原価、経費、売上増）</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274638">
                <a:tc vMerge="1">
                  <a:txBody>
                    <a:bodyPr/>
                    <a:lstStyle/>
                    <a:p>
                      <a:endParaRPr kumimoji="1" lang="ja-JP" alt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1200" b="0" i="0" u="none" strike="noStrike" cap="none" normalizeH="0" baseline="0" smtClean="0">
                          <a:ln>
                            <a:noFill/>
                          </a:ln>
                          <a:solidFill>
                            <a:schemeClr val="tx1"/>
                          </a:solidFill>
                          <a:effectLst/>
                          <a:latin typeface="Arial" charset="0"/>
                          <a:ea typeface="ＭＳ Ｐゴシック" pitchFamily="50" charset="-128"/>
                        </a:rPr>
                        <a:t>コスト増抑止</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vMerge="1">
                  <a:txBody>
                    <a:bodyPr/>
                    <a:lstStyle/>
                    <a:p>
                      <a:endParaRPr kumimoji="1" lang="ja-JP" altLang="en-US"/>
                    </a:p>
                  </a:txBody>
                  <a:tcPr/>
                </a:tc>
              </a:tr>
              <a:tr h="274638">
                <a:tc grid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1200" b="0" i="0" u="none" strike="noStrike" cap="none" normalizeH="0" baseline="0" smtClean="0">
                          <a:ln>
                            <a:noFill/>
                          </a:ln>
                          <a:solidFill>
                            <a:schemeClr val="tx1"/>
                          </a:solidFill>
                          <a:effectLst/>
                          <a:latin typeface="Arial" charset="0"/>
                          <a:ea typeface="ＭＳ Ｐゴシック" pitchFamily="50" charset="-128"/>
                        </a:rPr>
                        <a:t>その他定量効果</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1200" b="0" i="0" u="none" strike="noStrike" cap="none" normalizeH="0" baseline="0" smtClean="0">
                          <a:ln>
                            <a:noFill/>
                          </a:ln>
                          <a:solidFill>
                            <a:schemeClr val="tx1"/>
                          </a:solidFill>
                          <a:effectLst/>
                          <a:latin typeface="Arial" charset="0"/>
                          <a:ea typeface="ＭＳ Ｐゴシック" pitchFamily="50" charset="-128"/>
                        </a:rPr>
                        <a:t>（例：受注～納品リードタイム</a:t>
                      </a:r>
                      <a:r>
                        <a:rPr kumimoji="1" lang="en-US" altLang="ja-JP" sz="1200" b="0" i="0" u="none" strike="noStrike" cap="none" normalizeH="0" baseline="0" smtClean="0">
                          <a:ln>
                            <a:noFill/>
                          </a:ln>
                          <a:solidFill>
                            <a:schemeClr val="tx1"/>
                          </a:solidFill>
                          <a:effectLst/>
                          <a:latin typeface="Arial" charset="0"/>
                          <a:ea typeface="ＭＳ Ｐゴシック" pitchFamily="50" charset="-128"/>
                        </a:rPr>
                        <a:t>0.5</a:t>
                      </a:r>
                      <a:r>
                        <a:rPr kumimoji="1" lang="ja-JP" altLang="en-US" sz="1200" b="0" i="0" u="none" strike="noStrike" cap="none" normalizeH="0" baseline="0" smtClean="0">
                          <a:ln>
                            <a:noFill/>
                          </a:ln>
                          <a:solidFill>
                            <a:schemeClr val="tx1"/>
                          </a:solidFill>
                          <a:effectLst/>
                          <a:latin typeface="Arial" charset="0"/>
                          <a:ea typeface="ＭＳ Ｐゴシック" pitchFamily="50" charset="-128"/>
                        </a:rPr>
                        <a:t>日短縮）</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hMerge="1">
                  <a:txBody>
                    <a:bodyPr/>
                    <a:lstStyle/>
                    <a:p>
                      <a:endParaRPr kumimoji="1" lang="ja-JP" alt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1200" b="0" i="0" u="none" strike="noStrike" cap="none" normalizeH="0" baseline="0" smtClean="0">
                          <a:ln>
                            <a:noFill/>
                          </a:ln>
                          <a:solidFill>
                            <a:schemeClr val="tx1"/>
                          </a:solidFill>
                          <a:effectLst/>
                          <a:latin typeface="Arial" charset="0"/>
                          <a:ea typeface="ＭＳ Ｐゴシック" pitchFamily="50" charset="-128"/>
                        </a:rPr>
                        <a:t>個別に定義</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ja-JP" sz="1200" b="0" i="0" u="none" strike="noStrike" cap="none" normalizeH="0" baseline="0" smtClean="0">
                          <a:ln>
                            <a:noFill/>
                          </a:ln>
                          <a:solidFill>
                            <a:schemeClr val="tx1"/>
                          </a:solidFill>
                          <a:effectLst/>
                          <a:latin typeface="Arial" charset="0"/>
                          <a:ea typeface="ＭＳ Ｐゴシック" pitchFamily="50" charset="-128"/>
                        </a:rPr>
                        <a:t>※</a:t>
                      </a:r>
                      <a:r>
                        <a:rPr kumimoji="1" lang="ja-JP" altLang="en-US" sz="1200" b="0" i="0" u="none" strike="noStrike" cap="none" normalizeH="0" baseline="0" smtClean="0">
                          <a:ln>
                            <a:noFill/>
                          </a:ln>
                          <a:solidFill>
                            <a:schemeClr val="tx1"/>
                          </a:solidFill>
                          <a:effectLst/>
                          <a:latin typeface="Arial" charset="0"/>
                          <a:ea typeface="ＭＳ Ｐゴシック" pitchFamily="50" charset="-128"/>
                        </a:rPr>
                        <a:t>効果の実績収集方法を併せて設定しなければならない</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ja-JP" sz="1200" b="0" i="0" u="none" strike="noStrike" cap="none" normalizeH="0" baseline="0" smtClean="0">
                          <a:ln>
                            <a:noFill/>
                          </a:ln>
                          <a:solidFill>
                            <a:schemeClr val="tx1"/>
                          </a:solidFill>
                          <a:effectLst/>
                          <a:latin typeface="Arial" charset="0"/>
                          <a:ea typeface="ＭＳ Ｐゴシック" pitchFamily="50" charset="-128"/>
                        </a:rPr>
                        <a:t>※</a:t>
                      </a:r>
                      <a:r>
                        <a:rPr kumimoji="1" lang="ja-JP" altLang="en-US" sz="1200" b="0" i="0" u="none" strike="noStrike" cap="none" normalizeH="0" baseline="0" smtClean="0">
                          <a:ln>
                            <a:noFill/>
                          </a:ln>
                          <a:solidFill>
                            <a:schemeClr val="tx1"/>
                          </a:solidFill>
                          <a:effectLst/>
                          <a:latin typeface="Arial" charset="0"/>
                          <a:ea typeface="ＭＳ Ｐゴシック" pitchFamily="50" charset="-128"/>
                        </a:rPr>
                        <a:t>過去利用した測定方法の事例を参考できるようにしておく</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192088">
                <a:tc grid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1200" b="0" i="0" u="none" strike="noStrike" cap="none" normalizeH="0" baseline="0" smtClean="0">
                          <a:ln>
                            <a:noFill/>
                          </a:ln>
                          <a:solidFill>
                            <a:schemeClr val="tx1"/>
                          </a:solidFill>
                          <a:effectLst/>
                          <a:latin typeface="Arial" charset="0"/>
                          <a:ea typeface="ＭＳ Ｐゴシック" pitchFamily="50" charset="-128"/>
                        </a:rPr>
                        <a:t>定性効果</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hMerge="1">
                  <a:txBody>
                    <a:bodyPr/>
                    <a:lstStyle/>
                    <a:p>
                      <a:endParaRPr kumimoji="1" lang="ja-JP" alt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1200" b="0" i="0" u="none" strike="noStrike" cap="none" normalizeH="0" baseline="0" smtClean="0">
                          <a:ln>
                            <a:noFill/>
                          </a:ln>
                          <a:solidFill>
                            <a:schemeClr val="tx1"/>
                          </a:solidFill>
                          <a:effectLst/>
                          <a:latin typeface="Arial" charset="0"/>
                          <a:ea typeface="ＭＳ Ｐゴシック" pitchFamily="50" charset="-128"/>
                        </a:rPr>
                        <a:t>個別に定義</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bl>
          </a:graphicData>
        </a:graphic>
      </p:graphicFrame>
      <p:sp>
        <p:nvSpPr>
          <p:cNvPr id="4" name="Rectangle 38"/>
          <p:cNvSpPr>
            <a:spLocks noChangeArrowheads="1"/>
          </p:cNvSpPr>
          <p:nvPr/>
        </p:nvSpPr>
        <p:spPr bwMode="auto">
          <a:xfrm>
            <a:off x="1044575" y="1774825"/>
            <a:ext cx="1358900" cy="1725613"/>
          </a:xfrm>
          <a:prstGeom prst="rect">
            <a:avLst/>
          </a:prstGeom>
          <a:solidFill>
            <a:srgbClr val="FFCC99"/>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pPr algn="ctr"/>
            <a:r>
              <a:rPr lang="ja-JP" altLang="en-US" sz="1200">
                <a:solidFill>
                  <a:srgbClr val="000000"/>
                </a:solidFill>
                <a:latin typeface="ＭＳ Ｐゴシック" pitchFamily="50" charset="-128"/>
              </a:rPr>
              <a:t>初期効果</a:t>
            </a:r>
          </a:p>
        </p:txBody>
      </p:sp>
      <p:sp>
        <p:nvSpPr>
          <p:cNvPr id="5" name="Rectangle 39"/>
          <p:cNvSpPr>
            <a:spLocks noChangeArrowheads="1"/>
          </p:cNvSpPr>
          <p:nvPr/>
        </p:nvSpPr>
        <p:spPr bwMode="auto">
          <a:xfrm>
            <a:off x="1039813" y="3498850"/>
            <a:ext cx="1358900" cy="1725613"/>
          </a:xfrm>
          <a:prstGeom prst="rect">
            <a:avLst/>
          </a:prstGeom>
          <a:solidFill>
            <a:srgbClr val="FFCC99"/>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pPr algn="ctr"/>
            <a:r>
              <a:rPr lang="ja-JP" altLang="en-US" sz="1200">
                <a:solidFill>
                  <a:srgbClr val="000000"/>
                </a:solidFill>
                <a:latin typeface="ＭＳ Ｐゴシック" pitchFamily="50" charset="-128"/>
              </a:rPr>
              <a:t>継続効果</a:t>
            </a:r>
          </a:p>
          <a:p>
            <a:pPr algn="ctr"/>
            <a:endParaRPr lang="ja-JP" altLang="en-US" sz="1200">
              <a:solidFill>
                <a:srgbClr val="000000"/>
              </a:solidFill>
              <a:latin typeface="ＭＳ Ｐゴシック" pitchFamily="50" charset="-128"/>
            </a:endParaRPr>
          </a:p>
          <a:p>
            <a:pPr algn="ctr"/>
            <a:r>
              <a:rPr lang="en-US" altLang="ja-JP" sz="1200">
                <a:solidFill>
                  <a:srgbClr val="000000"/>
                </a:solidFill>
                <a:latin typeface="ＭＳ Ｐゴシック" pitchFamily="50" charset="-128"/>
              </a:rPr>
              <a:t>※</a:t>
            </a:r>
            <a:r>
              <a:rPr lang="ja-JP" altLang="en-US" sz="1200">
                <a:solidFill>
                  <a:srgbClr val="000000"/>
                </a:solidFill>
                <a:latin typeface="ＭＳ Ｐゴシック" pitchFamily="50" charset="-128"/>
              </a:rPr>
              <a:t>初期効果と同様の項目にて月単位に見積</a:t>
            </a:r>
          </a:p>
        </p:txBody>
      </p:sp>
      <p:sp>
        <p:nvSpPr>
          <p:cNvPr id="6" name="Line 40"/>
          <p:cNvSpPr>
            <a:spLocks noChangeShapeType="1"/>
          </p:cNvSpPr>
          <p:nvPr/>
        </p:nvSpPr>
        <p:spPr bwMode="auto">
          <a:xfrm>
            <a:off x="2339975" y="1773238"/>
            <a:ext cx="885825" cy="1587"/>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ja-JP" altLang="en-US"/>
          </a:p>
        </p:txBody>
      </p:sp>
      <p:sp>
        <p:nvSpPr>
          <p:cNvPr id="7" name="Line 41"/>
          <p:cNvSpPr>
            <a:spLocks noChangeShapeType="1"/>
          </p:cNvSpPr>
          <p:nvPr/>
        </p:nvSpPr>
        <p:spPr bwMode="auto">
          <a:xfrm>
            <a:off x="2411413" y="3500438"/>
            <a:ext cx="792162" cy="167005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ja-JP" altLang="en-US"/>
          </a:p>
        </p:txBody>
      </p:sp>
    </p:spTree>
    <p:extLst>
      <p:ext uri="{BB962C8B-B14F-4D97-AF65-F5344CB8AC3E}">
        <p14:creationId xmlns:p14="http://schemas.microsoft.com/office/powerpoint/2010/main" val="375056142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p:cNvSpPr>
            <a:spLocks noGrp="1"/>
          </p:cNvSpPr>
          <p:nvPr>
            <p:ph type="title" sz="quarter"/>
          </p:nvPr>
        </p:nvSpPr>
        <p:spPr/>
        <p:txBody>
          <a:bodyPr/>
          <a:lstStyle/>
          <a:p>
            <a:r>
              <a:rPr lang="ja-JP" altLang="en-US" dirty="0" smtClean="0"/>
              <a:t>図表</a:t>
            </a:r>
            <a:r>
              <a:rPr lang="en-US" altLang="ja-JP" dirty="0" smtClean="0"/>
              <a:t>7-30</a:t>
            </a:r>
            <a:r>
              <a:rPr lang="ja-JP" altLang="en-US" dirty="0"/>
              <a:t>　サービス・オペレーションに関する定量化の考え方</a:t>
            </a:r>
            <a:endParaRPr kumimoji="1" lang="ja-JP" altLang="en-US" dirty="0"/>
          </a:p>
        </p:txBody>
      </p:sp>
      <p:grpSp>
        <p:nvGrpSpPr>
          <p:cNvPr id="3" name="グループ化 2"/>
          <p:cNvGrpSpPr/>
          <p:nvPr/>
        </p:nvGrpSpPr>
        <p:grpSpPr>
          <a:xfrm>
            <a:off x="539552" y="742641"/>
            <a:ext cx="8280920" cy="5971343"/>
            <a:chOff x="539552" y="742641"/>
            <a:chExt cx="8280920" cy="5971343"/>
          </a:xfrm>
        </p:grpSpPr>
        <p:sp>
          <p:nvSpPr>
            <p:cNvPr id="4" name="四角形吹き出し 3"/>
            <p:cNvSpPr/>
            <p:nvPr/>
          </p:nvSpPr>
          <p:spPr bwMode="auto">
            <a:xfrm>
              <a:off x="539552" y="3212976"/>
              <a:ext cx="8280920" cy="3501008"/>
            </a:xfrm>
            <a:prstGeom prst="wedgeRectCallout">
              <a:avLst>
                <a:gd name="adj1" fmla="val -1662"/>
                <a:gd name="adj2" fmla="val -57933"/>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6000" tIns="36000" rIns="36000" bIns="360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5" name="正方形/長方形 4"/>
            <p:cNvSpPr/>
            <p:nvPr/>
          </p:nvSpPr>
          <p:spPr bwMode="auto">
            <a:xfrm>
              <a:off x="539552" y="742641"/>
              <a:ext cx="8136905" cy="2182303"/>
            </a:xfrm>
            <a:prstGeom prst="rect">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6000" tIns="36000" rIns="36000" bIns="360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6" name="角丸四角形 5"/>
            <p:cNvSpPr/>
            <p:nvPr/>
          </p:nvSpPr>
          <p:spPr bwMode="auto">
            <a:xfrm>
              <a:off x="683568" y="4293096"/>
              <a:ext cx="7992889" cy="2308324"/>
            </a:xfrm>
            <a:prstGeom prst="roundRect">
              <a:avLst>
                <a:gd name="adj" fmla="val 7082"/>
              </a:avLst>
            </a:prstGeom>
            <a:solidFill>
              <a:schemeClr val="bg1"/>
            </a:solidFill>
            <a:ln w="9525"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6000" tIns="36000" rIns="36000" bIns="360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7" name="大かっこ 6"/>
            <p:cNvSpPr/>
            <p:nvPr/>
          </p:nvSpPr>
          <p:spPr bwMode="auto">
            <a:xfrm>
              <a:off x="3203848" y="3284984"/>
              <a:ext cx="4763721" cy="936104"/>
            </a:xfrm>
            <a:prstGeom prst="bracketPair">
              <a:avLst/>
            </a:prstGeom>
            <a:solidFill>
              <a:schemeClr val="bg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6000" tIns="36000" rIns="36000" bIns="360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dirty="0" smtClean="0">
                <a:ln>
                  <a:noFill/>
                </a:ln>
                <a:solidFill>
                  <a:schemeClr val="tx1"/>
                </a:solidFill>
                <a:effectLst/>
                <a:latin typeface="Arial" charset="0"/>
                <a:ea typeface="ＭＳ Ｐゴシック" pitchFamily="50" charset="-128"/>
              </a:endParaRPr>
            </a:p>
          </p:txBody>
        </p:sp>
        <p:sp>
          <p:nvSpPr>
            <p:cNvPr id="8" name="正方形/長方形 7"/>
            <p:cNvSpPr/>
            <p:nvPr/>
          </p:nvSpPr>
          <p:spPr bwMode="auto">
            <a:xfrm>
              <a:off x="1505480" y="3501008"/>
              <a:ext cx="1266320" cy="504056"/>
            </a:xfrm>
            <a:prstGeom prst="rect">
              <a:avLst/>
            </a:prstGeom>
            <a:solidFill>
              <a:schemeClr val="accent5"/>
            </a:solidFill>
            <a:ln w="9525" cap="flat" cmpd="sng" algn="ctr">
              <a:solidFill>
                <a:schemeClr val="tx1"/>
              </a:solidFill>
              <a:prstDash val="solid"/>
              <a:round/>
              <a:headEnd type="none" w="med" len="med"/>
              <a:tailEnd type="none" w="med" len="med"/>
            </a:ln>
            <a:effectLst/>
            <a:extLst/>
          </p:spPr>
          <p:txBody>
            <a:bodyPr vert="horz" wrap="square" lIns="36000" tIns="36000" rIns="36000" bIns="36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400" b="1" i="0" u="none" strike="noStrike" cap="none" normalizeH="0" baseline="0" dirty="0" smtClean="0">
                  <a:ln>
                    <a:noFill/>
                  </a:ln>
                  <a:solidFill>
                    <a:schemeClr val="tx1"/>
                  </a:solidFill>
                  <a:effectLst/>
                  <a:latin typeface="Arial" charset="0"/>
                  <a:ea typeface="ＭＳ Ｐゴシック" pitchFamily="50" charset="-128"/>
                </a:rPr>
                <a:t>業務プロセス</a:t>
              </a:r>
              <a:endParaRPr kumimoji="1" lang="en-US" altLang="ja-JP" sz="1400" b="1" i="0" u="none" strike="noStrike" cap="none" normalizeH="0" baseline="0" dirty="0" smtClean="0">
                <a:ln>
                  <a:noFill/>
                </a:ln>
                <a:solidFill>
                  <a:schemeClr val="tx1"/>
                </a:solidFill>
                <a:effectLst/>
                <a:latin typeface="Arial" charset="0"/>
                <a:ea typeface="ＭＳ Ｐゴシック" pitchFamily="50" charset="-128"/>
              </a:endParaRPr>
            </a:p>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400" b="1" i="0" u="none" strike="noStrike" cap="none" normalizeH="0" baseline="0" dirty="0" smtClean="0">
                  <a:ln>
                    <a:noFill/>
                  </a:ln>
                  <a:solidFill>
                    <a:schemeClr val="tx1"/>
                  </a:solidFill>
                  <a:effectLst/>
                  <a:latin typeface="Arial" charset="0"/>
                  <a:ea typeface="ＭＳ Ｐゴシック" pitchFamily="50" charset="-128"/>
                </a:rPr>
                <a:t>処理</a:t>
              </a:r>
            </a:p>
          </p:txBody>
        </p:sp>
        <p:sp>
          <p:nvSpPr>
            <p:cNvPr id="10" name="正方形/長方形 9"/>
            <p:cNvSpPr/>
            <p:nvPr/>
          </p:nvSpPr>
          <p:spPr bwMode="auto">
            <a:xfrm>
              <a:off x="3329683" y="3501008"/>
              <a:ext cx="1266320" cy="504056"/>
            </a:xfrm>
            <a:prstGeom prst="rect">
              <a:avLst/>
            </a:prstGeom>
            <a:solidFill>
              <a:schemeClr val="accent5"/>
            </a:solidFill>
            <a:ln w="9525" cap="flat" cmpd="sng" algn="ctr">
              <a:solidFill>
                <a:schemeClr val="tx1"/>
              </a:solidFill>
              <a:prstDash val="solid"/>
              <a:round/>
              <a:headEnd type="none" w="med" len="med"/>
              <a:tailEnd type="none" w="med" len="med"/>
            </a:ln>
            <a:effectLst/>
            <a:extLst/>
          </p:spPr>
          <p:txBody>
            <a:bodyPr vert="horz" wrap="square" lIns="36000" tIns="36000" rIns="36000" bIns="36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400" b="1" i="0" u="none" strike="noStrike" cap="none" normalizeH="0" baseline="0" dirty="0" smtClean="0">
                  <a:ln>
                    <a:noFill/>
                  </a:ln>
                  <a:solidFill>
                    <a:schemeClr val="tx1"/>
                  </a:solidFill>
                  <a:effectLst/>
                  <a:latin typeface="Arial" charset="0"/>
                  <a:ea typeface="ＭＳ Ｐゴシック" pitchFamily="50" charset="-128"/>
                </a:rPr>
                <a:t>単位</a:t>
              </a:r>
            </a:p>
          </p:txBody>
        </p:sp>
        <p:sp>
          <p:nvSpPr>
            <p:cNvPr id="11" name="正方形/長方形 10"/>
            <p:cNvSpPr/>
            <p:nvPr/>
          </p:nvSpPr>
          <p:spPr bwMode="auto">
            <a:xfrm>
              <a:off x="4937862" y="3501008"/>
              <a:ext cx="1266320" cy="504056"/>
            </a:xfrm>
            <a:prstGeom prst="rect">
              <a:avLst/>
            </a:prstGeom>
            <a:solidFill>
              <a:schemeClr val="accent5"/>
            </a:solidFill>
            <a:ln w="9525" cap="flat" cmpd="sng" algn="ctr">
              <a:solidFill>
                <a:schemeClr val="tx1"/>
              </a:solidFill>
              <a:prstDash val="solid"/>
              <a:round/>
              <a:headEnd type="none" w="med" len="med"/>
              <a:tailEnd type="none" w="med" len="med"/>
            </a:ln>
            <a:effectLst/>
            <a:extLst/>
          </p:spPr>
          <p:txBody>
            <a:bodyPr vert="horz" wrap="square" lIns="36000" tIns="36000" rIns="36000" bIns="36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400" b="1" i="0" u="none" strike="noStrike" cap="none" normalizeH="0" baseline="0" dirty="0" smtClean="0">
                  <a:ln>
                    <a:noFill/>
                  </a:ln>
                  <a:solidFill>
                    <a:schemeClr val="tx1"/>
                  </a:solidFill>
                  <a:effectLst/>
                  <a:latin typeface="Arial" charset="0"/>
                  <a:ea typeface="ＭＳ Ｐゴシック" pitchFamily="50" charset="-128"/>
                </a:rPr>
                <a:t>時間</a:t>
              </a:r>
            </a:p>
          </p:txBody>
        </p:sp>
        <p:sp>
          <p:nvSpPr>
            <p:cNvPr id="12" name="正方形/長方形 11"/>
            <p:cNvSpPr/>
            <p:nvPr/>
          </p:nvSpPr>
          <p:spPr bwMode="auto">
            <a:xfrm>
              <a:off x="6546040" y="3501008"/>
              <a:ext cx="1266320" cy="504056"/>
            </a:xfrm>
            <a:prstGeom prst="rect">
              <a:avLst/>
            </a:prstGeom>
            <a:solidFill>
              <a:schemeClr val="accent5"/>
            </a:solidFill>
            <a:ln w="9525" cap="flat" cmpd="sng" algn="ctr">
              <a:solidFill>
                <a:schemeClr val="tx1"/>
              </a:solidFill>
              <a:prstDash val="solid"/>
              <a:round/>
              <a:headEnd type="none" w="med" len="med"/>
              <a:tailEnd type="none" w="med" len="med"/>
            </a:ln>
            <a:effectLst/>
            <a:extLst/>
          </p:spPr>
          <p:txBody>
            <a:bodyPr vert="horz" wrap="square" lIns="36000" tIns="36000" rIns="36000" bIns="36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400" b="1" i="0" u="none" strike="noStrike" cap="none" normalizeH="0" baseline="0" dirty="0" smtClean="0">
                  <a:ln>
                    <a:noFill/>
                  </a:ln>
                  <a:solidFill>
                    <a:schemeClr val="tx1"/>
                  </a:solidFill>
                  <a:effectLst/>
                  <a:latin typeface="Arial" charset="0"/>
                  <a:ea typeface="ＭＳ Ｐゴシック" pitchFamily="50" charset="-128"/>
                </a:rPr>
                <a:t>回数・頻度</a:t>
              </a:r>
            </a:p>
          </p:txBody>
        </p:sp>
        <p:sp>
          <p:nvSpPr>
            <p:cNvPr id="13" name="正方形/長方形 12"/>
            <p:cNvSpPr/>
            <p:nvPr/>
          </p:nvSpPr>
          <p:spPr>
            <a:xfrm>
              <a:off x="2801624" y="3625279"/>
              <a:ext cx="364202" cy="307777"/>
            </a:xfrm>
            <a:prstGeom prst="rect">
              <a:avLst/>
            </a:prstGeom>
          </p:spPr>
          <p:txBody>
            <a:bodyPr wrap="none">
              <a:spAutoFit/>
            </a:bodyPr>
            <a:lstStyle/>
            <a:p>
              <a:r>
                <a:rPr lang="en-US" altLang="ja-JP" sz="1400" b="1" dirty="0" smtClean="0"/>
                <a:t>×</a:t>
              </a:r>
              <a:endParaRPr lang="ja-JP" altLang="en-US" sz="1400" b="1" dirty="0"/>
            </a:p>
          </p:txBody>
        </p:sp>
        <p:sp>
          <p:nvSpPr>
            <p:cNvPr id="14" name="正方形/長方形 13"/>
            <p:cNvSpPr/>
            <p:nvPr/>
          </p:nvSpPr>
          <p:spPr>
            <a:xfrm>
              <a:off x="4601824" y="3625279"/>
              <a:ext cx="364202" cy="307777"/>
            </a:xfrm>
            <a:prstGeom prst="rect">
              <a:avLst/>
            </a:prstGeom>
          </p:spPr>
          <p:txBody>
            <a:bodyPr wrap="none">
              <a:spAutoFit/>
            </a:bodyPr>
            <a:lstStyle/>
            <a:p>
              <a:r>
                <a:rPr lang="en-US" altLang="ja-JP" sz="1400" b="1" dirty="0" smtClean="0"/>
                <a:t>×</a:t>
              </a:r>
              <a:endParaRPr lang="ja-JP" altLang="en-US" sz="1400" b="1" dirty="0"/>
            </a:p>
          </p:txBody>
        </p:sp>
        <p:sp>
          <p:nvSpPr>
            <p:cNvPr id="15" name="正方形/長方形 14"/>
            <p:cNvSpPr/>
            <p:nvPr/>
          </p:nvSpPr>
          <p:spPr>
            <a:xfrm>
              <a:off x="6181838" y="3625279"/>
              <a:ext cx="364202" cy="307777"/>
            </a:xfrm>
            <a:prstGeom prst="rect">
              <a:avLst/>
            </a:prstGeom>
          </p:spPr>
          <p:txBody>
            <a:bodyPr wrap="none">
              <a:spAutoFit/>
            </a:bodyPr>
            <a:lstStyle/>
            <a:p>
              <a:r>
                <a:rPr lang="en-US" altLang="ja-JP" sz="1400" b="1" dirty="0" smtClean="0"/>
                <a:t>×</a:t>
              </a:r>
              <a:endParaRPr lang="ja-JP" altLang="en-US" sz="1400" b="1" dirty="0"/>
            </a:p>
          </p:txBody>
        </p:sp>
        <p:sp>
          <p:nvSpPr>
            <p:cNvPr id="16" name="正方形/長方形 15"/>
            <p:cNvSpPr/>
            <p:nvPr/>
          </p:nvSpPr>
          <p:spPr>
            <a:xfrm>
              <a:off x="755576" y="4361036"/>
              <a:ext cx="3852428" cy="2308324"/>
            </a:xfrm>
            <a:prstGeom prst="rect">
              <a:avLst/>
            </a:prstGeom>
          </p:spPr>
          <p:txBody>
            <a:bodyPr wrap="square">
              <a:spAutoFit/>
            </a:bodyPr>
            <a:lstStyle/>
            <a:p>
              <a:pPr marL="171450" indent="-171450">
                <a:buFont typeface="Wingdings" pitchFamily="2" charset="2"/>
                <a:buChar char="l"/>
              </a:pPr>
              <a:r>
                <a:rPr lang="ja-JP" altLang="en-US" sz="1200" dirty="0" smtClean="0"/>
                <a:t>業務プロセス処理</a:t>
              </a:r>
              <a:endParaRPr lang="en-US" altLang="ja-JP" sz="1200" dirty="0" smtClean="0"/>
            </a:p>
            <a:p>
              <a:pPr marL="628650" lvl="1" indent="-171450">
                <a:buFont typeface="Wingdings" pitchFamily="2" charset="2"/>
                <a:buChar char="Ø"/>
              </a:pPr>
              <a:r>
                <a:rPr lang="zh-TW" altLang="en-US" sz="1200" dirty="0" smtClean="0"/>
                <a:t>情報</a:t>
              </a:r>
              <a:endParaRPr lang="zh-TW" altLang="en-US" sz="1200" dirty="0"/>
            </a:p>
            <a:p>
              <a:pPr marL="1085850" lvl="2" indent="-171450">
                <a:buFont typeface="Arial" pitchFamily="34" charset="0"/>
                <a:buChar char="•"/>
              </a:pPr>
              <a:r>
                <a:rPr lang="zh-TW" altLang="en-US" sz="1200" dirty="0"/>
                <a:t>契約書、注文書、納品書、請求書</a:t>
              </a:r>
            </a:p>
            <a:p>
              <a:pPr marL="1085850" lvl="2" indent="-171450">
                <a:buFont typeface="Arial" pitchFamily="34" charset="0"/>
                <a:buChar char="•"/>
              </a:pPr>
              <a:r>
                <a:rPr lang="zh-TW" altLang="en-US" sz="1200" dirty="0"/>
                <a:t>会計伝票、会計台帳、管理帳票　</a:t>
              </a:r>
              <a:r>
                <a:rPr lang="zh-TW" altLang="en-US" sz="1200" dirty="0" smtClean="0"/>
                <a:t>等</a:t>
              </a:r>
              <a:r>
                <a:rPr lang="en-US" altLang="ja-JP" sz="1200" dirty="0" smtClean="0"/>
                <a:t>….</a:t>
              </a:r>
              <a:endParaRPr lang="en-US" altLang="zh-TW" sz="1200" dirty="0" smtClean="0"/>
            </a:p>
            <a:p>
              <a:pPr marL="628650" lvl="1" indent="-171450">
                <a:buFont typeface="Arial" pitchFamily="34" charset="0"/>
                <a:buChar char="•"/>
              </a:pPr>
              <a:endParaRPr lang="en-US" altLang="zh-TW" sz="1200" dirty="0"/>
            </a:p>
            <a:p>
              <a:pPr marL="628650" lvl="1" indent="-171450">
                <a:buFont typeface="Wingdings" pitchFamily="2" charset="2"/>
                <a:buChar char="Ø"/>
              </a:pPr>
              <a:r>
                <a:rPr lang="ja-JP" altLang="en-US" sz="1200" dirty="0" smtClean="0"/>
                <a:t>アクション</a:t>
              </a:r>
              <a:endParaRPr lang="ja-JP" altLang="en-US" sz="1200" dirty="0"/>
            </a:p>
            <a:p>
              <a:pPr marL="1085850" lvl="2" indent="-171450">
                <a:buFont typeface="Arial" pitchFamily="34" charset="0"/>
                <a:buChar char="•"/>
              </a:pPr>
              <a:r>
                <a:rPr lang="ja-JP" altLang="en-US" sz="1200" dirty="0"/>
                <a:t>登録、変更、削除、</a:t>
              </a:r>
            </a:p>
            <a:p>
              <a:pPr marL="1085850" lvl="2" indent="-171450">
                <a:buFont typeface="Arial" pitchFamily="34" charset="0"/>
                <a:buChar char="•"/>
              </a:pPr>
              <a:r>
                <a:rPr lang="ja-JP" altLang="en-US" sz="1200" dirty="0"/>
                <a:t>契約締結、契約変更、契約解除</a:t>
              </a:r>
            </a:p>
            <a:p>
              <a:pPr marL="1085850" lvl="2" indent="-171450">
                <a:buFont typeface="Arial" pitchFamily="34" charset="0"/>
                <a:buChar char="•"/>
              </a:pPr>
              <a:r>
                <a:rPr lang="ja-JP" altLang="en-US" sz="1200" dirty="0"/>
                <a:t>取得、移動、除却、処分　</a:t>
              </a:r>
              <a:r>
                <a:rPr lang="ja-JP" altLang="en-US" sz="1200" dirty="0" smtClean="0"/>
                <a:t>等</a:t>
              </a:r>
              <a:r>
                <a:rPr lang="en-US" altLang="ja-JP" sz="1200" dirty="0" smtClean="0"/>
                <a:t>….</a:t>
              </a:r>
              <a:endParaRPr lang="ja-JP" altLang="en-US" sz="1200" dirty="0"/>
            </a:p>
            <a:p>
              <a:pPr marL="628650" lvl="1" indent="-171450">
                <a:buFont typeface="Arial" pitchFamily="34" charset="0"/>
                <a:buChar char="•"/>
              </a:pPr>
              <a:endParaRPr lang="en-US" altLang="zh-TW" sz="1200" dirty="0" smtClean="0"/>
            </a:p>
            <a:p>
              <a:pPr marL="628650" lvl="1" indent="-171450">
                <a:buFont typeface="Wingdings" pitchFamily="2" charset="2"/>
                <a:buChar char="Ø"/>
              </a:pPr>
              <a:r>
                <a:rPr lang="ja-JP" altLang="en-US" sz="1200" dirty="0" smtClean="0"/>
                <a:t>媒体</a:t>
              </a:r>
              <a:endParaRPr lang="ja-JP" altLang="en-US" sz="1200" dirty="0"/>
            </a:p>
            <a:p>
              <a:pPr marL="1085850" lvl="2" indent="-171450">
                <a:buFont typeface="Arial" pitchFamily="34" charset="0"/>
                <a:buChar char="•"/>
              </a:pPr>
              <a:r>
                <a:rPr lang="ja-JP" altLang="en-US" sz="1200" dirty="0"/>
                <a:t>口頭、電話、紙、ＦＡＸ、メール、ＥＤＩ</a:t>
              </a:r>
              <a:r>
                <a:rPr lang="ja-JP" altLang="en-US" sz="1200" dirty="0" smtClean="0"/>
                <a:t>等</a:t>
              </a:r>
              <a:r>
                <a:rPr lang="en-US" altLang="ja-JP" sz="1200" dirty="0" smtClean="0"/>
                <a:t>….</a:t>
              </a:r>
              <a:endParaRPr lang="ja-JP" altLang="en-US" sz="1200" dirty="0"/>
            </a:p>
          </p:txBody>
        </p:sp>
        <p:sp>
          <p:nvSpPr>
            <p:cNvPr id="17" name="正方形/長方形 16"/>
            <p:cNvSpPr/>
            <p:nvPr/>
          </p:nvSpPr>
          <p:spPr>
            <a:xfrm>
              <a:off x="5364088" y="4545702"/>
              <a:ext cx="2736304" cy="1569660"/>
            </a:xfrm>
            <a:prstGeom prst="rect">
              <a:avLst/>
            </a:prstGeom>
          </p:spPr>
          <p:txBody>
            <a:bodyPr wrap="square">
              <a:spAutoFit/>
            </a:bodyPr>
            <a:lstStyle/>
            <a:p>
              <a:pPr marL="171450" indent="-171450">
                <a:buFont typeface="Wingdings" pitchFamily="2" charset="2"/>
                <a:buChar char="l"/>
              </a:pPr>
              <a:r>
                <a:rPr lang="ja-JP" altLang="en-US" sz="1200" dirty="0" smtClean="0"/>
                <a:t>単位</a:t>
              </a:r>
              <a:endParaRPr lang="en-US" altLang="ja-JP" sz="1200" dirty="0" smtClean="0"/>
            </a:p>
            <a:p>
              <a:pPr marL="628650" lvl="1" indent="-171450">
                <a:buFont typeface="Arial" pitchFamily="34" charset="0"/>
                <a:buChar char="•"/>
              </a:pPr>
              <a:r>
                <a:rPr lang="ja-JP" altLang="en-US" sz="1200" dirty="0" smtClean="0"/>
                <a:t>回数</a:t>
              </a:r>
              <a:r>
                <a:rPr lang="ja-JP" altLang="en-US" sz="1200" dirty="0"/>
                <a:t>・枚数・冊</a:t>
              </a:r>
              <a:r>
                <a:rPr lang="ja-JP" altLang="en-US" sz="1200" dirty="0" smtClean="0"/>
                <a:t>・本数・等</a:t>
              </a:r>
              <a:r>
                <a:rPr lang="en-US" altLang="ja-JP" sz="1200" dirty="0" smtClean="0"/>
                <a:t>….</a:t>
              </a:r>
              <a:endParaRPr lang="ja-JP" altLang="en-US" sz="1200" dirty="0"/>
            </a:p>
            <a:p>
              <a:pPr marL="171450" indent="-171450">
                <a:buFont typeface="Wingdings" pitchFamily="2" charset="2"/>
                <a:buChar char="l"/>
              </a:pPr>
              <a:r>
                <a:rPr lang="ja-JP" altLang="en-US" sz="1200" dirty="0" smtClean="0"/>
                <a:t>時間</a:t>
              </a:r>
              <a:endParaRPr lang="en-US" altLang="ja-JP" sz="1200" dirty="0" smtClean="0"/>
            </a:p>
            <a:p>
              <a:pPr marL="628650" lvl="1" indent="-171450">
                <a:buFont typeface="Arial" pitchFamily="34" charset="0"/>
                <a:buChar char="•"/>
              </a:pPr>
              <a:r>
                <a:rPr lang="ja-JP" altLang="en-US" sz="1200" dirty="0" smtClean="0"/>
                <a:t>人分・人</a:t>
              </a:r>
              <a:r>
                <a:rPr lang="ja-JP" altLang="en-US" sz="1200" dirty="0"/>
                <a:t>時間・人日・人月</a:t>
              </a:r>
            </a:p>
            <a:p>
              <a:pPr marL="171450" indent="-171450">
                <a:buFont typeface="Wingdings" pitchFamily="2" charset="2"/>
                <a:buChar char="l"/>
              </a:pPr>
              <a:r>
                <a:rPr lang="ja-JP" altLang="en-US" sz="1200" dirty="0" smtClean="0"/>
                <a:t>回数・頻度</a:t>
              </a:r>
              <a:endParaRPr lang="ja-JP" altLang="en-US" sz="1200" dirty="0"/>
            </a:p>
            <a:p>
              <a:pPr marL="628650" lvl="1" indent="-171450">
                <a:buFont typeface="Arial" pitchFamily="34" charset="0"/>
                <a:buChar char="•"/>
              </a:pPr>
              <a:r>
                <a:rPr lang="en-US" altLang="ja-JP" sz="1200" dirty="0" smtClean="0"/>
                <a:t>Xx</a:t>
              </a:r>
              <a:r>
                <a:rPr lang="ja-JP" altLang="en-US" sz="1200" dirty="0" smtClean="0"/>
                <a:t>回 </a:t>
              </a:r>
              <a:endParaRPr lang="en-US" altLang="ja-JP" sz="1200" dirty="0" smtClean="0"/>
            </a:p>
            <a:p>
              <a:pPr marL="628650" lvl="1" indent="-171450">
                <a:buFont typeface="Arial" pitchFamily="34" charset="0"/>
                <a:buChar char="•"/>
              </a:pPr>
              <a:r>
                <a:rPr lang="ja-JP" altLang="en-US" sz="1200" dirty="0" smtClean="0"/>
                <a:t>随時</a:t>
              </a:r>
              <a:r>
                <a:rPr lang="ja-JP" altLang="en-US" sz="1200" dirty="0"/>
                <a:t>、日次、週次、月次、四半期、半期、年次・</a:t>
              </a:r>
              <a:r>
                <a:rPr lang="ja-JP" altLang="en-US" sz="1200" dirty="0" smtClean="0"/>
                <a:t>等</a:t>
              </a:r>
              <a:r>
                <a:rPr lang="en-US" altLang="ja-JP" sz="1200" dirty="0" smtClean="0"/>
                <a:t>….</a:t>
              </a:r>
              <a:endParaRPr lang="ja-JP" altLang="en-US" sz="1200" dirty="0"/>
            </a:p>
          </p:txBody>
        </p:sp>
        <p:grpSp>
          <p:nvGrpSpPr>
            <p:cNvPr id="18" name="Group 4"/>
            <p:cNvGrpSpPr>
              <a:grpSpLocks/>
            </p:cNvGrpSpPr>
            <p:nvPr/>
          </p:nvGrpSpPr>
          <p:grpSpPr bwMode="auto">
            <a:xfrm>
              <a:off x="1357610" y="808099"/>
              <a:ext cx="2998366" cy="1590726"/>
              <a:chOff x="1192" y="380"/>
              <a:chExt cx="2800" cy="884"/>
            </a:xfrm>
          </p:grpSpPr>
          <p:sp>
            <p:nvSpPr>
              <p:cNvPr id="57" name="Rectangle 5"/>
              <p:cNvSpPr>
                <a:spLocks noChangeArrowheads="1"/>
              </p:cNvSpPr>
              <p:nvPr/>
            </p:nvSpPr>
            <p:spPr bwMode="auto">
              <a:xfrm>
                <a:off x="1760" y="464"/>
                <a:ext cx="1944" cy="2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wrap="none" anchor="ctr"/>
              <a:lstStyle/>
              <a:p>
                <a:pPr algn="ctr" eaLnBrk="0" hangingPunct="0"/>
                <a:endParaRPr lang="ja-JP" altLang="en-US" sz="2000" smtClean="0">
                  <a:solidFill>
                    <a:srgbClr val="808080"/>
                  </a:solidFill>
                  <a:latin typeface="ＭＳ Ｐゴシック" charset="-128"/>
                  <a:ea typeface="ＭＳ Ｐゴシック" charset="-128"/>
                </a:endParaRPr>
              </a:p>
            </p:txBody>
          </p:sp>
          <p:sp>
            <p:nvSpPr>
              <p:cNvPr id="58" name="Rectangle 6"/>
              <p:cNvSpPr>
                <a:spLocks noChangeArrowheads="1"/>
              </p:cNvSpPr>
              <p:nvPr/>
            </p:nvSpPr>
            <p:spPr bwMode="auto">
              <a:xfrm>
                <a:off x="1760" y="664"/>
                <a:ext cx="1944" cy="2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wrap="none" anchor="ctr"/>
              <a:lstStyle/>
              <a:p>
                <a:pPr algn="ctr" eaLnBrk="0" hangingPunct="0"/>
                <a:endParaRPr lang="ja-JP" altLang="en-US" sz="2000" smtClean="0">
                  <a:solidFill>
                    <a:srgbClr val="808080"/>
                  </a:solidFill>
                  <a:latin typeface="ＭＳ Ｐゴシック" charset="-128"/>
                  <a:ea typeface="ＭＳ Ｐゴシック" charset="-128"/>
                </a:endParaRPr>
              </a:p>
            </p:txBody>
          </p:sp>
          <p:sp>
            <p:nvSpPr>
              <p:cNvPr id="59" name="Rectangle 7"/>
              <p:cNvSpPr>
                <a:spLocks noChangeArrowheads="1"/>
              </p:cNvSpPr>
              <p:nvPr/>
            </p:nvSpPr>
            <p:spPr bwMode="auto">
              <a:xfrm>
                <a:off x="1760" y="864"/>
                <a:ext cx="1944" cy="2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wrap="none" anchor="ctr"/>
              <a:lstStyle/>
              <a:p>
                <a:pPr algn="ctr" eaLnBrk="0" hangingPunct="0"/>
                <a:endParaRPr lang="ja-JP" altLang="en-US" sz="2000" smtClean="0">
                  <a:solidFill>
                    <a:srgbClr val="808080"/>
                  </a:solidFill>
                  <a:latin typeface="ＭＳ Ｐゴシック" charset="-128"/>
                  <a:ea typeface="ＭＳ Ｐゴシック" charset="-128"/>
                </a:endParaRPr>
              </a:p>
            </p:txBody>
          </p:sp>
          <p:sp>
            <p:nvSpPr>
              <p:cNvPr id="60" name="Rectangle 8"/>
              <p:cNvSpPr>
                <a:spLocks noChangeArrowheads="1"/>
              </p:cNvSpPr>
              <p:nvPr/>
            </p:nvSpPr>
            <p:spPr bwMode="auto">
              <a:xfrm>
                <a:off x="1760" y="1064"/>
                <a:ext cx="1944" cy="2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wrap="none" anchor="ctr"/>
              <a:lstStyle/>
              <a:p>
                <a:pPr algn="ctr" eaLnBrk="0" hangingPunct="0"/>
                <a:endParaRPr lang="ja-JP" altLang="en-US" sz="2000" smtClean="0">
                  <a:solidFill>
                    <a:srgbClr val="808080"/>
                  </a:solidFill>
                  <a:latin typeface="ＭＳ Ｐゴシック" charset="-128"/>
                  <a:ea typeface="ＭＳ Ｐゴシック" charset="-128"/>
                </a:endParaRPr>
              </a:p>
            </p:txBody>
          </p:sp>
          <p:sp>
            <p:nvSpPr>
              <p:cNvPr id="61" name="Rectangle 9"/>
              <p:cNvSpPr>
                <a:spLocks noChangeArrowheads="1"/>
              </p:cNvSpPr>
              <p:nvPr/>
            </p:nvSpPr>
            <p:spPr bwMode="auto">
              <a:xfrm>
                <a:off x="1440" y="464"/>
                <a:ext cx="320" cy="200"/>
              </a:xfrm>
              <a:prstGeom prst="rect">
                <a:avLst/>
              </a:prstGeom>
              <a:solidFill>
                <a:srgbClr val="3399FF"/>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wrap="none" anchor="ctr"/>
              <a:lstStyle/>
              <a:p>
                <a:pPr algn="ctr"/>
                <a:r>
                  <a:rPr lang="en-US" altLang="ja-JP" sz="1000" smtClean="0">
                    <a:solidFill>
                      <a:srgbClr val="FFFFFF"/>
                    </a:solidFill>
                    <a:latin typeface="ＭＳ Ｐゴシック" charset="-128"/>
                    <a:ea typeface="ＭＳ Ｐゴシック" charset="-128"/>
                  </a:rPr>
                  <a:t>A</a:t>
                </a:r>
                <a:r>
                  <a:rPr lang="ja-JP" altLang="en-US" sz="1000" smtClean="0">
                    <a:solidFill>
                      <a:srgbClr val="FFFFFF"/>
                    </a:solidFill>
                    <a:latin typeface="ＭＳ Ｐゴシック" charset="-128"/>
                    <a:ea typeface="ＭＳ Ｐゴシック" charset="-128"/>
                  </a:rPr>
                  <a:t>部門</a:t>
                </a:r>
              </a:p>
            </p:txBody>
          </p:sp>
          <p:sp>
            <p:nvSpPr>
              <p:cNvPr id="62" name="Rectangle 10"/>
              <p:cNvSpPr>
                <a:spLocks noChangeArrowheads="1"/>
              </p:cNvSpPr>
              <p:nvPr/>
            </p:nvSpPr>
            <p:spPr bwMode="auto">
              <a:xfrm>
                <a:off x="1440" y="664"/>
                <a:ext cx="320" cy="200"/>
              </a:xfrm>
              <a:prstGeom prst="rect">
                <a:avLst/>
              </a:prstGeom>
              <a:solidFill>
                <a:srgbClr val="3399FF"/>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wrap="none" anchor="ctr"/>
              <a:lstStyle/>
              <a:p>
                <a:pPr algn="ctr"/>
                <a:r>
                  <a:rPr lang="en-US" altLang="ja-JP" sz="1000" smtClean="0">
                    <a:solidFill>
                      <a:srgbClr val="FFFFFF"/>
                    </a:solidFill>
                    <a:latin typeface="ＭＳ Ｐゴシック" charset="-128"/>
                    <a:ea typeface="ＭＳ Ｐゴシック" charset="-128"/>
                  </a:rPr>
                  <a:t>B</a:t>
                </a:r>
                <a:r>
                  <a:rPr lang="ja-JP" altLang="en-US" sz="1000" smtClean="0">
                    <a:solidFill>
                      <a:srgbClr val="FFFFFF"/>
                    </a:solidFill>
                    <a:latin typeface="ＭＳ Ｐゴシック" charset="-128"/>
                    <a:ea typeface="ＭＳ Ｐゴシック" charset="-128"/>
                  </a:rPr>
                  <a:t>部門</a:t>
                </a:r>
              </a:p>
            </p:txBody>
          </p:sp>
          <p:sp>
            <p:nvSpPr>
              <p:cNvPr id="63" name="Rectangle 11"/>
              <p:cNvSpPr>
                <a:spLocks noChangeArrowheads="1"/>
              </p:cNvSpPr>
              <p:nvPr/>
            </p:nvSpPr>
            <p:spPr bwMode="auto">
              <a:xfrm>
                <a:off x="1440" y="864"/>
                <a:ext cx="320" cy="200"/>
              </a:xfrm>
              <a:prstGeom prst="rect">
                <a:avLst/>
              </a:prstGeom>
              <a:solidFill>
                <a:srgbClr val="3399FF"/>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wrap="none" anchor="ctr"/>
              <a:lstStyle/>
              <a:p>
                <a:pPr algn="ctr"/>
                <a:r>
                  <a:rPr lang="ja-JP" altLang="en-US" sz="1000" smtClean="0">
                    <a:solidFill>
                      <a:srgbClr val="FFFFFF"/>
                    </a:solidFill>
                    <a:latin typeface="ＭＳ Ｐゴシック" charset="-128"/>
                    <a:ea typeface="ＭＳ Ｐゴシック" charset="-128"/>
                  </a:rPr>
                  <a:t>Ｃ部門</a:t>
                </a:r>
              </a:p>
            </p:txBody>
          </p:sp>
          <p:sp>
            <p:nvSpPr>
              <p:cNvPr id="64" name="Rectangle 12"/>
              <p:cNvSpPr>
                <a:spLocks noChangeArrowheads="1"/>
              </p:cNvSpPr>
              <p:nvPr/>
            </p:nvSpPr>
            <p:spPr bwMode="auto">
              <a:xfrm>
                <a:off x="1440" y="1064"/>
                <a:ext cx="320" cy="200"/>
              </a:xfrm>
              <a:prstGeom prst="rect">
                <a:avLst/>
              </a:prstGeom>
              <a:solidFill>
                <a:srgbClr val="3399FF"/>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wrap="none" anchor="ctr"/>
              <a:lstStyle/>
              <a:p>
                <a:pPr algn="ctr"/>
                <a:r>
                  <a:rPr lang="ja-JP" altLang="en-US" sz="1000" b="1" smtClean="0">
                    <a:solidFill>
                      <a:srgbClr val="FFFFFF"/>
                    </a:solidFill>
                    <a:latin typeface="ＭＳ Ｐゴシック" charset="-128"/>
                    <a:ea typeface="ＭＳ Ｐゴシック" charset="-128"/>
                  </a:rPr>
                  <a:t>ｼｽﾃﾑ</a:t>
                </a:r>
              </a:p>
            </p:txBody>
          </p:sp>
          <p:sp>
            <p:nvSpPr>
              <p:cNvPr id="65" name="Rectangle 13"/>
              <p:cNvSpPr>
                <a:spLocks noChangeArrowheads="1"/>
              </p:cNvSpPr>
              <p:nvPr/>
            </p:nvSpPr>
            <p:spPr bwMode="auto">
              <a:xfrm>
                <a:off x="1813" y="510"/>
                <a:ext cx="155" cy="146"/>
              </a:xfrm>
              <a:prstGeom prst="rect">
                <a:avLst/>
              </a:prstGeom>
              <a:solidFill>
                <a:srgbClr val="FFFFCC"/>
              </a:solidFill>
              <a:ln w="1588">
                <a:solidFill>
                  <a:srgbClr val="8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ja-JP" altLang="en-US" sz="2000" smtClean="0">
                  <a:solidFill>
                    <a:srgbClr val="808080"/>
                  </a:solidFill>
                  <a:latin typeface="ＭＳ Ｐゴシック" charset="-128"/>
                  <a:ea typeface="ＭＳ Ｐゴシック" charset="-128"/>
                </a:endParaRPr>
              </a:p>
            </p:txBody>
          </p:sp>
          <p:sp>
            <p:nvSpPr>
              <p:cNvPr id="66" name="Rectangle 14"/>
              <p:cNvSpPr>
                <a:spLocks noChangeArrowheads="1"/>
              </p:cNvSpPr>
              <p:nvPr/>
            </p:nvSpPr>
            <p:spPr bwMode="auto">
              <a:xfrm>
                <a:off x="2383" y="510"/>
                <a:ext cx="155" cy="146"/>
              </a:xfrm>
              <a:prstGeom prst="rect">
                <a:avLst/>
              </a:prstGeom>
              <a:solidFill>
                <a:srgbClr val="FFFFCC"/>
              </a:solidFill>
              <a:ln w="1588">
                <a:solidFill>
                  <a:srgbClr val="8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ja-JP" altLang="en-US" sz="2000" smtClean="0">
                  <a:solidFill>
                    <a:srgbClr val="808080"/>
                  </a:solidFill>
                  <a:latin typeface="ＭＳ Ｐゴシック" charset="-128"/>
                  <a:ea typeface="ＭＳ Ｐゴシック" charset="-128"/>
                </a:endParaRPr>
              </a:p>
            </p:txBody>
          </p:sp>
          <p:sp>
            <p:nvSpPr>
              <p:cNvPr id="67" name="Rectangle 15"/>
              <p:cNvSpPr>
                <a:spLocks noChangeArrowheads="1"/>
              </p:cNvSpPr>
              <p:nvPr/>
            </p:nvSpPr>
            <p:spPr bwMode="auto">
              <a:xfrm>
                <a:off x="2690" y="510"/>
                <a:ext cx="155" cy="146"/>
              </a:xfrm>
              <a:prstGeom prst="rect">
                <a:avLst/>
              </a:prstGeom>
              <a:solidFill>
                <a:srgbClr val="FFFFCC"/>
              </a:solidFill>
              <a:ln w="1588">
                <a:solidFill>
                  <a:srgbClr val="8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ja-JP" altLang="en-US" sz="2000" smtClean="0">
                  <a:solidFill>
                    <a:srgbClr val="808080"/>
                  </a:solidFill>
                  <a:latin typeface="ＭＳ Ｐゴシック" charset="-128"/>
                  <a:ea typeface="ＭＳ Ｐゴシック" charset="-128"/>
                </a:endParaRPr>
              </a:p>
            </p:txBody>
          </p:sp>
          <p:sp>
            <p:nvSpPr>
              <p:cNvPr id="68" name="Rectangle 16"/>
              <p:cNvSpPr>
                <a:spLocks noChangeArrowheads="1"/>
              </p:cNvSpPr>
              <p:nvPr/>
            </p:nvSpPr>
            <p:spPr bwMode="auto">
              <a:xfrm>
                <a:off x="3064" y="510"/>
                <a:ext cx="154" cy="146"/>
              </a:xfrm>
              <a:prstGeom prst="rect">
                <a:avLst/>
              </a:prstGeom>
              <a:solidFill>
                <a:srgbClr val="FFFFCC"/>
              </a:solidFill>
              <a:ln w="1588">
                <a:solidFill>
                  <a:srgbClr val="8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ja-JP" altLang="en-US" sz="2000" smtClean="0">
                  <a:solidFill>
                    <a:srgbClr val="808080"/>
                  </a:solidFill>
                  <a:latin typeface="ＭＳ Ｐゴシック" charset="-128"/>
                  <a:ea typeface="ＭＳ Ｐゴシック" charset="-128"/>
                </a:endParaRPr>
              </a:p>
            </p:txBody>
          </p:sp>
          <p:sp>
            <p:nvSpPr>
              <p:cNvPr id="69" name="Rectangle 17"/>
              <p:cNvSpPr>
                <a:spLocks noChangeArrowheads="1"/>
              </p:cNvSpPr>
              <p:nvPr/>
            </p:nvSpPr>
            <p:spPr bwMode="auto">
              <a:xfrm>
                <a:off x="3283" y="510"/>
                <a:ext cx="155" cy="146"/>
              </a:xfrm>
              <a:prstGeom prst="rect">
                <a:avLst/>
              </a:prstGeom>
              <a:solidFill>
                <a:srgbClr val="FFFFCC"/>
              </a:solidFill>
              <a:ln w="1588">
                <a:solidFill>
                  <a:srgbClr val="8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ja-JP" altLang="en-US" sz="2000" smtClean="0">
                  <a:solidFill>
                    <a:srgbClr val="808080"/>
                  </a:solidFill>
                  <a:latin typeface="ＭＳ Ｐゴシック" charset="-128"/>
                  <a:ea typeface="ＭＳ Ｐゴシック" charset="-128"/>
                </a:endParaRPr>
              </a:p>
            </p:txBody>
          </p:sp>
          <p:sp>
            <p:nvSpPr>
              <p:cNvPr id="70" name="Rectangle 18"/>
              <p:cNvSpPr>
                <a:spLocks noChangeArrowheads="1"/>
              </p:cNvSpPr>
              <p:nvPr/>
            </p:nvSpPr>
            <p:spPr bwMode="auto">
              <a:xfrm>
                <a:off x="2603" y="685"/>
                <a:ext cx="154" cy="145"/>
              </a:xfrm>
              <a:prstGeom prst="rect">
                <a:avLst/>
              </a:prstGeom>
              <a:solidFill>
                <a:srgbClr val="FFFFCC"/>
              </a:solidFill>
              <a:ln w="1588">
                <a:solidFill>
                  <a:srgbClr val="8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ja-JP" altLang="en-US" sz="2000" smtClean="0">
                  <a:solidFill>
                    <a:srgbClr val="808080"/>
                  </a:solidFill>
                  <a:latin typeface="ＭＳ Ｐゴシック" charset="-128"/>
                  <a:ea typeface="ＭＳ Ｐゴシック" charset="-128"/>
                </a:endParaRPr>
              </a:p>
            </p:txBody>
          </p:sp>
          <p:sp>
            <p:nvSpPr>
              <p:cNvPr id="71" name="Rectangle 19"/>
              <p:cNvSpPr>
                <a:spLocks noChangeArrowheads="1"/>
              </p:cNvSpPr>
              <p:nvPr/>
            </p:nvSpPr>
            <p:spPr bwMode="auto">
              <a:xfrm>
                <a:off x="3349" y="380"/>
                <a:ext cx="298" cy="1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ja-JP" altLang="en-US" sz="2000" smtClean="0">
                  <a:solidFill>
                    <a:srgbClr val="808080"/>
                  </a:solidFill>
                  <a:latin typeface="ＭＳ Ｐゴシック" charset="-128"/>
                  <a:ea typeface="ＭＳ Ｐゴシック" charset="-128"/>
                </a:endParaRPr>
              </a:p>
            </p:txBody>
          </p:sp>
          <p:grpSp>
            <p:nvGrpSpPr>
              <p:cNvPr id="72" name="Group 20"/>
              <p:cNvGrpSpPr>
                <a:grpSpLocks/>
              </p:cNvGrpSpPr>
              <p:nvPr/>
            </p:nvGrpSpPr>
            <p:grpSpPr bwMode="auto">
              <a:xfrm>
                <a:off x="1967" y="558"/>
                <a:ext cx="110" cy="52"/>
                <a:chOff x="1819" y="1806"/>
                <a:chExt cx="123" cy="44"/>
              </a:xfrm>
            </p:grpSpPr>
            <p:sp>
              <p:nvSpPr>
                <p:cNvPr id="116" name="Rectangle 21"/>
                <p:cNvSpPr>
                  <a:spLocks noChangeArrowheads="1"/>
                </p:cNvSpPr>
                <p:nvPr/>
              </p:nvSpPr>
              <p:spPr bwMode="auto">
                <a:xfrm>
                  <a:off x="1819" y="1823"/>
                  <a:ext cx="81" cy="9"/>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ja-JP" altLang="en-US" sz="2000" smtClean="0">
                    <a:solidFill>
                      <a:srgbClr val="808080"/>
                    </a:solidFill>
                    <a:latin typeface="ＭＳ Ｐゴシック" charset="-128"/>
                    <a:ea typeface="ＭＳ Ｐゴシック" charset="-128"/>
                  </a:endParaRPr>
                </a:p>
              </p:txBody>
            </p:sp>
            <p:sp>
              <p:nvSpPr>
                <p:cNvPr id="117" name="Freeform 22"/>
                <p:cNvSpPr>
                  <a:spLocks/>
                </p:cNvSpPr>
                <p:nvPr/>
              </p:nvSpPr>
              <p:spPr bwMode="auto">
                <a:xfrm>
                  <a:off x="1898" y="1806"/>
                  <a:ext cx="44" cy="44"/>
                </a:xfrm>
                <a:custGeom>
                  <a:avLst/>
                  <a:gdLst>
                    <a:gd name="T0" fmla="*/ 0 w 44"/>
                    <a:gd name="T1" fmla="*/ 44 h 44"/>
                    <a:gd name="T2" fmla="*/ 44 w 44"/>
                    <a:gd name="T3" fmla="*/ 22 h 44"/>
                    <a:gd name="T4" fmla="*/ 0 w 44"/>
                    <a:gd name="T5" fmla="*/ 0 h 44"/>
                    <a:gd name="T6" fmla="*/ 0 w 44"/>
                    <a:gd name="T7" fmla="*/ 44 h 44"/>
                  </a:gdLst>
                  <a:ahLst/>
                  <a:cxnLst>
                    <a:cxn ang="0">
                      <a:pos x="T0" y="T1"/>
                    </a:cxn>
                    <a:cxn ang="0">
                      <a:pos x="T2" y="T3"/>
                    </a:cxn>
                    <a:cxn ang="0">
                      <a:pos x="T4" y="T5"/>
                    </a:cxn>
                    <a:cxn ang="0">
                      <a:pos x="T6" y="T7"/>
                    </a:cxn>
                  </a:cxnLst>
                  <a:rect l="0" t="0" r="r" b="b"/>
                  <a:pathLst>
                    <a:path w="44" h="44">
                      <a:moveTo>
                        <a:pt x="0" y="44"/>
                      </a:moveTo>
                      <a:lnTo>
                        <a:pt x="44" y="22"/>
                      </a:lnTo>
                      <a:lnTo>
                        <a:pt x="0" y="0"/>
                      </a:lnTo>
                      <a:lnTo>
                        <a:pt x="0" y="44"/>
                      </a:lnTo>
                      <a:close/>
                    </a:path>
                  </a:pathLst>
                </a:custGeom>
                <a:solidFill>
                  <a:srgbClr val="0000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hangingPunct="0"/>
                  <a:endParaRPr lang="ja-JP" altLang="en-US" sz="1200" smtClean="0">
                    <a:solidFill>
                      <a:srgbClr val="000000"/>
                    </a:solidFill>
                    <a:latin typeface="ＭＳ Ｐゴシック" charset="-128"/>
                    <a:ea typeface="ＭＳ Ｐゴシック" charset="-128"/>
                  </a:endParaRPr>
                </a:p>
              </p:txBody>
            </p:sp>
          </p:grpSp>
          <p:grpSp>
            <p:nvGrpSpPr>
              <p:cNvPr id="73" name="Group 23"/>
              <p:cNvGrpSpPr>
                <a:grpSpLocks/>
              </p:cNvGrpSpPr>
              <p:nvPr/>
            </p:nvGrpSpPr>
            <p:grpSpPr bwMode="auto">
              <a:xfrm>
                <a:off x="2230" y="558"/>
                <a:ext cx="153" cy="52"/>
                <a:chOff x="2114" y="1806"/>
                <a:chExt cx="171" cy="44"/>
              </a:xfrm>
            </p:grpSpPr>
            <p:sp>
              <p:nvSpPr>
                <p:cNvPr id="114" name="Rectangle 24"/>
                <p:cNvSpPr>
                  <a:spLocks noChangeArrowheads="1"/>
                </p:cNvSpPr>
                <p:nvPr/>
              </p:nvSpPr>
              <p:spPr bwMode="auto">
                <a:xfrm>
                  <a:off x="2114" y="1823"/>
                  <a:ext cx="129" cy="9"/>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ja-JP" altLang="en-US" sz="2000" smtClean="0">
                    <a:solidFill>
                      <a:srgbClr val="808080"/>
                    </a:solidFill>
                    <a:latin typeface="ＭＳ Ｐゴシック" charset="-128"/>
                    <a:ea typeface="ＭＳ Ｐゴシック" charset="-128"/>
                  </a:endParaRPr>
                </a:p>
              </p:txBody>
            </p:sp>
            <p:sp>
              <p:nvSpPr>
                <p:cNvPr id="115" name="Freeform 25"/>
                <p:cNvSpPr>
                  <a:spLocks/>
                </p:cNvSpPr>
                <p:nvPr/>
              </p:nvSpPr>
              <p:spPr bwMode="auto">
                <a:xfrm>
                  <a:off x="2241" y="1806"/>
                  <a:ext cx="44" cy="44"/>
                </a:xfrm>
                <a:custGeom>
                  <a:avLst/>
                  <a:gdLst>
                    <a:gd name="T0" fmla="*/ 0 w 44"/>
                    <a:gd name="T1" fmla="*/ 44 h 44"/>
                    <a:gd name="T2" fmla="*/ 44 w 44"/>
                    <a:gd name="T3" fmla="*/ 22 h 44"/>
                    <a:gd name="T4" fmla="*/ 0 w 44"/>
                    <a:gd name="T5" fmla="*/ 0 h 44"/>
                    <a:gd name="T6" fmla="*/ 0 w 44"/>
                    <a:gd name="T7" fmla="*/ 44 h 44"/>
                  </a:gdLst>
                  <a:ahLst/>
                  <a:cxnLst>
                    <a:cxn ang="0">
                      <a:pos x="T0" y="T1"/>
                    </a:cxn>
                    <a:cxn ang="0">
                      <a:pos x="T2" y="T3"/>
                    </a:cxn>
                    <a:cxn ang="0">
                      <a:pos x="T4" y="T5"/>
                    </a:cxn>
                    <a:cxn ang="0">
                      <a:pos x="T6" y="T7"/>
                    </a:cxn>
                  </a:cxnLst>
                  <a:rect l="0" t="0" r="r" b="b"/>
                  <a:pathLst>
                    <a:path w="44" h="44">
                      <a:moveTo>
                        <a:pt x="0" y="44"/>
                      </a:moveTo>
                      <a:lnTo>
                        <a:pt x="44" y="22"/>
                      </a:lnTo>
                      <a:lnTo>
                        <a:pt x="0" y="0"/>
                      </a:lnTo>
                      <a:lnTo>
                        <a:pt x="0" y="44"/>
                      </a:lnTo>
                      <a:close/>
                    </a:path>
                  </a:pathLst>
                </a:custGeom>
                <a:solidFill>
                  <a:srgbClr val="0000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hangingPunct="0"/>
                  <a:endParaRPr lang="ja-JP" altLang="en-US" sz="1200" smtClean="0">
                    <a:solidFill>
                      <a:srgbClr val="000000"/>
                    </a:solidFill>
                    <a:latin typeface="ＭＳ Ｐゴシック" charset="-128"/>
                    <a:ea typeface="ＭＳ Ｐゴシック" charset="-128"/>
                  </a:endParaRPr>
                </a:p>
              </p:txBody>
            </p:sp>
          </p:grpSp>
          <p:grpSp>
            <p:nvGrpSpPr>
              <p:cNvPr id="74" name="Group 26"/>
              <p:cNvGrpSpPr>
                <a:grpSpLocks/>
              </p:cNvGrpSpPr>
              <p:nvPr/>
            </p:nvGrpSpPr>
            <p:grpSpPr bwMode="auto">
              <a:xfrm>
                <a:off x="2537" y="558"/>
                <a:ext cx="153" cy="52"/>
                <a:chOff x="2457" y="1806"/>
                <a:chExt cx="172" cy="44"/>
              </a:xfrm>
            </p:grpSpPr>
            <p:sp>
              <p:nvSpPr>
                <p:cNvPr id="112" name="Rectangle 27"/>
                <p:cNvSpPr>
                  <a:spLocks noChangeArrowheads="1"/>
                </p:cNvSpPr>
                <p:nvPr/>
              </p:nvSpPr>
              <p:spPr bwMode="auto">
                <a:xfrm>
                  <a:off x="2457" y="1823"/>
                  <a:ext cx="130" cy="9"/>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ja-JP" altLang="en-US" sz="2000" smtClean="0">
                    <a:solidFill>
                      <a:srgbClr val="808080"/>
                    </a:solidFill>
                    <a:latin typeface="ＭＳ Ｐゴシック" charset="-128"/>
                    <a:ea typeface="ＭＳ Ｐゴシック" charset="-128"/>
                  </a:endParaRPr>
                </a:p>
              </p:txBody>
            </p:sp>
            <p:sp>
              <p:nvSpPr>
                <p:cNvPr id="113" name="Freeform 28"/>
                <p:cNvSpPr>
                  <a:spLocks/>
                </p:cNvSpPr>
                <p:nvPr/>
              </p:nvSpPr>
              <p:spPr bwMode="auto">
                <a:xfrm>
                  <a:off x="2585" y="1806"/>
                  <a:ext cx="44" cy="44"/>
                </a:xfrm>
                <a:custGeom>
                  <a:avLst/>
                  <a:gdLst>
                    <a:gd name="T0" fmla="*/ 0 w 44"/>
                    <a:gd name="T1" fmla="*/ 44 h 44"/>
                    <a:gd name="T2" fmla="*/ 44 w 44"/>
                    <a:gd name="T3" fmla="*/ 22 h 44"/>
                    <a:gd name="T4" fmla="*/ 0 w 44"/>
                    <a:gd name="T5" fmla="*/ 0 h 44"/>
                    <a:gd name="T6" fmla="*/ 0 w 44"/>
                    <a:gd name="T7" fmla="*/ 44 h 44"/>
                  </a:gdLst>
                  <a:ahLst/>
                  <a:cxnLst>
                    <a:cxn ang="0">
                      <a:pos x="T0" y="T1"/>
                    </a:cxn>
                    <a:cxn ang="0">
                      <a:pos x="T2" y="T3"/>
                    </a:cxn>
                    <a:cxn ang="0">
                      <a:pos x="T4" y="T5"/>
                    </a:cxn>
                    <a:cxn ang="0">
                      <a:pos x="T6" y="T7"/>
                    </a:cxn>
                  </a:cxnLst>
                  <a:rect l="0" t="0" r="r" b="b"/>
                  <a:pathLst>
                    <a:path w="44" h="44">
                      <a:moveTo>
                        <a:pt x="0" y="44"/>
                      </a:moveTo>
                      <a:lnTo>
                        <a:pt x="44" y="22"/>
                      </a:lnTo>
                      <a:lnTo>
                        <a:pt x="0" y="0"/>
                      </a:lnTo>
                      <a:lnTo>
                        <a:pt x="0" y="44"/>
                      </a:lnTo>
                      <a:close/>
                    </a:path>
                  </a:pathLst>
                </a:custGeom>
                <a:solidFill>
                  <a:srgbClr val="0000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hangingPunct="0"/>
                  <a:endParaRPr lang="ja-JP" altLang="en-US" sz="1200" smtClean="0">
                    <a:solidFill>
                      <a:srgbClr val="000000"/>
                    </a:solidFill>
                    <a:latin typeface="ＭＳ Ｐゴシック" charset="-128"/>
                    <a:ea typeface="ＭＳ Ｐゴシック" charset="-128"/>
                  </a:endParaRPr>
                </a:p>
              </p:txBody>
            </p:sp>
          </p:grpSp>
          <p:grpSp>
            <p:nvGrpSpPr>
              <p:cNvPr id="75" name="Group 29"/>
              <p:cNvGrpSpPr>
                <a:grpSpLocks/>
              </p:cNvGrpSpPr>
              <p:nvPr/>
            </p:nvGrpSpPr>
            <p:grpSpPr bwMode="auto">
              <a:xfrm>
                <a:off x="2537" y="730"/>
                <a:ext cx="66" cy="53"/>
                <a:chOff x="2457" y="1953"/>
                <a:chExt cx="74" cy="45"/>
              </a:xfrm>
            </p:grpSpPr>
            <p:sp>
              <p:nvSpPr>
                <p:cNvPr id="110" name="Rectangle 30"/>
                <p:cNvSpPr>
                  <a:spLocks noChangeArrowheads="1"/>
                </p:cNvSpPr>
                <p:nvPr/>
              </p:nvSpPr>
              <p:spPr bwMode="auto">
                <a:xfrm>
                  <a:off x="2457" y="1971"/>
                  <a:ext cx="32" cy="8"/>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ja-JP" altLang="en-US" sz="2000" smtClean="0">
                    <a:solidFill>
                      <a:srgbClr val="808080"/>
                    </a:solidFill>
                    <a:latin typeface="ＭＳ Ｐゴシック" charset="-128"/>
                    <a:ea typeface="ＭＳ Ｐゴシック" charset="-128"/>
                  </a:endParaRPr>
                </a:p>
              </p:txBody>
            </p:sp>
            <p:sp>
              <p:nvSpPr>
                <p:cNvPr id="111" name="Freeform 31"/>
                <p:cNvSpPr>
                  <a:spLocks/>
                </p:cNvSpPr>
                <p:nvPr/>
              </p:nvSpPr>
              <p:spPr bwMode="auto">
                <a:xfrm>
                  <a:off x="2487" y="1953"/>
                  <a:ext cx="44" cy="45"/>
                </a:xfrm>
                <a:custGeom>
                  <a:avLst/>
                  <a:gdLst>
                    <a:gd name="T0" fmla="*/ 0 w 44"/>
                    <a:gd name="T1" fmla="*/ 45 h 45"/>
                    <a:gd name="T2" fmla="*/ 44 w 44"/>
                    <a:gd name="T3" fmla="*/ 22 h 45"/>
                    <a:gd name="T4" fmla="*/ 0 w 44"/>
                    <a:gd name="T5" fmla="*/ 0 h 45"/>
                    <a:gd name="T6" fmla="*/ 0 w 44"/>
                    <a:gd name="T7" fmla="*/ 45 h 45"/>
                  </a:gdLst>
                  <a:ahLst/>
                  <a:cxnLst>
                    <a:cxn ang="0">
                      <a:pos x="T0" y="T1"/>
                    </a:cxn>
                    <a:cxn ang="0">
                      <a:pos x="T2" y="T3"/>
                    </a:cxn>
                    <a:cxn ang="0">
                      <a:pos x="T4" y="T5"/>
                    </a:cxn>
                    <a:cxn ang="0">
                      <a:pos x="T6" y="T7"/>
                    </a:cxn>
                  </a:cxnLst>
                  <a:rect l="0" t="0" r="r" b="b"/>
                  <a:pathLst>
                    <a:path w="44" h="45">
                      <a:moveTo>
                        <a:pt x="0" y="45"/>
                      </a:moveTo>
                      <a:lnTo>
                        <a:pt x="44" y="22"/>
                      </a:lnTo>
                      <a:lnTo>
                        <a:pt x="0" y="0"/>
                      </a:lnTo>
                      <a:lnTo>
                        <a:pt x="0" y="45"/>
                      </a:lnTo>
                      <a:close/>
                    </a:path>
                  </a:pathLst>
                </a:custGeom>
                <a:solidFill>
                  <a:srgbClr val="0000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hangingPunct="0"/>
                  <a:endParaRPr lang="ja-JP" altLang="en-US" sz="1200" smtClean="0">
                    <a:solidFill>
                      <a:srgbClr val="000000"/>
                    </a:solidFill>
                    <a:latin typeface="ＭＳ Ｐゴシック" charset="-128"/>
                    <a:ea typeface="ＭＳ Ｐゴシック" charset="-128"/>
                  </a:endParaRPr>
                </a:p>
              </p:txBody>
            </p:sp>
          </p:grpSp>
          <p:grpSp>
            <p:nvGrpSpPr>
              <p:cNvPr id="76" name="Group 32"/>
              <p:cNvGrpSpPr>
                <a:grpSpLocks/>
              </p:cNvGrpSpPr>
              <p:nvPr/>
            </p:nvGrpSpPr>
            <p:grpSpPr bwMode="auto">
              <a:xfrm>
                <a:off x="2756" y="730"/>
                <a:ext cx="67" cy="53"/>
                <a:chOff x="2703" y="1953"/>
                <a:chExt cx="74" cy="45"/>
              </a:xfrm>
            </p:grpSpPr>
            <p:sp>
              <p:nvSpPr>
                <p:cNvPr id="108" name="Rectangle 33"/>
                <p:cNvSpPr>
                  <a:spLocks noChangeArrowheads="1"/>
                </p:cNvSpPr>
                <p:nvPr/>
              </p:nvSpPr>
              <p:spPr bwMode="auto">
                <a:xfrm>
                  <a:off x="2703" y="1971"/>
                  <a:ext cx="32" cy="8"/>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ja-JP" altLang="en-US" sz="2000" smtClean="0">
                    <a:solidFill>
                      <a:srgbClr val="808080"/>
                    </a:solidFill>
                    <a:latin typeface="ＭＳ Ｐゴシック" charset="-128"/>
                    <a:ea typeface="ＭＳ Ｐゴシック" charset="-128"/>
                  </a:endParaRPr>
                </a:p>
              </p:txBody>
            </p:sp>
            <p:sp>
              <p:nvSpPr>
                <p:cNvPr id="109" name="Freeform 34"/>
                <p:cNvSpPr>
                  <a:spLocks/>
                </p:cNvSpPr>
                <p:nvPr/>
              </p:nvSpPr>
              <p:spPr bwMode="auto">
                <a:xfrm>
                  <a:off x="2733" y="1953"/>
                  <a:ext cx="44" cy="45"/>
                </a:xfrm>
                <a:custGeom>
                  <a:avLst/>
                  <a:gdLst>
                    <a:gd name="T0" fmla="*/ 0 w 44"/>
                    <a:gd name="T1" fmla="*/ 45 h 45"/>
                    <a:gd name="T2" fmla="*/ 44 w 44"/>
                    <a:gd name="T3" fmla="*/ 22 h 45"/>
                    <a:gd name="T4" fmla="*/ 0 w 44"/>
                    <a:gd name="T5" fmla="*/ 0 h 45"/>
                    <a:gd name="T6" fmla="*/ 0 w 44"/>
                    <a:gd name="T7" fmla="*/ 45 h 45"/>
                  </a:gdLst>
                  <a:ahLst/>
                  <a:cxnLst>
                    <a:cxn ang="0">
                      <a:pos x="T0" y="T1"/>
                    </a:cxn>
                    <a:cxn ang="0">
                      <a:pos x="T2" y="T3"/>
                    </a:cxn>
                    <a:cxn ang="0">
                      <a:pos x="T4" y="T5"/>
                    </a:cxn>
                    <a:cxn ang="0">
                      <a:pos x="T6" y="T7"/>
                    </a:cxn>
                  </a:cxnLst>
                  <a:rect l="0" t="0" r="r" b="b"/>
                  <a:pathLst>
                    <a:path w="44" h="45">
                      <a:moveTo>
                        <a:pt x="0" y="45"/>
                      </a:moveTo>
                      <a:lnTo>
                        <a:pt x="44" y="22"/>
                      </a:lnTo>
                      <a:lnTo>
                        <a:pt x="0" y="0"/>
                      </a:lnTo>
                      <a:lnTo>
                        <a:pt x="0" y="45"/>
                      </a:lnTo>
                      <a:close/>
                    </a:path>
                  </a:pathLst>
                </a:custGeom>
                <a:solidFill>
                  <a:srgbClr val="0000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hangingPunct="0"/>
                  <a:endParaRPr lang="ja-JP" altLang="en-US" sz="1200" smtClean="0">
                    <a:solidFill>
                      <a:srgbClr val="000000"/>
                    </a:solidFill>
                    <a:latin typeface="ＭＳ Ｐゴシック" charset="-128"/>
                    <a:ea typeface="ＭＳ Ｐゴシック" charset="-128"/>
                  </a:endParaRPr>
                </a:p>
              </p:txBody>
            </p:sp>
          </p:grpSp>
          <p:sp>
            <p:nvSpPr>
              <p:cNvPr id="77" name="Rectangle 35"/>
              <p:cNvSpPr>
                <a:spLocks noChangeArrowheads="1"/>
              </p:cNvSpPr>
              <p:nvPr/>
            </p:nvSpPr>
            <p:spPr bwMode="auto">
              <a:xfrm>
                <a:off x="3305" y="973"/>
                <a:ext cx="298" cy="1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ja-JP" altLang="en-US" sz="2000" smtClean="0">
                  <a:solidFill>
                    <a:srgbClr val="808080"/>
                  </a:solidFill>
                  <a:latin typeface="ＭＳ Ｐゴシック" charset="-128"/>
                  <a:ea typeface="ＭＳ Ｐゴシック" charset="-128"/>
                </a:endParaRPr>
              </a:p>
            </p:txBody>
          </p:sp>
          <p:grpSp>
            <p:nvGrpSpPr>
              <p:cNvPr id="78" name="Group 36"/>
              <p:cNvGrpSpPr>
                <a:grpSpLocks/>
              </p:cNvGrpSpPr>
              <p:nvPr/>
            </p:nvGrpSpPr>
            <p:grpSpPr bwMode="auto">
              <a:xfrm>
                <a:off x="2844" y="558"/>
                <a:ext cx="220" cy="52"/>
                <a:chOff x="2801" y="1806"/>
                <a:chExt cx="246" cy="44"/>
              </a:xfrm>
            </p:grpSpPr>
            <p:sp>
              <p:nvSpPr>
                <p:cNvPr id="106" name="Rectangle 37"/>
                <p:cNvSpPr>
                  <a:spLocks noChangeArrowheads="1"/>
                </p:cNvSpPr>
                <p:nvPr/>
              </p:nvSpPr>
              <p:spPr bwMode="auto">
                <a:xfrm>
                  <a:off x="2801" y="1823"/>
                  <a:ext cx="204" cy="9"/>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ja-JP" altLang="en-US" sz="2000" smtClean="0">
                    <a:solidFill>
                      <a:srgbClr val="808080"/>
                    </a:solidFill>
                    <a:latin typeface="ＭＳ Ｐゴシック" charset="-128"/>
                    <a:ea typeface="ＭＳ Ｐゴシック" charset="-128"/>
                  </a:endParaRPr>
                </a:p>
              </p:txBody>
            </p:sp>
            <p:sp>
              <p:nvSpPr>
                <p:cNvPr id="107" name="Freeform 38"/>
                <p:cNvSpPr>
                  <a:spLocks/>
                </p:cNvSpPr>
                <p:nvPr/>
              </p:nvSpPr>
              <p:spPr bwMode="auto">
                <a:xfrm>
                  <a:off x="3003" y="1806"/>
                  <a:ext cx="44" cy="44"/>
                </a:xfrm>
                <a:custGeom>
                  <a:avLst/>
                  <a:gdLst>
                    <a:gd name="T0" fmla="*/ 0 w 44"/>
                    <a:gd name="T1" fmla="*/ 44 h 44"/>
                    <a:gd name="T2" fmla="*/ 44 w 44"/>
                    <a:gd name="T3" fmla="*/ 22 h 44"/>
                    <a:gd name="T4" fmla="*/ 0 w 44"/>
                    <a:gd name="T5" fmla="*/ 0 h 44"/>
                    <a:gd name="T6" fmla="*/ 0 w 44"/>
                    <a:gd name="T7" fmla="*/ 44 h 44"/>
                  </a:gdLst>
                  <a:ahLst/>
                  <a:cxnLst>
                    <a:cxn ang="0">
                      <a:pos x="T0" y="T1"/>
                    </a:cxn>
                    <a:cxn ang="0">
                      <a:pos x="T2" y="T3"/>
                    </a:cxn>
                    <a:cxn ang="0">
                      <a:pos x="T4" y="T5"/>
                    </a:cxn>
                    <a:cxn ang="0">
                      <a:pos x="T6" y="T7"/>
                    </a:cxn>
                  </a:cxnLst>
                  <a:rect l="0" t="0" r="r" b="b"/>
                  <a:pathLst>
                    <a:path w="44" h="44">
                      <a:moveTo>
                        <a:pt x="0" y="44"/>
                      </a:moveTo>
                      <a:lnTo>
                        <a:pt x="44" y="22"/>
                      </a:lnTo>
                      <a:lnTo>
                        <a:pt x="0" y="0"/>
                      </a:lnTo>
                      <a:lnTo>
                        <a:pt x="0" y="44"/>
                      </a:lnTo>
                      <a:close/>
                    </a:path>
                  </a:pathLst>
                </a:custGeom>
                <a:solidFill>
                  <a:srgbClr val="0000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hangingPunct="0"/>
                  <a:endParaRPr lang="ja-JP" altLang="en-US" sz="1200" smtClean="0">
                    <a:solidFill>
                      <a:srgbClr val="000000"/>
                    </a:solidFill>
                    <a:latin typeface="ＭＳ Ｐゴシック" charset="-128"/>
                    <a:ea typeface="ＭＳ Ｐゴシック" charset="-128"/>
                  </a:endParaRPr>
                </a:p>
              </p:txBody>
            </p:sp>
          </p:grpSp>
          <p:grpSp>
            <p:nvGrpSpPr>
              <p:cNvPr id="79" name="Group 39"/>
              <p:cNvGrpSpPr>
                <a:grpSpLocks/>
              </p:cNvGrpSpPr>
              <p:nvPr/>
            </p:nvGrpSpPr>
            <p:grpSpPr bwMode="auto">
              <a:xfrm>
                <a:off x="3217" y="558"/>
                <a:ext cx="66" cy="52"/>
                <a:chOff x="3219" y="1806"/>
                <a:chExt cx="74" cy="44"/>
              </a:xfrm>
            </p:grpSpPr>
            <p:sp>
              <p:nvSpPr>
                <p:cNvPr id="104" name="Rectangle 40"/>
                <p:cNvSpPr>
                  <a:spLocks noChangeArrowheads="1"/>
                </p:cNvSpPr>
                <p:nvPr/>
              </p:nvSpPr>
              <p:spPr bwMode="auto">
                <a:xfrm>
                  <a:off x="3219" y="1823"/>
                  <a:ext cx="32" cy="9"/>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ja-JP" altLang="en-US" sz="2000" smtClean="0">
                    <a:solidFill>
                      <a:srgbClr val="808080"/>
                    </a:solidFill>
                    <a:latin typeface="ＭＳ Ｐゴシック" charset="-128"/>
                    <a:ea typeface="ＭＳ Ｐゴシック" charset="-128"/>
                  </a:endParaRPr>
                </a:p>
              </p:txBody>
            </p:sp>
            <p:sp>
              <p:nvSpPr>
                <p:cNvPr id="105" name="Freeform 41"/>
                <p:cNvSpPr>
                  <a:spLocks/>
                </p:cNvSpPr>
                <p:nvPr/>
              </p:nvSpPr>
              <p:spPr bwMode="auto">
                <a:xfrm>
                  <a:off x="3249" y="1806"/>
                  <a:ext cx="44" cy="44"/>
                </a:xfrm>
                <a:custGeom>
                  <a:avLst/>
                  <a:gdLst>
                    <a:gd name="T0" fmla="*/ 0 w 44"/>
                    <a:gd name="T1" fmla="*/ 44 h 44"/>
                    <a:gd name="T2" fmla="*/ 44 w 44"/>
                    <a:gd name="T3" fmla="*/ 22 h 44"/>
                    <a:gd name="T4" fmla="*/ 0 w 44"/>
                    <a:gd name="T5" fmla="*/ 0 h 44"/>
                    <a:gd name="T6" fmla="*/ 0 w 44"/>
                    <a:gd name="T7" fmla="*/ 44 h 44"/>
                  </a:gdLst>
                  <a:ahLst/>
                  <a:cxnLst>
                    <a:cxn ang="0">
                      <a:pos x="T0" y="T1"/>
                    </a:cxn>
                    <a:cxn ang="0">
                      <a:pos x="T2" y="T3"/>
                    </a:cxn>
                    <a:cxn ang="0">
                      <a:pos x="T4" y="T5"/>
                    </a:cxn>
                    <a:cxn ang="0">
                      <a:pos x="T6" y="T7"/>
                    </a:cxn>
                  </a:cxnLst>
                  <a:rect l="0" t="0" r="r" b="b"/>
                  <a:pathLst>
                    <a:path w="44" h="44">
                      <a:moveTo>
                        <a:pt x="0" y="44"/>
                      </a:moveTo>
                      <a:lnTo>
                        <a:pt x="44" y="22"/>
                      </a:lnTo>
                      <a:lnTo>
                        <a:pt x="0" y="0"/>
                      </a:lnTo>
                      <a:lnTo>
                        <a:pt x="0" y="44"/>
                      </a:lnTo>
                      <a:close/>
                    </a:path>
                  </a:pathLst>
                </a:custGeom>
                <a:solidFill>
                  <a:srgbClr val="0000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hangingPunct="0"/>
                  <a:endParaRPr lang="ja-JP" altLang="en-US" sz="1200" smtClean="0">
                    <a:solidFill>
                      <a:srgbClr val="000000"/>
                    </a:solidFill>
                    <a:latin typeface="ＭＳ Ｐゴシック" charset="-128"/>
                    <a:ea typeface="ＭＳ Ｐゴシック" charset="-128"/>
                  </a:endParaRPr>
                </a:p>
              </p:txBody>
            </p:sp>
          </p:grpSp>
          <p:sp>
            <p:nvSpPr>
              <p:cNvPr id="80" name="AutoShape 42"/>
              <p:cNvSpPr>
                <a:spLocks noChangeArrowheads="1"/>
              </p:cNvSpPr>
              <p:nvPr/>
            </p:nvSpPr>
            <p:spPr bwMode="auto">
              <a:xfrm>
                <a:off x="2352" y="704"/>
                <a:ext cx="1200" cy="152"/>
              </a:xfrm>
              <a:prstGeom prst="roundRect">
                <a:avLst>
                  <a:gd name="adj" fmla="val 16667"/>
                </a:avLst>
              </a:prstGeom>
              <a:noFill/>
              <a:ln w="28575">
                <a:solidFill>
                  <a:srgbClr val="FF0000"/>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ja-JP" altLang="en-US" sz="2000" smtClean="0">
                  <a:solidFill>
                    <a:srgbClr val="808080"/>
                  </a:solidFill>
                  <a:latin typeface="ＭＳ Ｐゴシック" charset="-128"/>
                  <a:ea typeface="ＭＳ Ｐゴシック" charset="-128"/>
                </a:endParaRPr>
              </a:p>
            </p:txBody>
          </p:sp>
          <p:sp>
            <p:nvSpPr>
              <p:cNvPr id="81" name="AutoShape 43"/>
              <p:cNvSpPr>
                <a:spLocks noChangeArrowheads="1"/>
              </p:cNvSpPr>
              <p:nvPr/>
            </p:nvSpPr>
            <p:spPr bwMode="auto">
              <a:xfrm>
                <a:off x="2016" y="464"/>
                <a:ext cx="1240" cy="192"/>
              </a:xfrm>
              <a:prstGeom prst="roundRect">
                <a:avLst>
                  <a:gd name="adj" fmla="val 16667"/>
                </a:avLst>
              </a:prstGeom>
              <a:noFill/>
              <a:ln w="28575">
                <a:solidFill>
                  <a:srgbClr val="FF0000"/>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ja-JP" altLang="en-US" sz="2000" smtClean="0">
                  <a:solidFill>
                    <a:srgbClr val="808080"/>
                  </a:solidFill>
                  <a:latin typeface="ＭＳ Ｐゴシック" charset="-128"/>
                  <a:ea typeface="ＭＳ Ｐゴシック" charset="-128"/>
                </a:endParaRPr>
              </a:p>
            </p:txBody>
          </p:sp>
          <p:sp>
            <p:nvSpPr>
              <p:cNvPr id="82" name="AutoShape 44"/>
              <p:cNvSpPr>
                <a:spLocks noChangeArrowheads="1"/>
              </p:cNvSpPr>
              <p:nvPr/>
            </p:nvSpPr>
            <p:spPr bwMode="auto">
              <a:xfrm>
                <a:off x="1832" y="1120"/>
                <a:ext cx="384" cy="128"/>
              </a:xfrm>
              <a:prstGeom prst="can">
                <a:avLst>
                  <a:gd name="adj" fmla="val 25000"/>
                </a:avLst>
              </a:prstGeom>
              <a:solidFill>
                <a:srgbClr val="3399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wrap="none" anchor="ctr"/>
              <a:lstStyle/>
              <a:p>
                <a:pPr algn="ctr"/>
                <a:r>
                  <a:rPr lang="en-US" altLang="ja-JP" sz="1000" b="1" smtClean="0">
                    <a:solidFill>
                      <a:srgbClr val="FFFFFF"/>
                    </a:solidFill>
                    <a:latin typeface="ＭＳ Ｐゴシック" charset="-128"/>
                    <a:ea typeface="ＭＳ Ｐゴシック" charset="-128"/>
                  </a:rPr>
                  <a:t>Xx</a:t>
                </a:r>
                <a:r>
                  <a:rPr lang="ja-JP" altLang="en-US" sz="1000" b="1" smtClean="0">
                    <a:solidFill>
                      <a:srgbClr val="FFFFFF"/>
                    </a:solidFill>
                    <a:latin typeface="ＭＳ Ｐゴシック" charset="-128"/>
                    <a:ea typeface="ＭＳ Ｐゴシック" charset="-128"/>
                  </a:rPr>
                  <a:t>ｼｽﾃﾑ</a:t>
                </a:r>
              </a:p>
            </p:txBody>
          </p:sp>
          <p:sp>
            <p:nvSpPr>
              <p:cNvPr id="83" name="AutoShape 45"/>
              <p:cNvSpPr>
                <a:spLocks noChangeArrowheads="1"/>
              </p:cNvSpPr>
              <p:nvPr/>
            </p:nvSpPr>
            <p:spPr bwMode="auto">
              <a:xfrm>
                <a:off x="2328" y="1136"/>
                <a:ext cx="672" cy="128"/>
              </a:xfrm>
              <a:prstGeom prst="can">
                <a:avLst>
                  <a:gd name="adj" fmla="val 25000"/>
                </a:avLst>
              </a:prstGeom>
              <a:solidFill>
                <a:srgbClr val="3399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wrap="none" anchor="ctr"/>
              <a:lstStyle/>
              <a:p>
                <a:pPr algn="ctr"/>
                <a:r>
                  <a:rPr lang="en-US" altLang="ja-JP" sz="1000" b="1" smtClean="0">
                    <a:solidFill>
                      <a:srgbClr val="FFFFFF"/>
                    </a:solidFill>
                    <a:latin typeface="ＭＳ Ｐゴシック" charset="-128"/>
                    <a:ea typeface="ＭＳ Ｐゴシック" charset="-128"/>
                  </a:rPr>
                  <a:t>YY</a:t>
                </a:r>
                <a:r>
                  <a:rPr lang="ja-JP" altLang="en-US" sz="1000" b="1" smtClean="0">
                    <a:solidFill>
                      <a:srgbClr val="FFFFFF"/>
                    </a:solidFill>
                    <a:latin typeface="ＭＳ Ｐゴシック" charset="-128"/>
                    <a:ea typeface="ＭＳ Ｐゴシック" charset="-128"/>
                  </a:rPr>
                  <a:t>ｼｽﾃﾑ</a:t>
                </a:r>
              </a:p>
            </p:txBody>
          </p:sp>
          <p:sp>
            <p:nvSpPr>
              <p:cNvPr id="84" name="AutoShape 46"/>
              <p:cNvSpPr>
                <a:spLocks noChangeArrowheads="1"/>
              </p:cNvSpPr>
              <p:nvPr/>
            </p:nvSpPr>
            <p:spPr bwMode="auto">
              <a:xfrm>
                <a:off x="3248" y="1136"/>
                <a:ext cx="424" cy="128"/>
              </a:xfrm>
              <a:prstGeom prst="can">
                <a:avLst>
                  <a:gd name="adj" fmla="val 25000"/>
                </a:avLst>
              </a:prstGeom>
              <a:solidFill>
                <a:srgbClr val="3399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wrap="none" anchor="ctr"/>
              <a:lstStyle/>
              <a:p>
                <a:pPr algn="ctr"/>
                <a:r>
                  <a:rPr lang="en-US" altLang="ja-JP" sz="1000" b="1" smtClean="0">
                    <a:solidFill>
                      <a:srgbClr val="FFFFFF"/>
                    </a:solidFill>
                    <a:latin typeface="ＭＳ Ｐゴシック" charset="-128"/>
                    <a:ea typeface="ＭＳ Ｐゴシック" charset="-128"/>
                  </a:rPr>
                  <a:t>ZZ</a:t>
                </a:r>
                <a:r>
                  <a:rPr lang="ja-JP" altLang="en-US" sz="1000" b="1" smtClean="0">
                    <a:solidFill>
                      <a:srgbClr val="FFFFFF"/>
                    </a:solidFill>
                    <a:latin typeface="ＭＳ Ｐゴシック" charset="-128"/>
                    <a:ea typeface="ＭＳ Ｐゴシック" charset="-128"/>
                  </a:rPr>
                  <a:t>ｼｽﾃﾑ</a:t>
                </a:r>
              </a:p>
            </p:txBody>
          </p:sp>
          <p:sp>
            <p:nvSpPr>
              <p:cNvPr id="85" name="Line 47"/>
              <p:cNvSpPr>
                <a:spLocks noChangeShapeType="1"/>
              </p:cNvSpPr>
              <p:nvPr/>
            </p:nvSpPr>
            <p:spPr bwMode="auto">
              <a:xfrm>
                <a:off x="1880" y="664"/>
                <a:ext cx="0" cy="440"/>
              </a:xfrm>
              <a:prstGeom prst="line">
                <a:avLst/>
              </a:prstGeom>
              <a:noFill/>
              <a:ln w="12700">
                <a:solidFill>
                  <a:srgbClr val="080808"/>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anchor="ctr"/>
              <a:lstStyle/>
              <a:p>
                <a:pPr algn="ctr" eaLnBrk="0" hangingPunct="0"/>
                <a:endParaRPr lang="ja-JP" altLang="en-US" sz="1200" smtClean="0">
                  <a:solidFill>
                    <a:srgbClr val="000000"/>
                  </a:solidFill>
                  <a:latin typeface="ＭＳ Ｐゴシック" charset="-128"/>
                  <a:ea typeface="ＭＳ Ｐゴシック" charset="-128"/>
                </a:endParaRPr>
              </a:p>
            </p:txBody>
          </p:sp>
          <p:sp>
            <p:nvSpPr>
              <p:cNvPr id="86" name="Line 48"/>
              <p:cNvSpPr>
                <a:spLocks noChangeShapeType="1"/>
              </p:cNvSpPr>
              <p:nvPr/>
            </p:nvSpPr>
            <p:spPr bwMode="auto">
              <a:xfrm>
                <a:off x="2448" y="808"/>
                <a:ext cx="0" cy="352"/>
              </a:xfrm>
              <a:prstGeom prst="line">
                <a:avLst/>
              </a:prstGeom>
              <a:noFill/>
              <a:ln w="12700">
                <a:solidFill>
                  <a:srgbClr val="080808"/>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anchor="ctr"/>
              <a:lstStyle/>
              <a:p>
                <a:pPr algn="ctr" eaLnBrk="0" hangingPunct="0"/>
                <a:endParaRPr lang="ja-JP" altLang="en-US" sz="1200" smtClean="0">
                  <a:solidFill>
                    <a:srgbClr val="000000"/>
                  </a:solidFill>
                  <a:latin typeface="ＭＳ Ｐゴシック" charset="-128"/>
                  <a:ea typeface="ＭＳ Ｐゴシック" charset="-128"/>
                </a:endParaRPr>
              </a:p>
            </p:txBody>
          </p:sp>
          <p:sp>
            <p:nvSpPr>
              <p:cNvPr id="87" name="Line 49"/>
              <p:cNvSpPr>
                <a:spLocks noChangeShapeType="1"/>
              </p:cNvSpPr>
              <p:nvPr/>
            </p:nvSpPr>
            <p:spPr bwMode="auto">
              <a:xfrm flipV="1">
                <a:off x="2680" y="824"/>
                <a:ext cx="0" cy="352"/>
              </a:xfrm>
              <a:prstGeom prst="line">
                <a:avLst/>
              </a:prstGeom>
              <a:noFill/>
              <a:ln w="12700">
                <a:solidFill>
                  <a:srgbClr val="080808"/>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anchor="ctr"/>
              <a:lstStyle/>
              <a:p>
                <a:pPr algn="ctr" eaLnBrk="0" hangingPunct="0"/>
                <a:endParaRPr lang="ja-JP" altLang="en-US" sz="1200" smtClean="0">
                  <a:solidFill>
                    <a:srgbClr val="000000"/>
                  </a:solidFill>
                  <a:latin typeface="ＭＳ Ｐゴシック" charset="-128"/>
                  <a:ea typeface="ＭＳ Ｐゴシック" charset="-128"/>
                </a:endParaRPr>
              </a:p>
            </p:txBody>
          </p:sp>
          <p:sp>
            <p:nvSpPr>
              <p:cNvPr id="88" name="Line 50"/>
              <p:cNvSpPr>
                <a:spLocks noChangeShapeType="1"/>
              </p:cNvSpPr>
              <p:nvPr/>
            </p:nvSpPr>
            <p:spPr bwMode="auto">
              <a:xfrm flipV="1">
                <a:off x="2880" y="824"/>
                <a:ext cx="0" cy="352"/>
              </a:xfrm>
              <a:prstGeom prst="line">
                <a:avLst/>
              </a:prstGeom>
              <a:noFill/>
              <a:ln w="12700">
                <a:solidFill>
                  <a:srgbClr val="080808"/>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anchor="ctr"/>
              <a:lstStyle/>
              <a:p>
                <a:pPr algn="ctr" eaLnBrk="0" hangingPunct="0"/>
                <a:endParaRPr lang="ja-JP" altLang="en-US" sz="1200" smtClean="0">
                  <a:solidFill>
                    <a:srgbClr val="000000"/>
                  </a:solidFill>
                  <a:latin typeface="ＭＳ Ｐゴシック" charset="-128"/>
                  <a:ea typeface="ＭＳ Ｐゴシック" charset="-128"/>
                </a:endParaRPr>
              </a:p>
            </p:txBody>
          </p:sp>
          <p:sp>
            <p:nvSpPr>
              <p:cNvPr id="89" name="Rectangle 51"/>
              <p:cNvSpPr>
                <a:spLocks noChangeArrowheads="1"/>
              </p:cNvSpPr>
              <p:nvPr/>
            </p:nvSpPr>
            <p:spPr bwMode="auto">
              <a:xfrm>
                <a:off x="3064" y="858"/>
                <a:ext cx="154" cy="146"/>
              </a:xfrm>
              <a:prstGeom prst="rect">
                <a:avLst/>
              </a:prstGeom>
              <a:solidFill>
                <a:srgbClr val="FFFFCC"/>
              </a:solidFill>
              <a:ln w="1588">
                <a:solidFill>
                  <a:srgbClr val="8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ja-JP" altLang="en-US" sz="2000" smtClean="0">
                  <a:solidFill>
                    <a:srgbClr val="808080"/>
                  </a:solidFill>
                  <a:latin typeface="ＭＳ Ｐゴシック" charset="-128"/>
                  <a:ea typeface="ＭＳ Ｐゴシック" charset="-128"/>
                </a:endParaRPr>
              </a:p>
            </p:txBody>
          </p:sp>
          <p:sp>
            <p:nvSpPr>
              <p:cNvPr id="90" name="Rectangle 52"/>
              <p:cNvSpPr>
                <a:spLocks noChangeArrowheads="1"/>
              </p:cNvSpPr>
              <p:nvPr/>
            </p:nvSpPr>
            <p:spPr bwMode="auto">
              <a:xfrm>
                <a:off x="2823" y="685"/>
                <a:ext cx="154" cy="145"/>
              </a:xfrm>
              <a:prstGeom prst="rect">
                <a:avLst/>
              </a:prstGeom>
              <a:solidFill>
                <a:srgbClr val="FFFFCC"/>
              </a:solidFill>
              <a:ln w="1588">
                <a:solidFill>
                  <a:srgbClr val="8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ja-JP" altLang="en-US" sz="2000" smtClean="0">
                  <a:solidFill>
                    <a:srgbClr val="808080"/>
                  </a:solidFill>
                  <a:latin typeface="ＭＳ Ｐゴシック" charset="-128"/>
                  <a:ea typeface="ＭＳ Ｐゴシック" charset="-128"/>
                </a:endParaRPr>
              </a:p>
            </p:txBody>
          </p:sp>
          <p:cxnSp>
            <p:nvCxnSpPr>
              <p:cNvPr id="91" name="AutoShape 53"/>
              <p:cNvCxnSpPr>
                <a:cxnSpLocks noChangeShapeType="1"/>
                <a:stCxn id="90" idx="3"/>
                <a:endCxn id="89" idx="1"/>
              </p:cNvCxnSpPr>
              <p:nvPr/>
            </p:nvCxnSpPr>
            <p:spPr bwMode="auto">
              <a:xfrm>
                <a:off x="2977" y="758"/>
                <a:ext cx="87" cy="173"/>
              </a:xfrm>
              <a:prstGeom prst="bentConnector3">
                <a:avLst>
                  <a:gd name="adj1" fmla="val 49426"/>
                </a:avLst>
              </a:prstGeom>
              <a:noFill/>
              <a:ln w="12700">
                <a:solidFill>
                  <a:srgbClr val="080808"/>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cxnSp>
          <p:cxnSp>
            <p:nvCxnSpPr>
              <p:cNvPr id="92" name="AutoShape 54"/>
              <p:cNvCxnSpPr>
                <a:cxnSpLocks noChangeShapeType="1"/>
                <a:stCxn id="89" idx="3"/>
                <a:endCxn id="84" idx="1"/>
              </p:cNvCxnSpPr>
              <p:nvPr/>
            </p:nvCxnSpPr>
            <p:spPr bwMode="auto">
              <a:xfrm>
                <a:off x="3218" y="931"/>
                <a:ext cx="242" cy="205"/>
              </a:xfrm>
              <a:prstGeom prst="bentConnector2">
                <a:avLst/>
              </a:prstGeom>
              <a:noFill/>
              <a:ln w="12700">
                <a:solidFill>
                  <a:srgbClr val="080808"/>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cxnSp>
          <p:sp>
            <p:nvSpPr>
              <p:cNvPr id="93" name="AutoShape 55"/>
              <p:cNvSpPr>
                <a:spLocks noChangeArrowheads="1"/>
              </p:cNvSpPr>
              <p:nvPr/>
            </p:nvSpPr>
            <p:spPr bwMode="auto">
              <a:xfrm>
                <a:off x="3480" y="904"/>
                <a:ext cx="184" cy="128"/>
              </a:xfrm>
              <a:prstGeom prst="flowChartDocument">
                <a:avLst/>
              </a:prstGeom>
              <a:solidFill>
                <a:schemeClr val="bg1"/>
              </a:solidFill>
              <a:ln w="9525">
                <a:solidFill>
                  <a:srgbClr val="080808"/>
                </a:solidFill>
                <a:miter lim="800000"/>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wrap="none" anchor="ctr"/>
              <a:lstStyle/>
              <a:p>
                <a:pPr algn="ctr" eaLnBrk="0" hangingPunct="0"/>
                <a:endParaRPr lang="ja-JP" altLang="en-US" sz="2000" smtClean="0">
                  <a:solidFill>
                    <a:srgbClr val="808080"/>
                  </a:solidFill>
                  <a:latin typeface="ＭＳ Ｐゴシック" charset="-128"/>
                  <a:ea typeface="ＭＳ Ｐゴシック" charset="-128"/>
                </a:endParaRPr>
              </a:p>
            </p:txBody>
          </p:sp>
          <p:sp>
            <p:nvSpPr>
              <p:cNvPr id="94" name="Line 56"/>
              <p:cNvSpPr>
                <a:spLocks noChangeShapeType="1"/>
              </p:cNvSpPr>
              <p:nvPr/>
            </p:nvSpPr>
            <p:spPr bwMode="auto">
              <a:xfrm flipH="1" flipV="1">
                <a:off x="3608" y="1008"/>
                <a:ext cx="0" cy="120"/>
              </a:xfrm>
              <a:prstGeom prst="line">
                <a:avLst/>
              </a:prstGeom>
              <a:noFill/>
              <a:ln w="12700">
                <a:solidFill>
                  <a:srgbClr val="080808"/>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anchor="ctr"/>
              <a:lstStyle/>
              <a:p>
                <a:pPr algn="ctr" eaLnBrk="0" hangingPunct="0"/>
                <a:endParaRPr lang="ja-JP" altLang="en-US" sz="1200" smtClean="0">
                  <a:solidFill>
                    <a:srgbClr val="000000"/>
                  </a:solidFill>
                  <a:latin typeface="ＭＳ Ｐゴシック" charset="-128"/>
                  <a:ea typeface="ＭＳ Ｐゴシック" charset="-128"/>
                </a:endParaRPr>
              </a:p>
            </p:txBody>
          </p:sp>
          <p:sp>
            <p:nvSpPr>
              <p:cNvPr id="95" name="Text Box 57"/>
              <p:cNvSpPr txBox="1">
                <a:spLocks noChangeArrowheads="1"/>
              </p:cNvSpPr>
              <p:nvPr/>
            </p:nvSpPr>
            <p:spPr bwMode="auto">
              <a:xfrm>
                <a:off x="3340" y="880"/>
                <a:ext cx="652" cy="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wrap="none">
                <a:spAutoFit/>
              </a:bodyPr>
              <a:lstStyle/>
              <a:p>
                <a:pPr algn="ctr"/>
                <a:r>
                  <a:rPr lang="ja-JP" altLang="en-US" sz="1000" smtClean="0">
                    <a:solidFill>
                      <a:srgbClr val="000099"/>
                    </a:solidFill>
                    <a:latin typeface="ＭＳ Ｐゴシック" charset="-128"/>
                    <a:ea typeface="ＭＳ Ｐゴシック" charset="-128"/>
                  </a:rPr>
                  <a:t>ｱｳﾄﾌﾟｯﾄ</a:t>
                </a:r>
              </a:p>
            </p:txBody>
          </p:sp>
          <p:sp>
            <p:nvSpPr>
              <p:cNvPr id="96" name="Freeform 58"/>
              <p:cNvSpPr>
                <a:spLocks/>
              </p:cNvSpPr>
              <p:nvPr/>
            </p:nvSpPr>
            <p:spPr bwMode="auto">
              <a:xfrm>
                <a:off x="2077" y="510"/>
                <a:ext cx="153" cy="145"/>
              </a:xfrm>
              <a:custGeom>
                <a:avLst/>
                <a:gdLst>
                  <a:gd name="T0" fmla="*/ 86 w 172"/>
                  <a:gd name="T1" fmla="*/ 0 h 123"/>
                  <a:gd name="T2" fmla="*/ 0 w 172"/>
                  <a:gd name="T3" fmla="*/ 62 h 123"/>
                  <a:gd name="T4" fmla="*/ 86 w 172"/>
                  <a:gd name="T5" fmla="*/ 123 h 123"/>
                  <a:gd name="T6" fmla="*/ 172 w 172"/>
                  <a:gd name="T7" fmla="*/ 62 h 123"/>
                  <a:gd name="T8" fmla="*/ 86 w 172"/>
                  <a:gd name="T9" fmla="*/ 0 h 123"/>
                </a:gdLst>
                <a:ahLst/>
                <a:cxnLst>
                  <a:cxn ang="0">
                    <a:pos x="T0" y="T1"/>
                  </a:cxn>
                  <a:cxn ang="0">
                    <a:pos x="T2" y="T3"/>
                  </a:cxn>
                  <a:cxn ang="0">
                    <a:pos x="T4" y="T5"/>
                  </a:cxn>
                  <a:cxn ang="0">
                    <a:pos x="T6" y="T7"/>
                  </a:cxn>
                  <a:cxn ang="0">
                    <a:pos x="T8" y="T9"/>
                  </a:cxn>
                </a:cxnLst>
                <a:rect l="0" t="0" r="r" b="b"/>
                <a:pathLst>
                  <a:path w="172" h="123">
                    <a:moveTo>
                      <a:pt x="86" y="0"/>
                    </a:moveTo>
                    <a:lnTo>
                      <a:pt x="0" y="62"/>
                    </a:lnTo>
                    <a:lnTo>
                      <a:pt x="86" y="123"/>
                    </a:lnTo>
                    <a:lnTo>
                      <a:pt x="172" y="62"/>
                    </a:lnTo>
                    <a:lnTo>
                      <a:pt x="86" y="0"/>
                    </a:lnTo>
                    <a:close/>
                  </a:path>
                </a:pathLst>
              </a:custGeom>
              <a:solidFill>
                <a:srgbClr val="FFFFCC"/>
              </a:solidFill>
              <a:ln w="1588">
                <a:solidFill>
                  <a:srgbClr val="800000"/>
                </a:solidFill>
                <a:prstDash val="solid"/>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hangingPunct="0"/>
                <a:endParaRPr lang="ja-JP" altLang="en-US" sz="1200" smtClean="0">
                  <a:solidFill>
                    <a:srgbClr val="000000"/>
                  </a:solidFill>
                  <a:latin typeface="ＭＳ Ｐゴシック" charset="-128"/>
                  <a:ea typeface="ＭＳ Ｐゴシック" charset="-128"/>
                </a:endParaRPr>
              </a:p>
            </p:txBody>
          </p:sp>
          <p:sp>
            <p:nvSpPr>
              <p:cNvPr id="97" name="Rectangle 59"/>
              <p:cNvSpPr>
                <a:spLocks noChangeArrowheads="1"/>
              </p:cNvSpPr>
              <p:nvPr/>
            </p:nvSpPr>
            <p:spPr bwMode="auto">
              <a:xfrm>
                <a:off x="2383" y="685"/>
                <a:ext cx="155" cy="145"/>
              </a:xfrm>
              <a:prstGeom prst="rect">
                <a:avLst/>
              </a:prstGeom>
              <a:solidFill>
                <a:srgbClr val="FFFFCC"/>
              </a:solidFill>
              <a:ln w="1588">
                <a:solidFill>
                  <a:srgbClr val="8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ja-JP" altLang="en-US" sz="2000" smtClean="0">
                  <a:solidFill>
                    <a:srgbClr val="808080"/>
                  </a:solidFill>
                  <a:latin typeface="ＭＳ Ｐゴシック" charset="-128"/>
                  <a:ea typeface="ＭＳ Ｐゴシック" charset="-128"/>
                </a:endParaRPr>
              </a:p>
            </p:txBody>
          </p:sp>
          <p:cxnSp>
            <p:nvCxnSpPr>
              <p:cNvPr id="98" name="AutoShape 60"/>
              <p:cNvCxnSpPr>
                <a:cxnSpLocks noChangeShapeType="1"/>
                <a:stCxn id="96" idx="2"/>
                <a:endCxn id="97" idx="1"/>
              </p:cNvCxnSpPr>
              <p:nvPr/>
            </p:nvCxnSpPr>
            <p:spPr bwMode="auto">
              <a:xfrm rot="16200000" flipH="1">
                <a:off x="2217" y="592"/>
                <a:ext cx="103" cy="229"/>
              </a:xfrm>
              <a:prstGeom prst="bentConnector2">
                <a:avLst/>
              </a:prstGeom>
              <a:noFill/>
              <a:ln w="12700">
                <a:solidFill>
                  <a:srgbClr val="080808"/>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cxnSp>
          <p:sp>
            <p:nvSpPr>
              <p:cNvPr id="99" name="AutoShape 61"/>
              <p:cNvSpPr>
                <a:spLocks noChangeArrowheads="1"/>
              </p:cNvSpPr>
              <p:nvPr/>
            </p:nvSpPr>
            <p:spPr bwMode="auto">
              <a:xfrm>
                <a:off x="3296" y="720"/>
                <a:ext cx="184" cy="128"/>
              </a:xfrm>
              <a:prstGeom prst="flowChartDocument">
                <a:avLst/>
              </a:prstGeom>
              <a:solidFill>
                <a:schemeClr val="bg1"/>
              </a:solidFill>
              <a:ln w="9525">
                <a:solidFill>
                  <a:srgbClr val="080808"/>
                </a:solidFill>
                <a:miter lim="800000"/>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wrap="none" anchor="ctr"/>
              <a:lstStyle/>
              <a:p>
                <a:pPr algn="ctr" eaLnBrk="0" hangingPunct="0"/>
                <a:endParaRPr lang="ja-JP" altLang="en-US" sz="2000" smtClean="0">
                  <a:solidFill>
                    <a:srgbClr val="808080"/>
                  </a:solidFill>
                  <a:latin typeface="ＭＳ Ｐゴシック" charset="-128"/>
                  <a:ea typeface="ＭＳ Ｐゴシック" charset="-128"/>
                </a:endParaRPr>
              </a:p>
            </p:txBody>
          </p:sp>
          <p:sp>
            <p:nvSpPr>
              <p:cNvPr id="100" name="Text Box 62"/>
              <p:cNvSpPr txBox="1">
                <a:spLocks noChangeArrowheads="1"/>
              </p:cNvSpPr>
              <p:nvPr/>
            </p:nvSpPr>
            <p:spPr bwMode="auto">
              <a:xfrm>
                <a:off x="3157" y="696"/>
                <a:ext cx="651" cy="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wrap="none">
                <a:spAutoFit/>
              </a:bodyPr>
              <a:lstStyle/>
              <a:p>
                <a:pPr algn="ctr"/>
                <a:r>
                  <a:rPr lang="ja-JP" altLang="en-US" sz="1000" smtClean="0">
                    <a:solidFill>
                      <a:srgbClr val="000099"/>
                    </a:solidFill>
                    <a:latin typeface="ＭＳ Ｐゴシック" charset="-128"/>
                    <a:ea typeface="ＭＳ Ｐゴシック" charset="-128"/>
                  </a:rPr>
                  <a:t>ｱｳﾄﾌﾟｯﾄ</a:t>
                </a:r>
              </a:p>
            </p:txBody>
          </p:sp>
          <p:sp>
            <p:nvSpPr>
              <p:cNvPr id="101" name="Line 63"/>
              <p:cNvSpPr>
                <a:spLocks noChangeShapeType="1"/>
              </p:cNvSpPr>
              <p:nvPr/>
            </p:nvSpPr>
            <p:spPr bwMode="auto">
              <a:xfrm flipH="1" flipV="1">
                <a:off x="3376" y="816"/>
                <a:ext cx="8" cy="328"/>
              </a:xfrm>
              <a:prstGeom prst="line">
                <a:avLst/>
              </a:prstGeom>
              <a:noFill/>
              <a:ln w="12700">
                <a:solidFill>
                  <a:srgbClr val="080808"/>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anchor="ctr"/>
              <a:lstStyle/>
              <a:p>
                <a:pPr algn="ctr" eaLnBrk="0" hangingPunct="0"/>
                <a:endParaRPr lang="ja-JP" altLang="en-US" sz="1200" smtClean="0">
                  <a:solidFill>
                    <a:srgbClr val="000000"/>
                  </a:solidFill>
                  <a:latin typeface="ＭＳ Ｐゴシック" charset="-128"/>
                  <a:ea typeface="ＭＳ Ｐゴシック" charset="-128"/>
                </a:endParaRPr>
              </a:p>
            </p:txBody>
          </p:sp>
          <p:sp>
            <p:nvSpPr>
              <p:cNvPr id="102" name="Rectangle 64"/>
              <p:cNvSpPr>
                <a:spLocks noChangeArrowheads="1"/>
              </p:cNvSpPr>
              <p:nvPr/>
            </p:nvSpPr>
            <p:spPr bwMode="auto">
              <a:xfrm>
                <a:off x="1192" y="458"/>
                <a:ext cx="221" cy="805"/>
              </a:xfrm>
              <a:prstGeom prst="rect">
                <a:avLst/>
              </a:prstGeom>
              <a:solidFill>
                <a:srgbClr val="0000CC"/>
              </a:solidFill>
              <a:ln w="12700">
                <a:solidFill>
                  <a:srgbClr val="808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ja-JP" altLang="en-US" sz="2000" smtClean="0">
                  <a:solidFill>
                    <a:srgbClr val="808080"/>
                  </a:solidFill>
                  <a:latin typeface="ＭＳ Ｐゴシック" charset="-128"/>
                  <a:ea typeface="ＭＳ Ｐゴシック" charset="-128"/>
                </a:endParaRPr>
              </a:p>
            </p:txBody>
          </p:sp>
          <p:sp>
            <p:nvSpPr>
              <p:cNvPr id="103" name="Rectangle 65"/>
              <p:cNvSpPr>
                <a:spLocks noChangeArrowheads="1"/>
              </p:cNvSpPr>
              <p:nvPr/>
            </p:nvSpPr>
            <p:spPr bwMode="auto">
              <a:xfrm>
                <a:off x="1240" y="752"/>
                <a:ext cx="144" cy="2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p>
                <a:pPr algn="ctr" eaLnBrk="0" hangingPunct="0"/>
                <a:r>
                  <a:rPr kumimoji="0" lang="ja-JP" altLang="en-US" sz="1200" b="1" dirty="0" smtClean="0">
                    <a:solidFill>
                      <a:srgbClr val="FFFFFF"/>
                    </a:solidFill>
                    <a:latin typeface="ＭＳ Ｐゴシック" charset="-128"/>
                    <a:ea typeface="ＭＳ Ｐゴシック" charset="-128"/>
                  </a:rPr>
                  <a:t>現</a:t>
                </a:r>
              </a:p>
              <a:p>
                <a:pPr algn="ctr" eaLnBrk="0" hangingPunct="0"/>
                <a:r>
                  <a:rPr kumimoji="0" lang="ja-JP" altLang="en-US" sz="1200" b="1" dirty="0" smtClean="0">
                    <a:solidFill>
                      <a:srgbClr val="FFFFFF"/>
                    </a:solidFill>
                    <a:latin typeface="Times New Roman" pitchFamily="18" charset="0"/>
                    <a:ea typeface="ＭＳ Ｐゴシック" charset="-128"/>
                  </a:rPr>
                  <a:t>行</a:t>
                </a:r>
              </a:p>
            </p:txBody>
          </p:sp>
        </p:grpSp>
        <p:grpSp>
          <p:nvGrpSpPr>
            <p:cNvPr id="19" name="Group 66"/>
            <p:cNvGrpSpPr>
              <a:grpSpLocks/>
            </p:cNvGrpSpPr>
            <p:nvPr/>
          </p:nvGrpSpPr>
          <p:grpSpPr bwMode="auto">
            <a:xfrm>
              <a:off x="5174034" y="742641"/>
              <a:ext cx="2998366" cy="1678247"/>
              <a:chOff x="1184" y="3138"/>
              <a:chExt cx="2802" cy="933"/>
            </a:xfrm>
          </p:grpSpPr>
          <p:sp>
            <p:nvSpPr>
              <p:cNvPr id="22" name="Rectangle 67"/>
              <p:cNvSpPr>
                <a:spLocks noChangeArrowheads="1"/>
              </p:cNvSpPr>
              <p:nvPr/>
            </p:nvSpPr>
            <p:spPr bwMode="auto">
              <a:xfrm>
                <a:off x="1752" y="3256"/>
                <a:ext cx="1944" cy="2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wrap="none" anchor="ctr"/>
              <a:lstStyle/>
              <a:p>
                <a:pPr algn="ctr" eaLnBrk="0" hangingPunct="0"/>
                <a:endParaRPr lang="ja-JP" altLang="en-US" sz="2000" smtClean="0">
                  <a:solidFill>
                    <a:srgbClr val="808080"/>
                  </a:solidFill>
                  <a:latin typeface="ＭＳ Ｐゴシック" charset="-128"/>
                  <a:ea typeface="ＭＳ Ｐゴシック" charset="-128"/>
                </a:endParaRPr>
              </a:p>
            </p:txBody>
          </p:sp>
          <p:sp>
            <p:nvSpPr>
              <p:cNvPr id="23" name="Rectangle 68"/>
              <p:cNvSpPr>
                <a:spLocks noChangeArrowheads="1"/>
              </p:cNvSpPr>
              <p:nvPr/>
            </p:nvSpPr>
            <p:spPr bwMode="auto">
              <a:xfrm>
                <a:off x="1752" y="3456"/>
                <a:ext cx="1944" cy="2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wrap="none" anchor="ctr"/>
              <a:lstStyle/>
              <a:p>
                <a:pPr algn="ctr" eaLnBrk="0" hangingPunct="0"/>
                <a:endParaRPr lang="ja-JP" altLang="en-US" sz="2000" smtClean="0">
                  <a:solidFill>
                    <a:srgbClr val="808080"/>
                  </a:solidFill>
                  <a:latin typeface="ＭＳ Ｐゴシック" charset="-128"/>
                  <a:ea typeface="ＭＳ Ｐゴシック" charset="-128"/>
                </a:endParaRPr>
              </a:p>
            </p:txBody>
          </p:sp>
          <p:sp>
            <p:nvSpPr>
              <p:cNvPr id="24" name="Rectangle 69"/>
              <p:cNvSpPr>
                <a:spLocks noChangeArrowheads="1"/>
              </p:cNvSpPr>
              <p:nvPr/>
            </p:nvSpPr>
            <p:spPr bwMode="auto">
              <a:xfrm>
                <a:off x="1752" y="3656"/>
                <a:ext cx="1944" cy="2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wrap="none" anchor="ctr"/>
              <a:lstStyle/>
              <a:p>
                <a:pPr algn="ctr" eaLnBrk="0" hangingPunct="0"/>
                <a:endParaRPr lang="ja-JP" altLang="en-US" sz="2000" smtClean="0">
                  <a:solidFill>
                    <a:srgbClr val="808080"/>
                  </a:solidFill>
                  <a:latin typeface="ＭＳ Ｐゴシック" charset="-128"/>
                  <a:ea typeface="ＭＳ Ｐゴシック" charset="-128"/>
                </a:endParaRPr>
              </a:p>
            </p:txBody>
          </p:sp>
          <p:sp>
            <p:nvSpPr>
              <p:cNvPr id="25" name="Rectangle 70"/>
              <p:cNvSpPr>
                <a:spLocks noChangeArrowheads="1"/>
              </p:cNvSpPr>
              <p:nvPr/>
            </p:nvSpPr>
            <p:spPr bwMode="auto">
              <a:xfrm>
                <a:off x="1752" y="3856"/>
                <a:ext cx="1944" cy="2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wrap="none" anchor="ctr"/>
              <a:lstStyle/>
              <a:p>
                <a:pPr algn="ctr" eaLnBrk="0" hangingPunct="0"/>
                <a:endParaRPr lang="ja-JP" altLang="en-US" sz="2000" smtClean="0">
                  <a:solidFill>
                    <a:srgbClr val="808080"/>
                  </a:solidFill>
                  <a:latin typeface="ＭＳ Ｐゴシック" charset="-128"/>
                  <a:ea typeface="ＭＳ Ｐゴシック" charset="-128"/>
                </a:endParaRPr>
              </a:p>
            </p:txBody>
          </p:sp>
          <p:sp>
            <p:nvSpPr>
              <p:cNvPr id="26" name="Rectangle 71"/>
              <p:cNvSpPr>
                <a:spLocks noChangeArrowheads="1"/>
              </p:cNvSpPr>
              <p:nvPr/>
            </p:nvSpPr>
            <p:spPr bwMode="auto">
              <a:xfrm>
                <a:off x="1432" y="3256"/>
                <a:ext cx="320" cy="200"/>
              </a:xfrm>
              <a:prstGeom prst="rect">
                <a:avLst/>
              </a:prstGeom>
              <a:solidFill>
                <a:srgbClr val="3399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wrap="none" anchor="ctr"/>
              <a:lstStyle/>
              <a:p>
                <a:pPr algn="ctr"/>
                <a:r>
                  <a:rPr lang="en-US" altLang="ja-JP" sz="1000" smtClean="0">
                    <a:solidFill>
                      <a:srgbClr val="FFFFFF"/>
                    </a:solidFill>
                    <a:latin typeface="ＭＳ Ｐゴシック" charset="-128"/>
                    <a:ea typeface="ＭＳ Ｐゴシック" charset="-128"/>
                  </a:rPr>
                  <a:t>A</a:t>
                </a:r>
                <a:r>
                  <a:rPr lang="ja-JP" altLang="en-US" sz="1000" smtClean="0">
                    <a:solidFill>
                      <a:srgbClr val="FFFFFF"/>
                    </a:solidFill>
                    <a:latin typeface="ＭＳ Ｐゴシック" charset="-128"/>
                    <a:ea typeface="ＭＳ Ｐゴシック" charset="-128"/>
                  </a:rPr>
                  <a:t>部門</a:t>
                </a:r>
              </a:p>
            </p:txBody>
          </p:sp>
          <p:sp>
            <p:nvSpPr>
              <p:cNvPr id="27" name="Rectangle 72"/>
              <p:cNvSpPr>
                <a:spLocks noChangeArrowheads="1"/>
              </p:cNvSpPr>
              <p:nvPr/>
            </p:nvSpPr>
            <p:spPr bwMode="auto">
              <a:xfrm>
                <a:off x="1432" y="3456"/>
                <a:ext cx="320" cy="200"/>
              </a:xfrm>
              <a:prstGeom prst="rect">
                <a:avLst/>
              </a:prstGeom>
              <a:solidFill>
                <a:srgbClr val="3399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wrap="none" anchor="ctr"/>
              <a:lstStyle/>
              <a:p>
                <a:pPr algn="ctr"/>
                <a:r>
                  <a:rPr lang="en-US" altLang="ja-JP" sz="1000" smtClean="0">
                    <a:solidFill>
                      <a:srgbClr val="FFFFFF"/>
                    </a:solidFill>
                    <a:latin typeface="ＭＳ Ｐゴシック" charset="-128"/>
                    <a:ea typeface="ＭＳ Ｐゴシック" charset="-128"/>
                  </a:rPr>
                  <a:t>B</a:t>
                </a:r>
                <a:r>
                  <a:rPr lang="ja-JP" altLang="en-US" sz="1000" smtClean="0">
                    <a:solidFill>
                      <a:srgbClr val="FFFFFF"/>
                    </a:solidFill>
                    <a:latin typeface="ＭＳ Ｐゴシック" charset="-128"/>
                    <a:ea typeface="ＭＳ Ｐゴシック" charset="-128"/>
                  </a:rPr>
                  <a:t>部門</a:t>
                </a:r>
              </a:p>
            </p:txBody>
          </p:sp>
          <p:sp>
            <p:nvSpPr>
              <p:cNvPr id="28" name="Rectangle 73"/>
              <p:cNvSpPr>
                <a:spLocks noChangeArrowheads="1"/>
              </p:cNvSpPr>
              <p:nvPr/>
            </p:nvSpPr>
            <p:spPr bwMode="auto">
              <a:xfrm>
                <a:off x="1432" y="3656"/>
                <a:ext cx="320" cy="200"/>
              </a:xfrm>
              <a:prstGeom prst="rect">
                <a:avLst/>
              </a:prstGeom>
              <a:solidFill>
                <a:srgbClr val="3399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wrap="none" anchor="ctr"/>
              <a:lstStyle/>
              <a:p>
                <a:pPr algn="ctr"/>
                <a:r>
                  <a:rPr lang="ja-JP" altLang="en-US" sz="1000" smtClean="0">
                    <a:solidFill>
                      <a:srgbClr val="FFFFFF"/>
                    </a:solidFill>
                    <a:latin typeface="ＭＳ Ｐゴシック" charset="-128"/>
                    <a:ea typeface="ＭＳ Ｐゴシック" charset="-128"/>
                  </a:rPr>
                  <a:t>Ｃ部門</a:t>
                </a:r>
              </a:p>
            </p:txBody>
          </p:sp>
          <p:sp>
            <p:nvSpPr>
              <p:cNvPr id="29" name="Rectangle 74"/>
              <p:cNvSpPr>
                <a:spLocks noChangeArrowheads="1"/>
              </p:cNvSpPr>
              <p:nvPr/>
            </p:nvSpPr>
            <p:spPr bwMode="auto">
              <a:xfrm>
                <a:off x="1432" y="3856"/>
                <a:ext cx="320" cy="200"/>
              </a:xfrm>
              <a:prstGeom prst="rect">
                <a:avLst/>
              </a:prstGeom>
              <a:solidFill>
                <a:srgbClr val="3399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wrap="none" anchor="ctr"/>
              <a:lstStyle/>
              <a:p>
                <a:pPr algn="ctr"/>
                <a:r>
                  <a:rPr lang="ja-JP" altLang="en-US" sz="1000" smtClean="0">
                    <a:solidFill>
                      <a:srgbClr val="FFFFFF"/>
                    </a:solidFill>
                    <a:latin typeface="ＭＳ Ｐゴシック" charset="-128"/>
                    <a:ea typeface="ＭＳ Ｐゴシック" charset="-128"/>
                  </a:rPr>
                  <a:t>ｼｽﾃﾑ</a:t>
                </a:r>
              </a:p>
            </p:txBody>
          </p:sp>
          <p:sp>
            <p:nvSpPr>
              <p:cNvPr id="30" name="Rectangle 75"/>
              <p:cNvSpPr>
                <a:spLocks noChangeArrowheads="1"/>
              </p:cNvSpPr>
              <p:nvPr/>
            </p:nvSpPr>
            <p:spPr bwMode="auto">
              <a:xfrm>
                <a:off x="1805" y="3302"/>
                <a:ext cx="155" cy="146"/>
              </a:xfrm>
              <a:prstGeom prst="rect">
                <a:avLst/>
              </a:prstGeom>
              <a:solidFill>
                <a:srgbClr val="FFFFCC"/>
              </a:solidFill>
              <a:ln w="1588">
                <a:solidFill>
                  <a:srgbClr val="8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ja-JP" altLang="en-US" sz="2000" smtClean="0">
                  <a:solidFill>
                    <a:srgbClr val="808080"/>
                  </a:solidFill>
                  <a:latin typeface="ＭＳ Ｐゴシック" charset="-128"/>
                  <a:ea typeface="ＭＳ Ｐゴシック" charset="-128"/>
                </a:endParaRPr>
              </a:p>
            </p:txBody>
          </p:sp>
          <p:sp>
            <p:nvSpPr>
              <p:cNvPr id="31" name="Freeform 76"/>
              <p:cNvSpPr>
                <a:spLocks/>
              </p:cNvSpPr>
              <p:nvPr/>
            </p:nvSpPr>
            <p:spPr bwMode="auto">
              <a:xfrm>
                <a:off x="2069" y="3302"/>
                <a:ext cx="153" cy="145"/>
              </a:xfrm>
              <a:custGeom>
                <a:avLst/>
                <a:gdLst>
                  <a:gd name="T0" fmla="*/ 86 w 172"/>
                  <a:gd name="T1" fmla="*/ 0 h 123"/>
                  <a:gd name="T2" fmla="*/ 0 w 172"/>
                  <a:gd name="T3" fmla="*/ 62 h 123"/>
                  <a:gd name="T4" fmla="*/ 86 w 172"/>
                  <a:gd name="T5" fmla="*/ 123 h 123"/>
                  <a:gd name="T6" fmla="*/ 172 w 172"/>
                  <a:gd name="T7" fmla="*/ 62 h 123"/>
                  <a:gd name="T8" fmla="*/ 86 w 172"/>
                  <a:gd name="T9" fmla="*/ 0 h 123"/>
                </a:gdLst>
                <a:ahLst/>
                <a:cxnLst>
                  <a:cxn ang="0">
                    <a:pos x="T0" y="T1"/>
                  </a:cxn>
                  <a:cxn ang="0">
                    <a:pos x="T2" y="T3"/>
                  </a:cxn>
                  <a:cxn ang="0">
                    <a:pos x="T4" y="T5"/>
                  </a:cxn>
                  <a:cxn ang="0">
                    <a:pos x="T6" y="T7"/>
                  </a:cxn>
                  <a:cxn ang="0">
                    <a:pos x="T8" y="T9"/>
                  </a:cxn>
                </a:cxnLst>
                <a:rect l="0" t="0" r="r" b="b"/>
                <a:pathLst>
                  <a:path w="172" h="123">
                    <a:moveTo>
                      <a:pt x="86" y="0"/>
                    </a:moveTo>
                    <a:lnTo>
                      <a:pt x="0" y="62"/>
                    </a:lnTo>
                    <a:lnTo>
                      <a:pt x="86" y="123"/>
                    </a:lnTo>
                    <a:lnTo>
                      <a:pt x="172" y="62"/>
                    </a:lnTo>
                    <a:lnTo>
                      <a:pt x="86" y="0"/>
                    </a:lnTo>
                    <a:close/>
                  </a:path>
                </a:pathLst>
              </a:custGeom>
              <a:solidFill>
                <a:srgbClr val="FFFFCC"/>
              </a:solidFill>
              <a:ln w="1588">
                <a:solidFill>
                  <a:srgbClr val="800000"/>
                </a:solidFill>
                <a:prstDash val="solid"/>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hangingPunct="0"/>
                <a:endParaRPr lang="ja-JP" altLang="en-US" sz="1200" smtClean="0">
                  <a:solidFill>
                    <a:srgbClr val="000000"/>
                  </a:solidFill>
                  <a:latin typeface="ＭＳ Ｐゴシック" charset="-128"/>
                  <a:ea typeface="ＭＳ Ｐゴシック" charset="-128"/>
                </a:endParaRPr>
              </a:p>
            </p:txBody>
          </p:sp>
          <p:grpSp>
            <p:nvGrpSpPr>
              <p:cNvPr id="32" name="Group 77"/>
              <p:cNvGrpSpPr>
                <a:grpSpLocks/>
              </p:cNvGrpSpPr>
              <p:nvPr/>
            </p:nvGrpSpPr>
            <p:grpSpPr bwMode="auto">
              <a:xfrm>
                <a:off x="1959" y="3350"/>
                <a:ext cx="110" cy="52"/>
                <a:chOff x="1819" y="1806"/>
                <a:chExt cx="123" cy="44"/>
              </a:xfrm>
            </p:grpSpPr>
            <p:sp>
              <p:nvSpPr>
                <p:cNvPr id="55" name="Rectangle 78"/>
                <p:cNvSpPr>
                  <a:spLocks noChangeArrowheads="1"/>
                </p:cNvSpPr>
                <p:nvPr/>
              </p:nvSpPr>
              <p:spPr bwMode="auto">
                <a:xfrm>
                  <a:off x="1819" y="1823"/>
                  <a:ext cx="81" cy="9"/>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ja-JP" altLang="en-US" sz="2000" smtClean="0">
                    <a:solidFill>
                      <a:srgbClr val="808080"/>
                    </a:solidFill>
                    <a:latin typeface="ＭＳ Ｐゴシック" charset="-128"/>
                    <a:ea typeface="ＭＳ Ｐゴシック" charset="-128"/>
                  </a:endParaRPr>
                </a:p>
              </p:txBody>
            </p:sp>
            <p:sp>
              <p:nvSpPr>
                <p:cNvPr id="56" name="Freeform 79"/>
                <p:cNvSpPr>
                  <a:spLocks/>
                </p:cNvSpPr>
                <p:nvPr/>
              </p:nvSpPr>
              <p:spPr bwMode="auto">
                <a:xfrm>
                  <a:off x="1898" y="1806"/>
                  <a:ext cx="44" cy="44"/>
                </a:xfrm>
                <a:custGeom>
                  <a:avLst/>
                  <a:gdLst>
                    <a:gd name="T0" fmla="*/ 0 w 44"/>
                    <a:gd name="T1" fmla="*/ 44 h 44"/>
                    <a:gd name="T2" fmla="*/ 44 w 44"/>
                    <a:gd name="T3" fmla="*/ 22 h 44"/>
                    <a:gd name="T4" fmla="*/ 0 w 44"/>
                    <a:gd name="T5" fmla="*/ 0 h 44"/>
                    <a:gd name="T6" fmla="*/ 0 w 44"/>
                    <a:gd name="T7" fmla="*/ 44 h 44"/>
                  </a:gdLst>
                  <a:ahLst/>
                  <a:cxnLst>
                    <a:cxn ang="0">
                      <a:pos x="T0" y="T1"/>
                    </a:cxn>
                    <a:cxn ang="0">
                      <a:pos x="T2" y="T3"/>
                    </a:cxn>
                    <a:cxn ang="0">
                      <a:pos x="T4" y="T5"/>
                    </a:cxn>
                    <a:cxn ang="0">
                      <a:pos x="T6" y="T7"/>
                    </a:cxn>
                  </a:cxnLst>
                  <a:rect l="0" t="0" r="r" b="b"/>
                  <a:pathLst>
                    <a:path w="44" h="44">
                      <a:moveTo>
                        <a:pt x="0" y="44"/>
                      </a:moveTo>
                      <a:lnTo>
                        <a:pt x="44" y="22"/>
                      </a:lnTo>
                      <a:lnTo>
                        <a:pt x="0" y="0"/>
                      </a:lnTo>
                      <a:lnTo>
                        <a:pt x="0" y="44"/>
                      </a:lnTo>
                      <a:close/>
                    </a:path>
                  </a:pathLst>
                </a:custGeom>
                <a:solidFill>
                  <a:srgbClr val="0000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hangingPunct="0"/>
                  <a:endParaRPr lang="ja-JP" altLang="en-US" sz="1200" smtClean="0">
                    <a:solidFill>
                      <a:srgbClr val="000000"/>
                    </a:solidFill>
                    <a:latin typeface="ＭＳ Ｐゴシック" charset="-128"/>
                    <a:ea typeface="ＭＳ Ｐゴシック" charset="-128"/>
                  </a:endParaRPr>
                </a:p>
              </p:txBody>
            </p:sp>
          </p:grpSp>
          <p:grpSp>
            <p:nvGrpSpPr>
              <p:cNvPr id="33" name="Group 80"/>
              <p:cNvGrpSpPr>
                <a:grpSpLocks/>
              </p:cNvGrpSpPr>
              <p:nvPr/>
            </p:nvGrpSpPr>
            <p:grpSpPr bwMode="auto">
              <a:xfrm>
                <a:off x="2222" y="3350"/>
                <a:ext cx="153" cy="52"/>
                <a:chOff x="2114" y="1806"/>
                <a:chExt cx="171" cy="44"/>
              </a:xfrm>
            </p:grpSpPr>
            <p:sp>
              <p:nvSpPr>
                <p:cNvPr id="53" name="Rectangle 81"/>
                <p:cNvSpPr>
                  <a:spLocks noChangeArrowheads="1"/>
                </p:cNvSpPr>
                <p:nvPr/>
              </p:nvSpPr>
              <p:spPr bwMode="auto">
                <a:xfrm>
                  <a:off x="2114" y="1823"/>
                  <a:ext cx="129" cy="9"/>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ja-JP" altLang="en-US" sz="2000" smtClean="0">
                    <a:solidFill>
                      <a:srgbClr val="808080"/>
                    </a:solidFill>
                    <a:latin typeface="ＭＳ Ｐゴシック" charset="-128"/>
                    <a:ea typeface="ＭＳ Ｐゴシック" charset="-128"/>
                  </a:endParaRPr>
                </a:p>
              </p:txBody>
            </p:sp>
            <p:sp>
              <p:nvSpPr>
                <p:cNvPr id="54" name="Freeform 82"/>
                <p:cNvSpPr>
                  <a:spLocks/>
                </p:cNvSpPr>
                <p:nvPr/>
              </p:nvSpPr>
              <p:spPr bwMode="auto">
                <a:xfrm>
                  <a:off x="2241" y="1806"/>
                  <a:ext cx="44" cy="44"/>
                </a:xfrm>
                <a:custGeom>
                  <a:avLst/>
                  <a:gdLst>
                    <a:gd name="T0" fmla="*/ 0 w 44"/>
                    <a:gd name="T1" fmla="*/ 44 h 44"/>
                    <a:gd name="T2" fmla="*/ 44 w 44"/>
                    <a:gd name="T3" fmla="*/ 22 h 44"/>
                    <a:gd name="T4" fmla="*/ 0 w 44"/>
                    <a:gd name="T5" fmla="*/ 0 h 44"/>
                    <a:gd name="T6" fmla="*/ 0 w 44"/>
                    <a:gd name="T7" fmla="*/ 44 h 44"/>
                  </a:gdLst>
                  <a:ahLst/>
                  <a:cxnLst>
                    <a:cxn ang="0">
                      <a:pos x="T0" y="T1"/>
                    </a:cxn>
                    <a:cxn ang="0">
                      <a:pos x="T2" y="T3"/>
                    </a:cxn>
                    <a:cxn ang="0">
                      <a:pos x="T4" y="T5"/>
                    </a:cxn>
                    <a:cxn ang="0">
                      <a:pos x="T6" y="T7"/>
                    </a:cxn>
                  </a:cxnLst>
                  <a:rect l="0" t="0" r="r" b="b"/>
                  <a:pathLst>
                    <a:path w="44" h="44">
                      <a:moveTo>
                        <a:pt x="0" y="44"/>
                      </a:moveTo>
                      <a:lnTo>
                        <a:pt x="44" y="22"/>
                      </a:lnTo>
                      <a:lnTo>
                        <a:pt x="0" y="0"/>
                      </a:lnTo>
                      <a:lnTo>
                        <a:pt x="0" y="44"/>
                      </a:lnTo>
                      <a:close/>
                    </a:path>
                  </a:pathLst>
                </a:custGeom>
                <a:solidFill>
                  <a:srgbClr val="0000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hangingPunct="0"/>
                  <a:endParaRPr lang="ja-JP" altLang="en-US" sz="1200" smtClean="0">
                    <a:solidFill>
                      <a:srgbClr val="000000"/>
                    </a:solidFill>
                    <a:latin typeface="ＭＳ Ｐゴシック" charset="-128"/>
                    <a:ea typeface="ＭＳ Ｐゴシック" charset="-128"/>
                  </a:endParaRPr>
                </a:p>
              </p:txBody>
            </p:sp>
          </p:grpSp>
          <p:sp>
            <p:nvSpPr>
              <p:cNvPr id="34" name="Rectangle 83"/>
              <p:cNvSpPr>
                <a:spLocks noChangeArrowheads="1"/>
              </p:cNvSpPr>
              <p:nvPr/>
            </p:nvSpPr>
            <p:spPr bwMode="auto">
              <a:xfrm>
                <a:off x="3297" y="3765"/>
                <a:ext cx="298" cy="1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ja-JP" altLang="en-US" sz="2000" smtClean="0">
                  <a:solidFill>
                    <a:srgbClr val="808080"/>
                  </a:solidFill>
                  <a:latin typeface="ＭＳ Ｐゴシック" charset="-128"/>
                  <a:ea typeface="ＭＳ Ｐゴシック" charset="-128"/>
                </a:endParaRPr>
              </a:p>
            </p:txBody>
          </p:sp>
          <p:sp>
            <p:nvSpPr>
              <p:cNvPr id="35" name="AutoShape 84"/>
              <p:cNvSpPr>
                <a:spLocks noChangeArrowheads="1"/>
              </p:cNvSpPr>
              <p:nvPr/>
            </p:nvSpPr>
            <p:spPr bwMode="auto">
              <a:xfrm>
                <a:off x="2344" y="3496"/>
                <a:ext cx="1200" cy="160"/>
              </a:xfrm>
              <a:prstGeom prst="roundRect">
                <a:avLst>
                  <a:gd name="adj" fmla="val 16667"/>
                </a:avLst>
              </a:prstGeom>
              <a:noFill/>
              <a:ln w="28575">
                <a:solidFill>
                  <a:srgbClr val="FF0000"/>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ja-JP" altLang="en-US" sz="2000" smtClean="0">
                  <a:solidFill>
                    <a:srgbClr val="808080"/>
                  </a:solidFill>
                  <a:latin typeface="ＭＳ Ｐゴシック" charset="-128"/>
                  <a:ea typeface="ＭＳ Ｐゴシック" charset="-128"/>
                </a:endParaRPr>
              </a:p>
            </p:txBody>
          </p:sp>
          <p:sp>
            <p:nvSpPr>
              <p:cNvPr id="36" name="AutoShape 85"/>
              <p:cNvSpPr>
                <a:spLocks noChangeArrowheads="1"/>
              </p:cNvSpPr>
              <p:nvPr/>
            </p:nvSpPr>
            <p:spPr bwMode="auto">
              <a:xfrm>
                <a:off x="2008" y="3256"/>
                <a:ext cx="1240" cy="192"/>
              </a:xfrm>
              <a:prstGeom prst="roundRect">
                <a:avLst>
                  <a:gd name="adj" fmla="val 16667"/>
                </a:avLst>
              </a:prstGeom>
              <a:noFill/>
              <a:ln w="28575">
                <a:solidFill>
                  <a:srgbClr val="FF0000"/>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ja-JP" altLang="en-US" sz="2000" smtClean="0">
                  <a:solidFill>
                    <a:srgbClr val="808080"/>
                  </a:solidFill>
                  <a:latin typeface="ＭＳ Ｐゴシック" charset="-128"/>
                  <a:ea typeface="ＭＳ Ｐゴシック" charset="-128"/>
                </a:endParaRPr>
              </a:p>
            </p:txBody>
          </p:sp>
          <p:sp>
            <p:nvSpPr>
              <p:cNvPr id="37" name="AutoShape 86"/>
              <p:cNvSpPr>
                <a:spLocks noChangeArrowheads="1"/>
              </p:cNvSpPr>
              <p:nvPr/>
            </p:nvSpPr>
            <p:spPr bwMode="auto">
              <a:xfrm>
                <a:off x="1824" y="3888"/>
                <a:ext cx="1816" cy="176"/>
              </a:xfrm>
              <a:prstGeom prst="can">
                <a:avLst>
                  <a:gd name="adj" fmla="val 25000"/>
                </a:avLst>
              </a:prstGeom>
              <a:solidFill>
                <a:srgbClr val="3399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wrap="none" anchor="ctr"/>
              <a:lstStyle/>
              <a:p>
                <a:pPr algn="ctr"/>
                <a:r>
                  <a:rPr lang="ja-JP" altLang="en-US" sz="1000" smtClean="0">
                    <a:solidFill>
                      <a:srgbClr val="FFFFFF"/>
                    </a:solidFill>
                    <a:latin typeface="ＭＳ Ｐゴシック" charset="-128"/>
                    <a:ea typeface="ＭＳ Ｐゴシック" charset="-128"/>
                  </a:rPr>
                  <a:t>新ｼｽﾃﾑ</a:t>
                </a:r>
              </a:p>
            </p:txBody>
          </p:sp>
          <p:sp>
            <p:nvSpPr>
              <p:cNvPr id="38" name="Line 87"/>
              <p:cNvSpPr>
                <a:spLocks noChangeShapeType="1"/>
              </p:cNvSpPr>
              <p:nvPr/>
            </p:nvSpPr>
            <p:spPr bwMode="auto">
              <a:xfrm>
                <a:off x="1872" y="3456"/>
                <a:ext cx="0" cy="440"/>
              </a:xfrm>
              <a:prstGeom prst="line">
                <a:avLst/>
              </a:prstGeom>
              <a:noFill/>
              <a:ln w="12700">
                <a:solidFill>
                  <a:srgbClr val="080808"/>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anchor="ctr"/>
              <a:lstStyle/>
              <a:p>
                <a:pPr algn="ctr" eaLnBrk="0" hangingPunct="0"/>
                <a:endParaRPr lang="ja-JP" altLang="en-US" sz="1200" smtClean="0">
                  <a:solidFill>
                    <a:srgbClr val="000000"/>
                  </a:solidFill>
                  <a:latin typeface="ＭＳ Ｐゴシック" charset="-128"/>
                  <a:ea typeface="ＭＳ Ｐゴシック" charset="-128"/>
                </a:endParaRPr>
              </a:p>
            </p:txBody>
          </p:sp>
          <p:sp>
            <p:nvSpPr>
              <p:cNvPr id="39" name="Line 88"/>
              <p:cNvSpPr>
                <a:spLocks noChangeShapeType="1"/>
              </p:cNvSpPr>
              <p:nvPr/>
            </p:nvSpPr>
            <p:spPr bwMode="auto">
              <a:xfrm flipH="1">
                <a:off x="2440" y="3448"/>
                <a:ext cx="8" cy="504"/>
              </a:xfrm>
              <a:prstGeom prst="line">
                <a:avLst/>
              </a:prstGeom>
              <a:noFill/>
              <a:ln w="12700">
                <a:solidFill>
                  <a:srgbClr val="080808"/>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anchor="ctr"/>
              <a:lstStyle/>
              <a:p>
                <a:pPr algn="ctr" eaLnBrk="0" hangingPunct="0"/>
                <a:endParaRPr lang="ja-JP" altLang="en-US" sz="1200" smtClean="0">
                  <a:solidFill>
                    <a:srgbClr val="000000"/>
                  </a:solidFill>
                  <a:latin typeface="ＭＳ Ｐゴシック" charset="-128"/>
                  <a:ea typeface="ＭＳ Ｐゴシック" charset="-128"/>
                </a:endParaRPr>
              </a:p>
            </p:txBody>
          </p:sp>
          <p:sp>
            <p:nvSpPr>
              <p:cNvPr id="40" name="Rectangle 89"/>
              <p:cNvSpPr>
                <a:spLocks noChangeArrowheads="1"/>
              </p:cNvSpPr>
              <p:nvPr/>
            </p:nvSpPr>
            <p:spPr bwMode="auto">
              <a:xfrm>
                <a:off x="3056" y="3650"/>
                <a:ext cx="154" cy="146"/>
              </a:xfrm>
              <a:prstGeom prst="rect">
                <a:avLst/>
              </a:prstGeom>
              <a:solidFill>
                <a:srgbClr val="FFFFCC"/>
              </a:solidFill>
              <a:ln w="1588">
                <a:solidFill>
                  <a:srgbClr val="8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ja-JP" altLang="en-US" sz="2000" smtClean="0">
                  <a:solidFill>
                    <a:srgbClr val="808080"/>
                  </a:solidFill>
                  <a:latin typeface="ＭＳ Ｐゴシック" charset="-128"/>
                  <a:ea typeface="ＭＳ Ｐゴシック" charset="-128"/>
                </a:endParaRPr>
              </a:p>
            </p:txBody>
          </p:sp>
          <p:cxnSp>
            <p:nvCxnSpPr>
              <p:cNvPr id="41" name="AutoShape 90"/>
              <p:cNvCxnSpPr>
                <a:cxnSpLocks noChangeShapeType="1"/>
                <a:stCxn id="40" idx="3"/>
              </p:cNvCxnSpPr>
              <p:nvPr/>
            </p:nvCxnSpPr>
            <p:spPr bwMode="auto">
              <a:xfrm>
                <a:off x="3210" y="3723"/>
                <a:ext cx="242" cy="205"/>
              </a:xfrm>
              <a:prstGeom prst="bentConnector2">
                <a:avLst/>
              </a:prstGeom>
              <a:noFill/>
              <a:ln w="12700">
                <a:solidFill>
                  <a:srgbClr val="080808"/>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cxnSp>
          <p:sp>
            <p:nvSpPr>
              <p:cNvPr id="42" name="AutoShape 91"/>
              <p:cNvSpPr>
                <a:spLocks noChangeArrowheads="1"/>
              </p:cNvSpPr>
              <p:nvPr/>
            </p:nvSpPr>
            <p:spPr bwMode="auto">
              <a:xfrm>
                <a:off x="3472" y="3696"/>
                <a:ext cx="184" cy="128"/>
              </a:xfrm>
              <a:prstGeom prst="flowChartDocument">
                <a:avLst/>
              </a:prstGeom>
              <a:solidFill>
                <a:schemeClr val="bg1"/>
              </a:solidFill>
              <a:ln w="9525">
                <a:solidFill>
                  <a:srgbClr val="080808"/>
                </a:solidFill>
                <a:miter lim="800000"/>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wrap="none" anchor="ctr"/>
              <a:lstStyle/>
              <a:p>
                <a:pPr algn="ctr" eaLnBrk="0" hangingPunct="0"/>
                <a:endParaRPr lang="ja-JP" altLang="en-US" sz="2000" smtClean="0">
                  <a:solidFill>
                    <a:srgbClr val="808080"/>
                  </a:solidFill>
                  <a:latin typeface="ＭＳ Ｐゴシック" charset="-128"/>
                  <a:ea typeface="ＭＳ Ｐゴシック" charset="-128"/>
                </a:endParaRPr>
              </a:p>
            </p:txBody>
          </p:sp>
          <p:sp>
            <p:nvSpPr>
              <p:cNvPr id="43" name="Line 92"/>
              <p:cNvSpPr>
                <a:spLocks noChangeShapeType="1"/>
              </p:cNvSpPr>
              <p:nvPr/>
            </p:nvSpPr>
            <p:spPr bwMode="auto">
              <a:xfrm flipH="1" flipV="1">
                <a:off x="3600" y="3800"/>
                <a:ext cx="0" cy="120"/>
              </a:xfrm>
              <a:prstGeom prst="line">
                <a:avLst/>
              </a:prstGeom>
              <a:noFill/>
              <a:ln w="12700">
                <a:solidFill>
                  <a:srgbClr val="080808"/>
                </a:solidFill>
                <a:round/>
                <a:headEnd/>
                <a:tailEnd type="triangle" w="med" len="me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anchor="ctr"/>
              <a:lstStyle/>
              <a:p>
                <a:pPr algn="ctr" eaLnBrk="0" hangingPunct="0"/>
                <a:endParaRPr lang="ja-JP" altLang="en-US" sz="1200" smtClean="0">
                  <a:solidFill>
                    <a:srgbClr val="000000"/>
                  </a:solidFill>
                  <a:latin typeface="ＭＳ Ｐゴシック" charset="-128"/>
                  <a:ea typeface="ＭＳ Ｐゴシック" charset="-128"/>
                </a:endParaRPr>
              </a:p>
            </p:txBody>
          </p:sp>
          <p:sp>
            <p:nvSpPr>
              <p:cNvPr id="44" name="Text Box 93"/>
              <p:cNvSpPr txBox="1">
                <a:spLocks noChangeArrowheads="1"/>
              </p:cNvSpPr>
              <p:nvPr/>
            </p:nvSpPr>
            <p:spPr bwMode="auto">
              <a:xfrm>
                <a:off x="3334" y="3672"/>
                <a:ext cx="652" cy="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wrap="none">
                <a:spAutoFit/>
              </a:bodyPr>
              <a:lstStyle/>
              <a:p>
                <a:pPr algn="ctr"/>
                <a:r>
                  <a:rPr lang="ja-JP" altLang="en-US" sz="1000" smtClean="0">
                    <a:solidFill>
                      <a:srgbClr val="000099"/>
                    </a:solidFill>
                    <a:latin typeface="ＭＳ Ｐゴシック" charset="-128"/>
                    <a:ea typeface="ＭＳ Ｐゴシック" charset="-128"/>
                  </a:rPr>
                  <a:t>ｱｳﾄﾌﾟｯﾄ</a:t>
                </a:r>
              </a:p>
            </p:txBody>
          </p:sp>
          <p:cxnSp>
            <p:nvCxnSpPr>
              <p:cNvPr id="45" name="AutoShape 94"/>
              <p:cNvCxnSpPr>
                <a:cxnSpLocks noChangeShapeType="1"/>
                <a:stCxn id="31" idx="2"/>
                <a:endCxn id="40" idx="1"/>
              </p:cNvCxnSpPr>
              <p:nvPr/>
            </p:nvCxnSpPr>
            <p:spPr bwMode="auto">
              <a:xfrm rot="16200000" flipH="1">
                <a:off x="2463" y="3130"/>
                <a:ext cx="276" cy="910"/>
              </a:xfrm>
              <a:prstGeom prst="bentConnector2">
                <a:avLst/>
              </a:prstGeom>
              <a:noFill/>
              <a:ln w="12700">
                <a:solidFill>
                  <a:srgbClr val="080808"/>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cxnSp>
          <p:sp>
            <p:nvSpPr>
              <p:cNvPr id="46" name="Rectangle 95"/>
              <p:cNvSpPr>
                <a:spLocks noChangeArrowheads="1"/>
              </p:cNvSpPr>
              <p:nvPr/>
            </p:nvSpPr>
            <p:spPr bwMode="auto">
              <a:xfrm>
                <a:off x="1729" y="3138"/>
                <a:ext cx="1515" cy="1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p>
                <a:pPr algn="ctr" eaLnBrk="0" hangingPunct="0"/>
                <a:r>
                  <a:rPr kumimoji="0" lang="ja-JP" altLang="en-US" sz="1000" smtClean="0">
                    <a:solidFill>
                      <a:srgbClr val="FF0000"/>
                    </a:solidFill>
                    <a:latin typeface="ＭＳ Ｐゴシック" charset="-128"/>
                    <a:ea typeface="ＭＳ Ｐゴシック" charset="-128"/>
                  </a:rPr>
                  <a:t>システムによる業務簡略化</a:t>
                </a:r>
                <a:endParaRPr kumimoji="0" lang="ja-JP" altLang="en-US" sz="1000" smtClean="0">
                  <a:solidFill>
                    <a:srgbClr val="FF0000"/>
                  </a:solidFill>
                  <a:latin typeface="Times New Roman" pitchFamily="18" charset="0"/>
                  <a:ea typeface="ＭＳ Ｐゴシック" charset="-128"/>
                </a:endParaRPr>
              </a:p>
            </p:txBody>
          </p:sp>
          <p:sp>
            <p:nvSpPr>
              <p:cNvPr id="47" name="Rectangle 96"/>
              <p:cNvSpPr>
                <a:spLocks noChangeArrowheads="1"/>
              </p:cNvSpPr>
              <p:nvPr/>
            </p:nvSpPr>
            <p:spPr bwMode="auto">
              <a:xfrm>
                <a:off x="2375" y="3302"/>
                <a:ext cx="155" cy="146"/>
              </a:xfrm>
              <a:prstGeom prst="rect">
                <a:avLst/>
              </a:prstGeom>
              <a:solidFill>
                <a:srgbClr val="FFFFCC"/>
              </a:solidFill>
              <a:ln w="1588">
                <a:solidFill>
                  <a:srgbClr val="8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ja-JP" altLang="en-US" sz="2000" smtClean="0">
                  <a:solidFill>
                    <a:srgbClr val="808080"/>
                  </a:solidFill>
                  <a:latin typeface="ＭＳ Ｐゴシック" charset="-128"/>
                  <a:ea typeface="ＭＳ Ｐゴシック" charset="-128"/>
                </a:endParaRPr>
              </a:p>
            </p:txBody>
          </p:sp>
          <p:sp>
            <p:nvSpPr>
              <p:cNvPr id="48" name="Rectangle 97"/>
              <p:cNvSpPr>
                <a:spLocks noChangeArrowheads="1"/>
              </p:cNvSpPr>
              <p:nvPr/>
            </p:nvSpPr>
            <p:spPr bwMode="auto">
              <a:xfrm>
                <a:off x="3275" y="3302"/>
                <a:ext cx="155" cy="146"/>
              </a:xfrm>
              <a:prstGeom prst="rect">
                <a:avLst/>
              </a:prstGeom>
              <a:solidFill>
                <a:srgbClr val="FFFFCC"/>
              </a:solidFill>
              <a:ln w="1588">
                <a:solidFill>
                  <a:srgbClr val="8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ja-JP" altLang="en-US" sz="2000" smtClean="0">
                  <a:solidFill>
                    <a:srgbClr val="808080"/>
                  </a:solidFill>
                  <a:latin typeface="ＭＳ Ｐゴシック" charset="-128"/>
                  <a:ea typeface="ＭＳ Ｐゴシック" charset="-128"/>
                </a:endParaRPr>
              </a:p>
            </p:txBody>
          </p:sp>
          <p:cxnSp>
            <p:nvCxnSpPr>
              <p:cNvPr id="49" name="AutoShape 98"/>
              <p:cNvCxnSpPr>
                <a:cxnSpLocks noChangeShapeType="1"/>
                <a:stCxn id="47" idx="3"/>
                <a:endCxn id="48" idx="1"/>
              </p:cNvCxnSpPr>
              <p:nvPr/>
            </p:nvCxnSpPr>
            <p:spPr bwMode="auto">
              <a:xfrm>
                <a:off x="2530" y="3375"/>
                <a:ext cx="745" cy="0"/>
              </a:xfrm>
              <a:prstGeom prst="straightConnector1">
                <a:avLst/>
              </a:prstGeom>
              <a:noFill/>
              <a:ln w="12700">
                <a:solidFill>
                  <a:srgbClr val="080808"/>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cxnSp>
          <p:sp>
            <p:nvSpPr>
              <p:cNvPr id="50" name="Rectangle 99"/>
              <p:cNvSpPr>
                <a:spLocks noChangeArrowheads="1"/>
              </p:cNvSpPr>
              <p:nvPr/>
            </p:nvSpPr>
            <p:spPr bwMode="auto">
              <a:xfrm>
                <a:off x="2687" y="3521"/>
                <a:ext cx="534" cy="1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p>
                <a:pPr algn="ctr" eaLnBrk="0" hangingPunct="0"/>
                <a:r>
                  <a:rPr kumimoji="0" lang="ja-JP" altLang="en-US" sz="1000" smtClean="0">
                    <a:solidFill>
                      <a:srgbClr val="FF0000"/>
                    </a:solidFill>
                    <a:latin typeface="ＭＳ Ｐゴシック" charset="-128"/>
                    <a:ea typeface="ＭＳ Ｐゴシック" charset="-128"/>
                  </a:rPr>
                  <a:t>業務廃止</a:t>
                </a:r>
                <a:endParaRPr kumimoji="0" lang="ja-JP" altLang="en-US" sz="1000" smtClean="0">
                  <a:solidFill>
                    <a:srgbClr val="FF0000"/>
                  </a:solidFill>
                  <a:latin typeface="Times New Roman" pitchFamily="18" charset="0"/>
                  <a:ea typeface="ＭＳ Ｐゴシック" charset="-128"/>
                </a:endParaRPr>
              </a:p>
            </p:txBody>
          </p:sp>
          <p:sp>
            <p:nvSpPr>
              <p:cNvPr id="51" name="Rectangle 100"/>
              <p:cNvSpPr>
                <a:spLocks noChangeArrowheads="1"/>
              </p:cNvSpPr>
              <p:nvPr/>
            </p:nvSpPr>
            <p:spPr bwMode="auto">
              <a:xfrm>
                <a:off x="1184" y="3266"/>
                <a:ext cx="221" cy="805"/>
              </a:xfrm>
              <a:prstGeom prst="rect">
                <a:avLst/>
              </a:prstGeom>
              <a:solidFill>
                <a:srgbClr val="0000CC"/>
              </a:solidFill>
              <a:ln w="12700">
                <a:solidFill>
                  <a:srgbClr val="808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endParaRPr lang="ja-JP" altLang="en-US" sz="1000" b="1" smtClean="0">
                  <a:solidFill>
                    <a:srgbClr val="333399"/>
                  </a:solidFill>
                  <a:latin typeface="ＭＳ Ｐゴシック" charset="-128"/>
                  <a:ea typeface="ＭＳ Ｐゴシック" charset="-128"/>
                </a:endParaRPr>
              </a:p>
            </p:txBody>
          </p:sp>
          <p:sp>
            <p:nvSpPr>
              <p:cNvPr id="52" name="Rectangle 101"/>
              <p:cNvSpPr>
                <a:spLocks noChangeArrowheads="1"/>
              </p:cNvSpPr>
              <p:nvPr/>
            </p:nvSpPr>
            <p:spPr bwMode="auto">
              <a:xfrm>
                <a:off x="1226" y="3560"/>
                <a:ext cx="160" cy="1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p>
                <a:pPr algn="ctr" eaLnBrk="0" hangingPunct="0"/>
                <a:r>
                  <a:rPr kumimoji="0" lang="ja-JP" altLang="en-US" sz="1200" b="1" smtClean="0">
                    <a:solidFill>
                      <a:srgbClr val="FFFFFF"/>
                    </a:solidFill>
                    <a:latin typeface="ＭＳ Ｐゴシック" charset="-128"/>
                    <a:ea typeface="ＭＳ Ｐゴシック" charset="-128"/>
                  </a:rPr>
                  <a:t>新</a:t>
                </a:r>
                <a:endParaRPr kumimoji="0" lang="ja-JP" altLang="en-US" sz="1200" b="1" smtClean="0">
                  <a:solidFill>
                    <a:srgbClr val="FFFFFF"/>
                  </a:solidFill>
                  <a:latin typeface="Times New Roman" pitchFamily="18" charset="0"/>
                  <a:ea typeface="ＭＳ Ｐゴシック" charset="-128"/>
                </a:endParaRPr>
              </a:p>
            </p:txBody>
          </p:sp>
        </p:grpSp>
        <p:sp>
          <p:nvSpPr>
            <p:cNvPr id="20" name="右矢印 19"/>
            <p:cNvSpPr/>
            <p:nvPr/>
          </p:nvSpPr>
          <p:spPr bwMode="auto">
            <a:xfrm>
              <a:off x="4355976" y="1217515"/>
              <a:ext cx="652234" cy="1066144"/>
            </a:xfrm>
            <a:prstGeom prst="rightArrow">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6000" tIns="36000" rIns="36000" bIns="360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21" name="正方形/長方形 20"/>
            <p:cNvSpPr/>
            <p:nvPr/>
          </p:nvSpPr>
          <p:spPr>
            <a:xfrm>
              <a:off x="2252096" y="2542912"/>
              <a:ext cx="4536818" cy="369332"/>
            </a:xfrm>
            <a:prstGeom prst="rect">
              <a:avLst/>
            </a:prstGeom>
          </p:spPr>
          <p:txBody>
            <a:bodyPr wrap="none">
              <a:spAutoFit/>
            </a:bodyPr>
            <a:lstStyle/>
            <a:p>
              <a:pPr algn="ctr"/>
              <a:r>
                <a:rPr lang="ja-JP" altLang="en-US" b="1" dirty="0" smtClean="0"/>
                <a:t>効果 </a:t>
              </a:r>
              <a:r>
                <a:rPr lang="en-US" altLang="ja-JP" b="1" dirty="0" smtClean="0"/>
                <a:t>=  </a:t>
              </a:r>
              <a:r>
                <a:rPr lang="ja-JP" altLang="en-US" b="1" dirty="0" smtClean="0"/>
                <a:t>現行</a:t>
              </a:r>
              <a:r>
                <a:rPr lang="ja-JP" altLang="en-US" b="1" dirty="0"/>
                <a:t>業務</a:t>
              </a:r>
              <a:r>
                <a:rPr lang="ja-JP" altLang="en-US" b="1" dirty="0" smtClean="0"/>
                <a:t>の数値　</a:t>
              </a:r>
              <a:r>
                <a:rPr lang="en-US" altLang="ja-JP" b="1" dirty="0" err="1" smtClean="0"/>
                <a:t>vs</a:t>
              </a:r>
              <a:r>
                <a:rPr lang="en-US" altLang="ja-JP" b="1" dirty="0" smtClean="0"/>
                <a:t>  </a:t>
              </a:r>
              <a:r>
                <a:rPr lang="ja-JP" altLang="en-US" b="1" dirty="0" smtClean="0"/>
                <a:t>新業務の数値</a:t>
              </a:r>
              <a:endParaRPr lang="ja-JP" altLang="en-US" b="1" dirty="0"/>
            </a:p>
          </p:txBody>
        </p:sp>
      </p:grpSp>
    </p:spTree>
    <p:extLst>
      <p:ext uri="{BB962C8B-B14F-4D97-AF65-F5344CB8AC3E}">
        <p14:creationId xmlns:p14="http://schemas.microsoft.com/office/powerpoint/2010/main" val="37505614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p:cNvSpPr>
            <a:spLocks noGrp="1"/>
          </p:cNvSpPr>
          <p:nvPr>
            <p:ph type="title" sz="quarter"/>
          </p:nvPr>
        </p:nvSpPr>
        <p:spPr/>
        <p:txBody>
          <a:bodyPr/>
          <a:lstStyle/>
          <a:p>
            <a:r>
              <a:rPr lang="ja-JP" altLang="en-US" dirty="0" smtClean="0"/>
              <a:t>図表</a:t>
            </a:r>
            <a:r>
              <a:rPr lang="en-US" altLang="ja-JP" dirty="0" smtClean="0"/>
              <a:t>7-4</a:t>
            </a:r>
            <a:r>
              <a:rPr lang="ja-JP" altLang="en-US" dirty="0"/>
              <a:t>　ステークホルダーオニオン図の例</a:t>
            </a:r>
            <a:endParaRPr kumimoji="1" lang="ja-JP" altLang="en-US" dirty="0"/>
          </a:p>
        </p:txBody>
      </p:sp>
      <p:sp>
        <p:nvSpPr>
          <p:cNvPr id="3" name="Oval 5"/>
          <p:cNvSpPr>
            <a:spLocks noChangeArrowheads="1"/>
          </p:cNvSpPr>
          <p:nvPr/>
        </p:nvSpPr>
        <p:spPr bwMode="auto">
          <a:xfrm>
            <a:off x="323850" y="1844675"/>
            <a:ext cx="5543550" cy="3960813"/>
          </a:xfrm>
          <a:prstGeom prst="ellipse">
            <a:avLst/>
          </a:prstGeom>
          <a:solidFill>
            <a:srgbClr val="CC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lstStyle/>
          <a:p>
            <a:pPr algn="ctr"/>
            <a:endParaRPr lang="ja-JP" altLang="ja-JP" sz="1400" b="1"/>
          </a:p>
        </p:txBody>
      </p:sp>
      <p:sp>
        <p:nvSpPr>
          <p:cNvPr id="4" name="Oval 10"/>
          <p:cNvSpPr>
            <a:spLocks noChangeArrowheads="1"/>
          </p:cNvSpPr>
          <p:nvPr/>
        </p:nvSpPr>
        <p:spPr bwMode="auto">
          <a:xfrm>
            <a:off x="1042988" y="2781300"/>
            <a:ext cx="4105275" cy="2808288"/>
          </a:xfrm>
          <a:prstGeom prst="ellipse">
            <a:avLst/>
          </a:prstGeom>
          <a:solidFill>
            <a:srgbClr val="66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lstStyle/>
          <a:p>
            <a:pPr algn="ctr"/>
            <a:endParaRPr lang="ja-JP" altLang="ja-JP" sz="1400" b="1"/>
          </a:p>
        </p:txBody>
      </p:sp>
      <p:sp>
        <p:nvSpPr>
          <p:cNvPr id="5" name="Oval 11"/>
          <p:cNvSpPr>
            <a:spLocks noChangeArrowheads="1"/>
          </p:cNvSpPr>
          <p:nvPr/>
        </p:nvSpPr>
        <p:spPr bwMode="auto">
          <a:xfrm>
            <a:off x="1547813" y="3860800"/>
            <a:ext cx="3095625" cy="1584325"/>
          </a:xfrm>
          <a:prstGeom prst="ellipse">
            <a:avLst/>
          </a:prstGeom>
          <a:solidFill>
            <a:srgbClr val="33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lstStyle/>
          <a:p>
            <a:pPr algn="ctr"/>
            <a:endParaRPr lang="ja-JP" altLang="ja-JP" sz="1400" b="1"/>
          </a:p>
        </p:txBody>
      </p:sp>
      <p:sp>
        <p:nvSpPr>
          <p:cNvPr id="6" name="Oval 4"/>
          <p:cNvSpPr>
            <a:spLocks noChangeArrowheads="1"/>
          </p:cNvSpPr>
          <p:nvPr/>
        </p:nvSpPr>
        <p:spPr bwMode="auto">
          <a:xfrm>
            <a:off x="2339975" y="4581525"/>
            <a:ext cx="1512888" cy="720725"/>
          </a:xfrm>
          <a:prstGeom prst="ellipse">
            <a:avLst/>
          </a:prstGeom>
          <a:solidFill>
            <a:srgbClr val="0066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lstStyle/>
          <a:p>
            <a:pPr algn="ctr"/>
            <a:endParaRPr lang="ja-JP" altLang="ja-JP" sz="1400" b="1"/>
          </a:p>
        </p:txBody>
      </p:sp>
      <p:sp>
        <p:nvSpPr>
          <p:cNvPr id="7" name="Rectangle 6"/>
          <p:cNvSpPr>
            <a:spLocks noChangeArrowheads="1"/>
          </p:cNvSpPr>
          <p:nvPr/>
        </p:nvSpPr>
        <p:spPr bwMode="auto">
          <a:xfrm>
            <a:off x="1836738" y="1916113"/>
            <a:ext cx="2590800" cy="4984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spAutoFit/>
          </a:bodyPr>
          <a:lstStyle/>
          <a:p>
            <a:pPr algn="ctr"/>
            <a:r>
              <a:rPr lang="ja-JP" altLang="en-US" sz="1400" b="1"/>
              <a:t>影響を受ける外部の</a:t>
            </a:r>
          </a:p>
          <a:p>
            <a:pPr algn="ctr"/>
            <a:r>
              <a:rPr lang="ja-JP" altLang="en-US" sz="1400" b="1"/>
              <a:t>ステークホルダー</a:t>
            </a:r>
          </a:p>
        </p:txBody>
      </p:sp>
      <p:sp>
        <p:nvSpPr>
          <p:cNvPr id="8" name="Rectangle 7"/>
          <p:cNvSpPr>
            <a:spLocks noChangeArrowheads="1"/>
          </p:cNvSpPr>
          <p:nvPr/>
        </p:nvSpPr>
        <p:spPr bwMode="auto">
          <a:xfrm>
            <a:off x="1836738" y="2874963"/>
            <a:ext cx="2590800" cy="2857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spAutoFit/>
          </a:bodyPr>
          <a:lstStyle/>
          <a:p>
            <a:pPr algn="ctr"/>
            <a:r>
              <a:rPr lang="ja-JP" altLang="en-US" sz="1400" b="1"/>
              <a:t>組織や企業</a:t>
            </a:r>
          </a:p>
        </p:txBody>
      </p:sp>
      <p:sp>
        <p:nvSpPr>
          <p:cNvPr id="10" name="Rectangle 8"/>
          <p:cNvSpPr>
            <a:spLocks noChangeArrowheads="1"/>
          </p:cNvSpPr>
          <p:nvPr/>
        </p:nvSpPr>
        <p:spPr bwMode="auto">
          <a:xfrm>
            <a:off x="2268538" y="4654550"/>
            <a:ext cx="1727200" cy="4984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spAutoFit/>
          </a:bodyPr>
          <a:lstStyle/>
          <a:p>
            <a:pPr algn="ctr"/>
            <a:r>
              <a:rPr lang="ja-JP" altLang="en-US" sz="1400" b="1"/>
              <a:t>ソリューション</a:t>
            </a:r>
          </a:p>
          <a:p>
            <a:pPr algn="ctr"/>
            <a:r>
              <a:rPr lang="ja-JP" altLang="en-US" sz="1400" b="1"/>
              <a:t>の導入</a:t>
            </a:r>
          </a:p>
        </p:txBody>
      </p:sp>
      <p:sp>
        <p:nvSpPr>
          <p:cNvPr id="11" name="Rectangle 9"/>
          <p:cNvSpPr>
            <a:spLocks noChangeArrowheads="1"/>
          </p:cNvSpPr>
          <p:nvPr/>
        </p:nvSpPr>
        <p:spPr bwMode="auto">
          <a:xfrm>
            <a:off x="1835150" y="3933825"/>
            <a:ext cx="2590800" cy="4984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spAutoFit/>
          </a:bodyPr>
          <a:lstStyle/>
          <a:p>
            <a:pPr algn="ctr"/>
            <a:r>
              <a:rPr lang="ja-JP" altLang="en-US" sz="1400" b="1"/>
              <a:t>影響を受ける</a:t>
            </a:r>
          </a:p>
          <a:p>
            <a:pPr algn="ctr"/>
            <a:r>
              <a:rPr lang="ja-JP" altLang="en-US" sz="1400" b="1"/>
              <a:t>組織ユニット</a:t>
            </a:r>
          </a:p>
        </p:txBody>
      </p:sp>
      <p:sp>
        <p:nvSpPr>
          <p:cNvPr id="12" name="AutoShape 12"/>
          <p:cNvSpPr>
            <a:spLocks/>
          </p:cNvSpPr>
          <p:nvPr/>
        </p:nvSpPr>
        <p:spPr bwMode="auto">
          <a:xfrm>
            <a:off x="5940425" y="1660525"/>
            <a:ext cx="2952750" cy="327025"/>
          </a:xfrm>
          <a:prstGeom prst="borderCallout2">
            <a:avLst>
              <a:gd name="adj1" fmla="val 34954"/>
              <a:gd name="adj2" fmla="val -2579"/>
              <a:gd name="adj3" fmla="val 34954"/>
              <a:gd name="adj4" fmla="val -15968"/>
              <a:gd name="adj5" fmla="val 165046"/>
              <a:gd name="adj6" fmla="val -64088"/>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spAutoFit/>
          </a:bodyPr>
          <a:lstStyle/>
          <a:p>
            <a:r>
              <a:rPr lang="ja-JP" altLang="en-US" sz="1600"/>
              <a:t>顧客、サプライヤー、規制者など</a:t>
            </a:r>
          </a:p>
        </p:txBody>
      </p:sp>
      <p:sp>
        <p:nvSpPr>
          <p:cNvPr id="13" name="AutoShape 13"/>
          <p:cNvSpPr>
            <a:spLocks/>
          </p:cNvSpPr>
          <p:nvPr/>
        </p:nvSpPr>
        <p:spPr bwMode="auto">
          <a:xfrm>
            <a:off x="5940425" y="2349500"/>
            <a:ext cx="2952750" cy="815975"/>
          </a:xfrm>
          <a:prstGeom prst="borderCallout2">
            <a:avLst>
              <a:gd name="adj1" fmla="val 14009"/>
              <a:gd name="adj2" fmla="val -2579"/>
              <a:gd name="adj3" fmla="val 14009"/>
              <a:gd name="adj4" fmla="val -17366"/>
              <a:gd name="adj5" fmla="val 78208"/>
              <a:gd name="adj6" fmla="val -70537"/>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spAutoFit/>
          </a:bodyPr>
          <a:lstStyle/>
          <a:p>
            <a:r>
              <a:rPr lang="ja-JP" altLang="en-US" sz="1600"/>
              <a:t>スポンサー、経営幹部、ドメインの</a:t>
            </a:r>
            <a:r>
              <a:rPr lang="en-US" altLang="ja-JP" sz="1600"/>
              <a:t>SME</a:t>
            </a:r>
            <a:r>
              <a:rPr lang="ja-JP" altLang="en-US" sz="1600"/>
              <a:t>、影響を受けるグループと関係するその他の人</a:t>
            </a:r>
          </a:p>
        </p:txBody>
      </p:sp>
      <p:sp>
        <p:nvSpPr>
          <p:cNvPr id="14" name="AutoShape 14"/>
          <p:cNvSpPr>
            <a:spLocks/>
          </p:cNvSpPr>
          <p:nvPr/>
        </p:nvSpPr>
        <p:spPr bwMode="auto">
          <a:xfrm>
            <a:off x="5940425" y="3500438"/>
            <a:ext cx="2952750" cy="815975"/>
          </a:xfrm>
          <a:prstGeom prst="borderCallout2">
            <a:avLst>
              <a:gd name="adj1" fmla="val 14009"/>
              <a:gd name="adj2" fmla="val -2579"/>
              <a:gd name="adj3" fmla="val 14009"/>
              <a:gd name="adj4" fmla="val -17366"/>
              <a:gd name="adj5" fmla="val 78208"/>
              <a:gd name="adj6" fmla="val -70537"/>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spAutoFit/>
          </a:bodyPr>
          <a:lstStyle/>
          <a:p>
            <a:r>
              <a:rPr lang="ja-JP" altLang="en-US" sz="1600"/>
              <a:t>エンドユーザー、ヘルプデスク、ソリューション導入で作業が変わる人</a:t>
            </a:r>
          </a:p>
        </p:txBody>
      </p:sp>
      <p:sp>
        <p:nvSpPr>
          <p:cNvPr id="15" name="AutoShape 15"/>
          <p:cNvSpPr>
            <a:spLocks/>
          </p:cNvSpPr>
          <p:nvPr/>
        </p:nvSpPr>
        <p:spPr bwMode="auto">
          <a:xfrm>
            <a:off x="5940425" y="4473575"/>
            <a:ext cx="2952750" cy="571500"/>
          </a:xfrm>
          <a:prstGeom prst="borderCallout2">
            <a:avLst>
              <a:gd name="adj1" fmla="val 20000"/>
              <a:gd name="adj2" fmla="val -2579"/>
              <a:gd name="adj3" fmla="val 20000"/>
              <a:gd name="adj4" fmla="val -18495"/>
              <a:gd name="adj5" fmla="val 80000"/>
              <a:gd name="adj6" fmla="val -75806"/>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spAutoFit/>
          </a:bodyPr>
          <a:lstStyle/>
          <a:p>
            <a:r>
              <a:rPr lang="ja-JP" altLang="en-US" sz="1600"/>
              <a:t>プロジェクトチーム、ソリューション作成に直接関わる人々</a:t>
            </a:r>
          </a:p>
        </p:txBody>
      </p:sp>
    </p:spTree>
    <p:extLst>
      <p:ext uri="{BB962C8B-B14F-4D97-AF65-F5344CB8AC3E}">
        <p14:creationId xmlns:p14="http://schemas.microsoft.com/office/powerpoint/2010/main" val="312202071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p:cNvSpPr>
            <a:spLocks noGrp="1"/>
          </p:cNvSpPr>
          <p:nvPr>
            <p:ph type="title" sz="quarter"/>
          </p:nvPr>
        </p:nvSpPr>
        <p:spPr/>
        <p:txBody>
          <a:bodyPr/>
          <a:lstStyle/>
          <a:p>
            <a:r>
              <a:rPr lang="ja-JP" altLang="en-US" dirty="0" smtClean="0"/>
              <a:t>図表</a:t>
            </a:r>
            <a:r>
              <a:rPr lang="en-US" altLang="ja-JP" dirty="0" smtClean="0"/>
              <a:t>7-31</a:t>
            </a:r>
            <a:r>
              <a:rPr lang="ja-JP" altLang="en-US" dirty="0" smtClean="0"/>
              <a:t>　</a:t>
            </a:r>
            <a:r>
              <a:rPr lang="en-US" altLang="ja-JP" dirty="0" err="1" smtClean="0"/>
              <a:t>PayBack</a:t>
            </a:r>
            <a:r>
              <a:rPr lang="ja-JP" altLang="en-US" dirty="0"/>
              <a:t>の</a:t>
            </a:r>
            <a:r>
              <a:rPr lang="ja-JP" altLang="en-US" dirty="0" smtClean="0"/>
              <a:t>例</a:t>
            </a:r>
            <a:endParaRPr kumimoji="1" lang="ja-JP" altLang="en-US" dirty="0"/>
          </a:p>
        </p:txBody>
      </p:sp>
      <p:graphicFrame>
        <p:nvGraphicFramePr>
          <p:cNvPr id="3" name="表 2"/>
          <p:cNvGraphicFramePr>
            <a:graphicFrameLocks noGrp="1"/>
          </p:cNvGraphicFramePr>
          <p:nvPr>
            <p:extLst>
              <p:ext uri="{D42A27DB-BD31-4B8C-83A1-F6EECF244321}">
                <p14:modId xmlns:p14="http://schemas.microsoft.com/office/powerpoint/2010/main" val="3924143457"/>
              </p:ext>
            </p:extLst>
          </p:nvPr>
        </p:nvGraphicFramePr>
        <p:xfrm>
          <a:off x="1691680" y="1514480"/>
          <a:ext cx="5740401" cy="1583055"/>
        </p:xfrm>
        <a:graphic>
          <a:graphicData uri="http://schemas.openxmlformats.org/drawingml/2006/table">
            <a:tbl>
              <a:tblPr/>
              <a:tblGrid>
                <a:gridCol w="942454"/>
                <a:gridCol w="685421"/>
                <a:gridCol w="685421"/>
                <a:gridCol w="685421"/>
                <a:gridCol w="685421"/>
                <a:gridCol w="685421"/>
                <a:gridCol w="685421"/>
                <a:gridCol w="685421"/>
              </a:tblGrid>
              <a:tr h="352425">
                <a:tc>
                  <a:txBody>
                    <a:bodyPr/>
                    <a:lstStyle/>
                    <a:p>
                      <a:pPr algn="l" fontAlgn="ctr"/>
                      <a:r>
                        <a:rPr lang="en-US" sz="1100" b="0" i="0" u="none" strike="noStrike" dirty="0">
                          <a:solidFill>
                            <a:srgbClr val="000000"/>
                          </a:solidFill>
                          <a:effectLst/>
                          <a:latin typeface="ＭＳ Ｐゴシック"/>
                        </a:rPr>
                        <a:t>Case A</a:t>
                      </a:r>
                    </a:p>
                  </a:txBody>
                  <a:tcPr marL="9525" marR="9525" marT="9525" marB="0" anchor="ctr">
                    <a:lnL>
                      <a:noFill/>
                    </a:lnL>
                    <a:lnR>
                      <a:noFill/>
                    </a:lnR>
                    <a:lnT>
                      <a:noFill/>
                    </a:lnT>
                    <a:lnB w="6350" cap="flat" cmpd="sng" algn="ctr">
                      <a:solidFill>
                        <a:srgbClr val="808080"/>
                      </a:solidFill>
                      <a:prstDash val="solid"/>
                      <a:round/>
                      <a:headEnd type="none" w="med" len="med"/>
                      <a:tailEnd type="none" w="med" len="med"/>
                    </a:lnB>
                  </a:tcPr>
                </a:tc>
                <a:tc gridSpan="7">
                  <a:txBody>
                    <a:bodyPr/>
                    <a:lstStyle/>
                    <a:p>
                      <a:pPr algn="l" fontAlgn="ctr"/>
                      <a:r>
                        <a:rPr lang="ja-JP" altLang="en-US" sz="1100" b="0" i="0" u="none" strike="noStrike" dirty="0" smtClean="0">
                          <a:solidFill>
                            <a:srgbClr val="000000"/>
                          </a:solidFill>
                          <a:effectLst/>
                          <a:latin typeface="ＭＳ Ｐゴシック"/>
                        </a:rPr>
                        <a:t>初年度に一度に投資し、売り上げ向上効果を達成する。</a:t>
                      </a:r>
                      <a:r>
                        <a:rPr lang="ja-JP" altLang="en-US" sz="1100" b="0" i="0" u="none" strike="noStrike" dirty="0">
                          <a:solidFill>
                            <a:srgbClr val="000000"/>
                          </a:solidFill>
                          <a:effectLst/>
                          <a:latin typeface="ＭＳ Ｐゴシック"/>
                        </a:rPr>
                        <a:t>　</a:t>
                      </a:r>
                    </a:p>
                  </a:txBody>
                  <a:tcPr marL="9525" marR="9525" marT="9525" marB="0" anchor="ctr">
                    <a:lnL>
                      <a:noFill/>
                    </a:lnL>
                    <a:lnR>
                      <a:noFill/>
                    </a:lnR>
                    <a:lnT>
                      <a:noFill/>
                    </a:lnT>
                    <a:lnB w="6350" cap="flat" cmpd="sng" algn="ctr">
                      <a:solidFill>
                        <a:srgbClr val="808080"/>
                      </a:solidFill>
                      <a:prstDash val="solid"/>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r>
              <a:tr h="209550">
                <a:tc>
                  <a:txBody>
                    <a:bodyPr/>
                    <a:lstStyle/>
                    <a:p>
                      <a:pPr algn="l" fontAlgn="ctr"/>
                      <a:r>
                        <a:rPr lang="ja-JP" altLang="en-US" sz="1100" b="0" i="0" u="none" strike="noStrike">
                          <a:solidFill>
                            <a:srgbClr val="000000"/>
                          </a:solidFill>
                          <a:effectLst/>
                          <a:latin typeface="ＭＳ Ｐゴシック"/>
                        </a:rPr>
                        <a:t>　</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ja-JP" altLang="en-US" sz="1100" b="0" i="0" u="none" strike="noStrike">
                          <a:solidFill>
                            <a:srgbClr val="000000"/>
                          </a:solidFill>
                          <a:effectLst/>
                          <a:latin typeface="ＭＳ Ｐゴシック"/>
                        </a:rPr>
                        <a:t>現在</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US" altLang="ja-JP" sz="1100" b="0" i="0" u="none" strike="noStrike">
                          <a:solidFill>
                            <a:srgbClr val="000000"/>
                          </a:solidFill>
                          <a:effectLst/>
                          <a:latin typeface="ＭＳ Ｐゴシック"/>
                        </a:rPr>
                        <a:t>1</a:t>
                      </a:r>
                      <a:r>
                        <a:rPr lang="ja-JP" altLang="en-US" sz="1100" b="0" i="0" u="none" strike="noStrike">
                          <a:solidFill>
                            <a:srgbClr val="000000"/>
                          </a:solidFill>
                          <a:effectLst/>
                          <a:latin typeface="ＭＳ Ｐゴシック"/>
                        </a:rPr>
                        <a:t>年</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US" altLang="ja-JP" sz="1100" b="0" i="0" u="none" strike="noStrike">
                          <a:solidFill>
                            <a:srgbClr val="000000"/>
                          </a:solidFill>
                          <a:effectLst/>
                          <a:latin typeface="ＭＳ Ｐゴシック"/>
                        </a:rPr>
                        <a:t>2</a:t>
                      </a:r>
                      <a:r>
                        <a:rPr lang="ja-JP" altLang="en-US" sz="1100" b="0" i="0" u="none" strike="noStrike">
                          <a:solidFill>
                            <a:srgbClr val="000000"/>
                          </a:solidFill>
                          <a:effectLst/>
                          <a:latin typeface="ＭＳ Ｐゴシック"/>
                        </a:rPr>
                        <a:t>年</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US" altLang="ja-JP" sz="1100" b="0" i="0" u="none" strike="noStrike">
                          <a:solidFill>
                            <a:srgbClr val="000000"/>
                          </a:solidFill>
                          <a:effectLst/>
                          <a:latin typeface="ＭＳ Ｐゴシック"/>
                        </a:rPr>
                        <a:t>3</a:t>
                      </a:r>
                      <a:r>
                        <a:rPr lang="ja-JP" altLang="en-US" sz="1100" b="0" i="0" u="none" strike="noStrike">
                          <a:solidFill>
                            <a:srgbClr val="000000"/>
                          </a:solidFill>
                          <a:effectLst/>
                          <a:latin typeface="ＭＳ Ｐゴシック"/>
                        </a:rPr>
                        <a:t>年</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US" altLang="ja-JP" sz="1100" b="0" i="0" u="none" strike="noStrike">
                          <a:solidFill>
                            <a:srgbClr val="000000"/>
                          </a:solidFill>
                          <a:effectLst/>
                          <a:latin typeface="ＭＳ Ｐゴシック"/>
                        </a:rPr>
                        <a:t>4</a:t>
                      </a:r>
                      <a:r>
                        <a:rPr lang="ja-JP" altLang="en-US" sz="1100" b="0" i="0" u="none" strike="noStrike">
                          <a:solidFill>
                            <a:srgbClr val="000000"/>
                          </a:solidFill>
                          <a:effectLst/>
                          <a:latin typeface="ＭＳ Ｐゴシック"/>
                        </a:rPr>
                        <a:t>年</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US" altLang="ja-JP" sz="1100" b="0" i="0" u="none" strike="noStrike">
                          <a:solidFill>
                            <a:srgbClr val="000000"/>
                          </a:solidFill>
                          <a:effectLst/>
                          <a:latin typeface="ＭＳ Ｐゴシック"/>
                        </a:rPr>
                        <a:t>5</a:t>
                      </a:r>
                      <a:r>
                        <a:rPr lang="ja-JP" altLang="en-US" sz="1100" b="0" i="0" u="none" strike="noStrike">
                          <a:solidFill>
                            <a:srgbClr val="000000"/>
                          </a:solidFill>
                          <a:effectLst/>
                          <a:latin typeface="ＭＳ Ｐゴシック"/>
                        </a:rPr>
                        <a:t>年</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US" altLang="ja-JP" sz="1100" b="0" i="0" u="none" strike="noStrike">
                          <a:solidFill>
                            <a:srgbClr val="000000"/>
                          </a:solidFill>
                          <a:effectLst/>
                          <a:latin typeface="ＭＳ Ｐゴシック"/>
                        </a:rPr>
                        <a:t>6</a:t>
                      </a:r>
                      <a:r>
                        <a:rPr lang="ja-JP" altLang="en-US" sz="1100" b="0" i="0" u="none" strike="noStrike">
                          <a:solidFill>
                            <a:srgbClr val="000000"/>
                          </a:solidFill>
                          <a:effectLst/>
                          <a:latin typeface="ＭＳ Ｐゴシック"/>
                        </a:rPr>
                        <a:t>年</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r>
              <a:tr h="228600">
                <a:tc>
                  <a:txBody>
                    <a:bodyPr/>
                    <a:lstStyle/>
                    <a:p>
                      <a:pPr algn="l" fontAlgn="ctr"/>
                      <a:r>
                        <a:rPr lang="en-US" sz="1100" b="0" i="0" u="none" strike="noStrike">
                          <a:solidFill>
                            <a:srgbClr val="000000"/>
                          </a:solidFill>
                          <a:effectLst/>
                          <a:latin typeface="ＭＳ Ｐゴシック"/>
                        </a:rPr>
                        <a:t>Cash out</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ＭＳ Ｐゴシック"/>
                        </a:rPr>
                        <a:t>4,000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ＭＳ Ｐゴシック"/>
                        </a:rPr>
                        <a:t>200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ＭＳ Ｐゴシック"/>
                        </a:rPr>
                        <a:t>200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ＭＳ Ｐゴシック"/>
                        </a:rPr>
                        <a:t>200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ＭＳ Ｐゴシック"/>
                        </a:rPr>
                        <a:t>200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ＭＳ Ｐゴシック"/>
                        </a:rPr>
                        <a:t>200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ＭＳ Ｐゴシック"/>
                        </a:rPr>
                        <a:t>200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r>
              <a:tr h="219075">
                <a:tc>
                  <a:txBody>
                    <a:bodyPr/>
                    <a:lstStyle/>
                    <a:p>
                      <a:pPr algn="l" fontAlgn="ctr"/>
                      <a:r>
                        <a:rPr lang="en-US" sz="1100" b="0" i="0" u="none" strike="noStrike">
                          <a:solidFill>
                            <a:srgbClr val="000000"/>
                          </a:solidFill>
                          <a:effectLst/>
                          <a:latin typeface="ＭＳ Ｐゴシック"/>
                        </a:rPr>
                        <a:t>Cash in</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fontAlgn="ctr"/>
                      <a:r>
                        <a:rPr lang="ja-JP" altLang="en-US" sz="1100" b="0" i="0" u="none" strike="noStrike">
                          <a:solidFill>
                            <a:srgbClr val="000000"/>
                          </a:solidFill>
                          <a:effectLst/>
                          <a:latin typeface="ＭＳ Ｐゴシック"/>
                        </a:rPr>
                        <a:t>　</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ＭＳ Ｐゴシック"/>
                        </a:rPr>
                        <a:t>500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ＭＳ Ｐゴシック"/>
                        </a:rPr>
                        <a:t>1500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ＭＳ Ｐゴシック"/>
                        </a:rPr>
                        <a:t>1500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ＭＳ Ｐゴシック"/>
                        </a:rPr>
                        <a:t>1500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ＭＳ Ｐゴシック"/>
                        </a:rPr>
                        <a:t>1500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ＭＳ Ｐゴシック"/>
                        </a:rPr>
                        <a:t>1500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r>
              <a:tr h="228600">
                <a:tc>
                  <a:txBody>
                    <a:bodyPr/>
                    <a:lstStyle/>
                    <a:p>
                      <a:pPr algn="l" fontAlgn="ctr"/>
                      <a:r>
                        <a:rPr lang="en-US" sz="1100" b="0" i="0" u="none" strike="noStrike">
                          <a:solidFill>
                            <a:srgbClr val="000000"/>
                          </a:solidFill>
                          <a:effectLst/>
                          <a:latin typeface="ＭＳ Ｐゴシック"/>
                        </a:rPr>
                        <a:t>Cash flow</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ＭＳ Ｐゴシック"/>
                        </a:rPr>
                        <a:t>-4,000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ＭＳ Ｐゴシック"/>
                        </a:rPr>
                        <a:t>300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ＭＳ Ｐゴシック"/>
                        </a:rPr>
                        <a:t>1,300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ＭＳ Ｐゴシック"/>
                        </a:rPr>
                        <a:t>1,300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ＭＳ Ｐゴシック"/>
                        </a:rPr>
                        <a:t>1,300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ＭＳ Ｐゴシック"/>
                        </a:rPr>
                        <a:t>1,300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ＭＳ Ｐゴシック"/>
                        </a:rPr>
                        <a:t>1,300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r>
              <a:tr h="342900">
                <a:tc>
                  <a:txBody>
                    <a:bodyPr/>
                    <a:lstStyle/>
                    <a:p>
                      <a:pPr algn="l" fontAlgn="ctr"/>
                      <a:r>
                        <a:rPr lang="en-US" sz="1100" b="0" i="0" u="none" strike="noStrike">
                          <a:solidFill>
                            <a:srgbClr val="000000"/>
                          </a:solidFill>
                          <a:effectLst/>
                          <a:latin typeface="ＭＳ Ｐゴシック"/>
                        </a:rPr>
                        <a:t>Cumurative</a:t>
                      </a:r>
                      <a:br>
                        <a:rPr lang="en-US" sz="1100" b="0" i="0" u="none" strike="noStrike">
                          <a:solidFill>
                            <a:srgbClr val="000000"/>
                          </a:solidFill>
                          <a:effectLst/>
                          <a:latin typeface="ＭＳ Ｐゴシック"/>
                        </a:rPr>
                      </a:br>
                      <a:r>
                        <a:rPr lang="en-US" sz="1100" b="0" i="0" u="none" strike="noStrike">
                          <a:solidFill>
                            <a:srgbClr val="000000"/>
                          </a:solidFill>
                          <a:effectLst/>
                          <a:latin typeface="ＭＳ Ｐゴシック"/>
                        </a:rPr>
                        <a:t>Cash flow</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ＭＳ Ｐゴシック"/>
                        </a:rPr>
                        <a:t>-4,000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ＭＳ Ｐゴシック"/>
                        </a:rPr>
                        <a:t>-3,700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ＭＳ Ｐゴシック"/>
                        </a:rPr>
                        <a:t>-2,400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ＭＳ Ｐゴシック"/>
                        </a:rPr>
                        <a:t>-1,100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ＭＳ Ｐゴシック"/>
                        </a:rPr>
                        <a:t>200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ＭＳ Ｐゴシック"/>
                        </a:rPr>
                        <a:t>1,500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r" fontAlgn="ctr"/>
                      <a:r>
                        <a:rPr lang="en-US" altLang="ja-JP" sz="1100" b="0" i="0" u="none" strike="noStrike" dirty="0">
                          <a:solidFill>
                            <a:srgbClr val="000000"/>
                          </a:solidFill>
                          <a:effectLst/>
                          <a:latin typeface="ＭＳ Ｐゴシック"/>
                        </a:rPr>
                        <a:t>2,800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r>
            </a:tbl>
          </a:graphicData>
        </a:graphic>
      </p:graphicFrame>
      <p:graphicFrame>
        <p:nvGraphicFramePr>
          <p:cNvPr id="4" name="表 3"/>
          <p:cNvGraphicFramePr>
            <a:graphicFrameLocks noGrp="1"/>
          </p:cNvGraphicFramePr>
          <p:nvPr>
            <p:extLst>
              <p:ext uri="{D42A27DB-BD31-4B8C-83A1-F6EECF244321}">
                <p14:modId xmlns:p14="http://schemas.microsoft.com/office/powerpoint/2010/main" val="1004869275"/>
              </p:ext>
            </p:extLst>
          </p:nvPr>
        </p:nvGraphicFramePr>
        <p:xfrm>
          <a:off x="1691680" y="3314680"/>
          <a:ext cx="5740401" cy="1554480"/>
        </p:xfrm>
        <a:graphic>
          <a:graphicData uri="http://schemas.openxmlformats.org/drawingml/2006/table">
            <a:tbl>
              <a:tblPr/>
              <a:tblGrid>
                <a:gridCol w="942454"/>
                <a:gridCol w="685421"/>
                <a:gridCol w="685421"/>
                <a:gridCol w="685421"/>
                <a:gridCol w="685421"/>
                <a:gridCol w="685421"/>
                <a:gridCol w="685421"/>
                <a:gridCol w="685421"/>
              </a:tblGrid>
              <a:tr h="352425">
                <a:tc>
                  <a:txBody>
                    <a:bodyPr/>
                    <a:lstStyle/>
                    <a:p>
                      <a:pPr algn="l" fontAlgn="ctr"/>
                      <a:r>
                        <a:rPr lang="en-US" sz="1100" b="0" i="0" u="none" strike="noStrike" dirty="0">
                          <a:solidFill>
                            <a:srgbClr val="000000"/>
                          </a:solidFill>
                          <a:effectLst/>
                          <a:latin typeface="ＭＳ Ｐゴシック"/>
                        </a:rPr>
                        <a:t>Case B</a:t>
                      </a:r>
                    </a:p>
                  </a:txBody>
                  <a:tcPr marL="9525" marR="9525" marT="9525" marB="0" anchor="ctr">
                    <a:lnL>
                      <a:noFill/>
                    </a:lnL>
                    <a:lnR>
                      <a:noFill/>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gridSpan="7">
                  <a:txBody>
                    <a:bodyPr/>
                    <a:lstStyle/>
                    <a:p>
                      <a:pPr algn="l" fontAlgn="ctr"/>
                      <a:r>
                        <a:rPr lang="ja-JP" altLang="en-US" sz="1100" b="0" i="0" u="none" strike="noStrike" dirty="0" smtClean="0">
                          <a:solidFill>
                            <a:srgbClr val="000000"/>
                          </a:solidFill>
                          <a:effectLst/>
                          <a:latin typeface="ＭＳ Ｐゴシック"/>
                        </a:rPr>
                        <a:t>投資を初年度と３年目に分けて投資、投資に見合った売り上げ向上効果を期待。</a:t>
                      </a:r>
                      <a:r>
                        <a:rPr lang="ja-JP" altLang="en-US" sz="1100" b="0" i="0" u="none" strike="noStrike" dirty="0">
                          <a:solidFill>
                            <a:srgbClr val="000000"/>
                          </a:solidFill>
                          <a:effectLst/>
                          <a:latin typeface="ＭＳ Ｐゴシック"/>
                        </a:rPr>
                        <a:t>　</a:t>
                      </a:r>
                    </a:p>
                  </a:txBody>
                  <a:tcPr marL="9525" marR="9525" marT="9525" marB="0" anchor="ctr">
                    <a:lnL>
                      <a:noFill/>
                    </a:lnL>
                    <a:lnR>
                      <a:noFill/>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r>
              <a:tr h="228600">
                <a:tc>
                  <a:txBody>
                    <a:bodyPr/>
                    <a:lstStyle/>
                    <a:p>
                      <a:pPr algn="l" fontAlgn="ctr"/>
                      <a:r>
                        <a:rPr lang="ja-JP" altLang="en-US" sz="1100" b="0" i="0" u="none" strike="noStrike">
                          <a:solidFill>
                            <a:srgbClr val="000000"/>
                          </a:solidFill>
                          <a:effectLst/>
                          <a:latin typeface="ＭＳ Ｐゴシック"/>
                        </a:rPr>
                        <a:t>　</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ja-JP" altLang="en-US" sz="1100" b="0" i="0" u="none" strike="noStrike">
                          <a:solidFill>
                            <a:srgbClr val="000000"/>
                          </a:solidFill>
                          <a:effectLst/>
                          <a:latin typeface="ＭＳ Ｐゴシック"/>
                        </a:rPr>
                        <a:t>現在</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altLang="ja-JP" sz="1100" b="0" i="0" u="none" strike="noStrike">
                          <a:solidFill>
                            <a:srgbClr val="000000"/>
                          </a:solidFill>
                          <a:effectLst/>
                          <a:latin typeface="ＭＳ Ｐゴシック"/>
                        </a:rPr>
                        <a:t>1</a:t>
                      </a:r>
                      <a:r>
                        <a:rPr lang="ja-JP" altLang="en-US" sz="1100" b="0" i="0" u="none" strike="noStrike">
                          <a:solidFill>
                            <a:srgbClr val="000000"/>
                          </a:solidFill>
                          <a:effectLst/>
                          <a:latin typeface="ＭＳ Ｐゴシック"/>
                        </a:rPr>
                        <a:t>年</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altLang="ja-JP" sz="1100" b="0" i="0" u="none" strike="noStrike" dirty="0">
                          <a:solidFill>
                            <a:srgbClr val="000000"/>
                          </a:solidFill>
                          <a:effectLst/>
                          <a:latin typeface="ＭＳ Ｐゴシック"/>
                        </a:rPr>
                        <a:t>2</a:t>
                      </a:r>
                      <a:r>
                        <a:rPr lang="ja-JP" altLang="en-US" sz="1100" b="0" i="0" u="none" strike="noStrike" dirty="0">
                          <a:solidFill>
                            <a:srgbClr val="000000"/>
                          </a:solidFill>
                          <a:effectLst/>
                          <a:latin typeface="ＭＳ Ｐゴシック"/>
                        </a:rPr>
                        <a:t>年</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altLang="ja-JP" sz="1100" b="0" i="0" u="none" strike="noStrike" dirty="0">
                          <a:solidFill>
                            <a:srgbClr val="000000"/>
                          </a:solidFill>
                          <a:effectLst/>
                          <a:latin typeface="ＭＳ Ｐゴシック"/>
                        </a:rPr>
                        <a:t>3</a:t>
                      </a:r>
                      <a:r>
                        <a:rPr lang="ja-JP" altLang="en-US" sz="1100" b="0" i="0" u="none" strike="noStrike" dirty="0">
                          <a:solidFill>
                            <a:srgbClr val="000000"/>
                          </a:solidFill>
                          <a:effectLst/>
                          <a:latin typeface="ＭＳ Ｐゴシック"/>
                        </a:rPr>
                        <a:t>年</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altLang="ja-JP" sz="1100" b="0" i="0" u="none" strike="noStrike" dirty="0">
                          <a:solidFill>
                            <a:srgbClr val="000000"/>
                          </a:solidFill>
                          <a:effectLst/>
                          <a:latin typeface="ＭＳ Ｐゴシック"/>
                        </a:rPr>
                        <a:t>4</a:t>
                      </a:r>
                      <a:r>
                        <a:rPr lang="ja-JP" altLang="en-US" sz="1100" b="0" i="0" u="none" strike="noStrike" dirty="0">
                          <a:solidFill>
                            <a:srgbClr val="000000"/>
                          </a:solidFill>
                          <a:effectLst/>
                          <a:latin typeface="ＭＳ Ｐゴシック"/>
                        </a:rPr>
                        <a:t>年</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altLang="ja-JP" sz="1100" b="0" i="0" u="none" strike="noStrike" dirty="0">
                          <a:solidFill>
                            <a:srgbClr val="000000"/>
                          </a:solidFill>
                          <a:effectLst/>
                          <a:latin typeface="ＭＳ Ｐゴシック"/>
                        </a:rPr>
                        <a:t>5</a:t>
                      </a:r>
                      <a:r>
                        <a:rPr lang="ja-JP" altLang="en-US" sz="1100" b="0" i="0" u="none" strike="noStrike" dirty="0">
                          <a:solidFill>
                            <a:srgbClr val="000000"/>
                          </a:solidFill>
                          <a:effectLst/>
                          <a:latin typeface="ＭＳ Ｐゴシック"/>
                        </a:rPr>
                        <a:t>年</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altLang="ja-JP" sz="1100" b="0" i="0" u="none" strike="noStrike" dirty="0">
                          <a:solidFill>
                            <a:srgbClr val="000000"/>
                          </a:solidFill>
                          <a:effectLst/>
                          <a:latin typeface="ＭＳ Ｐゴシック"/>
                        </a:rPr>
                        <a:t>6</a:t>
                      </a:r>
                      <a:r>
                        <a:rPr lang="ja-JP" altLang="en-US" sz="1100" b="0" i="0" u="none" strike="noStrike" dirty="0">
                          <a:solidFill>
                            <a:srgbClr val="000000"/>
                          </a:solidFill>
                          <a:effectLst/>
                          <a:latin typeface="ＭＳ Ｐゴシック"/>
                        </a:rPr>
                        <a:t>年</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r>
              <a:tr h="200025">
                <a:tc>
                  <a:txBody>
                    <a:bodyPr/>
                    <a:lstStyle/>
                    <a:p>
                      <a:pPr algn="l" fontAlgn="ctr"/>
                      <a:r>
                        <a:rPr lang="en-US" sz="1100" b="0" i="0" u="none" strike="noStrike">
                          <a:solidFill>
                            <a:srgbClr val="000000"/>
                          </a:solidFill>
                          <a:effectLst/>
                          <a:latin typeface="ＭＳ Ｐゴシック"/>
                        </a:rPr>
                        <a:t>Cash out</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ＭＳ Ｐゴシック"/>
                        </a:rPr>
                        <a:t>2,000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ＭＳ Ｐゴシック"/>
                        </a:rPr>
                        <a:t>100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ＭＳ Ｐゴシック"/>
                        </a:rPr>
                        <a:t>100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ＭＳ Ｐゴシック"/>
                        </a:rPr>
                        <a:t>2100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ＭＳ Ｐゴシック"/>
                        </a:rPr>
                        <a:t>200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ＭＳ Ｐゴシック"/>
                        </a:rPr>
                        <a:t>200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ＭＳ Ｐゴシック"/>
                        </a:rPr>
                        <a:t>200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r>
              <a:tr h="200025">
                <a:tc>
                  <a:txBody>
                    <a:bodyPr/>
                    <a:lstStyle/>
                    <a:p>
                      <a:pPr algn="l" fontAlgn="ctr"/>
                      <a:r>
                        <a:rPr lang="en-US" sz="1100" b="0" i="0" u="none" strike="noStrike">
                          <a:solidFill>
                            <a:srgbClr val="000000"/>
                          </a:solidFill>
                          <a:effectLst/>
                          <a:latin typeface="ＭＳ Ｐゴシック"/>
                        </a:rPr>
                        <a:t>Cash in</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fontAlgn="ctr"/>
                      <a:r>
                        <a:rPr lang="ja-JP" altLang="en-US" sz="1100" b="0" i="0" u="none" strike="noStrike">
                          <a:solidFill>
                            <a:srgbClr val="000000"/>
                          </a:solidFill>
                          <a:effectLst/>
                          <a:latin typeface="ＭＳ Ｐゴシック"/>
                        </a:rPr>
                        <a:t>　</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r" fontAlgn="ctr"/>
                      <a:r>
                        <a:rPr lang="en-US" altLang="ja-JP" sz="1100" b="0" i="0" u="none" strike="noStrike" dirty="0">
                          <a:solidFill>
                            <a:srgbClr val="000000"/>
                          </a:solidFill>
                          <a:effectLst/>
                          <a:latin typeface="ＭＳ Ｐゴシック"/>
                        </a:rPr>
                        <a:t>250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ＭＳ Ｐゴシック"/>
                        </a:rPr>
                        <a:t>750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ＭＳ Ｐゴシック"/>
                        </a:rPr>
                        <a:t>750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ＭＳ Ｐゴシック"/>
                        </a:rPr>
                        <a:t>1500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ＭＳ Ｐゴシック"/>
                        </a:rPr>
                        <a:t>1500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ＭＳ Ｐゴシック"/>
                        </a:rPr>
                        <a:t>1500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r>
              <a:tr h="228600">
                <a:tc>
                  <a:txBody>
                    <a:bodyPr/>
                    <a:lstStyle/>
                    <a:p>
                      <a:pPr algn="l" fontAlgn="ctr"/>
                      <a:r>
                        <a:rPr lang="en-US" sz="1100" b="0" i="0" u="none" strike="noStrike">
                          <a:solidFill>
                            <a:srgbClr val="000000"/>
                          </a:solidFill>
                          <a:effectLst/>
                          <a:latin typeface="ＭＳ Ｐゴシック"/>
                        </a:rPr>
                        <a:t>Cash flow</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ＭＳ Ｐゴシック"/>
                        </a:rPr>
                        <a:t>-2,000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ＭＳ Ｐゴシック"/>
                        </a:rPr>
                        <a:t>150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ＭＳ Ｐゴシック"/>
                        </a:rPr>
                        <a:t>650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ＭＳ Ｐゴシック"/>
                        </a:rPr>
                        <a:t>-1,350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ＭＳ Ｐゴシック"/>
                        </a:rPr>
                        <a:t>1,300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ＭＳ Ｐゴシック"/>
                        </a:rPr>
                        <a:t>1,300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ＭＳ Ｐゴシック"/>
                        </a:rPr>
                        <a:t>1,300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r>
              <a:tr h="342900">
                <a:tc>
                  <a:txBody>
                    <a:bodyPr/>
                    <a:lstStyle/>
                    <a:p>
                      <a:pPr algn="l" fontAlgn="ctr"/>
                      <a:r>
                        <a:rPr lang="en-US" sz="1100" b="0" i="0" u="none" strike="noStrike">
                          <a:solidFill>
                            <a:srgbClr val="000000"/>
                          </a:solidFill>
                          <a:effectLst/>
                          <a:latin typeface="ＭＳ Ｐゴシック"/>
                        </a:rPr>
                        <a:t>Cumurative</a:t>
                      </a:r>
                      <a:br>
                        <a:rPr lang="en-US" sz="1100" b="0" i="0" u="none" strike="noStrike">
                          <a:solidFill>
                            <a:srgbClr val="000000"/>
                          </a:solidFill>
                          <a:effectLst/>
                          <a:latin typeface="ＭＳ Ｐゴシック"/>
                        </a:rPr>
                      </a:br>
                      <a:r>
                        <a:rPr lang="en-US" sz="1100" b="0" i="0" u="none" strike="noStrike">
                          <a:solidFill>
                            <a:srgbClr val="000000"/>
                          </a:solidFill>
                          <a:effectLst/>
                          <a:latin typeface="ＭＳ Ｐゴシック"/>
                        </a:rPr>
                        <a:t>Cash flow</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ＭＳ Ｐゴシック"/>
                        </a:rPr>
                        <a:t>-2,000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ＭＳ Ｐゴシック"/>
                        </a:rPr>
                        <a:t>-1,850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ＭＳ Ｐゴシック"/>
                        </a:rPr>
                        <a:t>-1,200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ＭＳ Ｐゴシック"/>
                        </a:rPr>
                        <a:t>-2,550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ＭＳ Ｐゴシック"/>
                        </a:rPr>
                        <a:t>-1,250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ＭＳ Ｐゴシック"/>
                        </a:rPr>
                        <a:t>50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r" fontAlgn="ctr"/>
                      <a:r>
                        <a:rPr lang="en-US" altLang="ja-JP" sz="1100" b="0" i="0" u="none" strike="noStrike" dirty="0">
                          <a:solidFill>
                            <a:srgbClr val="000000"/>
                          </a:solidFill>
                          <a:effectLst/>
                          <a:latin typeface="ＭＳ Ｐゴシック"/>
                        </a:rPr>
                        <a:t>1,350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75056142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p:cNvSpPr>
            <a:spLocks noGrp="1"/>
          </p:cNvSpPr>
          <p:nvPr>
            <p:ph type="title" sz="quarter"/>
          </p:nvPr>
        </p:nvSpPr>
        <p:spPr/>
        <p:txBody>
          <a:bodyPr/>
          <a:lstStyle/>
          <a:p>
            <a:r>
              <a:rPr lang="ja-JP" altLang="en-US" dirty="0" smtClean="0"/>
              <a:t>図表</a:t>
            </a:r>
            <a:r>
              <a:rPr lang="en-US" altLang="ja-JP" dirty="0" smtClean="0"/>
              <a:t>7-32</a:t>
            </a:r>
            <a:r>
              <a:rPr lang="ja-JP" altLang="en-US" dirty="0"/>
              <a:t>　</a:t>
            </a:r>
            <a:r>
              <a:rPr lang="en-US" altLang="ja-JP" dirty="0"/>
              <a:t>ROI(Return on Investment)</a:t>
            </a:r>
            <a:r>
              <a:rPr lang="ja-JP" altLang="en-US" dirty="0"/>
              <a:t>の例</a:t>
            </a:r>
            <a:endParaRPr kumimoji="1" lang="ja-JP" altLang="en-US" dirty="0"/>
          </a:p>
        </p:txBody>
      </p:sp>
      <p:graphicFrame>
        <p:nvGraphicFramePr>
          <p:cNvPr id="3" name="表 2"/>
          <p:cNvGraphicFramePr>
            <a:graphicFrameLocks noGrp="1"/>
          </p:cNvGraphicFramePr>
          <p:nvPr>
            <p:extLst>
              <p:ext uri="{D42A27DB-BD31-4B8C-83A1-F6EECF244321}">
                <p14:modId xmlns:p14="http://schemas.microsoft.com/office/powerpoint/2010/main" val="1616436534"/>
              </p:ext>
            </p:extLst>
          </p:nvPr>
        </p:nvGraphicFramePr>
        <p:xfrm>
          <a:off x="1621985" y="1883281"/>
          <a:ext cx="5803897" cy="1368152"/>
        </p:xfrm>
        <a:graphic>
          <a:graphicData uri="http://schemas.openxmlformats.org/drawingml/2006/table">
            <a:tbl>
              <a:tblPr/>
              <a:tblGrid>
                <a:gridCol w="941944"/>
                <a:gridCol w="751653"/>
                <a:gridCol w="685050"/>
                <a:gridCol w="685050"/>
                <a:gridCol w="685050"/>
                <a:gridCol w="685050"/>
                <a:gridCol w="685050"/>
                <a:gridCol w="685050"/>
              </a:tblGrid>
              <a:tr h="392416">
                <a:tc>
                  <a:txBody>
                    <a:bodyPr/>
                    <a:lstStyle/>
                    <a:p>
                      <a:pPr algn="l" fontAlgn="ctr"/>
                      <a:r>
                        <a:rPr lang="en-US" sz="1100" b="0" i="0" u="none" strike="noStrike" dirty="0">
                          <a:solidFill>
                            <a:srgbClr val="000000"/>
                          </a:solidFill>
                          <a:effectLst/>
                          <a:latin typeface="ＭＳ Ｐゴシック"/>
                        </a:rPr>
                        <a:t>Case A</a:t>
                      </a:r>
                    </a:p>
                  </a:txBody>
                  <a:tcPr marL="9525" marR="9525" marT="9525" marB="0" anchor="ctr">
                    <a:lnL>
                      <a:noFill/>
                    </a:lnL>
                    <a:lnR>
                      <a:noFill/>
                    </a:lnR>
                    <a:lnT>
                      <a:noFill/>
                    </a:lnT>
                    <a:lnB w="6350" cap="flat" cmpd="sng" algn="ctr">
                      <a:solidFill>
                        <a:srgbClr val="808080"/>
                      </a:solidFill>
                      <a:prstDash val="solid"/>
                      <a:round/>
                      <a:headEnd type="none" w="med" len="med"/>
                      <a:tailEnd type="none" w="med" len="med"/>
                    </a:lnB>
                  </a:tcPr>
                </a:tc>
                <a:tc gridSpan="7">
                  <a:txBody>
                    <a:bodyPr/>
                    <a:lstStyle/>
                    <a:p>
                      <a:pPr algn="l" fontAlgn="ctr"/>
                      <a:r>
                        <a:rPr lang="ja-JP" altLang="en-US" sz="1100" b="0" i="0" u="none" strike="noStrike" dirty="0">
                          <a:solidFill>
                            <a:srgbClr val="000000"/>
                          </a:solidFill>
                          <a:effectLst/>
                          <a:latin typeface="ＭＳ Ｐゴシック"/>
                        </a:rPr>
                        <a:t>　</a:t>
                      </a:r>
                      <a:r>
                        <a:rPr lang="ja-JP" altLang="en-US" sz="1100" b="0" i="0" u="none" strike="noStrike" dirty="0" smtClean="0">
                          <a:solidFill>
                            <a:srgbClr val="000000"/>
                          </a:solidFill>
                          <a:effectLst/>
                          <a:latin typeface="ＭＳ Ｐゴシック"/>
                        </a:rPr>
                        <a:t>初年度に一度に投資し、売り上げ向上効果を達成する。　</a:t>
                      </a:r>
                    </a:p>
                  </a:txBody>
                  <a:tcPr marL="9525" marR="9525" marT="9525" marB="0" anchor="ctr">
                    <a:lnL>
                      <a:noFill/>
                    </a:lnL>
                    <a:lnR>
                      <a:noFill/>
                    </a:lnR>
                    <a:lnT>
                      <a:noFill/>
                    </a:lnT>
                    <a:lnB w="6350" cap="flat" cmpd="sng" algn="ctr">
                      <a:solidFill>
                        <a:srgbClr val="808080"/>
                      </a:solidFill>
                      <a:prstDash val="solid"/>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r>
              <a:tr h="233328">
                <a:tc>
                  <a:txBody>
                    <a:bodyPr/>
                    <a:lstStyle/>
                    <a:p>
                      <a:pPr algn="l" fontAlgn="ctr"/>
                      <a:r>
                        <a:rPr lang="ja-JP" altLang="en-US" sz="1100" b="0" i="0" u="none" strike="noStrike">
                          <a:solidFill>
                            <a:srgbClr val="000000"/>
                          </a:solidFill>
                          <a:effectLst/>
                          <a:latin typeface="ＭＳ Ｐゴシック"/>
                        </a:rPr>
                        <a:t>　</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ja-JP" altLang="en-US" sz="1100" b="0" i="0" u="none" strike="noStrike">
                          <a:solidFill>
                            <a:srgbClr val="000000"/>
                          </a:solidFill>
                          <a:effectLst/>
                          <a:latin typeface="ＭＳ Ｐゴシック"/>
                        </a:rPr>
                        <a:t>現在</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US" altLang="ja-JP" sz="1100" b="0" i="0" u="none" strike="noStrike">
                          <a:solidFill>
                            <a:srgbClr val="000000"/>
                          </a:solidFill>
                          <a:effectLst/>
                          <a:latin typeface="ＭＳ Ｐゴシック"/>
                        </a:rPr>
                        <a:t>1</a:t>
                      </a:r>
                      <a:r>
                        <a:rPr lang="ja-JP" altLang="en-US" sz="1100" b="0" i="0" u="none" strike="noStrike">
                          <a:solidFill>
                            <a:srgbClr val="000000"/>
                          </a:solidFill>
                          <a:effectLst/>
                          <a:latin typeface="ＭＳ Ｐゴシック"/>
                        </a:rPr>
                        <a:t>年</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US" altLang="ja-JP" sz="1100" b="0" i="0" u="none" strike="noStrike">
                          <a:solidFill>
                            <a:srgbClr val="000000"/>
                          </a:solidFill>
                          <a:effectLst/>
                          <a:latin typeface="ＭＳ Ｐゴシック"/>
                        </a:rPr>
                        <a:t>2</a:t>
                      </a:r>
                      <a:r>
                        <a:rPr lang="ja-JP" altLang="en-US" sz="1100" b="0" i="0" u="none" strike="noStrike">
                          <a:solidFill>
                            <a:srgbClr val="000000"/>
                          </a:solidFill>
                          <a:effectLst/>
                          <a:latin typeface="ＭＳ Ｐゴシック"/>
                        </a:rPr>
                        <a:t>年</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US" altLang="ja-JP" sz="1100" b="0" i="0" u="none" strike="noStrike">
                          <a:solidFill>
                            <a:srgbClr val="000000"/>
                          </a:solidFill>
                          <a:effectLst/>
                          <a:latin typeface="ＭＳ Ｐゴシック"/>
                        </a:rPr>
                        <a:t>3</a:t>
                      </a:r>
                      <a:r>
                        <a:rPr lang="ja-JP" altLang="en-US" sz="1100" b="0" i="0" u="none" strike="noStrike">
                          <a:solidFill>
                            <a:srgbClr val="000000"/>
                          </a:solidFill>
                          <a:effectLst/>
                          <a:latin typeface="ＭＳ Ｐゴシック"/>
                        </a:rPr>
                        <a:t>年</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US" altLang="ja-JP" sz="1100" b="0" i="0" u="none" strike="noStrike">
                          <a:solidFill>
                            <a:srgbClr val="000000"/>
                          </a:solidFill>
                          <a:effectLst/>
                          <a:latin typeface="ＭＳ Ｐゴシック"/>
                        </a:rPr>
                        <a:t>4</a:t>
                      </a:r>
                      <a:r>
                        <a:rPr lang="ja-JP" altLang="en-US" sz="1100" b="0" i="0" u="none" strike="noStrike">
                          <a:solidFill>
                            <a:srgbClr val="000000"/>
                          </a:solidFill>
                          <a:effectLst/>
                          <a:latin typeface="ＭＳ Ｐゴシック"/>
                        </a:rPr>
                        <a:t>年</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US" altLang="ja-JP" sz="1100" b="0" i="0" u="none" strike="noStrike">
                          <a:solidFill>
                            <a:srgbClr val="000000"/>
                          </a:solidFill>
                          <a:effectLst/>
                          <a:latin typeface="ＭＳ Ｐゴシック"/>
                        </a:rPr>
                        <a:t>5</a:t>
                      </a:r>
                      <a:r>
                        <a:rPr lang="ja-JP" altLang="en-US" sz="1100" b="0" i="0" u="none" strike="noStrike">
                          <a:solidFill>
                            <a:srgbClr val="000000"/>
                          </a:solidFill>
                          <a:effectLst/>
                          <a:latin typeface="ＭＳ Ｐゴシック"/>
                        </a:rPr>
                        <a:t>年</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US" altLang="ja-JP" sz="1100" b="0" i="0" u="none" strike="noStrike">
                          <a:solidFill>
                            <a:srgbClr val="000000"/>
                          </a:solidFill>
                          <a:effectLst/>
                          <a:latin typeface="ＭＳ Ｐゴシック"/>
                        </a:rPr>
                        <a:t>6</a:t>
                      </a:r>
                      <a:r>
                        <a:rPr lang="ja-JP" altLang="en-US" sz="1100" b="0" i="0" u="none" strike="noStrike">
                          <a:solidFill>
                            <a:srgbClr val="000000"/>
                          </a:solidFill>
                          <a:effectLst/>
                          <a:latin typeface="ＭＳ Ｐゴシック"/>
                        </a:rPr>
                        <a:t>年</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r>
              <a:tr h="254540">
                <a:tc>
                  <a:txBody>
                    <a:bodyPr/>
                    <a:lstStyle/>
                    <a:p>
                      <a:pPr algn="l" fontAlgn="ctr"/>
                      <a:r>
                        <a:rPr lang="en-US" sz="1100" b="0" i="0" u="none" strike="noStrike">
                          <a:solidFill>
                            <a:srgbClr val="000000"/>
                          </a:solidFill>
                          <a:effectLst/>
                          <a:latin typeface="ＭＳ Ｐゴシック"/>
                        </a:rPr>
                        <a:t>Cash out</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ＭＳ Ｐゴシック"/>
                        </a:rPr>
                        <a:t>4,000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r" fontAlgn="ctr"/>
                      <a:r>
                        <a:rPr lang="en-US" altLang="ja-JP" sz="1100" b="0" i="0" u="none" strike="noStrike" dirty="0">
                          <a:solidFill>
                            <a:srgbClr val="000000"/>
                          </a:solidFill>
                          <a:effectLst/>
                          <a:latin typeface="ＭＳ Ｐゴシック"/>
                        </a:rPr>
                        <a:t>200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ＭＳ Ｐゴシック"/>
                        </a:rPr>
                        <a:t>200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ＭＳ Ｐゴシック"/>
                        </a:rPr>
                        <a:t>200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ＭＳ Ｐゴシック"/>
                        </a:rPr>
                        <a:t>200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ＭＳ Ｐゴシック"/>
                        </a:rPr>
                        <a:t>200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ＭＳ Ｐゴシック"/>
                        </a:rPr>
                        <a:t>200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r>
              <a:tr h="243934">
                <a:tc>
                  <a:txBody>
                    <a:bodyPr/>
                    <a:lstStyle/>
                    <a:p>
                      <a:pPr algn="l" fontAlgn="ctr"/>
                      <a:r>
                        <a:rPr lang="en-US" sz="1100" b="0" i="0" u="none" strike="noStrike">
                          <a:solidFill>
                            <a:srgbClr val="000000"/>
                          </a:solidFill>
                          <a:effectLst/>
                          <a:latin typeface="ＭＳ Ｐゴシック"/>
                        </a:rPr>
                        <a:t>Cash in</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fontAlgn="ctr"/>
                      <a:r>
                        <a:rPr lang="ja-JP" altLang="en-US" sz="1100" b="0" i="0" u="none" strike="noStrike">
                          <a:solidFill>
                            <a:srgbClr val="000000"/>
                          </a:solidFill>
                          <a:effectLst/>
                          <a:latin typeface="ＭＳ Ｐゴシック"/>
                        </a:rPr>
                        <a:t>　</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ＭＳ Ｐゴシック"/>
                        </a:rPr>
                        <a:t>500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ＭＳ Ｐゴシック"/>
                        </a:rPr>
                        <a:t>1500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r" fontAlgn="ctr"/>
                      <a:r>
                        <a:rPr lang="en-US" altLang="ja-JP" sz="1100" b="0" i="0" u="none" strike="noStrike" dirty="0">
                          <a:solidFill>
                            <a:srgbClr val="000000"/>
                          </a:solidFill>
                          <a:effectLst/>
                          <a:latin typeface="ＭＳ Ｐゴシック"/>
                        </a:rPr>
                        <a:t>1500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ＭＳ Ｐゴシック"/>
                        </a:rPr>
                        <a:t>1500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ＭＳ Ｐゴシック"/>
                        </a:rPr>
                        <a:t>1500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ＭＳ Ｐゴシック"/>
                        </a:rPr>
                        <a:t>1500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r>
              <a:tr h="243934">
                <a:tc>
                  <a:txBody>
                    <a:bodyPr/>
                    <a:lstStyle/>
                    <a:p>
                      <a:pPr algn="l" fontAlgn="ctr"/>
                      <a:r>
                        <a:rPr lang="en-US" sz="1100" b="0" i="0" u="none" strike="noStrike">
                          <a:solidFill>
                            <a:srgbClr val="000000"/>
                          </a:solidFill>
                          <a:effectLst/>
                          <a:latin typeface="ＭＳ Ｐゴシック"/>
                        </a:rPr>
                        <a:t>ROI</a:t>
                      </a:r>
                    </a:p>
                  </a:txBody>
                  <a:tcPr marL="9525" marR="9525" marT="9525" marB="0" anchor="ctr">
                    <a:lnL>
                      <a:noFill/>
                    </a:lnL>
                    <a:lnR>
                      <a:noFill/>
                    </a:lnR>
                    <a:lnT w="6350" cap="flat" cmpd="sng" algn="ctr">
                      <a:solidFill>
                        <a:srgbClr val="808080"/>
                      </a:solidFill>
                      <a:prstDash val="solid"/>
                      <a:round/>
                      <a:headEnd type="none" w="med" len="med"/>
                      <a:tailEnd type="none" w="med" len="med"/>
                    </a:lnT>
                    <a:lnB>
                      <a:noFill/>
                    </a:lnB>
                  </a:tcPr>
                </a:tc>
                <a:tc>
                  <a:txBody>
                    <a:bodyPr/>
                    <a:lstStyle/>
                    <a:p>
                      <a:pPr algn="r" fontAlgn="ctr"/>
                      <a:r>
                        <a:rPr lang="en-US" altLang="ja-JP" sz="1100" b="0" i="0" u="none" strike="noStrike">
                          <a:solidFill>
                            <a:srgbClr val="000000"/>
                          </a:solidFill>
                          <a:effectLst/>
                          <a:latin typeface="ＭＳ Ｐゴシック"/>
                        </a:rPr>
                        <a:t>53.8%</a:t>
                      </a:r>
                    </a:p>
                  </a:txBody>
                  <a:tcPr marL="9525" marR="9525" marT="9525" marB="0" anchor="ctr">
                    <a:lnL>
                      <a:noFill/>
                    </a:lnL>
                    <a:lnR>
                      <a:noFill/>
                    </a:lnR>
                    <a:lnT w="6350" cap="flat" cmpd="sng" algn="ctr">
                      <a:solidFill>
                        <a:srgbClr val="808080"/>
                      </a:solidFill>
                      <a:prstDash val="solid"/>
                      <a:round/>
                      <a:headEnd type="none" w="med" len="med"/>
                      <a:tailEnd type="none" w="med" len="med"/>
                    </a:lnT>
                    <a:lnB>
                      <a:noFill/>
                    </a:lnB>
                  </a:tcPr>
                </a:tc>
                <a:tc>
                  <a:txBody>
                    <a:bodyPr/>
                    <a:lstStyle/>
                    <a:p>
                      <a:pPr algn="l" fontAlgn="ctr"/>
                      <a:r>
                        <a:rPr lang="ja-JP" altLang="en-US" sz="1100" b="0" i="0" u="none" strike="noStrike">
                          <a:solidFill>
                            <a:srgbClr val="000000"/>
                          </a:solidFill>
                          <a:effectLst/>
                          <a:latin typeface="ＭＳ Ｐゴシック"/>
                        </a:rPr>
                        <a:t>　</a:t>
                      </a:r>
                    </a:p>
                  </a:txBody>
                  <a:tcPr marL="9525" marR="9525" marT="9525" marB="0" anchor="ctr">
                    <a:lnL>
                      <a:noFill/>
                    </a:lnL>
                    <a:lnR>
                      <a:noFill/>
                    </a:lnR>
                    <a:lnT w="6350" cap="flat" cmpd="sng" algn="ctr">
                      <a:solidFill>
                        <a:srgbClr val="808080"/>
                      </a:solidFill>
                      <a:prstDash val="solid"/>
                      <a:round/>
                      <a:headEnd type="none" w="med" len="med"/>
                      <a:tailEnd type="none" w="med" len="med"/>
                    </a:lnT>
                    <a:lnB>
                      <a:noFill/>
                    </a:lnB>
                  </a:tcPr>
                </a:tc>
                <a:tc>
                  <a:txBody>
                    <a:bodyPr/>
                    <a:lstStyle/>
                    <a:p>
                      <a:pPr algn="l" fontAlgn="ctr"/>
                      <a:r>
                        <a:rPr lang="ja-JP" altLang="en-US" sz="1100" b="0" i="0" u="none" strike="noStrike">
                          <a:solidFill>
                            <a:srgbClr val="000000"/>
                          </a:solidFill>
                          <a:effectLst/>
                          <a:latin typeface="ＭＳ Ｐゴシック"/>
                        </a:rPr>
                        <a:t>　</a:t>
                      </a:r>
                    </a:p>
                  </a:txBody>
                  <a:tcPr marL="9525" marR="9525" marT="9525" marB="0" anchor="ctr">
                    <a:lnL>
                      <a:noFill/>
                    </a:lnL>
                    <a:lnR>
                      <a:noFill/>
                    </a:lnR>
                    <a:lnT w="6350" cap="flat" cmpd="sng" algn="ctr">
                      <a:solidFill>
                        <a:srgbClr val="808080"/>
                      </a:solidFill>
                      <a:prstDash val="solid"/>
                      <a:round/>
                      <a:headEnd type="none" w="med" len="med"/>
                      <a:tailEnd type="none" w="med" len="med"/>
                    </a:lnT>
                    <a:lnB>
                      <a:noFill/>
                    </a:lnB>
                  </a:tcPr>
                </a:tc>
                <a:tc>
                  <a:txBody>
                    <a:bodyPr/>
                    <a:lstStyle/>
                    <a:p>
                      <a:pPr algn="l" fontAlgn="ctr"/>
                      <a:r>
                        <a:rPr lang="ja-JP" altLang="en-US" sz="1100" b="0" i="0" u="none" strike="noStrike">
                          <a:solidFill>
                            <a:srgbClr val="000000"/>
                          </a:solidFill>
                          <a:effectLst/>
                          <a:latin typeface="ＭＳ Ｐゴシック"/>
                        </a:rPr>
                        <a:t>　</a:t>
                      </a:r>
                    </a:p>
                  </a:txBody>
                  <a:tcPr marL="9525" marR="9525" marT="9525" marB="0" anchor="ctr">
                    <a:lnL>
                      <a:noFill/>
                    </a:lnL>
                    <a:lnR>
                      <a:noFill/>
                    </a:lnR>
                    <a:lnT w="6350" cap="flat" cmpd="sng" algn="ctr">
                      <a:solidFill>
                        <a:srgbClr val="808080"/>
                      </a:solidFill>
                      <a:prstDash val="solid"/>
                      <a:round/>
                      <a:headEnd type="none" w="med" len="med"/>
                      <a:tailEnd type="none" w="med" len="med"/>
                    </a:lnT>
                    <a:lnB>
                      <a:noFill/>
                    </a:lnB>
                  </a:tcPr>
                </a:tc>
                <a:tc>
                  <a:txBody>
                    <a:bodyPr/>
                    <a:lstStyle/>
                    <a:p>
                      <a:pPr algn="l" fontAlgn="ctr"/>
                      <a:r>
                        <a:rPr lang="ja-JP" altLang="en-US" sz="1100" b="0" i="0" u="none" strike="noStrike" dirty="0">
                          <a:solidFill>
                            <a:srgbClr val="000000"/>
                          </a:solidFill>
                          <a:effectLst/>
                          <a:latin typeface="ＭＳ Ｐゴシック"/>
                        </a:rPr>
                        <a:t>　</a:t>
                      </a:r>
                    </a:p>
                  </a:txBody>
                  <a:tcPr marL="9525" marR="9525" marT="9525" marB="0" anchor="ctr">
                    <a:lnL>
                      <a:noFill/>
                    </a:lnL>
                    <a:lnR>
                      <a:noFill/>
                    </a:lnR>
                    <a:lnT w="6350" cap="flat" cmpd="sng" algn="ctr">
                      <a:solidFill>
                        <a:srgbClr val="808080"/>
                      </a:solidFill>
                      <a:prstDash val="solid"/>
                      <a:round/>
                      <a:headEnd type="none" w="med" len="med"/>
                      <a:tailEnd type="none" w="med" len="med"/>
                    </a:lnT>
                    <a:lnB>
                      <a:noFill/>
                    </a:lnB>
                  </a:tcPr>
                </a:tc>
                <a:tc>
                  <a:txBody>
                    <a:bodyPr/>
                    <a:lstStyle/>
                    <a:p>
                      <a:pPr algn="l" fontAlgn="ctr"/>
                      <a:r>
                        <a:rPr lang="ja-JP" altLang="en-US" sz="1100" b="0" i="0" u="none" strike="noStrike">
                          <a:solidFill>
                            <a:srgbClr val="000000"/>
                          </a:solidFill>
                          <a:effectLst/>
                          <a:latin typeface="ＭＳ Ｐゴシック"/>
                        </a:rPr>
                        <a:t>　</a:t>
                      </a:r>
                    </a:p>
                  </a:txBody>
                  <a:tcPr marL="9525" marR="9525" marT="9525" marB="0" anchor="ctr">
                    <a:lnL>
                      <a:noFill/>
                    </a:lnL>
                    <a:lnR>
                      <a:noFill/>
                    </a:lnR>
                    <a:lnT w="6350" cap="flat" cmpd="sng" algn="ctr">
                      <a:solidFill>
                        <a:srgbClr val="808080"/>
                      </a:solidFill>
                      <a:prstDash val="solid"/>
                      <a:round/>
                      <a:headEnd type="none" w="med" len="med"/>
                      <a:tailEnd type="none" w="med" len="med"/>
                    </a:lnT>
                    <a:lnB>
                      <a:noFill/>
                    </a:lnB>
                  </a:tcPr>
                </a:tc>
                <a:tc>
                  <a:txBody>
                    <a:bodyPr/>
                    <a:lstStyle/>
                    <a:p>
                      <a:pPr algn="l" fontAlgn="ctr"/>
                      <a:r>
                        <a:rPr lang="ja-JP" altLang="en-US" sz="1100" b="0" i="0" u="none" strike="noStrike" dirty="0">
                          <a:solidFill>
                            <a:srgbClr val="000000"/>
                          </a:solidFill>
                          <a:effectLst/>
                          <a:latin typeface="ＭＳ Ｐゴシック"/>
                        </a:rPr>
                        <a:t>　</a:t>
                      </a:r>
                    </a:p>
                  </a:txBody>
                  <a:tcPr marL="9525" marR="9525" marT="9525" marB="0" anchor="ctr">
                    <a:lnL>
                      <a:noFill/>
                    </a:lnL>
                    <a:lnR>
                      <a:noFill/>
                    </a:lnR>
                    <a:lnT w="6350" cap="flat" cmpd="sng" algn="ctr">
                      <a:solidFill>
                        <a:srgbClr val="808080"/>
                      </a:solidFill>
                      <a:prstDash val="solid"/>
                      <a:round/>
                      <a:headEnd type="none" w="med" len="med"/>
                      <a:tailEnd type="none" w="med" len="med"/>
                    </a:lnT>
                    <a:lnB>
                      <a:noFill/>
                    </a:lnB>
                  </a:tcPr>
                </a:tc>
              </a:tr>
            </a:tbl>
          </a:graphicData>
        </a:graphic>
      </p:graphicFrame>
      <p:graphicFrame>
        <p:nvGraphicFramePr>
          <p:cNvPr id="4" name="表 3"/>
          <p:cNvGraphicFramePr>
            <a:graphicFrameLocks noGrp="1"/>
          </p:cNvGraphicFramePr>
          <p:nvPr>
            <p:extLst>
              <p:ext uri="{D42A27DB-BD31-4B8C-83A1-F6EECF244321}">
                <p14:modId xmlns:p14="http://schemas.microsoft.com/office/powerpoint/2010/main" val="2044498289"/>
              </p:ext>
            </p:extLst>
          </p:nvPr>
        </p:nvGraphicFramePr>
        <p:xfrm>
          <a:off x="1619672" y="3395449"/>
          <a:ext cx="5803897" cy="1689735"/>
        </p:xfrm>
        <a:graphic>
          <a:graphicData uri="http://schemas.openxmlformats.org/drawingml/2006/table">
            <a:tbl>
              <a:tblPr/>
              <a:tblGrid>
                <a:gridCol w="941944"/>
                <a:gridCol w="751653"/>
                <a:gridCol w="685050"/>
                <a:gridCol w="685050"/>
                <a:gridCol w="685050"/>
                <a:gridCol w="685050"/>
                <a:gridCol w="685050"/>
                <a:gridCol w="685050"/>
              </a:tblGrid>
              <a:tr h="352425">
                <a:tc>
                  <a:txBody>
                    <a:bodyPr/>
                    <a:lstStyle/>
                    <a:p>
                      <a:pPr algn="l" fontAlgn="ctr"/>
                      <a:r>
                        <a:rPr lang="en-US" sz="1100" b="0" i="0" u="none" strike="noStrike" dirty="0">
                          <a:solidFill>
                            <a:srgbClr val="000000"/>
                          </a:solidFill>
                          <a:effectLst/>
                          <a:latin typeface="ＭＳ Ｐゴシック"/>
                        </a:rPr>
                        <a:t>Case B</a:t>
                      </a:r>
                    </a:p>
                  </a:txBody>
                  <a:tcPr marL="9525" marR="9525" marT="9525" marB="0" anchor="ctr">
                    <a:lnL>
                      <a:noFill/>
                    </a:lnL>
                    <a:lnR>
                      <a:noFill/>
                    </a:lnR>
                    <a:lnT>
                      <a:noFill/>
                    </a:lnT>
                    <a:lnB w="6350" cap="flat" cmpd="sng" algn="ctr">
                      <a:solidFill>
                        <a:srgbClr val="808080"/>
                      </a:solidFill>
                      <a:prstDash val="solid"/>
                      <a:round/>
                      <a:headEnd type="none" w="med" len="med"/>
                      <a:tailEnd type="none" w="med" len="med"/>
                    </a:lnB>
                  </a:tcPr>
                </a:tc>
                <a:tc gridSpan="7">
                  <a:txBody>
                    <a:bodyPr/>
                    <a:lstStyle/>
                    <a:p>
                      <a:pPr algn="l" fontAlgn="ctr"/>
                      <a:r>
                        <a:rPr lang="ja-JP" altLang="en-US" sz="1100" b="0" i="0" u="none" strike="noStrike" dirty="0">
                          <a:solidFill>
                            <a:srgbClr val="000000"/>
                          </a:solidFill>
                          <a:effectLst/>
                          <a:latin typeface="ＭＳ Ｐゴシック"/>
                        </a:rPr>
                        <a:t>　</a:t>
                      </a:r>
                      <a:r>
                        <a:rPr lang="ja-JP" altLang="en-US" sz="1100" b="0" i="0" u="none" strike="noStrike" dirty="0" smtClean="0">
                          <a:solidFill>
                            <a:srgbClr val="000000"/>
                          </a:solidFill>
                          <a:effectLst/>
                          <a:latin typeface="ＭＳ Ｐゴシック"/>
                        </a:rPr>
                        <a:t>投資を初年度と３年目に分けて投資、投資に見合った売り上げ向上効果を期待。　</a:t>
                      </a:r>
                    </a:p>
                  </a:txBody>
                  <a:tcPr marL="9525" marR="9525" marT="9525" marB="0" anchor="ctr">
                    <a:lnL>
                      <a:noFill/>
                    </a:lnL>
                    <a:lnR>
                      <a:noFill/>
                    </a:lnR>
                    <a:lnT>
                      <a:noFill/>
                    </a:lnT>
                    <a:lnB w="6350" cap="flat" cmpd="sng" algn="ctr">
                      <a:solidFill>
                        <a:srgbClr val="808080"/>
                      </a:solidFill>
                      <a:prstDash val="solid"/>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r>
              <a:tr h="228600">
                <a:tc>
                  <a:txBody>
                    <a:bodyPr/>
                    <a:lstStyle/>
                    <a:p>
                      <a:pPr algn="l" fontAlgn="ctr"/>
                      <a:r>
                        <a:rPr lang="ja-JP" altLang="en-US" sz="1100" b="0" i="0" u="none" strike="noStrike">
                          <a:solidFill>
                            <a:srgbClr val="000000"/>
                          </a:solidFill>
                          <a:effectLst/>
                          <a:latin typeface="ＭＳ Ｐゴシック"/>
                        </a:rPr>
                        <a:t>　</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ja-JP" altLang="en-US" sz="1100" b="0" i="0" u="none" strike="noStrike">
                          <a:solidFill>
                            <a:srgbClr val="000000"/>
                          </a:solidFill>
                          <a:effectLst/>
                          <a:latin typeface="ＭＳ Ｐゴシック"/>
                        </a:rPr>
                        <a:t>現在</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altLang="ja-JP" sz="1100" b="0" i="0" u="none" strike="noStrike">
                          <a:solidFill>
                            <a:srgbClr val="000000"/>
                          </a:solidFill>
                          <a:effectLst/>
                          <a:latin typeface="ＭＳ Ｐゴシック"/>
                        </a:rPr>
                        <a:t>1</a:t>
                      </a:r>
                      <a:r>
                        <a:rPr lang="ja-JP" altLang="en-US" sz="1100" b="0" i="0" u="none" strike="noStrike">
                          <a:solidFill>
                            <a:srgbClr val="000000"/>
                          </a:solidFill>
                          <a:effectLst/>
                          <a:latin typeface="ＭＳ Ｐゴシック"/>
                        </a:rPr>
                        <a:t>年</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altLang="ja-JP" sz="1100" b="0" i="0" u="none" strike="noStrike">
                          <a:solidFill>
                            <a:srgbClr val="000000"/>
                          </a:solidFill>
                          <a:effectLst/>
                          <a:latin typeface="ＭＳ Ｐゴシック"/>
                        </a:rPr>
                        <a:t>2</a:t>
                      </a:r>
                      <a:r>
                        <a:rPr lang="ja-JP" altLang="en-US" sz="1100" b="0" i="0" u="none" strike="noStrike">
                          <a:solidFill>
                            <a:srgbClr val="000000"/>
                          </a:solidFill>
                          <a:effectLst/>
                          <a:latin typeface="ＭＳ Ｐゴシック"/>
                        </a:rPr>
                        <a:t>年</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altLang="ja-JP" sz="1100" b="0" i="0" u="none" strike="noStrike">
                          <a:solidFill>
                            <a:srgbClr val="000000"/>
                          </a:solidFill>
                          <a:effectLst/>
                          <a:latin typeface="ＭＳ Ｐゴシック"/>
                        </a:rPr>
                        <a:t>3</a:t>
                      </a:r>
                      <a:r>
                        <a:rPr lang="ja-JP" altLang="en-US" sz="1100" b="0" i="0" u="none" strike="noStrike">
                          <a:solidFill>
                            <a:srgbClr val="000000"/>
                          </a:solidFill>
                          <a:effectLst/>
                          <a:latin typeface="ＭＳ Ｐゴシック"/>
                        </a:rPr>
                        <a:t>年</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altLang="ja-JP" sz="1100" b="0" i="0" u="none" strike="noStrike" dirty="0">
                          <a:solidFill>
                            <a:srgbClr val="000000"/>
                          </a:solidFill>
                          <a:effectLst/>
                          <a:latin typeface="ＭＳ Ｐゴシック"/>
                        </a:rPr>
                        <a:t>4</a:t>
                      </a:r>
                      <a:r>
                        <a:rPr lang="ja-JP" altLang="en-US" sz="1100" b="0" i="0" u="none" strike="noStrike" dirty="0">
                          <a:solidFill>
                            <a:srgbClr val="000000"/>
                          </a:solidFill>
                          <a:effectLst/>
                          <a:latin typeface="ＭＳ Ｐゴシック"/>
                        </a:rPr>
                        <a:t>年</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altLang="ja-JP" sz="1100" b="0" i="0" u="none" strike="noStrike">
                          <a:solidFill>
                            <a:srgbClr val="000000"/>
                          </a:solidFill>
                          <a:effectLst/>
                          <a:latin typeface="ＭＳ Ｐゴシック"/>
                        </a:rPr>
                        <a:t>5</a:t>
                      </a:r>
                      <a:r>
                        <a:rPr lang="ja-JP" altLang="en-US" sz="1100" b="0" i="0" u="none" strike="noStrike">
                          <a:solidFill>
                            <a:srgbClr val="000000"/>
                          </a:solidFill>
                          <a:effectLst/>
                          <a:latin typeface="ＭＳ Ｐゴシック"/>
                        </a:rPr>
                        <a:t>年</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altLang="ja-JP" sz="1100" b="0" i="0" u="none" strike="noStrike">
                          <a:solidFill>
                            <a:srgbClr val="000000"/>
                          </a:solidFill>
                          <a:effectLst/>
                          <a:latin typeface="ＭＳ Ｐゴシック"/>
                        </a:rPr>
                        <a:t>6</a:t>
                      </a:r>
                      <a:r>
                        <a:rPr lang="ja-JP" altLang="en-US" sz="1100" b="0" i="0" u="none" strike="noStrike">
                          <a:solidFill>
                            <a:srgbClr val="000000"/>
                          </a:solidFill>
                          <a:effectLst/>
                          <a:latin typeface="ＭＳ Ｐゴシック"/>
                        </a:rPr>
                        <a:t>年</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r>
              <a:tr h="200025">
                <a:tc>
                  <a:txBody>
                    <a:bodyPr/>
                    <a:lstStyle/>
                    <a:p>
                      <a:pPr algn="l" fontAlgn="ctr"/>
                      <a:r>
                        <a:rPr lang="en-US" sz="1100" b="0" i="0" u="none" strike="noStrike">
                          <a:solidFill>
                            <a:srgbClr val="000000"/>
                          </a:solidFill>
                          <a:effectLst/>
                          <a:latin typeface="ＭＳ Ｐゴシック"/>
                        </a:rPr>
                        <a:t>Cash out</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ＭＳ Ｐゴシック"/>
                        </a:rPr>
                        <a:t>2,000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ＭＳ Ｐゴシック"/>
                        </a:rPr>
                        <a:t>100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ＭＳ Ｐゴシック"/>
                        </a:rPr>
                        <a:t>100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ＭＳ Ｐゴシック"/>
                        </a:rPr>
                        <a:t>2100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ＭＳ Ｐゴシック"/>
                        </a:rPr>
                        <a:t>200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ＭＳ Ｐゴシック"/>
                        </a:rPr>
                        <a:t>200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ＭＳ Ｐゴシック"/>
                        </a:rPr>
                        <a:t>200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r>
              <a:tr h="200025">
                <a:tc>
                  <a:txBody>
                    <a:bodyPr/>
                    <a:lstStyle/>
                    <a:p>
                      <a:pPr algn="l" fontAlgn="ctr"/>
                      <a:r>
                        <a:rPr lang="en-US" sz="1100" b="0" i="0" u="none" strike="noStrike">
                          <a:solidFill>
                            <a:srgbClr val="000000"/>
                          </a:solidFill>
                          <a:effectLst/>
                          <a:latin typeface="ＭＳ Ｐゴシック"/>
                        </a:rPr>
                        <a:t>Cash in</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fontAlgn="ctr"/>
                      <a:r>
                        <a:rPr lang="ja-JP" altLang="en-US" sz="1100" b="0" i="0" u="none" strike="noStrike">
                          <a:solidFill>
                            <a:srgbClr val="000000"/>
                          </a:solidFill>
                          <a:effectLst/>
                          <a:latin typeface="ＭＳ Ｐゴシック"/>
                        </a:rPr>
                        <a:t>　</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ＭＳ Ｐゴシック"/>
                        </a:rPr>
                        <a:t>250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ＭＳ Ｐゴシック"/>
                        </a:rPr>
                        <a:t>750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ＭＳ Ｐゴシック"/>
                        </a:rPr>
                        <a:t>750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ＭＳ Ｐゴシック"/>
                        </a:rPr>
                        <a:t>1500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ＭＳ Ｐゴシック"/>
                        </a:rPr>
                        <a:t>1500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ＭＳ Ｐゴシック"/>
                        </a:rPr>
                        <a:t>1500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r>
              <a:tr h="171450">
                <a:tc>
                  <a:txBody>
                    <a:bodyPr/>
                    <a:lstStyle/>
                    <a:p>
                      <a:pPr algn="l" fontAlgn="ctr"/>
                      <a:r>
                        <a:rPr lang="en-US" sz="1100" b="0" i="0" u="none" strike="noStrike">
                          <a:solidFill>
                            <a:srgbClr val="000000"/>
                          </a:solidFill>
                          <a:effectLst/>
                          <a:latin typeface="ＭＳ Ｐゴシック"/>
                        </a:rPr>
                        <a:t>ROI</a:t>
                      </a:r>
                    </a:p>
                  </a:txBody>
                  <a:tcPr marL="9525" marR="9525" marT="9525" marB="0" anchor="ctr">
                    <a:lnL>
                      <a:noFill/>
                    </a:lnL>
                    <a:lnR>
                      <a:noFill/>
                    </a:lnR>
                    <a:lnT w="6350" cap="flat" cmpd="sng" algn="ctr">
                      <a:solidFill>
                        <a:srgbClr val="808080"/>
                      </a:solidFill>
                      <a:prstDash val="solid"/>
                      <a:round/>
                      <a:headEnd type="none" w="med" len="med"/>
                      <a:tailEnd type="none" w="med" len="med"/>
                    </a:lnT>
                    <a:lnB>
                      <a:noFill/>
                    </a:lnB>
                  </a:tcPr>
                </a:tc>
                <a:tc>
                  <a:txBody>
                    <a:bodyPr/>
                    <a:lstStyle/>
                    <a:p>
                      <a:pPr algn="r" fontAlgn="ctr"/>
                      <a:r>
                        <a:rPr lang="en-US" altLang="ja-JP" sz="1100" b="0" i="0" u="none" strike="noStrike">
                          <a:solidFill>
                            <a:srgbClr val="000000"/>
                          </a:solidFill>
                          <a:effectLst/>
                          <a:latin typeface="ＭＳ Ｐゴシック"/>
                        </a:rPr>
                        <a:t>27.6%</a:t>
                      </a:r>
                    </a:p>
                  </a:txBody>
                  <a:tcPr marL="9525" marR="9525" marT="9525" marB="0" anchor="ctr">
                    <a:lnL>
                      <a:noFill/>
                    </a:lnL>
                    <a:lnR>
                      <a:noFill/>
                    </a:lnR>
                    <a:lnT w="6350" cap="flat" cmpd="sng" algn="ctr">
                      <a:solidFill>
                        <a:srgbClr val="808080"/>
                      </a:solidFill>
                      <a:prstDash val="solid"/>
                      <a:round/>
                      <a:headEnd type="none" w="med" len="med"/>
                      <a:tailEnd type="none" w="med" len="med"/>
                    </a:lnT>
                    <a:lnB>
                      <a:noFill/>
                    </a:lnB>
                  </a:tcPr>
                </a:tc>
                <a:tc>
                  <a:txBody>
                    <a:bodyPr/>
                    <a:lstStyle/>
                    <a:p>
                      <a:pPr algn="l" fontAlgn="ctr"/>
                      <a:endParaRPr lang="ja-JP" altLang="en-US" sz="1100" b="0" i="0" u="none" strike="noStrike">
                        <a:solidFill>
                          <a:srgbClr val="000000"/>
                        </a:solidFill>
                        <a:effectLst/>
                        <a:latin typeface="ＭＳ Ｐゴシック"/>
                      </a:endParaRPr>
                    </a:p>
                  </a:txBody>
                  <a:tcPr marL="9525" marR="9525" marT="9525" marB="0" anchor="ctr">
                    <a:lnL>
                      <a:noFill/>
                    </a:lnL>
                    <a:lnR>
                      <a:noFill/>
                    </a:lnR>
                    <a:lnT w="6350" cap="flat" cmpd="sng" algn="ctr">
                      <a:solidFill>
                        <a:srgbClr val="808080"/>
                      </a:solidFill>
                      <a:prstDash val="solid"/>
                      <a:round/>
                      <a:headEnd type="none" w="med" len="med"/>
                      <a:tailEnd type="none" w="med" len="med"/>
                    </a:lnT>
                    <a:lnB>
                      <a:noFill/>
                    </a:lnB>
                  </a:tcPr>
                </a:tc>
                <a:tc>
                  <a:txBody>
                    <a:bodyPr/>
                    <a:lstStyle/>
                    <a:p>
                      <a:pPr algn="l" fontAlgn="ctr"/>
                      <a:endParaRPr lang="ja-JP" altLang="en-US" sz="1100" b="0" i="0" u="none" strike="noStrike" dirty="0">
                        <a:solidFill>
                          <a:srgbClr val="000000"/>
                        </a:solidFill>
                        <a:effectLst/>
                        <a:latin typeface="ＭＳ Ｐゴシック"/>
                      </a:endParaRPr>
                    </a:p>
                  </a:txBody>
                  <a:tcPr marL="9525" marR="9525" marT="9525" marB="0" anchor="ctr">
                    <a:lnL>
                      <a:noFill/>
                    </a:lnL>
                    <a:lnR>
                      <a:noFill/>
                    </a:lnR>
                    <a:lnT w="6350" cap="flat" cmpd="sng" algn="ctr">
                      <a:solidFill>
                        <a:srgbClr val="808080"/>
                      </a:solidFill>
                      <a:prstDash val="solid"/>
                      <a:round/>
                      <a:headEnd type="none" w="med" len="med"/>
                      <a:tailEnd type="none" w="med" len="med"/>
                    </a:lnT>
                    <a:lnB>
                      <a:noFill/>
                    </a:lnB>
                  </a:tcPr>
                </a:tc>
                <a:tc>
                  <a:txBody>
                    <a:bodyPr/>
                    <a:lstStyle/>
                    <a:p>
                      <a:pPr algn="l" fontAlgn="ctr"/>
                      <a:endParaRPr lang="ja-JP" altLang="en-US" sz="1100" b="0" i="0" u="none" strike="noStrike">
                        <a:solidFill>
                          <a:srgbClr val="000000"/>
                        </a:solidFill>
                        <a:effectLst/>
                        <a:latin typeface="ＭＳ Ｐゴシック"/>
                      </a:endParaRPr>
                    </a:p>
                  </a:txBody>
                  <a:tcPr marL="9525" marR="9525" marT="9525" marB="0" anchor="ctr">
                    <a:lnL>
                      <a:noFill/>
                    </a:lnL>
                    <a:lnR>
                      <a:noFill/>
                    </a:lnR>
                    <a:lnT w="6350" cap="flat" cmpd="sng" algn="ctr">
                      <a:solidFill>
                        <a:srgbClr val="808080"/>
                      </a:solidFill>
                      <a:prstDash val="solid"/>
                      <a:round/>
                      <a:headEnd type="none" w="med" len="med"/>
                      <a:tailEnd type="none" w="med" len="med"/>
                    </a:lnT>
                    <a:lnB>
                      <a:noFill/>
                    </a:lnB>
                  </a:tcPr>
                </a:tc>
                <a:tc>
                  <a:txBody>
                    <a:bodyPr/>
                    <a:lstStyle/>
                    <a:p>
                      <a:pPr algn="l" fontAlgn="ctr"/>
                      <a:endParaRPr lang="ja-JP" altLang="en-US" sz="1100" b="0" i="0" u="none" strike="noStrike">
                        <a:solidFill>
                          <a:srgbClr val="000000"/>
                        </a:solidFill>
                        <a:effectLst/>
                        <a:latin typeface="ＭＳ Ｐゴシック"/>
                      </a:endParaRPr>
                    </a:p>
                  </a:txBody>
                  <a:tcPr marL="9525" marR="9525" marT="9525" marB="0" anchor="ctr">
                    <a:lnL>
                      <a:noFill/>
                    </a:lnL>
                    <a:lnR>
                      <a:noFill/>
                    </a:lnR>
                    <a:lnT w="6350" cap="flat" cmpd="sng" algn="ctr">
                      <a:solidFill>
                        <a:srgbClr val="808080"/>
                      </a:solidFill>
                      <a:prstDash val="solid"/>
                      <a:round/>
                      <a:headEnd type="none" w="med" len="med"/>
                      <a:tailEnd type="none" w="med" len="med"/>
                    </a:lnT>
                    <a:lnB>
                      <a:noFill/>
                    </a:lnB>
                  </a:tcPr>
                </a:tc>
                <a:tc>
                  <a:txBody>
                    <a:bodyPr/>
                    <a:lstStyle/>
                    <a:p>
                      <a:pPr algn="l" fontAlgn="ctr"/>
                      <a:endParaRPr lang="ja-JP" altLang="en-US" sz="1100" b="0" i="0" u="none" strike="noStrike">
                        <a:solidFill>
                          <a:srgbClr val="000000"/>
                        </a:solidFill>
                        <a:effectLst/>
                        <a:latin typeface="ＭＳ Ｐゴシック"/>
                      </a:endParaRPr>
                    </a:p>
                  </a:txBody>
                  <a:tcPr marL="9525" marR="9525" marT="9525" marB="0" anchor="ctr">
                    <a:lnL>
                      <a:noFill/>
                    </a:lnL>
                    <a:lnR>
                      <a:noFill/>
                    </a:lnR>
                    <a:lnT w="6350" cap="flat" cmpd="sng" algn="ctr">
                      <a:solidFill>
                        <a:srgbClr val="808080"/>
                      </a:solidFill>
                      <a:prstDash val="solid"/>
                      <a:round/>
                      <a:headEnd type="none" w="med" len="med"/>
                      <a:tailEnd type="none" w="med" len="med"/>
                    </a:lnT>
                    <a:lnB>
                      <a:noFill/>
                    </a:lnB>
                  </a:tcPr>
                </a:tc>
                <a:tc>
                  <a:txBody>
                    <a:bodyPr/>
                    <a:lstStyle/>
                    <a:p>
                      <a:pPr algn="l" fontAlgn="ctr"/>
                      <a:endParaRPr lang="ja-JP" altLang="en-US" sz="1100" b="0" i="0" u="none" strike="noStrike">
                        <a:solidFill>
                          <a:srgbClr val="000000"/>
                        </a:solidFill>
                        <a:effectLst/>
                        <a:latin typeface="ＭＳ Ｐゴシック"/>
                      </a:endParaRPr>
                    </a:p>
                  </a:txBody>
                  <a:tcPr marL="9525" marR="9525" marT="9525" marB="0" anchor="ctr">
                    <a:lnL>
                      <a:noFill/>
                    </a:lnL>
                    <a:lnR>
                      <a:noFill/>
                    </a:lnR>
                    <a:lnT w="6350" cap="flat" cmpd="sng" algn="ctr">
                      <a:solidFill>
                        <a:srgbClr val="808080"/>
                      </a:solidFill>
                      <a:prstDash val="solid"/>
                      <a:round/>
                      <a:headEnd type="none" w="med" len="med"/>
                      <a:tailEnd type="none" w="med" len="med"/>
                    </a:lnT>
                    <a:lnB>
                      <a:noFill/>
                    </a:lnB>
                  </a:tcPr>
                </a:tc>
              </a:tr>
              <a:tr h="171450">
                <a:tc>
                  <a:txBody>
                    <a:bodyPr/>
                    <a:lstStyle/>
                    <a:p>
                      <a:pPr algn="l" fontAlgn="ctr"/>
                      <a:endParaRPr lang="ja-JP" altLang="en-US" sz="1100" b="0" i="0" u="none" strike="noStrike">
                        <a:solidFill>
                          <a:srgbClr val="000000"/>
                        </a:solidFill>
                        <a:effectLst/>
                        <a:latin typeface="ＭＳ Ｐゴシック"/>
                      </a:endParaRPr>
                    </a:p>
                  </a:txBody>
                  <a:tcPr marL="9525" marR="9525" marT="9525" marB="0" anchor="ctr">
                    <a:lnL>
                      <a:noFill/>
                    </a:lnL>
                    <a:lnR>
                      <a:noFill/>
                    </a:lnR>
                    <a:lnT>
                      <a:noFill/>
                    </a:lnT>
                    <a:lnB>
                      <a:noFill/>
                    </a:lnB>
                  </a:tcPr>
                </a:tc>
                <a:tc>
                  <a:txBody>
                    <a:bodyPr/>
                    <a:lstStyle/>
                    <a:p>
                      <a:pPr algn="l" fontAlgn="ctr"/>
                      <a:endParaRPr lang="ja-JP" altLang="en-US" sz="1100" b="0" i="0" u="none" strike="noStrike">
                        <a:solidFill>
                          <a:srgbClr val="000000"/>
                        </a:solidFill>
                        <a:effectLst/>
                        <a:latin typeface="ＭＳ Ｐゴシック"/>
                      </a:endParaRPr>
                    </a:p>
                  </a:txBody>
                  <a:tcPr marL="9525" marR="9525" marT="9525" marB="0" anchor="ctr">
                    <a:lnL>
                      <a:noFill/>
                    </a:lnL>
                    <a:lnR>
                      <a:noFill/>
                    </a:lnR>
                    <a:lnT>
                      <a:noFill/>
                    </a:lnT>
                    <a:lnB>
                      <a:noFill/>
                    </a:lnB>
                  </a:tcPr>
                </a:tc>
                <a:tc>
                  <a:txBody>
                    <a:bodyPr/>
                    <a:lstStyle/>
                    <a:p>
                      <a:pPr algn="l" fontAlgn="ctr"/>
                      <a:endParaRPr lang="ja-JP" altLang="en-US" sz="1100" b="0" i="0" u="none" strike="noStrike">
                        <a:solidFill>
                          <a:srgbClr val="000000"/>
                        </a:solidFill>
                        <a:effectLst/>
                        <a:latin typeface="ＭＳ Ｐゴシック"/>
                      </a:endParaRPr>
                    </a:p>
                  </a:txBody>
                  <a:tcPr marL="9525" marR="9525" marT="9525" marB="0" anchor="ctr">
                    <a:lnL>
                      <a:noFill/>
                    </a:lnL>
                    <a:lnR>
                      <a:noFill/>
                    </a:lnR>
                    <a:lnT>
                      <a:noFill/>
                    </a:lnT>
                    <a:lnB>
                      <a:noFill/>
                    </a:lnB>
                  </a:tcPr>
                </a:tc>
                <a:tc>
                  <a:txBody>
                    <a:bodyPr/>
                    <a:lstStyle/>
                    <a:p>
                      <a:pPr algn="l" fontAlgn="ctr"/>
                      <a:endParaRPr lang="ja-JP" altLang="en-US" sz="1100" b="0" i="0" u="none" strike="noStrike">
                        <a:solidFill>
                          <a:srgbClr val="000000"/>
                        </a:solidFill>
                        <a:effectLst/>
                        <a:latin typeface="ＭＳ Ｐゴシック"/>
                      </a:endParaRPr>
                    </a:p>
                  </a:txBody>
                  <a:tcPr marL="9525" marR="9525" marT="9525" marB="0" anchor="ctr">
                    <a:lnL>
                      <a:noFill/>
                    </a:lnL>
                    <a:lnR>
                      <a:noFill/>
                    </a:lnR>
                    <a:lnT>
                      <a:noFill/>
                    </a:lnT>
                    <a:lnB>
                      <a:noFill/>
                    </a:lnB>
                  </a:tcPr>
                </a:tc>
                <a:tc>
                  <a:txBody>
                    <a:bodyPr/>
                    <a:lstStyle/>
                    <a:p>
                      <a:pPr algn="l" fontAlgn="ctr"/>
                      <a:endParaRPr lang="ja-JP" altLang="en-US" sz="1100" b="0" i="0" u="none" strike="noStrike">
                        <a:solidFill>
                          <a:srgbClr val="000000"/>
                        </a:solidFill>
                        <a:effectLst/>
                        <a:latin typeface="ＭＳ Ｐゴシック"/>
                      </a:endParaRPr>
                    </a:p>
                  </a:txBody>
                  <a:tcPr marL="9525" marR="9525" marT="9525" marB="0" anchor="ctr">
                    <a:lnL>
                      <a:noFill/>
                    </a:lnL>
                    <a:lnR>
                      <a:noFill/>
                    </a:lnR>
                    <a:lnT>
                      <a:noFill/>
                    </a:lnT>
                    <a:lnB>
                      <a:noFill/>
                    </a:lnB>
                  </a:tcPr>
                </a:tc>
                <a:tc>
                  <a:txBody>
                    <a:bodyPr/>
                    <a:lstStyle/>
                    <a:p>
                      <a:pPr algn="l" fontAlgn="ctr"/>
                      <a:endParaRPr lang="ja-JP" altLang="en-US" sz="1100" b="0" i="0" u="none" strike="noStrike">
                        <a:solidFill>
                          <a:srgbClr val="000000"/>
                        </a:solidFill>
                        <a:effectLst/>
                        <a:latin typeface="ＭＳ Ｐゴシック"/>
                      </a:endParaRPr>
                    </a:p>
                  </a:txBody>
                  <a:tcPr marL="9525" marR="9525" marT="9525" marB="0" anchor="ctr">
                    <a:lnL>
                      <a:noFill/>
                    </a:lnL>
                    <a:lnR>
                      <a:noFill/>
                    </a:lnR>
                    <a:lnT>
                      <a:noFill/>
                    </a:lnT>
                    <a:lnB>
                      <a:noFill/>
                    </a:lnB>
                  </a:tcPr>
                </a:tc>
                <a:tc>
                  <a:txBody>
                    <a:bodyPr/>
                    <a:lstStyle/>
                    <a:p>
                      <a:pPr algn="l" fontAlgn="ctr"/>
                      <a:endParaRPr lang="ja-JP" altLang="en-US" sz="1100" b="0" i="0" u="none" strike="noStrike">
                        <a:solidFill>
                          <a:srgbClr val="000000"/>
                        </a:solidFill>
                        <a:effectLst/>
                        <a:latin typeface="ＭＳ Ｐゴシック"/>
                      </a:endParaRPr>
                    </a:p>
                  </a:txBody>
                  <a:tcPr marL="9525" marR="9525" marT="9525" marB="0" anchor="ctr">
                    <a:lnL>
                      <a:noFill/>
                    </a:lnL>
                    <a:lnR>
                      <a:noFill/>
                    </a:lnR>
                    <a:lnT>
                      <a:noFill/>
                    </a:lnT>
                    <a:lnB>
                      <a:noFill/>
                    </a:lnB>
                  </a:tcPr>
                </a:tc>
                <a:tc>
                  <a:txBody>
                    <a:bodyPr/>
                    <a:lstStyle/>
                    <a:p>
                      <a:pPr algn="l" fontAlgn="ctr"/>
                      <a:endParaRPr lang="ja-JP" altLang="en-US" sz="1100" b="0" i="0" u="none" strike="noStrike">
                        <a:solidFill>
                          <a:srgbClr val="000000"/>
                        </a:solidFill>
                        <a:effectLst/>
                        <a:latin typeface="ＭＳ Ｐゴシック"/>
                      </a:endParaRPr>
                    </a:p>
                  </a:txBody>
                  <a:tcPr marL="9525" marR="9525" marT="9525" marB="0" anchor="ctr">
                    <a:lnL>
                      <a:noFill/>
                    </a:lnL>
                    <a:lnR>
                      <a:noFill/>
                    </a:lnR>
                    <a:lnT>
                      <a:noFill/>
                    </a:lnT>
                    <a:lnB>
                      <a:noFill/>
                    </a:lnB>
                  </a:tcPr>
                </a:tc>
              </a:tr>
              <a:tr h="171450">
                <a:tc gridSpan="8">
                  <a:txBody>
                    <a:bodyPr/>
                    <a:lstStyle/>
                    <a:p>
                      <a:pPr algn="l" fontAlgn="ctr"/>
                      <a:r>
                        <a:rPr lang="en-US" altLang="ja-JP" sz="1100" b="0" i="0" u="none" strike="noStrike">
                          <a:solidFill>
                            <a:srgbClr val="000000"/>
                          </a:solidFill>
                          <a:effectLst/>
                          <a:latin typeface="ＭＳ Ｐゴシック"/>
                        </a:rPr>
                        <a:t>ROI </a:t>
                      </a:r>
                      <a:r>
                        <a:rPr lang="ja-JP" altLang="en-US" sz="1100" b="0" i="0" u="none" strike="noStrike">
                          <a:solidFill>
                            <a:srgbClr val="000000"/>
                          </a:solidFill>
                          <a:effectLst/>
                          <a:latin typeface="ＭＳ Ｐゴシック"/>
                        </a:rPr>
                        <a:t>：　投資対効果は一定期間の　</a:t>
                      </a:r>
                      <a:r>
                        <a:rPr lang="en-US" altLang="ja-JP" sz="1100" b="0" i="0" u="none" strike="noStrike">
                          <a:solidFill>
                            <a:srgbClr val="000000"/>
                          </a:solidFill>
                          <a:effectLst/>
                          <a:latin typeface="ＭＳ Ｐゴシック"/>
                        </a:rPr>
                        <a:t>(</a:t>
                      </a:r>
                      <a:r>
                        <a:rPr lang="ja-JP" altLang="en-US" sz="1100" b="0" i="0" u="none" strike="noStrike">
                          <a:solidFill>
                            <a:srgbClr val="000000"/>
                          </a:solidFill>
                          <a:effectLst/>
                          <a:latin typeface="ＭＳ Ｐゴシック"/>
                        </a:rPr>
                        <a:t>効果　</a:t>
                      </a:r>
                      <a:r>
                        <a:rPr lang="en-US" altLang="ja-JP" sz="1100" b="0" i="0" u="none" strike="noStrike">
                          <a:solidFill>
                            <a:srgbClr val="000000"/>
                          </a:solidFill>
                          <a:effectLst/>
                          <a:latin typeface="ＭＳ Ｐゴシック"/>
                        </a:rPr>
                        <a:t>÷</a:t>
                      </a:r>
                      <a:r>
                        <a:rPr lang="ja-JP" altLang="en-US" sz="1100" b="0" i="0" u="none" strike="noStrike">
                          <a:solidFill>
                            <a:srgbClr val="000000"/>
                          </a:solidFill>
                          <a:effectLst/>
                          <a:latin typeface="ＭＳ Ｐゴシック"/>
                        </a:rPr>
                        <a:t>　投資額）　であるので、上記のケースでは</a:t>
                      </a:r>
                    </a:p>
                  </a:txBody>
                  <a:tcPr marL="9525" marR="9525" marT="9525" marB="0" anchor="ctr">
                    <a:lnL>
                      <a:noFill/>
                    </a:lnL>
                    <a:lnR>
                      <a:noFill/>
                    </a:lnR>
                    <a:lnT>
                      <a:noFill/>
                    </a:lnT>
                    <a:lnB>
                      <a:noFill/>
                    </a:lnB>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r>
              <a:tr h="171450">
                <a:tc gridSpan="6">
                  <a:txBody>
                    <a:bodyPr/>
                    <a:lstStyle/>
                    <a:p>
                      <a:pPr algn="l" fontAlgn="ctr"/>
                      <a:r>
                        <a:rPr lang="en-US" sz="1100" b="0" i="0" u="none" strike="noStrike">
                          <a:solidFill>
                            <a:srgbClr val="000000"/>
                          </a:solidFill>
                          <a:effectLst/>
                          <a:latin typeface="ＭＳ Ｐゴシック"/>
                        </a:rPr>
                        <a:t>ROI = （Cash in </a:t>
                      </a:r>
                      <a:r>
                        <a:rPr lang="ja-JP" altLang="en-US" sz="1100" b="0" i="0" u="none" strike="noStrike">
                          <a:solidFill>
                            <a:srgbClr val="000000"/>
                          </a:solidFill>
                          <a:effectLst/>
                          <a:latin typeface="ＭＳ Ｐゴシック"/>
                        </a:rPr>
                        <a:t>の総和</a:t>
                      </a:r>
                      <a:r>
                        <a:rPr lang="en-US" altLang="ja-JP" sz="1100" b="0" i="0" u="none" strike="noStrike">
                          <a:solidFill>
                            <a:srgbClr val="000000"/>
                          </a:solidFill>
                          <a:effectLst/>
                          <a:latin typeface="ＭＳ Ｐゴシック"/>
                        </a:rPr>
                        <a:t>- </a:t>
                      </a:r>
                      <a:r>
                        <a:rPr lang="en-US" sz="1100" b="0" i="0" u="none" strike="noStrike">
                          <a:solidFill>
                            <a:srgbClr val="000000"/>
                          </a:solidFill>
                          <a:effectLst/>
                          <a:latin typeface="ＭＳ Ｐゴシック"/>
                        </a:rPr>
                        <a:t>Cash out </a:t>
                      </a:r>
                      <a:r>
                        <a:rPr lang="ja-JP" altLang="en-US" sz="1100" b="0" i="0" u="none" strike="noStrike">
                          <a:solidFill>
                            <a:srgbClr val="000000"/>
                          </a:solidFill>
                          <a:effectLst/>
                          <a:latin typeface="ＭＳ Ｐゴシック"/>
                        </a:rPr>
                        <a:t>の総和）　</a:t>
                      </a:r>
                      <a:r>
                        <a:rPr lang="en-US" altLang="ja-JP" sz="1100" b="0" i="0" u="none" strike="noStrike">
                          <a:solidFill>
                            <a:srgbClr val="000000"/>
                          </a:solidFill>
                          <a:effectLst/>
                          <a:latin typeface="ＭＳ Ｐゴシック"/>
                        </a:rPr>
                        <a:t>÷</a:t>
                      </a:r>
                      <a:r>
                        <a:rPr lang="ja-JP" altLang="en-US" sz="1100" b="0" i="0" u="none" strike="noStrike">
                          <a:solidFill>
                            <a:srgbClr val="000000"/>
                          </a:solidFill>
                          <a:effectLst/>
                          <a:latin typeface="ＭＳ Ｐゴシック"/>
                        </a:rPr>
                        <a:t>　（ </a:t>
                      </a:r>
                      <a:r>
                        <a:rPr lang="en-US" sz="1100" b="0" i="0" u="none" strike="noStrike">
                          <a:solidFill>
                            <a:srgbClr val="000000"/>
                          </a:solidFill>
                          <a:effectLst/>
                          <a:latin typeface="ＭＳ Ｐゴシック"/>
                        </a:rPr>
                        <a:t>Cash out </a:t>
                      </a:r>
                      <a:r>
                        <a:rPr lang="ja-JP" altLang="en-US" sz="1100" b="0" i="0" u="none" strike="noStrike">
                          <a:solidFill>
                            <a:srgbClr val="000000"/>
                          </a:solidFill>
                          <a:effectLst/>
                          <a:latin typeface="ＭＳ Ｐゴシック"/>
                        </a:rPr>
                        <a:t>の総和）</a:t>
                      </a:r>
                    </a:p>
                  </a:txBody>
                  <a:tcPr marL="9525" marR="9525" marT="9525" marB="0" anchor="ctr">
                    <a:lnL>
                      <a:noFill/>
                    </a:lnL>
                    <a:lnR>
                      <a:noFill/>
                    </a:lnR>
                    <a:lnT>
                      <a:noFill/>
                    </a:lnT>
                    <a:lnB>
                      <a:noFill/>
                    </a:lnB>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a:txBody>
                    <a:bodyPr/>
                    <a:lstStyle/>
                    <a:p>
                      <a:pPr algn="l" fontAlgn="ctr"/>
                      <a:endParaRPr lang="ja-JP" altLang="en-US" sz="1100" b="0" i="0" u="none" strike="noStrike">
                        <a:solidFill>
                          <a:srgbClr val="000000"/>
                        </a:solidFill>
                        <a:effectLst/>
                        <a:latin typeface="ＭＳ Ｐゴシック"/>
                      </a:endParaRPr>
                    </a:p>
                  </a:txBody>
                  <a:tcPr marL="9525" marR="9525" marT="9525" marB="0" anchor="ctr">
                    <a:lnL>
                      <a:noFill/>
                    </a:lnL>
                    <a:lnR>
                      <a:noFill/>
                    </a:lnR>
                    <a:lnT>
                      <a:noFill/>
                    </a:lnT>
                    <a:lnB>
                      <a:noFill/>
                    </a:lnB>
                  </a:tcPr>
                </a:tc>
                <a:tc>
                  <a:txBody>
                    <a:bodyPr/>
                    <a:lstStyle/>
                    <a:p>
                      <a:pPr algn="l" fontAlgn="ctr"/>
                      <a:endParaRPr lang="ja-JP" altLang="en-US" sz="1100" b="0" i="0" u="none" strike="noStrike" dirty="0">
                        <a:solidFill>
                          <a:srgbClr val="000000"/>
                        </a:solidFill>
                        <a:effectLst/>
                        <a:latin typeface="ＭＳ Ｐゴシック"/>
                      </a:endParaRPr>
                    </a:p>
                  </a:txBody>
                  <a:tcPr marL="9525" marR="9525" marT="9525" marB="0" anchor="ctr">
                    <a:lnL>
                      <a:noFill/>
                    </a:lnL>
                    <a:lnR>
                      <a:noFill/>
                    </a:lnR>
                    <a:lnT>
                      <a:noFill/>
                    </a:lnT>
                    <a:lnB>
                      <a:noFill/>
                    </a:lnB>
                  </a:tcPr>
                </a:tc>
              </a:tr>
            </a:tbl>
          </a:graphicData>
        </a:graphic>
      </p:graphicFrame>
    </p:spTree>
    <p:extLst>
      <p:ext uri="{BB962C8B-B14F-4D97-AF65-F5344CB8AC3E}">
        <p14:creationId xmlns:p14="http://schemas.microsoft.com/office/powerpoint/2010/main" val="19448593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p:cNvSpPr>
            <a:spLocks noGrp="1"/>
          </p:cNvSpPr>
          <p:nvPr>
            <p:ph type="title" sz="quarter"/>
          </p:nvPr>
        </p:nvSpPr>
        <p:spPr/>
        <p:txBody>
          <a:bodyPr/>
          <a:lstStyle/>
          <a:p>
            <a:r>
              <a:rPr lang="ja-JP" altLang="en-US" dirty="0" smtClean="0"/>
              <a:t>図表</a:t>
            </a:r>
            <a:r>
              <a:rPr lang="en-US" altLang="ja-JP" dirty="0" smtClean="0"/>
              <a:t>7-33</a:t>
            </a:r>
            <a:r>
              <a:rPr lang="ja-JP" altLang="en-US" dirty="0"/>
              <a:t>　</a:t>
            </a:r>
            <a:r>
              <a:rPr lang="en-US" altLang="ja-JP" dirty="0"/>
              <a:t>NPV ( Net Present Value)</a:t>
            </a:r>
            <a:r>
              <a:rPr lang="ja-JP" altLang="en-US" dirty="0"/>
              <a:t>の例</a:t>
            </a:r>
            <a:endParaRPr kumimoji="1" lang="ja-JP" altLang="en-US" dirty="0"/>
          </a:p>
        </p:txBody>
      </p:sp>
      <p:graphicFrame>
        <p:nvGraphicFramePr>
          <p:cNvPr id="3" name="表 2"/>
          <p:cNvGraphicFramePr>
            <a:graphicFrameLocks noGrp="1"/>
          </p:cNvGraphicFramePr>
          <p:nvPr>
            <p:extLst>
              <p:ext uri="{D42A27DB-BD31-4B8C-83A1-F6EECF244321}">
                <p14:modId xmlns:p14="http://schemas.microsoft.com/office/powerpoint/2010/main" val="4187222385"/>
              </p:ext>
            </p:extLst>
          </p:nvPr>
        </p:nvGraphicFramePr>
        <p:xfrm>
          <a:off x="971600" y="1196752"/>
          <a:ext cx="5727703" cy="3825240"/>
        </p:xfrm>
        <a:graphic>
          <a:graphicData uri="http://schemas.openxmlformats.org/drawingml/2006/table">
            <a:tbl>
              <a:tblPr/>
              <a:tblGrid>
                <a:gridCol w="941931"/>
                <a:gridCol w="685041"/>
                <a:gridCol w="675526"/>
                <a:gridCol w="685041"/>
                <a:gridCol w="685041"/>
                <a:gridCol w="685041"/>
                <a:gridCol w="685041"/>
                <a:gridCol w="685041"/>
              </a:tblGrid>
              <a:tr h="352425">
                <a:tc>
                  <a:txBody>
                    <a:bodyPr/>
                    <a:lstStyle/>
                    <a:p>
                      <a:pPr algn="l" fontAlgn="ctr"/>
                      <a:r>
                        <a:rPr lang="en-US" sz="1100" b="0" i="0" u="none" strike="noStrike" dirty="0">
                          <a:solidFill>
                            <a:srgbClr val="000000"/>
                          </a:solidFill>
                          <a:effectLst/>
                          <a:latin typeface="ＭＳ Ｐゴシック"/>
                        </a:rPr>
                        <a:t>Case A</a:t>
                      </a:r>
                    </a:p>
                  </a:txBody>
                  <a:tcPr marL="9525" marR="9525" marT="9525" marB="0" anchor="ctr">
                    <a:lnL>
                      <a:noFill/>
                    </a:lnL>
                    <a:lnR>
                      <a:noFill/>
                    </a:lnR>
                    <a:lnT>
                      <a:noFill/>
                    </a:lnT>
                    <a:lnB w="6350" cap="flat" cmpd="sng" algn="ctr">
                      <a:solidFill>
                        <a:srgbClr val="808080"/>
                      </a:solidFill>
                      <a:prstDash val="solid"/>
                      <a:round/>
                      <a:headEnd type="none" w="med" len="med"/>
                      <a:tailEnd type="none" w="med" len="med"/>
                    </a:lnB>
                  </a:tcPr>
                </a:tc>
                <a:tc gridSpan="7">
                  <a:txBody>
                    <a:bodyPr/>
                    <a:lstStyle/>
                    <a:p>
                      <a:pPr algn="l" fontAlgn="ctr"/>
                      <a:r>
                        <a:rPr lang="ja-JP" altLang="en-US" sz="1100" b="0" i="0" u="none" strike="noStrike" dirty="0">
                          <a:solidFill>
                            <a:srgbClr val="000000"/>
                          </a:solidFill>
                          <a:effectLst/>
                          <a:latin typeface="ＭＳ Ｐゴシック"/>
                        </a:rPr>
                        <a:t>初年度に一度に投資し、売り上げ向上効果を達成する。</a:t>
                      </a:r>
                    </a:p>
                  </a:txBody>
                  <a:tcPr marL="9525" marR="9525" marT="9525" marB="0" anchor="ctr">
                    <a:lnL>
                      <a:noFill/>
                    </a:lnL>
                    <a:lnR>
                      <a:noFill/>
                    </a:lnR>
                    <a:lnT>
                      <a:noFill/>
                    </a:lnT>
                    <a:lnB w="6350" cap="flat" cmpd="sng" algn="ctr">
                      <a:solidFill>
                        <a:srgbClr val="808080"/>
                      </a:solidFill>
                      <a:prstDash val="solid"/>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r>
              <a:tr h="209550">
                <a:tc>
                  <a:txBody>
                    <a:bodyPr/>
                    <a:lstStyle/>
                    <a:p>
                      <a:pPr algn="l" fontAlgn="ctr"/>
                      <a:r>
                        <a:rPr lang="ja-JP" altLang="en-US" sz="1100" b="0" i="0" u="none" strike="noStrike">
                          <a:solidFill>
                            <a:srgbClr val="000000"/>
                          </a:solidFill>
                          <a:effectLst/>
                          <a:latin typeface="ＭＳ Ｐゴシック"/>
                        </a:rPr>
                        <a:t>　</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ja-JP" altLang="en-US" sz="1100" b="0" i="0" u="none" strike="noStrike">
                          <a:solidFill>
                            <a:srgbClr val="000000"/>
                          </a:solidFill>
                          <a:effectLst/>
                          <a:latin typeface="ＭＳ Ｐゴシック"/>
                        </a:rPr>
                        <a:t>現在</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US" altLang="ja-JP" sz="1100" b="0" i="0" u="none" strike="noStrike">
                          <a:solidFill>
                            <a:srgbClr val="000000"/>
                          </a:solidFill>
                          <a:effectLst/>
                          <a:latin typeface="ＭＳ Ｐゴシック"/>
                        </a:rPr>
                        <a:t>1</a:t>
                      </a:r>
                      <a:r>
                        <a:rPr lang="ja-JP" altLang="en-US" sz="1100" b="0" i="0" u="none" strike="noStrike">
                          <a:solidFill>
                            <a:srgbClr val="000000"/>
                          </a:solidFill>
                          <a:effectLst/>
                          <a:latin typeface="ＭＳ Ｐゴシック"/>
                        </a:rPr>
                        <a:t>年</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US" altLang="ja-JP" sz="1100" b="0" i="0" u="none" strike="noStrike">
                          <a:solidFill>
                            <a:srgbClr val="000000"/>
                          </a:solidFill>
                          <a:effectLst/>
                          <a:latin typeface="ＭＳ Ｐゴシック"/>
                        </a:rPr>
                        <a:t>2</a:t>
                      </a:r>
                      <a:r>
                        <a:rPr lang="ja-JP" altLang="en-US" sz="1100" b="0" i="0" u="none" strike="noStrike">
                          <a:solidFill>
                            <a:srgbClr val="000000"/>
                          </a:solidFill>
                          <a:effectLst/>
                          <a:latin typeface="ＭＳ Ｐゴシック"/>
                        </a:rPr>
                        <a:t>年</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US" altLang="ja-JP" sz="1100" b="0" i="0" u="none" strike="noStrike">
                          <a:solidFill>
                            <a:srgbClr val="000000"/>
                          </a:solidFill>
                          <a:effectLst/>
                          <a:latin typeface="ＭＳ Ｐゴシック"/>
                        </a:rPr>
                        <a:t>3</a:t>
                      </a:r>
                      <a:r>
                        <a:rPr lang="ja-JP" altLang="en-US" sz="1100" b="0" i="0" u="none" strike="noStrike">
                          <a:solidFill>
                            <a:srgbClr val="000000"/>
                          </a:solidFill>
                          <a:effectLst/>
                          <a:latin typeface="ＭＳ Ｐゴシック"/>
                        </a:rPr>
                        <a:t>年</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US" altLang="ja-JP" sz="1100" b="0" i="0" u="none" strike="noStrike">
                          <a:solidFill>
                            <a:srgbClr val="000000"/>
                          </a:solidFill>
                          <a:effectLst/>
                          <a:latin typeface="ＭＳ Ｐゴシック"/>
                        </a:rPr>
                        <a:t>4</a:t>
                      </a:r>
                      <a:r>
                        <a:rPr lang="ja-JP" altLang="en-US" sz="1100" b="0" i="0" u="none" strike="noStrike">
                          <a:solidFill>
                            <a:srgbClr val="000000"/>
                          </a:solidFill>
                          <a:effectLst/>
                          <a:latin typeface="ＭＳ Ｐゴシック"/>
                        </a:rPr>
                        <a:t>年</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US" altLang="ja-JP" sz="1100" b="0" i="0" u="none" strike="noStrike">
                          <a:solidFill>
                            <a:srgbClr val="000000"/>
                          </a:solidFill>
                          <a:effectLst/>
                          <a:latin typeface="ＭＳ Ｐゴシック"/>
                        </a:rPr>
                        <a:t>5</a:t>
                      </a:r>
                      <a:r>
                        <a:rPr lang="ja-JP" altLang="en-US" sz="1100" b="0" i="0" u="none" strike="noStrike">
                          <a:solidFill>
                            <a:srgbClr val="000000"/>
                          </a:solidFill>
                          <a:effectLst/>
                          <a:latin typeface="ＭＳ Ｐゴシック"/>
                        </a:rPr>
                        <a:t>年</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US" altLang="ja-JP" sz="1100" b="0" i="0" u="none" strike="noStrike">
                          <a:solidFill>
                            <a:srgbClr val="000000"/>
                          </a:solidFill>
                          <a:effectLst/>
                          <a:latin typeface="ＭＳ Ｐゴシック"/>
                        </a:rPr>
                        <a:t>6</a:t>
                      </a:r>
                      <a:r>
                        <a:rPr lang="ja-JP" altLang="en-US" sz="1100" b="0" i="0" u="none" strike="noStrike">
                          <a:solidFill>
                            <a:srgbClr val="000000"/>
                          </a:solidFill>
                          <a:effectLst/>
                          <a:latin typeface="ＭＳ Ｐゴシック"/>
                        </a:rPr>
                        <a:t>年</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r>
              <a:tr h="228600">
                <a:tc>
                  <a:txBody>
                    <a:bodyPr/>
                    <a:lstStyle/>
                    <a:p>
                      <a:pPr algn="l" fontAlgn="ctr"/>
                      <a:r>
                        <a:rPr lang="en-US" sz="1100" b="0" i="0" u="none" strike="noStrike">
                          <a:solidFill>
                            <a:srgbClr val="000000"/>
                          </a:solidFill>
                          <a:effectLst/>
                          <a:latin typeface="ＭＳ Ｐゴシック"/>
                        </a:rPr>
                        <a:t>Cash out</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ＭＳ Ｐゴシック"/>
                        </a:rPr>
                        <a:t>4,000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ＭＳ Ｐゴシック"/>
                        </a:rPr>
                        <a:t>200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ＭＳ Ｐゴシック"/>
                        </a:rPr>
                        <a:t>200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ＭＳ Ｐゴシック"/>
                        </a:rPr>
                        <a:t>200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ＭＳ Ｐゴシック"/>
                        </a:rPr>
                        <a:t>200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ＭＳ Ｐゴシック"/>
                        </a:rPr>
                        <a:t>200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ＭＳ Ｐゴシック"/>
                        </a:rPr>
                        <a:t>200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r>
              <a:tr h="219075">
                <a:tc>
                  <a:txBody>
                    <a:bodyPr/>
                    <a:lstStyle/>
                    <a:p>
                      <a:pPr algn="l" fontAlgn="ctr"/>
                      <a:r>
                        <a:rPr lang="en-US" sz="1100" b="0" i="0" u="none" strike="noStrike">
                          <a:solidFill>
                            <a:srgbClr val="000000"/>
                          </a:solidFill>
                          <a:effectLst/>
                          <a:latin typeface="ＭＳ Ｐゴシック"/>
                        </a:rPr>
                        <a:t>Cash in</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fontAlgn="ctr"/>
                      <a:r>
                        <a:rPr lang="ja-JP" altLang="en-US" sz="1100" b="0" i="0" u="none" strike="noStrike">
                          <a:solidFill>
                            <a:srgbClr val="000000"/>
                          </a:solidFill>
                          <a:effectLst/>
                          <a:latin typeface="ＭＳ Ｐゴシック"/>
                        </a:rPr>
                        <a:t>　</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ＭＳ Ｐゴシック"/>
                        </a:rPr>
                        <a:t>500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ＭＳ Ｐゴシック"/>
                        </a:rPr>
                        <a:t>1500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ＭＳ Ｐゴシック"/>
                        </a:rPr>
                        <a:t>1500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ＭＳ Ｐゴシック"/>
                        </a:rPr>
                        <a:t>1500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ＭＳ Ｐゴシック"/>
                        </a:rPr>
                        <a:t>1500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ＭＳ Ｐゴシック"/>
                        </a:rPr>
                        <a:t>1500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r>
              <a:tr h="228600">
                <a:tc>
                  <a:txBody>
                    <a:bodyPr/>
                    <a:lstStyle/>
                    <a:p>
                      <a:pPr algn="l" fontAlgn="ctr"/>
                      <a:r>
                        <a:rPr lang="en-US" sz="1100" b="0" i="0" u="none" strike="noStrike">
                          <a:solidFill>
                            <a:srgbClr val="000000"/>
                          </a:solidFill>
                          <a:effectLst/>
                          <a:latin typeface="ＭＳ Ｐゴシック"/>
                        </a:rPr>
                        <a:t>Cash flow</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ＭＳ Ｐゴシック"/>
                        </a:rPr>
                        <a:t>-4,000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ＭＳ Ｐゴシック"/>
                        </a:rPr>
                        <a:t>300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ＭＳ Ｐゴシック"/>
                        </a:rPr>
                        <a:t>1,300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r" fontAlgn="ctr"/>
                      <a:r>
                        <a:rPr lang="en-US" altLang="ja-JP" sz="1100" b="0" i="0" u="none" strike="noStrike" dirty="0">
                          <a:solidFill>
                            <a:srgbClr val="000000"/>
                          </a:solidFill>
                          <a:effectLst/>
                          <a:latin typeface="ＭＳ Ｐゴシック"/>
                        </a:rPr>
                        <a:t>1,300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ＭＳ Ｐゴシック"/>
                        </a:rPr>
                        <a:t>1,300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ＭＳ Ｐゴシック"/>
                        </a:rPr>
                        <a:t>1,300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ＭＳ Ｐゴシック"/>
                        </a:rPr>
                        <a:t>1,300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r>
              <a:tr h="342900">
                <a:tc>
                  <a:txBody>
                    <a:bodyPr/>
                    <a:lstStyle/>
                    <a:p>
                      <a:pPr algn="l" fontAlgn="ctr"/>
                      <a:r>
                        <a:rPr lang="en-US" sz="1100" b="0" i="0" u="none" strike="noStrike">
                          <a:solidFill>
                            <a:srgbClr val="000000"/>
                          </a:solidFill>
                          <a:effectLst/>
                          <a:latin typeface="ＭＳ Ｐゴシック"/>
                        </a:rPr>
                        <a:t>Cash flow</a:t>
                      </a:r>
                      <a:br>
                        <a:rPr lang="en-US" sz="1100" b="0" i="0" u="none" strike="noStrike">
                          <a:solidFill>
                            <a:srgbClr val="000000"/>
                          </a:solidFill>
                          <a:effectLst/>
                          <a:latin typeface="ＭＳ Ｐゴシック"/>
                        </a:rPr>
                      </a:br>
                      <a:r>
                        <a:rPr lang="en-US" sz="1100" b="0" i="0" u="none" strike="noStrike">
                          <a:solidFill>
                            <a:srgbClr val="000000"/>
                          </a:solidFill>
                          <a:effectLst/>
                          <a:latin typeface="ＭＳ Ｐゴシック"/>
                        </a:rPr>
                        <a:t>Present Value</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ＭＳ Ｐゴシック"/>
                        </a:rPr>
                        <a:t>-4,000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ＭＳ Ｐゴシック"/>
                        </a:rPr>
                        <a:t>286</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ＭＳ Ｐゴシック"/>
                        </a:rPr>
                        <a:t>1,179</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ＭＳ Ｐゴシック"/>
                        </a:rPr>
                        <a:t>1,123</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ＭＳ Ｐゴシック"/>
                        </a:rPr>
                        <a:t>1,070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ＭＳ Ｐゴシック"/>
                        </a:rPr>
                        <a:t>1,019</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ＭＳ Ｐゴシック"/>
                        </a:rPr>
                        <a:t>970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r>
              <a:tr h="390525">
                <a:tc>
                  <a:txBody>
                    <a:bodyPr/>
                    <a:lstStyle/>
                    <a:p>
                      <a:pPr algn="l" fontAlgn="ctr"/>
                      <a:r>
                        <a:rPr lang="ja-JP" altLang="en-US" sz="1100" b="0" i="0" u="none" strike="noStrike">
                          <a:solidFill>
                            <a:srgbClr val="000000"/>
                          </a:solidFill>
                          <a:effectLst/>
                          <a:latin typeface="ＭＳ Ｐゴシック"/>
                        </a:rPr>
                        <a:t>割引率</a:t>
                      </a:r>
                    </a:p>
                  </a:txBody>
                  <a:tcPr marL="9525" marR="9525" marT="9525" marB="0" anchor="ctr">
                    <a:lnL>
                      <a:noFill/>
                    </a:lnL>
                    <a:lnR>
                      <a:noFill/>
                    </a:lnR>
                    <a:lnT w="6350" cap="flat" cmpd="sng" algn="ctr">
                      <a:solidFill>
                        <a:srgbClr val="808080"/>
                      </a:solidFill>
                      <a:prstDash val="solid"/>
                      <a:round/>
                      <a:headEnd type="none" w="med" len="med"/>
                      <a:tailEnd type="none" w="med" len="med"/>
                    </a:lnT>
                    <a:lnB>
                      <a:noFill/>
                    </a:lnB>
                  </a:tcPr>
                </a:tc>
                <a:tc>
                  <a:txBody>
                    <a:bodyPr/>
                    <a:lstStyle/>
                    <a:p>
                      <a:pPr algn="r" fontAlgn="ctr"/>
                      <a:r>
                        <a:rPr lang="en-US" altLang="ja-JP" sz="1100" b="0" i="0" u="none" strike="noStrike">
                          <a:solidFill>
                            <a:srgbClr val="000000"/>
                          </a:solidFill>
                          <a:effectLst/>
                          <a:latin typeface="ＭＳ Ｐゴシック"/>
                        </a:rPr>
                        <a:t>5%</a:t>
                      </a:r>
                    </a:p>
                  </a:txBody>
                  <a:tcPr marL="9525" marR="9525" marT="9525" marB="0" anchor="ctr">
                    <a:lnL>
                      <a:noFill/>
                    </a:lnL>
                    <a:lnR>
                      <a:noFill/>
                    </a:lnR>
                    <a:lnT w="6350" cap="flat" cmpd="sng" algn="ctr">
                      <a:solidFill>
                        <a:srgbClr val="808080"/>
                      </a:solidFill>
                      <a:prstDash val="solid"/>
                      <a:round/>
                      <a:headEnd type="none" w="med" len="med"/>
                      <a:tailEnd type="none" w="med" len="med"/>
                    </a:lnT>
                    <a:lnB>
                      <a:noFill/>
                    </a:lnB>
                  </a:tcPr>
                </a:tc>
                <a:tc>
                  <a:txBody>
                    <a:bodyPr/>
                    <a:lstStyle/>
                    <a:p>
                      <a:pPr algn="ctr" fontAlgn="ctr"/>
                      <a:r>
                        <a:rPr lang="en-US" sz="1100" b="0" i="0" u="none" strike="noStrike">
                          <a:solidFill>
                            <a:srgbClr val="000000"/>
                          </a:solidFill>
                          <a:effectLst/>
                          <a:latin typeface="ＭＳ Ｐゴシック"/>
                        </a:rPr>
                        <a:t>NPV=</a:t>
                      </a:r>
                    </a:p>
                  </a:txBody>
                  <a:tcPr marL="9525" marR="9525" marT="9525" marB="0" anchor="ctr">
                    <a:lnL>
                      <a:noFill/>
                    </a:lnL>
                    <a:lnR>
                      <a:noFill/>
                    </a:lnR>
                    <a:lnT w="6350" cap="flat" cmpd="sng" algn="ctr">
                      <a:solidFill>
                        <a:srgbClr val="808080"/>
                      </a:solidFill>
                      <a:prstDash val="solid"/>
                      <a:round/>
                      <a:headEnd type="none" w="med" len="med"/>
                      <a:tailEnd type="none" w="med" len="med"/>
                    </a:lnT>
                    <a:lnB>
                      <a:noFill/>
                    </a:lnB>
                  </a:tcPr>
                </a:tc>
                <a:tc>
                  <a:txBody>
                    <a:bodyPr/>
                    <a:lstStyle/>
                    <a:p>
                      <a:pPr algn="r" fontAlgn="ctr"/>
                      <a:r>
                        <a:rPr lang="en-US" altLang="ja-JP" sz="1100" b="0" i="0" u="none" strike="noStrike">
                          <a:solidFill>
                            <a:srgbClr val="000000"/>
                          </a:solidFill>
                          <a:effectLst/>
                          <a:latin typeface="ＭＳ Ｐゴシック"/>
                        </a:rPr>
                        <a:t>1,646</a:t>
                      </a:r>
                    </a:p>
                  </a:txBody>
                  <a:tcPr marL="9525" marR="9525" marT="9525" marB="0" anchor="ctr">
                    <a:lnL>
                      <a:noFill/>
                    </a:lnL>
                    <a:lnR>
                      <a:noFill/>
                    </a:lnR>
                    <a:lnT w="6350" cap="flat" cmpd="sng" algn="ctr">
                      <a:solidFill>
                        <a:srgbClr val="808080"/>
                      </a:solidFill>
                      <a:prstDash val="solid"/>
                      <a:round/>
                      <a:headEnd type="none" w="med" len="med"/>
                      <a:tailEnd type="none" w="med" len="med"/>
                    </a:lnT>
                    <a:lnB>
                      <a:noFill/>
                    </a:lnB>
                  </a:tcPr>
                </a:tc>
                <a:tc>
                  <a:txBody>
                    <a:bodyPr/>
                    <a:lstStyle/>
                    <a:p>
                      <a:pPr algn="l" fontAlgn="ctr"/>
                      <a:endParaRPr lang="ja-JP" altLang="en-US" sz="1100" b="0" i="0" u="none" strike="noStrike">
                        <a:solidFill>
                          <a:srgbClr val="000000"/>
                        </a:solidFill>
                        <a:effectLst/>
                        <a:latin typeface="ＭＳ Ｐゴシック"/>
                      </a:endParaRPr>
                    </a:p>
                  </a:txBody>
                  <a:tcPr marL="9525" marR="9525" marT="9525" marB="0" anchor="ctr">
                    <a:lnL>
                      <a:noFill/>
                    </a:lnL>
                    <a:lnR>
                      <a:noFill/>
                    </a:lnR>
                    <a:lnT w="6350" cap="flat" cmpd="sng" algn="ctr">
                      <a:solidFill>
                        <a:srgbClr val="808080"/>
                      </a:solidFill>
                      <a:prstDash val="solid"/>
                      <a:round/>
                      <a:headEnd type="none" w="med" len="med"/>
                      <a:tailEnd type="none" w="med" len="med"/>
                    </a:lnT>
                    <a:lnB>
                      <a:noFill/>
                    </a:lnB>
                  </a:tcPr>
                </a:tc>
                <a:tc>
                  <a:txBody>
                    <a:bodyPr/>
                    <a:lstStyle/>
                    <a:p>
                      <a:pPr algn="l" fontAlgn="ctr"/>
                      <a:endParaRPr lang="ja-JP" altLang="en-US" sz="1100" b="0" i="0" u="none" strike="noStrike">
                        <a:solidFill>
                          <a:srgbClr val="000000"/>
                        </a:solidFill>
                        <a:effectLst/>
                        <a:latin typeface="ＭＳ Ｐゴシック"/>
                      </a:endParaRPr>
                    </a:p>
                  </a:txBody>
                  <a:tcPr marL="9525" marR="9525" marT="9525" marB="0" anchor="ctr">
                    <a:lnL>
                      <a:noFill/>
                    </a:lnL>
                    <a:lnR>
                      <a:noFill/>
                    </a:lnR>
                    <a:lnT w="6350" cap="flat" cmpd="sng" algn="ctr">
                      <a:solidFill>
                        <a:srgbClr val="808080"/>
                      </a:solidFill>
                      <a:prstDash val="solid"/>
                      <a:round/>
                      <a:headEnd type="none" w="med" len="med"/>
                      <a:tailEnd type="none" w="med" len="med"/>
                    </a:lnT>
                    <a:lnB>
                      <a:noFill/>
                    </a:lnB>
                  </a:tcPr>
                </a:tc>
                <a:tc>
                  <a:txBody>
                    <a:bodyPr/>
                    <a:lstStyle/>
                    <a:p>
                      <a:pPr algn="l" fontAlgn="ctr"/>
                      <a:endParaRPr lang="ja-JP" altLang="en-US" sz="1100" b="0" i="0" u="none" strike="noStrike">
                        <a:solidFill>
                          <a:srgbClr val="000000"/>
                        </a:solidFill>
                        <a:effectLst/>
                        <a:latin typeface="ＭＳ Ｐゴシック"/>
                      </a:endParaRPr>
                    </a:p>
                  </a:txBody>
                  <a:tcPr marL="9525" marR="9525" marT="9525" marB="0" anchor="ctr">
                    <a:lnL>
                      <a:noFill/>
                    </a:lnL>
                    <a:lnR>
                      <a:noFill/>
                    </a:lnR>
                    <a:lnT w="6350" cap="flat" cmpd="sng" algn="ctr">
                      <a:solidFill>
                        <a:srgbClr val="808080"/>
                      </a:solidFill>
                      <a:prstDash val="solid"/>
                      <a:round/>
                      <a:headEnd type="none" w="med" len="med"/>
                      <a:tailEnd type="none" w="med" len="med"/>
                    </a:lnT>
                    <a:lnB>
                      <a:noFill/>
                    </a:lnB>
                  </a:tcPr>
                </a:tc>
                <a:tc>
                  <a:txBody>
                    <a:bodyPr/>
                    <a:lstStyle/>
                    <a:p>
                      <a:pPr algn="l" fontAlgn="ctr"/>
                      <a:endParaRPr lang="ja-JP" altLang="en-US" sz="1100" b="0" i="0" u="none" strike="noStrike">
                        <a:solidFill>
                          <a:srgbClr val="000000"/>
                        </a:solidFill>
                        <a:effectLst/>
                        <a:latin typeface="ＭＳ Ｐゴシック"/>
                      </a:endParaRPr>
                    </a:p>
                  </a:txBody>
                  <a:tcPr marL="9525" marR="9525" marT="9525" marB="0" anchor="ctr">
                    <a:lnL>
                      <a:noFill/>
                    </a:lnL>
                    <a:lnR>
                      <a:noFill/>
                    </a:lnR>
                    <a:lnT w="6350" cap="flat" cmpd="sng" algn="ctr">
                      <a:solidFill>
                        <a:srgbClr val="808080"/>
                      </a:solidFill>
                      <a:prstDash val="solid"/>
                      <a:round/>
                      <a:headEnd type="none" w="med" len="med"/>
                      <a:tailEnd type="none" w="med" len="med"/>
                    </a:lnT>
                    <a:lnB>
                      <a:noFill/>
                    </a:lnB>
                  </a:tcPr>
                </a:tc>
              </a:tr>
              <a:tr h="400050">
                <a:tc>
                  <a:txBody>
                    <a:bodyPr/>
                    <a:lstStyle/>
                    <a:p>
                      <a:pPr algn="l" fontAlgn="ctr"/>
                      <a:r>
                        <a:rPr lang="en-US" sz="1100" b="0" i="0" u="none" strike="noStrike">
                          <a:solidFill>
                            <a:srgbClr val="000000"/>
                          </a:solidFill>
                          <a:effectLst/>
                          <a:latin typeface="ＭＳ Ｐゴシック"/>
                        </a:rPr>
                        <a:t>Case B</a:t>
                      </a:r>
                    </a:p>
                  </a:txBody>
                  <a:tcPr marL="9525" marR="9525" marT="9525" marB="0" anchor="ctr">
                    <a:lnL>
                      <a:noFill/>
                    </a:lnL>
                    <a:lnR>
                      <a:noFill/>
                    </a:lnR>
                    <a:lnT>
                      <a:noFill/>
                    </a:lnT>
                    <a:lnB w="6350" cap="flat" cmpd="sng" algn="ctr">
                      <a:solidFill>
                        <a:srgbClr val="808080"/>
                      </a:solidFill>
                      <a:prstDash val="solid"/>
                      <a:round/>
                      <a:headEnd type="none" w="med" len="med"/>
                      <a:tailEnd type="none" w="med" len="med"/>
                    </a:lnB>
                  </a:tcPr>
                </a:tc>
                <a:tc gridSpan="7">
                  <a:txBody>
                    <a:bodyPr/>
                    <a:lstStyle/>
                    <a:p>
                      <a:pPr algn="ctr" fontAlgn="ctr"/>
                      <a:r>
                        <a:rPr lang="ja-JP" altLang="en-US" sz="1100" b="0" i="0" u="none" strike="noStrike">
                          <a:solidFill>
                            <a:srgbClr val="000000"/>
                          </a:solidFill>
                          <a:effectLst/>
                          <a:latin typeface="ＭＳ Ｐゴシック"/>
                        </a:rPr>
                        <a:t>投資を初年度と３年目に分けて投資、投資に見合った売り上げ向上効果を期待</a:t>
                      </a:r>
                    </a:p>
                  </a:txBody>
                  <a:tcPr marL="9525" marR="9525" marT="9525" marB="0" anchor="ctr">
                    <a:lnL>
                      <a:noFill/>
                    </a:lnL>
                    <a:lnR>
                      <a:noFill/>
                    </a:lnR>
                    <a:lnT>
                      <a:noFill/>
                    </a:lnT>
                    <a:lnB w="6350" cap="flat" cmpd="sng" algn="ctr">
                      <a:solidFill>
                        <a:srgbClr val="808080"/>
                      </a:solidFill>
                      <a:prstDash val="solid"/>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r>
              <a:tr h="200025">
                <a:tc>
                  <a:txBody>
                    <a:bodyPr/>
                    <a:lstStyle/>
                    <a:p>
                      <a:pPr algn="l" fontAlgn="ctr"/>
                      <a:r>
                        <a:rPr lang="ja-JP" altLang="en-US" sz="1100" b="0" i="0" u="none" strike="noStrike">
                          <a:solidFill>
                            <a:srgbClr val="000000"/>
                          </a:solidFill>
                          <a:effectLst/>
                          <a:latin typeface="ＭＳ Ｐゴシック"/>
                        </a:rPr>
                        <a:t>　</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ja-JP" altLang="en-US" sz="1100" b="0" i="0" u="none" strike="noStrike">
                          <a:solidFill>
                            <a:srgbClr val="000000"/>
                          </a:solidFill>
                          <a:effectLst/>
                          <a:latin typeface="ＭＳ Ｐゴシック"/>
                        </a:rPr>
                        <a:t>現在</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US" altLang="ja-JP" sz="1100" b="0" i="0" u="none" strike="noStrike">
                          <a:solidFill>
                            <a:srgbClr val="000000"/>
                          </a:solidFill>
                          <a:effectLst/>
                          <a:latin typeface="ＭＳ Ｐゴシック"/>
                        </a:rPr>
                        <a:t>1</a:t>
                      </a:r>
                      <a:r>
                        <a:rPr lang="ja-JP" altLang="en-US" sz="1100" b="0" i="0" u="none" strike="noStrike">
                          <a:solidFill>
                            <a:srgbClr val="000000"/>
                          </a:solidFill>
                          <a:effectLst/>
                          <a:latin typeface="ＭＳ Ｐゴシック"/>
                        </a:rPr>
                        <a:t>年</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US" altLang="ja-JP" sz="1100" b="0" i="0" u="none" strike="noStrike">
                          <a:solidFill>
                            <a:srgbClr val="000000"/>
                          </a:solidFill>
                          <a:effectLst/>
                          <a:latin typeface="ＭＳ Ｐゴシック"/>
                        </a:rPr>
                        <a:t>2</a:t>
                      </a:r>
                      <a:r>
                        <a:rPr lang="ja-JP" altLang="en-US" sz="1100" b="0" i="0" u="none" strike="noStrike">
                          <a:solidFill>
                            <a:srgbClr val="000000"/>
                          </a:solidFill>
                          <a:effectLst/>
                          <a:latin typeface="ＭＳ Ｐゴシック"/>
                        </a:rPr>
                        <a:t>年</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US" altLang="ja-JP" sz="1100" b="0" i="0" u="none" strike="noStrike">
                          <a:solidFill>
                            <a:srgbClr val="000000"/>
                          </a:solidFill>
                          <a:effectLst/>
                          <a:latin typeface="ＭＳ Ｐゴシック"/>
                        </a:rPr>
                        <a:t>3</a:t>
                      </a:r>
                      <a:r>
                        <a:rPr lang="ja-JP" altLang="en-US" sz="1100" b="0" i="0" u="none" strike="noStrike">
                          <a:solidFill>
                            <a:srgbClr val="000000"/>
                          </a:solidFill>
                          <a:effectLst/>
                          <a:latin typeface="ＭＳ Ｐゴシック"/>
                        </a:rPr>
                        <a:t>年</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US" altLang="ja-JP" sz="1100" b="0" i="0" u="none" strike="noStrike">
                          <a:solidFill>
                            <a:srgbClr val="000000"/>
                          </a:solidFill>
                          <a:effectLst/>
                          <a:latin typeface="ＭＳ Ｐゴシック"/>
                        </a:rPr>
                        <a:t>4</a:t>
                      </a:r>
                      <a:r>
                        <a:rPr lang="ja-JP" altLang="en-US" sz="1100" b="0" i="0" u="none" strike="noStrike">
                          <a:solidFill>
                            <a:srgbClr val="000000"/>
                          </a:solidFill>
                          <a:effectLst/>
                          <a:latin typeface="ＭＳ Ｐゴシック"/>
                        </a:rPr>
                        <a:t>年</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US" altLang="ja-JP" sz="1100" b="0" i="0" u="none" strike="noStrike">
                          <a:solidFill>
                            <a:srgbClr val="000000"/>
                          </a:solidFill>
                          <a:effectLst/>
                          <a:latin typeface="ＭＳ Ｐゴシック"/>
                        </a:rPr>
                        <a:t>5</a:t>
                      </a:r>
                      <a:r>
                        <a:rPr lang="ja-JP" altLang="en-US" sz="1100" b="0" i="0" u="none" strike="noStrike">
                          <a:solidFill>
                            <a:srgbClr val="000000"/>
                          </a:solidFill>
                          <a:effectLst/>
                          <a:latin typeface="ＭＳ Ｐゴシック"/>
                        </a:rPr>
                        <a:t>年</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US" altLang="ja-JP" sz="1100" b="0" i="0" u="none" strike="noStrike">
                          <a:solidFill>
                            <a:srgbClr val="000000"/>
                          </a:solidFill>
                          <a:effectLst/>
                          <a:latin typeface="ＭＳ Ｐゴシック"/>
                        </a:rPr>
                        <a:t>6</a:t>
                      </a:r>
                      <a:r>
                        <a:rPr lang="ja-JP" altLang="en-US" sz="1100" b="0" i="0" u="none" strike="noStrike">
                          <a:solidFill>
                            <a:srgbClr val="000000"/>
                          </a:solidFill>
                          <a:effectLst/>
                          <a:latin typeface="ＭＳ Ｐゴシック"/>
                        </a:rPr>
                        <a:t>年</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r>
              <a:tr h="228600">
                <a:tc>
                  <a:txBody>
                    <a:bodyPr/>
                    <a:lstStyle/>
                    <a:p>
                      <a:pPr algn="l" fontAlgn="ctr"/>
                      <a:r>
                        <a:rPr lang="en-US" sz="1100" b="0" i="0" u="none" strike="noStrike">
                          <a:solidFill>
                            <a:srgbClr val="000000"/>
                          </a:solidFill>
                          <a:effectLst/>
                          <a:latin typeface="ＭＳ Ｐゴシック"/>
                        </a:rPr>
                        <a:t>Cash out</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ＭＳ Ｐゴシック"/>
                        </a:rPr>
                        <a:t>2,000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ＭＳ Ｐゴシック"/>
                        </a:rPr>
                        <a:t>100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ＭＳ Ｐゴシック"/>
                        </a:rPr>
                        <a:t>100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ＭＳ Ｐゴシック"/>
                        </a:rPr>
                        <a:t>2100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ＭＳ Ｐゴシック"/>
                        </a:rPr>
                        <a:t>200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ＭＳ Ｐゴシック"/>
                        </a:rPr>
                        <a:t>200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ＭＳ Ｐゴシック"/>
                        </a:rPr>
                        <a:t>200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r>
              <a:tr h="171450">
                <a:tc>
                  <a:txBody>
                    <a:bodyPr/>
                    <a:lstStyle/>
                    <a:p>
                      <a:pPr algn="l" fontAlgn="ctr"/>
                      <a:r>
                        <a:rPr lang="en-US" sz="1100" b="0" i="0" u="none" strike="noStrike">
                          <a:solidFill>
                            <a:srgbClr val="000000"/>
                          </a:solidFill>
                          <a:effectLst/>
                          <a:latin typeface="ＭＳ Ｐゴシック"/>
                        </a:rPr>
                        <a:t>Cash in</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fontAlgn="ctr"/>
                      <a:r>
                        <a:rPr lang="ja-JP" altLang="en-US" sz="1100" b="0" i="0" u="none" strike="noStrike">
                          <a:solidFill>
                            <a:srgbClr val="000000"/>
                          </a:solidFill>
                          <a:effectLst/>
                          <a:latin typeface="ＭＳ Ｐゴシック"/>
                        </a:rPr>
                        <a:t>　</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ＭＳ Ｐゴシック"/>
                        </a:rPr>
                        <a:t>250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ＭＳ Ｐゴシック"/>
                        </a:rPr>
                        <a:t>750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ＭＳ Ｐゴシック"/>
                        </a:rPr>
                        <a:t>750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ＭＳ Ｐゴシック"/>
                        </a:rPr>
                        <a:t>1500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ＭＳ Ｐゴシック"/>
                        </a:rPr>
                        <a:t>1500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ＭＳ Ｐゴシック"/>
                        </a:rPr>
                        <a:t>1500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r>
              <a:tr h="171450">
                <a:tc>
                  <a:txBody>
                    <a:bodyPr/>
                    <a:lstStyle/>
                    <a:p>
                      <a:pPr algn="l" fontAlgn="ctr"/>
                      <a:r>
                        <a:rPr lang="en-US" sz="1100" b="0" i="0" u="none" strike="noStrike">
                          <a:solidFill>
                            <a:srgbClr val="000000"/>
                          </a:solidFill>
                          <a:effectLst/>
                          <a:latin typeface="ＭＳ Ｐゴシック"/>
                        </a:rPr>
                        <a:t>Cash flow</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ＭＳ Ｐゴシック"/>
                        </a:rPr>
                        <a:t>-2,000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ＭＳ Ｐゴシック"/>
                        </a:rPr>
                        <a:t>150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ＭＳ Ｐゴシック"/>
                        </a:rPr>
                        <a:t>650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ＭＳ Ｐゴシック"/>
                        </a:rPr>
                        <a:t>-1,350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ＭＳ Ｐゴシック"/>
                        </a:rPr>
                        <a:t>1,300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ＭＳ Ｐゴシック"/>
                        </a:rPr>
                        <a:t>1,300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ＭＳ Ｐゴシック"/>
                        </a:rPr>
                        <a:t>1,300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r>
              <a:tr h="342900">
                <a:tc>
                  <a:txBody>
                    <a:bodyPr/>
                    <a:lstStyle/>
                    <a:p>
                      <a:pPr algn="l" fontAlgn="ctr"/>
                      <a:r>
                        <a:rPr lang="en-US" sz="1100" b="0" i="0" u="none" strike="noStrike">
                          <a:solidFill>
                            <a:srgbClr val="000000"/>
                          </a:solidFill>
                          <a:effectLst/>
                          <a:latin typeface="ＭＳ Ｐゴシック"/>
                        </a:rPr>
                        <a:t>cash Flow</a:t>
                      </a:r>
                      <a:br>
                        <a:rPr lang="en-US" sz="1100" b="0" i="0" u="none" strike="noStrike">
                          <a:solidFill>
                            <a:srgbClr val="000000"/>
                          </a:solidFill>
                          <a:effectLst/>
                          <a:latin typeface="ＭＳ Ｐゴシック"/>
                        </a:rPr>
                      </a:br>
                      <a:r>
                        <a:rPr lang="en-US" sz="1100" b="0" i="0" u="none" strike="noStrike">
                          <a:solidFill>
                            <a:srgbClr val="000000"/>
                          </a:solidFill>
                          <a:effectLst/>
                          <a:latin typeface="ＭＳ Ｐゴシック"/>
                        </a:rPr>
                        <a:t>Present value</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ＭＳ Ｐゴシック"/>
                        </a:rPr>
                        <a:t>-2,000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ＭＳ Ｐゴシック"/>
                        </a:rPr>
                        <a:t>143</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ＭＳ Ｐゴシック"/>
                        </a:rPr>
                        <a:t>590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ＭＳ Ｐゴシック"/>
                        </a:rPr>
                        <a:t>-1,166</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ＭＳ Ｐゴシック"/>
                        </a:rPr>
                        <a:t>1,070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ＭＳ Ｐゴシック"/>
                        </a:rPr>
                        <a:t>1,019</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ＭＳ Ｐゴシック"/>
                        </a:rPr>
                        <a:t>970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r>
              <a:tr h="323850">
                <a:tc>
                  <a:txBody>
                    <a:bodyPr/>
                    <a:lstStyle/>
                    <a:p>
                      <a:pPr algn="l" fontAlgn="ctr"/>
                      <a:r>
                        <a:rPr lang="ja-JP" altLang="en-US" sz="1100" b="0" i="0" u="none" strike="noStrike">
                          <a:solidFill>
                            <a:srgbClr val="000000"/>
                          </a:solidFill>
                          <a:effectLst/>
                          <a:latin typeface="ＭＳ Ｐゴシック"/>
                        </a:rPr>
                        <a:t>割引率</a:t>
                      </a:r>
                    </a:p>
                  </a:txBody>
                  <a:tcPr marL="9525" marR="9525" marT="9525" marB="0" anchor="ctr">
                    <a:lnL>
                      <a:noFill/>
                    </a:lnL>
                    <a:lnR>
                      <a:noFill/>
                    </a:lnR>
                    <a:lnT w="6350" cap="flat" cmpd="sng" algn="ctr">
                      <a:solidFill>
                        <a:srgbClr val="808080"/>
                      </a:solidFill>
                      <a:prstDash val="solid"/>
                      <a:round/>
                      <a:headEnd type="none" w="med" len="med"/>
                      <a:tailEnd type="none" w="med" len="med"/>
                    </a:lnT>
                    <a:lnB>
                      <a:noFill/>
                    </a:lnB>
                  </a:tcPr>
                </a:tc>
                <a:tc>
                  <a:txBody>
                    <a:bodyPr/>
                    <a:lstStyle/>
                    <a:p>
                      <a:pPr algn="r" fontAlgn="ctr"/>
                      <a:r>
                        <a:rPr lang="en-US" altLang="ja-JP" sz="1100" b="0" i="0" u="none" strike="noStrike">
                          <a:solidFill>
                            <a:srgbClr val="000000"/>
                          </a:solidFill>
                          <a:effectLst/>
                          <a:latin typeface="ＭＳ Ｐゴシック"/>
                        </a:rPr>
                        <a:t>5%</a:t>
                      </a:r>
                    </a:p>
                  </a:txBody>
                  <a:tcPr marL="9525" marR="9525" marT="9525" marB="0" anchor="ctr">
                    <a:lnL>
                      <a:noFill/>
                    </a:lnL>
                    <a:lnR>
                      <a:noFill/>
                    </a:lnR>
                    <a:lnT w="6350" cap="flat" cmpd="sng" algn="ctr">
                      <a:solidFill>
                        <a:srgbClr val="808080"/>
                      </a:solidFill>
                      <a:prstDash val="solid"/>
                      <a:round/>
                      <a:headEnd type="none" w="med" len="med"/>
                      <a:tailEnd type="none" w="med" len="med"/>
                    </a:lnT>
                    <a:lnB>
                      <a:noFill/>
                    </a:lnB>
                  </a:tcPr>
                </a:tc>
                <a:tc>
                  <a:txBody>
                    <a:bodyPr/>
                    <a:lstStyle/>
                    <a:p>
                      <a:pPr algn="ctr" fontAlgn="ctr"/>
                      <a:r>
                        <a:rPr lang="en-US" sz="1100" b="0" i="0" u="none" strike="noStrike" dirty="0">
                          <a:solidFill>
                            <a:srgbClr val="000000"/>
                          </a:solidFill>
                          <a:effectLst/>
                          <a:latin typeface="ＭＳ Ｐゴシック"/>
                        </a:rPr>
                        <a:t>NPV=</a:t>
                      </a:r>
                    </a:p>
                  </a:txBody>
                  <a:tcPr marL="9525" marR="9525" marT="9525" marB="0" anchor="ctr">
                    <a:lnL>
                      <a:noFill/>
                    </a:lnL>
                    <a:lnR>
                      <a:noFill/>
                    </a:lnR>
                    <a:lnT w="6350" cap="flat" cmpd="sng" algn="ctr">
                      <a:solidFill>
                        <a:srgbClr val="808080"/>
                      </a:solidFill>
                      <a:prstDash val="solid"/>
                      <a:round/>
                      <a:headEnd type="none" w="med" len="med"/>
                      <a:tailEnd type="none" w="med" len="med"/>
                    </a:lnT>
                    <a:lnB>
                      <a:noFill/>
                    </a:lnB>
                  </a:tcPr>
                </a:tc>
                <a:tc>
                  <a:txBody>
                    <a:bodyPr/>
                    <a:lstStyle/>
                    <a:p>
                      <a:pPr algn="r" fontAlgn="ctr"/>
                      <a:r>
                        <a:rPr lang="en-US" altLang="ja-JP" sz="1100" b="0" i="0" u="none" strike="noStrike">
                          <a:solidFill>
                            <a:srgbClr val="000000"/>
                          </a:solidFill>
                          <a:effectLst/>
                          <a:latin typeface="ＭＳ Ｐゴシック"/>
                        </a:rPr>
                        <a:t>624</a:t>
                      </a:r>
                    </a:p>
                  </a:txBody>
                  <a:tcPr marL="9525" marR="9525" marT="9525" marB="0" anchor="ctr">
                    <a:lnL>
                      <a:noFill/>
                    </a:lnL>
                    <a:lnR>
                      <a:noFill/>
                    </a:lnR>
                    <a:lnT w="6350" cap="flat" cmpd="sng" algn="ctr">
                      <a:solidFill>
                        <a:srgbClr val="808080"/>
                      </a:solidFill>
                      <a:prstDash val="solid"/>
                      <a:round/>
                      <a:headEnd type="none" w="med" len="med"/>
                      <a:tailEnd type="none" w="med" len="med"/>
                    </a:lnT>
                    <a:lnB>
                      <a:noFill/>
                    </a:lnB>
                  </a:tcPr>
                </a:tc>
                <a:tc>
                  <a:txBody>
                    <a:bodyPr/>
                    <a:lstStyle/>
                    <a:p>
                      <a:pPr algn="l" fontAlgn="ctr"/>
                      <a:endParaRPr lang="ja-JP" altLang="en-US" sz="1100" b="0" i="0" u="none" strike="noStrike">
                        <a:solidFill>
                          <a:srgbClr val="000000"/>
                        </a:solidFill>
                        <a:effectLst/>
                        <a:latin typeface="ＭＳ Ｐゴシック"/>
                      </a:endParaRPr>
                    </a:p>
                  </a:txBody>
                  <a:tcPr marL="9525" marR="9525" marT="9525" marB="0" anchor="ctr">
                    <a:lnL>
                      <a:noFill/>
                    </a:lnL>
                    <a:lnR>
                      <a:noFill/>
                    </a:lnR>
                    <a:lnT w="6350" cap="flat" cmpd="sng" algn="ctr">
                      <a:solidFill>
                        <a:srgbClr val="808080"/>
                      </a:solidFill>
                      <a:prstDash val="solid"/>
                      <a:round/>
                      <a:headEnd type="none" w="med" len="med"/>
                      <a:tailEnd type="none" w="med" len="med"/>
                    </a:lnT>
                    <a:lnB>
                      <a:noFill/>
                    </a:lnB>
                  </a:tcPr>
                </a:tc>
                <a:tc>
                  <a:txBody>
                    <a:bodyPr/>
                    <a:lstStyle/>
                    <a:p>
                      <a:pPr algn="l" fontAlgn="ctr"/>
                      <a:endParaRPr lang="ja-JP" altLang="en-US" sz="1100" b="0" i="0" u="none" strike="noStrike">
                        <a:solidFill>
                          <a:srgbClr val="000000"/>
                        </a:solidFill>
                        <a:effectLst/>
                        <a:latin typeface="ＭＳ Ｐゴシック"/>
                      </a:endParaRPr>
                    </a:p>
                  </a:txBody>
                  <a:tcPr marL="9525" marR="9525" marT="9525" marB="0" anchor="ctr">
                    <a:lnL>
                      <a:noFill/>
                    </a:lnL>
                    <a:lnR>
                      <a:noFill/>
                    </a:lnR>
                    <a:lnT w="6350" cap="flat" cmpd="sng" algn="ctr">
                      <a:solidFill>
                        <a:srgbClr val="808080"/>
                      </a:solidFill>
                      <a:prstDash val="solid"/>
                      <a:round/>
                      <a:headEnd type="none" w="med" len="med"/>
                      <a:tailEnd type="none" w="med" len="med"/>
                    </a:lnT>
                    <a:lnB>
                      <a:noFill/>
                    </a:lnB>
                  </a:tcPr>
                </a:tc>
                <a:tc>
                  <a:txBody>
                    <a:bodyPr/>
                    <a:lstStyle/>
                    <a:p>
                      <a:pPr algn="l" fontAlgn="ctr"/>
                      <a:endParaRPr lang="ja-JP" altLang="en-US" sz="1100" b="0" i="0" u="none" strike="noStrike">
                        <a:solidFill>
                          <a:srgbClr val="000000"/>
                        </a:solidFill>
                        <a:effectLst/>
                        <a:latin typeface="ＭＳ Ｐゴシック"/>
                      </a:endParaRPr>
                    </a:p>
                  </a:txBody>
                  <a:tcPr marL="9525" marR="9525" marT="9525" marB="0" anchor="ctr">
                    <a:lnL>
                      <a:noFill/>
                    </a:lnL>
                    <a:lnR>
                      <a:noFill/>
                    </a:lnR>
                    <a:lnT w="6350" cap="flat" cmpd="sng" algn="ctr">
                      <a:solidFill>
                        <a:srgbClr val="808080"/>
                      </a:solidFill>
                      <a:prstDash val="solid"/>
                      <a:round/>
                      <a:headEnd type="none" w="med" len="med"/>
                      <a:tailEnd type="none" w="med" len="med"/>
                    </a:lnT>
                    <a:lnB>
                      <a:noFill/>
                    </a:lnB>
                  </a:tcPr>
                </a:tc>
                <a:tc>
                  <a:txBody>
                    <a:bodyPr/>
                    <a:lstStyle/>
                    <a:p>
                      <a:pPr algn="l" fontAlgn="ctr"/>
                      <a:endParaRPr lang="ja-JP" altLang="en-US" sz="1100" b="0" i="0" u="none" strike="noStrike" dirty="0">
                        <a:solidFill>
                          <a:srgbClr val="000000"/>
                        </a:solidFill>
                        <a:effectLst/>
                        <a:latin typeface="ＭＳ Ｐゴシック"/>
                      </a:endParaRPr>
                    </a:p>
                  </a:txBody>
                  <a:tcPr marL="9525" marR="9525" marT="9525" marB="0" anchor="ctr">
                    <a:lnL>
                      <a:noFill/>
                    </a:lnL>
                    <a:lnR>
                      <a:noFill/>
                    </a:lnR>
                    <a:lnT w="6350" cap="flat" cmpd="sng" algn="ctr">
                      <a:solidFill>
                        <a:srgbClr val="808080"/>
                      </a:solidFill>
                      <a:prstDash val="solid"/>
                      <a:round/>
                      <a:headEnd type="none" w="med" len="med"/>
                      <a:tailEnd type="none" w="med" len="med"/>
                    </a:lnT>
                    <a:lnB>
                      <a:noFill/>
                    </a:lnB>
                  </a:tcPr>
                </a:tc>
              </a:tr>
            </a:tbl>
          </a:graphicData>
        </a:graphic>
      </p:graphicFrame>
    </p:spTree>
    <p:extLst>
      <p:ext uri="{BB962C8B-B14F-4D97-AF65-F5344CB8AC3E}">
        <p14:creationId xmlns:p14="http://schemas.microsoft.com/office/powerpoint/2010/main" val="160094547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p:cNvSpPr>
            <a:spLocks noGrp="1"/>
          </p:cNvSpPr>
          <p:nvPr>
            <p:ph type="title" sz="quarter"/>
          </p:nvPr>
        </p:nvSpPr>
        <p:spPr/>
        <p:txBody>
          <a:bodyPr/>
          <a:lstStyle/>
          <a:p>
            <a:r>
              <a:rPr lang="ja-JP" altLang="en-US" dirty="0" smtClean="0"/>
              <a:t>図表</a:t>
            </a:r>
            <a:r>
              <a:rPr lang="en-US" altLang="ja-JP" dirty="0" smtClean="0"/>
              <a:t>7-34</a:t>
            </a:r>
            <a:r>
              <a:rPr lang="ja-JP" altLang="en-US" dirty="0"/>
              <a:t>　</a:t>
            </a:r>
            <a:r>
              <a:rPr lang="en-US" altLang="ja-JP" dirty="0"/>
              <a:t>BSC(Balance Score Card)</a:t>
            </a:r>
            <a:r>
              <a:rPr lang="ja-JP" altLang="en-US" dirty="0"/>
              <a:t>の例</a:t>
            </a:r>
            <a:endParaRPr kumimoji="1" lang="ja-JP" altLang="en-US" dirty="0"/>
          </a:p>
        </p:txBody>
      </p:sp>
      <p:grpSp>
        <p:nvGrpSpPr>
          <p:cNvPr id="3" name="グループ化 2"/>
          <p:cNvGrpSpPr/>
          <p:nvPr/>
        </p:nvGrpSpPr>
        <p:grpSpPr>
          <a:xfrm>
            <a:off x="611560" y="1052736"/>
            <a:ext cx="7561212" cy="5688632"/>
            <a:chOff x="611560" y="1052736"/>
            <a:chExt cx="7561212" cy="5688632"/>
          </a:xfrm>
        </p:grpSpPr>
        <p:sp>
          <p:nvSpPr>
            <p:cNvPr id="4" name="正方形/長方形 3"/>
            <p:cNvSpPr/>
            <p:nvPr/>
          </p:nvSpPr>
          <p:spPr bwMode="auto">
            <a:xfrm>
              <a:off x="1187624" y="1052736"/>
              <a:ext cx="6985148" cy="1422158"/>
            </a:xfrm>
            <a:prstGeom prst="rect">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6000" tIns="36000" rIns="36000" bIns="360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5" name="正方形/長方形 4"/>
            <p:cNvSpPr/>
            <p:nvPr/>
          </p:nvSpPr>
          <p:spPr bwMode="auto">
            <a:xfrm>
              <a:off x="1187624" y="2474894"/>
              <a:ext cx="6985148" cy="1422158"/>
            </a:xfrm>
            <a:prstGeom prst="rect">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6000" tIns="36000" rIns="36000" bIns="360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6" name="正方形/長方形 5"/>
            <p:cNvSpPr/>
            <p:nvPr/>
          </p:nvSpPr>
          <p:spPr bwMode="auto">
            <a:xfrm>
              <a:off x="1187624" y="3897052"/>
              <a:ext cx="6985148" cy="1422158"/>
            </a:xfrm>
            <a:prstGeom prst="rect">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6000" tIns="36000" rIns="36000" bIns="360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7" name="正方形/長方形 6"/>
            <p:cNvSpPr/>
            <p:nvPr/>
          </p:nvSpPr>
          <p:spPr bwMode="auto">
            <a:xfrm>
              <a:off x="1204814" y="5319210"/>
              <a:ext cx="6967958" cy="1422158"/>
            </a:xfrm>
            <a:prstGeom prst="rect">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6000" tIns="36000" rIns="36000" bIns="360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8" name="正方形/長方形 7"/>
            <p:cNvSpPr/>
            <p:nvPr/>
          </p:nvSpPr>
          <p:spPr bwMode="auto">
            <a:xfrm>
              <a:off x="611560" y="1065028"/>
              <a:ext cx="515980" cy="1409866"/>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a:extLst/>
          </p:spPr>
          <p:txBody>
            <a:bodyPr vert="horz" wrap="square" lIns="36000" tIns="36000" rIns="36000" bIns="360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dirty="0" smtClean="0">
                <a:ln>
                  <a:noFill/>
                </a:ln>
                <a:solidFill>
                  <a:schemeClr val="tx1"/>
                </a:solidFill>
                <a:effectLst/>
                <a:latin typeface="Arial" charset="0"/>
                <a:ea typeface="ＭＳ Ｐゴシック" pitchFamily="50" charset="-128"/>
              </a:endParaRPr>
            </a:p>
          </p:txBody>
        </p:sp>
        <p:sp>
          <p:nvSpPr>
            <p:cNvPr id="10" name="正方形/長方形 9"/>
            <p:cNvSpPr/>
            <p:nvPr/>
          </p:nvSpPr>
          <p:spPr bwMode="auto">
            <a:xfrm>
              <a:off x="611560" y="2474894"/>
              <a:ext cx="515980" cy="1422158"/>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a:extLst/>
          </p:spPr>
          <p:txBody>
            <a:bodyPr vert="horz" wrap="square" lIns="36000" tIns="36000" rIns="36000" bIns="360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dirty="0" smtClean="0">
                <a:ln>
                  <a:noFill/>
                </a:ln>
                <a:solidFill>
                  <a:schemeClr val="tx1"/>
                </a:solidFill>
                <a:effectLst/>
                <a:latin typeface="Arial" charset="0"/>
                <a:ea typeface="ＭＳ Ｐゴシック" pitchFamily="50" charset="-128"/>
              </a:endParaRPr>
            </a:p>
          </p:txBody>
        </p:sp>
        <p:sp>
          <p:nvSpPr>
            <p:cNvPr id="11" name="正方形/長方形 10"/>
            <p:cNvSpPr/>
            <p:nvPr/>
          </p:nvSpPr>
          <p:spPr bwMode="auto">
            <a:xfrm>
              <a:off x="611560" y="3897052"/>
              <a:ext cx="515980" cy="1422158"/>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a:extLst/>
          </p:spPr>
          <p:txBody>
            <a:bodyPr vert="horz" wrap="square" lIns="36000" tIns="36000" rIns="36000" bIns="360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dirty="0" smtClean="0">
                <a:ln>
                  <a:noFill/>
                </a:ln>
                <a:solidFill>
                  <a:schemeClr val="tx1"/>
                </a:solidFill>
                <a:effectLst/>
                <a:latin typeface="Arial" charset="0"/>
                <a:ea typeface="ＭＳ Ｐゴシック" pitchFamily="50" charset="-128"/>
              </a:endParaRPr>
            </a:p>
          </p:txBody>
        </p:sp>
        <p:sp>
          <p:nvSpPr>
            <p:cNvPr id="12" name="正方形/長方形 11"/>
            <p:cNvSpPr/>
            <p:nvPr/>
          </p:nvSpPr>
          <p:spPr bwMode="auto">
            <a:xfrm>
              <a:off x="611560" y="5327204"/>
              <a:ext cx="515980" cy="1414163"/>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a:extLst/>
          </p:spPr>
          <p:txBody>
            <a:bodyPr vert="horz" wrap="square" lIns="36000" tIns="36000" rIns="36000" bIns="360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dirty="0" smtClean="0">
                <a:ln>
                  <a:noFill/>
                </a:ln>
                <a:solidFill>
                  <a:schemeClr val="tx1"/>
                </a:solidFill>
                <a:effectLst/>
                <a:latin typeface="Arial" charset="0"/>
                <a:ea typeface="ＭＳ Ｐゴシック" pitchFamily="50" charset="-128"/>
              </a:endParaRPr>
            </a:p>
          </p:txBody>
        </p:sp>
        <p:sp>
          <p:nvSpPr>
            <p:cNvPr id="13" name="テキスト ボックス 12"/>
            <p:cNvSpPr txBox="1"/>
            <p:nvPr/>
          </p:nvSpPr>
          <p:spPr>
            <a:xfrm>
              <a:off x="683568" y="1268760"/>
              <a:ext cx="369332" cy="837730"/>
            </a:xfrm>
            <a:prstGeom prst="rect">
              <a:avLst/>
            </a:prstGeom>
            <a:noFill/>
          </p:spPr>
          <p:txBody>
            <a:bodyPr vert="eaVert" wrap="none" rtlCol="0">
              <a:spAutoFit/>
            </a:bodyPr>
            <a:lstStyle/>
            <a:p>
              <a:r>
                <a:rPr kumimoji="1" lang="ja-JP" altLang="en-US" sz="1200" b="1" dirty="0" smtClean="0"/>
                <a:t>財務の視点</a:t>
              </a:r>
              <a:endParaRPr kumimoji="1" lang="ja-JP" altLang="en-US" sz="1200" b="1" dirty="0"/>
            </a:p>
          </p:txBody>
        </p:sp>
        <p:sp>
          <p:nvSpPr>
            <p:cNvPr id="14" name="テキスト ボックス 13"/>
            <p:cNvSpPr txBox="1"/>
            <p:nvPr/>
          </p:nvSpPr>
          <p:spPr>
            <a:xfrm>
              <a:off x="683568" y="2735286"/>
              <a:ext cx="369332" cy="837730"/>
            </a:xfrm>
            <a:prstGeom prst="rect">
              <a:avLst/>
            </a:prstGeom>
            <a:noFill/>
          </p:spPr>
          <p:txBody>
            <a:bodyPr vert="eaVert" wrap="none" rtlCol="0">
              <a:spAutoFit/>
            </a:bodyPr>
            <a:lstStyle/>
            <a:p>
              <a:r>
                <a:rPr kumimoji="1" lang="ja-JP" altLang="en-US" sz="1200" b="1" dirty="0" smtClean="0"/>
                <a:t>顧客の視点</a:t>
              </a:r>
              <a:endParaRPr kumimoji="1" lang="ja-JP" altLang="en-US" sz="1200" b="1" dirty="0"/>
            </a:p>
          </p:txBody>
        </p:sp>
        <p:sp>
          <p:nvSpPr>
            <p:cNvPr id="15" name="テキスト ボックス 14"/>
            <p:cNvSpPr txBox="1"/>
            <p:nvPr/>
          </p:nvSpPr>
          <p:spPr>
            <a:xfrm>
              <a:off x="692860" y="3861048"/>
              <a:ext cx="369332" cy="1368323"/>
            </a:xfrm>
            <a:prstGeom prst="rect">
              <a:avLst/>
            </a:prstGeom>
            <a:noFill/>
          </p:spPr>
          <p:txBody>
            <a:bodyPr vert="eaVert" wrap="none" rtlCol="0">
              <a:spAutoFit/>
            </a:bodyPr>
            <a:lstStyle/>
            <a:p>
              <a:r>
                <a:rPr kumimoji="1" lang="ja-JP" altLang="en-US" sz="1200" b="1" dirty="0" smtClean="0"/>
                <a:t>内部プロセスの視点</a:t>
              </a:r>
              <a:endParaRPr kumimoji="1" lang="ja-JP" altLang="en-US" sz="1200" b="1" dirty="0"/>
            </a:p>
          </p:txBody>
        </p:sp>
        <p:sp>
          <p:nvSpPr>
            <p:cNvPr id="16" name="テキスト ボックス 15"/>
            <p:cNvSpPr txBox="1"/>
            <p:nvPr/>
          </p:nvSpPr>
          <p:spPr>
            <a:xfrm>
              <a:off x="692860" y="5403756"/>
              <a:ext cx="369332" cy="1142300"/>
            </a:xfrm>
            <a:prstGeom prst="rect">
              <a:avLst/>
            </a:prstGeom>
            <a:noFill/>
          </p:spPr>
          <p:txBody>
            <a:bodyPr vert="eaVert" wrap="none" rtlCol="0">
              <a:spAutoFit/>
            </a:bodyPr>
            <a:lstStyle/>
            <a:p>
              <a:r>
                <a:rPr kumimoji="1" lang="ja-JP" altLang="en-US" sz="1200" b="1" dirty="0" smtClean="0"/>
                <a:t>学習成長の視点</a:t>
              </a:r>
              <a:endParaRPr kumimoji="1" lang="ja-JP" altLang="en-US" sz="1200" b="1" dirty="0"/>
            </a:p>
          </p:txBody>
        </p:sp>
        <p:grpSp>
          <p:nvGrpSpPr>
            <p:cNvPr id="17" name="グループ化 16"/>
            <p:cNvGrpSpPr/>
            <p:nvPr/>
          </p:nvGrpSpPr>
          <p:grpSpPr>
            <a:xfrm>
              <a:off x="1691680" y="1196752"/>
              <a:ext cx="5544616" cy="5525716"/>
              <a:chOff x="1691680" y="1196752"/>
              <a:chExt cx="5544616" cy="5525716"/>
            </a:xfrm>
          </p:grpSpPr>
          <p:sp>
            <p:nvSpPr>
              <p:cNvPr id="18" name="Oval 116"/>
              <p:cNvSpPr>
                <a:spLocks noChangeArrowheads="1"/>
              </p:cNvSpPr>
              <p:nvPr/>
            </p:nvSpPr>
            <p:spPr bwMode="auto">
              <a:xfrm>
                <a:off x="1764980" y="2819177"/>
                <a:ext cx="1832498" cy="579437"/>
              </a:xfrm>
              <a:prstGeom prst="ellipse">
                <a:avLst/>
              </a:prstGeom>
              <a:solidFill>
                <a:srgbClr val="FFFF00"/>
              </a:solidFill>
              <a:ln w="9525" algn="ctr">
                <a:solidFill>
                  <a:srgbClr val="FF0000"/>
                </a:solidFill>
                <a:round/>
                <a:headEnd/>
                <a:tailEnd/>
              </a:ln>
            </p:spPr>
            <p:txBody>
              <a:bodyPr wrap="none" anchor="ctr"/>
              <a:lstStyle/>
              <a:p>
                <a:pPr algn="ctr"/>
                <a:r>
                  <a:rPr lang="ja-JP" altLang="en-US" sz="1200">
                    <a:ea typeface="ＭＳ Ｐゴシック" pitchFamily="50" charset="-128"/>
                  </a:rPr>
                  <a:t>革新的製品</a:t>
                </a:r>
                <a:br>
                  <a:rPr lang="ja-JP" altLang="en-US" sz="1200">
                    <a:ea typeface="ＭＳ Ｐゴシック" pitchFamily="50" charset="-128"/>
                  </a:rPr>
                </a:br>
                <a:r>
                  <a:rPr lang="ja-JP" altLang="en-US" sz="1200">
                    <a:ea typeface="ＭＳ Ｐゴシック" pitchFamily="50" charset="-128"/>
                  </a:rPr>
                  <a:t>の提供</a:t>
                </a:r>
              </a:p>
            </p:txBody>
          </p:sp>
          <p:sp>
            <p:nvSpPr>
              <p:cNvPr id="19" name="Oval 117"/>
              <p:cNvSpPr>
                <a:spLocks noChangeArrowheads="1"/>
              </p:cNvSpPr>
              <p:nvPr/>
            </p:nvSpPr>
            <p:spPr bwMode="auto">
              <a:xfrm>
                <a:off x="3469202" y="3171602"/>
                <a:ext cx="1832498" cy="579437"/>
              </a:xfrm>
              <a:prstGeom prst="ellipse">
                <a:avLst/>
              </a:prstGeom>
              <a:solidFill>
                <a:srgbClr val="FFFF00"/>
              </a:solidFill>
              <a:ln w="9525" algn="ctr">
                <a:solidFill>
                  <a:srgbClr val="FF0000"/>
                </a:solidFill>
                <a:round/>
                <a:headEnd/>
                <a:tailEnd/>
              </a:ln>
            </p:spPr>
            <p:txBody>
              <a:bodyPr wrap="none" anchor="ctr"/>
              <a:lstStyle/>
              <a:p>
                <a:pPr algn="ctr"/>
                <a:r>
                  <a:rPr lang="ja-JP" altLang="en-US" sz="1200">
                    <a:ea typeface="ＭＳ Ｐゴシック" pitchFamily="50" charset="-128"/>
                  </a:rPr>
                  <a:t>一貫した顧客</a:t>
                </a:r>
                <a:br>
                  <a:rPr lang="ja-JP" altLang="en-US" sz="1200">
                    <a:ea typeface="ＭＳ Ｐゴシック" pitchFamily="50" charset="-128"/>
                  </a:rPr>
                </a:br>
                <a:r>
                  <a:rPr lang="ja-JP" altLang="en-US" sz="1200">
                    <a:ea typeface="ＭＳ Ｐゴシック" pitchFamily="50" charset="-128"/>
                  </a:rPr>
                  <a:t>サービスの提供</a:t>
                </a:r>
              </a:p>
            </p:txBody>
          </p:sp>
          <p:sp>
            <p:nvSpPr>
              <p:cNvPr id="20" name="Oval 118"/>
              <p:cNvSpPr>
                <a:spLocks noChangeArrowheads="1"/>
              </p:cNvSpPr>
              <p:nvPr/>
            </p:nvSpPr>
            <p:spPr bwMode="auto">
              <a:xfrm>
                <a:off x="5131541" y="2781077"/>
                <a:ext cx="1832498" cy="579437"/>
              </a:xfrm>
              <a:prstGeom prst="ellipse">
                <a:avLst/>
              </a:prstGeom>
              <a:solidFill>
                <a:srgbClr val="FFFF00"/>
              </a:solidFill>
              <a:ln w="9525" algn="ctr">
                <a:solidFill>
                  <a:srgbClr val="FF0000"/>
                </a:solidFill>
                <a:round/>
                <a:headEnd/>
                <a:tailEnd/>
              </a:ln>
            </p:spPr>
            <p:txBody>
              <a:bodyPr wrap="none" anchor="ctr"/>
              <a:lstStyle/>
              <a:p>
                <a:pPr algn="ctr"/>
                <a:r>
                  <a:rPr lang="en-US" altLang="ja-JP" sz="1200">
                    <a:ea typeface="ＭＳ Ｐゴシック" pitchFamily="50" charset="-128"/>
                  </a:rPr>
                  <a:t>BRICs</a:t>
                </a:r>
                <a:r>
                  <a:rPr lang="ja-JP" altLang="en-US" sz="1200">
                    <a:ea typeface="ＭＳ Ｐゴシック" pitchFamily="50" charset="-128"/>
                  </a:rPr>
                  <a:t>への</a:t>
                </a:r>
                <a:br>
                  <a:rPr lang="ja-JP" altLang="en-US" sz="1200">
                    <a:ea typeface="ＭＳ Ｐゴシック" pitchFamily="50" charset="-128"/>
                  </a:rPr>
                </a:br>
                <a:r>
                  <a:rPr lang="ja-JP" altLang="en-US" sz="1200">
                    <a:ea typeface="ＭＳ Ｐゴシック" pitchFamily="50" charset="-128"/>
                  </a:rPr>
                  <a:t>販売</a:t>
                </a:r>
              </a:p>
            </p:txBody>
          </p:sp>
          <p:sp>
            <p:nvSpPr>
              <p:cNvPr id="21" name="Oval 119"/>
              <p:cNvSpPr>
                <a:spLocks noChangeArrowheads="1"/>
              </p:cNvSpPr>
              <p:nvPr/>
            </p:nvSpPr>
            <p:spPr bwMode="auto">
              <a:xfrm>
                <a:off x="1691680" y="4036789"/>
                <a:ext cx="1832498" cy="579438"/>
              </a:xfrm>
              <a:prstGeom prst="ellipse">
                <a:avLst/>
              </a:prstGeom>
              <a:solidFill>
                <a:srgbClr val="FFFF00"/>
              </a:solidFill>
              <a:ln w="9525" algn="ctr">
                <a:solidFill>
                  <a:srgbClr val="FF0000"/>
                </a:solidFill>
                <a:round/>
                <a:headEnd/>
                <a:tailEnd/>
              </a:ln>
            </p:spPr>
            <p:txBody>
              <a:bodyPr wrap="none" anchor="ctr"/>
              <a:lstStyle/>
              <a:p>
                <a:pPr algn="ctr"/>
                <a:r>
                  <a:rPr lang="ja-JP" altLang="en-US" sz="1200">
                    <a:ea typeface="ＭＳ Ｐゴシック" pitchFamily="50" charset="-128"/>
                  </a:rPr>
                  <a:t>技術開発</a:t>
                </a:r>
                <a:br>
                  <a:rPr lang="ja-JP" altLang="en-US" sz="1200">
                    <a:ea typeface="ＭＳ Ｐゴシック" pitchFamily="50" charset="-128"/>
                  </a:rPr>
                </a:br>
                <a:r>
                  <a:rPr lang="ja-JP" altLang="en-US" sz="1200">
                    <a:ea typeface="ＭＳ Ｐゴシック" pitchFamily="50" charset="-128"/>
                  </a:rPr>
                  <a:t>プロセスの革新</a:t>
                </a:r>
              </a:p>
            </p:txBody>
          </p:sp>
          <p:cxnSp>
            <p:nvCxnSpPr>
              <p:cNvPr id="22" name="AutoShape 120"/>
              <p:cNvCxnSpPr>
                <a:cxnSpLocks noChangeShapeType="1"/>
                <a:stCxn id="21" idx="1"/>
                <a:endCxn id="18" idx="4"/>
              </p:cNvCxnSpPr>
              <p:nvPr/>
            </p:nvCxnSpPr>
            <p:spPr bwMode="auto">
              <a:xfrm rot="16200000">
                <a:off x="1960117" y="3399815"/>
                <a:ext cx="722313" cy="719911"/>
              </a:xfrm>
              <a:prstGeom prst="curvedConnector3">
                <a:avLst>
                  <a:gd name="adj1" fmla="val 55824"/>
                </a:avLst>
              </a:prstGeom>
              <a:noFill/>
              <a:ln w="9525">
                <a:solidFill>
                  <a:srgbClr val="000099"/>
                </a:solidFill>
                <a:round/>
                <a:headEnd/>
                <a:tailEnd type="triangle" w="med" len="med"/>
              </a:ln>
              <a:extLst>
                <a:ext uri="{909E8E84-426E-40DD-AFC4-6F175D3DCCD1}">
                  <a14:hiddenFill xmlns:a14="http://schemas.microsoft.com/office/drawing/2010/main">
                    <a:noFill/>
                  </a14:hiddenFill>
                </a:ext>
              </a:extLst>
            </p:spPr>
          </p:cxnSp>
          <p:sp>
            <p:nvSpPr>
              <p:cNvPr id="23" name="Oval 121"/>
              <p:cNvSpPr>
                <a:spLocks noChangeArrowheads="1"/>
              </p:cNvSpPr>
              <p:nvPr/>
            </p:nvSpPr>
            <p:spPr bwMode="auto">
              <a:xfrm>
                <a:off x="4843577" y="5444531"/>
                <a:ext cx="1832498" cy="579437"/>
              </a:xfrm>
              <a:prstGeom prst="ellipse">
                <a:avLst/>
              </a:prstGeom>
              <a:solidFill>
                <a:srgbClr val="FFFF00"/>
              </a:solidFill>
              <a:ln w="9525" algn="ctr">
                <a:solidFill>
                  <a:srgbClr val="FF0000"/>
                </a:solidFill>
                <a:round/>
                <a:headEnd/>
                <a:tailEnd/>
              </a:ln>
            </p:spPr>
            <p:txBody>
              <a:bodyPr wrap="none" anchor="ctr"/>
              <a:lstStyle/>
              <a:p>
                <a:pPr algn="ctr"/>
                <a:r>
                  <a:rPr lang="ja-JP" altLang="en-US" sz="1200">
                    <a:ea typeface="ＭＳ Ｐゴシック" pitchFamily="50" charset="-128"/>
                  </a:rPr>
                  <a:t>顧客</a:t>
                </a:r>
                <a:r>
                  <a:rPr lang="en-US" altLang="ja-JP" sz="1200">
                    <a:ea typeface="ＭＳ Ｐゴシック" pitchFamily="50" charset="-128"/>
                  </a:rPr>
                  <a:t>DB</a:t>
                </a:r>
                <a:br>
                  <a:rPr lang="en-US" altLang="ja-JP" sz="1200">
                    <a:ea typeface="ＭＳ Ｐゴシック" pitchFamily="50" charset="-128"/>
                  </a:rPr>
                </a:br>
                <a:r>
                  <a:rPr lang="ja-JP" altLang="en-US" sz="1200">
                    <a:ea typeface="ＭＳ Ｐゴシック" pitchFamily="50" charset="-128"/>
                  </a:rPr>
                  <a:t>の統合</a:t>
                </a:r>
              </a:p>
            </p:txBody>
          </p:sp>
          <p:sp>
            <p:nvSpPr>
              <p:cNvPr id="24" name="Oval 122"/>
              <p:cNvSpPr>
                <a:spLocks noChangeArrowheads="1"/>
              </p:cNvSpPr>
              <p:nvPr/>
            </p:nvSpPr>
            <p:spPr bwMode="auto">
              <a:xfrm>
                <a:off x="4165552" y="4459064"/>
                <a:ext cx="1832498" cy="579438"/>
              </a:xfrm>
              <a:prstGeom prst="ellipse">
                <a:avLst/>
              </a:prstGeom>
              <a:solidFill>
                <a:srgbClr val="FFFF00"/>
              </a:solidFill>
              <a:ln w="9525" algn="ctr">
                <a:solidFill>
                  <a:srgbClr val="FF0000"/>
                </a:solidFill>
                <a:round/>
                <a:headEnd/>
                <a:tailEnd/>
              </a:ln>
            </p:spPr>
            <p:txBody>
              <a:bodyPr wrap="none" anchor="ctr"/>
              <a:lstStyle/>
              <a:p>
                <a:pPr algn="ctr"/>
                <a:r>
                  <a:rPr lang="ja-JP" altLang="en-US" sz="1200">
                    <a:ea typeface="ＭＳ Ｐゴシック" pitchFamily="50" charset="-128"/>
                  </a:rPr>
                  <a:t>一貫したサービス</a:t>
                </a:r>
                <a:br>
                  <a:rPr lang="ja-JP" altLang="en-US" sz="1200">
                    <a:ea typeface="ＭＳ Ｐゴシック" pitchFamily="50" charset="-128"/>
                  </a:rPr>
                </a:br>
                <a:r>
                  <a:rPr lang="ja-JP" altLang="en-US" sz="1200">
                    <a:ea typeface="ＭＳ Ｐゴシック" pitchFamily="50" charset="-128"/>
                  </a:rPr>
                  <a:t>プロセス構築</a:t>
                </a:r>
              </a:p>
            </p:txBody>
          </p:sp>
          <p:sp>
            <p:nvSpPr>
              <p:cNvPr id="25" name="Oval 123"/>
              <p:cNvSpPr>
                <a:spLocks noChangeArrowheads="1"/>
              </p:cNvSpPr>
              <p:nvPr/>
            </p:nvSpPr>
            <p:spPr bwMode="auto">
              <a:xfrm>
                <a:off x="5403798" y="3895502"/>
                <a:ext cx="1832498" cy="579437"/>
              </a:xfrm>
              <a:prstGeom prst="ellipse">
                <a:avLst/>
              </a:prstGeom>
              <a:solidFill>
                <a:srgbClr val="FFFF00"/>
              </a:solidFill>
              <a:ln w="9525" algn="ctr">
                <a:solidFill>
                  <a:srgbClr val="FF0000"/>
                </a:solidFill>
                <a:round/>
                <a:headEnd/>
                <a:tailEnd/>
              </a:ln>
            </p:spPr>
            <p:txBody>
              <a:bodyPr wrap="none" anchor="ctr"/>
              <a:lstStyle/>
              <a:p>
                <a:pPr algn="ctr"/>
                <a:r>
                  <a:rPr lang="ja-JP" altLang="en-US" sz="1200">
                    <a:ea typeface="ＭＳ Ｐゴシック" pitchFamily="50" charset="-128"/>
                  </a:rPr>
                  <a:t>販売チャネル</a:t>
                </a:r>
                <a:br>
                  <a:rPr lang="ja-JP" altLang="en-US" sz="1200">
                    <a:ea typeface="ＭＳ Ｐゴシック" pitchFamily="50" charset="-128"/>
                  </a:rPr>
                </a:br>
                <a:r>
                  <a:rPr lang="ja-JP" altLang="en-US" sz="1200">
                    <a:ea typeface="ＭＳ Ｐゴシック" pitchFamily="50" charset="-128"/>
                  </a:rPr>
                  <a:t>強化</a:t>
                </a:r>
              </a:p>
            </p:txBody>
          </p:sp>
          <p:sp>
            <p:nvSpPr>
              <p:cNvPr id="26" name="Oval 124"/>
              <p:cNvSpPr>
                <a:spLocks noChangeArrowheads="1"/>
              </p:cNvSpPr>
              <p:nvPr/>
            </p:nvSpPr>
            <p:spPr bwMode="auto">
              <a:xfrm>
                <a:off x="1759744" y="5760443"/>
                <a:ext cx="1832498" cy="579438"/>
              </a:xfrm>
              <a:prstGeom prst="ellipse">
                <a:avLst/>
              </a:prstGeom>
              <a:solidFill>
                <a:srgbClr val="FFFF00"/>
              </a:solidFill>
              <a:ln w="9525" algn="ctr">
                <a:solidFill>
                  <a:srgbClr val="FF0000"/>
                </a:solidFill>
                <a:round/>
                <a:headEnd/>
                <a:tailEnd/>
              </a:ln>
            </p:spPr>
            <p:txBody>
              <a:bodyPr wrap="none" anchor="ctr"/>
              <a:lstStyle/>
              <a:p>
                <a:pPr algn="ctr"/>
                <a:r>
                  <a:rPr lang="ja-JP" altLang="en-US" sz="1200">
                    <a:ea typeface="ＭＳ Ｐゴシック" pitchFamily="50" charset="-128"/>
                  </a:rPr>
                  <a:t>革新的</a:t>
                </a:r>
                <a:br>
                  <a:rPr lang="ja-JP" altLang="en-US" sz="1200">
                    <a:ea typeface="ＭＳ Ｐゴシック" pitchFamily="50" charset="-128"/>
                  </a:rPr>
                </a:br>
                <a:r>
                  <a:rPr lang="ja-JP" altLang="en-US" sz="1200">
                    <a:ea typeface="ＭＳ Ｐゴシック" pitchFamily="50" charset="-128"/>
                  </a:rPr>
                  <a:t>組織風土の</a:t>
                </a:r>
                <a:br>
                  <a:rPr lang="ja-JP" altLang="en-US" sz="1200">
                    <a:ea typeface="ＭＳ Ｐゴシック" pitchFamily="50" charset="-128"/>
                  </a:rPr>
                </a:br>
                <a:r>
                  <a:rPr lang="ja-JP" altLang="en-US" sz="1200">
                    <a:ea typeface="ＭＳ Ｐゴシック" pitchFamily="50" charset="-128"/>
                  </a:rPr>
                  <a:t>樹立</a:t>
                </a:r>
              </a:p>
            </p:txBody>
          </p:sp>
          <p:sp>
            <p:nvSpPr>
              <p:cNvPr id="27" name="Oval 125"/>
              <p:cNvSpPr>
                <a:spLocks noChangeArrowheads="1"/>
              </p:cNvSpPr>
              <p:nvPr/>
            </p:nvSpPr>
            <p:spPr bwMode="auto">
              <a:xfrm>
                <a:off x="3835702" y="6143031"/>
                <a:ext cx="1832498" cy="579437"/>
              </a:xfrm>
              <a:prstGeom prst="ellipse">
                <a:avLst/>
              </a:prstGeom>
              <a:solidFill>
                <a:srgbClr val="FFFF00"/>
              </a:solidFill>
              <a:ln w="9525" algn="ctr">
                <a:solidFill>
                  <a:srgbClr val="FF0000"/>
                </a:solidFill>
                <a:round/>
                <a:headEnd/>
                <a:tailEnd/>
              </a:ln>
            </p:spPr>
            <p:txBody>
              <a:bodyPr wrap="none" anchor="ctr"/>
              <a:lstStyle/>
              <a:p>
                <a:pPr algn="ctr"/>
                <a:r>
                  <a:rPr lang="en-US" altLang="ja-JP" sz="1200">
                    <a:ea typeface="ＭＳ Ｐゴシック" pitchFamily="50" charset="-128"/>
                  </a:rPr>
                  <a:t>IT</a:t>
                </a:r>
                <a:r>
                  <a:rPr lang="ja-JP" altLang="en-US" sz="1200">
                    <a:ea typeface="ＭＳ Ｐゴシック" pitchFamily="50" charset="-128"/>
                  </a:rPr>
                  <a:t>とプロセスの</a:t>
                </a:r>
                <a:br>
                  <a:rPr lang="ja-JP" altLang="en-US" sz="1200">
                    <a:ea typeface="ＭＳ Ｐゴシック" pitchFamily="50" charset="-128"/>
                  </a:rPr>
                </a:br>
                <a:r>
                  <a:rPr lang="ja-JP" altLang="en-US" sz="1200">
                    <a:ea typeface="ＭＳ Ｐゴシック" pitchFamily="50" charset="-128"/>
                  </a:rPr>
                  <a:t>共通基盤構築</a:t>
                </a:r>
              </a:p>
            </p:txBody>
          </p:sp>
          <p:cxnSp>
            <p:nvCxnSpPr>
              <p:cNvPr id="28" name="AutoShape 126"/>
              <p:cNvCxnSpPr>
                <a:cxnSpLocks noChangeShapeType="1"/>
                <a:stCxn id="26" idx="0"/>
                <a:endCxn id="21" idx="3"/>
              </p:cNvCxnSpPr>
              <p:nvPr/>
            </p:nvCxnSpPr>
            <p:spPr bwMode="auto">
              <a:xfrm rot="16200000" flipV="1">
                <a:off x="1703484" y="4787932"/>
                <a:ext cx="1229073" cy="715950"/>
              </a:xfrm>
              <a:prstGeom prst="curvedConnector3">
                <a:avLst>
                  <a:gd name="adj1" fmla="val 50000"/>
                </a:avLst>
              </a:prstGeom>
              <a:noFill/>
              <a:ln w="9525">
                <a:solidFill>
                  <a:srgbClr val="000099"/>
                </a:solidFill>
                <a:round/>
                <a:headEnd/>
                <a:tailEnd type="triangle" w="med" len="med"/>
              </a:ln>
              <a:extLst>
                <a:ext uri="{909E8E84-426E-40DD-AFC4-6F175D3DCCD1}">
                  <a14:hiddenFill xmlns:a14="http://schemas.microsoft.com/office/drawing/2010/main">
                    <a:noFill/>
                  </a14:hiddenFill>
                </a:ext>
              </a:extLst>
            </p:spPr>
          </p:cxnSp>
          <p:cxnSp>
            <p:nvCxnSpPr>
              <p:cNvPr id="29" name="AutoShape 127"/>
              <p:cNvCxnSpPr>
                <a:cxnSpLocks noChangeShapeType="1"/>
                <a:stCxn id="23" idx="0"/>
                <a:endCxn id="24" idx="4"/>
              </p:cNvCxnSpPr>
              <p:nvPr/>
            </p:nvCxnSpPr>
            <p:spPr bwMode="auto">
              <a:xfrm rot="16200000" flipV="1">
                <a:off x="5217800" y="4902504"/>
                <a:ext cx="406029" cy="678025"/>
              </a:xfrm>
              <a:prstGeom prst="curvedConnector3">
                <a:avLst>
                  <a:gd name="adj1" fmla="val 50000"/>
                </a:avLst>
              </a:prstGeom>
              <a:noFill/>
              <a:ln w="9525">
                <a:solidFill>
                  <a:srgbClr val="000099"/>
                </a:solidFill>
                <a:round/>
                <a:headEnd/>
                <a:tailEnd type="triangle" w="med" len="med"/>
              </a:ln>
              <a:extLst>
                <a:ext uri="{909E8E84-426E-40DD-AFC4-6F175D3DCCD1}">
                  <a14:hiddenFill xmlns:a14="http://schemas.microsoft.com/office/drawing/2010/main">
                    <a:noFill/>
                  </a14:hiddenFill>
                </a:ext>
              </a:extLst>
            </p:spPr>
          </p:cxnSp>
          <p:cxnSp>
            <p:nvCxnSpPr>
              <p:cNvPr id="30" name="AutoShape 128"/>
              <p:cNvCxnSpPr>
                <a:cxnSpLocks noChangeShapeType="1"/>
                <a:stCxn id="27" idx="6"/>
                <a:endCxn id="25" idx="5"/>
              </p:cNvCxnSpPr>
              <p:nvPr/>
            </p:nvCxnSpPr>
            <p:spPr bwMode="auto">
              <a:xfrm flipV="1">
                <a:off x="5668200" y="4390082"/>
                <a:ext cx="1299732" cy="2042668"/>
              </a:xfrm>
              <a:prstGeom prst="curvedConnector2">
                <a:avLst/>
              </a:prstGeom>
              <a:noFill/>
              <a:ln w="9525">
                <a:solidFill>
                  <a:srgbClr val="000099"/>
                </a:solidFill>
                <a:round/>
                <a:headEnd/>
                <a:tailEnd type="triangle" w="med" len="med"/>
              </a:ln>
              <a:extLst>
                <a:ext uri="{909E8E84-426E-40DD-AFC4-6F175D3DCCD1}">
                  <a14:hiddenFill xmlns:a14="http://schemas.microsoft.com/office/drawing/2010/main">
                    <a:noFill/>
                  </a14:hiddenFill>
                </a:ext>
              </a:extLst>
            </p:spPr>
          </p:cxnSp>
          <p:cxnSp>
            <p:nvCxnSpPr>
              <p:cNvPr id="31" name="AutoShape 133"/>
              <p:cNvCxnSpPr>
                <a:cxnSpLocks noChangeShapeType="1"/>
                <a:stCxn id="27" idx="1"/>
                <a:endCxn id="24" idx="4"/>
              </p:cNvCxnSpPr>
              <p:nvPr/>
            </p:nvCxnSpPr>
            <p:spPr bwMode="auto">
              <a:xfrm rot="5400000" flipH="1" flipV="1">
                <a:off x="3998240" y="5144327"/>
                <a:ext cx="1189386" cy="977736"/>
              </a:xfrm>
              <a:prstGeom prst="curvedConnector3">
                <a:avLst>
                  <a:gd name="adj1" fmla="val 50000"/>
                </a:avLst>
              </a:prstGeom>
              <a:noFill/>
              <a:ln w="9525">
                <a:solidFill>
                  <a:srgbClr val="000099"/>
                </a:solidFill>
                <a:round/>
                <a:headEnd/>
                <a:tailEnd type="triangle" w="med" len="med"/>
              </a:ln>
              <a:extLst>
                <a:ext uri="{909E8E84-426E-40DD-AFC4-6F175D3DCCD1}">
                  <a14:hiddenFill xmlns:a14="http://schemas.microsoft.com/office/drawing/2010/main">
                    <a:noFill/>
                  </a14:hiddenFill>
                </a:ext>
              </a:extLst>
            </p:spPr>
          </p:cxnSp>
          <p:cxnSp>
            <p:nvCxnSpPr>
              <p:cNvPr id="32" name="AutoShape 134"/>
              <p:cNvCxnSpPr>
                <a:cxnSpLocks noChangeShapeType="1"/>
                <a:stCxn id="25" idx="7"/>
                <a:endCxn id="20" idx="4"/>
              </p:cNvCxnSpPr>
              <p:nvPr/>
            </p:nvCxnSpPr>
            <p:spPr bwMode="auto">
              <a:xfrm rot="5400000" flipH="1">
                <a:off x="6197660" y="3210644"/>
                <a:ext cx="619125" cy="918866"/>
              </a:xfrm>
              <a:prstGeom prst="curvedConnector3">
                <a:avLst>
                  <a:gd name="adj1" fmla="val 56667"/>
                </a:avLst>
              </a:prstGeom>
              <a:noFill/>
              <a:ln w="9525">
                <a:solidFill>
                  <a:srgbClr val="000099"/>
                </a:solidFill>
                <a:round/>
                <a:headEnd/>
                <a:tailEnd type="triangle" w="med" len="med"/>
              </a:ln>
              <a:extLst>
                <a:ext uri="{909E8E84-426E-40DD-AFC4-6F175D3DCCD1}">
                  <a14:hiddenFill xmlns:a14="http://schemas.microsoft.com/office/drawing/2010/main">
                    <a:noFill/>
                  </a14:hiddenFill>
                </a:ext>
              </a:extLst>
            </p:spPr>
          </p:cxnSp>
          <p:cxnSp>
            <p:nvCxnSpPr>
              <p:cNvPr id="33" name="AutoShape 135"/>
              <p:cNvCxnSpPr>
                <a:cxnSpLocks noChangeShapeType="1"/>
                <a:stCxn id="24" idx="0"/>
                <a:endCxn id="19" idx="4"/>
              </p:cNvCxnSpPr>
              <p:nvPr/>
            </p:nvCxnSpPr>
            <p:spPr bwMode="auto">
              <a:xfrm rot="5400000" flipH="1">
                <a:off x="4379614" y="3756877"/>
                <a:ext cx="708025" cy="696349"/>
              </a:xfrm>
              <a:prstGeom prst="curvedConnector3">
                <a:avLst>
                  <a:gd name="adj1" fmla="val 50000"/>
                </a:avLst>
              </a:prstGeom>
              <a:noFill/>
              <a:ln w="9525">
                <a:solidFill>
                  <a:srgbClr val="000099"/>
                </a:solidFill>
                <a:round/>
                <a:headEnd/>
                <a:tailEnd type="triangle" w="med" len="med"/>
              </a:ln>
              <a:extLst>
                <a:ext uri="{909E8E84-426E-40DD-AFC4-6F175D3DCCD1}">
                  <a14:hiddenFill xmlns:a14="http://schemas.microsoft.com/office/drawing/2010/main">
                    <a:noFill/>
                  </a14:hiddenFill>
                </a:ext>
              </a:extLst>
            </p:spPr>
          </p:cxnSp>
          <p:sp>
            <p:nvSpPr>
              <p:cNvPr id="34" name="Oval 136"/>
              <p:cNvSpPr>
                <a:spLocks noChangeArrowheads="1"/>
              </p:cNvSpPr>
              <p:nvPr/>
            </p:nvSpPr>
            <p:spPr bwMode="auto">
              <a:xfrm>
                <a:off x="5259815" y="1804764"/>
                <a:ext cx="1832498" cy="579438"/>
              </a:xfrm>
              <a:prstGeom prst="ellipse">
                <a:avLst/>
              </a:prstGeom>
              <a:solidFill>
                <a:srgbClr val="FFFF00"/>
              </a:solidFill>
              <a:ln w="9525" algn="ctr">
                <a:solidFill>
                  <a:srgbClr val="FF0000"/>
                </a:solidFill>
                <a:round/>
                <a:headEnd/>
                <a:tailEnd/>
              </a:ln>
            </p:spPr>
            <p:txBody>
              <a:bodyPr wrap="none" anchor="ctr"/>
              <a:lstStyle/>
              <a:p>
                <a:pPr algn="ctr"/>
                <a:r>
                  <a:rPr lang="ja-JP" altLang="en-US" sz="1200">
                    <a:ea typeface="ＭＳ Ｐゴシック" pitchFamily="50" charset="-128"/>
                  </a:rPr>
                  <a:t>低コスト体質</a:t>
                </a:r>
              </a:p>
            </p:txBody>
          </p:sp>
          <p:sp>
            <p:nvSpPr>
              <p:cNvPr id="35" name="Oval 137"/>
              <p:cNvSpPr>
                <a:spLocks noChangeArrowheads="1"/>
              </p:cNvSpPr>
              <p:nvPr/>
            </p:nvSpPr>
            <p:spPr bwMode="auto">
              <a:xfrm>
                <a:off x="2202161" y="1779364"/>
                <a:ext cx="1832498" cy="579438"/>
              </a:xfrm>
              <a:prstGeom prst="ellipse">
                <a:avLst/>
              </a:prstGeom>
              <a:solidFill>
                <a:srgbClr val="FFFF00"/>
              </a:solidFill>
              <a:ln w="9525" algn="ctr">
                <a:solidFill>
                  <a:srgbClr val="FF0000"/>
                </a:solidFill>
                <a:round/>
                <a:headEnd/>
                <a:tailEnd/>
              </a:ln>
            </p:spPr>
            <p:txBody>
              <a:bodyPr wrap="none" anchor="ctr"/>
              <a:lstStyle/>
              <a:p>
                <a:pPr algn="ctr"/>
                <a:r>
                  <a:rPr lang="ja-JP" altLang="en-US" sz="1200">
                    <a:ea typeface="ＭＳ Ｐゴシック" pitchFamily="50" charset="-128"/>
                  </a:rPr>
                  <a:t>売上拡大</a:t>
                </a:r>
              </a:p>
            </p:txBody>
          </p:sp>
          <p:sp>
            <p:nvSpPr>
              <p:cNvPr id="36" name="Oval 138"/>
              <p:cNvSpPr>
                <a:spLocks noChangeArrowheads="1"/>
              </p:cNvSpPr>
              <p:nvPr/>
            </p:nvSpPr>
            <p:spPr bwMode="auto">
              <a:xfrm>
                <a:off x="3733607" y="1196752"/>
                <a:ext cx="1832498" cy="579437"/>
              </a:xfrm>
              <a:prstGeom prst="ellipse">
                <a:avLst/>
              </a:prstGeom>
              <a:solidFill>
                <a:srgbClr val="FFFF00"/>
              </a:solidFill>
              <a:ln w="9525" algn="ctr">
                <a:solidFill>
                  <a:srgbClr val="FF0000"/>
                </a:solidFill>
                <a:round/>
                <a:headEnd/>
                <a:tailEnd/>
              </a:ln>
            </p:spPr>
            <p:txBody>
              <a:bodyPr wrap="none" anchor="ctr"/>
              <a:lstStyle/>
              <a:p>
                <a:pPr algn="ctr"/>
                <a:r>
                  <a:rPr lang="ja-JP" altLang="en-US" sz="1200">
                    <a:ea typeface="ＭＳ Ｐゴシック" pitchFamily="50" charset="-128"/>
                  </a:rPr>
                  <a:t>利益拡大</a:t>
                </a:r>
              </a:p>
            </p:txBody>
          </p:sp>
          <p:cxnSp>
            <p:nvCxnSpPr>
              <p:cNvPr id="37" name="AutoShape 139"/>
              <p:cNvCxnSpPr>
                <a:cxnSpLocks noChangeShapeType="1"/>
                <a:stCxn id="27" idx="6"/>
                <a:endCxn id="34" idx="6"/>
              </p:cNvCxnSpPr>
              <p:nvPr/>
            </p:nvCxnSpPr>
            <p:spPr bwMode="auto">
              <a:xfrm flipV="1">
                <a:off x="5668200" y="2094483"/>
                <a:ext cx="1424113" cy="4338267"/>
              </a:xfrm>
              <a:prstGeom prst="curvedConnector3">
                <a:avLst>
                  <a:gd name="adj1" fmla="val 126471"/>
                </a:avLst>
              </a:prstGeom>
              <a:noFill/>
              <a:ln w="9525">
                <a:solidFill>
                  <a:srgbClr val="000099"/>
                </a:solidFill>
                <a:round/>
                <a:headEnd/>
                <a:tailEnd type="triangle" w="med" len="med"/>
              </a:ln>
              <a:extLst>
                <a:ext uri="{909E8E84-426E-40DD-AFC4-6F175D3DCCD1}">
                  <a14:hiddenFill xmlns:a14="http://schemas.microsoft.com/office/drawing/2010/main">
                    <a:noFill/>
                  </a14:hiddenFill>
                </a:ext>
              </a:extLst>
            </p:spPr>
          </p:cxnSp>
          <p:cxnSp>
            <p:nvCxnSpPr>
              <p:cNvPr id="38" name="AutoShape 140"/>
              <p:cNvCxnSpPr>
                <a:cxnSpLocks noChangeShapeType="1"/>
                <a:stCxn id="18" idx="1"/>
                <a:endCxn id="35" idx="2"/>
              </p:cNvCxnSpPr>
              <p:nvPr/>
            </p:nvCxnSpPr>
            <p:spPr bwMode="auto">
              <a:xfrm rot="16200000">
                <a:off x="1701670" y="2402825"/>
                <a:ext cx="833437" cy="167543"/>
              </a:xfrm>
              <a:prstGeom prst="curvedConnector2">
                <a:avLst/>
              </a:prstGeom>
              <a:noFill/>
              <a:ln w="9525">
                <a:solidFill>
                  <a:srgbClr val="000099"/>
                </a:solidFill>
                <a:round/>
                <a:headEnd/>
                <a:tailEnd type="triangle" w="med" len="med"/>
              </a:ln>
              <a:extLst>
                <a:ext uri="{909E8E84-426E-40DD-AFC4-6F175D3DCCD1}">
                  <a14:hiddenFill xmlns:a14="http://schemas.microsoft.com/office/drawing/2010/main">
                    <a:noFill/>
                  </a14:hiddenFill>
                </a:ext>
              </a:extLst>
            </p:spPr>
          </p:cxnSp>
          <p:cxnSp>
            <p:nvCxnSpPr>
              <p:cNvPr id="39" name="AutoShape 141"/>
              <p:cNvCxnSpPr>
                <a:cxnSpLocks noChangeShapeType="1"/>
                <a:stCxn id="19" idx="0"/>
                <a:endCxn id="35" idx="4"/>
              </p:cNvCxnSpPr>
              <p:nvPr/>
            </p:nvCxnSpPr>
            <p:spPr bwMode="auto">
              <a:xfrm rot="5400000" flipH="1">
                <a:off x="3345531" y="2131681"/>
                <a:ext cx="812800" cy="1267042"/>
              </a:xfrm>
              <a:prstGeom prst="curvedConnector3">
                <a:avLst>
                  <a:gd name="adj1" fmla="val 50000"/>
                </a:avLst>
              </a:prstGeom>
              <a:noFill/>
              <a:ln w="9525">
                <a:solidFill>
                  <a:srgbClr val="000099"/>
                </a:solidFill>
                <a:round/>
                <a:headEnd/>
                <a:tailEnd type="triangle" w="med" len="med"/>
              </a:ln>
              <a:extLst>
                <a:ext uri="{909E8E84-426E-40DD-AFC4-6F175D3DCCD1}">
                  <a14:hiddenFill xmlns:a14="http://schemas.microsoft.com/office/drawing/2010/main">
                    <a:noFill/>
                  </a14:hiddenFill>
                </a:ext>
              </a:extLst>
            </p:spPr>
          </p:cxnSp>
          <p:cxnSp>
            <p:nvCxnSpPr>
              <p:cNvPr id="40" name="AutoShape 142"/>
              <p:cNvCxnSpPr>
                <a:cxnSpLocks noChangeShapeType="1"/>
                <a:stCxn id="20" idx="1"/>
                <a:endCxn id="35" idx="4"/>
              </p:cNvCxnSpPr>
              <p:nvPr/>
            </p:nvCxnSpPr>
            <p:spPr bwMode="auto">
              <a:xfrm rot="16200000" flipV="1">
                <a:off x="4005591" y="1471621"/>
                <a:ext cx="507132" cy="2281494"/>
              </a:xfrm>
              <a:prstGeom prst="curvedConnector3">
                <a:avLst>
                  <a:gd name="adj1" fmla="val 50000"/>
                </a:avLst>
              </a:prstGeom>
              <a:noFill/>
              <a:ln w="9525">
                <a:solidFill>
                  <a:srgbClr val="000099"/>
                </a:solidFill>
                <a:round/>
                <a:headEnd/>
                <a:tailEnd type="triangle" w="med" len="med"/>
              </a:ln>
              <a:extLst>
                <a:ext uri="{909E8E84-426E-40DD-AFC4-6F175D3DCCD1}">
                  <a14:hiddenFill xmlns:a14="http://schemas.microsoft.com/office/drawing/2010/main">
                    <a:noFill/>
                  </a14:hiddenFill>
                </a:ext>
              </a:extLst>
            </p:spPr>
          </p:cxnSp>
          <p:cxnSp>
            <p:nvCxnSpPr>
              <p:cNvPr id="41" name="AutoShape 143"/>
              <p:cNvCxnSpPr>
                <a:cxnSpLocks noChangeShapeType="1"/>
                <a:stCxn id="35" idx="1"/>
                <a:endCxn id="36" idx="2"/>
              </p:cNvCxnSpPr>
              <p:nvPr/>
            </p:nvCxnSpPr>
            <p:spPr bwMode="auto">
              <a:xfrm rot="16200000">
                <a:off x="2914585" y="1044480"/>
                <a:ext cx="376238" cy="1261806"/>
              </a:xfrm>
              <a:prstGeom prst="curvedConnector2">
                <a:avLst/>
              </a:prstGeom>
              <a:noFill/>
              <a:ln w="9525">
                <a:solidFill>
                  <a:srgbClr val="000099"/>
                </a:solidFill>
                <a:round/>
                <a:headEnd/>
                <a:tailEnd type="triangle" w="med" len="med"/>
              </a:ln>
              <a:extLst>
                <a:ext uri="{909E8E84-426E-40DD-AFC4-6F175D3DCCD1}">
                  <a14:hiddenFill xmlns:a14="http://schemas.microsoft.com/office/drawing/2010/main">
                    <a:noFill/>
                  </a14:hiddenFill>
                </a:ext>
              </a:extLst>
            </p:spPr>
          </p:cxnSp>
          <p:cxnSp>
            <p:nvCxnSpPr>
              <p:cNvPr id="42" name="AutoShape 144"/>
              <p:cNvCxnSpPr>
                <a:cxnSpLocks noChangeShapeType="1"/>
                <a:stCxn id="34" idx="7"/>
                <a:endCxn id="36" idx="6"/>
              </p:cNvCxnSpPr>
              <p:nvPr/>
            </p:nvCxnSpPr>
            <p:spPr bwMode="auto">
              <a:xfrm rot="5400000" flipH="1">
                <a:off x="5993571" y="1059798"/>
                <a:ext cx="401638" cy="1256570"/>
              </a:xfrm>
              <a:prstGeom prst="curvedConnector2">
                <a:avLst/>
              </a:prstGeom>
              <a:noFill/>
              <a:ln w="9525">
                <a:solidFill>
                  <a:srgbClr val="000099"/>
                </a:solidFill>
                <a:round/>
                <a:headEnd/>
                <a:tailEnd type="triangle" w="med" len="med"/>
              </a:ln>
              <a:extLst>
                <a:ext uri="{909E8E84-426E-40DD-AFC4-6F175D3DCCD1}">
                  <a14:hiddenFill xmlns:a14="http://schemas.microsoft.com/office/drawing/2010/main">
                    <a:noFill/>
                  </a14:hiddenFill>
                </a:ext>
              </a:extLst>
            </p:spPr>
          </p:cxnSp>
        </p:grpSp>
      </p:grpSp>
    </p:spTree>
    <p:extLst>
      <p:ext uri="{BB962C8B-B14F-4D97-AF65-F5344CB8AC3E}">
        <p14:creationId xmlns:p14="http://schemas.microsoft.com/office/powerpoint/2010/main" val="19448593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p:cNvSpPr>
            <a:spLocks noGrp="1"/>
          </p:cNvSpPr>
          <p:nvPr>
            <p:ph type="title" sz="quarter"/>
          </p:nvPr>
        </p:nvSpPr>
        <p:spPr/>
        <p:txBody>
          <a:bodyPr/>
          <a:lstStyle/>
          <a:p>
            <a:r>
              <a:rPr lang="ja-JP" altLang="en-US" dirty="0" smtClean="0"/>
              <a:t>図表</a:t>
            </a:r>
            <a:r>
              <a:rPr lang="en-US" altLang="ja-JP" dirty="0" smtClean="0"/>
              <a:t>7-35</a:t>
            </a:r>
            <a:r>
              <a:rPr lang="ja-JP" altLang="en-US" dirty="0"/>
              <a:t>　</a:t>
            </a:r>
            <a:r>
              <a:rPr lang="en-US" altLang="ja-JP" dirty="0"/>
              <a:t>IT Portfolio</a:t>
            </a:r>
            <a:r>
              <a:rPr lang="ja-JP" altLang="en-US" dirty="0"/>
              <a:t>の例</a:t>
            </a:r>
            <a:endParaRPr kumimoji="1" lang="ja-JP" altLang="en-US" dirty="0"/>
          </a:p>
        </p:txBody>
      </p:sp>
      <p:graphicFrame>
        <p:nvGraphicFramePr>
          <p:cNvPr id="3" name="グラフ 2"/>
          <p:cNvGraphicFramePr>
            <a:graphicFrameLocks/>
          </p:cNvGraphicFramePr>
          <p:nvPr>
            <p:extLst>
              <p:ext uri="{D42A27DB-BD31-4B8C-83A1-F6EECF244321}">
                <p14:modId xmlns:p14="http://schemas.microsoft.com/office/powerpoint/2010/main" val="4097820667"/>
              </p:ext>
            </p:extLst>
          </p:nvPr>
        </p:nvGraphicFramePr>
        <p:xfrm>
          <a:off x="1763688" y="1844824"/>
          <a:ext cx="4896544" cy="3024336"/>
        </p:xfrm>
        <a:graphic>
          <a:graphicData uri="http://schemas.openxmlformats.org/drawingml/2006/chart">
            <c:chart xmlns:c="http://schemas.openxmlformats.org/drawingml/2006/chart" xmlns:r="http://schemas.openxmlformats.org/officeDocument/2006/relationships" r:id="rId3"/>
          </a:graphicData>
        </a:graphic>
      </p:graphicFrame>
      <p:sp>
        <p:nvSpPr>
          <p:cNvPr id="4" name="テキスト ボックス 3"/>
          <p:cNvSpPr txBox="1"/>
          <p:nvPr/>
        </p:nvSpPr>
        <p:spPr>
          <a:xfrm>
            <a:off x="6654310" y="4473406"/>
            <a:ext cx="502061" cy="307777"/>
          </a:xfrm>
          <a:prstGeom prst="rect">
            <a:avLst/>
          </a:prstGeom>
          <a:noFill/>
        </p:spPr>
        <p:txBody>
          <a:bodyPr wrap="none" rtlCol="0">
            <a:spAutoFit/>
          </a:bodyPr>
          <a:lstStyle/>
          <a:p>
            <a:r>
              <a:rPr kumimoji="1" lang="en-US" altLang="ja-JP" sz="1400" dirty="0" smtClean="0"/>
              <a:t>Risk</a:t>
            </a:r>
            <a:endParaRPr kumimoji="1" lang="ja-JP" altLang="en-US" sz="1400" dirty="0"/>
          </a:p>
        </p:txBody>
      </p:sp>
      <p:sp>
        <p:nvSpPr>
          <p:cNvPr id="5" name="テキスト ボックス 4"/>
          <p:cNvSpPr txBox="1"/>
          <p:nvPr/>
        </p:nvSpPr>
        <p:spPr>
          <a:xfrm>
            <a:off x="1763688" y="2020198"/>
            <a:ext cx="428322" cy="276999"/>
          </a:xfrm>
          <a:prstGeom prst="rect">
            <a:avLst/>
          </a:prstGeom>
          <a:noFill/>
        </p:spPr>
        <p:txBody>
          <a:bodyPr wrap="none" rtlCol="0">
            <a:spAutoFit/>
          </a:bodyPr>
          <a:lstStyle/>
          <a:p>
            <a:r>
              <a:rPr kumimoji="1" lang="en-US" altLang="ja-JP" sz="1200" dirty="0" smtClean="0"/>
              <a:t>ROI</a:t>
            </a:r>
            <a:endParaRPr kumimoji="1" lang="ja-JP" altLang="en-US" sz="1200" dirty="0"/>
          </a:p>
        </p:txBody>
      </p:sp>
      <p:sp>
        <p:nvSpPr>
          <p:cNvPr id="6" name="角丸四角形 5"/>
          <p:cNvSpPr/>
          <p:nvPr/>
        </p:nvSpPr>
        <p:spPr>
          <a:xfrm>
            <a:off x="2627784" y="2780928"/>
            <a:ext cx="2232248" cy="1368152"/>
          </a:xfrm>
          <a:prstGeom prst="roundRect">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kumimoji="1" lang="ja-JP" altLang="en-US" sz="1400" dirty="0" smtClean="0">
              <a:solidFill>
                <a:schemeClr val="tx1"/>
              </a:solidFill>
            </a:endParaRPr>
          </a:p>
        </p:txBody>
      </p:sp>
      <p:sp>
        <p:nvSpPr>
          <p:cNvPr id="7" name="フローチャート : 端子 6"/>
          <p:cNvSpPr/>
          <p:nvPr/>
        </p:nvSpPr>
        <p:spPr>
          <a:xfrm>
            <a:off x="1977848" y="4118674"/>
            <a:ext cx="3170215" cy="360040"/>
          </a:xfrm>
          <a:prstGeom prst="flowChartTerminator">
            <a:avLst/>
          </a:prstGeom>
          <a:no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kumimoji="1" lang="ja-JP" altLang="en-US" sz="1400" dirty="0" smtClean="0">
              <a:solidFill>
                <a:schemeClr val="tx1"/>
              </a:solidFill>
            </a:endParaRPr>
          </a:p>
        </p:txBody>
      </p:sp>
      <p:sp>
        <p:nvSpPr>
          <p:cNvPr id="8" name="フローチャート : 結合子 7"/>
          <p:cNvSpPr/>
          <p:nvPr/>
        </p:nvSpPr>
        <p:spPr>
          <a:xfrm>
            <a:off x="4932040" y="2158697"/>
            <a:ext cx="1224285" cy="2314709"/>
          </a:xfrm>
          <a:prstGeom prst="flowChartConnector">
            <a:avLst/>
          </a:prstGeom>
          <a:noFill/>
          <a:ln w="63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kumimoji="1" lang="ja-JP" altLang="en-US" sz="1400" dirty="0" smtClean="0">
              <a:solidFill>
                <a:schemeClr val="tx1"/>
              </a:solidFill>
            </a:endParaRPr>
          </a:p>
        </p:txBody>
      </p:sp>
      <p:sp>
        <p:nvSpPr>
          <p:cNvPr id="10" name="強調線吹き出し 2 (枠付き) 9"/>
          <p:cNvSpPr/>
          <p:nvPr/>
        </p:nvSpPr>
        <p:spPr>
          <a:xfrm>
            <a:off x="6905340" y="2297196"/>
            <a:ext cx="1483084" cy="1167807"/>
          </a:xfrm>
          <a:prstGeom prst="accentBorderCallout2">
            <a:avLst>
              <a:gd name="adj1" fmla="val 18750"/>
              <a:gd name="adj2" fmla="val -8333"/>
              <a:gd name="adj3" fmla="val 18750"/>
              <a:gd name="adj4" fmla="val -16667"/>
              <a:gd name="adj5" fmla="val 25808"/>
              <a:gd name="adj6" fmla="val -58508"/>
            </a:avLst>
          </a:prstGeom>
          <a:ln w="6350">
            <a:solidFill>
              <a:srgbClr val="C0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r>
              <a:rPr kumimoji="1" lang="ja-JP" altLang="en-US" sz="1200" dirty="0" smtClean="0">
                <a:solidFill>
                  <a:schemeClr val="tx1"/>
                </a:solidFill>
              </a:rPr>
              <a:t>リスクが高いのでＲＯＩに関わらず、リスクを軽減する対策なしには承認しない。</a:t>
            </a:r>
          </a:p>
        </p:txBody>
      </p:sp>
      <p:sp>
        <p:nvSpPr>
          <p:cNvPr id="11" name="強調線吹き出し 2 (枠付き) 10"/>
          <p:cNvSpPr/>
          <p:nvPr/>
        </p:nvSpPr>
        <p:spPr>
          <a:xfrm>
            <a:off x="4485450" y="4997151"/>
            <a:ext cx="1483084" cy="1167807"/>
          </a:xfrm>
          <a:prstGeom prst="accentBorderCallout2">
            <a:avLst>
              <a:gd name="adj1" fmla="val 18750"/>
              <a:gd name="adj2" fmla="val -8333"/>
              <a:gd name="adj3" fmla="val 18750"/>
              <a:gd name="adj4" fmla="val -16667"/>
              <a:gd name="adj5" fmla="val -44880"/>
              <a:gd name="adj6" fmla="val -8841"/>
            </a:avLst>
          </a:prstGeom>
          <a:ln w="6350">
            <a:solidFill>
              <a:schemeClr val="tx1">
                <a:lumMod val="50000"/>
                <a:lumOff val="50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r>
              <a:rPr kumimoji="1" lang="ja-JP" altLang="en-US" sz="1200" dirty="0" smtClean="0">
                <a:solidFill>
                  <a:schemeClr val="tx1"/>
                </a:solidFill>
              </a:rPr>
              <a:t>ＲＯＩが低いので、常用顧客の強い要求や法制度状の要求がない限り承認ない。</a:t>
            </a:r>
          </a:p>
        </p:txBody>
      </p:sp>
      <p:sp>
        <p:nvSpPr>
          <p:cNvPr id="12" name="強調線吹き出し 2 (枠付き) 11"/>
          <p:cNvSpPr/>
          <p:nvPr/>
        </p:nvSpPr>
        <p:spPr>
          <a:xfrm>
            <a:off x="1144700" y="5085184"/>
            <a:ext cx="1483084" cy="1167807"/>
          </a:xfrm>
          <a:prstGeom prst="accentBorderCallout2">
            <a:avLst>
              <a:gd name="adj1" fmla="val 18750"/>
              <a:gd name="adj2" fmla="val -8333"/>
              <a:gd name="adj3" fmla="val 18750"/>
              <a:gd name="adj4" fmla="val -16667"/>
              <a:gd name="adj5" fmla="val -104692"/>
              <a:gd name="adj6" fmla="val 99055"/>
            </a:avLst>
          </a:prstGeom>
          <a:ln w="6350">
            <a:solidFill>
              <a:schemeClr val="tx2">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r>
              <a:rPr kumimoji="1" lang="ja-JP" altLang="en-US" sz="1200" dirty="0" smtClean="0">
                <a:solidFill>
                  <a:schemeClr val="tx1"/>
                </a:solidFill>
              </a:rPr>
              <a:t>通常に手続に従って評価する。</a:t>
            </a:r>
          </a:p>
        </p:txBody>
      </p:sp>
    </p:spTree>
    <p:extLst>
      <p:ext uri="{BB962C8B-B14F-4D97-AF65-F5344CB8AC3E}">
        <p14:creationId xmlns:p14="http://schemas.microsoft.com/office/powerpoint/2010/main" val="16009454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p:cNvSpPr>
            <a:spLocks noGrp="1"/>
          </p:cNvSpPr>
          <p:nvPr>
            <p:ph type="title" sz="quarter"/>
          </p:nvPr>
        </p:nvSpPr>
        <p:spPr/>
        <p:txBody>
          <a:bodyPr/>
          <a:lstStyle/>
          <a:p>
            <a:r>
              <a:rPr lang="ja-JP" altLang="en-US" dirty="0" smtClean="0"/>
              <a:t>図表</a:t>
            </a:r>
            <a:r>
              <a:rPr lang="en-US" altLang="ja-JP" dirty="0" smtClean="0"/>
              <a:t>7-5</a:t>
            </a:r>
            <a:r>
              <a:rPr lang="ja-JP" altLang="en-US" dirty="0"/>
              <a:t>　クロス</a:t>
            </a:r>
            <a:r>
              <a:rPr lang="en-US" altLang="ja-JP" dirty="0"/>
              <a:t>SWOT</a:t>
            </a:r>
            <a:r>
              <a:rPr lang="ja-JP" altLang="en-US" dirty="0"/>
              <a:t>分析の例</a:t>
            </a:r>
            <a:endParaRPr kumimoji="1" lang="ja-JP" altLang="en-US" dirty="0"/>
          </a:p>
        </p:txBody>
      </p:sp>
      <p:graphicFrame>
        <p:nvGraphicFramePr>
          <p:cNvPr id="3" name="Group 64"/>
          <p:cNvGraphicFramePr>
            <a:graphicFrameLocks noGrp="1"/>
          </p:cNvGraphicFramePr>
          <p:nvPr>
            <p:ph idx="1"/>
          </p:nvPr>
        </p:nvGraphicFramePr>
        <p:xfrm>
          <a:off x="55563" y="981075"/>
          <a:ext cx="9053512" cy="3743756"/>
        </p:xfrm>
        <a:graphic>
          <a:graphicData uri="http://schemas.openxmlformats.org/drawingml/2006/table">
            <a:tbl>
              <a:tblPr/>
              <a:tblGrid>
                <a:gridCol w="274637"/>
                <a:gridCol w="295275"/>
                <a:gridCol w="1714500"/>
                <a:gridCol w="3311525"/>
                <a:gridCol w="3457575"/>
              </a:tblGrid>
              <a:tr h="177800">
                <a:tc>
                  <a:txBody>
                    <a:bodyPr/>
                    <a:lstStyle/>
                    <a:p>
                      <a:pPr marL="0" marR="0" lvl="0" indent="0" algn="l" defTabSz="1790700" rtl="0" eaLnBrk="1" fontAlgn="base" latinLnBrk="0" hangingPunct="1">
                        <a:lnSpc>
                          <a:spcPct val="100000"/>
                        </a:lnSpc>
                        <a:spcBef>
                          <a:spcPct val="20000"/>
                        </a:spcBef>
                        <a:spcAft>
                          <a:spcPct val="0"/>
                        </a:spcAft>
                        <a:buClrTx/>
                        <a:buSzTx/>
                        <a:buFontTx/>
                        <a:buNone/>
                        <a:tabLst/>
                      </a:pPr>
                      <a:endParaRPr kumimoji="1" lang="ja-JP" altLang="ja-JP" sz="1400" b="0" i="0" u="none" strike="noStrike" cap="none" normalizeH="0" baseline="0" smtClean="0">
                        <a:ln>
                          <a:noFill/>
                        </a:ln>
                        <a:solidFill>
                          <a:schemeClr val="tx1"/>
                        </a:solidFill>
                        <a:effectLst/>
                        <a:latin typeface="ＭＳ Ｐゴシック" pitchFamily="50" charset="-128"/>
                        <a:ea typeface="ＭＳ Ｐゴシック" pitchFamily="50" charset="-128"/>
                      </a:endParaRPr>
                    </a:p>
                  </a:txBody>
                  <a:tcPr marL="91411" marR="91411" marT="45705" marB="45705" anchor="ctr" anchorCtr="1" horzOverflow="overflow">
                    <a:lnL cap="flat">
                      <a:noFill/>
                    </a:lnL>
                    <a:lnR>
                      <a:noFill/>
                    </a:lnR>
                    <a:lnT cap="flat">
                      <a:noFill/>
                    </a:lnT>
                    <a:lnB>
                      <a:noFill/>
                    </a:lnB>
                    <a:lnTlToBr>
                      <a:noFill/>
                    </a:lnTlToBr>
                    <a:lnBlToTr>
                      <a:noFill/>
                    </a:lnBlToTr>
                    <a:noFill/>
                  </a:tcPr>
                </a:tc>
                <a:tc>
                  <a:txBody>
                    <a:bodyPr/>
                    <a:lstStyle/>
                    <a:p>
                      <a:pPr marL="0" marR="0" lvl="0" indent="0" algn="l" defTabSz="1790700" rtl="0" eaLnBrk="1" fontAlgn="base" latinLnBrk="0" hangingPunct="1">
                        <a:lnSpc>
                          <a:spcPct val="100000"/>
                        </a:lnSpc>
                        <a:spcBef>
                          <a:spcPct val="20000"/>
                        </a:spcBef>
                        <a:spcAft>
                          <a:spcPct val="0"/>
                        </a:spcAft>
                        <a:buClrTx/>
                        <a:buSzTx/>
                        <a:buFontTx/>
                        <a:buNone/>
                        <a:tabLst/>
                      </a:pPr>
                      <a:endParaRPr kumimoji="1" lang="ja-JP" altLang="ja-JP" sz="1400" b="0" i="0" u="none" strike="noStrike" cap="none" normalizeH="0" baseline="0" smtClean="0">
                        <a:ln>
                          <a:noFill/>
                        </a:ln>
                        <a:solidFill>
                          <a:schemeClr val="tx1"/>
                        </a:solidFill>
                        <a:effectLst/>
                        <a:latin typeface="ＭＳ Ｐゴシック" pitchFamily="50" charset="-128"/>
                        <a:ea typeface="ＭＳ Ｐゴシック" pitchFamily="50" charset="-128"/>
                      </a:endParaRPr>
                    </a:p>
                  </a:txBody>
                  <a:tcPr marL="91411" marR="91411" marT="45705" marB="45705" anchor="ctr" anchorCtr="1" horzOverflow="overflow">
                    <a:lnL>
                      <a:noFill/>
                    </a:lnL>
                    <a:lnR>
                      <a:noFill/>
                    </a:lnR>
                    <a:lnT cap="flat">
                      <a:noFill/>
                    </a:lnT>
                    <a:lnB>
                      <a:noFill/>
                    </a:lnB>
                    <a:lnTlToBr>
                      <a:noFill/>
                    </a:lnTlToBr>
                    <a:lnBlToTr>
                      <a:noFill/>
                    </a:lnBlToTr>
                    <a:noFill/>
                  </a:tcPr>
                </a:tc>
                <a:tc>
                  <a:txBody>
                    <a:bodyPr/>
                    <a:lstStyle/>
                    <a:p>
                      <a:pPr marL="0" marR="0" lvl="0" indent="0" algn="l" defTabSz="1790700" rtl="0" eaLnBrk="1" fontAlgn="base" latinLnBrk="0" hangingPunct="1">
                        <a:lnSpc>
                          <a:spcPct val="100000"/>
                        </a:lnSpc>
                        <a:spcBef>
                          <a:spcPct val="20000"/>
                        </a:spcBef>
                        <a:spcAft>
                          <a:spcPct val="0"/>
                        </a:spcAft>
                        <a:buClrTx/>
                        <a:buSzTx/>
                        <a:buFontTx/>
                        <a:buNone/>
                        <a:tabLst/>
                      </a:pPr>
                      <a:endParaRPr kumimoji="1" lang="ja-JP" altLang="ja-JP" sz="1400" b="0" i="0" u="none" strike="noStrike" cap="none" normalizeH="0" baseline="0" smtClean="0">
                        <a:ln>
                          <a:noFill/>
                        </a:ln>
                        <a:solidFill>
                          <a:schemeClr val="tx1"/>
                        </a:solidFill>
                        <a:effectLst/>
                        <a:latin typeface="ＭＳ Ｐゴシック" pitchFamily="50" charset="-128"/>
                        <a:ea typeface="ＭＳ Ｐゴシック" pitchFamily="50" charset="-128"/>
                      </a:endParaRPr>
                    </a:p>
                  </a:txBody>
                  <a:tcPr marL="91411" marR="91411" marT="45705" marB="45705" anchor="ctr" anchorCtr="1" horzOverflow="overflow">
                    <a:lnL>
                      <a:noFill/>
                    </a:lnL>
                    <a:lnR w="12700" cap="flat" cmpd="sng" algn="ctr">
                      <a:solidFill>
                        <a:schemeClr val="tx1"/>
                      </a:solidFill>
                      <a:prstDash val="solid"/>
                      <a:round/>
                      <a:headEnd type="none" w="med" len="med"/>
                      <a:tailEnd type="none" w="med" len="med"/>
                    </a:lnR>
                    <a:lnT cap="flat">
                      <a:noFill/>
                    </a:lnT>
                    <a:lnB>
                      <a:noFill/>
                    </a:lnB>
                    <a:lnTlToBr>
                      <a:noFill/>
                    </a:lnTlToBr>
                    <a:lnBlToTr>
                      <a:noFill/>
                    </a:lnBlToTr>
                    <a:noFill/>
                  </a:tcPr>
                </a:tc>
                <a:tc gridSpan="2">
                  <a:txBody>
                    <a:bodyPr/>
                    <a:lstStyle/>
                    <a:p>
                      <a:pPr marL="0" marR="0" lvl="0" indent="0" algn="ctr" defTabSz="1790700" rtl="0" eaLnBrk="1" fontAlgn="base" latinLnBrk="0" hangingPunct="1">
                        <a:lnSpc>
                          <a:spcPct val="100000"/>
                        </a:lnSpc>
                        <a:spcBef>
                          <a:spcPct val="20000"/>
                        </a:spcBef>
                        <a:spcAft>
                          <a:spcPct val="0"/>
                        </a:spcAft>
                        <a:buClrTx/>
                        <a:buSzTx/>
                        <a:buFontTx/>
                        <a:buNone/>
                        <a:tabLst/>
                      </a:pPr>
                      <a:r>
                        <a:rPr kumimoji="1" lang="ja-JP" altLang="en-US" sz="1400" b="0" i="0" u="none" strike="noStrike" cap="none" normalizeH="0" baseline="0" smtClean="0">
                          <a:ln>
                            <a:noFill/>
                          </a:ln>
                          <a:solidFill>
                            <a:schemeClr val="tx1"/>
                          </a:solidFill>
                          <a:effectLst/>
                          <a:latin typeface="ＭＳ Ｐゴシック" pitchFamily="50" charset="-128"/>
                          <a:ea typeface="ＭＳ Ｐゴシック" pitchFamily="50" charset="-128"/>
                        </a:rPr>
                        <a:t>外部環境分析</a:t>
                      </a:r>
                    </a:p>
                  </a:txBody>
                  <a:tcPr marL="89973" marR="89973" marT="46787" marB="46787"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tc hMerge="1">
                  <a:txBody>
                    <a:bodyPr/>
                    <a:lstStyle/>
                    <a:p>
                      <a:endParaRPr kumimoji="1" lang="ja-JP" altLang="en-US"/>
                    </a:p>
                  </a:txBody>
                  <a:tcPr/>
                </a:tc>
              </a:tr>
              <a:tr h="177800">
                <a:tc>
                  <a:txBody>
                    <a:bodyPr/>
                    <a:lstStyle/>
                    <a:p>
                      <a:pPr marL="0" marR="0" lvl="0" indent="0" algn="l" defTabSz="1790700" rtl="0" eaLnBrk="1" fontAlgn="base" latinLnBrk="0" hangingPunct="1">
                        <a:lnSpc>
                          <a:spcPct val="100000"/>
                        </a:lnSpc>
                        <a:spcBef>
                          <a:spcPct val="20000"/>
                        </a:spcBef>
                        <a:spcAft>
                          <a:spcPct val="0"/>
                        </a:spcAft>
                        <a:buClrTx/>
                        <a:buSzTx/>
                        <a:buFontTx/>
                        <a:buNone/>
                        <a:tabLst/>
                      </a:pPr>
                      <a:endParaRPr kumimoji="1" lang="ja-JP" altLang="ja-JP" sz="1400" b="0" i="0" u="none" strike="noStrike" cap="none" normalizeH="0" baseline="0" smtClean="0">
                        <a:ln>
                          <a:noFill/>
                        </a:ln>
                        <a:solidFill>
                          <a:schemeClr val="tx1"/>
                        </a:solidFill>
                        <a:effectLst/>
                        <a:latin typeface="ＭＳ Ｐゴシック" pitchFamily="50" charset="-128"/>
                        <a:ea typeface="ＭＳ Ｐゴシック" pitchFamily="50" charset="-128"/>
                      </a:endParaRPr>
                    </a:p>
                  </a:txBody>
                  <a:tcPr marL="91411" marR="91411" marT="45705" marB="45705" anchor="ctr" anchorCtr="1" horzOverflow="overflow">
                    <a:lnL cap="flat">
                      <a:noFill/>
                    </a:lnL>
                    <a:lnR>
                      <a:noFill/>
                    </a:lnR>
                    <a:lnT>
                      <a:noFill/>
                    </a:lnT>
                    <a:lnB>
                      <a:noFill/>
                    </a:lnB>
                    <a:lnTlToBr>
                      <a:noFill/>
                    </a:lnTlToBr>
                    <a:lnBlToTr>
                      <a:noFill/>
                    </a:lnBlToTr>
                    <a:noFill/>
                  </a:tcPr>
                </a:tc>
                <a:tc>
                  <a:txBody>
                    <a:bodyPr/>
                    <a:lstStyle/>
                    <a:p>
                      <a:pPr marL="0" marR="0" lvl="0" indent="0" algn="l" defTabSz="1790700" rtl="0" eaLnBrk="1" fontAlgn="base" latinLnBrk="0" hangingPunct="1">
                        <a:lnSpc>
                          <a:spcPct val="100000"/>
                        </a:lnSpc>
                        <a:spcBef>
                          <a:spcPct val="20000"/>
                        </a:spcBef>
                        <a:spcAft>
                          <a:spcPct val="0"/>
                        </a:spcAft>
                        <a:buClrTx/>
                        <a:buSzTx/>
                        <a:buFontTx/>
                        <a:buNone/>
                        <a:tabLst/>
                      </a:pPr>
                      <a:endParaRPr kumimoji="1" lang="ja-JP" altLang="ja-JP" sz="1400" b="0" i="0" u="none" strike="noStrike" cap="none" normalizeH="0" baseline="0" smtClean="0">
                        <a:ln>
                          <a:noFill/>
                        </a:ln>
                        <a:solidFill>
                          <a:schemeClr val="tx1"/>
                        </a:solidFill>
                        <a:effectLst/>
                        <a:latin typeface="ＭＳ Ｐゴシック" pitchFamily="50" charset="-128"/>
                        <a:ea typeface="ＭＳ Ｐゴシック" pitchFamily="50" charset="-128"/>
                      </a:endParaRPr>
                    </a:p>
                  </a:txBody>
                  <a:tcPr marL="91411" marR="91411" marT="45705" marB="45705" anchor="ctr" anchorCtr="1" horzOverflow="overflow">
                    <a:lnL>
                      <a:noFill/>
                    </a:lnL>
                    <a:lnR>
                      <a:noFill/>
                    </a:lnR>
                    <a:lnT>
                      <a:noFill/>
                    </a:lnT>
                    <a:lnB>
                      <a:noFill/>
                    </a:lnB>
                    <a:lnTlToBr>
                      <a:noFill/>
                    </a:lnTlToBr>
                    <a:lnBlToTr>
                      <a:noFill/>
                    </a:lnBlToTr>
                    <a:noFill/>
                  </a:tcPr>
                </a:tc>
                <a:tc>
                  <a:txBody>
                    <a:bodyPr/>
                    <a:lstStyle/>
                    <a:p>
                      <a:pPr marL="0" marR="0" lvl="0" indent="0" algn="l" defTabSz="1790700" rtl="0" eaLnBrk="1" fontAlgn="base" latinLnBrk="0" hangingPunct="1">
                        <a:lnSpc>
                          <a:spcPct val="100000"/>
                        </a:lnSpc>
                        <a:spcBef>
                          <a:spcPct val="20000"/>
                        </a:spcBef>
                        <a:spcAft>
                          <a:spcPct val="0"/>
                        </a:spcAft>
                        <a:buClrTx/>
                        <a:buSzTx/>
                        <a:buFontTx/>
                        <a:buNone/>
                        <a:tabLst/>
                      </a:pPr>
                      <a:endParaRPr kumimoji="1" lang="ja-JP" altLang="ja-JP" sz="1400" b="0" i="0" u="none" strike="noStrike" cap="none" normalizeH="0" baseline="0" smtClean="0">
                        <a:ln>
                          <a:noFill/>
                        </a:ln>
                        <a:solidFill>
                          <a:schemeClr val="tx1"/>
                        </a:solidFill>
                        <a:effectLst/>
                        <a:latin typeface="ＭＳ Ｐゴシック" pitchFamily="50" charset="-128"/>
                        <a:ea typeface="ＭＳ Ｐゴシック" pitchFamily="50" charset="-128"/>
                      </a:endParaRPr>
                    </a:p>
                  </a:txBody>
                  <a:tcPr marL="91411" marR="91411" marT="45705" marB="45705" anchor="ctr"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1790700" rtl="0" eaLnBrk="1" fontAlgn="base" latinLnBrk="0" hangingPunct="1">
                        <a:lnSpc>
                          <a:spcPct val="100000"/>
                        </a:lnSpc>
                        <a:spcBef>
                          <a:spcPct val="20000"/>
                        </a:spcBef>
                        <a:spcAft>
                          <a:spcPct val="0"/>
                        </a:spcAft>
                        <a:buClrTx/>
                        <a:buSzTx/>
                        <a:buFontTx/>
                        <a:buNone/>
                        <a:tabLst/>
                      </a:pPr>
                      <a:r>
                        <a:rPr kumimoji="1" lang="ja-JP" altLang="en-US" sz="1400" b="0" i="0" u="none" strike="noStrike" cap="none" normalizeH="0" baseline="0" smtClean="0">
                          <a:ln>
                            <a:noFill/>
                          </a:ln>
                          <a:solidFill>
                            <a:schemeClr val="tx1"/>
                          </a:solidFill>
                          <a:effectLst/>
                          <a:latin typeface="ＭＳ Ｐゴシック" pitchFamily="50" charset="-128"/>
                          <a:ea typeface="ＭＳ Ｐゴシック" pitchFamily="50" charset="-128"/>
                        </a:rPr>
                        <a:t>機会</a:t>
                      </a:r>
                    </a:p>
                  </a:txBody>
                  <a:tcPr marL="89973" marR="89973" marT="46787" marB="46787"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1790700" rtl="0" eaLnBrk="1" fontAlgn="base" latinLnBrk="0" hangingPunct="1">
                        <a:lnSpc>
                          <a:spcPct val="100000"/>
                        </a:lnSpc>
                        <a:spcBef>
                          <a:spcPct val="20000"/>
                        </a:spcBef>
                        <a:spcAft>
                          <a:spcPct val="0"/>
                        </a:spcAft>
                        <a:buClrTx/>
                        <a:buSzTx/>
                        <a:buFontTx/>
                        <a:buNone/>
                        <a:tabLst/>
                      </a:pPr>
                      <a:r>
                        <a:rPr kumimoji="1" lang="ja-JP" altLang="en-US" sz="1400" b="0" i="0" u="none" strike="noStrike" cap="none" normalizeH="0" baseline="0" smtClean="0">
                          <a:ln>
                            <a:noFill/>
                          </a:ln>
                          <a:solidFill>
                            <a:schemeClr val="tx1"/>
                          </a:solidFill>
                          <a:effectLst/>
                          <a:latin typeface="ＭＳ Ｐゴシック" pitchFamily="50" charset="-128"/>
                          <a:ea typeface="ＭＳ Ｐゴシック" pitchFamily="50" charset="-128"/>
                        </a:rPr>
                        <a:t>脅威</a:t>
                      </a:r>
                    </a:p>
                  </a:txBody>
                  <a:tcPr marL="89973" marR="89973" marT="46787" marB="46787"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tr>
              <a:tr h="314325">
                <a:tc>
                  <a:txBody>
                    <a:bodyPr/>
                    <a:lstStyle/>
                    <a:p>
                      <a:pPr marL="0" marR="0" lvl="0" indent="0" algn="l" defTabSz="1790700" rtl="0" eaLnBrk="1" fontAlgn="base" latinLnBrk="0" hangingPunct="1">
                        <a:lnSpc>
                          <a:spcPct val="100000"/>
                        </a:lnSpc>
                        <a:spcBef>
                          <a:spcPct val="20000"/>
                        </a:spcBef>
                        <a:spcAft>
                          <a:spcPct val="0"/>
                        </a:spcAft>
                        <a:buClrTx/>
                        <a:buSzTx/>
                        <a:buFontTx/>
                        <a:buNone/>
                        <a:tabLst/>
                      </a:pPr>
                      <a:endParaRPr kumimoji="1" lang="ja-JP" altLang="ja-JP" sz="1400" b="0" i="0" u="none" strike="noStrike" cap="none" normalizeH="0" baseline="0" smtClean="0">
                        <a:ln>
                          <a:noFill/>
                        </a:ln>
                        <a:solidFill>
                          <a:schemeClr val="tx1"/>
                        </a:solidFill>
                        <a:effectLst/>
                        <a:latin typeface="ＭＳ Ｐゴシック" pitchFamily="50" charset="-128"/>
                        <a:ea typeface="ＭＳ Ｐゴシック" pitchFamily="50" charset="-128"/>
                      </a:endParaRPr>
                    </a:p>
                  </a:txBody>
                  <a:tcPr marL="91411" marR="91411" marT="45705" marB="45705" anchor="ctr" anchorCtr="1" horzOverflow="overflow">
                    <a:lnL cap="flat">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790700" rtl="0" eaLnBrk="1" fontAlgn="base" latinLnBrk="0" hangingPunct="1">
                        <a:lnSpc>
                          <a:spcPct val="100000"/>
                        </a:lnSpc>
                        <a:spcBef>
                          <a:spcPct val="20000"/>
                        </a:spcBef>
                        <a:spcAft>
                          <a:spcPct val="0"/>
                        </a:spcAft>
                        <a:buClrTx/>
                        <a:buSzTx/>
                        <a:buFontTx/>
                        <a:buNone/>
                        <a:tabLst/>
                      </a:pPr>
                      <a:endParaRPr kumimoji="1" lang="ja-JP" altLang="ja-JP" sz="1400" b="0" i="0" u="none" strike="noStrike" cap="none" normalizeH="0" baseline="0" smtClean="0">
                        <a:ln>
                          <a:noFill/>
                        </a:ln>
                        <a:solidFill>
                          <a:schemeClr val="tx1"/>
                        </a:solidFill>
                        <a:effectLst/>
                        <a:latin typeface="ＭＳ Ｐゴシック" pitchFamily="50" charset="-128"/>
                        <a:ea typeface="ＭＳ Ｐゴシック" pitchFamily="50" charset="-128"/>
                      </a:endParaRPr>
                    </a:p>
                  </a:txBody>
                  <a:tcPr marL="91411" marR="91411" marT="45705" marB="45705"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790700" rtl="0" eaLnBrk="1" fontAlgn="base" latinLnBrk="0" hangingPunct="1">
                        <a:lnSpc>
                          <a:spcPct val="100000"/>
                        </a:lnSpc>
                        <a:spcBef>
                          <a:spcPct val="20000"/>
                        </a:spcBef>
                        <a:spcAft>
                          <a:spcPct val="0"/>
                        </a:spcAft>
                        <a:buClrTx/>
                        <a:buSzTx/>
                        <a:buFontTx/>
                        <a:buNone/>
                        <a:tabLst/>
                      </a:pPr>
                      <a:endParaRPr kumimoji="1" lang="ja-JP" altLang="ja-JP" sz="1400" b="0" i="0" u="none" strike="noStrike" cap="none" normalizeH="0" baseline="0" smtClean="0">
                        <a:ln>
                          <a:noFill/>
                        </a:ln>
                        <a:solidFill>
                          <a:schemeClr val="tx1"/>
                        </a:solidFill>
                        <a:effectLst/>
                        <a:latin typeface="ＭＳ Ｐゴシック" pitchFamily="50" charset="-128"/>
                        <a:ea typeface="ＭＳ Ｐゴシック" pitchFamily="50" charset="-128"/>
                      </a:endParaRPr>
                    </a:p>
                  </a:txBody>
                  <a:tcPr marL="0" marR="0" marT="0" marB="0"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790700" rtl="0" eaLnBrk="1" fontAlgn="base" latinLnBrk="0" hangingPunct="1">
                        <a:lnSpc>
                          <a:spcPct val="100000"/>
                        </a:lnSpc>
                        <a:spcBef>
                          <a:spcPct val="20000"/>
                        </a:spcBef>
                        <a:spcAft>
                          <a:spcPct val="0"/>
                        </a:spcAft>
                        <a:buClrTx/>
                        <a:buSzTx/>
                        <a:buFontTx/>
                        <a:buNone/>
                        <a:tabLst/>
                      </a:pPr>
                      <a:r>
                        <a:rPr kumimoji="1" lang="ja-JP" altLang="en-US" sz="1400" b="0" i="0" u="none" strike="noStrike" cap="none" normalizeH="0" baseline="0" smtClean="0">
                          <a:ln>
                            <a:noFill/>
                          </a:ln>
                          <a:solidFill>
                            <a:schemeClr val="tx1"/>
                          </a:solidFill>
                          <a:effectLst/>
                          <a:latin typeface="ＭＳ Ｐゴシック" pitchFamily="50" charset="-128"/>
                          <a:ea typeface="ＭＳ Ｐゴシック" pitchFamily="50" charset="-128"/>
                        </a:rPr>
                        <a:t>・個人のインターネットからの購入が伸びている。</a:t>
                      </a:r>
                    </a:p>
                    <a:p>
                      <a:pPr marL="0" marR="0" lvl="0" indent="0" algn="l" defTabSz="1790700" rtl="0" eaLnBrk="1" fontAlgn="base" latinLnBrk="0" hangingPunct="1">
                        <a:lnSpc>
                          <a:spcPct val="100000"/>
                        </a:lnSpc>
                        <a:spcBef>
                          <a:spcPct val="20000"/>
                        </a:spcBef>
                        <a:spcAft>
                          <a:spcPct val="0"/>
                        </a:spcAft>
                        <a:buClrTx/>
                        <a:buSzTx/>
                        <a:buFontTx/>
                        <a:buNone/>
                        <a:tabLst/>
                      </a:pPr>
                      <a:endParaRPr kumimoji="1" lang="en-US" altLang="ja-JP" sz="1400" b="0" i="0" u="none" strike="noStrike" cap="none" normalizeH="0" baseline="0" smtClean="0">
                        <a:ln>
                          <a:noFill/>
                        </a:ln>
                        <a:solidFill>
                          <a:schemeClr val="tx1"/>
                        </a:solidFill>
                        <a:effectLst/>
                        <a:latin typeface="ＭＳ Ｐゴシック" pitchFamily="50" charset="-128"/>
                        <a:ea typeface="ＭＳ Ｐゴシック" pitchFamily="50" charset="-128"/>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790700" rtl="0" eaLnBrk="1" fontAlgn="base" latinLnBrk="0" hangingPunct="1">
                        <a:lnSpc>
                          <a:spcPct val="100000"/>
                        </a:lnSpc>
                        <a:spcBef>
                          <a:spcPct val="20000"/>
                        </a:spcBef>
                        <a:spcAft>
                          <a:spcPct val="0"/>
                        </a:spcAft>
                        <a:buClrTx/>
                        <a:buSzTx/>
                        <a:buFontTx/>
                        <a:buNone/>
                        <a:tabLst/>
                      </a:pPr>
                      <a:r>
                        <a:rPr kumimoji="1" lang="ja-JP" altLang="en-US" sz="1400" b="0" i="0" u="none" strike="noStrike" cap="none" normalizeH="0" baseline="0" smtClean="0">
                          <a:ln>
                            <a:noFill/>
                          </a:ln>
                          <a:solidFill>
                            <a:schemeClr val="tx1"/>
                          </a:solidFill>
                          <a:effectLst/>
                          <a:latin typeface="ＭＳ Ｐゴシック" pitchFamily="50" charset="-128"/>
                          <a:ea typeface="ＭＳ Ｐゴシック" pitchFamily="50" charset="-128"/>
                        </a:rPr>
                        <a:t>・価格競争が激しく、消費者の価格への判断がシビアになっている。</a:t>
                      </a:r>
                    </a:p>
                    <a:p>
                      <a:pPr marL="0" marR="0" lvl="0" indent="0" algn="l" defTabSz="1790700" rtl="0" eaLnBrk="1" fontAlgn="base" latinLnBrk="0" hangingPunct="1">
                        <a:lnSpc>
                          <a:spcPct val="100000"/>
                        </a:lnSpc>
                        <a:spcBef>
                          <a:spcPct val="20000"/>
                        </a:spcBef>
                        <a:spcAft>
                          <a:spcPct val="0"/>
                        </a:spcAft>
                        <a:buClrTx/>
                        <a:buSzTx/>
                        <a:buFontTx/>
                        <a:buNone/>
                        <a:tabLst/>
                      </a:pPr>
                      <a:r>
                        <a:rPr kumimoji="1" lang="ja-JP" altLang="en-US" sz="1400" b="0" i="0" u="none" strike="noStrike" cap="none" normalizeH="0" baseline="0" smtClean="0">
                          <a:ln>
                            <a:noFill/>
                          </a:ln>
                          <a:solidFill>
                            <a:schemeClr val="tx1"/>
                          </a:solidFill>
                          <a:effectLst/>
                          <a:latin typeface="ＭＳ Ｐゴシック" pitchFamily="50" charset="-128"/>
                          <a:ea typeface="ＭＳ Ｐゴシック" pitchFamily="50" charset="-128"/>
                        </a:rPr>
                        <a:t>・大口取引に対する価格値下げ圧力が厳しい。</a:t>
                      </a: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36613">
                <a:tc rowSpan="2">
                  <a:txBody>
                    <a:bodyPr/>
                    <a:lstStyle/>
                    <a:p>
                      <a:pPr marL="0" marR="0" lvl="0" indent="0" algn="l" defTabSz="1790700" rtl="0" eaLnBrk="1" fontAlgn="base" latinLnBrk="0" hangingPunct="1">
                        <a:lnSpc>
                          <a:spcPct val="100000"/>
                        </a:lnSpc>
                        <a:spcBef>
                          <a:spcPct val="20000"/>
                        </a:spcBef>
                        <a:spcAft>
                          <a:spcPct val="0"/>
                        </a:spcAft>
                        <a:buClrTx/>
                        <a:buSzTx/>
                        <a:buFontTx/>
                        <a:buNone/>
                        <a:tabLst/>
                      </a:pPr>
                      <a:r>
                        <a:rPr kumimoji="1" lang="ja-JP" altLang="en-US" sz="1400" b="0" i="0" u="none" strike="noStrike" cap="none" normalizeH="0" baseline="0" smtClean="0">
                          <a:ln>
                            <a:noFill/>
                          </a:ln>
                          <a:solidFill>
                            <a:schemeClr val="tx1"/>
                          </a:solidFill>
                          <a:effectLst/>
                          <a:latin typeface="ＭＳ Ｐゴシック" pitchFamily="50" charset="-128"/>
                          <a:ea typeface="ＭＳ Ｐゴシック" pitchFamily="50" charset="-128"/>
                        </a:rPr>
                        <a:t>内部環境分析</a:t>
                      </a:r>
                    </a:p>
                  </a:txBody>
                  <a:tcPr marL="89973" marR="89973" marT="46787" marB="46787" vert="eaVert"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l" defTabSz="1790700" rtl="0" eaLnBrk="1" fontAlgn="base" latinLnBrk="0" hangingPunct="1">
                        <a:lnSpc>
                          <a:spcPct val="100000"/>
                        </a:lnSpc>
                        <a:spcBef>
                          <a:spcPct val="20000"/>
                        </a:spcBef>
                        <a:spcAft>
                          <a:spcPct val="0"/>
                        </a:spcAft>
                        <a:buClrTx/>
                        <a:buSzTx/>
                        <a:buFontTx/>
                        <a:buNone/>
                        <a:tabLst/>
                      </a:pPr>
                      <a:r>
                        <a:rPr kumimoji="1" lang="ja-JP" altLang="en-US" sz="1400" b="0" i="0" u="none" strike="noStrike" cap="none" normalizeH="0" baseline="0" smtClean="0">
                          <a:ln>
                            <a:noFill/>
                          </a:ln>
                          <a:solidFill>
                            <a:schemeClr val="tx1"/>
                          </a:solidFill>
                          <a:effectLst/>
                          <a:latin typeface="ＭＳ Ｐゴシック" pitchFamily="50" charset="-128"/>
                          <a:ea typeface="ＭＳ Ｐゴシック" pitchFamily="50" charset="-128"/>
                        </a:rPr>
                        <a:t>強み</a:t>
                      </a:r>
                    </a:p>
                  </a:txBody>
                  <a:tcPr marL="89973" marR="89973" marT="46787" marB="46787" vert="eaVert"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l" defTabSz="1790700" rtl="0" eaLnBrk="1" fontAlgn="base" latinLnBrk="0" hangingPunct="1">
                        <a:lnSpc>
                          <a:spcPct val="100000"/>
                        </a:lnSpc>
                        <a:spcBef>
                          <a:spcPct val="20000"/>
                        </a:spcBef>
                        <a:spcAft>
                          <a:spcPct val="0"/>
                        </a:spcAft>
                        <a:buClrTx/>
                        <a:buSzTx/>
                        <a:buFontTx/>
                        <a:buNone/>
                        <a:tabLst/>
                      </a:pPr>
                      <a:r>
                        <a:rPr kumimoji="1" lang="ja-JP" altLang="en-US" sz="1400" b="0" i="0" u="none" strike="noStrike" cap="none" normalizeH="0" baseline="0" smtClean="0">
                          <a:ln>
                            <a:noFill/>
                          </a:ln>
                          <a:solidFill>
                            <a:schemeClr val="tx1"/>
                          </a:solidFill>
                          <a:effectLst/>
                          <a:latin typeface="ＭＳ Ｐゴシック" pitchFamily="50" charset="-128"/>
                          <a:ea typeface="ＭＳ Ｐゴシック" pitchFamily="50" charset="-128"/>
                        </a:rPr>
                        <a:t>・既存の代理店での安定した取引がある。</a:t>
                      </a:r>
                    </a:p>
                    <a:p>
                      <a:pPr marL="0" marR="0" lvl="0" indent="0" algn="l" defTabSz="1790700" rtl="0" eaLnBrk="1" fontAlgn="base" latinLnBrk="0" hangingPunct="1">
                        <a:lnSpc>
                          <a:spcPct val="100000"/>
                        </a:lnSpc>
                        <a:spcBef>
                          <a:spcPct val="20000"/>
                        </a:spcBef>
                        <a:spcAft>
                          <a:spcPct val="0"/>
                        </a:spcAft>
                        <a:buClrTx/>
                        <a:buSzTx/>
                        <a:buFontTx/>
                        <a:buNone/>
                        <a:tabLst/>
                      </a:pPr>
                      <a:r>
                        <a:rPr kumimoji="1" lang="ja-JP" altLang="en-US" sz="1400" b="0" i="0" u="none" strike="noStrike" cap="none" normalizeH="0" baseline="0" smtClean="0">
                          <a:ln>
                            <a:noFill/>
                          </a:ln>
                          <a:solidFill>
                            <a:schemeClr val="tx1"/>
                          </a:solidFill>
                          <a:effectLst/>
                          <a:latin typeface="ＭＳ Ｐゴシック" pitchFamily="50" charset="-128"/>
                          <a:ea typeface="ＭＳ Ｐゴシック" pitchFamily="50" charset="-128"/>
                        </a:rPr>
                        <a:t>・大口の取引先との強固な関係を築いている。</a:t>
                      </a: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790700" rtl="0" eaLnBrk="1" fontAlgn="base" latinLnBrk="0" hangingPunct="1">
                        <a:lnSpc>
                          <a:spcPct val="100000"/>
                        </a:lnSpc>
                        <a:spcBef>
                          <a:spcPct val="20000"/>
                        </a:spcBef>
                        <a:spcAft>
                          <a:spcPct val="0"/>
                        </a:spcAft>
                        <a:buClrTx/>
                        <a:buSzTx/>
                        <a:buFontTx/>
                        <a:buNone/>
                        <a:tabLst/>
                      </a:pPr>
                      <a:r>
                        <a:rPr kumimoji="1" lang="ja-JP" altLang="en-US" sz="1200" b="0" i="0" u="none" strike="noStrike" cap="none" normalizeH="0" baseline="0" smtClean="0">
                          <a:ln>
                            <a:noFill/>
                          </a:ln>
                          <a:solidFill>
                            <a:srgbClr val="FF0000"/>
                          </a:solidFill>
                          <a:effectLst/>
                          <a:latin typeface="ＭＳ Ｐゴシック" pitchFamily="50" charset="-128"/>
                          <a:ea typeface="ＭＳ Ｐゴシック" pitchFamily="50" charset="-128"/>
                        </a:rPr>
                        <a:t>（機会を掴むためにどのように強みを生かすか）</a:t>
                      </a:r>
                    </a:p>
                    <a:p>
                      <a:pPr marL="0" marR="0" lvl="0" indent="0" algn="l" defTabSz="1790700" rtl="0" eaLnBrk="1" fontAlgn="base" latinLnBrk="0" hangingPunct="1">
                        <a:lnSpc>
                          <a:spcPct val="100000"/>
                        </a:lnSpc>
                        <a:spcBef>
                          <a:spcPct val="20000"/>
                        </a:spcBef>
                        <a:spcAft>
                          <a:spcPct val="0"/>
                        </a:spcAft>
                        <a:buClrTx/>
                        <a:buSzTx/>
                        <a:buFontTx/>
                        <a:buNone/>
                        <a:tabLst/>
                      </a:pPr>
                      <a:r>
                        <a:rPr kumimoji="1" lang="en-US" altLang="ja-JP" sz="1400" b="0" i="0" u="none" strike="noStrike" cap="none" normalizeH="0" baseline="0" smtClean="0">
                          <a:ln>
                            <a:noFill/>
                          </a:ln>
                          <a:solidFill>
                            <a:schemeClr val="tx1"/>
                          </a:solidFill>
                          <a:effectLst/>
                          <a:latin typeface="ＭＳ Ｐゴシック" pitchFamily="50" charset="-128"/>
                          <a:ea typeface="ＭＳ Ｐゴシック" pitchFamily="50" charset="-128"/>
                        </a:rPr>
                        <a:t>-</a:t>
                      </a:r>
                      <a:r>
                        <a:rPr kumimoji="1" lang="ja-JP" altLang="en-US" sz="1400" b="0" i="0" u="none" strike="noStrike" cap="none" normalizeH="0" baseline="0" smtClean="0">
                          <a:ln>
                            <a:noFill/>
                          </a:ln>
                          <a:solidFill>
                            <a:schemeClr val="tx1"/>
                          </a:solidFill>
                          <a:effectLst/>
                          <a:latin typeface="ＭＳ Ｐゴシック" pitchFamily="50" charset="-128"/>
                          <a:ea typeface="ＭＳ Ｐゴシック" pitchFamily="50" charset="-128"/>
                        </a:rPr>
                        <a:t>受注から発注までのリードタイムを短縮する。</a:t>
                      </a:r>
                    </a:p>
                    <a:p>
                      <a:pPr marL="0" marR="0" lvl="0" indent="0" algn="l" defTabSz="1790700" rtl="0" eaLnBrk="1" fontAlgn="base" latinLnBrk="0" hangingPunct="1">
                        <a:lnSpc>
                          <a:spcPct val="100000"/>
                        </a:lnSpc>
                        <a:spcBef>
                          <a:spcPct val="20000"/>
                        </a:spcBef>
                        <a:spcAft>
                          <a:spcPct val="0"/>
                        </a:spcAft>
                        <a:buClrTx/>
                        <a:buSzTx/>
                        <a:buFontTx/>
                        <a:buNone/>
                        <a:tabLst/>
                      </a:pPr>
                      <a:r>
                        <a:rPr kumimoji="1" lang="en-US" altLang="ja-JP" sz="1400" b="0" i="0" u="none" strike="noStrike" cap="none" normalizeH="0" baseline="0" smtClean="0">
                          <a:ln>
                            <a:noFill/>
                          </a:ln>
                          <a:solidFill>
                            <a:schemeClr val="tx1"/>
                          </a:solidFill>
                          <a:effectLst/>
                          <a:latin typeface="ＭＳ Ｐゴシック" pitchFamily="50" charset="-128"/>
                          <a:ea typeface="ＭＳ Ｐゴシック" pitchFamily="50" charset="-128"/>
                        </a:rPr>
                        <a:t>-</a:t>
                      </a:r>
                      <a:r>
                        <a:rPr kumimoji="1" lang="ja-JP" altLang="en-US" sz="1400" b="0" i="0" u="none" strike="noStrike" cap="none" normalizeH="0" baseline="0" smtClean="0">
                          <a:ln>
                            <a:noFill/>
                          </a:ln>
                          <a:solidFill>
                            <a:schemeClr val="tx1"/>
                          </a:solidFill>
                          <a:effectLst/>
                          <a:latin typeface="ＭＳ Ｐゴシック" pitchFamily="50" charset="-128"/>
                          <a:ea typeface="ＭＳ Ｐゴシック" pitchFamily="50" charset="-128"/>
                        </a:rPr>
                        <a:t>代理店からの受注データから直接顧客に発送を行うロジスティックサービスを行う。</a:t>
                      </a: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790700" rtl="0" eaLnBrk="1" fontAlgn="base" latinLnBrk="0" hangingPunct="1">
                        <a:lnSpc>
                          <a:spcPct val="100000"/>
                        </a:lnSpc>
                        <a:spcBef>
                          <a:spcPct val="20000"/>
                        </a:spcBef>
                        <a:spcAft>
                          <a:spcPct val="0"/>
                        </a:spcAft>
                        <a:buClrTx/>
                        <a:buSzTx/>
                        <a:buFontTx/>
                        <a:buNone/>
                        <a:tabLst/>
                      </a:pPr>
                      <a:r>
                        <a:rPr kumimoji="1" lang="ja-JP" altLang="en-US" sz="1200" b="0" i="0" u="none" strike="noStrike" cap="none" normalizeH="0" baseline="0" smtClean="0">
                          <a:ln>
                            <a:noFill/>
                          </a:ln>
                          <a:solidFill>
                            <a:srgbClr val="FF0000"/>
                          </a:solidFill>
                          <a:effectLst/>
                          <a:latin typeface="ＭＳ Ｐゴシック" pitchFamily="50" charset="-128"/>
                          <a:ea typeface="ＭＳ Ｐゴシック" pitchFamily="50" charset="-128"/>
                        </a:rPr>
                        <a:t>（脅威を克服するためにどのように強みを生かすか）</a:t>
                      </a:r>
                    </a:p>
                    <a:p>
                      <a:pPr marL="0" marR="0" lvl="0" indent="0" algn="l" defTabSz="1790700" rtl="0" eaLnBrk="1" fontAlgn="base" latinLnBrk="0" hangingPunct="1">
                        <a:lnSpc>
                          <a:spcPct val="100000"/>
                        </a:lnSpc>
                        <a:spcBef>
                          <a:spcPct val="20000"/>
                        </a:spcBef>
                        <a:spcAft>
                          <a:spcPct val="0"/>
                        </a:spcAft>
                        <a:buClrTx/>
                        <a:buSzTx/>
                        <a:buFontTx/>
                        <a:buNone/>
                        <a:tabLst/>
                      </a:pPr>
                      <a:r>
                        <a:rPr kumimoji="1" lang="en-US" altLang="ja-JP" sz="1400" b="0" i="0" u="none" strike="noStrike" cap="none" normalizeH="0" baseline="0" smtClean="0">
                          <a:ln>
                            <a:noFill/>
                          </a:ln>
                          <a:solidFill>
                            <a:schemeClr val="tx1"/>
                          </a:solidFill>
                          <a:effectLst/>
                          <a:latin typeface="ＭＳ Ｐゴシック" pitchFamily="50" charset="-128"/>
                          <a:ea typeface="ＭＳ Ｐゴシック" pitchFamily="50" charset="-128"/>
                        </a:rPr>
                        <a:t>-</a:t>
                      </a:r>
                      <a:r>
                        <a:rPr kumimoji="1" lang="ja-JP" altLang="en-US" sz="1400" b="0" i="0" u="none" strike="noStrike" cap="none" normalizeH="0" baseline="0" smtClean="0">
                          <a:ln>
                            <a:noFill/>
                          </a:ln>
                          <a:solidFill>
                            <a:schemeClr val="tx1"/>
                          </a:solidFill>
                          <a:effectLst/>
                          <a:latin typeface="ＭＳ Ｐゴシック" pitchFamily="50" charset="-128"/>
                          <a:ea typeface="ＭＳ Ｐゴシック" pitchFamily="50" charset="-128"/>
                        </a:rPr>
                        <a:t>販売単価の下がらない魅力有る新商品を定期的に開発する。</a:t>
                      </a:r>
                    </a:p>
                    <a:p>
                      <a:pPr marL="0" marR="0" lvl="0" indent="0" algn="l" defTabSz="1790700" rtl="0" eaLnBrk="1" fontAlgn="base" latinLnBrk="0" hangingPunct="1">
                        <a:lnSpc>
                          <a:spcPct val="100000"/>
                        </a:lnSpc>
                        <a:spcBef>
                          <a:spcPct val="20000"/>
                        </a:spcBef>
                        <a:spcAft>
                          <a:spcPct val="0"/>
                        </a:spcAft>
                        <a:buClrTx/>
                        <a:buSzTx/>
                        <a:buFontTx/>
                        <a:buNone/>
                        <a:tabLst/>
                      </a:pPr>
                      <a:r>
                        <a:rPr kumimoji="1" lang="en-US" altLang="ja-JP" sz="1400" b="0" i="0" u="none" strike="noStrike" cap="none" normalizeH="0" baseline="0" smtClean="0">
                          <a:ln>
                            <a:noFill/>
                          </a:ln>
                          <a:solidFill>
                            <a:schemeClr val="tx1"/>
                          </a:solidFill>
                          <a:effectLst/>
                          <a:latin typeface="ＭＳ Ｐゴシック" pitchFamily="50" charset="-128"/>
                          <a:ea typeface="ＭＳ Ｐゴシック" pitchFamily="50" charset="-128"/>
                        </a:rPr>
                        <a:t>-</a:t>
                      </a:r>
                      <a:r>
                        <a:rPr kumimoji="1" lang="ja-JP" altLang="en-US" sz="1400" b="0" i="0" u="none" strike="noStrike" cap="none" normalizeH="0" baseline="0" smtClean="0">
                          <a:ln>
                            <a:noFill/>
                          </a:ln>
                          <a:solidFill>
                            <a:schemeClr val="tx1"/>
                          </a:solidFill>
                          <a:effectLst/>
                          <a:latin typeface="ＭＳ Ｐゴシック" pitchFamily="50" charset="-128"/>
                          <a:ea typeface="ＭＳ Ｐゴシック" pitchFamily="50" charset="-128"/>
                        </a:rPr>
                        <a:t>ロジスティックやトレンド情報提供など、商品以外の付加価値を付けたサービスを行う。</a:t>
                      </a: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vMerge="1">
                  <a:txBody>
                    <a:bodyPr/>
                    <a:lstStyle/>
                    <a:p>
                      <a:endParaRPr kumimoji="1" lang="ja-JP" altLang="en-US"/>
                    </a:p>
                  </a:txBody>
                  <a:tcPr/>
                </a:tc>
                <a:tc>
                  <a:txBody>
                    <a:bodyPr/>
                    <a:lstStyle/>
                    <a:p>
                      <a:pPr marL="0" marR="0" lvl="0" indent="0" algn="l" defTabSz="1790700" rtl="0" eaLnBrk="1" fontAlgn="base" latinLnBrk="0" hangingPunct="1">
                        <a:lnSpc>
                          <a:spcPct val="100000"/>
                        </a:lnSpc>
                        <a:spcBef>
                          <a:spcPct val="20000"/>
                        </a:spcBef>
                        <a:spcAft>
                          <a:spcPct val="0"/>
                        </a:spcAft>
                        <a:buClrTx/>
                        <a:buSzTx/>
                        <a:buFontTx/>
                        <a:buNone/>
                        <a:tabLst/>
                      </a:pPr>
                      <a:r>
                        <a:rPr kumimoji="1" lang="ja-JP" altLang="en-US" sz="1400" b="0" i="0" u="none" strike="noStrike" cap="none" normalizeH="0" baseline="0" smtClean="0">
                          <a:ln>
                            <a:noFill/>
                          </a:ln>
                          <a:solidFill>
                            <a:schemeClr val="tx1"/>
                          </a:solidFill>
                          <a:effectLst/>
                          <a:latin typeface="ＭＳ Ｐゴシック" pitchFamily="50" charset="-128"/>
                          <a:ea typeface="ＭＳ Ｐゴシック" pitchFamily="50" charset="-128"/>
                        </a:rPr>
                        <a:t>弱み</a:t>
                      </a:r>
                    </a:p>
                  </a:txBody>
                  <a:tcPr marL="89973" marR="89973" marT="46787" marB="46787" vert="eaVert"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l" defTabSz="1790700" rtl="0" eaLnBrk="1" fontAlgn="base" latinLnBrk="0" hangingPunct="1">
                        <a:lnSpc>
                          <a:spcPct val="100000"/>
                        </a:lnSpc>
                        <a:spcBef>
                          <a:spcPct val="20000"/>
                        </a:spcBef>
                        <a:spcAft>
                          <a:spcPct val="0"/>
                        </a:spcAft>
                        <a:buClrTx/>
                        <a:buSzTx/>
                        <a:buFontTx/>
                        <a:buNone/>
                        <a:tabLst/>
                      </a:pPr>
                      <a:r>
                        <a:rPr kumimoji="1" lang="ja-JP" altLang="en-US" sz="1400" b="0" i="0" u="none" strike="noStrike" cap="none" normalizeH="0" baseline="0" smtClean="0">
                          <a:ln>
                            <a:noFill/>
                          </a:ln>
                          <a:solidFill>
                            <a:schemeClr val="tx1"/>
                          </a:solidFill>
                          <a:effectLst/>
                          <a:latin typeface="ＭＳ Ｐゴシック" pitchFamily="50" charset="-128"/>
                          <a:ea typeface="ＭＳ Ｐゴシック" pitchFamily="50" charset="-128"/>
                        </a:rPr>
                        <a:t>・新規の代理店や販売先の開拓が少ない。</a:t>
                      </a:r>
                    </a:p>
                    <a:p>
                      <a:pPr marL="0" marR="0" lvl="0" indent="0" algn="l" defTabSz="1790700" rtl="0" eaLnBrk="1" fontAlgn="base" latinLnBrk="0" hangingPunct="1">
                        <a:lnSpc>
                          <a:spcPct val="100000"/>
                        </a:lnSpc>
                        <a:spcBef>
                          <a:spcPct val="20000"/>
                        </a:spcBef>
                        <a:spcAft>
                          <a:spcPct val="0"/>
                        </a:spcAft>
                        <a:buClrTx/>
                        <a:buSzTx/>
                        <a:buFontTx/>
                        <a:buNone/>
                        <a:tabLst/>
                      </a:pPr>
                      <a:r>
                        <a:rPr kumimoji="1" lang="ja-JP" altLang="en-US" sz="1400" b="0" i="0" u="none" strike="noStrike" cap="none" normalizeH="0" baseline="0" smtClean="0">
                          <a:ln>
                            <a:noFill/>
                          </a:ln>
                          <a:solidFill>
                            <a:schemeClr val="tx1"/>
                          </a:solidFill>
                          <a:effectLst/>
                          <a:latin typeface="ＭＳ Ｐゴシック" pitchFamily="50" charset="-128"/>
                          <a:ea typeface="ＭＳ Ｐゴシック" pitchFamily="50" charset="-128"/>
                        </a:rPr>
                        <a:t>・個人顧客へ直接売り込む手段を持っていない。</a:t>
                      </a: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790700" rtl="0" eaLnBrk="1" fontAlgn="base" latinLnBrk="0" hangingPunct="1">
                        <a:lnSpc>
                          <a:spcPct val="100000"/>
                        </a:lnSpc>
                        <a:spcBef>
                          <a:spcPct val="20000"/>
                        </a:spcBef>
                        <a:spcAft>
                          <a:spcPct val="0"/>
                        </a:spcAft>
                        <a:buClrTx/>
                        <a:buSzTx/>
                        <a:buFontTx/>
                        <a:buNone/>
                        <a:tabLst/>
                      </a:pPr>
                      <a:r>
                        <a:rPr kumimoji="1" lang="ja-JP" altLang="en-US" sz="1200" b="0" i="0" u="none" strike="noStrike" cap="none" normalizeH="0" baseline="0" smtClean="0">
                          <a:ln>
                            <a:noFill/>
                          </a:ln>
                          <a:solidFill>
                            <a:srgbClr val="FF0000"/>
                          </a:solidFill>
                          <a:effectLst/>
                          <a:latin typeface="ＭＳ Ｐゴシック" pitchFamily="50" charset="-128"/>
                          <a:ea typeface="ＭＳ Ｐゴシック" pitchFamily="50" charset="-128"/>
                        </a:rPr>
                        <a:t>（機会を掴むためにどのように弱みを克服するか）</a:t>
                      </a:r>
                      <a:endParaRPr kumimoji="1" lang="ja-JP" altLang="en-US" sz="1200" b="0" i="0" u="none" strike="noStrike" cap="none" normalizeH="0" baseline="0" smtClean="0">
                        <a:ln>
                          <a:noFill/>
                        </a:ln>
                        <a:solidFill>
                          <a:schemeClr val="tx1"/>
                        </a:solidFill>
                        <a:effectLst/>
                        <a:latin typeface="ＭＳ Ｐゴシック" pitchFamily="50" charset="-128"/>
                        <a:ea typeface="ＭＳ Ｐゴシック" pitchFamily="50" charset="-128"/>
                      </a:endParaRPr>
                    </a:p>
                    <a:p>
                      <a:pPr marL="0" marR="0" lvl="0" indent="0" algn="l" defTabSz="1790700" rtl="0" eaLnBrk="1" fontAlgn="base" latinLnBrk="0" hangingPunct="1">
                        <a:lnSpc>
                          <a:spcPct val="100000"/>
                        </a:lnSpc>
                        <a:spcBef>
                          <a:spcPct val="20000"/>
                        </a:spcBef>
                        <a:spcAft>
                          <a:spcPct val="0"/>
                        </a:spcAft>
                        <a:buClrTx/>
                        <a:buSzTx/>
                        <a:buFontTx/>
                        <a:buNone/>
                        <a:tabLst/>
                      </a:pPr>
                      <a:r>
                        <a:rPr kumimoji="1" lang="en-US" altLang="ja-JP" sz="1400" b="0" i="0" u="none" strike="noStrike" cap="none" normalizeH="0" baseline="0" smtClean="0">
                          <a:ln>
                            <a:noFill/>
                          </a:ln>
                          <a:solidFill>
                            <a:schemeClr val="tx1"/>
                          </a:solidFill>
                          <a:effectLst/>
                          <a:latin typeface="ＭＳ Ｐゴシック" pitchFamily="50" charset="-128"/>
                          <a:ea typeface="ＭＳ Ｐゴシック" pitchFamily="50" charset="-128"/>
                        </a:rPr>
                        <a:t>- Web</a:t>
                      </a:r>
                      <a:r>
                        <a:rPr kumimoji="1" lang="ja-JP" altLang="en-US" sz="1400" b="0" i="0" u="none" strike="noStrike" cap="none" normalizeH="0" baseline="0" smtClean="0">
                          <a:ln>
                            <a:noFill/>
                          </a:ln>
                          <a:solidFill>
                            <a:schemeClr val="tx1"/>
                          </a:solidFill>
                          <a:effectLst/>
                          <a:latin typeface="ＭＳ Ｐゴシック" pitchFamily="50" charset="-128"/>
                          <a:ea typeface="ＭＳ Ｐゴシック" pitchFamily="50" charset="-128"/>
                        </a:rPr>
                        <a:t>での直接販売の強化して、個人顧客を取り込む。</a:t>
                      </a: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790700" rtl="0" eaLnBrk="1" fontAlgn="base" latinLnBrk="0" hangingPunct="1">
                        <a:lnSpc>
                          <a:spcPct val="100000"/>
                        </a:lnSpc>
                        <a:spcBef>
                          <a:spcPct val="20000"/>
                        </a:spcBef>
                        <a:spcAft>
                          <a:spcPct val="0"/>
                        </a:spcAft>
                        <a:buClrTx/>
                        <a:buSzTx/>
                        <a:buFontTx/>
                        <a:buNone/>
                        <a:tabLst/>
                      </a:pPr>
                      <a:r>
                        <a:rPr kumimoji="1" lang="ja-JP" altLang="en-US" sz="1200" b="0" i="0" u="none" strike="noStrike" cap="none" normalizeH="0" baseline="0" dirty="0" smtClean="0">
                          <a:ln>
                            <a:noFill/>
                          </a:ln>
                          <a:solidFill>
                            <a:srgbClr val="FF0000"/>
                          </a:solidFill>
                          <a:effectLst/>
                          <a:latin typeface="ＭＳ Ｐゴシック" pitchFamily="50" charset="-128"/>
                          <a:ea typeface="ＭＳ Ｐゴシック" pitchFamily="50" charset="-128"/>
                        </a:rPr>
                        <a:t>（脅威に備えどのように弱みを克服するか）</a:t>
                      </a:r>
                    </a:p>
                    <a:p>
                      <a:pPr marL="0" marR="0" lvl="0" indent="0" algn="l" defTabSz="1790700" rtl="0" eaLnBrk="1" fontAlgn="base" latinLnBrk="0" hangingPunct="1">
                        <a:lnSpc>
                          <a:spcPct val="100000"/>
                        </a:lnSpc>
                        <a:spcBef>
                          <a:spcPct val="20000"/>
                        </a:spcBef>
                        <a:spcAft>
                          <a:spcPct val="0"/>
                        </a:spcAft>
                        <a:buClrTx/>
                        <a:buSzTx/>
                        <a:buFontTx/>
                        <a:buNone/>
                        <a:tabLst/>
                      </a:pPr>
                      <a:r>
                        <a:rPr kumimoji="1" lang="ja-JP" altLang="en-US" sz="1200" b="0" i="0" u="none" strike="noStrike" cap="none" normalizeH="0" baseline="0" dirty="0" smtClean="0">
                          <a:ln>
                            <a:noFill/>
                          </a:ln>
                          <a:solidFill>
                            <a:schemeClr val="tx1"/>
                          </a:solidFill>
                          <a:effectLst/>
                          <a:latin typeface="ＭＳ Ｐゴシック" pitchFamily="50" charset="-128"/>
                          <a:ea typeface="ＭＳ Ｐゴシック" pitchFamily="50" charset="-128"/>
                        </a:rPr>
                        <a:t> </a:t>
                      </a:r>
                      <a:r>
                        <a:rPr kumimoji="1" lang="en-US" altLang="ja-JP" sz="1400" b="0" i="0" u="none" strike="noStrike" cap="none" normalizeH="0" baseline="0" dirty="0" smtClean="0">
                          <a:ln>
                            <a:noFill/>
                          </a:ln>
                          <a:solidFill>
                            <a:schemeClr val="tx1"/>
                          </a:solidFill>
                          <a:effectLst/>
                          <a:latin typeface="ＭＳ Ｐゴシック" pitchFamily="50" charset="-128"/>
                          <a:ea typeface="ＭＳ Ｐゴシック" pitchFamily="50" charset="-128"/>
                        </a:rPr>
                        <a:t>-</a:t>
                      </a:r>
                      <a:r>
                        <a:rPr kumimoji="1" lang="ja-JP" altLang="en-US" sz="1400" b="0" i="0" u="none" strike="noStrike" cap="none" normalizeH="0" baseline="0" dirty="0" smtClean="0">
                          <a:ln>
                            <a:noFill/>
                          </a:ln>
                          <a:solidFill>
                            <a:schemeClr val="tx1"/>
                          </a:solidFill>
                          <a:effectLst/>
                          <a:latin typeface="ＭＳ Ｐゴシック" pitchFamily="50" charset="-128"/>
                          <a:ea typeface="ＭＳ Ｐゴシック" pitchFamily="50" charset="-128"/>
                        </a:rPr>
                        <a:t>安値販売による利益率低下、既存顧客への売上低下を回避するために、新商品開発と</a:t>
                      </a:r>
                      <a:r>
                        <a:rPr kumimoji="1" lang="en-US" altLang="ja-JP" sz="1400" b="0" i="0" u="none" strike="noStrike" cap="none" normalizeH="0" baseline="0" dirty="0" smtClean="0">
                          <a:ln>
                            <a:noFill/>
                          </a:ln>
                          <a:solidFill>
                            <a:schemeClr val="tx1"/>
                          </a:solidFill>
                          <a:effectLst/>
                          <a:latin typeface="ＭＳ Ｐゴシック" pitchFamily="50" charset="-128"/>
                          <a:ea typeface="ＭＳ Ｐゴシック" pitchFamily="50" charset="-128"/>
                        </a:rPr>
                        <a:t>Web</a:t>
                      </a:r>
                      <a:r>
                        <a:rPr kumimoji="1" lang="ja-JP" altLang="en-US" sz="1400" b="0" i="0" u="none" strike="noStrike" cap="none" normalizeH="0" baseline="0" dirty="0" smtClean="0">
                          <a:ln>
                            <a:noFill/>
                          </a:ln>
                          <a:solidFill>
                            <a:schemeClr val="tx1"/>
                          </a:solidFill>
                          <a:effectLst/>
                          <a:latin typeface="ＭＳ Ｐゴシック" pitchFamily="50" charset="-128"/>
                          <a:ea typeface="ＭＳ Ｐゴシック" pitchFamily="50" charset="-128"/>
                        </a:rPr>
                        <a:t>販売による販売チャネルの拡大を図る。</a:t>
                      </a:r>
                      <a:endParaRPr kumimoji="1" lang="ja-JP" altLang="en-US" sz="1600" b="0" i="0" u="none" strike="noStrike" cap="none" normalizeH="0" baseline="0" dirty="0" smtClean="0">
                        <a:ln>
                          <a:noFill/>
                        </a:ln>
                        <a:solidFill>
                          <a:schemeClr val="tx1"/>
                        </a:solidFill>
                        <a:effectLst/>
                        <a:latin typeface="ＭＳ Ｐゴシック" pitchFamily="50" charset="-128"/>
                        <a:ea typeface="ＭＳ Ｐゴシック" pitchFamily="50" charset="-128"/>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1220207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p:cNvSpPr>
            <a:spLocks noGrp="1"/>
          </p:cNvSpPr>
          <p:nvPr>
            <p:ph type="title" sz="quarter"/>
          </p:nvPr>
        </p:nvSpPr>
        <p:spPr/>
        <p:txBody>
          <a:bodyPr/>
          <a:lstStyle/>
          <a:p>
            <a:r>
              <a:rPr lang="ja-JP" altLang="en-US" dirty="0" smtClean="0"/>
              <a:t>図表</a:t>
            </a:r>
            <a:r>
              <a:rPr lang="en-US" altLang="ja-JP" dirty="0" smtClean="0"/>
              <a:t>7-6</a:t>
            </a:r>
            <a:r>
              <a:rPr lang="ja-JP" altLang="en-US" dirty="0"/>
              <a:t>　</a:t>
            </a:r>
            <a:r>
              <a:rPr lang="en-US" altLang="ja-JP" dirty="0"/>
              <a:t>CSF</a:t>
            </a:r>
            <a:r>
              <a:rPr lang="ja-JP" altLang="en-US" dirty="0"/>
              <a:t>分析の進め方</a:t>
            </a:r>
            <a:endParaRPr kumimoji="1" lang="ja-JP" altLang="en-US" dirty="0"/>
          </a:p>
        </p:txBody>
      </p:sp>
      <p:sp>
        <p:nvSpPr>
          <p:cNvPr id="3" name="Rectangle 5"/>
          <p:cNvSpPr>
            <a:spLocks noChangeArrowheads="1"/>
          </p:cNvSpPr>
          <p:nvPr/>
        </p:nvSpPr>
        <p:spPr bwMode="auto">
          <a:xfrm>
            <a:off x="4727575" y="1450975"/>
            <a:ext cx="1263650" cy="371475"/>
          </a:xfrm>
          <a:prstGeom prst="rect">
            <a:avLst/>
          </a:prstGeom>
          <a:solidFill>
            <a:srgbClr val="CCFFFF"/>
          </a:solidFill>
          <a:ln w="9525" algn="ctr">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ja-JP" altLang="en-US" sz="1200">
                <a:latin typeface="ＭＳ Ｐゴシック" pitchFamily="50" charset="-128"/>
              </a:rPr>
              <a:t>事業収益力</a:t>
            </a:r>
            <a:br>
              <a:rPr lang="ja-JP" altLang="en-US" sz="1200">
                <a:latin typeface="ＭＳ Ｐゴシック" pitchFamily="50" charset="-128"/>
              </a:rPr>
            </a:br>
            <a:r>
              <a:rPr lang="ja-JP" altLang="en-US" sz="1200">
                <a:latin typeface="ＭＳ Ｐゴシック" pitchFamily="50" charset="-128"/>
              </a:rPr>
              <a:t>向上</a:t>
            </a:r>
          </a:p>
        </p:txBody>
      </p:sp>
      <p:sp>
        <p:nvSpPr>
          <p:cNvPr id="4" name="Rectangle 6"/>
          <p:cNvSpPr>
            <a:spLocks noChangeArrowheads="1"/>
          </p:cNvSpPr>
          <p:nvPr/>
        </p:nvSpPr>
        <p:spPr bwMode="auto">
          <a:xfrm>
            <a:off x="2971800" y="2095500"/>
            <a:ext cx="1265238" cy="371475"/>
          </a:xfrm>
          <a:prstGeom prst="rect">
            <a:avLst/>
          </a:prstGeom>
          <a:solidFill>
            <a:srgbClr val="CCFFFF"/>
          </a:solidFill>
          <a:ln w="9525" algn="ctr">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ja-JP" altLang="en-US" sz="1200">
                <a:latin typeface="ＭＳ Ｐゴシック" pitchFamily="50" charset="-128"/>
              </a:rPr>
              <a:t>売上増大</a:t>
            </a:r>
          </a:p>
        </p:txBody>
      </p:sp>
      <p:sp>
        <p:nvSpPr>
          <p:cNvPr id="5" name="Rectangle 7"/>
          <p:cNvSpPr>
            <a:spLocks noChangeArrowheads="1"/>
          </p:cNvSpPr>
          <p:nvPr/>
        </p:nvSpPr>
        <p:spPr bwMode="auto">
          <a:xfrm>
            <a:off x="6789738" y="2097088"/>
            <a:ext cx="1263650" cy="371475"/>
          </a:xfrm>
          <a:prstGeom prst="rect">
            <a:avLst/>
          </a:prstGeom>
          <a:solidFill>
            <a:srgbClr val="CCFFFF"/>
          </a:solidFill>
          <a:ln w="9525" algn="ctr">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ja-JP" altLang="en-US" sz="1200">
                <a:latin typeface="ＭＳ Ｐゴシック" pitchFamily="50" charset="-128"/>
              </a:rPr>
              <a:t>コスト削減</a:t>
            </a:r>
          </a:p>
        </p:txBody>
      </p:sp>
      <p:sp>
        <p:nvSpPr>
          <p:cNvPr id="6" name="Rectangle 8"/>
          <p:cNvSpPr>
            <a:spLocks noChangeArrowheads="1"/>
          </p:cNvSpPr>
          <p:nvPr/>
        </p:nvSpPr>
        <p:spPr bwMode="auto">
          <a:xfrm>
            <a:off x="1989138" y="2841625"/>
            <a:ext cx="1263650" cy="371475"/>
          </a:xfrm>
          <a:prstGeom prst="rect">
            <a:avLst/>
          </a:prstGeom>
          <a:solidFill>
            <a:srgbClr val="CCFFFF"/>
          </a:solidFill>
          <a:ln w="9525" algn="ctr">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ja-JP" altLang="en-US" sz="1200">
                <a:latin typeface="ＭＳ Ｐゴシック" pitchFamily="50" charset="-128"/>
              </a:rPr>
              <a:t>リピート率</a:t>
            </a:r>
          </a:p>
          <a:p>
            <a:pPr algn="ctr" eaLnBrk="0" hangingPunct="0"/>
            <a:r>
              <a:rPr lang="ja-JP" altLang="en-US" sz="1200">
                <a:latin typeface="ＭＳ Ｐゴシック" pitchFamily="50" charset="-128"/>
              </a:rPr>
              <a:t>の向上</a:t>
            </a:r>
          </a:p>
        </p:txBody>
      </p:sp>
      <p:sp>
        <p:nvSpPr>
          <p:cNvPr id="7" name="Rectangle 9"/>
          <p:cNvSpPr>
            <a:spLocks noChangeArrowheads="1"/>
          </p:cNvSpPr>
          <p:nvPr/>
        </p:nvSpPr>
        <p:spPr bwMode="auto">
          <a:xfrm>
            <a:off x="3919538" y="2841625"/>
            <a:ext cx="1265237" cy="371475"/>
          </a:xfrm>
          <a:prstGeom prst="rect">
            <a:avLst/>
          </a:prstGeom>
          <a:solidFill>
            <a:srgbClr val="CCFFFF"/>
          </a:solidFill>
          <a:ln w="9525" algn="ctr">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ja-JP" altLang="en-US" sz="1200">
                <a:latin typeface="ＭＳ Ｐゴシック" pitchFamily="50" charset="-128"/>
              </a:rPr>
              <a:t>顧客単価の</a:t>
            </a:r>
          </a:p>
          <a:p>
            <a:pPr algn="ctr" eaLnBrk="0" hangingPunct="0"/>
            <a:r>
              <a:rPr lang="ja-JP" altLang="en-US" sz="1200">
                <a:latin typeface="ＭＳ Ｐゴシック" pitchFamily="50" charset="-128"/>
              </a:rPr>
              <a:t>向上</a:t>
            </a:r>
          </a:p>
        </p:txBody>
      </p:sp>
      <p:sp>
        <p:nvSpPr>
          <p:cNvPr id="8" name="Rectangle 10"/>
          <p:cNvSpPr>
            <a:spLocks noChangeArrowheads="1"/>
          </p:cNvSpPr>
          <p:nvPr/>
        </p:nvSpPr>
        <p:spPr bwMode="auto">
          <a:xfrm>
            <a:off x="5551488" y="2843213"/>
            <a:ext cx="1263650" cy="371475"/>
          </a:xfrm>
          <a:prstGeom prst="rect">
            <a:avLst/>
          </a:prstGeom>
          <a:solidFill>
            <a:srgbClr val="CCFFFF"/>
          </a:solidFill>
          <a:ln w="9525" algn="ctr">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ja-JP" altLang="en-US" sz="1200">
                <a:latin typeface="ＭＳ Ｐゴシック" pitchFamily="50" charset="-128"/>
              </a:rPr>
              <a:t>新規顧客</a:t>
            </a:r>
          </a:p>
          <a:p>
            <a:pPr algn="ctr" eaLnBrk="0" hangingPunct="0"/>
            <a:r>
              <a:rPr lang="ja-JP" altLang="en-US" sz="1200">
                <a:latin typeface="ＭＳ Ｐゴシック" pitchFamily="50" charset="-128"/>
              </a:rPr>
              <a:t>の獲得</a:t>
            </a:r>
          </a:p>
        </p:txBody>
      </p:sp>
      <p:sp>
        <p:nvSpPr>
          <p:cNvPr id="10" name="Rectangle 11"/>
          <p:cNvSpPr>
            <a:spLocks noChangeArrowheads="1"/>
          </p:cNvSpPr>
          <p:nvPr/>
        </p:nvSpPr>
        <p:spPr bwMode="auto">
          <a:xfrm>
            <a:off x="3503613" y="3443288"/>
            <a:ext cx="920750" cy="814387"/>
          </a:xfrm>
          <a:prstGeom prst="rect">
            <a:avLst/>
          </a:prstGeom>
          <a:solidFill>
            <a:srgbClr val="CCFFFF"/>
          </a:solidFill>
          <a:ln w="9525" algn="ctr">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ja-JP" altLang="en-US" sz="1200">
                <a:latin typeface="ＭＳ Ｐゴシック" pitchFamily="50" charset="-128"/>
              </a:rPr>
              <a:t>顧客に</a:t>
            </a:r>
          </a:p>
          <a:p>
            <a:pPr algn="ctr" eaLnBrk="0" hangingPunct="0"/>
            <a:r>
              <a:rPr lang="ja-JP" altLang="en-US" sz="1200">
                <a:latin typeface="ＭＳ Ｐゴシック" pitchFamily="50" charset="-128"/>
              </a:rPr>
              <a:t>合った</a:t>
            </a:r>
          </a:p>
          <a:p>
            <a:pPr algn="ctr" eaLnBrk="0" hangingPunct="0"/>
            <a:r>
              <a:rPr lang="ja-JP" altLang="en-US" sz="1200">
                <a:latin typeface="ＭＳ Ｐゴシック" pitchFamily="50" charset="-128"/>
              </a:rPr>
              <a:t>商品の提案</a:t>
            </a:r>
          </a:p>
        </p:txBody>
      </p:sp>
      <p:sp>
        <p:nvSpPr>
          <p:cNvPr id="11" name="Rectangle 12"/>
          <p:cNvSpPr>
            <a:spLocks noChangeArrowheads="1"/>
          </p:cNvSpPr>
          <p:nvPr/>
        </p:nvSpPr>
        <p:spPr bwMode="auto">
          <a:xfrm>
            <a:off x="4524375" y="3443288"/>
            <a:ext cx="922338" cy="814387"/>
          </a:xfrm>
          <a:prstGeom prst="rect">
            <a:avLst/>
          </a:prstGeom>
          <a:solidFill>
            <a:srgbClr val="CCFFFF"/>
          </a:solidFill>
          <a:ln w="9525" algn="ctr">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ja-JP" altLang="en-US" sz="1200">
                <a:latin typeface="ＭＳ Ｐゴシック" pitchFamily="50" charset="-128"/>
              </a:rPr>
              <a:t>欠品時の</a:t>
            </a:r>
          </a:p>
          <a:p>
            <a:pPr algn="ctr" eaLnBrk="0" hangingPunct="0"/>
            <a:r>
              <a:rPr lang="ja-JP" altLang="en-US" sz="1200">
                <a:latin typeface="ＭＳ Ｐゴシック" pitchFamily="50" charset="-128"/>
              </a:rPr>
              <a:t>代用品</a:t>
            </a:r>
          </a:p>
          <a:p>
            <a:pPr algn="ctr" eaLnBrk="0" hangingPunct="0"/>
            <a:r>
              <a:rPr lang="ja-JP" altLang="en-US" sz="1200">
                <a:latin typeface="ＭＳ Ｐゴシック" pitchFamily="50" charset="-128"/>
              </a:rPr>
              <a:t>提案</a:t>
            </a:r>
          </a:p>
        </p:txBody>
      </p:sp>
      <p:sp>
        <p:nvSpPr>
          <p:cNvPr id="12" name="Rectangle 13"/>
          <p:cNvSpPr>
            <a:spLocks noChangeArrowheads="1"/>
          </p:cNvSpPr>
          <p:nvPr/>
        </p:nvSpPr>
        <p:spPr bwMode="auto">
          <a:xfrm>
            <a:off x="5546725" y="3443288"/>
            <a:ext cx="920750" cy="814387"/>
          </a:xfrm>
          <a:prstGeom prst="rect">
            <a:avLst/>
          </a:prstGeom>
          <a:solidFill>
            <a:srgbClr val="CCFFFF"/>
          </a:solidFill>
          <a:ln w="9525" algn="ctr">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ja-JP" altLang="en-US" sz="1200">
                <a:latin typeface="ＭＳ Ｐゴシック" pitchFamily="50" charset="-128"/>
              </a:rPr>
              <a:t>宣伝・広告</a:t>
            </a:r>
          </a:p>
          <a:p>
            <a:pPr algn="ctr" eaLnBrk="0" hangingPunct="0"/>
            <a:r>
              <a:rPr lang="ja-JP" altLang="en-US" sz="1200">
                <a:latin typeface="ＭＳ Ｐゴシック" pitchFamily="50" charset="-128"/>
              </a:rPr>
              <a:t>の強化</a:t>
            </a:r>
          </a:p>
          <a:p>
            <a:pPr algn="ctr" eaLnBrk="0" hangingPunct="0"/>
            <a:endParaRPr lang="en-US" altLang="ja-JP" sz="1200">
              <a:latin typeface="ＭＳ Ｐゴシック" pitchFamily="50" charset="-128"/>
            </a:endParaRPr>
          </a:p>
        </p:txBody>
      </p:sp>
      <p:cxnSp>
        <p:nvCxnSpPr>
          <p:cNvPr id="13" name="AutoShape 14"/>
          <p:cNvCxnSpPr>
            <a:cxnSpLocks noChangeShapeType="1"/>
            <a:stCxn id="3" idx="2"/>
            <a:endCxn id="4" idx="0"/>
          </p:cNvCxnSpPr>
          <p:nvPr/>
        </p:nvCxnSpPr>
        <p:spPr bwMode="auto">
          <a:xfrm rot="5400000">
            <a:off x="4346576" y="1081087"/>
            <a:ext cx="273050" cy="1755775"/>
          </a:xfrm>
          <a:prstGeom prst="bentConnector3">
            <a:avLst>
              <a:gd name="adj1" fmla="val 50000"/>
            </a:avLst>
          </a:prstGeom>
          <a:noFill/>
          <a:ln w="9525">
            <a:solidFill>
              <a:schemeClr val="bg2"/>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AutoShape 15"/>
          <p:cNvCxnSpPr>
            <a:cxnSpLocks noChangeShapeType="1"/>
            <a:stCxn id="3" idx="2"/>
            <a:endCxn id="5" idx="0"/>
          </p:cNvCxnSpPr>
          <p:nvPr/>
        </p:nvCxnSpPr>
        <p:spPr bwMode="auto">
          <a:xfrm rot="16200000" flipH="1">
            <a:off x="6254750" y="928688"/>
            <a:ext cx="274638" cy="2062162"/>
          </a:xfrm>
          <a:prstGeom prst="bentConnector3">
            <a:avLst>
              <a:gd name="adj1" fmla="val 49713"/>
            </a:avLst>
          </a:prstGeom>
          <a:noFill/>
          <a:ln w="9525">
            <a:solidFill>
              <a:schemeClr val="bg2"/>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Rectangle 16"/>
          <p:cNvSpPr>
            <a:spLocks noChangeArrowheads="1"/>
          </p:cNvSpPr>
          <p:nvPr/>
        </p:nvSpPr>
        <p:spPr bwMode="auto">
          <a:xfrm>
            <a:off x="2481263" y="3443288"/>
            <a:ext cx="922337" cy="814387"/>
          </a:xfrm>
          <a:prstGeom prst="rect">
            <a:avLst/>
          </a:prstGeom>
          <a:solidFill>
            <a:srgbClr val="CCFFFF"/>
          </a:solidFill>
          <a:ln w="9525" algn="ctr">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ja-JP" altLang="en-US" sz="1200">
                <a:latin typeface="ＭＳ Ｐゴシック" pitchFamily="50" charset="-128"/>
              </a:rPr>
              <a:t>顧客満足度</a:t>
            </a:r>
          </a:p>
          <a:p>
            <a:pPr algn="ctr" eaLnBrk="0" hangingPunct="0"/>
            <a:r>
              <a:rPr lang="ja-JP" altLang="en-US" sz="1200">
                <a:latin typeface="ＭＳ Ｐゴシック" pitchFamily="50" charset="-128"/>
              </a:rPr>
              <a:t>の向上</a:t>
            </a:r>
          </a:p>
          <a:p>
            <a:pPr algn="ctr" eaLnBrk="0" hangingPunct="0"/>
            <a:endParaRPr lang="en-US" altLang="ja-JP" sz="1200">
              <a:latin typeface="ＭＳ Ｐゴシック" pitchFamily="50" charset="-128"/>
            </a:endParaRPr>
          </a:p>
        </p:txBody>
      </p:sp>
      <p:sp>
        <p:nvSpPr>
          <p:cNvPr id="16" name="Rectangle 17"/>
          <p:cNvSpPr>
            <a:spLocks noChangeArrowheads="1"/>
          </p:cNvSpPr>
          <p:nvPr/>
        </p:nvSpPr>
        <p:spPr bwMode="auto">
          <a:xfrm>
            <a:off x="1460500" y="3443288"/>
            <a:ext cx="920750" cy="814387"/>
          </a:xfrm>
          <a:prstGeom prst="rect">
            <a:avLst/>
          </a:prstGeom>
          <a:solidFill>
            <a:srgbClr val="CCFFFF"/>
          </a:solidFill>
          <a:ln w="9525" algn="ctr">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ja-JP" altLang="en-US" sz="1200">
                <a:latin typeface="ＭＳ Ｐゴシック" pitchFamily="50" charset="-128"/>
              </a:rPr>
              <a:t>値引による</a:t>
            </a:r>
          </a:p>
          <a:p>
            <a:pPr algn="ctr" eaLnBrk="0" hangingPunct="0"/>
            <a:r>
              <a:rPr lang="ja-JP" altLang="en-US" sz="1200">
                <a:latin typeface="ＭＳ Ｐゴシック" pitchFamily="50" charset="-128"/>
              </a:rPr>
              <a:t>優良顧客</a:t>
            </a:r>
          </a:p>
          <a:p>
            <a:pPr algn="ctr" eaLnBrk="0" hangingPunct="0"/>
            <a:r>
              <a:rPr lang="ja-JP" altLang="en-US" sz="1200">
                <a:latin typeface="ＭＳ Ｐゴシック" pitchFamily="50" charset="-128"/>
              </a:rPr>
              <a:t>囲い込み</a:t>
            </a:r>
          </a:p>
        </p:txBody>
      </p:sp>
      <p:cxnSp>
        <p:nvCxnSpPr>
          <p:cNvPr id="17" name="AutoShape 18"/>
          <p:cNvCxnSpPr>
            <a:cxnSpLocks noChangeShapeType="1"/>
            <a:stCxn id="4" idx="2"/>
            <a:endCxn id="6" idx="0"/>
          </p:cNvCxnSpPr>
          <p:nvPr/>
        </p:nvCxnSpPr>
        <p:spPr bwMode="auto">
          <a:xfrm rot="5400000">
            <a:off x="2925763" y="2162175"/>
            <a:ext cx="374650" cy="984250"/>
          </a:xfrm>
          <a:prstGeom prst="bentConnector3">
            <a:avLst>
              <a:gd name="adj1" fmla="val 50000"/>
            </a:avLst>
          </a:prstGeom>
          <a:noFill/>
          <a:ln w="9525">
            <a:solidFill>
              <a:schemeClr val="bg2"/>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AutoShape 19"/>
          <p:cNvCxnSpPr>
            <a:cxnSpLocks noChangeShapeType="1"/>
            <a:stCxn id="4" idx="2"/>
            <a:endCxn id="7" idx="0"/>
          </p:cNvCxnSpPr>
          <p:nvPr/>
        </p:nvCxnSpPr>
        <p:spPr bwMode="auto">
          <a:xfrm rot="16200000" flipH="1">
            <a:off x="3891757" y="2180431"/>
            <a:ext cx="374650" cy="947737"/>
          </a:xfrm>
          <a:prstGeom prst="bentConnector3">
            <a:avLst>
              <a:gd name="adj1" fmla="val 50000"/>
            </a:avLst>
          </a:prstGeom>
          <a:noFill/>
          <a:ln w="9525">
            <a:solidFill>
              <a:schemeClr val="bg2"/>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AutoShape 20"/>
          <p:cNvCxnSpPr>
            <a:cxnSpLocks noChangeShapeType="1"/>
            <a:stCxn id="4" idx="2"/>
            <a:endCxn id="8" idx="0"/>
          </p:cNvCxnSpPr>
          <p:nvPr/>
        </p:nvCxnSpPr>
        <p:spPr bwMode="auto">
          <a:xfrm rot="16200000" flipH="1">
            <a:off x="4706938" y="1365250"/>
            <a:ext cx="376238" cy="2579687"/>
          </a:xfrm>
          <a:prstGeom prst="bentConnector3">
            <a:avLst>
              <a:gd name="adj1" fmla="val 49787"/>
            </a:avLst>
          </a:prstGeom>
          <a:noFill/>
          <a:ln w="9525">
            <a:solidFill>
              <a:schemeClr val="bg2"/>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AutoShape 21"/>
          <p:cNvCxnSpPr>
            <a:cxnSpLocks noChangeShapeType="1"/>
            <a:stCxn id="6" idx="2"/>
            <a:endCxn id="16" idx="0"/>
          </p:cNvCxnSpPr>
          <p:nvPr/>
        </p:nvCxnSpPr>
        <p:spPr bwMode="auto">
          <a:xfrm rot="5400000">
            <a:off x="2155825" y="2978150"/>
            <a:ext cx="230188" cy="700088"/>
          </a:xfrm>
          <a:prstGeom prst="bentConnector3">
            <a:avLst>
              <a:gd name="adj1" fmla="val 49657"/>
            </a:avLst>
          </a:prstGeom>
          <a:noFill/>
          <a:ln w="9525">
            <a:solidFill>
              <a:schemeClr val="bg2"/>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AutoShape 22"/>
          <p:cNvCxnSpPr>
            <a:cxnSpLocks noChangeShapeType="1"/>
            <a:stCxn id="6" idx="2"/>
            <a:endCxn id="15" idx="0"/>
          </p:cNvCxnSpPr>
          <p:nvPr/>
        </p:nvCxnSpPr>
        <p:spPr bwMode="auto">
          <a:xfrm rot="16200000" flipH="1">
            <a:off x="2667000" y="3167063"/>
            <a:ext cx="230188" cy="322262"/>
          </a:xfrm>
          <a:prstGeom prst="bentConnector3">
            <a:avLst>
              <a:gd name="adj1" fmla="val 49657"/>
            </a:avLst>
          </a:prstGeom>
          <a:noFill/>
          <a:ln w="9525">
            <a:solidFill>
              <a:schemeClr val="bg2"/>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AutoShape 23"/>
          <p:cNvCxnSpPr>
            <a:cxnSpLocks noChangeShapeType="1"/>
            <a:stCxn id="7" idx="2"/>
            <a:endCxn id="10" idx="0"/>
          </p:cNvCxnSpPr>
          <p:nvPr/>
        </p:nvCxnSpPr>
        <p:spPr bwMode="auto">
          <a:xfrm rot="5400000">
            <a:off x="4144169" y="3034506"/>
            <a:ext cx="230188" cy="587375"/>
          </a:xfrm>
          <a:prstGeom prst="bentConnector3">
            <a:avLst>
              <a:gd name="adj1" fmla="val 49657"/>
            </a:avLst>
          </a:prstGeom>
          <a:noFill/>
          <a:ln w="9525">
            <a:solidFill>
              <a:schemeClr val="bg2"/>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AutoShape 24"/>
          <p:cNvCxnSpPr>
            <a:cxnSpLocks noChangeShapeType="1"/>
            <a:stCxn id="7" idx="2"/>
            <a:endCxn id="11" idx="0"/>
          </p:cNvCxnSpPr>
          <p:nvPr/>
        </p:nvCxnSpPr>
        <p:spPr bwMode="auto">
          <a:xfrm rot="16200000" flipH="1">
            <a:off x="4654550" y="3111500"/>
            <a:ext cx="230188" cy="433388"/>
          </a:xfrm>
          <a:prstGeom prst="bentConnector3">
            <a:avLst>
              <a:gd name="adj1" fmla="val 49657"/>
            </a:avLst>
          </a:prstGeom>
          <a:noFill/>
          <a:ln w="9525">
            <a:solidFill>
              <a:schemeClr val="bg2"/>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AutoShape 25"/>
          <p:cNvCxnSpPr>
            <a:cxnSpLocks noChangeShapeType="1"/>
            <a:stCxn id="8" idx="2"/>
            <a:endCxn id="12" idx="0"/>
          </p:cNvCxnSpPr>
          <p:nvPr/>
        </p:nvCxnSpPr>
        <p:spPr bwMode="auto">
          <a:xfrm rot="5400000">
            <a:off x="5982494" y="3240882"/>
            <a:ext cx="228600" cy="176212"/>
          </a:xfrm>
          <a:prstGeom prst="bentConnector3">
            <a:avLst>
              <a:gd name="adj1" fmla="val 50000"/>
            </a:avLst>
          </a:prstGeom>
          <a:noFill/>
          <a:ln w="9525">
            <a:solidFill>
              <a:schemeClr val="bg2"/>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 name="Rectangle 26"/>
          <p:cNvSpPr>
            <a:spLocks noChangeArrowheads="1"/>
          </p:cNvSpPr>
          <p:nvPr/>
        </p:nvSpPr>
        <p:spPr bwMode="auto">
          <a:xfrm>
            <a:off x="6567488" y="3430588"/>
            <a:ext cx="922337" cy="814387"/>
          </a:xfrm>
          <a:prstGeom prst="rect">
            <a:avLst/>
          </a:prstGeom>
          <a:solidFill>
            <a:srgbClr val="CCFFFF"/>
          </a:solidFill>
          <a:ln w="9525" algn="ctr">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ja-JP" altLang="en-US" sz="1200">
                <a:latin typeface="ＭＳ Ｐゴシック" pitchFamily="50" charset="-128"/>
              </a:rPr>
              <a:t>在庫回転率</a:t>
            </a:r>
          </a:p>
          <a:p>
            <a:pPr algn="ctr" eaLnBrk="0" hangingPunct="0"/>
            <a:r>
              <a:rPr lang="ja-JP" altLang="en-US" sz="1200">
                <a:latin typeface="ＭＳ Ｐゴシック" pitchFamily="50" charset="-128"/>
              </a:rPr>
              <a:t>の改善</a:t>
            </a:r>
          </a:p>
          <a:p>
            <a:pPr algn="ctr" eaLnBrk="0" hangingPunct="0"/>
            <a:endParaRPr lang="en-US" altLang="ja-JP" sz="1200">
              <a:latin typeface="ＭＳ Ｐゴシック" pitchFamily="50" charset="-128"/>
            </a:endParaRPr>
          </a:p>
        </p:txBody>
      </p:sp>
      <p:sp>
        <p:nvSpPr>
          <p:cNvPr id="26" name="Rectangle 27"/>
          <p:cNvSpPr>
            <a:spLocks noChangeArrowheads="1"/>
          </p:cNvSpPr>
          <p:nvPr/>
        </p:nvSpPr>
        <p:spPr bwMode="auto">
          <a:xfrm>
            <a:off x="7591425" y="3430588"/>
            <a:ext cx="922338" cy="814387"/>
          </a:xfrm>
          <a:prstGeom prst="rect">
            <a:avLst/>
          </a:prstGeom>
          <a:solidFill>
            <a:srgbClr val="CCFFFF"/>
          </a:solidFill>
          <a:ln w="9525" algn="ctr">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ja-JP" altLang="en-US" sz="1200">
                <a:latin typeface="ＭＳ Ｐゴシック" pitchFamily="50" charset="-128"/>
              </a:rPr>
              <a:t>販売管理</a:t>
            </a:r>
          </a:p>
          <a:p>
            <a:pPr algn="ctr" eaLnBrk="0" hangingPunct="0"/>
            <a:r>
              <a:rPr lang="ja-JP" altLang="en-US" sz="1200">
                <a:latin typeface="ＭＳ Ｐゴシック" pitchFamily="50" charset="-128"/>
              </a:rPr>
              <a:t>業務の</a:t>
            </a:r>
          </a:p>
          <a:p>
            <a:pPr algn="ctr" eaLnBrk="0" hangingPunct="0"/>
            <a:r>
              <a:rPr lang="ja-JP" altLang="en-US" sz="1200">
                <a:latin typeface="ＭＳ Ｐゴシック" pitchFamily="50" charset="-128"/>
              </a:rPr>
              <a:t>効率化</a:t>
            </a:r>
          </a:p>
        </p:txBody>
      </p:sp>
      <p:cxnSp>
        <p:nvCxnSpPr>
          <p:cNvPr id="27" name="AutoShape 28"/>
          <p:cNvCxnSpPr>
            <a:cxnSpLocks noChangeShapeType="1"/>
            <a:stCxn id="5" idx="2"/>
            <a:endCxn id="25" idx="0"/>
          </p:cNvCxnSpPr>
          <p:nvPr/>
        </p:nvCxnSpPr>
        <p:spPr bwMode="auto">
          <a:xfrm rot="5400000">
            <a:off x="6745287" y="2752726"/>
            <a:ext cx="962025" cy="393700"/>
          </a:xfrm>
          <a:prstGeom prst="bentConnector3">
            <a:avLst>
              <a:gd name="adj1" fmla="val 50000"/>
            </a:avLst>
          </a:prstGeom>
          <a:noFill/>
          <a:ln w="9525">
            <a:solidFill>
              <a:schemeClr val="bg2"/>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AutoShape 29"/>
          <p:cNvCxnSpPr>
            <a:cxnSpLocks noChangeShapeType="1"/>
            <a:stCxn id="5" idx="2"/>
            <a:endCxn id="26" idx="0"/>
          </p:cNvCxnSpPr>
          <p:nvPr/>
        </p:nvCxnSpPr>
        <p:spPr bwMode="auto">
          <a:xfrm rot="16200000" flipH="1">
            <a:off x="7257256" y="2634457"/>
            <a:ext cx="962025" cy="630238"/>
          </a:xfrm>
          <a:prstGeom prst="bentConnector3">
            <a:avLst>
              <a:gd name="adj1" fmla="val 50000"/>
            </a:avLst>
          </a:prstGeom>
          <a:noFill/>
          <a:ln w="9525">
            <a:solidFill>
              <a:schemeClr val="bg2"/>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9" name="AutoShape 3"/>
          <p:cNvSpPr>
            <a:spLocks noChangeArrowheads="1"/>
          </p:cNvSpPr>
          <p:nvPr/>
        </p:nvSpPr>
        <p:spPr bwMode="auto">
          <a:xfrm rot="5400000">
            <a:off x="424656" y="3850482"/>
            <a:ext cx="1431925" cy="461962"/>
          </a:xfrm>
          <a:prstGeom prst="homePlate">
            <a:avLst>
              <a:gd name="adj" fmla="val 35259"/>
            </a:avLst>
          </a:prstGeom>
          <a:solidFill>
            <a:schemeClr val="bg1"/>
          </a:solidFill>
          <a:ln w="9525" algn="ctr">
            <a:solidFill>
              <a:schemeClr val="bg2"/>
            </a:solidFill>
            <a:miter lim="800000"/>
            <a:headEnd/>
            <a:tailEnd/>
          </a:ln>
        </p:spPr>
        <p:txBody>
          <a:bodyPr rot="10800000" vert="eaVert" wrap="none" anchor="ctr"/>
          <a:lstStyle/>
          <a:p>
            <a:pPr algn="ctr" eaLnBrk="0" hangingPunct="0"/>
            <a:endParaRPr lang="ja-JP" altLang="ja-JP" sz="3200" b="1">
              <a:latin typeface="ＭＳ ゴシック" pitchFamily="49" charset="-128"/>
              <a:ea typeface="ＭＳ ゴシック" pitchFamily="49" charset="-128"/>
            </a:endParaRPr>
          </a:p>
        </p:txBody>
      </p:sp>
      <p:sp>
        <p:nvSpPr>
          <p:cNvPr id="30" name="AutoShape 3"/>
          <p:cNvSpPr>
            <a:spLocks noChangeArrowheads="1"/>
          </p:cNvSpPr>
          <p:nvPr/>
        </p:nvSpPr>
        <p:spPr bwMode="auto">
          <a:xfrm rot="5400000">
            <a:off x="153194" y="2128044"/>
            <a:ext cx="1979612" cy="419100"/>
          </a:xfrm>
          <a:prstGeom prst="homePlate">
            <a:avLst>
              <a:gd name="adj" fmla="val 53730"/>
            </a:avLst>
          </a:prstGeom>
          <a:solidFill>
            <a:schemeClr val="bg1"/>
          </a:solidFill>
          <a:ln w="9525" algn="ctr">
            <a:solidFill>
              <a:schemeClr val="bg2"/>
            </a:solidFill>
            <a:miter lim="800000"/>
            <a:headEnd/>
            <a:tailEnd/>
          </a:ln>
        </p:spPr>
        <p:txBody>
          <a:bodyPr rot="10800000" vert="eaVert" wrap="none" anchor="ctr"/>
          <a:lstStyle/>
          <a:p>
            <a:pPr algn="ctr" eaLnBrk="0" hangingPunct="0"/>
            <a:endParaRPr lang="ja-JP" altLang="ja-JP" sz="3200" b="1">
              <a:latin typeface="ＭＳ ゴシック" pitchFamily="49" charset="-128"/>
              <a:ea typeface="ＭＳ ゴシック" pitchFamily="49" charset="-128"/>
            </a:endParaRPr>
          </a:p>
        </p:txBody>
      </p:sp>
      <p:sp>
        <p:nvSpPr>
          <p:cNvPr id="31" name="Text Box 24"/>
          <p:cNvSpPr txBox="1">
            <a:spLocks noChangeArrowheads="1"/>
          </p:cNvSpPr>
          <p:nvPr/>
        </p:nvSpPr>
        <p:spPr bwMode="auto">
          <a:xfrm>
            <a:off x="990600" y="1804988"/>
            <a:ext cx="395288"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eaVert" wrap="none">
            <a:spAutoFit/>
          </a:bodyPr>
          <a:lstStyle>
            <a:lvl1pPr>
              <a:defRPr kumimoji="1">
                <a:solidFill>
                  <a:schemeClr val="tx1"/>
                </a:solidFill>
                <a:latin typeface="Arial" charset="0"/>
                <a:ea typeface="ＭＳ Ｐゴシック" pitchFamily="50" charset="-128"/>
              </a:defRPr>
            </a:lvl1pPr>
            <a:lvl2pPr marL="742950" indent="-285750">
              <a:defRPr kumimoji="1">
                <a:solidFill>
                  <a:schemeClr val="tx1"/>
                </a:solidFill>
                <a:latin typeface="Arial" charset="0"/>
                <a:ea typeface="ＭＳ Ｐゴシック" pitchFamily="50" charset="-128"/>
              </a:defRPr>
            </a:lvl2pPr>
            <a:lvl3pPr marL="1143000" indent="-228600">
              <a:defRPr kumimoji="1">
                <a:solidFill>
                  <a:schemeClr val="tx1"/>
                </a:solidFill>
                <a:latin typeface="Arial" charset="0"/>
                <a:ea typeface="ＭＳ Ｐゴシック" pitchFamily="50" charset="-128"/>
              </a:defRPr>
            </a:lvl3pPr>
            <a:lvl4pPr marL="1600200" indent="-228600">
              <a:defRPr kumimoji="1">
                <a:solidFill>
                  <a:schemeClr val="tx1"/>
                </a:solidFill>
                <a:latin typeface="Arial" charset="0"/>
                <a:ea typeface="ＭＳ Ｐゴシック" pitchFamily="50" charset="-128"/>
              </a:defRPr>
            </a:lvl4pPr>
            <a:lvl5pPr marL="2057400" indent="-228600">
              <a:defRPr kumimoji="1">
                <a:solidFill>
                  <a:schemeClr val="tx1"/>
                </a:solidFill>
                <a:latin typeface="Arial" charset="0"/>
                <a:ea typeface="ＭＳ Ｐゴシック" pitchFamily="50" charset="-128"/>
              </a:defRPr>
            </a:lvl5pPr>
            <a:lvl6pPr marL="2514600" indent="-228600" fontAlgn="base">
              <a:spcBef>
                <a:spcPct val="0"/>
              </a:spcBef>
              <a:spcAft>
                <a:spcPct val="0"/>
              </a:spcAft>
              <a:defRPr kumimoji="1">
                <a:solidFill>
                  <a:schemeClr val="tx1"/>
                </a:solidFill>
                <a:latin typeface="Arial" charset="0"/>
                <a:ea typeface="ＭＳ Ｐゴシック" pitchFamily="50" charset="-128"/>
              </a:defRPr>
            </a:lvl6pPr>
            <a:lvl7pPr marL="2971800" indent="-228600" fontAlgn="base">
              <a:spcBef>
                <a:spcPct val="0"/>
              </a:spcBef>
              <a:spcAft>
                <a:spcPct val="0"/>
              </a:spcAft>
              <a:defRPr kumimoji="1">
                <a:solidFill>
                  <a:schemeClr val="tx1"/>
                </a:solidFill>
                <a:latin typeface="Arial" charset="0"/>
                <a:ea typeface="ＭＳ Ｐゴシック" pitchFamily="50" charset="-128"/>
              </a:defRPr>
            </a:lvl7pPr>
            <a:lvl8pPr marL="3429000" indent="-228600" fontAlgn="base">
              <a:spcBef>
                <a:spcPct val="0"/>
              </a:spcBef>
              <a:spcAft>
                <a:spcPct val="0"/>
              </a:spcAft>
              <a:defRPr kumimoji="1">
                <a:solidFill>
                  <a:schemeClr val="tx1"/>
                </a:solidFill>
                <a:latin typeface="Arial" charset="0"/>
                <a:ea typeface="ＭＳ Ｐゴシック" pitchFamily="50" charset="-128"/>
              </a:defRPr>
            </a:lvl8pPr>
            <a:lvl9pPr marL="3886200" indent="-228600" fontAlgn="base">
              <a:spcBef>
                <a:spcPct val="0"/>
              </a:spcBef>
              <a:spcAft>
                <a:spcPct val="0"/>
              </a:spcAft>
              <a:defRPr kumimoji="1">
                <a:solidFill>
                  <a:schemeClr val="tx1"/>
                </a:solidFill>
                <a:latin typeface="Arial" charset="0"/>
                <a:ea typeface="ＭＳ Ｐゴシック" pitchFamily="50" charset="-128"/>
              </a:defRPr>
            </a:lvl9pPr>
          </a:lstStyle>
          <a:p>
            <a:pPr algn="ctr" eaLnBrk="0" hangingPunct="0"/>
            <a:r>
              <a:rPr lang="ja-JP" altLang="en-US" sz="1400" b="1">
                <a:latin typeface="ＭＳ Ｐゴシック" pitchFamily="50" charset="-128"/>
              </a:rPr>
              <a:t>戦略レベル</a:t>
            </a:r>
          </a:p>
        </p:txBody>
      </p:sp>
      <p:sp>
        <p:nvSpPr>
          <p:cNvPr id="32" name="AutoShape 3"/>
          <p:cNvSpPr>
            <a:spLocks noChangeArrowheads="1"/>
          </p:cNvSpPr>
          <p:nvPr/>
        </p:nvSpPr>
        <p:spPr bwMode="auto">
          <a:xfrm rot="5400000">
            <a:off x="404812" y="5305426"/>
            <a:ext cx="1477963" cy="461962"/>
          </a:xfrm>
          <a:prstGeom prst="homePlate">
            <a:avLst>
              <a:gd name="adj" fmla="val 36392"/>
            </a:avLst>
          </a:prstGeom>
          <a:solidFill>
            <a:schemeClr val="bg1"/>
          </a:solidFill>
          <a:ln w="9525" algn="ctr">
            <a:solidFill>
              <a:schemeClr val="bg2"/>
            </a:solidFill>
            <a:miter lim="800000"/>
            <a:headEnd/>
            <a:tailEnd/>
          </a:ln>
        </p:spPr>
        <p:txBody>
          <a:bodyPr rot="10800000" vert="eaVert" wrap="none" anchor="ctr"/>
          <a:lstStyle/>
          <a:p>
            <a:pPr algn="ctr" eaLnBrk="0" hangingPunct="0"/>
            <a:endParaRPr lang="ja-JP" altLang="ja-JP" sz="3200" b="1">
              <a:latin typeface="ＭＳ ゴシック" pitchFamily="49" charset="-128"/>
              <a:ea typeface="ＭＳ ゴシック" pitchFamily="49" charset="-128"/>
            </a:endParaRPr>
          </a:p>
        </p:txBody>
      </p:sp>
      <p:sp>
        <p:nvSpPr>
          <p:cNvPr id="33" name="Text Box 28"/>
          <p:cNvSpPr txBox="1">
            <a:spLocks noChangeArrowheads="1"/>
          </p:cNvSpPr>
          <p:nvPr/>
        </p:nvSpPr>
        <p:spPr bwMode="auto">
          <a:xfrm>
            <a:off x="971550" y="4941888"/>
            <a:ext cx="396875" cy="1150937"/>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vert="eaVert" wrap="none">
            <a:spAutoFit/>
          </a:bodyPr>
          <a:lstStyle>
            <a:lvl1pPr>
              <a:defRPr kumimoji="1">
                <a:solidFill>
                  <a:schemeClr val="tx1"/>
                </a:solidFill>
                <a:latin typeface="Arial" charset="0"/>
                <a:ea typeface="ＭＳ Ｐゴシック" pitchFamily="50" charset="-128"/>
              </a:defRPr>
            </a:lvl1pPr>
            <a:lvl2pPr marL="742950" indent="-285750">
              <a:defRPr kumimoji="1">
                <a:solidFill>
                  <a:schemeClr val="tx1"/>
                </a:solidFill>
                <a:latin typeface="Arial" charset="0"/>
                <a:ea typeface="ＭＳ Ｐゴシック" pitchFamily="50" charset="-128"/>
              </a:defRPr>
            </a:lvl2pPr>
            <a:lvl3pPr marL="1143000" indent="-228600">
              <a:defRPr kumimoji="1">
                <a:solidFill>
                  <a:schemeClr val="tx1"/>
                </a:solidFill>
                <a:latin typeface="Arial" charset="0"/>
                <a:ea typeface="ＭＳ Ｐゴシック" pitchFamily="50" charset="-128"/>
              </a:defRPr>
            </a:lvl3pPr>
            <a:lvl4pPr marL="1600200" indent="-228600">
              <a:defRPr kumimoji="1">
                <a:solidFill>
                  <a:schemeClr val="tx1"/>
                </a:solidFill>
                <a:latin typeface="Arial" charset="0"/>
                <a:ea typeface="ＭＳ Ｐゴシック" pitchFamily="50" charset="-128"/>
              </a:defRPr>
            </a:lvl4pPr>
            <a:lvl5pPr marL="2057400" indent="-228600">
              <a:defRPr kumimoji="1">
                <a:solidFill>
                  <a:schemeClr val="tx1"/>
                </a:solidFill>
                <a:latin typeface="Arial" charset="0"/>
                <a:ea typeface="ＭＳ Ｐゴシック" pitchFamily="50" charset="-128"/>
              </a:defRPr>
            </a:lvl5pPr>
            <a:lvl6pPr marL="2514600" indent="-228600" fontAlgn="base">
              <a:spcBef>
                <a:spcPct val="0"/>
              </a:spcBef>
              <a:spcAft>
                <a:spcPct val="0"/>
              </a:spcAft>
              <a:defRPr kumimoji="1">
                <a:solidFill>
                  <a:schemeClr val="tx1"/>
                </a:solidFill>
                <a:latin typeface="Arial" charset="0"/>
                <a:ea typeface="ＭＳ Ｐゴシック" pitchFamily="50" charset="-128"/>
              </a:defRPr>
            </a:lvl6pPr>
            <a:lvl7pPr marL="2971800" indent="-228600" fontAlgn="base">
              <a:spcBef>
                <a:spcPct val="0"/>
              </a:spcBef>
              <a:spcAft>
                <a:spcPct val="0"/>
              </a:spcAft>
              <a:defRPr kumimoji="1">
                <a:solidFill>
                  <a:schemeClr val="tx1"/>
                </a:solidFill>
                <a:latin typeface="Arial" charset="0"/>
                <a:ea typeface="ＭＳ Ｐゴシック" pitchFamily="50" charset="-128"/>
              </a:defRPr>
            </a:lvl7pPr>
            <a:lvl8pPr marL="3429000" indent="-228600" fontAlgn="base">
              <a:spcBef>
                <a:spcPct val="0"/>
              </a:spcBef>
              <a:spcAft>
                <a:spcPct val="0"/>
              </a:spcAft>
              <a:defRPr kumimoji="1">
                <a:solidFill>
                  <a:schemeClr val="tx1"/>
                </a:solidFill>
                <a:latin typeface="Arial" charset="0"/>
                <a:ea typeface="ＭＳ Ｐゴシック" pitchFamily="50" charset="-128"/>
              </a:defRPr>
            </a:lvl8pPr>
            <a:lvl9pPr marL="3886200" indent="-228600" fontAlgn="base">
              <a:spcBef>
                <a:spcPct val="0"/>
              </a:spcBef>
              <a:spcAft>
                <a:spcPct val="0"/>
              </a:spcAft>
              <a:defRPr kumimoji="1">
                <a:solidFill>
                  <a:schemeClr val="tx1"/>
                </a:solidFill>
                <a:latin typeface="Arial" charset="0"/>
                <a:ea typeface="ＭＳ Ｐゴシック" pitchFamily="50" charset="-128"/>
              </a:defRPr>
            </a:lvl9pPr>
          </a:lstStyle>
          <a:p>
            <a:pPr algn="ctr" eaLnBrk="0" hangingPunct="0"/>
            <a:r>
              <a:rPr lang="ja-JP" altLang="en-US" sz="1400" b="1">
                <a:latin typeface="ＭＳ Ｐゴシック" pitchFamily="50" charset="-128"/>
              </a:rPr>
              <a:t>システムレベル</a:t>
            </a:r>
          </a:p>
        </p:txBody>
      </p:sp>
      <p:sp>
        <p:nvSpPr>
          <p:cNvPr id="34" name="Text Box 28"/>
          <p:cNvSpPr txBox="1">
            <a:spLocks noChangeArrowheads="1"/>
          </p:cNvSpPr>
          <p:nvPr/>
        </p:nvSpPr>
        <p:spPr bwMode="auto">
          <a:xfrm>
            <a:off x="971550" y="3644900"/>
            <a:ext cx="396875" cy="868363"/>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vert="eaVert" wrap="none">
            <a:spAutoFit/>
          </a:bodyPr>
          <a:lstStyle>
            <a:lvl1pPr>
              <a:defRPr kumimoji="1">
                <a:solidFill>
                  <a:schemeClr val="tx1"/>
                </a:solidFill>
                <a:latin typeface="Arial" charset="0"/>
                <a:ea typeface="ＭＳ Ｐゴシック" pitchFamily="50" charset="-128"/>
              </a:defRPr>
            </a:lvl1pPr>
            <a:lvl2pPr marL="742950" indent="-285750">
              <a:defRPr kumimoji="1">
                <a:solidFill>
                  <a:schemeClr val="tx1"/>
                </a:solidFill>
                <a:latin typeface="Arial" charset="0"/>
                <a:ea typeface="ＭＳ Ｐゴシック" pitchFamily="50" charset="-128"/>
              </a:defRPr>
            </a:lvl2pPr>
            <a:lvl3pPr marL="1143000" indent="-228600">
              <a:defRPr kumimoji="1">
                <a:solidFill>
                  <a:schemeClr val="tx1"/>
                </a:solidFill>
                <a:latin typeface="Arial" charset="0"/>
                <a:ea typeface="ＭＳ Ｐゴシック" pitchFamily="50" charset="-128"/>
              </a:defRPr>
            </a:lvl3pPr>
            <a:lvl4pPr marL="1600200" indent="-228600">
              <a:defRPr kumimoji="1">
                <a:solidFill>
                  <a:schemeClr val="tx1"/>
                </a:solidFill>
                <a:latin typeface="Arial" charset="0"/>
                <a:ea typeface="ＭＳ Ｐゴシック" pitchFamily="50" charset="-128"/>
              </a:defRPr>
            </a:lvl4pPr>
            <a:lvl5pPr marL="2057400" indent="-228600">
              <a:defRPr kumimoji="1">
                <a:solidFill>
                  <a:schemeClr val="tx1"/>
                </a:solidFill>
                <a:latin typeface="Arial" charset="0"/>
                <a:ea typeface="ＭＳ Ｐゴシック" pitchFamily="50" charset="-128"/>
              </a:defRPr>
            </a:lvl5pPr>
            <a:lvl6pPr marL="2514600" indent="-228600" fontAlgn="base">
              <a:spcBef>
                <a:spcPct val="0"/>
              </a:spcBef>
              <a:spcAft>
                <a:spcPct val="0"/>
              </a:spcAft>
              <a:defRPr kumimoji="1">
                <a:solidFill>
                  <a:schemeClr val="tx1"/>
                </a:solidFill>
                <a:latin typeface="Arial" charset="0"/>
                <a:ea typeface="ＭＳ Ｐゴシック" pitchFamily="50" charset="-128"/>
              </a:defRPr>
            </a:lvl6pPr>
            <a:lvl7pPr marL="2971800" indent="-228600" fontAlgn="base">
              <a:spcBef>
                <a:spcPct val="0"/>
              </a:spcBef>
              <a:spcAft>
                <a:spcPct val="0"/>
              </a:spcAft>
              <a:defRPr kumimoji="1">
                <a:solidFill>
                  <a:schemeClr val="tx1"/>
                </a:solidFill>
                <a:latin typeface="Arial" charset="0"/>
                <a:ea typeface="ＭＳ Ｐゴシック" pitchFamily="50" charset="-128"/>
              </a:defRPr>
            </a:lvl7pPr>
            <a:lvl8pPr marL="3429000" indent="-228600" fontAlgn="base">
              <a:spcBef>
                <a:spcPct val="0"/>
              </a:spcBef>
              <a:spcAft>
                <a:spcPct val="0"/>
              </a:spcAft>
              <a:defRPr kumimoji="1">
                <a:solidFill>
                  <a:schemeClr val="tx1"/>
                </a:solidFill>
                <a:latin typeface="Arial" charset="0"/>
                <a:ea typeface="ＭＳ Ｐゴシック" pitchFamily="50" charset="-128"/>
              </a:defRPr>
            </a:lvl8pPr>
            <a:lvl9pPr marL="3886200" indent="-228600" fontAlgn="base">
              <a:spcBef>
                <a:spcPct val="0"/>
              </a:spcBef>
              <a:spcAft>
                <a:spcPct val="0"/>
              </a:spcAft>
              <a:defRPr kumimoji="1">
                <a:solidFill>
                  <a:schemeClr val="tx1"/>
                </a:solidFill>
                <a:latin typeface="Arial" charset="0"/>
                <a:ea typeface="ＭＳ Ｐゴシック" pitchFamily="50" charset="-128"/>
              </a:defRPr>
            </a:lvl9pPr>
          </a:lstStyle>
          <a:p>
            <a:pPr algn="ctr" eaLnBrk="0" hangingPunct="0"/>
            <a:r>
              <a:rPr lang="ja-JP" altLang="en-US" sz="1400" b="1">
                <a:latin typeface="ＭＳ Ｐゴシック" pitchFamily="50" charset="-128"/>
              </a:rPr>
              <a:t>業務レベル</a:t>
            </a:r>
          </a:p>
        </p:txBody>
      </p:sp>
      <p:sp>
        <p:nvSpPr>
          <p:cNvPr id="35" name="AutoShape 36"/>
          <p:cNvSpPr>
            <a:spLocks noChangeArrowheads="1"/>
          </p:cNvSpPr>
          <p:nvPr/>
        </p:nvSpPr>
        <p:spPr bwMode="auto">
          <a:xfrm>
            <a:off x="1555750" y="4833938"/>
            <a:ext cx="6878638" cy="1428750"/>
          </a:xfrm>
          <a:prstGeom prst="roundRect">
            <a:avLst>
              <a:gd name="adj" fmla="val 16667"/>
            </a:avLst>
          </a:prstGeom>
          <a:solidFill>
            <a:schemeClr val="bg1"/>
          </a:solidFill>
          <a:ln w="9525" algn="ctr">
            <a:solidFill>
              <a:schemeClr val="bg2"/>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ja-JP" altLang="en-US" sz="2000" b="1">
                <a:latin typeface="ＭＳ Ｐゴシック" pitchFamily="50" charset="-128"/>
              </a:rPr>
              <a:t>何が出来れば戦略・業務の成功</a:t>
            </a:r>
          </a:p>
          <a:p>
            <a:pPr algn="ctr" eaLnBrk="0" hangingPunct="0"/>
            <a:r>
              <a:rPr lang="ja-JP" altLang="en-US" sz="2000" b="1">
                <a:latin typeface="ＭＳ Ｐゴシック" pitchFamily="50" charset="-128"/>
              </a:rPr>
              <a:t>に繋がるか？</a:t>
            </a:r>
          </a:p>
          <a:p>
            <a:pPr algn="ctr" eaLnBrk="0" hangingPunct="0"/>
            <a:r>
              <a:rPr lang="ja-JP" altLang="en-US" sz="2000" b="1">
                <a:latin typeface="ＭＳ Ｐゴシック" pitchFamily="50" charset="-128"/>
              </a:rPr>
              <a:t>という視点で下位部分を検討・追記してゆく</a:t>
            </a:r>
          </a:p>
        </p:txBody>
      </p:sp>
      <p:sp>
        <p:nvSpPr>
          <p:cNvPr id="36" name="AutoShape 37"/>
          <p:cNvSpPr>
            <a:spLocks noChangeArrowheads="1"/>
          </p:cNvSpPr>
          <p:nvPr/>
        </p:nvSpPr>
        <p:spPr bwMode="auto">
          <a:xfrm>
            <a:off x="1662113" y="4337050"/>
            <a:ext cx="450850" cy="257175"/>
          </a:xfrm>
          <a:prstGeom prst="downArrow">
            <a:avLst>
              <a:gd name="adj1" fmla="val 50269"/>
              <a:gd name="adj2" fmla="val 35801"/>
            </a:avLst>
          </a:prstGeom>
          <a:solidFill>
            <a:schemeClr val="accent1"/>
          </a:solidFill>
          <a:ln w="9525" algn="ctr">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37" name="AutoShape 38"/>
          <p:cNvSpPr>
            <a:spLocks noChangeArrowheads="1"/>
          </p:cNvSpPr>
          <p:nvPr/>
        </p:nvSpPr>
        <p:spPr bwMode="auto">
          <a:xfrm>
            <a:off x="2671763" y="4338638"/>
            <a:ext cx="450850" cy="257175"/>
          </a:xfrm>
          <a:prstGeom prst="downArrow">
            <a:avLst>
              <a:gd name="adj1" fmla="val 50269"/>
              <a:gd name="adj2" fmla="val 35801"/>
            </a:avLst>
          </a:prstGeom>
          <a:solidFill>
            <a:schemeClr val="accent1"/>
          </a:solidFill>
          <a:ln w="9525" algn="ctr">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38" name="AutoShape 39"/>
          <p:cNvSpPr>
            <a:spLocks noChangeArrowheads="1"/>
          </p:cNvSpPr>
          <p:nvPr/>
        </p:nvSpPr>
        <p:spPr bwMode="auto">
          <a:xfrm>
            <a:off x="3765550" y="4338638"/>
            <a:ext cx="449263" cy="257175"/>
          </a:xfrm>
          <a:prstGeom prst="downArrow">
            <a:avLst>
              <a:gd name="adj1" fmla="val 50269"/>
              <a:gd name="adj2" fmla="val 35801"/>
            </a:avLst>
          </a:prstGeom>
          <a:solidFill>
            <a:schemeClr val="accent1"/>
          </a:solidFill>
          <a:ln w="9525" algn="ctr">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39" name="AutoShape 40"/>
          <p:cNvSpPr>
            <a:spLocks noChangeArrowheads="1"/>
          </p:cNvSpPr>
          <p:nvPr/>
        </p:nvSpPr>
        <p:spPr bwMode="auto">
          <a:xfrm>
            <a:off x="4775200" y="4340225"/>
            <a:ext cx="449263" cy="257175"/>
          </a:xfrm>
          <a:prstGeom prst="downArrow">
            <a:avLst>
              <a:gd name="adj1" fmla="val 50269"/>
              <a:gd name="adj2" fmla="val 35801"/>
            </a:avLst>
          </a:prstGeom>
          <a:solidFill>
            <a:schemeClr val="accent1"/>
          </a:solidFill>
          <a:ln w="9525" algn="ctr">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40" name="AutoShape 41"/>
          <p:cNvSpPr>
            <a:spLocks noChangeArrowheads="1"/>
          </p:cNvSpPr>
          <p:nvPr/>
        </p:nvSpPr>
        <p:spPr bwMode="auto">
          <a:xfrm>
            <a:off x="5781675" y="4340225"/>
            <a:ext cx="450850" cy="257175"/>
          </a:xfrm>
          <a:prstGeom prst="downArrow">
            <a:avLst>
              <a:gd name="adj1" fmla="val 50269"/>
              <a:gd name="adj2" fmla="val 35801"/>
            </a:avLst>
          </a:prstGeom>
          <a:solidFill>
            <a:schemeClr val="accent1"/>
          </a:solidFill>
          <a:ln w="9525" algn="ctr">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41" name="AutoShape 42"/>
          <p:cNvSpPr>
            <a:spLocks noChangeArrowheads="1"/>
          </p:cNvSpPr>
          <p:nvPr/>
        </p:nvSpPr>
        <p:spPr bwMode="auto">
          <a:xfrm>
            <a:off x="6791325" y="4341813"/>
            <a:ext cx="450850" cy="257175"/>
          </a:xfrm>
          <a:prstGeom prst="downArrow">
            <a:avLst>
              <a:gd name="adj1" fmla="val 50269"/>
              <a:gd name="adj2" fmla="val 35801"/>
            </a:avLst>
          </a:prstGeom>
          <a:solidFill>
            <a:schemeClr val="accent1"/>
          </a:solidFill>
          <a:ln w="9525" algn="ctr">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42" name="AutoShape 43"/>
          <p:cNvSpPr>
            <a:spLocks noChangeArrowheads="1"/>
          </p:cNvSpPr>
          <p:nvPr/>
        </p:nvSpPr>
        <p:spPr bwMode="auto">
          <a:xfrm>
            <a:off x="7823200" y="4343400"/>
            <a:ext cx="449263" cy="257175"/>
          </a:xfrm>
          <a:prstGeom prst="downArrow">
            <a:avLst>
              <a:gd name="adj1" fmla="val 50269"/>
              <a:gd name="adj2" fmla="val 35801"/>
            </a:avLst>
          </a:prstGeom>
          <a:solidFill>
            <a:schemeClr val="accent1"/>
          </a:solidFill>
          <a:ln w="9525" algn="ctr">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Tree>
    <p:extLst>
      <p:ext uri="{BB962C8B-B14F-4D97-AF65-F5344CB8AC3E}">
        <p14:creationId xmlns:p14="http://schemas.microsoft.com/office/powerpoint/2010/main" val="31220207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p:cNvSpPr>
            <a:spLocks noGrp="1"/>
          </p:cNvSpPr>
          <p:nvPr>
            <p:ph type="title" sz="quarter"/>
          </p:nvPr>
        </p:nvSpPr>
        <p:spPr/>
        <p:txBody>
          <a:bodyPr/>
          <a:lstStyle/>
          <a:p>
            <a:r>
              <a:rPr lang="ja-JP" altLang="en-US" dirty="0" smtClean="0"/>
              <a:t>図表</a:t>
            </a:r>
            <a:r>
              <a:rPr lang="en-US" altLang="ja-JP" dirty="0" smtClean="0"/>
              <a:t>7-7</a:t>
            </a:r>
            <a:r>
              <a:rPr lang="ja-JP" altLang="en-US" dirty="0"/>
              <a:t>　</a:t>
            </a:r>
            <a:r>
              <a:rPr lang="en-US" altLang="ja-JP" dirty="0"/>
              <a:t>CSF</a:t>
            </a:r>
            <a:r>
              <a:rPr lang="ja-JP" altLang="en-US" dirty="0"/>
              <a:t>の評価基準と目標値の例</a:t>
            </a:r>
            <a:endParaRPr kumimoji="1" lang="ja-JP" altLang="en-US" dirty="0"/>
          </a:p>
        </p:txBody>
      </p:sp>
      <p:graphicFrame>
        <p:nvGraphicFramePr>
          <p:cNvPr id="3" name="Group 121"/>
          <p:cNvGraphicFramePr>
            <a:graphicFrameLocks noGrp="1"/>
          </p:cNvGraphicFramePr>
          <p:nvPr/>
        </p:nvGraphicFramePr>
        <p:xfrm>
          <a:off x="539750" y="2520950"/>
          <a:ext cx="7920038" cy="1794828"/>
        </p:xfrm>
        <a:graphic>
          <a:graphicData uri="http://schemas.openxmlformats.org/drawingml/2006/table">
            <a:tbl>
              <a:tblPr/>
              <a:tblGrid>
                <a:gridCol w="2376488"/>
                <a:gridCol w="3671887"/>
                <a:gridCol w="1871663"/>
              </a:tblGrid>
              <a:tr h="317500">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1" lang="en-US" altLang="ja-JP" sz="1200" b="0" i="0" u="none" strike="noStrike" cap="none" normalizeH="0" baseline="0" smtClean="0">
                          <a:ln>
                            <a:noFill/>
                          </a:ln>
                          <a:solidFill>
                            <a:schemeClr val="tx1"/>
                          </a:solidFill>
                          <a:effectLst/>
                          <a:latin typeface="Arial" charset="0"/>
                          <a:ea typeface="ＭＳ Ｐゴシック" pitchFamily="50" charset="-128"/>
                        </a:rPr>
                        <a:t>CSF</a:t>
                      </a:r>
                    </a:p>
                    <a:p>
                      <a:pPr marL="0" marR="0" lvl="0" indent="0" algn="ctr" defTabSz="914400" rtl="0" eaLnBrk="1" fontAlgn="ctr" latinLnBrk="0" hangingPunct="1">
                        <a:lnSpc>
                          <a:spcPct val="100000"/>
                        </a:lnSpc>
                        <a:spcBef>
                          <a:spcPct val="0"/>
                        </a:spcBef>
                        <a:spcAft>
                          <a:spcPct val="0"/>
                        </a:spcAft>
                        <a:buClrTx/>
                        <a:buSzTx/>
                        <a:buFontTx/>
                        <a:buNone/>
                        <a:tabLst/>
                      </a:pPr>
                      <a:r>
                        <a:rPr kumimoji="1" lang="en-US" altLang="ja-JP" sz="1200" b="0" i="0" u="none" strike="noStrike" cap="none" normalizeH="0" baseline="0" smtClean="0">
                          <a:ln>
                            <a:noFill/>
                          </a:ln>
                          <a:solidFill>
                            <a:schemeClr val="tx1"/>
                          </a:solidFill>
                          <a:effectLst/>
                          <a:latin typeface="Arial" charset="0"/>
                          <a:ea typeface="ＭＳ Ｐゴシック" pitchFamily="50" charset="-128"/>
                        </a:rPr>
                        <a:t> </a:t>
                      </a:r>
                      <a:r>
                        <a:rPr kumimoji="1" lang="ja-JP" altLang="en-US" sz="1200" b="0" i="0" u="none" strike="noStrike" cap="none" normalizeH="0" baseline="0" smtClean="0">
                          <a:ln>
                            <a:noFill/>
                          </a:ln>
                          <a:solidFill>
                            <a:schemeClr val="tx1"/>
                          </a:solidFill>
                          <a:effectLst/>
                          <a:latin typeface="Arial" charset="0"/>
                          <a:ea typeface="ＭＳ Ｐゴシック" pitchFamily="50" charset="-128"/>
                        </a:rPr>
                        <a:t>（重要成功要因</a:t>
                      </a:r>
                      <a:r>
                        <a:rPr kumimoji="1" lang="en-US" altLang="ja-JP" sz="1200" b="0" i="0" u="none" strike="noStrike" cap="none" normalizeH="0" baseline="0" smtClean="0">
                          <a:ln>
                            <a:noFill/>
                          </a:ln>
                          <a:solidFill>
                            <a:schemeClr val="tx1"/>
                          </a:solidFill>
                          <a:effectLst/>
                          <a:latin typeface="Arial" charset="0"/>
                          <a:ea typeface="ＭＳ Ｐゴシック" pitchFamily="50" charset="-128"/>
                        </a:rPr>
                        <a: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1" lang="ja-JP" altLang="en-US" sz="1200" b="0" i="0" u="none" strike="noStrike" cap="none" normalizeH="0" baseline="0" smtClean="0">
                          <a:ln>
                            <a:noFill/>
                          </a:ln>
                          <a:solidFill>
                            <a:schemeClr val="tx1"/>
                          </a:solidFill>
                          <a:effectLst/>
                          <a:latin typeface="Arial" charset="0"/>
                          <a:ea typeface="ＭＳ Ｐゴシック" pitchFamily="50" charset="-128"/>
                        </a:rPr>
                        <a:t>評価基準</a:t>
                      </a:r>
                      <a:endParaRPr kumimoji="1" lang="ja-JP" altLang="en-US" sz="1200" b="0" i="0" u="none" strike="noStrike" cap="none" normalizeH="0" baseline="0" smtClean="0">
                        <a:ln>
                          <a:noFill/>
                        </a:ln>
                        <a:solidFill>
                          <a:schemeClr val="tx1"/>
                        </a:solidFill>
                        <a:effectLst/>
                        <a:latin typeface="Times New Roman" pitchFamily="18" charset="0"/>
                        <a:ea typeface="ＭＳ Ｐゴシック" pitchFamily="50" charset="-128"/>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1" lang="ja-JP" altLang="en-US" sz="1200" b="0" i="0" u="none" strike="noStrike" cap="none" normalizeH="0" baseline="0" smtClean="0">
                          <a:ln>
                            <a:noFill/>
                          </a:ln>
                          <a:solidFill>
                            <a:schemeClr val="tx1"/>
                          </a:solidFill>
                          <a:effectLst/>
                          <a:latin typeface="Arial" charset="0"/>
                          <a:ea typeface="ＭＳ Ｐゴシック" pitchFamily="50" charset="-128"/>
                        </a:rPr>
                        <a:t>目標値</a:t>
                      </a:r>
                      <a:endParaRPr kumimoji="1" lang="ja-JP" altLang="en-US" sz="1200" b="0" i="0" u="none" strike="noStrike" cap="none" normalizeH="0" baseline="0" smtClean="0">
                        <a:ln>
                          <a:noFill/>
                        </a:ln>
                        <a:solidFill>
                          <a:schemeClr val="tx1"/>
                        </a:solidFill>
                        <a:effectLst/>
                        <a:latin typeface="Times New Roman" pitchFamily="18" charset="0"/>
                        <a:ea typeface="ＭＳ Ｐゴシック" pitchFamily="50" charset="-128"/>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r>
              <a:tr h="3317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1200" b="0" i="0" u="none" strike="noStrike" cap="none" normalizeH="0" baseline="0" smtClean="0">
                          <a:ln>
                            <a:noFill/>
                          </a:ln>
                          <a:solidFill>
                            <a:schemeClr val="tx1"/>
                          </a:solidFill>
                          <a:effectLst/>
                          <a:latin typeface="Arial" charset="0"/>
                          <a:ea typeface="ＭＳ Ｐゴシック" pitchFamily="50" charset="-128"/>
                        </a:rPr>
                        <a:t>問合せへのスピーディな対応</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1200" b="0" i="0" u="none" strike="noStrike" cap="none" normalizeH="0" baseline="0" smtClean="0">
                          <a:ln>
                            <a:noFill/>
                          </a:ln>
                          <a:solidFill>
                            <a:schemeClr val="tx1"/>
                          </a:solidFill>
                          <a:effectLst/>
                          <a:latin typeface="Arial" charset="0"/>
                          <a:ea typeface="ＭＳ Ｐゴシック" pitchFamily="50" charset="-128"/>
                        </a:rPr>
                        <a:t>電話・メールでの問合せ発生～完了のリードタイム</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ja-JP" sz="1200" b="0" i="0" u="none" strike="noStrike" cap="none" normalizeH="0" baseline="0" smtClean="0">
                          <a:ln>
                            <a:noFill/>
                          </a:ln>
                          <a:solidFill>
                            <a:schemeClr val="tx1"/>
                          </a:solidFill>
                          <a:effectLst/>
                          <a:latin typeface="Arial" charset="0"/>
                          <a:ea typeface="ＭＳ Ｐゴシック" pitchFamily="50" charset="-128"/>
                        </a:rPr>
                        <a:t>3</a:t>
                      </a:r>
                      <a:r>
                        <a:rPr kumimoji="1" lang="ja-JP" altLang="en-US" sz="1200" b="0" i="0" u="none" strike="noStrike" cap="none" normalizeH="0" baseline="0" smtClean="0">
                          <a:ln>
                            <a:noFill/>
                          </a:ln>
                          <a:solidFill>
                            <a:schemeClr val="tx1"/>
                          </a:solidFill>
                          <a:effectLst/>
                          <a:latin typeface="Arial" charset="0"/>
                          <a:ea typeface="ＭＳ Ｐゴシック" pitchFamily="50" charset="-128"/>
                        </a:rPr>
                        <a:t>年以内に</a:t>
                      </a:r>
                      <a:r>
                        <a:rPr kumimoji="1" lang="en-US" altLang="ja-JP" sz="1200" b="0" i="0" u="none" strike="noStrike" cap="none" normalizeH="0" baseline="0" smtClean="0">
                          <a:ln>
                            <a:noFill/>
                          </a:ln>
                          <a:solidFill>
                            <a:schemeClr val="tx1"/>
                          </a:solidFill>
                          <a:effectLst/>
                          <a:latin typeface="Arial" charset="0"/>
                          <a:ea typeface="ＭＳ Ｐゴシック" pitchFamily="50" charset="-128"/>
                        </a:rPr>
                        <a:t>10</a:t>
                      </a:r>
                      <a:r>
                        <a:rPr kumimoji="1" lang="ja-JP" altLang="en-US" sz="1200" b="0" i="0" u="none" strike="noStrike" cap="none" normalizeH="0" baseline="0" smtClean="0">
                          <a:ln>
                            <a:noFill/>
                          </a:ln>
                          <a:solidFill>
                            <a:schemeClr val="tx1"/>
                          </a:solidFill>
                          <a:effectLst/>
                          <a:latin typeface="Arial" charset="0"/>
                          <a:ea typeface="ＭＳ Ｐゴシック" pitchFamily="50" charset="-128"/>
                        </a:rPr>
                        <a:t>分以下</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587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1200" b="0" i="0" u="none" strike="noStrike" cap="none" normalizeH="0" baseline="0" smtClean="0">
                          <a:ln>
                            <a:noFill/>
                          </a:ln>
                          <a:solidFill>
                            <a:schemeClr val="tx1"/>
                          </a:solidFill>
                          <a:effectLst/>
                          <a:latin typeface="Arial" charset="0"/>
                          <a:ea typeface="ＭＳ Ｐゴシック" pitchFamily="50" charset="-128"/>
                        </a:rPr>
                        <a:t>問合せ対応のナレッジ情報管理</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1200" b="0" i="0" u="none" strike="noStrike" cap="none" normalizeH="0" baseline="0" smtClean="0">
                          <a:ln>
                            <a:noFill/>
                          </a:ln>
                          <a:solidFill>
                            <a:schemeClr val="tx1"/>
                          </a:solidFill>
                          <a:effectLst/>
                          <a:latin typeface="Arial" charset="0"/>
                          <a:ea typeface="ＭＳ Ｐゴシック" pitchFamily="50" charset="-128"/>
                        </a:rPr>
                        <a:t>問合せ時のナレッジ検索ヒット率</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ja-JP" sz="1200" b="0" i="0" u="none" strike="noStrike" cap="none" normalizeH="0" baseline="0" smtClean="0">
                          <a:ln>
                            <a:noFill/>
                          </a:ln>
                          <a:solidFill>
                            <a:schemeClr val="tx1"/>
                          </a:solidFill>
                          <a:effectLst/>
                          <a:latin typeface="Arial" charset="0"/>
                          <a:ea typeface="ＭＳ Ｐゴシック" pitchFamily="50" charset="-128"/>
                        </a:rPr>
                        <a:t>3</a:t>
                      </a:r>
                      <a:r>
                        <a:rPr kumimoji="1" lang="ja-JP" altLang="en-US" sz="1200" b="0" i="0" u="none" strike="noStrike" cap="none" normalizeH="0" baseline="0" smtClean="0">
                          <a:ln>
                            <a:noFill/>
                          </a:ln>
                          <a:solidFill>
                            <a:schemeClr val="tx1"/>
                          </a:solidFill>
                          <a:effectLst/>
                          <a:latin typeface="Arial" charset="0"/>
                          <a:ea typeface="ＭＳ Ｐゴシック" pitchFamily="50" charset="-128"/>
                        </a:rPr>
                        <a:t>年以内に</a:t>
                      </a:r>
                      <a:r>
                        <a:rPr kumimoji="1" lang="en-US" altLang="ja-JP" sz="1200" b="0" i="0" u="none" strike="noStrike" cap="none" normalizeH="0" baseline="0" smtClean="0">
                          <a:ln>
                            <a:noFill/>
                          </a:ln>
                          <a:solidFill>
                            <a:schemeClr val="tx1"/>
                          </a:solidFill>
                          <a:effectLst/>
                          <a:latin typeface="Arial" charset="0"/>
                          <a:ea typeface="ＭＳ Ｐゴシック" pitchFamily="50" charset="-128"/>
                        </a:rPr>
                        <a:t>90%</a:t>
                      </a:r>
                      <a:r>
                        <a:rPr kumimoji="1" lang="ja-JP" altLang="en-US" sz="1200" b="0" i="0" u="none" strike="noStrike" cap="none" normalizeH="0" baseline="0" smtClean="0">
                          <a:ln>
                            <a:noFill/>
                          </a:ln>
                          <a:solidFill>
                            <a:schemeClr val="tx1"/>
                          </a:solidFill>
                          <a:effectLst/>
                          <a:latin typeface="Arial" charset="0"/>
                          <a:ea typeface="ＭＳ Ｐゴシック" pitchFamily="50" charset="-128"/>
                        </a:rPr>
                        <a:t>以上</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444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ja-JP" sz="1200" b="0" i="0" u="none" strike="noStrike" cap="none" normalizeH="0" baseline="0" smtClean="0">
                          <a:ln>
                            <a:noFill/>
                          </a:ln>
                          <a:solidFill>
                            <a:schemeClr val="tx1"/>
                          </a:solidFill>
                          <a:effectLst/>
                          <a:latin typeface="Arial" charset="0"/>
                          <a:ea typeface="ＭＳ Ｐゴシック" pitchFamily="50" charset="-128"/>
                        </a:rPr>
                        <a:t>Web</a:t>
                      </a:r>
                      <a:r>
                        <a:rPr kumimoji="1" lang="ja-JP" altLang="en-US" sz="1200" b="0" i="0" u="none" strike="noStrike" cap="none" normalizeH="0" baseline="0" smtClean="0">
                          <a:ln>
                            <a:noFill/>
                          </a:ln>
                          <a:solidFill>
                            <a:schemeClr val="tx1"/>
                          </a:solidFill>
                          <a:effectLst/>
                          <a:latin typeface="Arial" charset="0"/>
                          <a:ea typeface="ＭＳ Ｐゴシック" pitchFamily="50" charset="-128"/>
                        </a:rPr>
                        <a:t>販売のユーザビリティ改善</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1200" b="0" i="0" u="none" strike="noStrike" cap="none" normalizeH="0" baseline="0" smtClean="0">
                          <a:ln>
                            <a:noFill/>
                          </a:ln>
                          <a:solidFill>
                            <a:schemeClr val="tx1"/>
                          </a:solidFill>
                          <a:effectLst/>
                          <a:latin typeface="Arial" charset="0"/>
                          <a:ea typeface="ＭＳ Ｐゴシック" pitchFamily="50" charset="-128"/>
                        </a:rPr>
                        <a:t>全体の問合せ件数における</a:t>
                      </a:r>
                      <a:r>
                        <a:rPr kumimoji="1" lang="en-US" altLang="ja-JP" sz="1200" b="0" i="0" u="none" strike="noStrike" cap="none" normalizeH="0" baseline="0" smtClean="0">
                          <a:ln>
                            <a:noFill/>
                          </a:ln>
                          <a:solidFill>
                            <a:schemeClr val="tx1"/>
                          </a:solidFill>
                          <a:effectLst/>
                          <a:latin typeface="Arial" charset="0"/>
                          <a:ea typeface="ＭＳ Ｐゴシック" pitchFamily="50" charset="-128"/>
                        </a:rPr>
                        <a:t>Web</a:t>
                      </a:r>
                      <a:r>
                        <a:rPr kumimoji="1" lang="ja-JP" altLang="en-US" sz="1200" b="0" i="0" u="none" strike="noStrike" cap="none" normalizeH="0" baseline="0" smtClean="0">
                          <a:ln>
                            <a:noFill/>
                          </a:ln>
                          <a:solidFill>
                            <a:schemeClr val="tx1"/>
                          </a:solidFill>
                          <a:effectLst/>
                          <a:latin typeface="Arial" charset="0"/>
                          <a:ea typeface="ＭＳ Ｐゴシック" pitchFamily="50" charset="-128"/>
                        </a:rPr>
                        <a:t>ユーザーからの問合せ件数の割合</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1200" b="0" i="0" u="none" strike="noStrike" cap="none" normalizeH="0" baseline="0" smtClean="0">
                          <a:ln>
                            <a:noFill/>
                          </a:ln>
                          <a:solidFill>
                            <a:schemeClr val="tx1"/>
                          </a:solidFill>
                          <a:effectLst/>
                          <a:latin typeface="Arial" charset="0"/>
                          <a:ea typeface="ＭＳ Ｐゴシック" pitchFamily="50" charset="-128"/>
                        </a:rPr>
                        <a:t>継続的に毎年</a:t>
                      </a:r>
                      <a:r>
                        <a:rPr kumimoji="1" lang="en-US" altLang="ja-JP" sz="1200" b="0" i="0" u="none" strike="noStrike" cap="none" normalizeH="0" baseline="0" smtClean="0">
                          <a:ln>
                            <a:noFill/>
                          </a:ln>
                          <a:solidFill>
                            <a:schemeClr val="tx1"/>
                          </a:solidFill>
                          <a:effectLst/>
                          <a:latin typeface="Arial" charset="0"/>
                          <a:ea typeface="ＭＳ Ｐゴシック" pitchFamily="50" charset="-128"/>
                        </a:rPr>
                        <a:t>10%</a:t>
                      </a:r>
                      <a:r>
                        <a:rPr kumimoji="1" lang="ja-JP" altLang="en-US" sz="1200" b="0" i="0" u="none" strike="noStrike" cap="none" normalizeH="0" baseline="0" smtClean="0">
                          <a:ln>
                            <a:noFill/>
                          </a:ln>
                          <a:solidFill>
                            <a:schemeClr val="tx1"/>
                          </a:solidFill>
                          <a:effectLst/>
                          <a:latin typeface="Arial" charset="0"/>
                          <a:ea typeface="ＭＳ Ｐゴシック" pitchFamily="50" charset="-128"/>
                        </a:rPr>
                        <a:t>未満</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444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1200" b="0" i="0" u="none" strike="noStrike" cap="none" normalizeH="0" baseline="0" smtClean="0">
                          <a:ln>
                            <a:noFill/>
                          </a:ln>
                          <a:solidFill>
                            <a:schemeClr val="tx1"/>
                          </a:solidFill>
                          <a:effectLst/>
                          <a:latin typeface="Arial" charset="0"/>
                          <a:ea typeface="ＭＳ Ｐゴシック" pitchFamily="50" charset="-128"/>
                        </a:rPr>
                        <a: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ja-JP" altLang="ja-JP" sz="1200" b="0" i="0" u="none" strike="noStrike" cap="none" normalizeH="0" baseline="0" smtClean="0">
                        <a:ln>
                          <a:noFill/>
                        </a:ln>
                        <a:solidFill>
                          <a:schemeClr val="tx1"/>
                        </a:solidFill>
                        <a:effectLst/>
                        <a:latin typeface="Arial" charset="0"/>
                        <a:ea typeface="ＭＳ Ｐゴシック" pitchFamily="50" charset="-128"/>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ja-JP" altLang="ja-JP" sz="1200" b="0" i="0" u="none" strike="noStrike" cap="none" normalizeH="0" baseline="0" dirty="0" smtClean="0">
                        <a:ln>
                          <a:noFill/>
                        </a:ln>
                        <a:solidFill>
                          <a:schemeClr val="tx1"/>
                        </a:solidFill>
                        <a:effectLst/>
                        <a:latin typeface="Arial" charset="0"/>
                        <a:ea typeface="ＭＳ Ｐゴシック" pitchFamily="50" charset="-128"/>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1220207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p:cNvSpPr>
            <a:spLocks noGrp="1"/>
          </p:cNvSpPr>
          <p:nvPr>
            <p:ph type="title" sz="quarter"/>
          </p:nvPr>
        </p:nvSpPr>
        <p:spPr/>
        <p:txBody>
          <a:bodyPr/>
          <a:lstStyle/>
          <a:p>
            <a:r>
              <a:rPr lang="ja-JP" altLang="en-US" dirty="0" smtClean="0"/>
              <a:t>図表</a:t>
            </a:r>
            <a:r>
              <a:rPr lang="en-US" altLang="ja-JP" dirty="0" smtClean="0"/>
              <a:t>7-8</a:t>
            </a:r>
            <a:r>
              <a:rPr lang="ja-JP" altLang="en-US" dirty="0"/>
              <a:t>　問題分析</a:t>
            </a:r>
            <a:endParaRPr kumimoji="1" lang="ja-JP" altLang="en-US" dirty="0"/>
          </a:p>
        </p:txBody>
      </p:sp>
      <p:sp>
        <p:nvSpPr>
          <p:cNvPr id="3" name="Rectangle 5"/>
          <p:cNvSpPr>
            <a:spLocks noChangeArrowheads="1"/>
          </p:cNvSpPr>
          <p:nvPr/>
        </p:nvSpPr>
        <p:spPr bwMode="auto">
          <a:xfrm>
            <a:off x="5597525" y="1449388"/>
            <a:ext cx="1582738" cy="346075"/>
          </a:xfrm>
          <a:prstGeom prst="rect">
            <a:avLst/>
          </a:prstGeom>
          <a:solidFill>
            <a:srgbClr val="CCFFFF"/>
          </a:solidFill>
          <a:ln w="28575" algn="ctr">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10800" rIns="36000" bIns="10800" anchor="ctr"/>
          <a:lstStyle/>
          <a:p>
            <a:pPr algn="ctr" eaLnBrk="0" hangingPunct="0"/>
            <a:r>
              <a:rPr lang="ja-JP" altLang="en-US" sz="1200">
                <a:solidFill>
                  <a:srgbClr val="000000"/>
                </a:solidFill>
                <a:latin typeface="ＭＳ Ｐゴシック" pitchFamily="50" charset="-128"/>
              </a:rPr>
              <a:t>確認された問題</a:t>
            </a:r>
          </a:p>
        </p:txBody>
      </p:sp>
      <p:sp>
        <p:nvSpPr>
          <p:cNvPr id="4" name="Rectangle 7"/>
          <p:cNvSpPr>
            <a:spLocks noChangeArrowheads="1"/>
          </p:cNvSpPr>
          <p:nvPr/>
        </p:nvSpPr>
        <p:spPr bwMode="auto">
          <a:xfrm>
            <a:off x="3781425" y="1449388"/>
            <a:ext cx="1582738" cy="346075"/>
          </a:xfrm>
          <a:prstGeom prst="rect">
            <a:avLst/>
          </a:prstGeom>
          <a:solidFill>
            <a:schemeClr val="bg1"/>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10800" rIns="36000" bIns="10800" anchor="ctr"/>
          <a:lstStyle/>
          <a:p>
            <a:pPr algn="ctr" eaLnBrk="0" hangingPunct="0"/>
            <a:r>
              <a:rPr lang="ja-JP" altLang="en-US" sz="1200">
                <a:solidFill>
                  <a:srgbClr val="000000"/>
                </a:solidFill>
                <a:latin typeface="ＭＳ Ｐゴシック" pitchFamily="50" charset="-128"/>
              </a:rPr>
              <a:t>問題の原因</a:t>
            </a:r>
          </a:p>
        </p:txBody>
      </p:sp>
      <p:sp>
        <p:nvSpPr>
          <p:cNvPr id="5" name="Rectangle 8"/>
          <p:cNvSpPr>
            <a:spLocks noChangeArrowheads="1"/>
          </p:cNvSpPr>
          <p:nvPr/>
        </p:nvSpPr>
        <p:spPr bwMode="auto">
          <a:xfrm>
            <a:off x="179388" y="1449388"/>
            <a:ext cx="1582737" cy="346075"/>
          </a:xfrm>
          <a:prstGeom prst="rect">
            <a:avLst/>
          </a:prstGeom>
          <a:solidFill>
            <a:srgbClr val="FFCCFF"/>
          </a:solidFill>
          <a:ln w="2857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10800" rIns="36000" bIns="10800" anchor="ctr"/>
          <a:lstStyle/>
          <a:p>
            <a:pPr algn="ctr" eaLnBrk="0" hangingPunct="0"/>
            <a:r>
              <a:rPr lang="ja-JP" altLang="en-US" sz="1200">
                <a:solidFill>
                  <a:srgbClr val="000000"/>
                </a:solidFill>
                <a:latin typeface="ＭＳ Ｐゴシック" pitchFamily="50" charset="-128"/>
              </a:rPr>
              <a:t>真の原因</a:t>
            </a:r>
          </a:p>
        </p:txBody>
      </p:sp>
      <p:cxnSp>
        <p:nvCxnSpPr>
          <p:cNvPr id="6" name="AutoShape 9"/>
          <p:cNvCxnSpPr>
            <a:cxnSpLocks noChangeShapeType="1"/>
            <a:stCxn id="3" idx="1"/>
            <a:endCxn id="4" idx="3"/>
          </p:cNvCxnSpPr>
          <p:nvPr/>
        </p:nvCxnSpPr>
        <p:spPr bwMode="auto">
          <a:xfrm flipH="1">
            <a:off x="5364163" y="1622425"/>
            <a:ext cx="219075" cy="0"/>
          </a:xfrm>
          <a:prstGeom prst="straightConnector1">
            <a:avLst/>
          </a:prstGeom>
          <a:noFill/>
          <a:ln w="38100">
            <a:solidFill>
              <a:srgbClr val="0000CC"/>
            </a:solidFill>
            <a:round/>
            <a:headEnd type="oval"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 name="AutoShape 10"/>
          <p:cNvCxnSpPr>
            <a:cxnSpLocks noChangeShapeType="1"/>
            <a:stCxn id="4" idx="1"/>
            <a:endCxn id="5" idx="3"/>
          </p:cNvCxnSpPr>
          <p:nvPr/>
        </p:nvCxnSpPr>
        <p:spPr bwMode="auto">
          <a:xfrm flipH="1">
            <a:off x="1776413" y="1622425"/>
            <a:ext cx="2005012" cy="0"/>
          </a:xfrm>
          <a:prstGeom prst="straightConnector1">
            <a:avLst/>
          </a:prstGeom>
          <a:noFill/>
          <a:ln w="38100">
            <a:solidFill>
              <a:srgbClr val="0000CC"/>
            </a:solidFill>
            <a:prstDash val="sysDot"/>
            <a:round/>
            <a:headEnd type="oval"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 name="Rectangle 11"/>
          <p:cNvSpPr>
            <a:spLocks noChangeArrowheads="1"/>
          </p:cNvSpPr>
          <p:nvPr/>
        </p:nvSpPr>
        <p:spPr bwMode="auto">
          <a:xfrm>
            <a:off x="7442200" y="1449388"/>
            <a:ext cx="1582738" cy="346075"/>
          </a:xfrm>
          <a:prstGeom prst="rect">
            <a:avLst/>
          </a:prstGeom>
          <a:solidFill>
            <a:schemeClr val="bg1"/>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10800" rIns="36000" bIns="10800" anchor="ctr"/>
          <a:lstStyle/>
          <a:p>
            <a:pPr algn="ctr" eaLnBrk="0" hangingPunct="0"/>
            <a:r>
              <a:rPr lang="ja-JP" altLang="en-US" sz="1200">
                <a:solidFill>
                  <a:srgbClr val="000000"/>
                </a:solidFill>
                <a:latin typeface="ＭＳ Ｐゴシック" pitchFamily="50" charset="-128"/>
              </a:rPr>
              <a:t>影響</a:t>
            </a:r>
          </a:p>
        </p:txBody>
      </p:sp>
      <p:cxnSp>
        <p:nvCxnSpPr>
          <p:cNvPr id="10" name="AutoShape 12"/>
          <p:cNvCxnSpPr>
            <a:cxnSpLocks noChangeShapeType="1"/>
            <a:stCxn id="3" idx="3"/>
            <a:endCxn id="8" idx="1"/>
          </p:cNvCxnSpPr>
          <p:nvPr/>
        </p:nvCxnSpPr>
        <p:spPr bwMode="auto">
          <a:xfrm>
            <a:off x="7194550" y="1622425"/>
            <a:ext cx="247650" cy="0"/>
          </a:xfrm>
          <a:prstGeom prst="straightConnector1">
            <a:avLst/>
          </a:prstGeom>
          <a:noFill/>
          <a:ln w="38100">
            <a:solidFill>
              <a:srgbClr val="0000CC"/>
            </a:solidFill>
            <a:round/>
            <a:headEnd type="oval"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Text Box 13"/>
          <p:cNvSpPr txBox="1">
            <a:spLocks noChangeArrowheads="1"/>
          </p:cNvSpPr>
          <p:nvPr/>
        </p:nvSpPr>
        <p:spPr bwMode="auto">
          <a:xfrm>
            <a:off x="7631113" y="1052513"/>
            <a:ext cx="1135062" cy="3651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eaLnBrk="0" hangingPunct="0"/>
            <a:r>
              <a:rPr lang="ja-JP" altLang="en-US" sz="1200">
                <a:solidFill>
                  <a:srgbClr val="000000"/>
                </a:solidFill>
                <a:latin typeface="ＭＳ Ｐゴシック" pitchFamily="50" charset="-128"/>
              </a:rPr>
              <a:t>問題を放置すると</a:t>
            </a:r>
          </a:p>
          <a:p>
            <a:pPr algn="ctr" eaLnBrk="0" hangingPunct="0"/>
            <a:r>
              <a:rPr lang="ja-JP" altLang="en-US" sz="1200">
                <a:solidFill>
                  <a:srgbClr val="000000"/>
                </a:solidFill>
                <a:latin typeface="ＭＳ Ｐゴシック" pitchFamily="50" charset="-128"/>
              </a:rPr>
              <a:t>何がおきるか</a:t>
            </a:r>
          </a:p>
        </p:txBody>
      </p:sp>
      <p:sp>
        <p:nvSpPr>
          <p:cNvPr id="12" name="Text Box 14"/>
          <p:cNvSpPr txBox="1">
            <a:spLocks noChangeArrowheads="1"/>
          </p:cNvSpPr>
          <p:nvPr/>
        </p:nvSpPr>
        <p:spPr bwMode="auto">
          <a:xfrm>
            <a:off x="1789113" y="1087438"/>
            <a:ext cx="1879600" cy="3651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eaLnBrk="0" hangingPunct="0"/>
            <a:r>
              <a:rPr lang="ja-JP" altLang="en-US" sz="1200">
                <a:solidFill>
                  <a:srgbClr val="000000"/>
                </a:solidFill>
                <a:latin typeface="ＭＳ Ｐゴシック" pitchFamily="50" charset="-128"/>
              </a:rPr>
              <a:t>真の原因が判明するまで</a:t>
            </a:r>
          </a:p>
          <a:p>
            <a:pPr algn="ctr" eaLnBrk="0" hangingPunct="0"/>
            <a:r>
              <a:rPr lang="ja-JP" altLang="en-US" sz="1200">
                <a:solidFill>
                  <a:srgbClr val="000000"/>
                </a:solidFill>
                <a:latin typeface="ＭＳ Ｐゴシック" pitchFamily="50" charset="-128"/>
              </a:rPr>
              <a:t>繰り返す（</a:t>
            </a:r>
            <a:r>
              <a:rPr lang="en-US" altLang="ja-JP" sz="1200">
                <a:solidFill>
                  <a:srgbClr val="000000"/>
                </a:solidFill>
                <a:latin typeface="ＭＳ Ｐゴシック" pitchFamily="50" charset="-128"/>
              </a:rPr>
              <a:t>5 why</a:t>
            </a:r>
            <a:r>
              <a:rPr lang="ja-JP" altLang="en-US" sz="1200">
                <a:solidFill>
                  <a:srgbClr val="000000"/>
                </a:solidFill>
                <a:latin typeface="ＭＳ Ｐゴシック" pitchFamily="50" charset="-128"/>
              </a:rPr>
              <a:t>、</a:t>
            </a:r>
            <a:r>
              <a:rPr lang="en-US" altLang="ja-JP" sz="1200">
                <a:solidFill>
                  <a:srgbClr val="000000"/>
                </a:solidFill>
                <a:latin typeface="ＭＳ Ｐゴシック" pitchFamily="50" charset="-128"/>
              </a:rPr>
              <a:t>5 time why</a:t>
            </a:r>
            <a:r>
              <a:rPr lang="ja-JP" altLang="en-US" sz="1200">
                <a:solidFill>
                  <a:srgbClr val="000000"/>
                </a:solidFill>
                <a:latin typeface="ＭＳ Ｐゴシック" pitchFamily="50" charset="-128"/>
              </a:rPr>
              <a:t>）</a:t>
            </a:r>
          </a:p>
        </p:txBody>
      </p:sp>
      <p:sp>
        <p:nvSpPr>
          <p:cNvPr id="13" name="Rectangle 15"/>
          <p:cNvSpPr>
            <a:spLocks noChangeArrowheads="1"/>
          </p:cNvSpPr>
          <p:nvPr/>
        </p:nvSpPr>
        <p:spPr bwMode="auto">
          <a:xfrm>
            <a:off x="5597525" y="1906588"/>
            <a:ext cx="1582738" cy="946150"/>
          </a:xfrm>
          <a:prstGeom prst="rect">
            <a:avLst/>
          </a:prstGeom>
          <a:solidFill>
            <a:srgbClr val="CCFFFF"/>
          </a:solidFill>
          <a:ln w="28575" algn="ctr">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10800" rIns="36000" bIns="10800" anchor="ctr"/>
          <a:lstStyle/>
          <a:p>
            <a:pPr eaLnBrk="0" hangingPunct="0"/>
            <a:r>
              <a:rPr lang="ja-JP" altLang="en-US" sz="1200">
                <a:solidFill>
                  <a:srgbClr val="000000"/>
                </a:solidFill>
                <a:latin typeface="ＭＳ Ｐゴシック" pitchFamily="50" charset="-128"/>
              </a:rPr>
              <a:t>新製品の評判が良いのに売上があまり伸びていない</a:t>
            </a:r>
          </a:p>
        </p:txBody>
      </p:sp>
      <p:sp>
        <p:nvSpPr>
          <p:cNvPr id="14" name="Rectangle 16"/>
          <p:cNvSpPr>
            <a:spLocks noChangeArrowheads="1"/>
          </p:cNvSpPr>
          <p:nvPr/>
        </p:nvSpPr>
        <p:spPr bwMode="auto">
          <a:xfrm>
            <a:off x="3781425" y="1906588"/>
            <a:ext cx="1582738" cy="946150"/>
          </a:xfrm>
          <a:prstGeom prst="rect">
            <a:avLst/>
          </a:prstGeom>
          <a:solidFill>
            <a:schemeClr val="bg1"/>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10800" rIns="36000" bIns="10800" anchor="ctr"/>
          <a:lstStyle/>
          <a:p>
            <a:pPr eaLnBrk="0" hangingPunct="0"/>
            <a:r>
              <a:rPr lang="ja-JP" altLang="en-US" sz="1200">
                <a:solidFill>
                  <a:srgbClr val="000000"/>
                </a:solidFill>
                <a:latin typeface="ＭＳ Ｐゴシック" pitchFamily="50" charset="-128"/>
              </a:rPr>
              <a:t>初回出荷以降の欠品補充に時間が掛かっている</a:t>
            </a:r>
          </a:p>
        </p:txBody>
      </p:sp>
      <p:sp>
        <p:nvSpPr>
          <p:cNvPr id="15" name="Rectangle 17"/>
          <p:cNvSpPr>
            <a:spLocks noChangeArrowheads="1"/>
          </p:cNvSpPr>
          <p:nvPr/>
        </p:nvSpPr>
        <p:spPr bwMode="auto">
          <a:xfrm>
            <a:off x="1982788" y="1906588"/>
            <a:ext cx="1582737" cy="946150"/>
          </a:xfrm>
          <a:prstGeom prst="rect">
            <a:avLst/>
          </a:prstGeom>
          <a:solidFill>
            <a:schemeClr val="bg1"/>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10800" rIns="36000" bIns="10800" anchor="ctr"/>
          <a:lstStyle/>
          <a:p>
            <a:pPr eaLnBrk="0" hangingPunct="0"/>
            <a:r>
              <a:rPr lang="ja-JP" altLang="en-US" sz="1200">
                <a:solidFill>
                  <a:srgbClr val="000000"/>
                </a:solidFill>
                <a:latin typeface="ＭＳ Ｐゴシック" pitchFamily="50" charset="-128"/>
              </a:rPr>
              <a:t>セルスルー（販売数）が把握できておらず欠品が出てから発注</a:t>
            </a:r>
            <a:r>
              <a:rPr lang="en-US" altLang="ja-JP" sz="1200">
                <a:solidFill>
                  <a:srgbClr val="000000"/>
                </a:solidFill>
                <a:latin typeface="ＭＳ Ｐゴシック" pitchFamily="50" charset="-128"/>
              </a:rPr>
              <a:t>(</a:t>
            </a:r>
            <a:r>
              <a:rPr lang="ja-JP" altLang="en-US" sz="1200">
                <a:solidFill>
                  <a:srgbClr val="000000"/>
                </a:solidFill>
                <a:latin typeface="ＭＳ Ｐゴシック" pitchFamily="50" charset="-128"/>
              </a:rPr>
              <a:t>増産</a:t>
            </a:r>
            <a:r>
              <a:rPr lang="en-US" altLang="ja-JP" sz="1200">
                <a:solidFill>
                  <a:srgbClr val="000000"/>
                </a:solidFill>
                <a:latin typeface="ＭＳ Ｐゴシック" pitchFamily="50" charset="-128"/>
              </a:rPr>
              <a:t>)</a:t>
            </a:r>
            <a:r>
              <a:rPr lang="ja-JP" altLang="en-US" sz="1200">
                <a:solidFill>
                  <a:srgbClr val="000000"/>
                </a:solidFill>
                <a:latin typeface="ＭＳ Ｐゴシック" pitchFamily="50" charset="-128"/>
              </a:rPr>
              <a:t>を依頼している</a:t>
            </a:r>
          </a:p>
        </p:txBody>
      </p:sp>
      <p:cxnSp>
        <p:nvCxnSpPr>
          <p:cNvPr id="16" name="AutoShape 18"/>
          <p:cNvCxnSpPr>
            <a:cxnSpLocks noChangeShapeType="1"/>
            <a:stCxn id="13" idx="1"/>
            <a:endCxn id="14" idx="3"/>
          </p:cNvCxnSpPr>
          <p:nvPr/>
        </p:nvCxnSpPr>
        <p:spPr bwMode="auto">
          <a:xfrm flipH="1">
            <a:off x="5364163" y="2379663"/>
            <a:ext cx="219075" cy="0"/>
          </a:xfrm>
          <a:prstGeom prst="straightConnector1">
            <a:avLst/>
          </a:prstGeom>
          <a:noFill/>
          <a:ln w="38100">
            <a:solidFill>
              <a:srgbClr val="0000CC"/>
            </a:solidFill>
            <a:round/>
            <a:headEnd type="oval"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AutoShape 19"/>
          <p:cNvCxnSpPr>
            <a:cxnSpLocks noChangeShapeType="1"/>
            <a:stCxn id="14" idx="1"/>
            <a:endCxn id="15" idx="3"/>
          </p:cNvCxnSpPr>
          <p:nvPr/>
        </p:nvCxnSpPr>
        <p:spPr bwMode="auto">
          <a:xfrm flipH="1">
            <a:off x="3565525" y="2379663"/>
            <a:ext cx="215900" cy="0"/>
          </a:xfrm>
          <a:prstGeom prst="straightConnector1">
            <a:avLst/>
          </a:prstGeom>
          <a:noFill/>
          <a:ln w="38100">
            <a:solidFill>
              <a:srgbClr val="0000CC"/>
            </a:solidFill>
            <a:round/>
            <a:headEnd type="oval"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 name="Rectangle 20"/>
          <p:cNvSpPr>
            <a:spLocks noChangeArrowheads="1"/>
          </p:cNvSpPr>
          <p:nvPr/>
        </p:nvSpPr>
        <p:spPr bwMode="auto">
          <a:xfrm>
            <a:off x="7442200" y="1906588"/>
            <a:ext cx="1582738" cy="946150"/>
          </a:xfrm>
          <a:prstGeom prst="rect">
            <a:avLst/>
          </a:prstGeom>
          <a:solidFill>
            <a:schemeClr val="bg1"/>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10800" rIns="36000" bIns="10800" anchor="ctr"/>
          <a:lstStyle/>
          <a:p>
            <a:pPr eaLnBrk="0" hangingPunct="0"/>
            <a:r>
              <a:rPr lang="ja-JP" altLang="en-US" sz="1200">
                <a:solidFill>
                  <a:srgbClr val="000000"/>
                </a:solidFill>
                <a:latin typeface="ＭＳ Ｐゴシック" pitchFamily="50" charset="-128"/>
              </a:rPr>
              <a:t>機会損失で</a:t>
            </a:r>
            <a:r>
              <a:rPr lang="en-US" altLang="ja-JP" sz="1200">
                <a:solidFill>
                  <a:srgbClr val="000000"/>
                </a:solidFill>
                <a:latin typeface="ＭＳ Ｐゴシック" pitchFamily="50" charset="-128"/>
              </a:rPr>
              <a:t>20%</a:t>
            </a:r>
            <a:r>
              <a:rPr lang="ja-JP" altLang="en-US" sz="1200">
                <a:solidFill>
                  <a:srgbClr val="000000"/>
                </a:solidFill>
                <a:latin typeface="ＭＳ Ｐゴシック" pitchFamily="50" charset="-128"/>
              </a:rPr>
              <a:t>以上の売上を失う（失っている）</a:t>
            </a:r>
          </a:p>
        </p:txBody>
      </p:sp>
      <p:cxnSp>
        <p:nvCxnSpPr>
          <p:cNvPr id="19" name="AutoShape 21"/>
          <p:cNvCxnSpPr>
            <a:cxnSpLocks noChangeShapeType="1"/>
            <a:stCxn id="13" idx="3"/>
            <a:endCxn id="18" idx="1"/>
          </p:cNvCxnSpPr>
          <p:nvPr/>
        </p:nvCxnSpPr>
        <p:spPr bwMode="auto">
          <a:xfrm>
            <a:off x="7194550" y="2379663"/>
            <a:ext cx="247650" cy="0"/>
          </a:xfrm>
          <a:prstGeom prst="straightConnector1">
            <a:avLst/>
          </a:prstGeom>
          <a:noFill/>
          <a:ln w="38100">
            <a:solidFill>
              <a:srgbClr val="0000CC"/>
            </a:solidFill>
            <a:round/>
            <a:headEnd type="oval"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 name="Rectangle 22"/>
          <p:cNvSpPr>
            <a:spLocks noChangeArrowheads="1"/>
          </p:cNvSpPr>
          <p:nvPr/>
        </p:nvSpPr>
        <p:spPr bwMode="auto">
          <a:xfrm>
            <a:off x="179388" y="1906588"/>
            <a:ext cx="1582737" cy="946150"/>
          </a:xfrm>
          <a:prstGeom prst="rect">
            <a:avLst/>
          </a:prstGeom>
          <a:solidFill>
            <a:srgbClr val="FFCCFF"/>
          </a:solidFill>
          <a:ln w="2857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10800" rIns="36000" bIns="10800" anchor="ctr"/>
          <a:lstStyle/>
          <a:p>
            <a:pPr eaLnBrk="0" hangingPunct="0"/>
            <a:r>
              <a:rPr lang="en-US" altLang="ja-JP" sz="1200">
                <a:solidFill>
                  <a:srgbClr val="000000"/>
                </a:solidFill>
                <a:latin typeface="ＭＳ Ｐゴシック" pitchFamily="50" charset="-128"/>
              </a:rPr>
              <a:t>POS</a:t>
            </a:r>
            <a:r>
              <a:rPr lang="ja-JP" altLang="en-US" sz="1200">
                <a:solidFill>
                  <a:srgbClr val="000000"/>
                </a:solidFill>
                <a:latin typeface="ＭＳ Ｐゴシック" pitchFamily="50" charset="-128"/>
              </a:rPr>
              <a:t>データをタイムリーに分析する仕組みが存在しない</a:t>
            </a:r>
          </a:p>
        </p:txBody>
      </p:sp>
      <p:cxnSp>
        <p:nvCxnSpPr>
          <p:cNvPr id="21" name="AutoShape 23"/>
          <p:cNvCxnSpPr>
            <a:cxnSpLocks noChangeShapeType="1"/>
            <a:stCxn id="15" idx="1"/>
            <a:endCxn id="20" idx="3"/>
          </p:cNvCxnSpPr>
          <p:nvPr/>
        </p:nvCxnSpPr>
        <p:spPr bwMode="auto">
          <a:xfrm flipH="1">
            <a:off x="1776413" y="2379663"/>
            <a:ext cx="206375" cy="0"/>
          </a:xfrm>
          <a:prstGeom prst="straightConnector1">
            <a:avLst/>
          </a:prstGeom>
          <a:noFill/>
          <a:ln w="38100">
            <a:solidFill>
              <a:srgbClr val="0000CC"/>
            </a:solidFill>
            <a:round/>
            <a:headEnd type="oval"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 name="AutoShape 24"/>
          <p:cNvSpPr>
            <a:spLocks noChangeArrowheads="1"/>
          </p:cNvSpPr>
          <p:nvPr/>
        </p:nvSpPr>
        <p:spPr bwMode="auto">
          <a:xfrm flipH="1">
            <a:off x="4513263" y="2916238"/>
            <a:ext cx="1951037" cy="427037"/>
          </a:xfrm>
          <a:prstGeom prst="curvedUpArrow">
            <a:avLst>
              <a:gd name="adj1" fmla="val 91376"/>
              <a:gd name="adj2" fmla="val 182751"/>
              <a:gd name="adj3" fmla="val 33333"/>
            </a:avLst>
          </a:prstGeom>
          <a:solidFill>
            <a:srgbClr val="FF99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lstStyle/>
          <a:p>
            <a:pPr algn="ctr" eaLnBrk="0" hangingPunct="0"/>
            <a:r>
              <a:rPr lang="ja-JP" altLang="en-US" sz="1400" b="1">
                <a:solidFill>
                  <a:srgbClr val="0000CC"/>
                </a:solidFill>
                <a:latin typeface="ＭＳ Ｐゴシック" pitchFamily="50" charset="-128"/>
              </a:rPr>
              <a:t>なぜ？</a:t>
            </a:r>
          </a:p>
        </p:txBody>
      </p:sp>
      <p:sp>
        <p:nvSpPr>
          <p:cNvPr id="23" name="AutoShape 25"/>
          <p:cNvSpPr>
            <a:spLocks noChangeArrowheads="1"/>
          </p:cNvSpPr>
          <p:nvPr/>
        </p:nvSpPr>
        <p:spPr bwMode="auto">
          <a:xfrm flipH="1">
            <a:off x="2609850" y="2916238"/>
            <a:ext cx="1951038" cy="427037"/>
          </a:xfrm>
          <a:prstGeom prst="curvedUpArrow">
            <a:avLst>
              <a:gd name="adj1" fmla="val 91376"/>
              <a:gd name="adj2" fmla="val 182751"/>
              <a:gd name="adj3" fmla="val 33333"/>
            </a:avLst>
          </a:prstGeom>
          <a:solidFill>
            <a:srgbClr val="FF99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lstStyle/>
          <a:p>
            <a:pPr algn="ctr" eaLnBrk="0" hangingPunct="0"/>
            <a:r>
              <a:rPr lang="ja-JP" altLang="en-US" sz="1400" b="1">
                <a:solidFill>
                  <a:srgbClr val="0000CC"/>
                </a:solidFill>
                <a:latin typeface="ＭＳ Ｐゴシック" pitchFamily="50" charset="-128"/>
              </a:rPr>
              <a:t>なぜ？</a:t>
            </a:r>
          </a:p>
        </p:txBody>
      </p:sp>
      <p:sp>
        <p:nvSpPr>
          <p:cNvPr id="24" name="AutoShape 26"/>
          <p:cNvSpPr>
            <a:spLocks noChangeArrowheads="1"/>
          </p:cNvSpPr>
          <p:nvPr/>
        </p:nvSpPr>
        <p:spPr bwMode="auto">
          <a:xfrm flipH="1">
            <a:off x="722313" y="2916238"/>
            <a:ext cx="1951037" cy="427037"/>
          </a:xfrm>
          <a:prstGeom prst="curvedUpArrow">
            <a:avLst>
              <a:gd name="adj1" fmla="val 91376"/>
              <a:gd name="adj2" fmla="val 182751"/>
              <a:gd name="adj3" fmla="val 33333"/>
            </a:avLst>
          </a:prstGeom>
          <a:solidFill>
            <a:srgbClr val="FF99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lstStyle/>
          <a:p>
            <a:pPr algn="ctr" eaLnBrk="0" hangingPunct="0"/>
            <a:r>
              <a:rPr lang="ja-JP" altLang="en-US" sz="1400" b="1">
                <a:solidFill>
                  <a:srgbClr val="0000CC"/>
                </a:solidFill>
                <a:latin typeface="ＭＳ Ｐゴシック" pitchFamily="50" charset="-128"/>
              </a:rPr>
              <a:t>なぜ？</a:t>
            </a:r>
          </a:p>
        </p:txBody>
      </p:sp>
    </p:spTree>
    <p:extLst>
      <p:ext uri="{BB962C8B-B14F-4D97-AF65-F5344CB8AC3E}">
        <p14:creationId xmlns:p14="http://schemas.microsoft.com/office/powerpoint/2010/main" val="31220207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p:cNvSpPr>
            <a:spLocks noGrp="1"/>
          </p:cNvSpPr>
          <p:nvPr>
            <p:ph type="title" sz="quarter"/>
          </p:nvPr>
        </p:nvSpPr>
        <p:spPr/>
        <p:txBody>
          <a:bodyPr/>
          <a:lstStyle/>
          <a:p>
            <a:r>
              <a:rPr lang="ja-JP" altLang="en-US" dirty="0" smtClean="0"/>
              <a:t>図表</a:t>
            </a:r>
            <a:r>
              <a:rPr lang="en-US" altLang="ja-JP" dirty="0" smtClean="0"/>
              <a:t>7-9</a:t>
            </a:r>
            <a:r>
              <a:rPr lang="ja-JP" altLang="en-US" dirty="0"/>
              <a:t>　組織図と業務プロセス階層図（</a:t>
            </a:r>
            <a:r>
              <a:rPr lang="en-US" altLang="ja-JP" dirty="0"/>
              <a:t>PDD</a:t>
            </a:r>
            <a:r>
              <a:rPr lang="ja-JP" altLang="en-US" dirty="0"/>
              <a:t>）の</a:t>
            </a:r>
            <a:r>
              <a:rPr lang="ja-JP" altLang="en-US" dirty="0" smtClean="0"/>
              <a:t>違い（</a:t>
            </a:r>
            <a:r>
              <a:rPr lang="en-US" altLang="ja-JP" dirty="0" smtClean="0"/>
              <a:t>1/2</a:t>
            </a:r>
            <a:r>
              <a:rPr lang="ja-JP" altLang="en-US" dirty="0" smtClean="0"/>
              <a:t>）</a:t>
            </a:r>
            <a:endParaRPr kumimoji="1" lang="ja-JP" altLang="en-US" dirty="0"/>
          </a:p>
        </p:txBody>
      </p:sp>
      <p:sp>
        <p:nvSpPr>
          <p:cNvPr id="3" name="Text Box 3"/>
          <p:cNvSpPr txBox="1">
            <a:spLocks noChangeArrowheads="1"/>
          </p:cNvSpPr>
          <p:nvPr/>
        </p:nvSpPr>
        <p:spPr bwMode="auto">
          <a:xfrm>
            <a:off x="2298700" y="2205038"/>
            <a:ext cx="4313238" cy="465137"/>
          </a:xfrm>
          <a:prstGeom prst="rect">
            <a:avLst/>
          </a:prstGeom>
          <a:solidFill>
            <a:schemeClr val="bg1">
              <a:alpha val="50000"/>
            </a:schemeClr>
          </a:solidFill>
          <a:ln w="952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spcBef>
                <a:spcPct val="50000"/>
              </a:spcBef>
            </a:pPr>
            <a:r>
              <a:rPr lang="ja-JP" altLang="en-US" sz="1400" b="1"/>
              <a:t>ｼｽﾃﾑｲﾝﾃｸﾞﾚｰｼｮﾝ企業</a:t>
            </a:r>
            <a:endParaRPr lang="ja-JP" altLang="en-US" sz="1400" b="1">
              <a:latin typeface="Times New Roman" pitchFamily="18" charset="0"/>
            </a:endParaRPr>
          </a:p>
        </p:txBody>
      </p:sp>
      <p:sp>
        <p:nvSpPr>
          <p:cNvPr id="4" name="Text Box 4"/>
          <p:cNvSpPr txBox="1">
            <a:spLocks noChangeArrowheads="1"/>
          </p:cNvSpPr>
          <p:nvPr/>
        </p:nvSpPr>
        <p:spPr bwMode="auto">
          <a:xfrm>
            <a:off x="228600" y="3171825"/>
            <a:ext cx="1512888" cy="465138"/>
          </a:xfrm>
          <a:prstGeom prst="rect">
            <a:avLst/>
          </a:prstGeom>
          <a:solidFill>
            <a:schemeClr val="bg1">
              <a:alpha val="50000"/>
            </a:schemeClr>
          </a:solidFill>
          <a:ln w="952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rIns="18000" anchor="ctr"/>
          <a:lstStyle/>
          <a:p>
            <a:pPr algn="ctr">
              <a:spcBef>
                <a:spcPct val="50000"/>
              </a:spcBef>
            </a:pPr>
            <a:r>
              <a:rPr lang="ja-JP" altLang="en-US" sz="1400" b="1"/>
              <a:t>ﾊｰﾄﾞｳｪｱ事業部</a:t>
            </a:r>
          </a:p>
        </p:txBody>
      </p:sp>
      <p:sp>
        <p:nvSpPr>
          <p:cNvPr id="5" name="Text Box 5"/>
          <p:cNvSpPr txBox="1">
            <a:spLocks noChangeArrowheads="1"/>
          </p:cNvSpPr>
          <p:nvPr/>
        </p:nvSpPr>
        <p:spPr bwMode="auto">
          <a:xfrm>
            <a:off x="2608263" y="3173413"/>
            <a:ext cx="1630362" cy="465137"/>
          </a:xfrm>
          <a:prstGeom prst="rect">
            <a:avLst/>
          </a:prstGeom>
          <a:solidFill>
            <a:schemeClr val="bg1">
              <a:alpha val="50000"/>
            </a:schemeClr>
          </a:solidFill>
          <a:ln w="952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rIns="18000" anchor="ctr"/>
          <a:lstStyle/>
          <a:p>
            <a:pPr algn="ctr">
              <a:spcBef>
                <a:spcPct val="50000"/>
              </a:spcBef>
            </a:pPr>
            <a:r>
              <a:rPr lang="ja-JP" altLang="en-US" sz="1400" b="1"/>
              <a:t>ｼｽﾃﾑ開発事業部</a:t>
            </a:r>
          </a:p>
        </p:txBody>
      </p:sp>
      <p:sp>
        <p:nvSpPr>
          <p:cNvPr id="6" name="Text Box 6"/>
          <p:cNvSpPr txBox="1">
            <a:spLocks noChangeArrowheads="1"/>
          </p:cNvSpPr>
          <p:nvPr/>
        </p:nvSpPr>
        <p:spPr bwMode="auto">
          <a:xfrm>
            <a:off x="4443413" y="3173413"/>
            <a:ext cx="1096962" cy="465137"/>
          </a:xfrm>
          <a:prstGeom prst="rect">
            <a:avLst/>
          </a:prstGeom>
          <a:solidFill>
            <a:schemeClr val="bg1">
              <a:alpha val="50000"/>
            </a:schemeClr>
          </a:solidFill>
          <a:ln w="952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rIns="18000" anchor="ctr"/>
          <a:lstStyle/>
          <a:p>
            <a:pPr algn="ctr">
              <a:spcBef>
                <a:spcPct val="50000"/>
              </a:spcBef>
            </a:pPr>
            <a:r>
              <a:rPr lang="ja-JP" altLang="en-US" sz="1400" b="1"/>
              <a:t>国際事業部</a:t>
            </a:r>
          </a:p>
        </p:txBody>
      </p:sp>
      <p:sp>
        <p:nvSpPr>
          <p:cNvPr id="7" name="Text Box 7"/>
          <p:cNvSpPr txBox="1">
            <a:spLocks noChangeArrowheads="1"/>
          </p:cNvSpPr>
          <p:nvPr/>
        </p:nvSpPr>
        <p:spPr bwMode="auto">
          <a:xfrm>
            <a:off x="1225550" y="5010150"/>
            <a:ext cx="1425575" cy="465138"/>
          </a:xfrm>
          <a:prstGeom prst="rect">
            <a:avLst/>
          </a:prstGeom>
          <a:solidFill>
            <a:srgbClr val="FFCCCC">
              <a:alpha val="50000"/>
            </a:srgbClr>
          </a:solidFill>
          <a:ln w="952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rIns="18000" anchor="ctr"/>
          <a:lstStyle/>
          <a:p>
            <a:pPr algn="ctr">
              <a:spcBef>
                <a:spcPct val="50000"/>
              </a:spcBef>
            </a:pPr>
            <a:r>
              <a:rPr lang="ja-JP" altLang="en-US" sz="1400" b="1"/>
              <a:t>ｼｽﾃﾑ開発本部</a:t>
            </a:r>
          </a:p>
        </p:txBody>
      </p:sp>
      <p:cxnSp>
        <p:nvCxnSpPr>
          <p:cNvPr id="8" name="AutoShape 8"/>
          <p:cNvCxnSpPr>
            <a:cxnSpLocks noChangeShapeType="1"/>
            <a:stCxn id="4" idx="0"/>
            <a:endCxn id="15" idx="0"/>
          </p:cNvCxnSpPr>
          <p:nvPr/>
        </p:nvCxnSpPr>
        <p:spPr bwMode="auto">
          <a:xfrm rot="5400000" flipV="1">
            <a:off x="3432969" y="724694"/>
            <a:ext cx="2168525" cy="7062787"/>
          </a:xfrm>
          <a:prstGeom prst="bentConnector3">
            <a:avLst>
              <a:gd name="adj1" fmla="val -10542"/>
            </a:avLst>
          </a:prstGeom>
          <a:noFill/>
          <a:ln w="9525">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AutoShape 9"/>
          <p:cNvCxnSpPr>
            <a:cxnSpLocks noChangeShapeType="1"/>
            <a:stCxn id="16" idx="0"/>
            <a:endCxn id="17" idx="0"/>
          </p:cNvCxnSpPr>
          <p:nvPr/>
        </p:nvCxnSpPr>
        <p:spPr bwMode="auto">
          <a:xfrm rot="5400000" flipV="1">
            <a:off x="1766888" y="3357562"/>
            <a:ext cx="1588" cy="1547813"/>
          </a:xfrm>
          <a:prstGeom prst="bentConnector3">
            <a:avLst>
              <a:gd name="adj1" fmla="val -14400000"/>
            </a:avLst>
          </a:prstGeom>
          <a:noFill/>
          <a:ln w="9525">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Text Box 10"/>
          <p:cNvSpPr txBox="1">
            <a:spLocks noChangeArrowheads="1"/>
          </p:cNvSpPr>
          <p:nvPr/>
        </p:nvSpPr>
        <p:spPr bwMode="auto">
          <a:xfrm>
            <a:off x="5651500" y="3173413"/>
            <a:ext cx="679450" cy="465137"/>
          </a:xfrm>
          <a:prstGeom prst="rect">
            <a:avLst/>
          </a:prstGeom>
          <a:solidFill>
            <a:schemeClr val="bg1">
              <a:alpha val="50000"/>
            </a:schemeClr>
          </a:solidFill>
          <a:ln w="952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rIns="18000" anchor="ctr"/>
          <a:lstStyle/>
          <a:p>
            <a:pPr algn="ctr">
              <a:spcBef>
                <a:spcPct val="50000"/>
              </a:spcBef>
            </a:pPr>
            <a:r>
              <a:rPr lang="ja-JP" altLang="en-US" sz="1400" b="1"/>
              <a:t>研究所</a:t>
            </a:r>
          </a:p>
        </p:txBody>
      </p:sp>
      <p:sp>
        <p:nvSpPr>
          <p:cNvPr id="12" name="Text Box 11"/>
          <p:cNvSpPr txBox="1">
            <a:spLocks noChangeArrowheads="1"/>
          </p:cNvSpPr>
          <p:nvPr/>
        </p:nvSpPr>
        <p:spPr bwMode="auto">
          <a:xfrm>
            <a:off x="6511925" y="3171825"/>
            <a:ext cx="973138" cy="465138"/>
          </a:xfrm>
          <a:prstGeom prst="rect">
            <a:avLst/>
          </a:prstGeom>
          <a:solidFill>
            <a:schemeClr val="bg1">
              <a:alpha val="50000"/>
            </a:schemeClr>
          </a:solidFill>
          <a:ln w="952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rIns="18000" anchor="ctr"/>
          <a:lstStyle/>
          <a:p>
            <a:pPr algn="ctr">
              <a:spcBef>
                <a:spcPct val="50000"/>
              </a:spcBef>
            </a:pPr>
            <a:r>
              <a:rPr lang="ja-JP" altLang="en-US" sz="1400" b="1"/>
              <a:t>情報ｼｽﾃﾑ</a:t>
            </a:r>
          </a:p>
        </p:txBody>
      </p:sp>
      <p:sp>
        <p:nvSpPr>
          <p:cNvPr id="13" name="Text Box 12"/>
          <p:cNvSpPr txBox="1">
            <a:spLocks noChangeArrowheads="1"/>
          </p:cNvSpPr>
          <p:nvPr/>
        </p:nvSpPr>
        <p:spPr bwMode="auto">
          <a:xfrm>
            <a:off x="6370638" y="4129088"/>
            <a:ext cx="671512" cy="465137"/>
          </a:xfrm>
          <a:prstGeom prst="rect">
            <a:avLst/>
          </a:prstGeom>
          <a:solidFill>
            <a:schemeClr val="bg1">
              <a:alpha val="50000"/>
            </a:schemeClr>
          </a:solidFill>
          <a:ln w="952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rIns="18000" anchor="ctr"/>
          <a:lstStyle/>
          <a:p>
            <a:pPr algn="ctr">
              <a:spcBef>
                <a:spcPct val="50000"/>
              </a:spcBef>
            </a:pPr>
            <a:r>
              <a:rPr lang="ja-JP" altLang="en-US" sz="1400" b="1"/>
              <a:t>人事部</a:t>
            </a:r>
            <a:endParaRPr lang="ja-JP" altLang="en-US" sz="1400" b="1">
              <a:latin typeface="Times New Roman" pitchFamily="18" charset="0"/>
            </a:endParaRPr>
          </a:p>
        </p:txBody>
      </p:sp>
      <p:sp>
        <p:nvSpPr>
          <p:cNvPr id="14" name="Text Box 13"/>
          <p:cNvSpPr txBox="1">
            <a:spLocks noChangeArrowheads="1"/>
          </p:cNvSpPr>
          <p:nvPr/>
        </p:nvSpPr>
        <p:spPr bwMode="auto">
          <a:xfrm>
            <a:off x="7299325" y="4764088"/>
            <a:ext cx="657225" cy="465137"/>
          </a:xfrm>
          <a:prstGeom prst="rect">
            <a:avLst/>
          </a:prstGeom>
          <a:solidFill>
            <a:schemeClr val="bg1">
              <a:alpha val="50000"/>
            </a:schemeClr>
          </a:solidFill>
          <a:ln w="952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rIns="18000" anchor="ctr"/>
          <a:lstStyle/>
          <a:p>
            <a:pPr algn="ctr">
              <a:spcBef>
                <a:spcPct val="50000"/>
              </a:spcBef>
            </a:pPr>
            <a:r>
              <a:rPr lang="ja-JP" altLang="en-US" sz="1400" b="1"/>
              <a:t>総務部</a:t>
            </a:r>
          </a:p>
        </p:txBody>
      </p:sp>
      <p:sp>
        <p:nvSpPr>
          <p:cNvPr id="15" name="Text Box 14"/>
          <p:cNvSpPr txBox="1">
            <a:spLocks noChangeArrowheads="1"/>
          </p:cNvSpPr>
          <p:nvPr/>
        </p:nvSpPr>
        <p:spPr bwMode="auto">
          <a:xfrm>
            <a:off x="7635875" y="5340350"/>
            <a:ext cx="823913" cy="465138"/>
          </a:xfrm>
          <a:prstGeom prst="rect">
            <a:avLst/>
          </a:prstGeom>
          <a:solidFill>
            <a:schemeClr val="bg1">
              <a:alpha val="50000"/>
            </a:schemeClr>
          </a:solidFill>
          <a:ln w="952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rIns="18000" anchor="ctr"/>
          <a:lstStyle/>
          <a:p>
            <a:pPr algn="ctr">
              <a:spcBef>
                <a:spcPct val="50000"/>
              </a:spcBef>
            </a:pPr>
            <a:r>
              <a:rPr lang="ja-JP" altLang="en-US" sz="1400" b="1"/>
              <a:t>会計部</a:t>
            </a:r>
          </a:p>
        </p:txBody>
      </p:sp>
      <p:sp>
        <p:nvSpPr>
          <p:cNvPr id="16" name="Text Box 15"/>
          <p:cNvSpPr txBox="1">
            <a:spLocks noChangeArrowheads="1"/>
          </p:cNvSpPr>
          <p:nvPr/>
        </p:nvSpPr>
        <p:spPr bwMode="auto">
          <a:xfrm>
            <a:off x="150813" y="4130675"/>
            <a:ext cx="1684337" cy="465138"/>
          </a:xfrm>
          <a:prstGeom prst="rect">
            <a:avLst/>
          </a:prstGeom>
          <a:solidFill>
            <a:srgbClr val="FFCCCC">
              <a:alpha val="50000"/>
            </a:srgbClr>
          </a:solidFill>
          <a:ln w="952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rIns="18000" anchor="ctr"/>
          <a:lstStyle/>
          <a:p>
            <a:pPr algn="ctr">
              <a:spcBef>
                <a:spcPct val="50000"/>
              </a:spcBef>
            </a:pPr>
            <a:r>
              <a:rPr lang="ja-JP" altLang="en-US" sz="1400" b="1"/>
              <a:t>ﾊｰﾄﾞｳｪｱ営業本部</a:t>
            </a:r>
          </a:p>
        </p:txBody>
      </p:sp>
      <p:sp>
        <p:nvSpPr>
          <p:cNvPr id="17" name="Text Box 16"/>
          <p:cNvSpPr txBox="1">
            <a:spLocks noChangeArrowheads="1"/>
          </p:cNvSpPr>
          <p:nvPr/>
        </p:nvSpPr>
        <p:spPr bwMode="auto">
          <a:xfrm>
            <a:off x="1890713" y="4130675"/>
            <a:ext cx="1300162" cy="465138"/>
          </a:xfrm>
          <a:prstGeom prst="rect">
            <a:avLst/>
          </a:prstGeom>
          <a:solidFill>
            <a:schemeClr val="bg1">
              <a:alpha val="50000"/>
            </a:schemeClr>
          </a:solidFill>
          <a:ln w="952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rIns="18000" anchor="ctr"/>
          <a:lstStyle/>
          <a:p>
            <a:pPr algn="ctr">
              <a:spcBef>
                <a:spcPct val="50000"/>
              </a:spcBef>
            </a:pPr>
            <a:r>
              <a:rPr lang="ja-JP" altLang="en-US" sz="1400" b="1"/>
              <a:t>営業支援本部</a:t>
            </a:r>
          </a:p>
        </p:txBody>
      </p:sp>
      <p:sp>
        <p:nvSpPr>
          <p:cNvPr id="18" name="Text Box 17"/>
          <p:cNvSpPr txBox="1">
            <a:spLocks noChangeArrowheads="1"/>
          </p:cNvSpPr>
          <p:nvPr/>
        </p:nvSpPr>
        <p:spPr bwMode="auto">
          <a:xfrm>
            <a:off x="2957513" y="5010150"/>
            <a:ext cx="1400175" cy="465138"/>
          </a:xfrm>
          <a:prstGeom prst="rect">
            <a:avLst/>
          </a:prstGeom>
          <a:solidFill>
            <a:schemeClr val="bg1">
              <a:alpha val="50000"/>
            </a:schemeClr>
          </a:solidFill>
          <a:ln w="952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rIns="18000" anchor="ctr"/>
          <a:lstStyle/>
          <a:p>
            <a:pPr algn="ctr">
              <a:spcBef>
                <a:spcPct val="50000"/>
              </a:spcBef>
            </a:pPr>
            <a:r>
              <a:rPr lang="ja-JP" altLang="en-US" sz="1400" b="1"/>
              <a:t>開発推進本部</a:t>
            </a:r>
          </a:p>
        </p:txBody>
      </p:sp>
      <p:sp>
        <p:nvSpPr>
          <p:cNvPr id="19" name="Text Box 18"/>
          <p:cNvSpPr txBox="1">
            <a:spLocks noChangeArrowheads="1"/>
          </p:cNvSpPr>
          <p:nvPr/>
        </p:nvSpPr>
        <p:spPr bwMode="auto">
          <a:xfrm>
            <a:off x="4664075" y="5010150"/>
            <a:ext cx="1476375" cy="465138"/>
          </a:xfrm>
          <a:prstGeom prst="rect">
            <a:avLst/>
          </a:prstGeom>
          <a:solidFill>
            <a:schemeClr val="bg1">
              <a:alpha val="50000"/>
            </a:schemeClr>
          </a:solidFill>
          <a:ln w="952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rIns="18000" anchor="ctr"/>
          <a:lstStyle/>
          <a:p>
            <a:pPr algn="ctr">
              <a:spcBef>
                <a:spcPct val="50000"/>
              </a:spcBef>
            </a:pPr>
            <a:r>
              <a:rPr lang="ja-JP" altLang="en-US" sz="1400" b="1"/>
              <a:t>開発管理進本部</a:t>
            </a:r>
          </a:p>
        </p:txBody>
      </p:sp>
      <p:sp>
        <p:nvSpPr>
          <p:cNvPr id="20" name="Text Box 19"/>
          <p:cNvSpPr txBox="1">
            <a:spLocks noChangeArrowheads="1"/>
          </p:cNvSpPr>
          <p:nvPr/>
        </p:nvSpPr>
        <p:spPr bwMode="auto">
          <a:xfrm>
            <a:off x="3779838" y="4130675"/>
            <a:ext cx="931862" cy="465138"/>
          </a:xfrm>
          <a:prstGeom prst="rect">
            <a:avLst/>
          </a:prstGeom>
          <a:solidFill>
            <a:srgbClr val="FFCCCC">
              <a:alpha val="50000"/>
            </a:srgbClr>
          </a:solidFill>
          <a:ln w="952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rIns="18000" anchor="ctr"/>
          <a:lstStyle/>
          <a:p>
            <a:pPr algn="ctr">
              <a:spcBef>
                <a:spcPct val="50000"/>
              </a:spcBef>
            </a:pPr>
            <a:r>
              <a:rPr lang="ja-JP" altLang="en-US" sz="1400" b="1"/>
              <a:t>海外現法</a:t>
            </a:r>
          </a:p>
        </p:txBody>
      </p:sp>
      <p:sp>
        <p:nvSpPr>
          <p:cNvPr id="21" name="Text Box 20"/>
          <p:cNvSpPr txBox="1">
            <a:spLocks noChangeArrowheads="1"/>
          </p:cNvSpPr>
          <p:nvPr/>
        </p:nvSpPr>
        <p:spPr bwMode="auto">
          <a:xfrm>
            <a:off x="5119688" y="4130675"/>
            <a:ext cx="931862" cy="465138"/>
          </a:xfrm>
          <a:prstGeom prst="rect">
            <a:avLst/>
          </a:prstGeom>
          <a:solidFill>
            <a:schemeClr val="bg1">
              <a:alpha val="50000"/>
            </a:schemeClr>
          </a:solidFill>
          <a:ln w="952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rIns="18000" anchor="ctr"/>
          <a:lstStyle/>
          <a:p>
            <a:pPr algn="ctr">
              <a:spcBef>
                <a:spcPct val="50000"/>
              </a:spcBef>
            </a:pPr>
            <a:r>
              <a:rPr lang="ja-JP" altLang="en-US" sz="1400" b="1"/>
              <a:t>国際企画</a:t>
            </a:r>
          </a:p>
        </p:txBody>
      </p:sp>
      <p:cxnSp>
        <p:nvCxnSpPr>
          <p:cNvPr id="22" name="AutoShape 21"/>
          <p:cNvCxnSpPr>
            <a:cxnSpLocks noChangeShapeType="1"/>
            <a:stCxn id="7" idx="0"/>
            <a:endCxn id="19" idx="0"/>
          </p:cNvCxnSpPr>
          <p:nvPr/>
        </p:nvCxnSpPr>
        <p:spPr bwMode="auto">
          <a:xfrm rot="5400000" flipV="1">
            <a:off x="3669507" y="3278981"/>
            <a:ext cx="1588" cy="3463925"/>
          </a:xfrm>
          <a:prstGeom prst="bentConnector3">
            <a:avLst>
              <a:gd name="adj1" fmla="val -14400000"/>
            </a:avLst>
          </a:prstGeom>
          <a:noFill/>
          <a:ln w="9525">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AutoShape 22"/>
          <p:cNvCxnSpPr>
            <a:cxnSpLocks noChangeShapeType="1"/>
            <a:stCxn id="20" idx="0"/>
            <a:endCxn id="21" idx="0"/>
          </p:cNvCxnSpPr>
          <p:nvPr/>
        </p:nvCxnSpPr>
        <p:spPr bwMode="auto">
          <a:xfrm rot="5400000" flipV="1">
            <a:off x="4915694" y="3461544"/>
            <a:ext cx="1588" cy="1339850"/>
          </a:xfrm>
          <a:prstGeom prst="bentConnector3">
            <a:avLst>
              <a:gd name="adj1" fmla="val -14400000"/>
            </a:avLst>
          </a:prstGeom>
          <a:noFill/>
          <a:ln w="9525">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 name="Line 23"/>
          <p:cNvSpPr>
            <a:spLocks noChangeShapeType="1"/>
          </p:cNvSpPr>
          <p:nvPr/>
        </p:nvSpPr>
        <p:spPr bwMode="auto">
          <a:xfrm>
            <a:off x="3892550" y="2657475"/>
            <a:ext cx="0" cy="284163"/>
          </a:xfrm>
          <a:prstGeom prst="line">
            <a:avLst/>
          </a:prstGeom>
          <a:noFill/>
          <a:ln w="952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25" name="Line 24"/>
          <p:cNvSpPr>
            <a:spLocks noChangeShapeType="1"/>
          </p:cNvSpPr>
          <p:nvPr/>
        </p:nvSpPr>
        <p:spPr bwMode="auto">
          <a:xfrm>
            <a:off x="3517900" y="2954338"/>
            <a:ext cx="0" cy="207962"/>
          </a:xfrm>
          <a:prstGeom prst="line">
            <a:avLst/>
          </a:prstGeom>
          <a:noFill/>
          <a:ln w="952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26" name="Line 25"/>
          <p:cNvSpPr>
            <a:spLocks noChangeShapeType="1"/>
          </p:cNvSpPr>
          <p:nvPr/>
        </p:nvSpPr>
        <p:spPr bwMode="auto">
          <a:xfrm>
            <a:off x="5089525" y="2960688"/>
            <a:ext cx="0" cy="207962"/>
          </a:xfrm>
          <a:prstGeom prst="line">
            <a:avLst/>
          </a:prstGeom>
          <a:noFill/>
          <a:ln w="952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27" name="Line 26"/>
          <p:cNvSpPr>
            <a:spLocks noChangeShapeType="1"/>
          </p:cNvSpPr>
          <p:nvPr/>
        </p:nvSpPr>
        <p:spPr bwMode="auto">
          <a:xfrm>
            <a:off x="5981700" y="2954338"/>
            <a:ext cx="0" cy="207962"/>
          </a:xfrm>
          <a:prstGeom prst="line">
            <a:avLst/>
          </a:prstGeom>
          <a:noFill/>
          <a:ln w="952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28" name="Line 27"/>
          <p:cNvSpPr>
            <a:spLocks noChangeShapeType="1"/>
          </p:cNvSpPr>
          <p:nvPr/>
        </p:nvSpPr>
        <p:spPr bwMode="auto">
          <a:xfrm>
            <a:off x="6972300" y="2973388"/>
            <a:ext cx="0" cy="207962"/>
          </a:xfrm>
          <a:prstGeom prst="line">
            <a:avLst/>
          </a:prstGeom>
          <a:noFill/>
          <a:ln w="952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29" name="Line 28"/>
          <p:cNvSpPr>
            <a:spLocks noChangeShapeType="1"/>
          </p:cNvSpPr>
          <p:nvPr/>
        </p:nvSpPr>
        <p:spPr bwMode="auto">
          <a:xfrm>
            <a:off x="1149350" y="3635375"/>
            <a:ext cx="0" cy="285750"/>
          </a:xfrm>
          <a:prstGeom prst="line">
            <a:avLst/>
          </a:prstGeom>
          <a:noFill/>
          <a:ln w="952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30" name="Line 29"/>
          <p:cNvSpPr>
            <a:spLocks noChangeShapeType="1"/>
          </p:cNvSpPr>
          <p:nvPr/>
        </p:nvSpPr>
        <p:spPr bwMode="auto">
          <a:xfrm>
            <a:off x="3543300" y="3648075"/>
            <a:ext cx="0" cy="1366838"/>
          </a:xfrm>
          <a:prstGeom prst="line">
            <a:avLst/>
          </a:prstGeom>
          <a:noFill/>
          <a:ln w="952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31" name="Line 30"/>
          <p:cNvSpPr>
            <a:spLocks noChangeShapeType="1"/>
          </p:cNvSpPr>
          <p:nvPr/>
        </p:nvSpPr>
        <p:spPr bwMode="auto">
          <a:xfrm>
            <a:off x="5089525" y="3624263"/>
            <a:ext cx="0" cy="285750"/>
          </a:xfrm>
          <a:prstGeom prst="line">
            <a:avLst/>
          </a:prstGeom>
          <a:noFill/>
          <a:ln w="952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grpSp>
        <p:nvGrpSpPr>
          <p:cNvPr id="32" name="Group 31"/>
          <p:cNvGrpSpPr>
            <a:grpSpLocks/>
          </p:cNvGrpSpPr>
          <p:nvPr/>
        </p:nvGrpSpPr>
        <p:grpSpPr bwMode="auto">
          <a:xfrm>
            <a:off x="6659563" y="2973388"/>
            <a:ext cx="865187" cy="1173162"/>
            <a:chOff x="4816" y="2335"/>
            <a:chExt cx="487" cy="730"/>
          </a:xfrm>
        </p:grpSpPr>
        <p:sp>
          <p:nvSpPr>
            <p:cNvPr id="33" name="Line 32"/>
            <p:cNvSpPr>
              <a:spLocks noChangeShapeType="1"/>
            </p:cNvSpPr>
            <p:nvPr/>
          </p:nvSpPr>
          <p:spPr bwMode="auto">
            <a:xfrm>
              <a:off x="5303" y="2335"/>
              <a:ext cx="0" cy="593"/>
            </a:xfrm>
            <a:prstGeom prst="line">
              <a:avLst/>
            </a:prstGeom>
            <a:noFill/>
            <a:ln w="952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34" name="Line 33"/>
            <p:cNvSpPr>
              <a:spLocks noChangeShapeType="1"/>
            </p:cNvSpPr>
            <p:nvPr/>
          </p:nvSpPr>
          <p:spPr bwMode="auto">
            <a:xfrm>
              <a:off x="4816" y="2911"/>
              <a:ext cx="471" cy="2"/>
            </a:xfrm>
            <a:prstGeom prst="line">
              <a:avLst/>
            </a:prstGeom>
            <a:noFill/>
            <a:ln w="952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35" name="Line 34"/>
            <p:cNvSpPr>
              <a:spLocks noChangeShapeType="1"/>
            </p:cNvSpPr>
            <p:nvPr/>
          </p:nvSpPr>
          <p:spPr bwMode="auto">
            <a:xfrm>
              <a:off x="4827" y="2905"/>
              <a:ext cx="0" cy="160"/>
            </a:xfrm>
            <a:prstGeom prst="line">
              <a:avLst/>
            </a:prstGeom>
            <a:noFill/>
            <a:ln w="952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grpSp>
      <p:sp>
        <p:nvSpPr>
          <p:cNvPr id="36" name="Text Box 35"/>
          <p:cNvSpPr txBox="1">
            <a:spLocks noChangeArrowheads="1"/>
          </p:cNvSpPr>
          <p:nvPr/>
        </p:nvSpPr>
        <p:spPr bwMode="auto">
          <a:xfrm>
            <a:off x="3775075" y="5597525"/>
            <a:ext cx="365125" cy="246063"/>
          </a:xfrm>
          <a:prstGeom prst="rect">
            <a:avLst/>
          </a:prstGeom>
          <a:solidFill>
            <a:srgbClr val="FFCCCC">
              <a:alpha val="50000"/>
            </a:srgbClr>
          </a:solidFill>
          <a:ln>
            <a:noFill/>
          </a:ln>
          <a:effectLst/>
          <a:extLst>
            <a:ext uri="{91240B29-F687-4F45-9708-019B960494DF}">
              <a14:hiddenLine xmlns:a14="http://schemas.microsoft.com/office/drawing/2010/main" w="508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rIns="18000" anchor="ctr"/>
          <a:lstStyle/>
          <a:p>
            <a:pPr algn="ctr">
              <a:spcBef>
                <a:spcPct val="50000"/>
              </a:spcBef>
            </a:pPr>
            <a:endParaRPr lang="ja-JP" altLang="ja-JP" sz="1400" b="1"/>
          </a:p>
        </p:txBody>
      </p:sp>
      <p:sp>
        <p:nvSpPr>
          <p:cNvPr id="37" name="Text Box 36"/>
          <p:cNvSpPr txBox="1">
            <a:spLocks noChangeArrowheads="1"/>
          </p:cNvSpPr>
          <p:nvPr/>
        </p:nvSpPr>
        <p:spPr bwMode="auto">
          <a:xfrm>
            <a:off x="4095750" y="5540375"/>
            <a:ext cx="2387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ja-JP" altLang="en-US" sz="1200" b="1">
                <a:solidFill>
                  <a:srgbClr val="000000"/>
                </a:solidFill>
                <a:latin typeface="Times New Roman" pitchFamily="18" charset="0"/>
              </a:rPr>
              <a:t>は複数の同一の部門がある</a:t>
            </a:r>
          </a:p>
        </p:txBody>
      </p:sp>
      <p:sp>
        <p:nvSpPr>
          <p:cNvPr id="38" name="Line 37"/>
          <p:cNvSpPr>
            <a:spLocks noChangeShapeType="1"/>
          </p:cNvSpPr>
          <p:nvPr/>
        </p:nvSpPr>
        <p:spPr bwMode="auto">
          <a:xfrm>
            <a:off x="7667625" y="2947988"/>
            <a:ext cx="0" cy="1776412"/>
          </a:xfrm>
          <a:prstGeom prst="line">
            <a:avLst/>
          </a:prstGeom>
          <a:noFill/>
          <a:ln w="952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39" name="Text Box 38"/>
          <p:cNvSpPr txBox="1">
            <a:spLocks noChangeArrowheads="1"/>
          </p:cNvSpPr>
          <p:nvPr/>
        </p:nvSpPr>
        <p:spPr bwMode="auto">
          <a:xfrm>
            <a:off x="71438" y="2133600"/>
            <a:ext cx="8461375" cy="38163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sz="1400">
                <a:latin typeface="Times New Roman" pitchFamily="18" charset="0"/>
              </a:rPr>
              <a:t>組織図の例</a:t>
            </a:r>
          </a:p>
        </p:txBody>
      </p:sp>
    </p:spTree>
    <p:extLst>
      <p:ext uri="{BB962C8B-B14F-4D97-AF65-F5344CB8AC3E}">
        <p14:creationId xmlns:p14="http://schemas.microsoft.com/office/powerpoint/2010/main" val="31220207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p:cNvSpPr>
            <a:spLocks noGrp="1"/>
          </p:cNvSpPr>
          <p:nvPr>
            <p:ph type="title" sz="quarter"/>
          </p:nvPr>
        </p:nvSpPr>
        <p:spPr/>
        <p:txBody>
          <a:bodyPr/>
          <a:lstStyle/>
          <a:p>
            <a:r>
              <a:rPr lang="ja-JP" altLang="en-US" dirty="0" smtClean="0"/>
              <a:t>図表</a:t>
            </a:r>
            <a:r>
              <a:rPr lang="en-US" altLang="ja-JP" dirty="0" smtClean="0"/>
              <a:t>7-9</a:t>
            </a:r>
            <a:r>
              <a:rPr lang="ja-JP" altLang="en-US" dirty="0"/>
              <a:t>　組織図と業務プロセス階層図（</a:t>
            </a:r>
            <a:r>
              <a:rPr lang="en-US" altLang="ja-JP" dirty="0"/>
              <a:t>PDD</a:t>
            </a:r>
            <a:r>
              <a:rPr lang="ja-JP" altLang="en-US" dirty="0"/>
              <a:t>）の</a:t>
            </a:r>
            <a:r>
              <a:rPr lang="ja-JP" altLang="en-US" dirty="0" smtClean="0"/>
              <a:t>違い（</a:t>
            </a:r>
            <a:r>
              <a:rPr lang="en-US" altLang="ja-JP" dirty="0" smtClean="0"/>
              <a:t>2/2</a:t>
            </a:r>
            <a:r>
              <a:rPr lang="ja-JP" altLang="en-US" dirty="0" smtClean="0"/>
              <a:t>）</a:t>
            </a:r>
            <a:endParaRPr kumimoji="1" lang="ja-JP" altLang="en-US" dirty="0"/>
          </a:p>
        </p:txBody>
      </p:sp>
      <p:sp>
        <p:nvSpPr>
          <p:cNvPr id="40" name="Text Box 3"/>
          <p:cNvSpPr txBox="1">
            <a:spLocks noChangeArrowheads="1"/>
          </p:cNvSpPr>
          <p:nvPr/>
        </p:nvSpPr>
        <p:spPr bwMode="auto">
          <a:xfrm>
            <a:off x="2397125" y="2314575"/>
            <a:ext cx="4313238" cy="465138"/>
          </a:xfrm>
          <a:prstGeom prst="rect">
            <a:avLst/>
          </a:prstGeom>
          <a:solidFill>
            <a:schemeClr val="bg1">
              <a:alpha val="50000"/>
            </a:schemeClr>
          </a:solidFill>
          <a:ln w="952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spcBef>
                <a:spcPct val="50000"/>
              </a:spcBef>
            </a:pPr>
            <a:r>
              <a:rPr lang="ja-JP" altLang="en-US" sz="1200" b="1"/>
              <a:t>ｼｽﾃﾑｲﾝﾃｸﾞﾚｰｼｮﾝ企業</a:t>
            </a:r>
            <a:endParaRPr lang="ja-JP" altLang="en-US" sz="1200" b="1">
              <a:latin typeface="Times New Roman" pitchFamily="18" charset="0"/>
            </a:endParaRPr>
          </a:p>
        </p:txBody>
      </p:sp>
      <p:sp>
        <p:nvSpPr>
          <p:cNvPr id="41" name="Text Box 4"/>
          <p:cNvSpPr txBox="1">
            <a:spLocks noChangeArrowheads="1"/>
          </p:cNvSpPr>
          <p:nvPr/>
        </p:nvSpPr>
        <p:spPr bwMode="auto">
          <a:xfrm>
            <a:off x="417513" y="3176588"/>
            <a:ext cx="1312862" cy="465137"/>
          </a:xfrm>
          <a:prstGeom prst="rect">
            <a:avLst/>
          </a:prstGeom>
          <a:solidFill>
            <a:schemeClr val="bg1">
              <a:alpha val="50000"/>
            </a:schemeClr>
          </a:solidFill>
          <a:ln w="952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rIns="18000" anchor="ctr"/>
          <a:lstStyle/>
          <a:p>
            <a:pPr algn="ctr">
              <a:spcBef>
                <a:spcPct val="50000"/>
              </a:spcBef>
            </a:pPr>
            <a:r>
              <a:rPr lang="ja-JP" altLang="en-US" sz="1000" b="1"/>
              <a:t>ﾊｰﾄﾞｳｪｱの販売</a:t>
            </a:r>
          </a:p>
        </p:txBody>
      </p:sp>
      <p:sp>
        <p:nvSpPr>
          <p:cNvPr id="42" name="Text Box 5"/>
          <p:cNvSpPr txBox="1">
            <a:spLocks noChangeArrowheads="1"/>
          </p:cNvSpPr>
          <p:nvPr/>
        </p:nvSpPr>
        <p:spPr bwMode="auto">
          <a:xfrm>
            <a:off x="2087563" y="3179763"/>
            <a:ext cx="1392237" cy="465137"/>
          </a:xfrm>
          <a:prstGeom prst="rect">
            <a:avLst/>
          </a:prstGeom>
          <a:solidFill>
            <a:schemeClr val="bg1">
              <a:alpha val="50000"/>
            </a:schemeClr>
          </a:solidFill>
          <a:ln w="952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rIns="18000" anchor="ctr"/>
          <a:lstStyle/>
          <a:p>
            <a:pPr algn="ctr">
              <a:spcBef>
                <a:spcPct val="50000"/>
              </a:spcBef>
            </a:pPr>
            <a:r>
              <a:rPr lang="ja-JP" altLang="en-US" sz="1000" b="1"/>
              <a:t>ｿﾌﾄｳｪｱの開発</a:t>
            </a:r>
          </a:p>
        </p:txBody>
      </p:sp>
      <p:sp>
        <p:nvSpPr>
          <p:cNvPr id="43" name="Text Box 6"/>
          <p:cNvSpPr txBox="1">
            <a:spLocks noChangeArrowheads="1"/>
          </p:cNvSpPr>
          <p:nvPr/>
        </p:nvSpPr>
        <p:spPr bwMode="auto">
          <a:xfrm>
            <a:off x="4140200" y="3192463"/>
            <a:ext cx="1344613" cy="465137"/>
          </a:xfrm>
          <a:prstGeom prst="rect">
            <a:avLst/>
          </a:prstGeom>
          <a:solidFill>
            <a:schemeClr val="bg1">
              <a:alpha val="50000"/>
            </a:schemeClr>
          </a:solidFill>
          <a:ln w="952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rIns="18000" anchor="ctr"/>
          <a:lstStyle/>
          <a:p>
            <a:pPr algn="ctr">
              <a:spcBef>
                <a:spcPct val="50000"/>
              </a:spcBef>
            </a:pPr>
            <a:r>
              <a:rPr lang="ja-JP" altLang="en-US" sz="1000" b="1"/>
              <a:t>ｿﾌﾄｳｪｱ</a:t>
            </a:r>
            <a:br>
              <a:rPr lang="ja-JP" altLang="en-US" sz="1000" b="1"/>
            </a:br>
            <a:r>
              <a:rPr lang="ja-JP" altLang="en-US" sz="1000" b="1"/>
              <a:t>ﾌﾟﾛﾀﾞｸﾄの販売</a:t>
            </a:r>
          </a:p>
        </p:txBody>
      </p:sp>
      <p:cxnSp>
        <p:nvCxnSpPr>
          <p:cNvPr id="44" name="AutoShape 7"/>
          <p:cNvCxnSpPr>
            <a:cxnSpLocks noChangeShapeType="1"/>
            <a:stCxn id="41" idx="0"/>
            <a:endCxn id="50" idx="0"/>
          </p:cNvCxnSpPr>
          <p:nvPr/>
        </p:nvCxnSpPr>
        <p:spPr bwMode="auto">
          <a:xfrm rot="5400000" flipV="1">
            <a:off x="3837782" y="413544"/>
            <a:ext cx="1620837" cy="7146925"/>
          </a:xfrm>
          <a:prstGeom prst="bentConnector3">
            <a:avLst>
              <a:gd name="adj1" fmla="val -14102"/>
            </a:avLst>
          </a:prstGeom>
          <a:noFill/>
          <a:ln w="9525">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 name="AutoShape 8"/>
          <p:cNvCxnSpPr>
            <a:cxnSpLocks noChangeShapeType="1"/>
            <a:stCxn id="62" idx="0"/>
            <a:endCxn id="63" idx="0"/>
          </p:cNvCxnSpPr>
          <p:nvPr/>
        </p:nvCxnSpPr>
        <p:spPr bwMode="auto">
          <a:xfrm rot="5400000" flipV="1">
            <a:off x="1184275" y="3395663"/>
            <a:ext cx="1587" cy="1138238"/>
          </a:xfrm>
          <a:prstGeom prst="bentConnector3">
            <a:avLst>
              <a:gd name="adj1" fmla="val -14400000"/>
            </a:avLst>
          </a:prstGeom>
          <a:noFill/>
          <a:ln w="9525">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6" name="Text Box 9"/>
          <p:cNvSpPr txBox="1">
            <a:spLocks noChangeArrowheads="1"/>
          </p:cNvSpPr>
          <p:nvPr/>
        </p:nvSpPr>
        <p:spPr bwMode="auto">
          <a:xfrm>
            <a:off x="5638800" y="3192463"/>
            <a:ext cx="1270000" cy="465137"/>
          </a:xfrm>
          <a:prstGeom prst="rect">
            <a:avLst/>
          </a:prstGeom>
          <a:solidFill>
            <a:schemeClr val="bg1">
              <a:alpha val="50000"/>
            </a:schemeClr>
          </a:solidFill>
          <a:ln w="952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rIns="18000" anchor="ctr"/>
          <a:lstStyle/>
          <a:p>
            <a:pPr algn="ctr">
              <a:spcBef>
                <a:spcPct val="50000"/>
              </a:spcBef>
            </a:pPr>
            <a:r>
              <a:rPr lang="ja-JP" altLang="en-US" sz="1000" b="1"/>
              <a:t>ｼｽﾃﾑｲﾝﾃｸﾞﾚｰｼｮﾝ技術の調査･研究</a:t>
            </a:r>
          </a:p>
        </p:txBody>
      </p:sp>
      <p:sp>
        <p:nvSpPr>
          <p:cNvPr id="47" name="Text Box 10"/>
          <p:cNvSpPr txBox="1">
            <a:spLocks noChangeArrowheads="1"/>
          </p:cNvSpPr>
          <p:nvPr/>
        </p:nvSpPr>
        <p:spPr bwMode="auto">
          <a:xfrm>
            <a:off x="6373813" y="4381500"/>
            <a:ext cx="1239837" cy="465138"/>
          </a:xfrm>
          <a:prstGeom prst="rect">
            <a:avLst/>
          </a:prstGeom>
          <a:solidFill>
            <a:schemeClr val="bg1">
              <a:alpha val="50000"/>
            </a:schemeClr>
          </a:solidFill>
          <a:ln w="952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rIns="18000" anchor="ctr"/>
          <a:lstStyle/>
          <a:p>
            <a:pPr algn="ctr">
              <a:spcBef>
                <a:spcPct val="50000"/>
              </a:spcBef>
            </a:pPr>
            <a:r>
              <a:rPr lang="ja-JP" altLang="en-US" sz="1000" b="1"/>
              <a:t>社内情報</a:t>
            </a:r>
            <a:br>
              <a:rPr lang="ja-JP" altLang="en-US" sz="1000" b="1"/>
            </a:br>
            <a:r>
              <a:rPr lang="ja-JP" altLang="en-US" sz="1000" b="1"/>
              <a:t>ｼｽﾃﾑの開発運用</a:t>
            </a:r>
          </a:p>
        </p:txBody>
      </p:sp>
      <p:sp>
        <p:nvSpPr>
          <p:cNvPr id="48" name="Text Box 11"/>
          <p:cNvSpPr txBox="1">
            <a:spLocks noChangeArrowheads="1"/>
          </p:cNvSpPr>
          <p:nvPr/>
        </p:nvSpPr>
        <p:spPr bwMode="auto">
          <a:xfrm>
            <a:off x="7523163" y="3884613"/>
            <a:ext cx="528637" cy="303212"/>
          </a:xfrm>
          <a:prstGeom prst="rect">
            <a:avLst/>
          </a:prstGeom>
          <a:solidFill>
            <a:schemeClr val="bg1">
              <a:alpha val="50000"/>
            </a:schemeClr>
          </a:solidFill>
          <a:ln w="952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rIns="18000" anchor="ctr"/>
          <a:lstStyle/>
          <a:p>
            <a:pPr algn="ctr">
              <a:spcBef>
                <a:spcPct val="50000"/>
              </a:spcBef>
            </a:pPr>
            <a:r>
              <a:rPr lang="ja-JP" altLang="en-US" sz="1000" b="1"/>
              <a:t>人事</a:t>
            </a:r>
            <a:endParaRPr lang="ja-JP" altLang="en-US" sz="1000" b="1">
              <a:latin typeface="Times New Roman" pitchFamily="18" charset="0"/>
            </a:endParaRPr>
          </a:p>
        </p:txBody>
      </p:sp>
      <p:sp>
        <p:nvSpPr>
          <p:cNvPr id="49" name="Text Box 12"/>
          <p:cNvSpPr txBox="1">
            <a:spLocks noChangeArrowheads="1"/>
          </p:cNvSpPr>
          <p:nvPr/>
        </p:nvSpPr>
        <p:spPr bwMode="auto">
          <a:xfrm>
            <a:off x="7164388" y="3286125"/>
            <a:ext cx="485775" cy="284163"/>
          </a:xfrm>
          <a:prstGeom prst="rect">
            <a:avLst/>
          </a:prstGeom>
          <a:solidFill>
            <a:schemeClr val="bg1">
              <a:alpha val="50000"/>
            </a:schemeClr>
          </a:solidFill>
          <a:ln w="952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rIns="18000" anchor="ctr"/>
          <a:lstStyle/>
          <a:p>
            <a:pPr algn="ctr">
              <a:spcBef>
                <a:spcPct val="50000"/>
              </a:spcBef>
            </a:pPr>
            <a:r>
              <a:rPr lang="ja-JP" altLang="en-US" sz="1000" b="1"/>
              <a:t>総務</a:t>
            </a:r>
          </a:p>
        </p:txBody>
      </p:sp>
      <p:sp>
        <p:nvSpPr>
          <p:cNvPr id="50" name="Text Box 13"/>
          <p:cNvSpPr txBox="1">
            <a:spLocks noChangeArrowheads="1"/>
          </p:cNvSpPr>
          <p:nvPr/>
        </p:nvSpPr>
        <p:spPr bwMode="auto">
          <a:xfrm>
            <a:off x="7956550" y="4797425"/>
            <a:ext cx="528638" cy="274638"/>
          </a:xfrm>
          <a:prstGeom prst="rect">
            <a:avLst/>
          </a:prstGeom>
          <a:solidFill>
            <a:schemeClr val="bg1">
              <a:alpha val="50000"/>
            </a:schemeClr>
          </a:solidFill>
          <a:ln w="952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rIns="18000" anchor="ctr"/>
          <a:lstStyle/>
          <a:p>
            <a:pPr algn="ctr">
              <a:spcBef>
                <a:spcPct val="50000"/>
              </a:spcBef>
            </a:pPr>
            <a:r>
              <a:rPr lang="ja-JP" altLang="en-US" sz="1000" b="1"/>
              <a:t>会計</a:t>
            </a:r>
          </a:p>
        </p:txBody>
      </p:sp>
      <p:sp>
        <p:nvSpPr>
          <p:cNvPr id="51" name="Text Box 14"/>
          <p:cNvSpPr txBox="1">
            <a:spLocks noChangeArrowheads="1"/>
          </p:cNvSpPr>
          <p:nvPr/>
        </p:nvSpPr>
        <p:spPr bwMode="auto">
          <a:xfrm>
            <a:off x="5048250" y="3935413"/>
            <a:ext cx="1098550" cy="465137"/>
          </a:xfrm>
          <a:prstGeom prst="rect">
            <a:avLst/>
          </a:prstGeom>
          <a:solidFill>
            <a:schemeClr val="bg1">
              <a:alpha val="50000"/>
            </a:schemeClr>
          </a:solidFill>
          <a:ln w="952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rIns="18000" anchor="ctr"/>
          <a:lstStyle/>
          <a:p>
            <a:pPr algn="ctr">
              <a:spcBef>
                <a:spcPct val="50000"/>
              </a:spcBef>
            </a:pPr>
            <a:r>
              <a:rPr lang="ja-JP" altLang="en-US" sz="1000" b="1"/>
              <a:t>ｿﾌﾄｳｪｱ</a:t>
            </a:r>
            <a:br>
              <a:rPr lang="ja-JP" altLang="en-US" sz="1000" b="1"/>
            </a:br>
            <a:r>
              <a:rPr lang="ja-JP" altLang="en-US" sz="1000" b="1"/>
              <a:t>ﾌﾟﾛﾀﾞｸﾄの教育</a:t>
            </a:r>
          </a:p>
        </p:txBody>
      </p:sp>
      <p:cxnSp>
        <p:nvCxnSpPr>
          <p:cNvPr id="52" name="AutoShape 15"/>
          <p:cNvCxnSpPr>
            <a:cxnSpLocks noChangeShapeType="1"/>
            <a:stCxn id="65" idx="0"/>
            <a:endCxn id="68" idx="0"/>
          </p:cNvCxnSpPr>
          <p:nvPr/>
        </p:nvCxnSpPr>
        <p:spPr bwMode="auto">
          <a:xfrm rot="16200000">
            <a:off x="2696369" y="3812382"/>
            <a:ext cx="44450" cy="2925762"/>
          </a:xfrm>
          <a:prstGeom prst="bentConnector3">
            <a:avLst>
              <a:gd name="adj1" fmla="val 614287"/>
            </a:avLst>
          </a:prstGeom>
          <a:noFill/>
          <a:ln w="9525">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3" name="AutoShape 16"/>
          <p:cNvCxnSpPr>
            <a:cxnSpLocks noChangeShapeType="1"/>
            <a:stCxn id="71" idx="0"/>
            <a:endCxn id="51" idx="0"/>
          </p:cNvCxnSpPr>
          <p:nvPr/>
        </p:nvCxnSpPr>
        <p:spPr bwMode="auto">
          <a:xfrm rot="16200000">
            <a:off x="4791869" y="3159919"/>
            <a:ext cx="30162" cy="1581150"/>
          </a:xfrm>
          <a:prstGeom prst="bentConnector3">
            <a:avLst>
              <a:gd name="adj1" fmla="val 857894"/>
            </a:avLst>
          </a:prstGeom>
          <a:noFill/>
          <a:ln w="9525">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4" name="Line 17"/>
          <p:cNvSpPr>
            <a:spLocks noChangeShapeType="1"/>
          </p:cNvSpPr>
          <p:nvPr/>
        </p:nvSpPr>
        <p:spPr bwMode="auto">
          <a:xfrm>
            <a:off x="4505325" y="2792413"/>
            <a:ext cx="0" cy="155575"/>
          </a:xfrm>
          <a:prstGeom prst="line">
            <a:avLst/>
          </a:prstGeom>
          <a:noFill/>
          <a:ln w="952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55" name="Line 18"/>
          <p:cNvSpPr>
            <a:spLocks noChangeShapeType="1"/>
          </p:cNvSpPr>
          <p:nvPr/>
        </p:nvSpPr>
        <p:spPr bwMode="auto">
          <a:xfrm>
            <a:off x="4767263" y="2954338"/>
            <a:ext cx="0" cy="207962"/>
          </a:xfrm>
          <a:prstGeom prst="line">
            <a:avLst/>
          </a:prstGeom>
          <a:noFill/>
          <a:ln w="952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56" name="Line 19"/>
          <p:cNvSpPr>
            <a:spLocks noChangeShapeType="1"/>
          </p:cNvSpPr>
          <p:nvPr/>
        </p:nvSpPr>
        <p:spPr bwMode="auto">
          <a:xfrm>
            <a:off x="6292850" y="2973388"/>
            <a:ext cx="0" cy="207962"/>
          </a:xfrm>
          <a:prstGeom prst="line">
            <a:avLst/>
          </a:prstGeom>
          <a:noFill/>
          <a:ln w="952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57" name="Line 20"/>
          <p:cNvSpPr>
            <a:spLocks noChangeShapeType="1"/>
          </p:cNvSpPr>
          <p:nvPr/>
        </p:nvSpPr>
        <p:spPr bwMode="auto">
          <a:xfrm>
            <a:off x="7034213" y="2973388"/>
            <a:ext cx="0" cy="1398587"/>
          </a:xfrm>
          <a:prstGeom prst="line">
            <a:avLst/>
          </a:prstGeom>
          <a:noFill/>
          <a:ln w="952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58" name="Line 21"/>
          <p:cNvSpPr>
            <a:spLocks noChangeShapeType="1"/>
          </p:cNvSpPr>
          <p:nvPr/>
        </p:nvSpPr>
        <p:spPr bwMode="auto">
          <a:xfrm>
            <a:off x="1196975" y="3638550"/>
            <a:ext cx="0" cy="828675"/>
          </a:xfrm>
          <a:prstGeom prst="line">
            <a:avLst/>
          </a:prstGeom>
          <a:noFill/>
          <a:ln w="952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59" name="Line 22"/>
          <p:cNvSpPr>
            <a:spLocks noChangeShapeType="1"/>
          </p:cNvSpPr>
          <p:nvPr/>
        </p:nvSpPr>
        <p:spPr bwMode="auto">
          <a:xfrm>
            <a:off x="2690813" y="3657600"/>
            <a:ext cx="0" cy="1679575"/>
          </a:xfrm>
          <a:prstGeom prst="line">
            <a:avLst/>
          </a:prstGeom>
          <a:noFill/>
          <a:ln w="952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60" name="Line 23"/>
          <p:cNvSpPr>
            <a:spLocks noChangeShapeType="1"/>
          </p:cNvSpPr>
          <p:nvPr/>
        </p:nvSpPr>
        <p:spPr bwMode="auto">
          <a:xfrm>
            <a:off x="4791075" y="3656013"/>
            <a:ext cx="22225" cy="817562"/>
          </a:xfrm>
          <a:prstGeom prst="line">
            <a:avLst/>
          </a:prstGeom>
          <a:noFill/>
          <a:ln w="952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61" name="Line 24"/>
          <p:cNvSpPr>
            <a:spLocks noChangeShapeType="1"/>
          </p:cNvSpPr>
          <p:nvPr/>
        </p:nvSpPr>
        <p:spPr bwMode="auto">
          <a:xfrm>
            <a:off x="7812088" y="2947988"/>
            <a:ext cx="0" cy="941387"/>
          </a:xfrm>
          <a:prstGeom prst="line">
            <a:avLst/>
          </a:prstGeom>
          <a:noFill/>
          <a:ln w="952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62" name="Text Box 25"/>
          <p:cNvSpPr txBox="1">
            <a:spLocks noChangeArrowheads="1"/>
          </p:cNvSpPr>
          <p:nvPr/>
        </p:nvSpPr>
        <p:spPr bwMode="auto">
          <a:xfrm>
            <a:off x="180975" y="3963988"/>
            <a:ext cx="869950" cy="465137"/>
          </a:xfrm>
          <a:prstGeom prst="rect">
            <a:avLst/>
          </a:prstGeom>
          <a:solidFill>
            <a:schemeClr val="bg1">
              <a:alpha val="50000"/>
            </a:schemeClr>
          </a:solidFill>
          <a:ln w="952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rIns="18000" anchor="ctr"/>
          <a:lstStyle/>
          <a:p>
            <a:pPr algn="ctr">
              <a:spcBef>
                <a:spcPct val="50000"/>
              </a:spcBef>
            </a:pPr>
            <a:r>
              <a:rPr lang="ja-JP" altLang="en-US" sz="1000" b="1"/>
              <a:t>ﾊｰﾄﾞｳｪｱの</a:t>
            </a:r>
            <a:br>
              <a:rPr lang="ja-JP" altLang="en-US" sz="1000" b="1"/>
            </a:br>
            <a:r>
              <a:rPr lang="ja-JP" altLang="en-US" sz="1000" b="1"/>
              <a:t>販売</a:t>
            </a:r>
          </a:p>
        </p:txBody>
      </p:sp>
      <p:sp>
        <p:nvSpPr>
          <p:cNvPr id="63" name="Text Box 26"/>
          <p:cNvSpPr txBox="1">
            <a:spLocks noChangeArrowheads="1"/>
          </p:cNvSpPr>
          <p:nvPr/>
        </p:nvSpPr>
        <p:spPr bwMode="auto">
          <a:xfrm>
            <a:off x="1319213" y="3963988"/>
            <a:ext cx="869950" cy="465137"/>
          </a:xfrm>
          <a:prstGeom prst="rect">
            <a:avLst/>
          </a:prstGeom>
          <a:solidFill>
            <a:schemeClr val="bg1">
              <a:alpha val="50000"/>
            </a:schemeClr>
          </a:solidFill>
          <a:ln w="952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rIns="18000" anchor="ctr"/>
          <a:lstStyle/>
          <a:p>
            <a:pPr algn="ctr">
              <a:spcBef>
                <a:spcPct val="50000"/>
              </a:spcBef>
            </a:pPr>
            <a:r>
              <a:rPr lang="ja-JP" altLang="en-US" sz="1000" b="1"/>
              <a:t>ﾊｰﾄﾞｳｪｱの</a:t>
            </a:r>
            <a:br>
              <a:rPr lang="ja-JP" altLang="en-US" sz="1000" b="1"/>
            </a:br>
            <a:r>
              <a:rPr lang="ja-JP" altLang="en-US" sz="1000" b="1"/>
              <a:t>販売企画</a:t>
            </a:r>
          </a:p>
        </p:txBody>
      </p:sp>
      <p:sp>
        <p:nvSpPr>
          <p:cNvPr id="64" name="Text Box 27"/>
          <p:cNvSpPr txBox="1">
            <a:spLocks noChangeArrowheads="1"/>
          </p:cNvSpPr>
          <p:nvPr/>
        </p:nvSpPr>
        <p:spPr bwMode="auto">
          <a:xfrm>
            <a:off x="766763" y="4465638"/>
            <a:ext cx="895350" cy="465137"/>
          </a:xfrm>
          <a:prstGeom prst="rect">
            <a:avLst/>
          </a:prstGeom>
          <a:solidFill>
            <a:schemeClr val="bg1">
              <a:alpha val="50000"/>
            </a:schemeClr>
          </a:solidFill>
          <a:ln w="952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rIns="18000" anchor="ctr"/>
          <a:lstStyle/>
          <a:p>
            <a:pPr algn="ctr">
              <a:spcBef>
                <a:spcPct val="50000"/>
              </a:spcBef>
            </a:pPr>
            <a:r>
              <a:rPr lang="ja-JP" altLang="en-US" sz="1000" b="1"/>
              <a:t>ﾊｰﾄﾞｳｪｱの</a:t>
            </a:r>
            <a:br>
              <a:rPr lang="ja-JP" altLang="en-US" sz="1000" b="1"/>
            </a:br>
            <a:r>
              <a:rPr lang="ja-JP" altLang="en-US" sz="1000" b="1"/>
              <a:t>導入支援</a:t>
            </a:r>
          </a:p>
        </p:txBody>
      </p:sp>
      <p:sp>
        <p:nvSpPr>
          <p:cNvPr id="65" name="Text Box 28"/>
          <p:cNvSpPr txBox="1">
            <a:spLocks noChangeArrowheads="1"/>
          </p:cNvSpPr>
          <p:nvPr/>
        </p:nvSpPr>
        <p:spPr bwMode="auto">
          <a:xfrm>
            <a:off x="639763" y="5297488"/>
            <a:ext cx="1231900" cy="465137"/>
          </a:xfrm>
          <a:prstGeom prst="rect">
            <a:avLst/>
          </a:prstGeom>
          <a:solidFill>
            <a:schemeClr val="bg1">
              <a:alpha val="50000"/>
            </a:schemeClr>
          </a:solidFill>
          <a:ln w="952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rIns="18000" anchor="ctr"/>
          <a:lstStyle/>
          <a:p>
            <a:pPr algn="ctr">
              <a:spcBef>
                <a:spcPct val="50000"/>
              </a:spcBef>
            </a:pPr>
            <a:r>
              <a:rPr lang="ja-JP" altLang="en-US" sz="1000" b="1"/>
              <a:t>ｿﾌﾄｳｪｱ開発の</a:t>
            </a:r>
            <a:br>
              <a:rPr lang="ja-JP" altLang="en-US" sz="1000" b="1"/>
            </a:br>
            <a:r>
              <a:rPr lang="ja-JP" altLang="en-US" sz="1000" b="1"/>
              <a:t>ｺﾝｻﾙﾃｨﾝｸﾞ</a:t>
            </a:r>
          </a:p>
        </p:txBody>
      </p:sp>
      <p:sp>
        <p:nvSpPr>
          <p:cNvPr id="66" name="Text Box 29"/>
          <p:cNvSpPr txBox="1">
            <a:spLocks noChangeArrowheads="1"/>
          </p:cNvSpPr>
          <p:nvPr/>
        </p:nvSpPr>
        <p:spPr bwMode="auto">
          <a:xfrm>
            <a:off x="1477963" y="5886450"/>
            <a:ext cx="1277937" cy="465138"/>
          </a:xfrm>
          <a:prstGeom prst="rect">
            <a:avLst/>
          </a:prstGeom>
          <a:solidFill>
            <a:schemeClr val="bg1">
              <a:alpha val="50000"/>
            </a:schemeClr>
          </a:solidFill>
          <a:ln w="952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rIns="18000" anchor="ctr"/>
          <a:lstStyle/>
          <a:p>
            <a:pPr algn="ctr">
              <a:spcBef>
                <a:spcPct val="50000"/>
              </a:spcBef>
            </a:pPr>
            <a:r>
              <a:rPr lang="ja-JP" altLang="en-US" sz="1000" b="1"/>
              <a:t>ｿﾌﾄｳｪｱ開発</a:t>
            </a:r>
            <a:br>
              <a:rPr lang="ja-JP" altLang="en-US" sz="1000" b="1"/>
            </a:br>
            <a:r>
              <a:rPr lang="ja-JP" altLang="en-US" sz="1000" b="1"/>
              <a:t>ﾌﾟﾛｼﾞｪｸﾄの実施</a:t>
            </a:r>
          </a:p>
        </p:txBody>
      </p:sp>
      <p:sp>
        <p:nvSpPr>
          <p:cNvPr id="67" name="Text Box 30"/>
          <p:cNvSpPr txBox="1">
            <a:spLocks noChangeArrowheads="1"/>
          </p:cNvSpPr>
          <p:nvPr/>
        </p:nvSpPr>
        <p:spPr bwMode="auto">
          <a:xfrm>
            <a:off x="2216150" y="5316538"/>
            <a:ext cx="1090613" cy="465137"/>
          </a:xfrm>
          <a:prstGeom prst="rect">
            <a:avLst/>
          </a:prstGeom>
          <a:solidFill>
            <a:schemeClr val="bg1">
              <a:alpha val="50000"/>
            </a:schemeClr>
          </a:solidFill>
          <a:ln w="952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rIns="18000" anchor="ctr"/>
          <a:lstStyle/>
          <a:p>
            <a:pPr algn="ctr">
              <a:spcBef>
                <a:spcPct val="50000"/>
              </a:spcBef>
            </a:pPr>
            <a:r>
              <a:rPr lang="ja-JP" altLang="en-US" sz="1000" b="1"/>
              <a:t>ｿﾌﾄｳｪｱの</a:t>
            </a:r>
            <a:br>
              <a:rPr lang="ja-JP" altLang="en-US" sz="1000" b="1"/>
            </a:br>
            <a:r>
              <a:rPr lang="ja-JP" altLang="en-US" sz="1000" b="1"/>
              <a:t>品質管理</a:t>
            </a:r>
          </a:p>
        </p:txBody>
      </p:sp>
      <p:sp>
        <p:nvSpPr>
          <p:cNvPr id="68" name="Text Box 31"/>
          <p:cNvSpPr txBox="1">
            <a:spLocks noChangeArrowheads="1"/>
          </p:cNvSpPr>
          <p:nvPr/>
        </p:nvSpPr>
        <p:spPr bwMode="auto">
          <a:xfrm>
            <a:off x="3535363" y="5253038"/>
            <a:ext cx="1292225" cy="593725"/>
          </a:xfrm>
          <a:prstGeom prst="rect">
            <a:avLst/>
          </a:prstGeom>
          <a:solidFill>
            <a:schemeClr val="bg1">
              <a:alpha val="50000"/>
            </a:schemeClr>
          </a:solidFill>
          <a:ln w="952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rIns="18000" anchor="ctr"/>
          <a:lstStyle/>
          <a:p>
            <a:pPr algn="ctr">
              <a:spcBef>
                <a:spcPct val="50000"/>
              </a:spcBef>
            </a:pPr>
            <a:r>
              <a:rPr lang="ja-JP" altLang="en-US" sz="1000" b="1"/>
              <a:t>ｿﾌﾄｳｪｱﾌﾟﾛﾀﾞｸﾄの</a:t>
            </a:r>
            <a:br>
              <a:rPr lang="ja-JP" altLang="en-US" sz="1000" b="1"/>
            </a:br>
            <a:r>
              <a:rPr lang="ja-JP" altLang="en-US" sz="1000" b="1"/>
              <a:t>企画･開発</a:t>
            </a:r>
          </a:p>
        </p:txBody>
      </p:sp>
      <p:sp>
        <p:nvSpPr>
          <p:cNvPr id="69" name="Line 32"/>
          <p:cNvSpPr>
            <a:spLocks noChangeShapeType="1"/>
          </p:cNvSpPr>
          <p:nvPr/>
        </p:nvSpPr>
        <p:spPr bwMode="auto">
          <a:xfrm>
            <a:off x="2078038" y="5013325"/>
            <a:ext cx="22225" cy="871538"/>
          </a:xfrm>
          <a:prstGeom prst="line">
            <a:avLst/>
          </a:prstGeom>
          <a:noFill/>
          <a:ln w="952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70" name="Text Box 33"/>
          <p:cNvSpPr txBox="1">
            <a:spLocks noChangeArrowheads="1"/>
          </p:cNvSpPr>
          <p:nvPr/>
        </p:nvSpPr>
        <p:spPr bwMode="auto">
          <a:xfrm>
            <a:off x="2917825" y="5888038"/>
            <a:ext cx="1287463" cy="465137"/>
          </a:xfrm>
          <a:prstGeom prst="rect">
            <a:avLst/>
          </a:prstGeom>
          <a:solidFill>
            <a:schemeClr val="bg1">
              <a:alpha val="50000"/>
            </a:schemeClr>
          </a:solidFill>
          <a:ln w="952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rIns="18000" anchor="ctr"/>
          <a:lstStyle/>
          <a:p>
            <a:pPr algn="ctr">
              <a:spcBef>
                <a:spcPct val="50000"/>
              </a:spcBef>
            </a:pPr>
            <a:r>
              <a:rPr lang="ja-JP" altLang="en-US" sz="1000" b="1"/>
              <a:t>ｿﾌﾄｳｪｱ技術の</a:t>
            </a:r>
            <a:br>
              <a:rPr lang="ja-JP" altLang="en-US" sz="1000" b="1"/>
            </a:br>
            <a:r>
              <a:rPr lang="ja-JP" altLang="en-US" sz="1000" b="1"/>
              <a:t>企画･開発</a:t>
            </a:r>
          </a:p>
        </p:txBody>
      </p:sp>
      <p:sp>
        <p:nvSpPr>
          <p:cNvPr id="71" name="Text Box 34"/>
          <p:cNvSpPr txBox="1">
            <a:spLocks noChangeArrowheads="1"/>
          </p:cNvSpPr>
          <p:nvPr/>
        </p:nvSpPr>
        <p:spPr bwMode="auto">
          <a:xfrm>
            <a:off x="3471863" y="3965575"/>
            <a:ext cx="1087437" cy="465138"/>
          </a:xfrm>
          <a:prstGeom prst="rect">
            <a:avLst/>
          </a:prstGeom>
          <a:solidFill>
            <a:schemeClr val="bg1">
              <a:alpha val="50000"/>
            </a:schemeClr>
          </a:solidFill>
          <a:ln w="952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rIns="18000" anchor="ctr"/>
          <a:lstStyle/>
          <a:p>
            <a:pPr algn="ctr">
              <a:spcBef>
                <a:spcPct val="50000"/>
              </a:spcBef>
            </a:pPr>
            <a:r>
              <a:rPr lang="ja-JP" altLang="en-US" sz="1000" b="1"/>
              <a:t>ｿﾌﾄｳｪｱ</a:t>
            </a:r>
            <a:br>
              <a:rPr lang="ja-JP" altLang="en-US" sz="1000" b="1"/>
            </a:br>
            <a:r>
              <a:rPr lang="ja-JP" altLang="en-US" sz="1000" b="1"/>
              <a:t>ﾌﾟﾛﾀﾞｸﾄの販売</a:t>
            </a:r>
          </a:p>
        </p:txBody>
      </p:sp>
      <p:sp>
        <p:nvSpPr>
          <p:cNvPr id="72" name="Text Box 35"/>
          <p:cNvSpPr txBox="1">
            <a:spLocks noChangeArrowheads="1"/>
          </p:cNvSpPr>
          <p:nvPr/>
        </p:nvSpPr>
        <p:spPr bwMode="auto">
          <a:xfrm>
            <a:off x="4222750" y="4454525"/>
            <a:ext cx="1231900" cy="593725"/>
          </a:xfrm>
          <a:prstGeom prst="rect">
            <a:avLst/>
          </a:prstGeom>
          <a:solidFill>
            <a:schemeClr val="bg1">
              <a:alpha val="50000"/>
            </a:schemeClr>
          </a:solidFill>
          <a:ln w="952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rIns="18000" anchor="ctr"/>
          <a:lstStyle/>
          <a:p>
            <a:pPr algn="ctr">
              <a:spcBef>
                <a:spcPct val="50000"/>
              </a:spcBef>
            </a:pPr>
            <a:r>
              <a:rPr lang="ja-JP" altLang="en-US" sz="1000" b="1"/>
              <a:t>ｿﾌﾄｳｪｱ</a:t>
            </a:r>
            <a:br>
              <a:rPr lang="ja-JP" altLang="en-US" sz="1000" b="1"/>
            </a:br>
            <a:r>
              <a:rPr lang="ja-JP" altLang="en-US" sz="1000" b="1"/>
              <a:t>ﾌﾟﾛﾀﾞｸﾄの導入</a:t>
            </a:r>
            <a:br>
              <a:rPr lang="ja-JP" altLang="en-US" sz="1000" b="1"/>
            </a:br>
            <a:r>
              <a:rPr lang="ja-JP" altLang="en-US" sz="1000" b="1"/>
              <a:t>ｺﾝｻﾙﾃｨﾝｸﾞ</a:t>
            </a:r>
          </a:p>
        </p:txBody>
      </p:sp>
      <p:sp>
        <p:nvSpPr>
          <p:cNvPr id="73" name="Line 36"/>
          <p:cNvSpPr>
            <a:spLocks noChangeShapeType="1"/>
          </p:cNvSpPr>
          <p:nvPr/>
        </p:nvSpPr>
        <p:spPr bwMode="auto">
          <a:xfrm>
            <a:off x="2673350" y="2963863"/>
            <a:ext cx="0" cy="207962"/>
          </a:xfrm>
          <a:prstGeom prst="line">
            <a:avLst/>
          </a:prstGeom>
          <a:noFill/>
          <a:ln w="952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74" name="Line 37"/>
          <p:cNvSpPr>
            <a:spLocks noChangeShapeType="1"/>
          </p:cNvSpPr>
          <p:nvPr/>
        </p:nvSpPr>
        <p:spPr bwMode="auto">
          <a:xfrm>
            <a:off x="3392488" y="5013325"/>
            <a:ext cx="22225" cy="863600"/>
          </a:xfrm>
          <a:prstGeom prst="line">
            <a:avLst/>
          </a:prstGeom>
          <a:noFill/>
          <a:ln w="952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75" name="Text Box 38"/>
          <p:cNvSpPr txBox="1">
            <a:spLocks noChangeArrowheads="1"/>
          </p:cNvSpPr>
          <p:nvPr/>
        </p:nvSpPr>
        <p:spPr bwMode="auto">
          <a:xfrm>
            <a:off x="5668963" y="5222875"/>
            <a:ext cx="1239837" cy="465138"/>
          </a:xfrm>
          <a:prstGeom prst="rect">
            <a:avLst/>
          </a:prstGeom>
          <a:solidFill>
            <a:schemeClr val="bg1">
              <a:alpha val="50000"/>
            </a:schemeClr>
          </a:solidFill>
          <a:ln w="952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rIns="18000" anchor="ctr"/>
          <a:lstStyle/>
          <a:p>
            <a:pPr algn="ctr">
              <a:spcBef>
                <a:spcPct val="50000"/>
              </a:spcBef>
            </a:pPr>
            <a:r>
              <a:rPr lang="ja-JP" altLang="en-US" sz="1000" b="1"/>
              <a:t>社内情報</a:t>
            </a:r>
            <a:br>
              <a:rPr lang="ja-JP" altLang="en-US" sz="1000" b="1"/>
            </a:br>
            <a:r>
              <a:rPr lang="ja-JP" altLang="en-US" sz="1000" b="1"/>
              <a:t>ｼｽﾃﾑの開発</a:t>
            </a:r>
          </a:p>
        </p:txBody>
      </p:sp>
      <p:sp>
        <p:nvSpPr>
          <p:cNvPr id="76" name="Text Box 39"/>
          <p:cNvSpPr txBox="1">
            <a:spLocks noChangeArrowheads="1"/>
          </p:cNvSpPr>
          <p:nvPr/>
        </p:nvSpPr>
        <p:spPr bwMode="auto">
          <a:xfrm>
            <a:off x="6999288" y="5232400"/>
            <a:ext cx="1239837" cy="465138"/>
          </a:xfrm>
          <a:prstGeom prst="rect">
            <a:avLst/>
          </a:prstGeom>
          <a:solidFill>
            <a:schemeClr val="bg1">
              <a:alpha val="50000"/>
            </a:schemeClr>
          </a:solidFill>
          <a:ln w="952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rIns="18000" anchor="ctr"/>
          <a:lstStyle/>
          <a:p>
            <a:pPr algn="ctr">
              <a:spcBef>
                <a:spcPct val="50000"/>
              </a:spcBef>
            </a:pPr>
            <a:r>
              <a:rPr lang="ja-JP" altLang="en-US" sz="1000" b="1"/>
              <a:t>社内情報</a:t>
            </a:r>
            <a:br>
              <a:rPr lang="ja-JP" altLang="en-US" sz="1000" b="1"/>
            </a:br>
            <a:r>
              <a:rPr lang="ja-JP" altLang="en-US" sz="1000" b="1"/>
              <a:t>ｼｽﾃﾑの運用</a:t>
            </a:r>
          </a:p>
        </p:txBody>
      </p:sp>
      <p:cxnSp>
        <p:nvCxnSpPr>
          <p:cNvPr id="77" name="AutoShape 40"/>
          <p:cNvCxnSpPr>
            <a:cxnSpLocks noChangeShapeType="1"/>
            <a:stCxn id="75" idx="0"/>
            <a:endCxn id="76" idx="0"/>
          </p:cNvCxnSpPr>
          <p:nvPr/>
        </p:nvCxnSpPr>
        <p:spPr bwMode="auto">
          <a:xfrm rot="5400000" flipV="1">
            <a:off x="6950075" y="4562475"/>
            <a:ext cx="9525" cy="1330325"/>
          </a:xfrm>
          <a:prstGeom prst="bentConnector3">
            <a:avLst>
              <a:gd name="adj1" fmla="val -2400000"/>
            </a:avLst>
          </a:prstGeom>
          <a:noFill/>
          <a:ln w="9525">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8" name="Line 41"/>
          <p:cNvSpPr>
            <a:spLocks noChangeShapeType="1"/>
          </p:cNvSpPr>
          <p:nvPr/>
        </p:nvSpPr>
        <p:spPr bwMode="auto">
          <a:xfrm>
            <a:off x="7034213" y="4833938"/>
            <a:ext cx="19050" cy="169862"/>
          </a:xfrm>
          <a:prstGeom prst="line">
            <a:avLst/>
          </a:prstGeom>
          <a:noFill/>
          <a:ln w="952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79" name="Line 42"/>
          <p:cNvSpPr>
            <a:spLocks noChangeShapeType="1"/>
          </p:cNvSpPr>
          <p:nvPr/>
        </p:nvSpPr>
        <p:spPr bwMode="auto">
          <a:xfrm>
            <a:off x="7388225" y="2947988"/>
            <a:ext cx="0" cy="331787"/>
          </a:xfrm>
          <a:prstGeom prst="line">
            <a:avLst/>
          </a:prstGeom>
          <a:noFill/>
          <a:ln w="952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80" name="Text Box 43"/>
          <p:cNvSpPr txBox="1">
            <a:spLocks noChangeArrowheads="1"/>
          </p:cNvSpPr>
          <p:nvPr/>
        </p:nvSpPr>
        <p:spPr bwMode="auto">
          <a:xfrm>
            <a:off x="71438" y="2205038"/>
            <a:ext cx="8461375" cy="43561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sz="1400">
                <a:latin typeface="Times New Roman" pitchFamily="18" charset="0"/>
              </a:rPr>
              <a:t>業務プロセス階層図</a:t>
            </a:r>
          </a:p>
          <a:p>
            <a:r>
              <a:rPr lang="ja-JP" altLang="en-US" sz="1400">
                <a:latin typeface="Times New Roman" pitchFamily="18" charset="0"/>
              </a:rPr>
              <a:t>（</a:t>
            </a:r>
            <a:r>
              <a:rPr lang="en-US" altLang="ja-JP" sz="1400">
                <a:latin typeface="Times New Roman" pitchFamily="18" charset="0"/>
              </a:rPr>
              <a:t>PDD</a:t>
            </a:r>
            <a:r>
              <a:rPr lang="ja-JP" altLang="en-US" sz="1400">
                <a:latin typeface="Times New Roman" pitchFamily="18" charset="0"/>
              </a:rPr>
              <a:t>）の例</a:t>
            </a:r>
          </a:p>
        </p:txBody>
      </p:sp>
    </p:spTree>
    <p:extLst>
      <p:ext uri="{BB962C8B-B14F-4D97-AF65-F5344CB8AC3E}">
        <p14:creationId xmlns:p14="http://schemas.microsoft.com/office/powerpoint/2010/main" val="2234700570"/>
      </p:ext>
    </p:extLst>
  </p:cSld>
  <p:clrMapOvr>
    <a:masterClrMapping/>
  </p:clrMapOvr>
  <p:timing>
    <p:tnLst>
      <p:par>
        <p:cTn id="1" dur="indefinite" restart="never" nodeType="tmRoot"/>
      </p:par>
    </p:tnLst>
  </p:timing>
</p:sld>
</file>

<file path=ppt/theme/theme1.xml><?xml version="1.0" encoding="utf-8"?>
<a:theme xmlns:a="http://schemas.openxmlformats.org/drawingml/2006/main" name="デザインの設定">
  <a:themeElements>
    <a:clrScheme name="デザインの設定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デザインの設定">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36000" tIns="36000" rIns="36000" bIns="360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Arial" charset="0"/>
            <a:ea typeface="ＭＳ Ｐゴシック" pitchFamily="50" charset="-128"/>
          </a:defRPr>
        </a:defPPr>
      </a:lstStyle>
    </a:spDef>
    <a:ln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36000" tIns="36000" rIns="36000" bIns="360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Arial" charset="0"/>
            <a:ea typeface="ＭＳ Ｐゴシック" pitchFamily="50" charset="-128"/>
          </a:defRPr>
        </a:defPPr>
      </a:lstStyle>
    </a:lnDef>
  </a:objectDefaults>
  <a:extraClrSchemeLst>
    <a:extraClrScheme>
      <a:clrScheme name="デザインの設定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デザインの設定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デザインの設定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デザインの設定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デザインの設定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デザインの設定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デザインの設定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デザインの設定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デザインの設定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デザインの設定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デザインの設定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デザインの設定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
  <TotalTime>5853</TotalTime>
  <Words>3266</Words>
  <Application>Microsoft Office PowerPoint</Application>
  <PresentationFormat>画面に合わせる (4:3)</PresentationFormat>
  <Paragraphs>978</Paragraphs>
  <Slides>34</Slides>
  <Notes>34</Notes>
  <HiddenSlides>0</HiddenSlides>
  <MMClips>0</MMClips>
  <ScaleCrop>false</ScaleCrop>
  <HeadingPairs>
    <vt:vector size="6" baseType="variant">
      <vt:variant>
        <vt:lpstr>テーマ</vt:lpstr>
      </vt:variant>
      <vt:variant>
        <vt:i4>1</vt:i4>
      </vt:variant>
      <vt:variant>
        <vt:lpstr>埋め込まれた OLE サーバー</vt:lpstr>
      </vt:variant>
      <vt:variant>
        <vt:i4>1</vt:i4>
      </vt:variant>
      <vt:variant>
        <vt:lpstr>スライド タイトル</vt:lpstr>
      </vt:variant>
      <vt:variant>
        <vt:i4>34</vt:i4>
      </vt:variant>
    </vt:vector>
  </HeadingPairs>
  <TitlesOfParts>
    <vt:vector size="36" baseType="lpstr">
      <vt:lpstr>デザインの設定</vt:lpstr>
      <vt:lpstr>ワークシート</vt:lpstr>
      <vt:lpstr>以下の図表は、ガイド中に直接記述されています。</vt:lpstr>
      <vt:lpstr>図表7-3　ステークホルダーマトリクスの例</vt:lpstr>
      <vt:lpstr>図表7-4　ステークホルダーオニオン図の例</vt:lpstr>
      <vt:lpstr>図表7-5　クロスSWOT分析の例</vt:lpstr>
      <vt:lpstr>図表7-6　CSF分析の進め方</vt:lpstr>
      <vt:lpstr>図表7-7　CSFの評価基準と目標値の例</vt:lpstr>
      <vt:lpstr>図表7-8　問題分析</vt:lpstr>
      <vt:lpstr>図表7-9　組織図と業務プロセス階層図（PDD）の違い（1/2）</vt:lpstr>
      <vt:lpstr>図表7-9　組織図と業務プロセス階層図（PDD）の違い（2/2）</vt:lpstr>
      <vt:lpstr>図表7-10　業務フローの例</vt:lpstr>
      <vt:lpstr>図表7-11　エンティティとエンティティ・インスタンス</vt:lpstr>
      <vt:lpstr>図表7-12　エンティティの表記（属性を省略する場合）</vt:lpstr>
      <vt:lpstr>図表7-13　エンティティの表記（属性を省略しない場合）</vt:lpstr>
      <vt:lpstr>図表7-14　リレーションシップ</vt:lpstr>
      <vt:lpstr>図表7-15　リレーションシップの種類</vt:lpstr>
      <vt:lpstr>図表7-16　カーディナリティとオプショナリティ</vt:lpstr>
      <vt:lpstr>図表7-17　ハイレベル・エンティティ分析によるデータモデルの例</vt:lpstr>
      <vt:lpstr>図表7-18　関係データ分析によるデータモデルの例</vt:lpstr>
      <vt:lpstr>図表7-19　クラスター分析の例</vt:lpstr>
      <vt:lpstr>図表7-20　組織図の例</vt:lpstr>
      <vt:lpstr>図表7-21　主な組織形態</vt:lpstr>
      <vt:lpstr>図表7-23　プロトタイプの種類</vt:lpstr>
      <vt:lpstr>図表7-24　ステークホルダーの意見相違の整理方法例</vt:lpstr>
      <vt:lpstr>図表7-25　チェンジマネジメント（変革管理手法）の計画例</vt:lpstr>
      <vt:lpstr>図表7-26　リスク分析の例</vt:lpstr>
      <vt:lpstr>図表7-27　コスト・ベネフィット分析の主な手法</vt:lpstr>
      <vt:lpstr>図表7-28　投資額算出の標準化の例</vt:lpstr>
      <vt:lpstr>図表7-29　効果額算出の標準化の例</vt:lpstr>
      <vt:lpstr>図表7-30　サービス・オペレーションに関する定量化の考え方</vt:lpstr>
      <vt:lpstr>図表7-31　PayBackの例</vt:lpstr>
      <vt:lpstr>図表7-32　ROI(Return on Investment)の例</vt:lpstr>
      <vt:lpstr>図表7-33　NPV ( Net Present Value)の例</vt:lpstr>
      <vt:lpstr>図表7-34　BSC(Balance Score Card)の例</vt:lpstr>
      <vt:lpstr>図表7-35　IT Portfolioの例</vt:lpstr>
    </vt:vector>
  </TitlesOfParts>
  <Manager/>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以下の図表は、ガイド中に直接記述されています。</dc:title>
  <dc:subject/>
  <dc:creator/>
  <cp:keywords/>
  <dc:description/>
  <cp:lastModifiedBy>iidam</cp:lastModifiedBy>
  <cp:revision>301</cp:revision>
  <cp:lastPrinted>2011-05-31T04:00:00Z</cp:lastPrinted>
  <dcterms:created xsi:type="dcterms:W3CDTF">2011-05-31T04:00:00Z</dcterms:created>
  <dcterms:modified xsi:type="dcterms:W3CDTF">2012-12-27T09:49:28Z</dcterms:modified>
  <cp:category/>
</cp:coreProperties>
</file>