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46"/>
  </p:notesMasterIdLst>
  <p:sldIdLst>
    <p:sldId id="256" r:id="rId2"/>
    <p:sldId id="447" r:id="rId3"/>
    <p:sldId id="258" r:id="rId4"/>
    <p:sldId id="446" r:id="rId5"/>
    <p:sldId id="429" r:id="rId6"/>
    <p:sldId id="379" r:id="rId7"/>
    <p:sldId id="330" r:id="rId8"/>
    <p:sldId id="391" r:id="rId9"/>
    <p:sldId id="424" r:id="rId10"/>
    <p:sldId id="337" r:id="rId11"/>
    <p:sldId id="357" r:id="rId12"/>
    <p:sldId id="319" r:id="rId13"/>
    <p:sldId id="325" r:id="rId14"/>
    <p:sldId id="420" r:id="rId15"/>
    <p:sldId id="430" r:id="rId16"/>
    <p:sldId id="445" r:id="rId17"/>
    <p:sldId id="324" r:id="rId18"/>
    <p:sldId id="448" r:id="rId19"/>
    <p:sldId id="455" r:id="rId20"/>
    <p:sldId id="457" r:id="rId21"/>
    <p:sldId id="417" r:id="rId22"/>
    <p:sldId id="458" r:id="rId23"/>
    <p:sldId id="449" r:id="rId24"/>
    <p:sldId id="456" r:id="rId25"/>
    <p:sldId id="450" r:id="rId26"/>
    <p:sldId id="444" r:id="rId27"/>
    <p:sldId id="439" r:id="rId28"/>
    <p:sldId id="459" r:id="rId29"/>
    <p:sldId id="269" r:id="rId30"/>
    <p:sldId id="270" r:id="rId31"/>
    <p:sldId id="271" r:id="rId32"/>
    <p:sldId id="273" r:id="rId33"/>
    <p:sldId id="274" r:id="rId34"/>
    <p:sldId id="275" r:id="rId35"/>
    <p:sldId id="276" r:id="rId36"/>
    <p:sldId id="277" r:id="rId37"/>
    <p:sldId id="278" r:id="rId38"/>
    <p:sldId id="279" r:id="rId39"/>
    <p:sldId id="280" r:id="rId40"/>
    <p:sldId id="453" r:id="rId41"/>
    <p:sldId id="452" r:id="rId42"/>
    <p:sldId id="451" r:id="rId43"/>
    <p:sldId id="409" r:id="rId44"/>
    <p:sldId id="433" r:id="rId45"/>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EAE"/>
    <a:srgbClr val="FFFF99"/>
    <a:srgbClr val="FFFFCC"/>
    <a:srgbClr val="FFACAC"/>
    <a:srgbClr val="FFBCBC"/>
    <a:srgbClr val="FFCCCC"/>
    <a:srgbClr val="FF9999"/>
    <a:srgbClr val="3333FF"/>
    <a:srgbClr val="CCFF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74" autoAdjust="0"/>
  </p:normalViewPr>
  <p:slideViewPr>
    <p:cSldViewPr snapToGrid="0">
      <p:cViewPr>
        <p:scale>
          <a:sx n="66" d="100"/>
          <a:sy n="66" d="100"/>
        </p:scale>
        <p:origin x="-546" y="-168"/>
      </p:cViewPr>
      <p:guideLst>
        <p:guide orient="horz" pos="3748"/>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557B527F-387B-4575-990B-30C2852FFD6A}" type="datetimeFigureOut">
              <a:rPr kumimoji="1" lang="ja-JP" altLang="en-US" smtClean="0"/>
              <a:t>2013/4/25</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C0A251FF-7018-45E5-AD5A-4E55FF8FCCD5}" type="slidenum">
              <a:rPr kumimoji="1" lang="ja-JP" altLang="en-US" smtClean="0"/>
              <a:t>‹#›</a:t>
            </a:fld>
            <a:endParaRPr kumimoji="1" lang="ja-JP" altLang="en-US"/>
          </a:p>
        </p:txBody>
      </p:sp>
    </p:spTree>
    <p:extLst>
      <p:ext uri="{BB962C8B-B14F-4D97-AF65-F5344CB8AC3E}">
        <p14:creationId xmlns:p14="http://schemas.microsoft.com/office/powerpoint/2010/main" val="54565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6</a:t>
            </a:fld>
            <a:endParaRPr kumimoji="1" lang="ja-JP" altLang="en-US"/>
          </a:p>
        </p:txBody>
      </p:sp>
    </p:spTree>
    <p:extLst>
      <p:ext uri="{BB962C8B-B14F-4D97-AF65-F5344CB8AC3E}">
        <p14:creationId xmlns:p14="http://schemas.microsoft.com/office/powerpoint/2010/main" val="803848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33</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34</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35</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36</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37</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38</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39</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43</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44</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13</a:t>
            </a:fld>
            <a:endParaRPr kumimoji="1" lang="ja-JP" altLang="en-US"/>
          </a:p>
        </p:txBody>
      </p:sp>
    </p:spTree>
    <p:extLst>
      <p:ext uri="{BB962C8B-B14F-4D97-AF65-F5344CB8AC3E}">
        <p14:creationId xmlns:p14="http://schemas.microsoft.com/office/powerpoint/2010/main" val="24008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14</a:t>
            </a:fld>
            <a:endParaRPr kumimoji="1" lang="ja-JP" altLang="en-US"/>
          </a:p>
        </p:txBody>
      </p:sp>
    </p:spTree>
    <p:extLst>
      <p:ext uri="{BB962C8B-B14F-4D97-AF65-F5344CB8AC3E}">
        <p14:creationId xmlns:p14="http://schemas.microsoft.com/office/powerpoint/2010/main" val="8038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15</a:t>
            </a:fld>
            <a:endParaRPr kumimoji="1" lang="ja-JP" altLang="en-US"/>
          </a:p>
        </p:txBody>
      </p:sp>
    </p:spTree>
    <p:extLst>
      <p:ext uri="{BB962C8B-B14F-4D97-AF65-F5344CB8AC3E}">
        <p14:creationId xmlns:p14="http://schemas.microsoft.com/office/powerpoint/2010/main" val="80384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16</a:t>
            </a:fld>
            <a:endParaRPr kumimoji="1" lang="ja-JP" altLang="en-US"/>
          </a:p>
        </p:txBody>
      </p:sp>
    </p:spTree>
    <p:extLst>
      <p:ext uri="{BB962C8B-B14F-4D97-AF65-F5344CB8AC3E}">
        <p14:creationId xmlns:p14="http://schemas.microsoft.com/office/powerpoint/2010/main" val="80384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21</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30</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31</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0A251FF-7018-45E5-AD5A-4E55FF8FCCD5}" type="slidenum">
              <a:rPr kumimoji="1" lang="ja-JP" altLang="en-US" smtClean="0"/>
              <a:t>32</a:t>
            </a:fld>
            <a:endParaRPr kumimoji="1" lang="ja-JP" altLang="en-US"/>
          </a:p>
        </p:txBody>
      </p:sp>
    </p:spTree>
    <p:extLst>
      <p:ext uri="{BB962C8B-B14F-4D97-AF65-F5344CB8AC3E}">
        <p14:creationId xmlns:p14="http://schemas.microsoft.com/office/powerpoint/2010/main" val="388399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56792"/>
            <a:ext cx="7772400" cy="1470025"/>
          </a:xfrm>
        </p:spPr>
        <p:txBody>
          <a:bodyPr tIns="72000" bIns="72000" anchor="b" anchorCtr="0"/>
          <a:lstStyle>
            <a:lvl1pPr algn="r">
              <a:defRPr sz="3600" u="none" baseline="0">
                <a:latin typeface="(日本語用のフォントを使用)"/>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051720" y="4509120"/>
            <a:ext cx="6400800" cy="1392560"/>
          </a:xfrm>
        </p:spPr>
        <p:txBody>
          <a:bodyPr>
            <a:normAutofit/>
          </a:bodyPr>
          <a:lstStyle>
            <a:lvl1pPr marL="0" indent="0" algn="r">
              <a:buNone/>
              <a:defRPr sz="1600" baseline="0">
                <a:solidFill>
                  <a:schemeClr val="tx1"/>
                </a:solidFill>
                <a:latin typeface="(日本語用のフォントを使用)"/>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14" name="正方形/長方形 13"/>
          <p:cNvSpPr/>
          <p:nvPr userDrawn="1"/>
        </p:nvSpPr>
        <p:spPr>
          <a:xfrm>
            <a:off x="0" y="-27384"/>
            <a:ext cx="9144000" cy="504056"/>
          </a:xfrm>
          <a:prstGeom prst="rect">
            <a:avLst/>
          </a:prstGeom>
          <a:gradFill flip="none" rotWithShape="1">
            <a:gsLst>
              <a:gs pos="0">
                <a:schemeClr val="accent1">
                  <a:lumMod val="60000"/>
                  <a:lumOff val="40000"/>
                </a:schemeClr>
              </a:gs>
              <a:gs pos="50000">
                <a:schemeClr val="accent1">
                  <a:lumMod val="75000"/>
                </a:schemeClr>
              </a:gs>
              <a:gs pos="100000">
                <a:schemeClr val="accent1">
                  <a:lumMod val="7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userDrawn="1"/>
        </p:nvCxnSpPr>
        <p:spPr>
          <a:xfrm>
            <a:off x="1146412" y="3140968"/>
            <a:ext cx="73860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userDrawn="1"/>
        </p:nvSpPr>
        <p:spPr>
          <a:xfrm>
            <a:off x="179512" y="6625927"/>
            <a:ext cx="3888432" cy="234286"/>
          </a:xfrm>
          <a:prstGeom prst="rect">
            <a:avLst/>
          </a:prstGeom>
          <a:noFill/>
        </p:spPr>
        <p:txBody>
          <a:bodyPr wrap="square" tIns="36000" bIns="36000" rtlCol="0" anchor="ctr" anchorCtr="0">
            <a:spAutoFit/>
          </a:bodyPr>
          <a:lstStyle/>
          <a:p>
            <a:r>
              <a:rPr kumimoji="1" lang="ja-JP" altLang="en-US" sz="1050" dirty="0" smtClean="0">
                <a:solidFill>
                  <a:schemeClr val="bg1"/>
                </a:solidFill>
                <a:latin typeface="メイリオ" pitchFamily="50" charset="-128"/>
                <a:ea typeface="メイリオ" pitchFamily="50" charset="-128"/>
                <a:cs typeface="メイリオ" pitchFamily="50" charset="-128"/>
              </a:rPr>
              <a:t>著作権法により無断の複製、転載等は禁止されております。</a:t>
            </a:r>
            <a:endParaRPr kumimoji="1" lang="ja-JP" altLang="en-US" sz="1050" dirty="0">
              <a:solidFill>
                <a:schemeClr val="bg1"/>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4355976" y="6625927"/>
            <a:ext cx="504056" cy="234286"/>
          </a:xfrm>
          <a:prstGeom prst="rect">
            <a:avLst/>
          </a:prstGeom>
          <a:noFill/>
        </p:spPr>
        <p:txBody>
          <a:bodyPr wrap="square" tIns="36000" bIns="36000" rtlCol="0" anchor="ctr" anchorCtr="0">
            <a:spAutoFit/>
          </a:bodyPr>
          <a:lstStyle/>
          <a:p>
            <a:pPr algn="ctr"/>
            <a:fld id="{27877A29-EFA2-4774-BC92-6259E1DB0403}" type="slidenum">
              <a:rPr kumimoji="1" lang="ja-JP" altLang="en-US" sz="1050" smtClean="0">
                <a:solidFill>
                  <a:schemeClr val="bg1"/>
                </a:solidFill>
                <a:latin typeface="メイリオ" pitchFamily="50" charset="-128"/>
                <a:ea typeface="メイリオ" pitchFamily="50" charset="-128"/>
                <a:cs typeface="メイリオ" pitchFamily="50" charset="-128"/>
              </a:rPr>
              <a:pPr algn="ctr"/>
              <a:t>‹#›</a:t>
            </a:fld>
            <a:endParaRPr kumimoji="1" lang="ja-JP" altLang="en-US" sz="1050" dirty="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22329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8964488" cy="490066"/>
          </a:xfrm>
        </p:spPr>
        <p:txBody>
          <a:bodyPr/>
          <a:lstStyle>
            <a:lvl1pPr>
              <a:defRPr sz="2400" b="1" baseline="0">
                <a:latin typeface="(日本語用のフォントを使用)"/>
              </a:defRPr>
            </a:lvl1pPr>
          </a:lstStyle>
          <a:p>
            <a:r>
              <a:rPr kumimoji="1" lang="ja-JP" altLang="en-US" smtClean="0"/>
              <a:t>マスター タイトルの書式設定</a:t>
            </a:r>
            <a:endParaRPr kumimoji="1" lang="ja-JP" altLang="en-US"/>
          </a:p>
        </p:txBody>
      </p:sp>
      <p:sp>
        <p:nvSpPr>
          <p:cNvPr id="7" name="正方形/長方形 6"/>
          <p:cNvSpPr/>
          <p:nvPr userDrawn="1"/>
        </p:nvSpPr>
        <p:spPr>
          <a:xfrm>
            <a:off x="180488" y="620688"/>
            <a:ext cx="8784000" cy="72000"/>
          </a:xfrm>
          <a:prstGeom prst="rect">
            <a:avLst/>
          </a:prstGeom>
          <a:gradFill flip="none" rotWithShape="1">
            <a:gsLst>
              <a:gs pos="0">
                <a:schemeClr val="accent1">
                  <a:lumMod val="75000"/>
                </a:schemeClr>
              </a:gs>
              <a:gs pos="50000">
                <a:schemeClr val="accent1">
                  <a:lumMod val="75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userDrawn="1"/>
        </p:nvSpPr>
        <p:spPr>
          <a:xfrm>
            <a:off x="179512" y="6625927"/>
            <a:ext cx="3888432" cy="234286"/>
          </a:xfrm>
          <a:prstGeom prst="rect">
            <a:avLst/>
          </a:prstGeom>
          <a:noFill/>
        </p:spPr>
        <p:txBody>
          <a:bodyPr wrap="square" tIns="36000" bIns="36000" rtlCol="0" anchor="ctr" anchorCtr="0">
            <a:spAutoFit/>
          </a:bodyPr>
          <a:lstStyle/>
          <a:p>
            <a:r>
              <a:rPr kumimoji="1" lang="ja-JP" altLang="en-US" sz="1050" dirty="0" smtClean="0">
                <a:solidFill>
                  <a:schemeClr val="bg1"/>
                </a:solidFill>
                <a:latin typeface="メイリオ" pitchFamily="50" charset="-128"/>
                <a:ea typeface="メイリオ" pitchFamily="50" charset="-128"/>
                <a:cs typeface="メイリオ" pitchFamily="50" charset="-128"/>
              </a:rPr>
              <a:t>著作権法により無断の複製、転載等は禁止されております。</a:t>
            </a:r>
            <a:endParaRPr kumimoji="1" lang="ja-JP" altLang="en-US" sz="1050" dirty="0">
              <a:solidFill>
                <a:schemeClr val="bg1"/>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4355976" y="6625927"/>
            <a:ext cx="504056" cy="234286"/>
          </a:xfrm>
          <a:prstGeom prst="rect">
            <a:avLst/>
          </a:prstGeom>
          <a:noFill/>
        </p:spPr>
        <p:txBody>
          <a:bodyPr wrap="square" tIns="36000" bIns="36000" rtlCol="0" anchor="ctr" anchorCtr="0">
            <a:spAutoFit/>
          </a:bodyPr>
          <a:lstStyle/>
          <a:p>
            <a:pPr algn="ctr"/>
            <a:fld id="{27877A29-EFA2-4774-BC92-6259E1DB0403}" type="slidenum">
              <a:rPr kumimoji="1" lang="ja-JP" altLang="en-US" sz="1050" smtClean="0">
                <a:solidFill>
                  <a:schemeClr val="bg1"/>
                </a:solidFill>
                <a:latin typeface="メイリオ" pitchFamily="50" charset="-128"/>
                <a:ea typeface="メイリオ" pitchFamily="50" charset="-128"/>
                <a:cs typeface="メイリオ" pitchFamily="50" charset="-128"/>
              </a:rPr>
              <a:pPr algn="ctr"/>
              <a:t>‹#›</a:t>
            </a:fld>
            <a:endParaRPr kumimoji="1" lang="ja-JP" altLang="en-US" sz="1050" dirty="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83945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正方形/長方形 11"/>
          <p:cNvSpPr/>
          <p:nvPr userDrawn="1"/>
        </p:nvSpPr>
        <p:spPr>
          <a:xfrm>
            <a:off x="0" y="6597352"/>
            <a:ext cx="9144000" cy="288032"/>
          </a:xfrm>
          <a:prstGeom prst="rect">
            <a:avLst/>
          </a:prstGeom>
          <a:gradFill flip="none" rotWithShape="1">
            <a:gsLst>
              <a:gs pos="0">
                <a:schemeClr val="accent1">
                  <a:lumMod val="75000"/>
                </a:schemeClr>
              </a:gs>
              <a:gs pos="50000">
                <a:schemeClr val="accent1">
                  <a:lumMod val="75000"/>
                </a:schemeClr>
              </a:gs>
              <a:gs pos="100000">
                <a:schemeClr val="accent1">
                  <a:lumMod val="60000"/>
                  <a:lumOff val="4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457200" y="202630"/>
            <a:ext cx="8229600" cy="490066"/>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3468480122"/>
      </p:ext>
    </p:extLst>
  </p:cSld>
  <p:clrMap bg1="lt1" tx1="dk1" bg2="lt2" tx2="dk2" accent1="accent1" accent2="accent2" accent3="accent3" accent4="accent4" accent5="accent5" accent6="accent6" hlink="hlink" folHlink="folHlink"/>
  <p:sldLayoutIdLst>
    <p:sldLayoutId id="2147483781" r:id="rId1"/>
    <p:sldLayoutId id="2147483782"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8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wmf"/><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53.png"/><Relationship Id="rId4" Type="http://schemas.openxmlformats.org/officeDocument/2006/relationships/image" Target="../media/image43.png"/><Relationship Id="rId9"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emf"/><Relationship Id="rId4" Type="http://schemas.openxmlformats.org/officeDocument/2006/relationships/image" Target="../media/image61.emf"/></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6.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情報システム構想・企画の手引き</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latin typeface="メイリオ" pitchFamily="50" charset="-128"/>
              </a:rPr>
              <a:t>作成日 </a:t>
            </a:r>
            <a:r>
              <a:rPr kumimoji="1" lang="en-US" altLang="ja-JP" dirty="0" smtClean="0">
                <a:latin typeface="メイリオ" pitchFamily="50" charset="-128"/>
              </a:rPr>
              <a:t>2013/01/11</a:t>
            </a:r>
          </a:p>
          <a:p>
            <a:r>
              <a:rPr lang="ja-JP" altLang="en-US" dirty="0" smtClean="0">
                <a:latin typeface="メイリオ" pitchFamily="50" charset="-128"/>
              </a:rPr>
              <a:t>第</a:t>
            </a:r>
            <a:r>
              <a:rPr lang="en-US" altLang="ja-JP" dirty="0" smtClean="0">
                <a:latin typeface="メイリオ" pitchFamily="50" charset="-128"/>
              </a:rPr>
              <a:t>1.4</a:t>
            </a:r>
            <a:r>
              <a:rPr lang="ja-JP" altLang="en-US" dirty="0" smtClean="0">
                <a:latin typeface="メイリオ" pitchFamily="50" charset="-128"/>
              </a:rPr>
              <a:t>版</a:t>
            </a:r>
            <a:endParaRPr lang="en-US" altLang="ja-JP" dirty="0" smtClean="0">
              <a:latin typeface="メイリオ" pitchFamily="50" charset="-128"/>
            </a:endParaRPr>
          </a:p>
          <a:p>
            <a:r>
              <a:rPr kumimoji="1" lang="ja-JP" altLang="en-US" dirty="0">
                <a:latin typeface="メイリオ" pitchFamily="50" charset="-128"/>
              </a:rPr>
              <a:t>三井物産株式会社</a:t>
            </a:r>
          </a:p>
        </p:txBody>
      </p:sp>
    </p:spTree>
    <p:extLst>
      <p:ext uri="{BB962C8B-B14F-4D97-AF65-F5344CB8AC3E}">
        <p14:creationId xmlns:p14="http://schemas.microsoft.com/office/powerpoint/2010/main" val="3034386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３．情報システム構築にあたってまず知っておくべきこと</a:t>
            </a:r>
            <a:r>
              <a:rPr lang="en-US" altLang="ja-JP" sz="2000" dirty="0" smtClean="0"/>
              <a:t>(1/2)</a:t>
            </a:r>
            <a:endParaRPr kumimoji="1" lang="ja-JP" altLang="en-US" sz="2000" dirty="0"/>
          </a:p>
        </p:txBody>
      </p:sp>
      <p:sp>
        <p:nvSpPr>
          <p:cNvPr id="79" name="正方形/長方形 78"/>
          <p:cNvSpPr/>
          <p:nvPr/>
        </p:nvSpPr>
        <p:spPr bwMode="auto">
          <a:xfrm>
            <a:off x="4311258" y="4001814"/>
            <a:ext cx="4725238" cy="252353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0" name="Rectangle 5"/>
          <p:cNvSpPr>
            <a:spLocks noChangeArrowheads="1"/>
          </p:cNvSpPr>
          <p:nvPr/>
        </p:nvSpPr>
        <p:spPr bwMode="gray">
          <a:xfrm>
            <a:off x="4455758" y="5835490"/>
            <a:ext cx="1237903" cy="216000"/>
          </a:xfrm>
          <a:prstGeom prst="rect">
            <a:avLst/>
          </a:prstGeom>
          <a:solidFill>
            <a:srgbClr val="333399"/>
          </a:solidFill>
          <a:ln>
            <a:noFill/>
          </a:ln>
          <a:effectLst>
            <a:outerShdw dist="35921" dir="2700000" algn="ctr" rotWithShape="0">
              <a:schemeClr val="bg2"/>
            </a:outerShdw>
          </a:effectLst>
          <a:extLst/>
        </p:spPr>
        <p:txBody>
          <a:bodyPr wrap="none" tIns="0" bIns="0" anchor="ctr"/>
          <a:lstStyle/>
          <a:p>
            <a:pPr eaLnBrk="1" hangingPunct="1"/>
            <a:r>
              <a:rPr kumimoji="1" lang="ja-JP" altLang="en-US" sz="1050" b="1" dirty="0">
                <a:solidFill>
                  <a:schemeClr val="bg1"/>
                </a:solidFill>
                <a:latin typeface="メイリオ" pitchFamily="50" charset="-128"/>
                <a:ea typeface="メイリオ" pitchFamily="50" charset="-128"/>
                <a:cs typeface="メイリオ" pitchFamily="50" charset="-128"/>
              </a:rPr>
              <a:t>オペレーション</a:t>
            </a:r>
          </a:p>
        </p:txBody>
      </p:sp>
      <p:sp>
        <p:nvSpPr>
          <p:cNvPr id="81" name="Rectangle 21"/>
          <p:cNvSpPr>
            <a:spLocks noChangeArrowheads="1"/>
          </p:cNvSpPr>
          <p:nvPr/>
        </p:nvSpPr>
        <p:spPr bwMode="gray">
          <a:xfrm>
            <a:off x="5736721" y="4702729"/>
            <a:ext cx="423886" cy="526431"/>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82" name="Rectangle 22"/>
          <p:cNvSpPr>
            <a:spLocks noChangeArrowheads="1"/>
          </p:cNvSpPr>
          <p:nvPr/>
        </p:nvSpPr>
        <p:spPr bwMode="gray">
          <a:xfrm>
            <a:off x="6196086" y="4702729"/>
            <a:ext cx="424819" cy="526431"/>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83" name="Rectangle 23"/>
          <p:cNvSpPr>
            <a:spLocks noChangeArrowheads="1"/>
          </p:cNvSpPr>
          <p:nvPr/>
        </p:nvSpPr>
        <p:spPr bwMode="gray">
          <a:xfrm>
            <a:off x="6656386" y="4702729"/>
            <a:ext cx="423886" cy="526431"/>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84" name="Rectangle 24"/>
          <p:cNvSpPr>
            <a:spLocks noChangeArrowheads="1"/>
          </p:cNvSpPr>
          <p:nvPr/>
        </p:nvSpPr>
        <p:spPr bwMode="gray">
          <a:xfrm>
            <a:off x="7115751" y="4702729"/>
            <a:ext cx="424819" cy="526431"/>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85" name="Rectangle 26"/>
          <p:cNvSpPr>
            <a:spLocks noChangeArrowheads="1"/>
          </p:cNvSpPr>
          <p:nvPr/>
        </p:nvSpPr>
        <p:spPr bwMode="gray">
          <a:xfrm>
            <a:off x="7569364" y="4702729"/>
            <a:ext cx="423886" cy="526431"/>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86" name="Rectangle 27"/>
          <p:cNvSpPr>
            <a:spLocks noChangeArrowheads="1"/>
          </p:cNvSpPr>
          <p:nvPr/>
        </p:nvSpPr>
        <p:spPr bwMode="gray">
          <a:xfrm>
            <a:off x="8028730" y="4702729"/>
            <a:ext cx="424819" cy="526431"/>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87" name="Rectangle 28"/>
          <p:cNvSpPr>
            <a:spLocks noChangeArrowheads="1"/>
          </p:cNvSpPr>
          <p:nvPr/>
        </p:nvSpPr>
        <p:spPr bwMode="gray">
          <a:xfrm>
            <a:off x="8488096" y="4702729"/>
            <a:ext cx="424819" cy="526431"/>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88" name="Rectangle 29"/>
          <p:cNvSpPr>
            <a:spLocks noChangeArrowheads="1"/>
          </p:cNvSpPr>
          <p:nvPr/>
        </p:nvSpPr>
        <p:spPr bwMode="gray">
          <a:xfrm>
            <a:off x="5736721" y="5263580"/>
            <a:ext cx="423886" cy="53591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89" name="Rectangle 30"/>
          <p:cNvSpPr>
            <a:spLocks noChangeArrowheads="1"/>
          </p:cNvSpPr>
          <p:nvPr/>
        </p:nvSpPr>
        <p:spPr bwMode="gray">
          <a:xfrm>
            <a:off x="6196086" y="5263580"/>
            <a:ext cx="424819" cy="53591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0" name="Rectangle 31"/>
          <p:cNvSpPr>
            <a:spLocks noChangeArrowheads="1"/>
          </p:cNvSpPr>
          <p:nvPr/>
        </p:nvSpPr>
        <p:spPr bwMode="gray">
          <a:xfrm>
            <a:off x="6656386" y="5263580"/>
            <a:ext cx="423886" cy="53591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1" name="Rectangle 32"/>
          <p:cNvSpPr>
            <a:spLocks noChangeArrowheads="1"/>
          </p:cNvSpPr>
          <p:nvPr/>
        </p:nvSpPr>
        <p:spPr bwMode="gray">
          <a:xfrm>
            <a:off x="7115751" y="5263580"/>
            <a:ext cx="424819" cy="53591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2" name="Rectangle 34"/>
          <p:cNvSpPr>
            <a:spLocks noChangeArrowheads="1"/>
          </p:cNvSpPr>
          <p:nvPr/>
        </p:nvSpPr>
        <p:spPr bwMode="gray">
          <a:xfrm>
            <a:off x="7569364" y="5263580"/>
            <a:ext cx="423886" cy="53591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3" name="Rectangle 35"/>
          <p:cNvSpPr>
            <a:spLocks noChangeArrowheads="1"/>
          </p:cNvSpPr>
          <p:nvPr/>
        </p:nvSpPr>
        <p:spPr bwMode="gray">
          <a:xfrm>
            <a:off x="8028730" y="5263580"/>
            <a:ext cx="424819" cy="53591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4" name="Rectangle 36"/>
          <p:cNvSpPr>
            <a:spLocks noChangeArrowheads="1"/>
          </p:cNvSpPr>
          <p:nvPr/>
        </p:nvSpPr>
        <p:spPr bwMode="gray">
          <a:xfrm>
            <a:off x="8488096" y="5263580"/>
            <a:ext cx="424819" cy="535910"/>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5" name="Rectangle 37"/>
          <p:cNvSpPr>
            <a:spLocks noChangeArrowheads="1"/>
          </p:cNvSpPr>
          <p:nvPr/>
        </p:nvSpPr>
        <p:spPr bwMode="gray">
          <a:xfrm>
            <a:off x="5736721" y="5835491"/>
            <a:ext cx="423886" cy="545837"/>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6" name="Rectangle 38"/>
          <p:cNvSpPr>
            <a:spLocks noChangeArrowheads="1"/>
          </p:cNvSpPr>
          <p:nvPr/>
        </p:nvSpPr>
        <p:spPr bwMode="gray">
          <a:xfrm>
            <a:off x="6196086" y="5835491"/>
            <a:ext cx="424819" cy="545837"/>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7" name="Rectangle 39"/>
          <p:cNvSpPr>
            <a:spLocks noChangeArrowheads="1"/>
          </p:cNvSpPr>
          <p:nvPr/>
        </p:nvSpPr>
        <p:spPr bwMode="gray">
          <a:xfrm>
            <a:off x="6656386" y="5835491"/>
            <a:ext cx="423886" cy="545837"/>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8" name="Rectangle 40"/>
          <p:cNvSpPr>
            <a:spLocks noChangeArrowheads="1"/>
          </p:cNvSpPr>
          <p:nvPr/>
        </p:nvSpPr>
        <p:spPr bwMode="gray">
          <a:xfrm>
            <a:off x="7115751" y="5835491"/>
            <a:ext cx="424819" cy="545837"/>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99" name="Rectangle 42"/>
          <p:cNvSpPr>
            <a:spLocks noChangeArrowheads="1"/>
          </p:cNvSpPr>
          <p:nvPr/>
        </p:nvSpPr>
        <p:spPr bwMode="gray">
          <a:xfrm>
            <a:off x="7569364" y="5835491"/>
            <a:ext cx="423886" cy="545837"/>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100" name="Rectangle 43"/>
          <p:cNvSpPr>
            <a:spLocks noChangeArrowheads="1"/>
          </p:cNvSpPr>
          <p:nvPr/>
        </p:nvSpPr>
        <p:spPr bwMode="gray">
          <a:xfrm>
            <a:off x="8028730" y="5835491"/>
            <a:ext cx="424819" cy="545837"/>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101" name="Rectangle 44"/>
          <p:cNvSpPr>
            <a:spLocks noChangeArrowheads="1"/>
          </p:cNvSpPr>
          <p:nvPr/>
        </p:nvSpPr>
        <p:spPr bwMode="gray">
          <a:xfrm>
            <a:off x="8488096" y="5835491"/>
            <a:ext cx="424819" cy="545837"/>
          </a:xfrm>
          <a:prstGeom prst="rect">
            <a:avLst/>
          </a:prstGeom>
          <a:noFill/>
          <a:ln w="12700">
            <a:solidFill>
              <a:schemeClr val="tx1"/>
            </a:solidFill>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wrap="none" anchor="ctr"/>
          <a:lstStyle/>
          <a:p>
            <a:pPr eaLnBrk="1" hangingPunct="1"/>
            <a:endParaRPr kumimoji="1" lang="ja-JP" altLang="en-US" sz="1100">
              <a:latin typeface="メイリオ" pitchFamily="50" charset="-128"/>
              <a:ea typeface="メイリオ" pitchFamily="50" charset="-128"/>
              <a:cs typeface="メイリオ" pitchFamily="50" charset="-128"/>
            </a:endParaRPr>
          </a:p>
        </p:txBody>
      </p:sp>
      <p:sp>
        <p:nvSpPr>
          <p:cNvPr id="103" name="Rectangle 47"/>
          <p:cNvSpPr>
            <a:spLocks noChangeArrowheads="1"/>
          </p:cNvSpPr>
          <p:nvPr/>
        </p:nvSpPr>
        <p:spPr bwMode="gray">
          <a:xfrm>
            <a:off x="5736710" y="5373216"/>
            <a:ext cx="3176206" cy="230544"/>
          </a:xfrm>
          <a:prstGeom prst="rect">
            <a:avLst/>
          </a:prstGeom>
          <a:solidFill>
            <a:srgbClr val="FFFF99"/>
          </a:solidFill>
          <a:ln w="12700">
            <a:solidFill>
              <a:schemeClr val="tx1"/>
            </a:solidFill>
            <a:miter lim="800000"/>
            <a:headEnd type="none" w="sm" len="sm"/>
            <a:tailEnd type="none" w="sm" len="sm"/>
          </a:ln>
          <a:effectLst/>
          <a:extLst/>
        </p:spPr>
        <p:txBody>
          <a:bodyPr wrap="none" anchor="ctr"/>
          <a:lstStyle/>
          <a:p>
            <a:pPr eaLnBrk="1" hangingPunct="1"/>
            <a:r>
              <a:rPr kumimoji="1" lang="ja-JP" altLang="en-US" sz="1100" dirty="0">
                <a:latin typeface="メイリオ" pitchFamily="50" charset="-128"/>
                <a:ea typeface="メイリオ" pitchFamily="50" charset="-128"/>
                <a:cs typeface="メイリオ" pitchFamily="50" charset="-128"/>
              </a:rPr>
              <a:t>リスク管理、機会把握の源泉</a:t>
            </a:r>
          </a:p>
        </p:txBody>
      </p:sp>
      <p:sp>
        <p:nvSpPr>
          <p:cNvPr id="104" name="Rectangle 48"/>
          <p:cNvSpPr>
            <a:spLocks noChangeArrowheads="1"/>
          </p:cNvSpPr>
          <p:nvPr/>
        </p:nvSpPr>
        <p:spPr bwMode="gray">
          <a:xfrm>
            <a:off x="5736722" y="5949280"/>
            <a:ext cx="3175292" cy="230544"/>
          </a:xfrm>
          <a:prstGeom prst="rect">
            <a:avLst/>
          </a:prstGeom>
          <a:solidFill>
            <a:srgbClr val="FFFF99"/>
          </a:solidFill>
          <a:ln w="12700">
            <a:solidFill>
              <a:schemeClr val="tx1"/>
            </a:solidFill>
            <a:miter lim="800000"/>
            <a:headEnd type="none" w="sm" len="sm"/>
            <a:tailEnd type="none" w="sm" len="sm"/>
          </a:ln>
          <a:effectLst/>
          <a:extLst/>
        </p:spPr>
        <p:txBody>
          <a:bodyPr wrap="none" anchor="ctr"/>
          <a:lstStyle/>
          <a:p>
            <a:pPr eaLnBrk="1" hangingPunct="1"/>
            <a:r>
              <a:rPr kumimoji="1" lang="ja-JP" altLang="en-US" sz="1100" dirty="0">
                <a:latin typeface="メイリオ" pitchFamily="50" charset="-128"/>
                <a:ea typeface="メイリオ" pitchFamily="50" charset="-128"/>
                <a:cs typeface="メイリオ" pitchFamily="50" charset="-128"/>
              </a:rPr>
              <a:t>サービス向上、コスト低減の源泉</a:t>
            </a:r>
          </a:p>
        </p:txBody>
      </p:sp>
      <p:sp>
        <p:nvSpPr>
          <p:cNvPr id="106" name="Rectangle 52"/>
          <p:cNvSpPr>
            <a:spLocks noChangeArrowheads="1"/>
          </p:cNvSpPr>
          <p:nvPr/>
        </p:nvSpPr>
        <p:spPr bwMode="gray">
          <a:xfrm>
            <a:off x="4455758" y="6021328"/>
            <a:ext cx="1237903" cy="360000"/>
          </a:xfrm>
          <a:prstGeom prst="rect">
            <a:avLst/>
          </a:prstGeom>
          <a:solidFill>
            <a:schemeClr val="bg1"/>
          </a:solidFill>
          <a:ln>
            <a:solidFill>
              <a:schemeClr val="tx1"/>
            </a:solidFill>
          </a:ln>
          <a:effectLst>
            <a:outerShdw dist="35921" dir="2700000" algn="ctr" rotWithShape="0">
              <a:schemeClr val="bg2"/>
            </a:outerShdw>
          </a:effectLst>
          <a:extLst/>
        </p:spPr>
        <p:txBody>
          <a:bodyPr wrap="none" lIns="36000" tIns="36000" rIns="36000" bIns="0" anchor="t"/>
          <a:lstStyle/>
          <a:p>
            <a:pPr eaLnBrk="1" hangingPunct="1"/>
            <a:r>
              <a:rPr kumimoji="1" lang="ja-JP" altLang="en-US" sz="900" dirty="0" smtClean="0">
                <a:latin typeface="メイリオ" pitchFamily="50" charset="-128"/>
                <a:ea typeface="メイリオ" pitchFamily="50" charset="-128"/>
                <a:cs typeface="メイリオ" pitchFamily="50" charset="-128"/>
              </a:rPr>
              <a:t>作業精度</a:t>
            </a:r>
            <a:endParaRPr kumimoji="1" lang="en-US" altLang="ja-JP" sz="900" dirty="0" smtClean="0">
              <a:latin typeface="メイリオ" pitchFamily="50" charset="-128"/>
              <a:ea typeface="メイリオ" pitchFamily="50" charset="-128"/>
              <a:cs typeface="メイリオ" pitchFamily="50" charset="-128"/>
            </a:endParaRPr>
          </a:p>
          <a:p>
            <a:pPr eaLnBrk="1" hangingPunct="1"/>
            <a:r>
              <a:rPr kumimoji="1" lang="ja-JP" altLang="en-US" sz="900" dirty="0" smtClean="0">
                <a:latin typeface="メイリオ" pitchFamily="50" charset="-128"/>
                <a:ea typeface="メイリオ" pitchFamily="50" charset="-128"/>
                <a:cs typeface="メイリオ" pitchFamily="50" charset="-128"/>
              </a:rPr>
              <a:t>作業</a:t>
            </a:r>
            <a:r>
              <a:rPr kumimoji="1" lang="ja-JP" altLang="en-US" sz="900" dirty="0">
                <a:latin typeface="メイリオ" pitchFamily="50" charset="-128"/>
                <a:ea typeface="メイリオ" pitchFamily="50" charset="-128"/>
                <a:cs typeface="メイリオ" pitchFamily="50" charset="-128"/>
              </a:rPr>
              <a:t>効率</a:t>
            </a:r>
          </a:p>
        </p:txBody>
      </p:sp>
      <p:sp>
        <p:nvSpPr>
          <p:cNvPr id="107" name="Rectangle 53"/>
          <p:cNvSpPr>
            <a:spLocks noChangeArrowheads="1"/>
          </p:cNvSpPr>
          <p:nvPr/>
        </p:nvSpPr>
        <p:spPr bwMode="gray">
          <a:xfrm>
            <a:off x="4455758" y="5259426"/>
            <a:ext cx="1237903" cy="216000"/>
          </a:xfrm>
          <a:prstGeom prst="rect">
            <a:avLst/>
          </a:prstGeom>
          <a:solidFill>
            <a:srgbClr val="333399"/>
          </a:solidFill>
          <a:ln>
            <a:noFill/>
          </a:ln>
          <a:effectLst>
            <a:outerShdw dist="35921" dir="2700000" algn="ctr" rotWithShape="0">
              <a:schemeClr val="bg2"/>
            </a:outerShdw>
          </a:effectLst>
          <a:extLst/>
        </p:spPr>
        <p:txBody>
          <a:bodyPr wrap="none" tIns="0" bIns="0" anchor="ctr"/>
          <a:lstStyle/>
          <a:p>
            <a:pPr eaLnBrk="1" hangingPunct="1"/>
            <a:r>
              <a:rPr kumimoji="1" lang="ja-JP" altLang="en-US" sz="1050" b="1" dirty="0">
                <a:solidFill>
                  <a:schemeClr val="bg1"/>
                </a:solidFill>
                <a:latin typeface="メイリオ" pitchFamily="50" charset="-128"/>
                <a:ea typeface="メイリオ" pitchFamily="50" charset="-128"/>
                <a:cs typeface="メイリオ" pitchFamily="50" charset="-128"/>
              </a:rPr>
              <a:t>コントロール</a:t>
            </a:r>
          </a:p>
        </p:txBody>
      </p:sp>
      <p:sp>
        <p:nvSpPr>
          <p:cNvPr id="108" name="Rectangle 54"/>
          <p:cNvSpPr>
            <a:spLocks noChangeArrowheads="1"/>
          </p:cNvSpPr>
          <p:nvPr/>
        </p:nvSpPr>
        <p:spPr bwMode="gray">
          <a:xfrm>
            <a:off x="4455758" y="5439490"/>
            <a:ext cx="1237903" cy="360000"/>
          </a:xfrm>
          <a:prstGeom prst="rect">
            <a:avLst/>
          </a:prstGeom>
          <a:solidFill>
            <a:schemeClr val="bg1"/>
          </a:solidFill>
          <a:ln>
            <a:solidFill>
              <a:schemeClr val="tx1"/>
            </a:solidFill>
          </a:ln>
          <a:effectLst>
            <a:outerShdw dist="35921" dir="2700000" algn="ctr" rotWithShape="0">
              <a:schemeClr val="bg2"/>
            </a:outerShdw>
          </a:effectLst>
          <a:extLst/>
        </p:spPr>
        <p:txBody>
          <a:bodyPr wrap="none" lIns="36000" tIns="36000" rIns="36000" bIns="0" anchor="t"/>
          <a:lstStyle/>
          <a:p>
            <a:r>
              <a:rPr lang="ja-JP" altLang="en-US" sz="900" dirty="0" smtClean="0">
                <a:latin typeface="メイリオ" pitchFamily="50" charset="-128"/>
                <a:ea typeface="メイリオ" pitchFamily="50" charset="-128"/>
                <a:cs typeface="メイリオ" pitchFamily="50" charset="-128"/>
              </a:rPr>
              <a:t>業務状況</a:t>
            </a:r>
            <a:r>
              <a:rPr lang="ja-JP" altLang="en-US" sz="900" dirty="0">
                <a:latin typeface="メイリオ" pitchFamily="50" charset="-128"/>
                <a:ea typeface="メイリオ" pitchFamily="50" charset="-128"/>
                <a:cs typeface="メイリオ" pitchFamily="50" charset="-128"/>
              </a:rPr>
              <a:t>の</a:t>
            </a:r>
            <a:r>
              <a:rPr kumimoji="1" lang="ja-JP" altLang="en-US" sz="900" dirty="0" smtClean="0">
                <a:latin typeface="メイリオ" pitchFamily="50" charset="-128"/>
                <a:ea typeface="メイリオ" pitchFamily="50" charset="-128"/>
                <a:cs typeface="メイリオ" pitchFamily="50" charset="-128"/>
              </a:rPr>
              <a:t>モニター</a:t>
            </a:r>
            <a:endParaRPr kumimoji="1" lang="ja-JP" altLang="en-US" sz="900" dirty="0">
              <a:latin typeface="メイリオ" pitchFamily="50" charset="-128"/>
              <a:ea typeface="メイリオ" pitchFamily="50" charset="-128"/>
              <a:cs typeface="メイリオ" pitchFamily="50" charset="-128"/>
            </a:endParaRPr>
          </a:p>
          <a:p>
            <a:r>
              <a:rPr kumimoji="1" lang="ja-JP" altLang="en-US" sz="900" dirty="0" smtClean="0">
                <a:latin typeface="メイリオ" pitchFamily="50" charset="-128"/>
                <a:ea typeface="メイリオ" pitchFamily="50" charset="-128"/>
                <a:cs typeface="メイリオ" pitchFamily="50" charset="-128"/>
              </a:rPr>
              <a:t>迅速な課題発見</a:t>
            </a:r>
            <a:endParaRPr kumimoji="1" lang="ja-JP" altLang="en-US" sz="900" dirty="0">
              <a:latin typeface="メイリオ" pitchFamily="50" charset="-128"/>
              <a:ea typeface="メイリオ" pitchFamily="50" charset="-128"/>
              <a:cs typeface="メイリオ" pitchFamily="50" charset="-128"/>
            </a:endParaRPr>
          </a:p>
        </p:txBody>
      </p:sp>
      <p:sp>
        <p:nvSpPr>
          <p:cNvPr id="109" name="Rectangle 56"/>
          <p:cNvSpPr>
            <a:spLocks noChangeArrowheads="1"/>
          </p:cNvSpPr>
          <p:nvPr/>
        </p:nvSpPr>
        <p:spPr bwMode="gray">
          <a:xfrm>
            <a:off x="4455758" y="4698347"/>
            <a:ext cx="1237903" cy="216000"/>
          </a:xfrm>
          <a:prstGeom prst="rect">
            <a:avLst/>
          </a:prstGeom>
          <a:solidFill>
            <a:srgbClr val="333399"/>
          </a:solidFill>
          <a:ln>
            <a:noFill/>
          </a:ln>
          <a:effectLst>
            <a:outerShdw dist="35921" dir="2700000" algn="ctr" rotWithShape="0">
              <a:schemeClr val="bg2"/>
            </a:outerShdw>
          </a:effectLst>
          <a:extLst/>
        </p:spPr>
        <p:txBody>
          <a:bodyPr wrap="none" tIns="0" bIns="0" anchor="ctr"/>
          <a:lstStyle/>
          <a:p>
            <a:pPr eaLnBrk="1" hangingPunct="1"/>
            <a:r>
              <a:rPr kumimoji="1" lang="ja-JP" altLang="en-US" sz="1050" b="1" dirty="0">
                <a:solidFill>
                  <a:schemeClr val="bg1"/>
                </a:solidFill>
                <a:latin typeface="メイリオ" pitchFamily="50" charset="-128"/>
                <a:ea typeface="メイリオ" pitchFamily="50" charset="-128"/>
                <a:cs typeface="メイリオ" pitchFamily="50" charset="-128"/>
              </a:rPr>
              <a:t>マネジメント</a:t>
            </a:r>
          </a:p>
        </p:txBody>
      </p:sp>
      <p:sp>
        <p:nvSpPr>
          <p:cNvPr id="111" name="ホームベース 110"/>
          <p:cNvSpPr/>
          <p:nvPr/>
        </p:nvSpPr>
        <p:spPr bwMode="auto">
          <a:xfrm>
            <a:off x="8505123" y="4289846"/>
            <a:ext cx="459365" cy="360040"/>
          </a:xfrm>
          <a:prstGeom prst="homePlate">
            <a:avLst>
              <a:gd name="adj" fmla="val 25308"/>
            </a:avLst>
          </a:prstGeom>
          <a:solidFill>
            <a:srgbClr val="CCCCFF"/>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i="0" u="none" strike="noStrike" cap="none" normalizeH="0" baseline="0" dirty="0" smtClean="0">
                <a:ln>
                  <a:noFill/>
                </a:ln>
                <a:effectLst/>
                <a:latin typeface="メイリオ" pitchFamily="50" charset="-128"/>
                <a:ea typeface="メイリオ" pitchFamily="50" charset="-128"/>
                <a:cs typeface="メイリオ" pitchFamily="50" charset="-128"/>
              </a:rPr>
              <a:t>人事</a:t>
            </a:r>
          </a:p>
        </p:txBody>
      </p:sp>
      <p:sp>
        <p:nvSpPr>
          <p:cNvPr id="112" name="ホームベース 111"/>
          <p:cNvSpPr/>
          <p:nvPr/>
        </p:nvSpPr>
        <p:spPr bwMode="auto">
          <a:xfrm>
            <a:off x="8028730" y="4280606"/>
            <a:ext cx="459365" cy="360040"/>
          </a:xfrm>
          <a:prstGeom prst="homePlate">
            <a:avLst>
              <a:gd name="adj" fmla="val 25308"/>
            </a:avLst>
          </a:prstGeom>
          <a:solidFill>
            <a:srgbClr val="CCCCFF"/>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i="0" u="none" strike="noStrike" cap="none" normalizeH="0" baseline="0" dirty="0" smtClean="0">
                <a:ln>
                  <a:noFill/>
                </a:ln>
                <a:effectLst/>
                <a:latin typeface="メイリオ" pitchFamily="50" charset="-128"/>
                <a:ea typeface="メイリオ" pitchFamily="50" charset="-128"/>
                <a:cs typeface="メイリオ" pitchFamily="50" charset="-128"/>
              </a:rPr>
              <a:t>会計</a:t>
            </a:r>
          </a:p>
        </p:txBody>
      </p:sp>
      <p:sp>
        <p:nvSpPr>
          <p:cNvPr id="113" name="ホームベース 112"/>
          <p:cNvSpPr/>
          <p:nvPr/>
        </p:nvSpPr>
        <p:spPr bwMode="auto">
          <a:xfrm>
            <a:off x="7569364" y="4280606"/>
            <a:ext cx="459365" cy="360040"/>
          </a:xfrm>
          <a:prstGeom prst="homePlate">
            <a:avLst>
              <a:gd name="adj" fmla="val 25308"/>
            </a:avLst>
          </a:prstGeom>
          <a:solidFill>
            <a:srgbClr val="CCCCFF"/>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i="0" u="none" strike="noStrike" cap="none" normalizeH="0" baseline="0" dirty="0" smtClean="0">
                <a:ln>
                  <a:noFill/>
                </a:ln>
                <a:effectLst/>
                <a:latin typeface="メイリオ" pitchFamily="50" charset="-128"/>
                <a:ea typeface="メイリオ" pitchFamily="50" charset="-128"/>
                <a:cs typeface="メイリオ" pitchFamily="50" charset="-128"/>
              </a:rPr>
              <a:t>販売</a:t>
            </a:r>
          </a:p>
        </p:txBody>
      </p:sp>
      <p:sp>
        <p:nvSpPr>
          <p:cNvPr id="114" name="ホームベース 113"/>
          <p:cNvSpPr/>
          <p:nvPr/>
        </p:nvSpPr>
        <p:spPr bwMode="auto">
          <a:xfrm>
            <a:off x="7115751" y="4280606"/>
            <a:ext cx="459365" cy="360040"/>
          </a:xfrm>
          <a:prstGeom prst="homePlate">
            <a:avLst>
              <a:gd name="adj" fmla="val 25308"/>
            </a:avLst>
          </a:prstGeom>
          <a:solidFill>
            <a:srgbClr val="CCCCFF"/>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i="0" u="none" strike="noStrike" cap="none" normalizeH="0" baseline="0" dirty="0" smtClean="0">
                <a:ln>
                  <a:noFill/>
                </a:ln>
                <a:effectLst/>
                <a:latin typeface="メイリオ" pitchFamily="50" charset="-128"/>
                <a:ea typeface="メイリオ" pitchFamily="50" charset="-128"/>
                <a:cs typeface="メイリオ" pitchFamily="50" charset="-128"/>
              </a:rPr>
              <a:t>流通</a:t>
            </a:r>
          </a:p>
        </p:txBody>
      </p:sp>
      <p:sp>
        <p:nvSpPr>
          <p:cNvPr id="115" name="ホームベース 114"/>
          <p:cNvSpPr/>
          <p:nvPr/>
        </p:nvSpPr>
        <p:spPr bwMode="auto">
          <a:xfrm>
            <a:off x="6656386" y="4280606"/>
            <a:ext cx="459365" cy="360040"/>
          </a:xfrm>
          <a:prstGeom prst="homePlate">
            <a:avLst>
              <a:gd name="adj" fmla="val 25308"/>
            </a:avLst>
          </a:prstGeom>
          <a:solidFill>
            <a:srgbClr val="CCCCFF"/>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i="0" u="none" strike="noStrike" cap="none" normalizeH="0" baseline="0" dirty="0" smtClean="0">
                <a:ln>
                  <a:noFill/>
                </a:ln>
                <a:effectLst/>
                <a:latin typeface="メイリオ" pitchFamily="50" charset="-128"/>
                <a:ea typeface="メイリオ" pitchFamily="50" charset="-128"/>
                <a:cs typeface="メイリオ" pitchFamily="50" charset="-128"/>
              </a:rPr>
              <a:t>仕入</a:t>
            </a:r>
          </a:p>
        </p:txBody>
      </p:sp>
      <p:sp>
        <p:nvSpPr>
          <p:cNvPr id="116" name="ホームベース 115"/>
          <p:cNvSpPr/>
          <p:nvPr/>
        </p:nvSpPr>
        <p:spPr bwMode="auto">
          <a:xfrm>
            <a:off x="6196086" y="4280606"/>
            <a:ext cx="459365" cy="360040"/>
          </a:xfrm>
          <a:prstGeom prst="homePlate">
            <a:avLst>
              <a:gd name="adj" fmla="val 25308"/>
            </a:avLst>
          </a:prstGeom>
          <a:solidFill>
            <a:srgbClr val="CCCCFF"/>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100" dirty="0" smtClean="0">
                <a:latin typeface="メイリオ" pitchFamily="50" charset="-128"/>
                <a:ea typeface="メイリオ" pitchFamily="50" charset="-128"/>
                <a:cs typeface="メイリオ" pitchFamily="50" charset="-128"/>
              </a:rPr>
              <a:t>SCM</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100" dirty="0">
                <a:latin typeface="メイリオ" pitchFamily="50" charset="-128"/>
                <a:ea typeface="メイリオ" pitchFamily="50" charset="-128"/>
                <a:cs typeface="メイリオ" pitchFamily="50" charset="-128"/>
              </a:rPr>
              <a:t>開発</a:t>
            </a:r>
            <a:endParaRPr kumimoji="1" lang="ja-JP" altLang="en-US" sz="1100" i="0" u="none" strike="noStrike" cap="none" normalizeH="0" baseline="0" dirty="0" smtClean="0">
              <a:ln>
                <a:noFill/>
              </a:ln>
              <a:effectLst/>
              <a:latin typeface="メイリオ" pitchFamily="50" charset="-128"/>
              <a:ea typeface="メイリオ" pitchFamily="50" charset="-128"/>
              <a:cs typeface="メイリオ" pitchFamily="50" charset="-128"/>
            </a:endParaRPr>
          </a:p>
        </p:txBody>
      </p:sp>
      <p:sp>
        <p:nvSpPr>
          <p:cNvPr id="117" name="ホームベース 116"/>
          <p:cNvSpPr/>
          <p:nvPr/>
        </p:nvSpPr>
        <p:spPr bwMode="auto">
          <a:xfrm>
            <a:off x="5736721" y="4280606"/>
            <a:ext cx="459365" cy="360040"/>
          </a:xfrm>
          <a:prstGeom prst="homePlate">
            <a:avLst>
              <a:gd name="adj" fmla="val 25308"/>
            </a:avLst>
          </a:prstGeom>
          <a:solidFill>
            <a:srgbClr val="CCCCFF"/>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i="0" u="none" strike="noStrike" cap="none" normalizeH="0" baseline="0" dirty="0" smtClean="0">
                <a:ln>
                  <a:noFill/>
                </a:ln>
                <a:effectLst/>
                <a:latin typeface="メイリオ" pitchFamily="50" charset="-128"/>
                <a:ea typeface="メイリオ" pitchFamily="50" charset="-128"/>
                <a:cs typeface="メイリオ" pitchFamily="50" charset="-128"/>
              </a:rPr>
              <a:t>商品企画</a:t>
            </a:r>
          </a:p>
        </p:txBody>
      </p:sp>
      <p:sp>
        <p:nvSpPr>
          <p:cNvPr id="119" name="正方形/長方形 118"/>
          <p:cNvSpPr/>
          <p:nvPr/>
        </p:nvSpPr>
        <p:spPr>
          <a:xfrm>
            <a:off x="5508104" y="4001814"/>
            <a:ext cx="3704570" cy="307777"/>
          </a:xfrm>
          <a:prstGeom prst="rect">
            <a:avLst/>
          </a:prstGeom>
        </p:spPr>
        <p:txBody>
          <a:bodyPr wrap="square">
            <a:spAutoFit/>
          </a:bodyPr>
          <a:lstStyle/>
          <a:p>
            <a:r>
              <a:rPr lang="ja-JP" altLang="en-US" sz="1400" b="1" dirty="0" smtClean="0">
                <a:solidFill>
                  <a:srgbClr val="FF0000"/>
                </a:solidFill>
                <a:latin typeface="メイリオ" pitchFamily="50" charset="-128"/>
                <a:ea typeface="メイリオ" pitchFamily="50" charset="-128"/>
                <a:cs typeface="メイリオ" pitchFamily="50" charset="-128"/>
              </a:rPr>
              <a:t>業務プロセス（＆組織・役割分担）の流れ</a:t>
            </a:r>
            <a:endParaRPr lang="en-US" altLang="ja-JP" sz="1400" b="1" dirty="0">
              <a:solidFill>
                <a:srgbClr val="FF0000"/>
              </a:solidFill>
              <a:latin typeface="メイリオ" pitchFamily="50" charset="-128"/>
              <a:ea typeface="メイリオ" pitchFamily="50" charset="-128"/>
              <a:cs typeface="メイリオ" pitchFamily="50" charset="-128"/>
            </a:endParaRPr>
          </a:p>
        </p:txBody>
      </p:sp>
      <p:sp>
        <p:nvSpPr>
          <p:cNvPr id="127" name="正方形/長方形 126"/>
          <p:cNvSpPr/>
          <p:nvPr/>
        </p:nvSpPr>
        <p:spPr bwMode="auto">
          <a:xfrm>
            <a:off x="179512" y="1517208"/>
            <a:ext cx="6900760" cy="2343839"/>
          </a:xfrm>
          <a:prstGeom prst="rect">
            <a:avLst/>
          </a:prstGeom>
          <a:noFill/>
          <a:ln>
            <a:solidFill>
              <a:schemeClr val="tx1"/>
            </a:solid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pic>
        <p:nvPicPr>
          <p:cNvPr id="22" name="Picture 60" descr="j04242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rot="475968">
            <a:off x="4415579" y="2592503"/>
            <a:ext cx="1253799" cy="11920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 name="Picture 60" descr="j04242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703208" y="2605744"/>
            <a:ext cx="860729" cy="7979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Picture 2" descr="C:\Documents and Settings\hamaguchik\Local Settings\Temporary Internet Files\Content.IE5\KPVLFXOE\MC90032066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9877" y="2050858"/>
            <a:ext cx="1114130" cy="946094"/>
          </a:xfrm>
          <a:prstGeom prst="rect">
            <a:avLst/>
          </a:prstGeom>
          <a:noFill/>
          <a:extLst>
            <a:ext uri="{909E8E84-426E-40DD-AFC4-6F175D3DCCD1}">
              <a14:hiddenFill xmlns:a14="http://schemas.microsoft.com/office/drawing/2010/main">
                <a:solidFill>
                  <a:srgbClr val="FFFFFF"/>
                </a:solidFill>
              </a14:hiddenFill>
            </a:ext>
          </a:extLst>
        </p:spPr>
      </p:pic>
      <p:sp>
        <p:nvSpPr>
          <p:cNvPr id="25" name="雲形吹き出し 24"/>
          <p:cNvSpPr/>
          <p:nvPr/>
        </p:nvSpPr>
        <p:spPr bwMode="auto">
          <a:xfrm>
            <a:off x="342968" y="1556384"/>
            <a:ext cx="2524222" cy="864504"/>
          </a:xfrm>
          <a:prstGeom prst="cloudCallout">
            <a:avLst>
              <a:gd name="adj1" fmla="val 51457"/>
              <a:gd name="adj2" fmla="val 58939"/>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1" i="0" u="sng"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事業目的</a:t>
            </a:r>
            <a:endParaRPr kumimoji="1" lang="en-US" altLang="ja-JP" sz="1400" b="1" i="0" u="sng"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ビジョン・戦略の実現</a:t>
            </a:r>
            <a:endParaRPr lang="en-US" altLang="ja-JP" sz="1100" dirty="0">
              <a:latin typeface="メイリオ" pitchFamily="50" charset="-128"/>
              <a:ea typeface="メイリオ" pitchFamily="50" charset="-128"/>
              <a:cs typeface="メイリオ"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顧客への価値提供</a:t>
            </a:r>
            <a:endParaRPr kumimoji="1" lang="en-US" altLang="ja-JP"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68" name="テキスト ボックス 67"/>
          <p:cNvSpPr txBox="1"/>
          <p:nvPr/>
        </p:nvSpPr>
        <p:spPr>
          <a:xfrm>
            <a:off x="4455274" y="1803042"/>
            <a:ext cx="2492990" cy="369332"/>
          </a:xfrm>
          <a:prstGeom prst="rect">
            <a:avLst/>
          </a:prstGeom>
          <a:noFill/>
        </p:spPr>
        <p:txBody>
          <a:bodyPr wrap="none" rtlCol="0">
            <a:spAutoFit/>
          </a:bodyPr>
          <a:lstStyle/>
          <a:p>
            <a:r>
              <a:rPr lang="ja-JP" altLang="en-US" b="1" dirty="0" smtClean="0">
                <a:solidFill>
                  <a:srgbClr val="FF0000"/>
                </a:solidFill>
                <a:latin typeface="メイリオ" pitchFamily="50" charset="-128"/>
                <a:ea typeface="メイリオ" pitchFamily="50" charset="-128"/>
                <a:cs typeface="メイリオ" pitchFamily="50" charset="-128"/>
              </a:rPr>
              <a:t>密接に連携したしくみ</a:t>
            </a:r>
            <a:endParaRPr kumimoji="1" lang="ja-JP" altLang="en-US" b="1" dirty="0">
              <a:solidFill>
                <a:srgbClr val="FF0000"/>
              </a:solidFill>
              <a:latin typeface="メイリオ" pitchFamily="50" charset="-128"/>
              <a:ea typeface="メイリオ" pitchFamily="50" charset="-128"/>
              <a:cs typeface="メイリオ" pitchFamily="50" charset="-128"/>
            </a:endParaRPr>
          </a:p>
        </p:txBody>
      </p:sp>
      <p:cxnSp>
        <p:nvCxnSpPr>
          <p:cNvPr id="73" name="直線コネクタ 72"/>
          <p:cNvCxnSpPr>
            <a:endCxn id="68" idx="1"/>
          </p:cNvCxnSpPr>
          <p:nvPr/>
        </p:nvCxnSpPr>
        <p:spPr bwMode="auto">
          <a:xfrm flipV="1">
            <a:off x="3944007" y="1987708"/>
            <a:ext cx="511267" cy="309018"/>
          </a:xfrm>
          <a:prstGeom prst="line">
            <a:avLst/>
          </a:prstGeom>
          <a:solidFill>
            <a:schemeClr val="bg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コネクタ 73"/>
          <p:cNvCxnSpPr>
            <a:stCxn id="21" idx="0"/>
            <a:endCxn id="68" idx="1"/>
          </p:cNvCxnSpPr>
          <p:nvPr/>
        </p:nvCxnSpPr>
        <p:spPr bwMode="auto">
          <a:xfrm flipV="1">
            <a:off x="4133573" y="1987708"/>
            <a:ext cx="321701" cy="618036"/>
          </a:xfrm>
          <a:prstGeom prst="line">
            <a:avLst/>
          </a:prstGeom>
          <a:solidFill>
            <a:schemeClr val="bg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コネクタ 75"/>
          <p:cNvCxnSpPr>
            <a:stCxn id="25" idx="2"/>
            <a:endCxn id="68" idx="1"/>
          </p:cNvCxnSpPr>
          <p:nvPr/>
        </p:nvCxnSpPr>
        <p:spPr bwMode="auto">
          <a:xfrm flipV="1">
            <a:off x="2865086" y="1987708"/>
            <a:ext cx="1590188" cy="928"/>
          </a:xfrm>
          <a:prstGeom prst="line">
            <a:avLst/>
          </a:prstGeom>
          <a:solidFill>
            <a:schemeClr val="bg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コネクタ 77"/>
          <p:cNvCxnSpPr>
            <a:stCxn id="22" idx="0"/>
            <a:endCxn id="68" idx="1"/>
          </p:cNvCxnSpPr>
          <p:nvPr/>
        </p:nvCxnSpPr>
        <p:spPr bwMode="auto">
          <a:xfrm flipH="1" flipV="1">
            <a:off x="4455274" y="1987708"/>
            <a:ext cx="669466" cy="610499"/>
          </a:xfrm>
          <a:prstGeom prst="line">
            <a:avLst/>
          </a:prstGeom>
          <a:solidFill>
            <a:schemeClr val="bg1"/>
          </a:solidFill>
          <a:ln w="952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テキスト ボックス 63"/>
          <p:cNvSpPr txBox="1"/>
          <p:nvPr/>
        </p:nvSpPr>
        <p:spPr>
          <a:xfrm>
            <a:off x="2288078" y="2653628"/>
            <a:ext cx="902811" cy="523220"/>
          </a:xfrm>
          <a:prstGeom prst="rect">
            <a:avLst/>
          </a:prstGeom>
          <a:noFill/>
        </p:spPr>
        <p:txBody>
          <a:bodyPr wrap="none" rtlCol="0">
            <a:spAutoFit/>
          </a:bodyPr>
          <a:lstStyle/>
          <a:p>
            <a:r>
              <a:rPr lang="ja-JP" altLang="en-US" sz="1400" b="1" u="sng" dirty="0" smtClean="0">
                <a:latin typeface="メイリオ" pitchFamily="50" charset="-128"/>
                <a:ea typeface="メイリオ" pitchFamily="50" charset="-128"/>
                <a:cs typeface="メイリオ" pitchFamily="50" charset="-128"/>
              </a:rPr>
              <a:t>組織・</a:t>
            </a:r>
            <a:endParaRPr lang="en-US" altLang="ja-JP" sz="1400" b="1" u="sng" dirty="0" smtClean="0">
              <a:latin typeface="メイリオ" pitchFamily="50" charset="-128"/>
              <a:ea typeface="メイリオ" pitchFamily="50" charset="-128"/>
              <a:cs typeface="メイリオ" pitchFamily="50" charset="-128"/>
            </a:endParaRPr>
          </a:p>
          <a:p>
            <a:r>
              <a:rPr lang="ja-JP" altLang="en-US" sz="1400" b="1" u="sng" dirty="0" smtClean="0">
                <a:latin typeface="メイリオ" pitchFamily="50" charset="-128"/>
                <a:ea typeface="メイリオ" pitchFamily="50" charset="-128"/>
                <a:cs typeface="メイリオ" pitchFamily="50" charset="-128"/>
              </a:rPr>
              <a:t>役割分担</a:t>
            </a:r>
            <a:endParaRPr kumimoji="1" lang="ja-JP" altLang="en-US" sz="1400" b="1" u="sng" dirty="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2817756" y="3284984"/>
            <a:ext cx="1625924" cy="338554"/>
          </a:xfrm>
          <a:prstGeom prst="rect">
            <a:avLst/>
          </a:prstGeom>
          <a:noFill/>
        </p:spPr>
        <p:txBody>
          <a:bodyPr wrap="square" rtlCol="0">
            <a:spAutoFit/>
          </a:bodyPr>
          <a:lstStyle/>
          <a:p>
            <a:r>
              <a:rPr kumimoji="1" lang="ja-JP" altLang="en-US" sz="1600" b="1" u="sng" dirty="0" smtClean="0">
                <a:solidFill>
                  <a:srgbClr val="FF0000"/>
                </a:solidFill>
                <a:latin typeface="メイリオ" pitchFamily="50" charset="-128"/>
                <a:ea typeface="メイリオ" pitchFamily="50" charset="-128"/>
                <a:cs typeface="メイリオ" pitchFamily="50" charset="-128"/>
              </a:rPr>
              <a:t>情報システム</a:t>
            </a:r>
            <a:endParaRPr kumimoji="1" lang="en-US" altLang="ja-JP" sz="1600" b="1" u="sng" dirty="0" smtClean="0">
              <a:solidFill>
                <a:srgbClr val="FF0000"/>
              </a:solidFill>
              <a:latin typeface="メイリオ" pitchFamily="50" charset="-128"/>
              <a:ea typeface="メイリオ" pitchFamily="50" charset="-128"/>
              <a:cs typeface="メイリオ" pitchFamily="50" charset="-128"/>
            </a:endParaRPr>
          </a:p>
        </p:txBody>
      </p:sp>
      <p:sp>
        <p:nvSpPr>
          <p:cNvPr id="66" name="正方形/長方形 65"/>
          <p:cNvSpPr/>
          <p:nvPr/>
        </p:nvSpPr>
        <p:spPr>
          <a:xfrm>
            <a:off x="5542364" y="3481263"/>
            <a:ext cx="1261884" cy="307777"/>
          </a:xfrm>
          <a:prstGeom prst="rect">
            <a:avLst/>
          </a:prstGeom>
        </p:spPr>
        <p:txBody>
          <a:bodyPr wrap="none">
            <a:spAutoFit/>
          </a:bodyPr>
          <a:lstStyle/>
          <a:p>
            <a:r>
              <a:rPr lang="ja-JP" altLang="en-US" sz="1400" b="1" u="sng" dirty="0">
                <a:latin typeface="メイリオ" pitchFamily="50" charset="-128"/>
                <a:ea typeface="メイリオ" pitchFamily="50" charset="-128"/>
                <a:cs typeface="メイリオ" pitchFamily="50" charset="-128"/>
              </a:rPr>
              <a:t>業務プロセス</a:t>
            </a:r>
            <a:endParaRPr lang="en-US" altLang="ja-JP" sz="1400" b="1" u="sng" dirty="0">
              <a:latin typeface="メイリオ" pitchFamily="50" charset="-128"/>
              <a:ea typeface="メイリオ" pitchFamily="50" charset="-128"/>
              <a:cs typeface="メイリオ" pitchFamily="50" charset="-128"/>
            </a:endParaRPr>
          </a:p>
        </p:txBody>
      </p:sp>
      <p:sp>
        <p:nvSpPr>
          <p:cNvPr id="11" name="角丸四角形吹き出し 10"/>
          <p:cNvSpPr/>
          <p:nvPr/>
        </p:nvSpPr>
        <p:spPr bwMode="auto">
          <a:xfrm>
            <a:off x="161117" y="4018812"/>
            <a:ext cx="3972456" cy="1600678"/>
          </a:xfrm>
          <a:prstGeom prst="wedgeRoundRectCallout">
            <a:avLst>
              <a:gd name="adj1" fmla="val 32360"/>
              <a:gd name="adj2" fmla="val -71732"/>
              <a:gd name="adj3" fmla="val 16667"/>
            </a:avLst>
          </a:prstGeom>
          <a:solidFill>
            <a:srgbClr val="FFFF00"/>
          </a:solidFill>
          <a:ln>
            <a:solidFill>
              <a:schemeClr val="tx1"/>
            </a:solidFill>
          </a:ln>
          <a:effectLst/>
          <a:extLst/>
        </p:spPr>
        <p:txBody>
          <a:bodyPr wrap="square" lIns="72000" tIns="36000" rIns="72000" bIns="36000" rtlCol="0" anchor="ctr" anchorCtr="0"/>
          <a:lstStyle/>
          <a:p>
            <a:r>
              <a:rPr lang="ja-JP" altLang="en-US" sz="1400" dirty="0" smtClean="0">
                <a:latin typeface="メイリオ" pitchFamily="50" charset="-128"/>
                <a:ea typeface="メイリオ" pitchFamily="50" charset="-128"/>
                <a:cs typeface="メイリオ" pitchFamily="50" charset="-128"/>
              </a:rPr>
              <a:t>情報システムは、「組織・役割分担」「業務プロセス」を支援するしくみである一方で、しくみを固定し</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「組織・役割分担」「業務プロセス」自体の運用を規定する一面も持っている。つまり、</a:t>
            </a:r>
            <a:r>
              <a:rPr lang="ja-JP" altLang="en-US" sz="1400" b="1" u="sng" dirty="0" smtClean="0">
                <a:latin typeface="メイリオ" pitchFamily="50" charset="-128"/>
                <a:ea typeface="メイリオ" pitchFamily="50" charset="-128"/>
                <a:cs typeface="メイリオ" pitchFamily="50" charset="-128"/>
              </a:rPr>
              <a:t>情報システムのしくみが合わない場合、業務がうまく回らず、事業目的も果たせなくなる。</a:t>
            </a:r>
            <a:endParaRPr lang="en-US" altLang="ja-JP" sz="1400" b="1" u="sng" dirty="0">
              <a:latin typeface="メイリオ" pitchFamily="50" charset="-128"/>
              <a:ea typeface="メイリオ" pitchFamily="50" charset="-128"/>
              <a:cs typeface="メイリオ" pitchFamily="50" charset="-128"/>
            </a:endParaRPr>
          </a:p>
        </p:txBody>
      </p:sp>
      <p:sp>
        <p:nvSpPr>
          <p:cNvPr id="121" name="テキスト ボックス 120"/>
          <p:cNvSpPr txBox="1"/>
          <p:nvPr/>
        </p:nvSpPr>
        <p:spPr>
          <a:xfrm>
            <a:off x="252288" y="817548"/>
            <a:ext cx="8640763" cy="738664"/>
          </a:xfrm>
          <a:prstGeom prst="rect">
            <a:avLst/>
          </a:prstGeom>
          <a:noFill/>
        </p:spPr>
        <p:txBody>
          <a:bodyPr wrap="square" rtlCol="0">
            <a:spAutoFit/>
          </a:bodyPr>
          <a:lstStyle/>
          <a:p>
            <a:r>
              <a:rPr kumimoji="1" lang="ja-JP" altLang="en-US" sz="1400" dirty="0" smtClean="0">
                <a:latin typeface="メイリオ" pitchFamily="50" charset="-128"/>
                <a:ea typeface="メイリオ" pitchFamily="50" charset="-128"/>
                <a:cs typeface="メイリオ" pitchFamily="50" charset="-128"/>
              </a:rPr>
              <a:t>情報システムは事業活動を支援する「道具」であるが、電化製品の様に購入後、</a:t>
            </a:r>
            <a:r>
              <a:rPr lang="ja-JP" altLang="en-US" sz="1400" dirty="0" smtClean="0">
                <a:latin typeface="メイリオ" pitchFamily="50" charset="-128"/>
                <a:ea typeface="メイリオ" pitchFamily="50" charset="-128"/>
                <a:cs typeface="メイリオ" pitchFamily="50" charset="-128"/>
              </a:rPr>
              <a:t>電源を入れればすぐ動くというものではない。顧客への価値提供、ビジョン・戦略の実現に向けた一連の事業活動にマッチしたしくみを十分吟味し、構築を進める必要がある。</a:t>
            </a:r>
            <a:endParaRPr kumimoji="1" lang="ja-JP" altLang="en-US" sz="1400" dirty="0">
              <a:latin typeface="メイリオ" pitchFamily="50" charset="-128"/>
              <a:ea typeface="メイリオ" pitchFamily="50" charset="-128"/>
              <a:cs typeface="メイリオ" pitchFamily="50" charset="-128"/>
            </a:endParaRPr>
          </a:p>
        </p:txBody>
      </p:sp>
      <p:sp>
        <p:nvSpPr>
          <p:cNvPr id="102" name="Rectangle 46"/>
          <p:cNvSpPr>
            <a:spLocks noChangeArrowheads="1"/>
          </p:cNvSpPr>
          <p:nvPr/>
        </p:nvSpPr>
        <p:spPr bwMode="gray">
          <a:xfrm>
            <a:off x="5736710" y="4811715"/>
            <a:ext cx="3176206" cy="230544"/>
          </a:xfrm>
          <a:prstGeom prst="rect">
            <a:avLst/>
          </a:prstGeom>
          <a:solidFill>
            <a:srgbClr val="FFFF99"/>
          </a:solidFill>
          <a:ln w="12700">
            <a:solidFill>
              <a:schemeClr val="tx1"/>
            </a:solidFill>
            <a:miter lim="800000"/>
            <a:headEnd type="none" w="sm" len="sm"/>
            <a:tailEnd type="none" w="sm" len="sm"/>
          </a:ln>
          <a:effectLst/>
          <a:extLst/>
        </p:spPr>
        <p:txBody>
          <a:bodyPr wrap="none" anchor="ctr"/>
          <a:lstStyle/>
          <a:p>
            <a:pPr eaLnBrk="1" hangingPunct="1"/>
            <a:r>
              <a:rPr kumimoji="1" lang="ja-JP" altLang="en-US" sz="1100" dirty="0">
                <a:latin typeface="メイリオ" pitchFamily="50" charset="-128"/>
                <a:ea typeface="メイリオ" pitchFamily="50" charset="-128"/>
                <a:cs typeface="メイリオ" pitchFamily="50" charset="-128"/>
              </a:rPr>
              <a:t>ビジネス拡大の源泉</a:t>
            </a:r>
          </a:p>
        </p:txBody>
      </p:sp>
      <p:sp>
        <p:nvSpPr>
          <p:cNvPr id="110" name="Rectangle 57"/>
          <p:cNvSpPr>
            <a:spLocks noChangeArrowheads="1"/>
          </p:cNvSpPr>
          <p:nvPr/>
        </p:nvSpPr>
        <p:spPr bwMode="gray">
          <a:xfrm>
            <a:off x="4455758" y="4869160"/>
            <a:ext cx="1237903" cy="360000"/>
          </a:xfrm>
          <a:prstGeom prst="rect">
            <a:avLst/>
          </a:prstGeom>
          <a:solidFill>
            <a:schemeClr val="bg1"/>
          </a:solidFill>
          <a:ln>
            <a:solidFill>
              <a:schemeClr val="tx1"/>
            </a:solidFill>
          </a:ln>
          <a:effectLst>
            <a:outerShdw dist="35921" dir="2700000" algn="ctr" rotWithShape="0">
              <a:schemeClr val="bg2"/>
            </a:outerShdw>
          </a:effectLst>
          <a:extLst/>
        </p:spPr>
        <p:txBody>
          <a:bodyPr wrap="none" lIns="36000" tIns="36000" rIns="36000" bIns="0" anchor="t"/>
          <a:lstStyle/>
          <a:p>
            <a:r>
              <a:rPr kumimoji="1" lang="ja-JP" altLang="en-US" sz="900" dirty="0" smtClean="0">
                <a:latin typeface="メイリオ" pitchFamily="50" charset="-128"/>
                <a:ea typeface="メイリオ" pitchFamily="50" charset="-128"/>
                <a:cs typeface="メイリオ" pitchFamily="50" charset="-128"/>
              </a:rPr>
              <a:t>ビジョン・戦略実現</a:t>
            </a:r>
            <a:endParaRPr kumimoji="1" lang="en-US" altLang="ja-JP" sz="900" dirty="0" smtClean="0">
              <a:latin typeface="メイリオ" pitchFamily="50" charset="-128"/>
              <a:ea typeface="メイリオ" pitchFamily="50" charset="-128"/>
              <a:cs typeface="メイリオ" pitchFamily="50" charset="-128"/>
            </a:endParaRPr>
          </a:p>
          <a:p>
            <a:r>
              <a:rPr kumimoji="1" lang="ja-JP" altLang="en-US" sz="900" dirty="0" smtClean="0">
                <a:latin typeface="メイリオ" pitchFamily="50" charset="-128"/>
                <a:ea typeface="メイリオ" pitchFamily="50" charset="-128"/>
                <a:cs typeface="メイリオ" pitchFamily="50" charset="-128"/>
              </a:rPr>
              <a:t>課題解決</a:t>
            </a:r>
            <a:endParaRPr kumimoji="1" lang="ja-JP" altLang="en-US" sz="900" dirty="0">
              <a:latin typeface="メイリオ" pitchFamily="50" charset="-128"/>
              <a:ea typeface="メイリオ" pitchFamily="50" charset="-128"/>
              <a:cs typeface="メイリオ" pitchFamily="50" charset="-128"/>
            </a:endParaRPr>
          </a:p>
        </p:txBody>
      </p:sp>
      <p:sp>
        <p:nvSpPr>
          <p:cNvPr id="69" name="角丸四角形吹き出し 68"/>
          <p:cNvSpPr/>
          <p:nvPr/>
        </p:nvSpPr>
        <p:spPr bwMode="auto">
          <a:xfrm>
            <a:off x="179512" y="5805264"/>
            <a:ext cx="3821801" cy="725854"/>
          </a:xfrm>
          <a:prstGeom prst="wedgeRoundRectCallout">
            <a:avLst>
              <a:gd name="adj1" fmla="val 57048"/>
              <a:gd name="adj2" fmla="val -70201"/>
              <a:gd name="adj3" fmla="val 16667"/>
            </a:avLst>
          </a:prstGeom>
          <a:solidFill>
            <a:srgbClr val="FFFF00"/>
          </a:solidFill>
          <a:ln>
            <a:solidFill>
              <a:schemeClr val="tx1"/>
            </a:solidFill>
          </a:ln>
          <a:effectLst/>
          <a:extLst/>
        </p:spPr>
        <p:txBody>
          <a:bodyPr wrap="square" lIns="72000" tIns="36000" rIns="72000" bIns="36000" rtlCol="0" anchor="ctr" anchorCtr="0"/>
          <a:lstStyle/>
          <a:p>
            <a:r>
              <a:rPr lang="ja-JP" altLang="en-US" sz="1400" dirty="0" smtClean="0">
                <a:latin typeface="メイリオ" pitchFamily="50" charset="-128"/>
                <a:ea typeface="メイリオ" pitchFamily="50" charset="-128"/>
                <a:cs typeface="メイリオ" pitchFamily="50" charset="-128"/>
              </a:rPr>
              <a:t>情報システムは、マネジメント、コントロール、オペレーションの全領域共通で必要不可欠な存在。</a:t>
            </a:r>
            <a:endParaRPr lang="en-US" altLang="ja-JP" sz="1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018838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bwMode="auto">
          <a:xfrm>
            <a:off x="179659" y="908720"/>
            <a:ext cx="8712821" cy="2016224"/>
          </a:xfrm>
          <a:prstGeom prst="rect">
            <a:avLst/>
          </a:prstGeom>
          <a:solidFill>
            <a:srgbClr val="FFFFCC"/>
          </a:solidFill>
          <a:ln>
            <a:solidFill>
              <a:schemeClr val="tx1"/>
            </a:solidFill>
          </a:ln>
          <a:effectLst/>
          <a:extLst/>
        </p:spPr>
        <p:txBody>
          <a:bodyPr wrap="square" lIns="72000" tIns="0" rIns="72000" bIns="0" rtlCol="0" anchor="ctr" anchorCtr="0"/>
          <a:lstStyle/>
          <a:p>
            <a:r>
              <a:rPr lang="en-US" altLang="ja-JP" sz="1600" b="1" dirty="0" smtClean="0">
                <a:latin typeface="メイリオ" pitchFamily="50" charset="-128"/>
                <a:ea typeface="メイリオ" pitchFamily="50" charset="-128"/>
                <a:cs typeface="メイリオ" pitchFamily="50" charset="-128"/>
              </a:rPr>
              <a:t>【</a:t>
            </a:r>
            <a:r>
              <a:rPr lang="ja-JP" altLang="en-US" sz="1600" b="1" dirty="0">
                <a:latin typeface="メイリオ" pitchFamily="50" charset="-128"/>
                <a:ea typeface="メイリオ" pitchFamily="50" charset="-128"/>
                <a:cs typeface="メイリオ" pitchFamily="50" charset="-128"/>
              </a:rPr>
              <a:t>情報</a:t>
            </a:r>
            <a:r>
              <a:rPr lang="ja-JP" altLang="en-US" sz="1600" b="1" dirty="0" smtClean="0">
                <a:latin typeface="メイリオ" pitchFamily="50" charset="-128"/>
                <a:ea typeface="メイリオ" pitchFamily="50" charset="-128"/>
                <a:cs typeface="メイリオ" pitchFamily="50" charset="-128"/>
              </a:rPr>
              <a:t>システムの</a:t>
            </a:r>
            <a:r>
              <a:rPr lang="ja-JP" altLang="en-US" sz="1600" b="1" dirty="0">
                <a:latin typeface="メイリオ" pitchFamily="50" charset="-128"/>
                <a:ea typeface="メイリオ" pitchFamily="50" charset="-128"/>
                <a:cs typeface="メイリオ" pitchFamily="50" charset="-128"/>
              </a:rPr>
              <a:t>特徴</a:t>
            </a:r>
            <a:r>
              <a:rPr lang="en-US" altLang="ja-JP" sz="1600" b="1" dirty="0" smtClean="0">
                <a:latin typeface="メイリオ" pitchFamily="50" charset="-128"/>
                <a:ea typeface="メイリオ" pitchFamily="50" charset="-128"/>
                <a:cs typeface="メイリオ" pitchFamily="50" charset="-128"/>
              </a:rPr>
              <a:t>】</a:t>
            </a:r>
            <a:endParaRPr lang="en-US" altLang="ja-JP" sz="1600" b="1" dirty="0">
              <a:latin typeface="メイリオ" pitchFamily="50" charset="-128"/>
              <a:ea typeface="メイリオ" pitchFamily="50" charset="-128"/>
              <a:cs typeface="メイリオ" pitchFamily="50" charset="-128"/>
            </a:endParaRPr>
          </a:p>
          <a:p>
            <a:pPr marL="429750" indent="-285750">
              <a:spcBef>
                <a:spcPts val="600"/>
              </a:spcBef>
              <a:buFont typeface="Wingdings" pitchFamily="2" charset="2"/>
              <a:buChar char="ü"/>
            </a:pPr>
            <a:r>
              <a:rPr lang="ja-JP" altLang="en-US" sz="1400" dirty="0" smtClean="0">
                <a:latin typeface="メイリオ" pitchFamily="50" charset="-128"/>
                <a:ea typeface="メイリオ" pitchFamily="50" charset="-128"/>
                <a:cs typeface="メイリオ" pitchFamily="50" charset="-128"/>
              </a:rPr>
              <a:t>事業目的を達成するための「道具」である。（情報システム構築自体が目的ではない）</a:t>
            </a:r>
            <a:endParaRPr lang="en-US" altLang="ja-JP" sz="1400" dirty="0" smtClean="0">
              <a:latin typeface="メイリオ" pitchFamily="50" charset="-128"/>
              <a:ea typeface="メイリオ" pitchFamily="50" charset="-128"/>
              <a:cs typeface="メイリオ" pitchFamily="50" charset="-128"/>
            </a:endParaRPr>
          </a:p>
          <a:p>
            <a:pPr marL="429750" indent="-285750">
              <a:spcBef>
                <a:spcPts val="600"/>
              </a:spcBef>
              <a:buFont typeface="Wingdings" pitchFamily="2" charset="2"/>
              <a:buChar char="ü"/>
            </a:pPr>
            <a:r>
              <a:rPr lang="ja-JP" altLang="en-US" sz="1400" dirty="0">
                <a:latin typeface="メイリオ" pitchFamily="50" charset="-128"/>
                <a:ea typeface="メイリオ" pitchFamily="50" charset="-128"/>
                <a:cs typeface="メイリオ" pitchFamily="50" charset="-128"/>
              </a:rPr>
              <a:t>情報システム</a:t>
            </a:r>
            <a:r>
              <a:rPr lang="ja-JP" altLang="en-US" sz="1400" dirty="0" smtClean="0">
                <a:latin typeface="メイリオ" pitchFamily="50" charset="-128"/>
                <a:ea typeface="メイリオ" pitchFamily="50" charset="-128"/>
                <a:cs typeface="メイリオ" pitchFamily="50" charset="-128"/>
              </a:rPr>
              <a:t>は</a:t>
            </a:r>
            <a:r>
              <a:rPr lang="ja-JP" altLang="en-US" sz="1400" dirty="0">
                <a:latin typeface="メイリオ" pitchFamily="50" charset="-128"/>
                <a:ea typeface="メイリオ" pitchFamily="50" charset="-128"/>
                <a:cs typeface="メイリオ" pitchFamily="50" charset="-128"/>
              </a:rPr>
              <a:t>思った通りに</a:t>
            </a:r>
            <a:r>
              <a:rPr lang="ja-JP" altLang="en-US" sz="1400" dirty="0" smtClean="0">
                <a:latin typeface="メイリオ" pitchFamily="50" charset="-128"/>
                <a:ea typeface="メイリオ" pitchFamily="50" charset="-128"/>
                <a:cs typeface="メイリオ" pitchFamily="50" charset="-128"/>
              </a:rPr>
              <a:t>は動かない。作られた通りに動く。（不具合も含めて）</a:t>
            </a:r>
            <a:endParaRPr lang="en-US" altLang="ja-JP" sz="1400" dirty="0" smtClean="0">
              <a:latin typeface="メイリオ" pitchFamily="50" charset="-128"/>
              <a:ea typeface="メイリオ" pitchFamily="50" charset="-128"/>
              <a:cs typeface="メイリオ" pitchFamily="50" charset="-128"/>
            </a:endParaRPr>
          </a:p>
          <a:p>
            <a:pPr marL="429750" indent="-285750">
              <a:spcBef>
                <a:spcPts val="600"/>
              </a:spcBef>
              <a:buFont typeface="Wingdings" pitchFamily="2" charset="2"/>
              <a:buChar char="ü"/>
            </a:pPr>
            <a:r>
              <a:rPr lang="ja-JP" altLang="en-US" sz="1400" dirty="0" smtClean="0">
                <a:latin typeface="メイリオ" pitchFamily="50" charset="-128"/>
                <a:ea typeface="メイリオ" pitchFamily="50" charset="-128"/>
                <a:cs typeface="メイリオ" pitchFamily="50" charset="-128"/>
              </a:rPr>
              <a:t>細部に亘り決め事が必要で、曖昧さが残っていると作れない。（“前と同じように動けばよい” は</a:t>
            </a: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pPr marL="429750" indent="-285750">
              <a:spcBef>
                <a:spcPts val="600"/>
              </a:spcBef>
              <a:buFont typeface="Wingdings" pitchFamily="2" charset="2"/>
              <a:buChar char="ü"/>
            </a:pPr>
            <a:r>
              <a:rPr lang="ja-JP" altLang="en-US" sz="1400" dirty="0" smtClean="0">
                <a:latin typeface="メイリオ" pitchFamily="50" charset="-128"/>
                <a:ea typeface="メイリオ" pitchFamily="50" charset="-128"/>
                <a:cs typeface="メイリオ" pitchFamily="50" charset="-128"/>
              </a:rPr>
              <a:t>要求</a:t>
            </a:r>
            <a:r>
              <a:rPr lang="ja-JP" altLang="en-US" sz="1400" dirty="0">
                <a:latin typeface="メイリオ" pitchFamily="50" charset="-128"/>
                <a:ea typeface="メイリオ" pitchFamily="50" charset="-128"/>
                <a:cs typeface="メイリオ" pitchFamily="50" charset="-128"/>
              </a:rPr>
              <a:t>内容に矛盾があってもその通りに</a:t>
            </a:r>
            <a:r>
              <a:rPr lang="ja-JP" altLang="en-US" sz="1400" dirty="0" smtClean="0">
                <a:latin typeface="メイリオ" pitchFamily="50" charset="-128"/>
                <a:ea typeface="メイリオ" pitchFamily="50" charset="-128"/>
                <a:cs typeface="メイリオ" pitchFamily="50" charset="-128"/>
              </a:rPr>
              <a:t>作られる。（矛盾があると使えないものになる）</a:t>
            </a:r>
            <a:endParaRPr lang="en-US" altLang="ja-JP" sz="1400" dirty="0" smtClean="0">
              <a:latin typeface="メイリオ" pitchFamily="50" charset="-128"/>
              <a:ea typeface="メイリオ" pitchFamily="50" charset="-128"/>
              <a:cs typeface="メイリオ" pitchFamily="50" charset="-128"/>
            </a:endParaRPr>
          </a:p>
          <a:p>
            <a:pPr marL="429750" indent="-285750">
              <a:spcBef>
                <a:spcPts val="600"/>
              </a:spcBef>
              <a:buFont typeface="Wingdings" pitchFamily="2" charset="2"/>
              <a:buChar char="ü"/>
            </a:pPr>
            <a:r>
              <a:rPr lang="ja-JP" altLang="en-US" sz="1400" dirty="0" smtClean="0">
                <a:latin typeface="メイリオ" pitchFamily="50" charset="-128"/>
                <a:ea typeface="メイリオ" pitchFamily="50" charset="-128"/>
                <a:cs typeface="メイリオ" pitchFamily="50" charset="-128"/>
              </a:rPr>
              <a:t>密接に繋がった決め事の積み上げであり、後から変更する場合はコストがかかる。</a:t>
            </a:r>
            <a:endParaRPr lang="en-US" altLang="ja-JP" sz="1400" dirty="0">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p>
            <a:r>
              <a:rPr lang="ja-JP" altLang="en-US" dirty="0" smtClean="0"/>
              <a:t>３．情報システム構築にあたって</a:t>
            </a:r>
            <a:r>
              <a:rPr lang="ja-JP" altLang="en-US" dirty="0"/>
              <a:t>まず</a:t>
            </a:r>
            <a:r>
              <a:rPr lang="ja-JP" altLang="en-US" dirty="0" smtClean="0"/>
              <a:t>知っておくべきこと</a:t>
            </a:r>
            <a:r>
              <a:rPr lang="en-US" altLang="ja-JP" sz="2000" dirty="0" smtClean="0"/>
              <a:t>(2/2</a:t>
            </a:r>
            <a:r>
              <a:rPr lang="en-US" altLang="ja-JP" sz="2000" dirty="0"/>
              <a:t>)</a:t>
            </a:r>
            <a:endParaRPr kumimoji="1" lang="ja-JP" altLang="en-US" sz="2000" dirty="0"/>
          </a:p>
        </p:txBody>
      </p:sp>
      <p:sp>
        <p:nvSpPr>
          <p:cNvPr id="6" name="正方形/長方形 5"/>
          <p:cNvSpPr/>
          <p:nvPr/>
        </p:nvSpPr>
        <p:spPr bwMode="auto">
          <a:xfrm>
            <a:off x="179659" y="3789040"/>
            <a:ext cx="8712821" cy="2519912"/>
          </a:xfrm>
          <a:prstGeom prst="rect">
            <a:avLst/>
          </a:prstGeom>
          <a:solidFill>
            <a:schemeClr val="bg1"/>
          </a:solidFill>
          <a:ln w="19050">
            <a:solidFill>
              <a:schemeClr val="tx1"/>
            </a:solidFill>
          </a:ln>
          <a:effectLst/>
          <a:extLst/>
        </p:spPr>
        <p:txBody>
          <a:bodyPr wrap="square" lIns="72000" tIns="0" rIns="72000" bIns="0" rtlCol="0" anchor="ctr" anchorCtr="0"/>
          <a:lstStyle/>
          <a:p>
            <a:pPr marL="429750" indent="-285750">
              <a:spcBef>
                <a:spcPts val="600"/>
              </a:spcBef>
              <a:buFont typeface="Wingdings" pitchFamily="2" charset="2"/>
              <a:buChar char="ü"/>
            </a:pPr>
            <a:r>
              <a:rPr lang="ja-JP" altLang="en-US" sz="1400" dirty="0" smtClean="0">
                <a:latin typeface="メイリオ" pitchFamily="50" charset="-128"/>
                <a:ea typeface="メイリオ" pitchFamily="50" charset="-128"/>
                <a:cs typeface="メイリオ" pitchFamily="50" charset="-128"/>
              </a:rPr>
              <a:t> </a:t>
            </a:r>
            <a:r>
              <a:rPr lang="ja-JP" altLang="en-US" sz="1400" b="1" dirty="0">
                <a:latin typeface="メイリオ" pitchFamily="50" charset="-128"/>
                <a:ea typeface="メイリオ" pitchFamily="50" charset="-128"/>
                <a:cs typeface="メイリオ" pitchFamily="50" charset="-128"/>
              </a:rPr>
              <a:t>「ビジョン・戦略</a:t>
            </a:r>
            <a:r>
              <a:rPr lang="ja-JP" altLang="en-US" sz="1400" b="1" dirty="0" smtClean="0">
                <a:latin typeface="メイリオ" pitchFamily="50" charset="-128"/>
                <a:ea typeface="メイリオ" pitchFamily="50" charset="-128"/>
                <a:cs typeface="メイリオ" pitchFamily="50" charset="-128"/>
              </a:rPr>
              <a:t>」「</a:t>
            </a:r>
            <a:r>
              <a:rPr lang="ja-JP" altLang="en-US" sz="1400" b="1" dirty="0">
                <a:latin typeface="メイリオ" pitchFamily="50" charset="-128"/>
                <a:ea typeface="メイリオ" pitchFamily="50" charset="-128"/>
                <a:cs typeface="メイリオ" pitchFamily="50" charset="-128"/>
              </a:rPr>
              <a:t>組織・役割分担</a:t>
            </a:r>
            <a:r>
              <a:rPr lang="ja-JP" altLang="en-US" sz="1400" b="1" dirty="0" smtClean="0">
                <a:latin typeface="メイリオ" pitchFamily="50" charset="-128"/>
                <a:ea typeface="メイリオ" pitchFamily="50" charset="-128"/>
                <a:cs typeface="メイリオ" pitchFamily="50" charset="-128"/>
              </a:rPr>
              <a:t>」「</a:t>
            </a:r>
            <a:r>
              <a:rPr lang="ja-JP" altLang="en-US" sz="1400" b="1" dirty="0">
                <a:latin typeface="メイリオ" pitchFamily="50" charset="-128"/>
                <a:ea typeface="メイリオ" pitchFamily="50" charset="-128"/>
                <a:cs typeface="メイリオ" pitchFamily="50" charset="-128"/>
              </a:rPr>
              <a:t>業務プロセス</a:t>
            </a:r>
            <a:r>
              <a:rPr lang="ja-JP" altLang="en-US" sz="1400" b="1" dirty="0" smtClean="0">
                <a:latin typeface="メイリオ" pitchFamily="50" charset="-128"/>
                <a:ea typeface="メイリオ" pitchFamily="50" charset="-128"/>
                <a:cs typeface="メイリオ" pitchFamily="50" charset="-128"/>
              </a:rPr>
              <a:t>」「</a:t>
            </a:r>
            <a:r>
              <a:rPr lang="ja-JP" altLang="en-US" sz="1400" b="1" dirty="0">
                <a:latin typeface="メイリオ" pitchFamily="50" charset="-128"/>
                <a:ea typeface="メイリオ" pitchFamily="50" charset="-128"/>
                <a:cs typeface="メイリオ" pitchFamily="50" charset="-128"/>
              </a:rPr>
              <a:t>情報システム</a:t>
            </a:r>
            <a:r>
              <a:rPr lang="ja-JP" altLang="en-US" sz="1400" b="1" dirty="0" smtClean="0">
                <a:latin typeface="メイリオ" pitchFamily="50" charset="-128"/>
                <a:ea typeface="メイリオ" pitchFamily="50" charset="-128"/>
                <a:cs typeface="メイリオ" pitchFamily="50" charset="-128"/>
              </a:rPr>
              <a:t>」をワンセットで検討</a:t>
            </a:r>
            <a:r>
              <a:rPr lang="ja-JP" altLang="en-US" sz="1400" dirty="0" smtClean="0">
                <a:latin typeface="メイリオ" pitchFamily="50" charset="-128"/>
                <a:ea typeface="メイリオ" pitchFamily="50" charset="-128"/>
                <a:cs typeface="メイリオ" pitchFamily="50" charset="-128"/>
              </a:rPr>
              <a:t>し、顧客への価値提供やビジョン・戦略の実現へ向けた一連の事業活動にマッチしたしくみを十分吟味する</a:t>
            </a:r>
            <a:r>
              <a:rPr lang="ja-JP" altLang="en-US" sz="1400" dirty="0">
                <a:latin typeface="メイリオ" pitchFamily="50" charset="-128"/>
                <a:ea typeface="メイリオ" pitchFamily="50" charset="-128"/>
                <a:cs typeface="メイリオ" pitchFamily="50" charset="-128"/>
              </a:rPr>
              <a:t>必要がある</a:t>
            </a:r>
            <a:r>
              <a:rPr lang="ja-JP" altLang="en-US" sz="1400" dirty="0" smtClean="0">
                <a:latin typeface="メイリオ" pitchFamily="50" charset="-128"/>
                <a:ea typeface="メイリオ" pitchFamily="50" charset="-128"/>
                <a:cs typeface="メイリオ" pitchFamily="50" charset="-128"/>
              </a:rPr>
              <a:t>。</a:t>
            </a:r>
            <a:endParaRPr lang="en-US" altLang="ja-JP" sz="1400" dirty="0" smtClean="0">
              <a:latin typeface="メイリオ" pitchFamily="50" charset="-128"/>
              <a:ea typeface="メイリオ" pitchFamily="50" charset="-128"/>
              <a:cs typeface="メイリオ" pitchFamily="50" charset="-128"/>
            </a:endParaRPr>
          </a:p>
          <a:p>
            <a:pPr marL="144000">
              <a:spcBef>
                <a:spcPts val="600"/>
              </a:spcBef>
            </a:pPr>
            <a:r>
              <a:rPr lang="ja-JP" altLang="en-US" sz="1400" dirty="0" smtClean="0">
                <a:latin typeface="メイリオ" pitchFamily="50" charset="-128"/>
                <a:ea typeface="メイリオ" pitchFamily="50" charset="-128"/>
                <a:cs typeface="メイリオ" pitchFamily="50" charset="-128"/>
              </a:rPr>
              <a:t>　　</a:t>
            </a:r>
            <a:r>
              <a:rPr lang="en-US" altLang="ja-JP" sz="1600" b="1" dirty="0" smtClean="0">
                <a:solidFill>
                  <a:srgbClr val="FF0000"/>
                </a:solidFill>
                <a:latin typeface="メイリオ" pitchFamily="50" charset="-128"/>
                <a:ea typeface="メイリオ" pitchFamily="50" charset="-128"/>
                <a:cs typeface="メイリオ" pitchFamily="50" charset="-128"/>
              </a:rPr>
              <a:t>※</a:t>
            </a:r>
            <a:r>
              <a:rPr lang="ja-JP" altLang="en-US" sz="1600" b="1" dirty="0" smtClean="0">
                <a:solidFill>
                  <a:srgbClr val="FF0000"/>
                </a:solidFill>
                <a:latin typeface="メイリオ" pitchFamily="50" charset="-128"/>
                <a:ea typeface="メイリオ" pitchFamily="50" charset="-128"/>
                <a:cs typeface="メイリオ" pitchFamily="50" charset="-128"/>
              </a:rPr>
              <a:t>ビジョン・戦略と業務、情報システムの整合がとれていることが重要</a:t>
            </a:r>
            <a:endParaRPr lang="en-US" altLang="ja-JP" sz="1600" b="1" dirty="0">
              <a:solidFill>
                <a:srgbClr val="FF0000"/>
              </a:solidFill>
              <a:latin typeface="メイリオ" pitchFamily="50" charset="-128"/>
              <a:ea typeface="メイリオ" pitchFamily="50" charset="-128"/>
              <a:cs typeface="メイリオ" pitchFamily="50" charset="-128"/>
            </a:endParaRPr>
          </a:p>
          <a:p>
            <a:pPr marL="429750" indent="-285750">
              <a:spcBef>
                <a:spcPts val="600"/>
              </a:spcBef>
              <a:buFont typeface="Wingdings" pitchFamily="2" charset="2"/>
              <a:buChar char="ü"/>
            </a:pPr>
            <a:r>
              <a:rPr lang="ja-JP" altLang="en-US" sz="1400" dirty="0" smtClean="0">
                <a:latin typeface="メイリオ" pitchFamily="50" charset="-128"/>
                <a:ea typeface="メイリオ" pitchFamily="50" charset="-128"/>
                <a:cs typeface="メイリオ" pitchFamily="50" charset="-128"/>
              </a:rPr>
              <a:t>曖昧さを残さない様、</a:t>
            </a:r>
            <a:r>
              <a:rPr lang="ja-JP" altLang="en-US" sz="1400" b="1" dirty="0" smtClean="0">
                <a:latin typeface="メイリオ" pitchFamily="50" charset="-128"/>
                <a:ea typeface="メイリオ" pitchFamily="50" charset="-128"/>
                <a:cs typeface="メイリオ" pitchFamily="50" charset="-128"/>
              </a:rPr>
              <a:t>要求を明確にする必要がある</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pPr marL="429750" indent="-285750">
              <a:spcBef>
                <a:spcPts val="600"/>
              </a:spcBef>
              <a:buFont typeface="Wingdings" pitchFamily="2" charset="2"/>
              <a:buChar char="ü"/>
            </a:pPr>
            <a:r>
              <a:rPr lang="ja-JP" altLang="en-US" sz="1400" dirty="0" smtClean="0">
                <a:latin typeface="メイリオ" pitchFamily="50" charset="-128"/>
                <a:ea typeface="メイリオ" pitchFamily="50" charset="-128"/>
                <a:cs typeface="メイリオ" pitchFamily="50" charset="-128"/>
              </a:rPr>
              <a:t>要求内容に矛盾がない様、</a:t>
            </a:r>
            <a:r>
              <a:rPr lang="ja-JP" altLang="en-US" sz="1400" b="1" dirty="0" smtClean="0">
                <a:latin typeface="メイリオ" pitchFamily="50" charset="-128"/>
                <a:ea typeface="メイリオ" pitchFamily="50" charset="-128"/>
                <a:cs typeface="メイリオ" pitchFamily="50" charset="-128"/>
              </a:rPr>
              <a:t>個々</a:t>
            </a:r>
            <a:r>
              <a:rPr lang="ja-JP" altLang="en-US" sz="1400" b="1" dirty="0">
                <a:latin typeface="メイリオ" pitchFamily="50" charset="-128"/>
                <a:ea typeface="メイリオ" pitchFamily="50" charset="-128"/>
                <a:cs typeface="メイリオ" pitchFamily="50" charset="-128"/>
              </a:rPr>
              <a:t>の</a:t>
            </a:r>
            <a:r>
              <a:rPr lang="ja-JP" altLang="en-US" sz="1400" b="1" dirty="0" smtClean="0">
                <a:latin typeface="メイリオ" pitchFamily="50" charset="-128"/>
                <a:ea typeface="メイリオ" pitchFamily="50" charset="-128"/>
                <a:cs typeface="メイリオ" pitchFamily="50" charset="-128"/>
              </a:rPr>
              <a:t>決め事はすべて</a:t>
            </a:r>
            <a:r>
              <a:rPr lang="ja-JP" altLang="en-US" sz="1400" b="1" dirty="0">
                <a:latin typeface="メイリオ" pitchFamily="50" charset="-128"/>
                <a:ea typeface="メイリオ" pitchFamily="50" charset="-128"/>
                <a:cs typeface="メイリオ" pitchFamily="50" charset="-128"/>
              </a:rPr>
              <a:t>整合している必要がある</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pPr marL="144000">
              <a:spcBef>
                <a:spcPts val="600"/>
              </a:spcBef>
            </a:pPr>
            <a:r>
              <a:rPr lang="ja-JP" altLang="en-US" sz="1400" dirty="0" smtClean="0">
                <a:latin typeface="メイリオ" pitchFamily="50" charset="-128"/>
                <a:ea typeface="メイリオ" pitchFamily="50" charset="-128"/>
                <a:cs typeface="メイリオ" pitchFamily="50" charset="-128"/>
              </a:rPr>
              <a:t>　　（例：矛盾</a:t>
            </a:r>
            <a:r>
              <a:rPr lang="ja-JP" altLang="en-US" sz="1400" dirty="0">
                <a:latin typeface="メイリオ" pitchFamily="50" charset="-128"/>
                <a:ea typeface="メイリオ" pitchFamily="50" charset="-128"/>
                <a:cs typeface="メイリオ" pitchFamily="50" charset="-128"/>
              </a:rPr>
              <a:t>が</a:t>
            </a:r>
            <a:r>
              <a:rPr lang="ja-JP" altLang="en-US" sz="1400" dirty="0" smtClean="0">
                <a:latin typeface="メイリオ" pitchFamily="50" charset="-128"/>
                <a:ea typeface="メイリオ" pitchFamily="50" charset="-128"/>
                <a:cs typeface="メイリオ" pitchFamily="50" charset="-128"/>
              </a:rPr>
              <a:t>ない様、</a:t>
            </a:r>
            <a:r>
              <a:rPr lang="ja-JP" altLang="en-US" sz="1400" dirty="0">
                <a:latin typeface="メイリオ" pitchFamily="50" charset="-128"/>
                <a:ea typeface="メイリオ" pitchFamily="50" charset="-128"/>
                <a:cs typeface="メイリオ" pitchFamily="50" charset="-128"/>
              </a:rPr>
              <a:t>各ステークホルダーの意見の交通整理を</a:t>
            </a:r>
            <a:r>
              <a:rPr lang="ja-JP" altLang="en-US" sz="1400" dirty="0" smtClean="0">
                <a:latin typeface="メイリオ" pitchFamily="50" charset="-128"/>
                <a:ea typeface="メイリオ" pitchFamily="50" charset="-128"/>
                <a:cs typeface="メイリオ" pitchFamily="50" charset="-128"/>
              </a:rPr>
              <a:t>する</a:t>
            </a:r>
            <a:r>
              <a:rPr lang="ja-JP" altLang="en-US" sz="1400" dirty="0">
                <a:latin typeface="メイリオ" pitchFamily="50" charset="-128"/>
                <a:ea typeface="メイリオ" pitchFamily="50" charset="-128"/>
                <a:cs typeface="メイリオ" pitchFamily="50" charset="-128"/>
              </a:rPr>
              <a:t>）</a:t>
            </a:r>
          </a:p>
          <a:p>
            <a:pPr marL="429750" indent="-285750">
              <a:spcBef>
                <a:spcPts val="600"/>
              </a:spcBef>
              <a:buFont typeface="Wingdings" pitchFamily="2" charset="2"/>
              <a:buChar char="ü"/>
            </a:pPr>
            <a:r>
              <a:rPr lang="ja-JP" altLang="en-US" sz="1400" dirty="0" smtClean="0">
                <a:latin typeface="メイリオ" pitchFamily="50" charset="-128"/>
                <a:ea typeface="メイリオ" pitchFamily="50" charset="-128"/>
                <a:cs typeface="メイリオ" pitchFamily="50" charset="-128"/>
              </a:rPr>
              <a:t>一度決めた決め事を後で変更する場合、他の決め事と不整合を起こさない様にする必要がある。またその際、追加</a:t>
            </a:r>
            <a:r>
              <a:rPr lang="ja-JP" altLang="en-US" sz="1400" dirty="0">
                <a:latin typeface="メイリオ" pitchFamily="50" charset="-128"/>
                <a:ea typeface="メイリオ" pitchFamily="50" charset="-128"/>
                <a:cs typeface="メイリオ" pitchFamily="50" charset="-128"/>
              </a:rPr>
              <a:t>コスト</a:t>
            </a:r>
            <a:r>
              <a:rPr lang="ja-JP" altLang="en-US" sz="1400" dirty="0" smtClean="0">
                <a:latin typeface="メイリオ" pitchFamily="50" charset="-128"/>
                <a:ea typeface="メイリオ" pitchFamily="50" charset="-128"/>
                <a:cs typeface="メイリオ" pitchFamily="50" charset="-128"/>
              </a:rPr>
              <a:t>やスケジュール変更も考慮しながら、優先順位をつけて対応する必要がある。</a:t>
            </a:r>
            <a:endParaRPr lang="ja-JP" altLang="en-US" sz="1400" dirty="0">
              <a:latin typeface="メイリオ" pitchFamily="50" charset="-128"/>
              <a:ea typeface="メイリオ" pitchFamily="50" charset="-128"/>
              <a:cs typeface="メイリオ" pitchFamily="50" charset="-128"/>
            </a:endParaRPr>
          </a:p>
        </p:txBody>
      </p:sp>
      <p:sp>
        <p:nvSpPr>
          <p:cNvPr id="7" name="二等辺三角形 6"/>
          <p:cNvSpPr/>
          <p:nvPr/>
        </p:nvSpPr>
        <p:spPr bwMode="auto">
          <a:xfrm flipV="1">
            <a:off x="2915816" y="3068960"/>
            <a:ext cx="3312368" cy="576064"/>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4067944" y="3212976"/>
            <a:ext cx="1261884" cy="307777"/>
          </a:xfrm>
          <a:prstGeom prst="rect">
            <a:avLst/>
          </a:prstGeom>
          <a:noFill/>
        </p:spPr>
        <p:txBody>
          <a:bodyPr wrap="none" rtlCol="0">
            <a:spAutoFit/>
          </a:bodyPr>
          <a:lstStyle/>
          <a:p>
            <a:r>
              <a:rPr kumimoji="1" lang="ja-JP" altLang="en-US" sz="1400" b="1" dirty="0" smtClean="0">
                <a:solidFill>
                  <a:schemeClr val="bg1"/>
                </a:solidFill>
                <a:latin typeface="メイリオ" pitchFamily="50" charset="-128"/>
                <a:ea typeface="メイリオ" pitchFamily="50" charset="-128"/>
                <a:cs typeface="メイリオ" pitchFamily="50" charset="-128"/>
              </a:rPr>
              <a:t>つまり・・・</a:t>
            </a:r>
            <a:endParaRPr kumimoji="1" lang="ja-JP" altLang="en-US" sz="1400" b="1" dirty="0">
              <a:solidFill>
                <a:schemeClr val="bg1"/>
              </a:solidFill>
              <a:latin typeface="メイリオ" pitchFamily="50" charset="-128"/>
              <a:ea typeface="メイリオ" pitchFamily="50" charset="-128"/>
              <a:cs typeface="メイリオ" pitchFamily="50" charset="-128"/>
            </a:endParaRPr>
          </a:p>
        </p:txBody>
      </p:sp>
      <p:pic>
        <p:nvPicPr>
          <p:cNvPr id="9" name="Picture 41" descr="j02234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376" y="829811"/>
            <a:ext cx="720080" cy="101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539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４．ビジョン・戦略と業務、情報システムの整合性</a:t>
            </a:r>
            <a:endParaRPr kumimoji="1" lang="ja-JP" altLang="en-US" dirty="0"/>
          </a:p>
        </p:txBody>
      </p:sp>
      <p:sp>
        <p:nvSpPr>
          <p:cNvPr id="79" name="正方形/長方形 49"/>
          <p:cNvSpPr>
            <a:spLocks noChangeArrowheads="1"/>
          </p:cNvSpPr>
          <p:nvPr/>
        </p:nvSpPr>
        <p:spPr bwMode="auto">
          <a:xfrm>
            <a:off x="107504" y="795768"/>
            <a:ext cx="8937216" cy="4404358"/>
          </a:xfrm>
          <a:prstGeom prst="rect">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en-US" altLang="ja-JP" sz="1400" b="1">
              <a:latin typeface="メイリオ" pitchFamily="50" charset="-128"/>
              <a:ea typeface="メイリオ" pitchFamily="50" charset="-128"/>
              <a:cs typeface="メイリオ" pitchFamily="50" charset="-128"/>
            </a:endParaRPr>
          </a:p>
          <a:p>
            <a:endParaRPr lang="en-US" altLang="ja-JP" sz="1400" b="1">
              <a:latin typeface="メイリオ" pitchFamily="50" charset="-128"/>
              <a:ea typeface="メイリオ" pitchFamily="50" charset="-128"/>
              <a:cs typeface="メイリオ" pitchFamily="50" charset="-128"/>
            </a:endParaRPr>
          </a:p>
          <a:p>
            <a:endParaRPr lang="en-US" altLang="ja-JP" sz="1400" b="1">
              <a:latin typeface="メイリオ" pitchFamily="50" charset="-128"/>
              <a:ea typeface="メイリオ" pitchFamily="50" charset="-128"/>
              <a:cs typeface="メイリオ" pitchFamily="50" charset="-128"/>
            </a:endParaRPr>
          </a:p>
          <a:p>
            <a:endParaRPr lang="ja-JP" altLang="en-US" sz="1400" b="1">
              <a:latin typeface="メイリオ" pitchFamily="50" charset="-128"/>
              <a:ea typeface="メイリオ" pitchFamily="50" charset="-128"/>
              <a:cs typeface="メイリオ" pitchFamily="50" charset="-128"/>
            </a:endParaRPr>
          </a:p>
        </p:txBody>
      </p:sp>
      <p:sp>
        <p:nvSpPr>
          <p:cNvPr id="81" name="Text Box 4"/>
          <p:cNvSpPr txBox="1">
            <a:spLocks noChangeArrowheads="1"/>
          </p:cNvSpPr>
          <p:nvPr/>
        </p:nvSpPr>
        <p:spPr bwMode="auto">
          <a:xfrm>
            <a:off x="6307822" y="4682328"/>
            <a:ext cx="162095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buFont typeface="Wingdings" pitchFamily="2" charset="2"/>
              <a:buNone/>
            </a:pPr>
            <a:r>
              <a:rPr kumimoji="0" lang="ja-JP" altLang="en-US" sz="1400" b="1" dirty="0" smtClean="0">
                <a:solidFill>
                  <a:srgbClr val="FF0000"/>
                </a:solidFill>
                <a:latin typeface="メイリオ" pitchFamily="50" charset="-128"/>
                <a:ea typeface="メイリオ" pitchFamily="50" charset="-128"/>
                <a:cs typeface="メイリオ" pitchFamily="50" charset="-128"/>
              </a:rPr>
              <a:t>経営の課題</a:t>
            </a:r>
            <a:r>
              <a:rPr kumimoji="0" lang="ja-JP" altLang="en-US" sz="1400" b="1" dirty="0">
                <a:solidFill>
                  <a:srgbClr val="FF0000"/>
                </a:solidFill>
                <a:latin typeface="メイリオ" pitchFamily="50" charset="-128"/>
                <a:ea typeface="メイリオ" pitchFamily="50" charset="-128"/>
                <a:cs typeface="メイリオ" pitchFamily="50" charset="-128"/>
              </a:rPr>
              <a:t>対応型</a:t>
            </a:r>
          </a:p>
          <a:p>
            <a:pPr algn="ctr" eaLnBrk="1" hangingPunct="1">
              <a:buFont typeface="Wingdings" pitchFamily="2" charset="2"/>
              <a:buNone/>
            </a:pPr>
            <a:r>
              <a:rPr kumimoji="0" lang="ja-JP" altLang="en-US" sz="1400" b="1" dirty="0" smtClean="0">
                <a:solidFill>
                  <a:srgbClr val="FF0000"/>
                </a:solidFill>
                <a:latin typeface="メイリオ" pitchFamily="50" charset="-128"/>
                <a:ea typeface="メイリオ" pitchFamily="50" charset="-128"/>
                <a:cs typeface="メイリオ" pitchFamily="50" charset="-128"/>
              </a:rPr>
              <a:t>（全体最適）</a:t>
            </a:r>
            <a:endParaRPr kumimoji="0"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82" name="Line 5"/>
          <p:cNvSpPr>
            <a:spLocks noChangeShapeType="1"/>
          </p:cNvSpPr>
          <p:nvPr/>
        </p:nvSpPr>
        <p:spPr bwMode="auto">
          <a:xfrm>
            <a:off x="4572000" y="795768"/>
            <a:ext cx="6032" cy="4392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square">
            <a:spAutoFit/>
          </a:bodyPr>
          <a:lstStyle/>
          <a:p>
            <a:endParaRPr lang="ja-JP" altLang="en-US">
              <a:latin typeface="メイリオ" pitchFamily="50" charset="-128"/>
              <a:ea typeface="メイリオ" pitchFamily="50" charset="-128"/>
              <a:cs typeface="メイリオ" pitchFamily="50" charset="-128"/>
            </a:endParaRPr>
          </a:p>
        </p:txBody>
      </p:sp>
      <p:sp>
        <p:nvSpPr>
          <p:cNvPr id="84" name="Freeform 7"/>
          <p:cNvSpPr>
            <a:spLocks noChangeAspect="1"/>
          </p:cNvSpPr>
          <p:nvPr/>
        </p:nvSpPr>
        <p:spPr bwMode="auto">
          <a:xfrm>
            <a:off x="611560" y="2316156"/>
            <a:ext cx="423863" cy="2366171"/>
          </a:xfrm>
          <a:custGeom>
            <a:avLst/>
            <a:gdLst>
              <a:gd name="T0" fmla="*/ 2147483647 w 385"/>
              <a:gd name="T1" fmla="*/ 0 h 2625"/>
              <a:gd name="T2" fmla="*/ 2147483647 w 385"/>
              <a:gd name="T3" fmla="*/ 2147483647 h 2625"/>
              <a:gd name="T4" fmla="*/ 2147483647 w 385"/>
              <a:gd name="T5" fmla="*/ 2147483647 h 2625"/>
              <a:gd name="T6" fmla="*/ 2147483647 w 385"/>
              <a:gd name="T7" fmla="*/ 2147483647 h 2625"/>
              <a:gd name="T8" fmla="*/ 2147483647 w 385"/>
              <a:gd name="T9" fmla="*/ 2147483647 h 2625"/>
              <a:gd name="T10" fmla="*/ 0 w 385"/>
              <a:gd name="T11" fmla="*/ 2147483647 h 2625"/>
              <a:gd name="T12" fmla="*/ 2147483647 w 385"/>
              <a:gd name="T13" fmla="*/ 2147483647 h 2625"/>
              <a:gd name="T14" fmla="*/ 2147483647 w 385"/>
              <a:gd name="T15" fmla="*/ 2147483647 h 26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5" h="2625">
                <a:moveTo>
                  <a:pt x="192" y="0"/>
                </a:moveTo>
                <a:lnTo>
                  <a:pt x="192" y="1128"/>
                </a:lnTo>
                <a:lnTo>
                  <a:pt x="320" y="1208"/>
                </a:lnTo>
                <a:lnTo>
                  <a:pt x="64" y="1320"/>
                </a:lnTo>
                <a:lnTo>
                  <a:pt x="384" y="1392"/>
                </a:lnTo>
                <a:lnTo>
                  <a:pt x="0" y="1568"/>
                </a:lnTo>
                <a:lnTo>
                  <a:pt x="280" y="1680"/>
                </a:lnTo>
                <a:lnTo>
                  <a:pt x="280" y="2624"/>
                </a:lnTo>
              </a:path>
            </a:pathLst>
          </a:custGeom>
          <a:noFill/>
          <a:ln w="101600" cap="rnd" cmpd="sng">
            <a:solidFill>
              <a:srgbClr val="009900"/>
            </a:solidFill>
            <a:prstDash val="solid"/>
            <a:round/>
            <a:headEnd type="stealth" w="med" len="lg"/>
            <a:tailEnd type="stealth" w="med" len="lg"/>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itchFamily="50" charset="-128"/>
              <a:ea typeface="メイリオ" pitchFamily="50" charset="-128"/>
              <a:cs typeface="メイリオ" pitchFamily="50" charset="-128"/>
            </a:endParaRPr>
          </a:p>
        </p:txBody>
      </p:sp>
      <p:sp>
        <p:nvSpPr>
          <p:cNvPr id="85" name="AutoShape 8"/>
          <p:cNvSpPr>
            <a:spLocks noChangeArrowheads="1"/>
          </p:cNvSpPr>
          <p:nvPr/>
        </p:nvSpPr>
        <p:spPr bwMode="auto">
          <a:xfrm flipV="1">
            <a:off x="1169343" y="3577634"/>
            <a:ext cx="1995488" cy="5226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427 w 21600"/>
              <a:gd name="T13" fmla="*/ 3427 h 21600"/>
              <a:gd name="T14" fmla="*/ 18173 w 21600"/>
              <a:gd name="T15" fmla="*/ 18173 h 21600"/>
            </a:gdLst>
            <a:ahLst/>
            <a:cxnLst>
              <a:cxn ang="T8">
                <a:pos x="T0" y="T1"/>
              </a:cxn>
              <a:cxn ang="T9">
                <a:pos x="T2" y="T3"/>
              </a:cxn>
              <a:cxn ang="T10">
                <a:pos x="T4" y="T5"/>
              </a:cxn>
              <a:cxn ang="T11">
                <a:pos x="T6" y="T7"/>
              </a:cxn>
            </a:cxnLst>
            <a:rect l="T12" t="T13" r="T14" b="T15"/>
            <a:pathLst>
              <a:path w="21600" h="21600">
                <a:moveTo>
                  <a:pt x="0" y="0"/>
                </a:moveTo>
                <a:lnTo>
                  <a:pt x="3253" y="21600"/>
                </a:lnTo>
                <a:lnTo>
                  <a:pt x="18347" y="21600"/>
                </a:lnTo>
                <a:lnTo>
                  <a:pt x="21600" y="0"/>
                </a:lnTo>
                <a:lnTo>
                  <a:pt x="0" y="0"/>
                </a:lnTo>
                <a:close/>
              </a:path>
            </a:pathLst>
          </a:custGeom>
          <a:solidFill>
            <a:srgbClr val="FFCC99"/>
          </a:solidFill>
          <a:ln w="9525" algn="ctr">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86" name="AutoShape 9"/>
          <p:cNvSpPr>
            <a:spLocks noChangeArrowheads="1"/>
          </p:cNvSpPr>
          <p:nvPr/>
        </p:nvSpPr>
        <p:spPr bwMode="auto">
          <a:xfrm flipV="1">
            <a:off x="1405136" y="4156112"/>
            <a:ext cx="2590800" cy="52441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027 w 21600"/>
              <a:gd name="T13" fmla="*/ 3027 h 21600"/>
              <a:gd name="T14" fmla="*/ 18573 w 21600"/>
              <a:gd name="T15" fmla="*/ 18573 h 21600"/>
            </a:gdLst>
            <a:ahLst/>
            <a:cxnLst>
              <a:cxn ang="T8">
                <a:pos x="T0" y="T1"/>
              </a:cxn>
              <a:cxn ang="T9">
                <a:pos x="T2" y="T3"/>
              </a:cxn>
              <a:cxn ang="T10">
                <a:pos x="T4" y="T5"/>
              </a:cxn>
              <a:cxn ang="T11">
                <a:pos x="T6" y="T7"/>
              </a:cxn>
            </a:cxnLst>
            <a:rect l="T12" t="T13" r="T14" b="T15"/>
            <a:pathLst>
              <a:path w="21600" h="21600">
                <a:moveTo>
                  <a:pt x="0" y="0"/>
                </a:moveTo>
                <a:lnTo>
                  <a:pt x="2453" y="21600"/>
                </a:lnTo>
                <a:lnTo>
                  <a:pt x="19147" y="21600"/>
                </a:lnTo>
                <a:lnTo>
                  <a:pt x="21600" y="0"/>
                </a:lnTo>
                <a:lnTo>
                  <a:pt x="0" y="0"/>
                </a:lnTo>
                <a:close/>
              </a:path>
            </a:pathLst>
          </a:cu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87" name="Rectangle 10"/>
          <p:cNvSpPr>
            <a:spLocks noChangeArrowheads="1"/>
          </p:cNvSpPr>
          <p:nvPr/>
        </p:nvSpPr>
        <p:spPr bwMode="auto">
          <a:xfrm>
            <a:off x="2089349" y="4311093"/>
            <a:ext cx="1222375" cy="209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情報システム</a:t>
            </a:r>
          </a:p>
        </p:txBody>
      </p:sp>
      <p:sp>
        <p:nvSpPr>
          <p:cNvPr id="88" name="Freeform 11"/>
          <p:cNvSpPr>
            <a:spLocks/>
          </p:cNvSpPr>
          <p:nvPr/>
        </p:nvSpPr>
        <p:spPr bwMode="auto">
          <a:xfrm>
            <a:off x="1758306" y="2319761"/>
            <a:ext cx="1344612" cy="1187591"/>
          </a:xfrm>
          <a:custGeom>
            <a:avLst/>
            <a:gdLst>
              <a:gd name="T0" fmla="*/ 0 w 942"/>
              <a:gd name="T1" fmla="*/ 2147483647 h 836"/>
              <a:gd name="T2" fmla="*/ 2147483647 w 942"/>
              <a:gd name="T3" fmla="*/ 2147483647 h 836"/>
              <a:gd name="T4" fmla="*/ 2147483647 w 942"/>
              <a:gd name="T5" fmla="*/ 0 h 836"/>
              <a:gd name="T6" fmla="*/ 0 w 942"/>
              <a:gd name="T7" fmla="*/ 2147483647 h 836"/>
              <a:gd name="T8" fmla="*/ 0 w 942"/>
              <a:gd name="T9" fmla="*/ 2147483647 h 8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2" h="836">
                <a:moveTo>
                  <a:pt x="0" y="835"/>
                </a:moveTo>
                <a:lnTo>
                  <a:pt x="941" y="835"/>
                </a:lnTo>
                <a:lnTo>
                  <a:pt x="472" y="0"/>
                </a:lnTo>
                <a:lnTo>
                  <a:pt x="0" y="835"/>
                </a:lnTo>
              </a:path>
            </a:pathLst>
          </a:custGeom>
          <a:solidFill>
            <a:srgbClr val="FFFFFF"/>
          </a:solidFill>
          <a:ln w="9525" cap="flat" cmpd="sng">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latin typeface="メイリオ" pitchFamily="50" charset="-128"/>
              <a:ea typeface="メイリオ" pitchFamily="50" charset="-128"/>
              <a:cs typeface="メイリオ" pitchFamily="50" charset="-128"/>
            </a:endParaRPr>
          </a:p>
        </p:txBody>
      </p:sp>
      <p:sp>
        <p:nvSpPr>
          <p:cNvPr id="89" name="Rectangle 12"/>
          <p:cNvSpPr>
            <a:spLocks noChangeArrowheads="1"/>
          </p:cNvSpPr>
          <p:nvPr/>
        </p:nvSpPr>
        <p:spPr bwMode="auto">
          <a:xfrm>
            <a:off x="2002781" y="3008167"/>
            <a:ext cx="849312" cy="232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ビジネス</a:t>
            </a:r>
          </a:p>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戦略</a:t>
            </a:r>
          </a:p>
        </p:txBody>
      </p:sp>
      <p:sp>
        <p:nvSpPr>
          <p:cNvPr id="90" name="Text Box 14"/>
          <p:cNvSpPr txBox="1">
            <a:spLocks noChangeArrowheads="1"/>
          </p:cNvSpPr>
          <p:nvPr/>
        </p:nvSpPr>
        <p:spPr bwMode="auto">
          <a:xfrm>
            <a:off x="1582216" y="4680525"/>
            <a:ext cx="162095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buFont typeface="Wingdings" pitchFamily="2" charset="2"/>
              <a:buNone/>
            </a:pPr>
            <a:r>
              <a:rPr kumimoji="0" lang="ja-JP" altLang="en-US" sz="1400" b="1" dirty="0" smtClean="0">
                <a:solidFill>
                  <a:srgbClr val="FF0000"/>
                </a:solidFill>
                <a:latin typeface="メイリオ" pitchFamily="50" charset="-128"/>
                <a:ea typeface="メイリオ" pitchFamily="50" charset="-128"/>
                <a:cs typeface="メイリオ" pitchFamily="50" charset="-128"/>
              </a:rPr>
              <a:t>現場の課題解決型</a:t>
            </a:r>
            <a:endParaRPr kumimoji="0" lang="ja-JP" altLang="en-US" sz="1400" b="1" dirty="0">
              <a:solidFill>
                <a:srgbClr val="FF0000"/>
              </a:solidFill>
              <a:latin typeface="メイリオ" pitchFamily="50" charset="-128"/>
              <a:ea typeface="メイリオ" pitchFamily="50" charset="-128"/>
              <a:cs typeface="メイリオ" pitchFamily="50" charset="-128"/>
            </a:endParaRPr>
          </a:p>
          <a:p>
            <a:pPr algn="ctr" eaLnBrk="1" hangingPunct="1">
              <a:buFont typeface="Wingdings" pitchFamily="2" charset="2"/>
              <a:buNone/>
            </a:pPr>
            <a:r>
              <a:rPr kumimoji="0" lang="ja-JP" altLang="en-US" sz="1400" b="1" dirty="0" smtClean="0">
                <a:solidFill>
                  <a:srgbClr val="FF0000"/>
                </a:solidFill>
                <a:latin typeface="メイリオ" pitchFamily="50" charset="-128"/>
                <a:ea typeface="メイリオ" pitchFamily="50" charset="-128"/>
                <a:cs typeface="メイリオ" pitchFamily="50" charset="-128"/>
              </a:rPr>
              <a:t>（個別最適）</a:t>
            </a:r>
            <a:endParaRPr kumimoji="0"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91" name="Text Box 15"/>
          <p:cNvSpPr txBox="1">
            <a:spLocks noChangeArrowheads="1"/>
          </p:cNvSpPr>
          <p:nvPr/>
        </p:nvSpPr>
        <p:spPr bwMode="auto">
          <a:xfrm>
            <a:off x="1899593" y="3260462"/>
            <a:ext cx="1028700" cy="3460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87350" eaLnBrk="0" hangingPunct="0">
              <a:defRPr kumimoji="1">
                <a:solidFill>
                  <a:schemeClr val="tx1"/>
                </a:solidFill>
                <a:latin typeface="MS UI Gothic" pitchFamily="50" charset="-128"/>
                <a:ea typeface="MS UI Gothic" pitchFamily="50" charset="-128"/>
              </a:defRPr>
            </a:lvl1pPr>
            <a:lvl2pPr marL="742950" indent="-285750" defTabSz="387350" eaLnBrk="0" hangingPunct="0">
              <a:defRPr kumimoji="1">
                <a:solidFill>
                  <a:schemeClr val="tx1"/>
                </a:solidFill>
                <a:latin typeface="MS UI Gothic" pitchFamily="50" charset="-128"/>
                <a:ea typeface="MS UI Gothic" pitchFamily="50" charset="-128"/>
              </a:defRPr>
            </a:lvl2pPr>
            <a:lvl3pPr marL="1143000" indent="-228600" defTabSz="387350" eaLnBrk="0" hangingPunct="0">
              <a:defRPr kumimoji="1">
                <a:solidFill>
                  <a:schemeClr val="tx1"/>
                </a:solidFill>
                <a:latin typeface="MS UI Gothic" pitchFamily="50" charset="-128"/>
                <a:ea typeface="MS UI Gothic" pitchFamily="50" charset="-128"/>
              </a:defRPr>
            </a:lvl3pPr>
            <a:lvl4pPr marL="1600200" indent="-228600" defTabSz="387350" eaLnBrk="0" hangingPunct="0">
              <a:defRPr kumimoji="1">
                <a:solidFill>
                  <a:schemeClr val="tx1"/>
                </a:solidFill>
                <a:latin typeface="MS UI Gothic" pitchFamily="50" charset="-128"/>
                <a:ea typeface="MS UI Gothic" pitchFamily="50" charset="-128"/>
              </a:defRPr>
            </a:lvl4pPr>
            <a:lvl5pPr marL="2057400" indent="-228600" defTabSz="387350" eaLnBrk="0" hangingPunct="0">
              <a:defRPr kumimoji="1">
                <a:solidFill>
                  <a:schemeClr val="tx1"/>
                </a:solidFill>
                <a:latin typeface="MS UI Gothic" pitchFamily="50" charset="-128"/>
                <a:ea typeface="MS UI Gothic" pitchFamily="50" charset="-128"/>
              </a:defRPr>
            </a:lvl5pPr>
            <a:lvl6pPr marL="25146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lnSpc>
                <a:spcPct val="104000"/>
              </a:lnSpc>
              <a:buClr>
                <a:srgbClr val="FFFFFF"/>
              </a:buClr>
              <a:buSzPct val="90000"/>
              <a:buFont typeface="Monotype Sorts" pitchFamily="2" charset="2"/>
              <a:buNone/>
            </a:pPr>
            <a:r>
              <a:rPr kumimoji="0" lang="en-US" altLang="ja-JP" sz="1200" b="1" dirty="0">
                <a:solidFill>
                  <a:srgbClr val="000000"/>
                </a:solidFill>
                <a:latin typeface="メイリオ" pitchFamily="50" charset="-128"/>
                <a:ea typeface="メイリオ" pitchFamily="50" charset="-128"/>
                <a:cs typeface="メイリオ" pitchFamily="50" charset="-128"/>
              </a:rPr>
              <a:t>IT</a:t>
            </a:r>
            <a:r>
              <a:rPr kumimoji="0" lang="ja-JP" altLang="en-US" sz="1200" b="1" dirty="0">
                <a:solidFill>
                  <a:srgbClr val="000000"/>
                </a:solidFill>
                <a:latin typeface="メイリオ" pitchFamily="50" charset="-128"/>
                <a:ea typeface="メイリオ" pitchFamily="50" charset="-128"/>
                <a:cs typeface="メイリオ" pitchFamily="50" charset="-128"/>
              </a:rPr>
              <a:t>戦略</a:t>
            </a:r>
          </a:p>
        </p:txBody>
      </p:sp>
      <p:sp>
        <p:nvSpPr>
          <p:cNvPr id="92" name="AutoShape 16"/>
          <p:cNvSpPr>
            <a:spLocks noChangeAspect="1" noChangeArrowheads="1"/>
          </p:cNvSpPr>
          <p:nvPr/>
        </p:nvSpPr>
        <p:spPr bwMode="auto">
          <a:xfrm>
            <a:off x="1907704" y="1565751"/>
            <a:ext cx="1010127" cy="814193"/>
          </a:xfrm>
          <a:prstGeom prst="sun">
            <a:avLst>
              <a:gd name="adj" fmla="val 25000"/>
            </a:avLst>
          </a:prstGeom>
          <a:solidFill>
            <a:srgbClr val="FFFFFF"/>
          </a:solidFill>
          <a:ln w="9525" algn="ctr">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ja-JP" sz="1100">
              <a:solidFill>
                <a:schemeClr val="bg2"/>
              </a:solidFill>
              <a:latin typeface="メイリオ" pitchFamily="50" charset="-128"/>
              <a:ea typeface="メイリオ" pitchFamily="50" charset="-128"/>
              <a:cs typeface="メイリオ" pitchFamily="50" charset="-128"/>
            </a:endParaRPr>
          </a:p>
        </p:txBody>
      </p:sp>
      <p:sp>
        <p:nvSpPr>
          <p:cNvPr id="93" name="Text Box 17"/>
          <p:cNvSpPr txBox="1">
            <a:spLocks noChangeArrowheads="1"/>
          </p:cNvSpPr>
          <p:nvPr/>
        </p:nvSpPr>
        <p:spPr bwMode="auto">
          <a:xfrm>
            <a:off x="1928340" y="1854086"/>
            <a:ext cx="1030287" cy="3460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87350" eaLnBrk="0" hangingPunct="0">
              <a:defRPr kumimoji="1">
                <a:solidFill>
                  <a:schemeClr val="tx1"/>
                </a:solidFill>
                <a:latin typeface="MS UI Gothic" pitchFamily="50" charset="-128"/>
                <a:ea typeface="MS UI Gothic" pitchFamily="50" charset="-128"/>
              </a:defRPr>
            </a:lvl1pPr>
            <a:lvl2pPr marL="742950" indent="-285750" defTabSz="387350" eaLnBrk="0" hangingPunct="0">
              <a:defRPr kumimoji="1">
                <a:solidFill>
                  <a:schemeClr val="tx1"/>
                </a:solidFill>
                <a:latin typeface="MS UI Gothic" pitchFamily="50" charset="-128"/>
                <a:ea typeface="MS UI Gothic" pitchFamily="50" charset="-128"/>
              </a:defRPr>
            </a:lvl2pPr>
            <a:lvl3pPr marL="1143000" indent="-228600" defTabSz="387350" eaLnBrk="0" hangingPunct="0">
              <a:defRPr kumimoji="1">
                <a:solidFill>
                  <a:schemeClr val="tx1"/>
                </a:solidFill>
                <a:latin typeface="MS UI Gothic" pitchFamily="50" charset="-128"/>
                <a:ea typeface="MS UI Gothic" pitchFamily="50" charset="-128"/>
              </a:defRPr>
            </a:lvl3pPr>
            <a:lvl4pPr marL="1600200" indent="-228600" defTabSz="387350" eaLnBrk="0" hangingPunct="0">
              <a:defRPr kumimoji="1">
                <a:solidFill>
                  <a:schemeClr val="tx1"/>
                </a:solidFill>
                <a:latin typeface="MS UI Gothic" pitchFamily="50" charset="-128"/>
                <a:ea typeface="MS UI Gothic" pitchFamily="50" charset="-128"/>
              </a:defRPr>
            </a:lvl4pPr>
            <a:lvl5pPr marL="2057400" indent="-228600" defTabSz="387350" eaLnBrk="0" hangingPunct="0">
              <a:defRPr kumimoji="1">
                <a:solidFill>
                  <a:schemeClr val="tx1"/>
                </a:solidFill>
                <a:latin typeface="MS UI Gothic" pitchFamily="50" charset="-128"/>
                <a:ea typeface="MS UI Gothic" pitchFamily="50" charset="-128"/>
              </a:defRPr>
            </a:lvl5pPr>
            <a:lvl6pPr marL="25146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lnSpc>
                <a:spcPct val="104000"/>
              </a:lnSpc>
              <a:buClr>
                <a:srgbClr val="FFFFFF"/>
              </a:buClr>
              <a:buSzPct val="90000"/>
              <a:buFont typeface="Monotype Sorts" pitchFamily="2" charset="2"/>
              <a:buNone/>
            </a:pPr>
            <a:r>
              <a:rPr kumimoji="0" lang="ja-JP" altLang="en-US" sz="1200" b="1">
                <a:solidFill>
                  <a:srgbClr val="000000"/>
                </a:solidFill>
                <a:latin typeface="メイリオ" pitchFamily="50" charset="-128"/>
                <a:ea typeface="メイリオ" pitchFamily="50" charset="-128"/>
                <a:cs typeface="メイリオ" pitchFamily="50" charset="-128"/>
              </a:rPr>
              <a:t>ビジョン</a:t>
            </a:r>
          </a:p>
        </p:txBody>
      </p:sp>
      <p:sp>
        <p:nvSpPr>
          <p:cNvPr id="97" name="Line 25"/>
          <p:cNvSpPr>
            <a:spLocks noChangeAspect="1" noChangeShapeType="1"/>
          </p:cNvSpPr>
          <p:nvPr/>
        </p:nvSpPr>
        <p:spPr bwMode="auto">
          <a:xfrm>
            <a:off x="4781421" y="2422482"/>
            <a:ext cx="0" cy="2182355"/>
          </a:xfrm>
          <a:prstGeom prst="line">
            <a:avLst/>
          </a:prstGeom>
          <a:noFill/>
          <a:ln w="101600">
            <a:solidFill>
              <a:srgbClr val="0099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98" name="Freeform 26"/>
          <p:cNvSpPr>
            <a:spLocks/>
          </p:cNvSpPr>
          <p:nvPr/>
        </p:nvSpPr>
        <p:spPr bwMode="auto">
          <a:xfrm>
            <a:off x="6387257" y="2436898"/>
            <a:ext cx="1555750" cy="1326353"/>
          </a:xfrm>
          <a:custGeom>
            <a:avLst/>
            <a:gdLst>
              <a:gd name="T0" fmla="*/ 0 w 942"/>
              <a:gd name="T1" fmla="*/ 2147483647 h 836"/>
              <a:gd name="T2" fmla="*/ 2147483647 w 942"/>
              <a:gd name="T3" fmla="*/ 2147483647 h 836"/>
              <a:gd name="T4" fmla="*/ 2147483647 w 942"/>
              <a:gd name="T5" fmla="*/ 0 h 836"/>
              <a:gd name="T6" fmla="*/ 0 w 942"/>
              <a:gd name="T7" fmla="*/ 2147483647 h 836"/>
              <a:gd name="T8" fmla="*/ 0 w 942"/>
              <a:gd name="T9" fmla="*/ 2147483647 h 8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2" h="836">
                <a:moveTo>
                  <a:pt x="0" y="835"/>
                </a:moveTo>
                <a:lnTo>
                  <a:pt x="941" y="835"/>
                </a:lnTo>
                <a:lnTo>
                  <a:pt x="472" y="0"/>
                </a:lnTo>
                <a:lnTo>
                  <a:pt x="0" y="835"/>
                </a:lnTo>
              </a:path>
            </a:pathLst>
          </a:custGeom>
          <a:solidFill>
            <a:srgbClr val="CCFF99"/>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endParaRPr lang="ja-JP" altLang="en-US">
              <a:latin typeface="メイリオ" pitchFamily="50" charset="-128"/>
              <a:ea typeface="メイリオ" pitchFamily="50" charset="-128"/>
              <a:cs typeface="メイリオ" pitchFamily="50" charset="-128"/>
            </a:endParaRPr>
          </a:p>
        </p:txBody>
      </p:sp>
      <p:sp>
        <p:nvSpPr>
          <p:cNvPr id="99" name="AutoShape 27"/>
          <p:cNvSpPr>
            <a:spLocks noChangeArrowheads="1"/>
          </p:cNvSpPr>
          <p:nvPr/>
        </p:nvSpPr>
        <p:spPr bwMode="auto">
          <a:xfrm flipV="1">
            <a:off x="6165007" y="3626291"/>
            <a:ext cx="1993900" cy="5208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34 w 21600"/>
              <a:gd name="T13" fmla="*/ 3405 h 21600"/>
              <a:gd name="T14" fmla="*/ 18166 w 21600"/>
              <a:gd name="T15" fmla="*/ 18195 h 21600"/>
            </a:gdLst>
            <a:ahLst/>
            <a:cxnLst>
              <a:cxn ang="T8">
                <a:pos x="T0" y="T1"/>
              </a:cxn>
              <a:cxn ang="T9">
                <a:pos x="T2" y="T3"/>
              </a:cxn>
              <a:cxn ang="T10">
                <a:pos x="T4" y="T5"/>
              </a:cxn>
              <a:cxn ang="T11">
                <a:pos x="T6" y="T7"/>
              </a:cxn>
            </a:cxnLst>
            <a:rect l="T12" t="T13" r="T14" b="T15"/>
            <a:pathLst>
              <a:path w="21600" h="21600">
                <a:moveTo>
                  <a:pt x="0" y="0"/>
                </a:moveTo>
                <a:lnTo>
                  <a:pt x="3253" y="21600"/>
                </a:lnTo>
                <a:lnTo>
                  <a:pt x="18347" y="21600"/>
                </a:lnTo>
                <a:lnTo>
                  <a:pt x="21600" y="0"/>
                </a:lnTo>
                <a:lnTo>
                  <a:pt x="0" y="0"/>
                </a:lnTo>
                <a:close/>
              </a:path>
            </a:pathLst>
          </a:custGeom>
          <a:solidFill>
            <a:srgbClr val="CC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100" name="AutoShape 29"/>
          <p:cNvSpPr>
            <a:spLocks noChangeArrowheads="1"/>
          </p:cNvSpPr>
          <p:nvPr/>
        </p:nvSpPr>
        <p:spPr bwMode="auto">
          <a:xfrm flipV="1">
            <a:off x="5868144" y="4147101"/>
            <a:ext cx="2590800" cy="5226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028 w 21600"/>
              <a:gd name="T13" fmla="*/ 3016 h 21600"/>
              <a:gd name="T14" fmla="*/ 18572 w 21600"/>
              <a:gd name="T15" fmla="*/ 18584 h 21600"/>
            </a:gdLst>
            <a:ahLst/>
            <a:cxnLst>
              <a:cxn ang="T8">
                <a:pos x="T0" y="T1"/>
              </a:cxn>
              <a:cxn ang="T9">
                <a:pos x="T2" y="T3"/>
              </a:cxn>
              <a:cxn ang="T10">
                <a:pos x="T4" y="T5"/>
              </a:cxn>
              <a:cxn ang="T11">
                <a:pos x="T6" y="T7"/>
              </a:cxn>
            </a:cxnLst>
            <a:rect l="T12" t="T13" r="T14" b="T15"/>
            <a:pathLst>
              <a:path w="21600" h="21600">
                <a:moveTo>
                  <a:pt x="0" y="0"/>
                </a:moveTo>
                <a:lnTo>
                  <a:pt x="2453" y="21600"/>
                </a:lnTo>
                <a:lnTo>
                  <a:pt x="19147" y="21600"/>
                </a:lnTo>
                <a:lnTo>
                  <a:pt x="21600" y="0"/>
                </a:lnTo>
                <a:lnTo>
                  <a:pt x="0" y="0"/>
                </a:lnTo>
                <a:close/>
              </a:path>
            </a:pathLst>
          </a:custGeom>
          <a:solidFill>
            <a:srgbClr val="CC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101" name="Rectangle 30"/>
          <p:cNvSpPr>
            <a:spLocks noChangeArrowheads="1"/>
          </p:cNvSpPr>
          <p:nvPr/>
        </p:nvSpPr>
        <p:spPr bwMode="auto">
          <a:xfrm>
            <a:off x="6503144" y="4320103"/>
            <a:ext cx="1320800" cy="284733"/>
          </a:xfrm>
          <a:prstGeom prst="rect">
            <a:avLst/>
          </a:prstGeom>
          <a:solidFill>
            <a:srgbClr val="CCFF99"/>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情報</a:t>
            </a:r>
            <a:r>
              <a:rPr kumimoji="0" lang="ja-JP" altLang="en-US" sz="1400" b="1" dirty="0" smtClean="0">
                <a:latin typeface="メイリオ" pitchFamily="50" charset="-128"/>
                <a:ea typeface="メイリオ" pitchFamily="50" charset="-128"/>
                <a:cs typeface="メイリオ" pitchFamily="50" charset="-128"/>
              </a:rPr>
              <a:t>システム</a:t>
            </a:r>
            <a:endParaRPr kumimoji="0" lang="ja-JP" altLang="en-US" sz="1400" b="1" dirty="0">
              <a:latin typeface="メイリオ" pitchFamily="50" charset="-128"/>
              <a:ea typeface="メイリオ" pitchFamily="50" charset="-128"/>
              <a:cs typeface="メイリオ" pitchFamily="50" charset="-128"/>
            </a:endParaRPr>
          </a:p>
        </p:txBody>
      </p:sp>
      <p:sp>
        <p:nvSpPr>
          <p:cNvPr id="102" name="Text Box 31"/>
          <p:cNvSpPr txBox="1">
            <a:spLocks noChangeArrowheads="1"/>
          </p:cNvSpPr>
          <p:nvPr/>
        </p:nvSpPr>
        <p:spPr bwMode="auto">
          <a:xfrm>
            <a:off x="6676182" y="3341558"/>
            <a:ext cx="1028700" cy="3460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87350" eaLnBrk="0" hangingPunct="0">
              <a:defRPr kumimoji="1">
                <a:solidFill>
                  <a:schemeClr val="tx1"/>
                </a:solidFill>
                <a:latin typeface="MS UI Gothic" pitchFamily="50" charset="-128"/>
                <a:ea typeface="MS UI Gothic" pitchFamily="50" charset="-128"/>
              </a:defRPr>
            </a:lvl1pPr>
            <a:lvl2pPr marL="742950" indent="-285750" defTabSz="387350" eaLnBrk="0" hangingPunct="0">
              <a:defRPr kumimoji="1">
                <a:solidFill>
                  <a:schemeClr val="tx1"/>
                </a:solidFill>
                <a:latin typeface="MS UI Gothic" pitchFamily="50" charset="-128"/>
                <a:ea typeface="MS UI Gothic" pitchFamily="50" charset="-128"/>
              </a:defRPr>
            </a:lvl2pPr>
            <a:lvl3pPr marL="1143000" indent="-228600" defTabSz="387350" eaLnBrk="0" hangingPunct="0">
              <a:defRPr kumimoji="1">
                <a:solidFill>
                  <a:schemeClr val="tx1"/>
                </a:solidFill>
                <a:latin typeface="MS UI Gothic" pitchFamily="50" charset="-128"/>
                <a:ea typeface="MS UI Gothic" pitchFamily="50" charset="-128"/>
              </a:defRPr>
            </a:lvl3pPr>
            <a:lvl4pPr marL="1600200" indent="-228600" defTabSz="387350" eaLnBrk="0" hangingPunct="0">
              <a:defRPr kumimoji="1">
                <a:solidFill>
                  <a:schemeClr val="tx1"/>
                </a:solidFill>
                <a:latin typeface="MS UI Gothic" pitchFamily="50" charset="-128"/>
                <a:ea typeface="MS UI Gothic" pitchFamily="50" charset="-128"/>
              </a:defRPr>
            </a:lvl4pPr>
            <a:lvl5pPr marL="2057400" indent="-228600" defTabSz="387350" eaLnBrk="0" hangingPunct="0">
              <a:defRPr kumimoji="1">
                <a:solidFill>
                  <a:schemeClr val="tx1"/>
                </a:solidFill>
                <a:latin typeface="MS UI Gothic" pitchFamily="50" charset="-128"/>
                <a:ea typeface="MS UI Gothic" pitchFamily="50" charset="-128"/>
              </a:defRPr>
            </a:lvl5pPr>
            <a:lvl6pPr marL="25146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lnSpc>
                <a:spcPct val="104000"/>
              </a:lnSpc>
              <a:buClr>
                <a:srgbClr val="FFFFFF"/>
              </a:buClr>
              <a:buSzPct val="90000"/>
              <a:buFont typeface="Monotype Sorts" pitchFamily="2" charset="2"/>
              <a:buNone/>
            </a:pPr>
            <a:r>
              <a:rPr kumimoji="0" lang="en-US" altLang="ja-JP" sz="1200" b="1" dirty="0">
                <a:solidFill>
                  <a:srgbClr val="000000"/>
                </a:solidFill>
                <a:latin typeface="メイリオ" pitchFamily="50" charset="-128"/>
                <a:ea typeface="メイリオ" pitchFamily="50" charset="-128"/>
                <a:cs typeface="メイリオ" pitchFamily="50" charset="-128"/>
              </a:rPr>
              <a:t>IT</a:t>
            </a:r>
            <a:r>
              <a:rPr kumimoji="0" lang="ja-JP" altLang="en-US" sz="1200" b="1" dirty="0">
                <a:solidFill>
                  <a:srgbClr val="000000"/>
                </a:solidFill>
                <a:latin typeface="メイリオ" pitchFamily="50" charset="-128"/>
                <a:ea typeface="メイリオ" pitchFamily="50" charset="-128"/>
                <a:cs typeface="メイリオ" pitchFamily="50" charset="-128"/>
              </a:rPr>
              <a:t>戦略</a:t>
            </a:r>
          </a:p>
        </p:txBody>
      </p:sp>
      <p:sp>
        <p:nvSpPr>
          <p:cNvPr id="103" name="Rectangle 32"/>
          <p:cNvSpPr>
            <a:spLocks noChangeArrowheads="1"/>
          </p:cNvSpPr>
          <p:nvPr/>
        </p:nvSpPr>
        <p:spPr bwMode="auto">
          <a:xfrm>
            <a:off x="6746032" y="3100024"/>
            <a:ext cx="849312" cy="23247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ビジネス</a:t>
            </a:r>
          </a:p>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戦略</a:t>
            </a:r>
          </a:p>
        </p:txBody>
      </p:sp>
      <p:sp>
        <p:nvSpPr>
          <p:cNvPr id="107" name="AutoShape 39"/>
          <p:cNvSpPr>
            <a:spLocks noChangeArrowheads="1"/>
          </p:cNvSpPr>
          <p:nvPr/>
        </p:nvSpPr>
        <p:spPr bwMode="auto">
          <a:xfrm>
            <a:off x="6650782" y="1481780"/>
            <a:ext cx="1033462" cy="904659"/>
          </a:xfrm>
          <a:prstGeom prst="sun">
            <a:avLst>
              <a:gd name="adj" fmla="val 25000"/>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ja-JP" sz="1600">
              <a:latin typeface="メイリオ" pitchFamily="50" charset="-128"/>
              <a:ea typeface="メイリオ" pitchFamily="50" charset="-128"/>
              <a:cs typeface="メイリオ" pitchFamily="50" charset="-128"/>
            </a:endParaRPr>
          </a:p>
        </p:txBody>
      </p:sp>
      <p:sp>
        <p:nvSpPr>
          <p:cNvPr id="108" name="Text Box 40"/>
          <p:cNvSpPr txBox="1">
            <a:spLocks noChangeArrowheads="1"/>
          </p:cNvSpPr>
          <p:nvPr/>
        </p:nvSpPr>
        <p:spPr bwMode="auto">
          <a:xfrm>
            <a:off x="6676182" y="1779128"/>
            <a:ext cx="1028700" cy="34600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87350" eaLnBrk="0" hangingPunct="0">
              <a:defRPr kumimoji="1">
                <a:solidFill>
                  <a:schemeClr val="tx1"/>
                </a:solidFill>
                <a:latin typeface="MS UI Gothic" pitchFamily="50" charset="-128"/>
                <a:ea typeface="MS UI Gothic" pitchFamily="50" charset="-128"/>
              </a:defRPr>
            </a:lvl1pPr>
            <a:lvl2pPr marL="742950" indent="-285750" defTabSz="387350" eaLnBrk="0" hangingPunct="0">
              <a:defRPr kumimoji="1">
                <a:solidFill>
                  <a:schemeClr val="tx1"/>
                </a:solidFill>
                <a:latin typeface="MS UI Gothic" pitchFamily="50" charset="-128"/>
                <a:ea typeface="MS UI Gothic" pitchFamily="50" charset="-128"/>
              </a:defRPr>
            </a:lvl2pPr>
            <a:lvl3pPr marL="1143000" indent="-228600" defTabSz="387350" eaLnBrk="0" hangingPunct="0">
              <a:defRPr kumimoji="1">
                <a:solidFill>
                  <a:schemeClr val="tx1"/>
                </a:solidFill>
                <a:latin typeface="MS UI Gothic" pitchFamily="50" charset="-128"/>
                <a:ea typeface="MS UI Gothic" pitchFamily="50" charset="-128"/>
              </a:defRPr>
            </a:lvl3pPr>
            <a:lvl4pPr marL="1600200" indent="-228600" defTabSz="387350" eaLnBrk="0" hangingPunct="0">
              <a:defRPr kumimoji="1">
                <a:solidFill>
                  <a:schemeClr val="tx1"/>
                </a:solidFill>
                <a:latin typeface="MS UI Gothic" pitchFamily="50" charset="-128"/>
                <a:ea typeface="MS UI Gothic" pitchFamily="50" charset="-128"/>
              </a:defRPr>
            </a:lvl4pPr>
            <a:lvl5pPr marL="2057400" indent="-228600" defTabSz="387350" eaLnBrk="0" hangingPunct="0">
              <a:defRPr kumimoji="1">
                <a:solidFill>
                  <a:schemeClr val="tx1"/>
                </a:solidFill>
                <a:latin typeface="MS UI Gothic" pitchFamily="50" charset="-128"/>
                <a:ea typeface="MS UI Gothic" pitchFamily="50" charset="-128"/>
              </a:defRPr>
            </a:lvl5pPr>
            <a:lvl6pPr marL="25146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defTabSz="38735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lnSpc>
                <a:spcPct val="104000"/>
              </a:lnSpc>
              <a:buClr>
                <a:srgbClr val="FFFFFF"/>
              </a:buClr>
              <a:buSzPct val="90000"/>
              <a:buFont typeface="Monotype Sorts" pitchFamily="2" charset="2"/>
              <a:buNone/>
            </a:pPr>
            <a:r>
              <a:rPr kumimoji="0" lang="ja-JP" altLang="en-US" sz="1200" b="1" dirty="0">
                <a:solidFill>
                  <a:srgbClr val="000000"/>
                </a:solidFill>
                <a:latin typeface="メイリオ" pitchFamily="50" charset="-128"/>
                <a:ea typeface="メイリオ" pitchFamily="50" charset="-128"/>
                <a:cs typeface="メイリオ" pitchFamily="50" charset="-128"/>
              </a:rPr>
              <a:t>ビジョン</a:t>
            </a:r>
          </a:p>
        </p:txBody>
      </p:sp>
      <p:sp>
        <p:nvSpPr>
          <p:cNvPr id="109" name="Text Box 41"/>
          <p:cNvSpPr txBox="1">
            <a:spLocks noChangeArrowheads="1"/>
          </p:cNvSpPr>
          <p:nvPr/>
        </p:nvSpPr>
        <p:spPr bwMode="auto">
          <a:xfrm>
            <a:off x="6413946" y="900875"/>
            <a:ext cx="2622550" cy="46166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rIns="72000">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200" b="1" dirty="0">
                <a:solidFill>
                  <a:srgbClr val="000000"/>
                </a:solidFill>
                <a:latin typeface="メイリオ" pitchFamily="50" charset="-128"/>
                <a:ea typeface="メイリオ" pitchFamily="50" charset="-128"/>
                <a:cs typeface="メイリオ" pitchFamily="50" charset="-128"/>
              </a:rPr>
              <a:t>ビジョン・戦略達成に向けて一貫性があり</a:t>
            </a:r>
            <a:r>
              <a:rPr lang="ja-JP" altLang="en-US" sz="1200" b="1" dirty="0" smtClean="0">
                <a:solidFill>
                  <a:srgbClr val="000000"/>
                </a:solidFill>
                <a:latin typeface="メイリオ" pitchFamily="50" charset="-128"/>
                <a:ea typeface="メイリオ" pitchFamily="50" charset="-128"/>
                <a:cs typeface="メイリオ" pitchFamily="50" charset="-128"/>
              </a:rPr>
              <a:t>、</a:t>
            </a:r>
            <a:r>
              <a:rPr lang="ja-JP" altLang="en-US" sz="1200" b="1" dirty="0">
                <a:solidFill>
                  <a:srgbClr val="000000"/>
                </a:solidFill>
                <a:latin typeface="メイリオ" pitchFamily="50" charset="-128"/>
                <a:ea typeface="メイリオ" pitchFamily="50" charset="-128"/>
                <a:cs typeface="メイリオ" pitchFamily="50" charset="-128"/>
              </a:rPr>
              <a:t>整合</a:t>
            </a:r>
            <a:r>
              <a:rPr lang="ja-JP" altLang="en-US" sz="1200" b="1" dirty="0" smtClean="0">
                <a:solidFill>
                  <a:srgbClr val="000000"/>
                </a:solidFill>
                <a:latin typeface="メイリオ" pitchFamily="50" charset="-128"/>
                <a:ea typeface="メイリオ" pitchFamily="50" charset="-128"/>
                <a:cs typeface="メイリオ" pitchFamily="50" charset="-128"/>
              </a:rPr>
              <a:t>が</a:t>
            </a:r>
            <a:r>
              <a:rPr lang="ja-JP" altLang="en-US" sz="1200" b="1" dirty="0">
                <a:solidFill>
                  <a:srgbClr val="000000"/>
                </a:solidFill>
                <a:latin typeface="メイリオ" pitchFamily="50" charset="-128"/>
                <a:ea typeface="メイリオ" pitchFamily="50" charset="-128"/>
                <a:cs typeface="メイリオ" pitchFamily="50" charset="-128"/>
              </a:rPr>
              <a:t>とれている</a:t>
            </a:r>
          </a:p>
        </p:txBody>
      </p:sp>
      <p:sp>
        <p:nvSpPr>
          <p:cNvPr id="110" name="Text Box 42"/>
          <p:cNvSpPr txBox="1">
            <a:spLocks noChangeArrowheads="1"/>
          </p:cNvSpPr>
          <p:nvPr/>
        </p:nvSpPr>
        <p:spPr bwMode="auto">
          <a:xfrm>
            <a:off x="1917056" y="900875"/>
            <a:ext cx="2726952" cy="6463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200" b="1" dirty="0">
                <a:solidFill>
                  <a:srgbClr val="000000"/>
                </a:solidFill>
                <a:latin typeface="メイリオ" pitchFamily="50" charset="-128"/>
                <a:ea typeface="メイリオ" pitchFamily="50" charset="-128"/>
                <a:cs typeface="メイリオ" pitchFamily="50" charset="-128"/>
              </a:rPr>
              <a:t>ビジョン・戦略と業務、情報システム等のしくみがかみ合っておらず</a:t>
            </a:r>
            <a:r>
              <a:rPr lang="ja-JP" altLang="en-US" sz="1200" b="1" dirty="0" smtClean="0">
                <a:solidFill>
                  <a:srgbClr val="000000"/>
                </a:solidFill>
                <a:latin typeface="メイリオ" pitchFamily="50" charset="-128"/>
                <a:ea typeface="メイリオ" pitchFamily="50" charset="-128"/>
                <a:cs typeface="メイリオ" pitchFamily="50" charset="-128"/>
              </a:rPr>
              <a:t>、不整合がおきている</a:t>
            </a:r>
            <a:endParaRPr lang="ja-JP" altLang="en-US" sz="1200" b="1" dirty="0">
              <a:solidFill>
                <a:srgbClr val="000000"/>
              </a:solidFill>
              <a:latin typeface="メイリオ" pitchFamily="50" charset="-128"/>
              <a:ea typeface="メイリオ" pitchFamily="50" charset="-128"/>
              <a:cs typeface="メイリオ" pitchFamily="50" charset="-128"/>
            </a:endParaRPr>
          </a:p>
        </p:txBody>
      </p:sp>
      <p:cxnSp>
        <p:nvCxnSpPr>
          <p:cNvPr id="111" name="AutoShape 72"/>
          <p:cNvCxnSpPr>
            <a:cxnSpLocks noChangeShapeType="1"/>
          </p:cNvCxnSpPr>
          <p:nvPr/>
        </p:nvCxnSpPr>
        <p:spPr bwMode="auto">
          <a:xfrm flipH="1" flipV="1">
            <a:off x="7596336" y="2945094"/>
            <a:ext cx="523875" cy="1074058"/>
          </a:xfrm>
          <a:prstGeom prst="curvedConnector3">
            <a:avLst>
              <a:gd name="adj1" fmla="val -39176"/>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73"/>
          <p:cNvCxnSpPr>
            <a:cxnSpLocks noChangeShapeType="1"/>
          </p:cNvCxnSpPr>
          <p:nvPr/>
        </p:nvCxnSpPr>
        <p:spPr bwMode="auto">
          <a:xfrm flipH="1" flipV="1">
            <a:off x="7596336" y="2945094"/>
            <a:ext cx="866775" cy="1575044"/>
          </a:xfrm>
          <a:prstGeom prst="curvedConnector3">
            <a:avLst>
              <a:gd name="adj1" fmla="val -23676"/>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Text Box 80"/>
          <p:cNvSpPr txBox="1">
            <a:spLocks noChangeArrowheads="1"/>
          </p:cNvSpPr>
          <p:nvPr/>
        </p:nvSpPr>
        <p:spPr bwMode="auto">
          <a:xfrm>
            <a:off x="7452320" y="2595968"/>
            <a:ext cx="1592400" cy="4330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100" dirty="0">
                <a:latin typeface="メイリオ" pitchFamily="50" charset="-128"/>
                <a:ea typeface="メイリオ" pitchFamily="50" charset="-128"/>
                <a:cs typeface="メイリオ" pitchFamily="50" charset="-128"/>
              </a:rPr>
              <a:t>ベクトル</a:t>
            </a:r>
            <a:r>
              <a:rPr lang="ja-JP" altLang="en-US" sz="1100" dirty="0" smtClean="0">
                <a:latin typeface="メイリオ" pitchFamily="50" charset="-128"/>
                <a:ea typeface="メイリオ" pitchFamily="50" charset="-128"/>
                <a:cs typeface="メイリオ" pitchFamily="50" charset="-128"/>
              </a:rPr>
              <a:t>をビジョン・</a:t>
            </a:r>
            <a:endParaRPr lang="en-US" altLang="ja-JP" sz="1100" dirty="0" smtClean="0">
              <a:latin typeface="メイリオ" pitchFamily="50" charset="-128"/>
              <a:ea typeface="メイリオ" pitchFamily="50" charset="-128"/>
              <a:cs typeface="メイリオ" pitchFamily="50" charset="-128"/>
            </a:endParaRPr>
          </a:p>
          <a:p>
            <a:pPr eaLnBrk="1" hangingPunct="1"/>
            <a:r>
              <a:rPr lang="ja-JP" altLang="en-US" sz="1100" dirty="0" smtClean="0">
                <a:latin typeface="メイリオ" pitchFamily="50" charset="-128"/>
                <a:ea typeface="メイリオ" pitchFamily="50" charset="-128"/>
                <a:cs typeface="メイリオ" pitchFamily="50" charset="-128"/>
              </a:rPr>
              <a:t>戦略に合わせる</a:t>
            </a:r>
            <a:endParaRPr lang="ja-JP" altLang="en-US" sz="1100" dirty="0">
              <a:latin typeface="メイリオ" pitchFamily="50" charset="-128"/>
              <a:ea typeface="メイリオ" pitchFamily="50" charset="-128"/>
              <a:cs typeface="メイリオ" pitchFamily="50" charset="-128"/>
            </a:endParaRPr>
          </a:p>
        </p:txBody>
      </p:sp>
      <p:sp>
        <p:nvSpPr>
          <p:cNvPr id="114" name="Rectangle 13"/>
          <p:cNvSpPr>
            <a:spLocks noChangeArrowheads="1"/>
          </p:cNvSpPr>
          <p:nvPr/>
        </p:nvSpPr>
        <p:spPr bwMode="auto">
          <a:xfrm>
            <a:off x="6252121" y="3759647"/>
            <a:ext cx="1816100" cy="336994"/>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ビジネスモデル</a:t>
            </a:r>
            <a:endParaRPr kumimoji="0" lang="en-US" altLang="ja-JP" sz="1400" b="1" dirty="0">
              <a:latin typeface="メイリオ" pitchFamily="50" charset="-128"/>
              <a:ea typeface="メイリオ" pitchFamily="50" charset="-128"/>
              <a:cs typeface="メイリオ" pitchFamily="50" charset="-128"/>
            </a:endParaRPr>
          </a:p>
          <a:p>
            <a:pPr algn="ctr" defTabSz="387350">
              <a:lnSpc>
                <a:spcPct val="104000"/>
              </a:lnSpc>
              <a:buClr>
                <a:srgbClr val="FFFFFF"/>
              </a:buClr>
              <a:buSzPct val="90000"/>
              <a:buFont typeface="Monotype Sorts" pitchFamily="2" charset="2"/>
              <a:buNone/>
            </a:pPr>
            <a:r>
              <a:rPr kumimoji="0" lang="en-US" altLang="ja-JP" sz="1200" b="1" dirty="0" smtClean="0">
                <a:latin typeface="メイリオ" pitchFamily="50" charset="-128"/>
                <a:ea typeface="メイリオ" pitchFamily="50" charset="-128"/>
                <a:cs typeface="メイリオ" pitchFamily="50" charset="-128"/>
              </a:rPr>
              <a:t>(</a:t>
            </a:r>
            <a:r>
              <a:rPr kumimoji="0" lang="ja-JP" altLang="en-US" sz="1200" b="1" dirty="0" smtClean="0">
                <a:latin typeface="メイリオ" pitchFamily="50" charset="-128"/>
                <a:ea typeface="メイリオ" pitchFamily="50" charset="-128"/>
                <a:cs typeface="メイリオ" pitchFamily="50" charset="-128"/>
              </a:rPr>
              <a:t>組織</a:t>
            </a:r>
            <a:r>
              <a:rPr kumimoji="0" lang="ja-JP" altLang="en-US" sz="1200" b="1" dirty="0">
                <a:latin typeface="メイリオ" pitchFamily="50" charset="-128"/>
                <a:ea typeface="メイリオ" pitchFamily="50" charset="-128"/>
                <a:cs typeface="メイリオ" pitchFamily="50" charset="-128"/>
              </a:rPr>
              <a:t>・業務プロセス</a:t>
            </a:r>
            <a:r>
              <a:rPr kumimoji="0" lang="ja-JP" altLang="en-US" sz="1200" b="1" dirty="0" smtClean="0">
                <a:latin typeface="メイリオ" pitchFamily="50" charset="-128"/>
                <a:ea typeface="メイリオ" pitchFamily="50" charset="-128"/>
                <a:cs typeface="メイリオ" pitchFamily="50" charset="-128"/>
              </a:rPr>
              <a:t>他</a:t>
            </a:r>
            <a:r>
              <a:rPr kumimoji="0" lang="en-US" altLang="ja-JP" sz="1200" b="1" dirty="0" smtClean="0">
                <a:latin typeface="メイリオ" pitchFamily="50" charset="-128"/>
                <a:ea typeface="メイリオ" pitchFamily="50" charset="-128"/>
                <a:cs typeface="メイリオ" pitchFamily="50" charset="-128"/>
              </a:rPr>
              <a:t>)</a:t>
            </a:r>
            <a:endParaRPr kumimoji="0" lang="ja-JP" altLang="en-US" sz="1200" b="1" dirty="0">
              <a:latin typeface="メイリオ" pitchFamily="50" charset="-128"/>
              <a:ea typeface="メイリオ" pitchFamily="50" charset="-128"/>
              <a:cs typeface="メイリオ" pitchFamily="50" charset="-128"/>
            </a:endParaRPr>
          </a:p>
        </p:txBody>
      </p:sp>
      <p:sp>
        <p:nvSpPr>
          <p:cNvPr id="115" name="Rectangle 13"/>
          <p:cNvSpPr>
            <a:spLocks noChangeArrowheads="1"/>
          </p:cNvSpPr>
          <p:nvPr/>
        </p:nvSpPr>
        <p:spPr bwMode="auto">
          <a:xfrm>
            <a:off x="1259632" y="3687563"/>
            <a:ext cx="1816099" cy="336994"/>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387350">
              <a:lnSpc>
                <a:spcPct val="104000"/>
              </a:lnSpc>
              <a:buClr>
                <a:srgbClr val="FFFFFF"/>
              </a:buClr>
              <a:buSzPct val="90000"/>
              <a:buFont typeface="Monotype Sorts" pitchFamily="2" charset="2"/>
              <a:buNone/>
            </a:pPr>
            <a:r>
              <a:rPr kumimoji="0" lang="ja-JP" altLang="en-US" sz="1400" b="1" dirty="0">
                <a:latin typeface="メイリオ" pitchFamily="50" charset="-128"/>
                <a:ea typeface="メイリオ" pitchFamily="50" charset="-128"/>
                <a:cs typeface="メイリオ" pitchFamily="50" charset="-128"/>
              </a:rPr>
              <a:t>ビジネスモデル</a:t>
            </a:r>
            <a:endParaRPr kumimoji="0" lang="en-US" altLang="ja-JP" sz="1400" b="1" dirty="0">
              <a:latin typeface="メイリオ" pitchFamily="50" charset="-128"/>
              <a:ea typeface="メイリオ" pitchFamily="50" charset="-128"/>
              <a:cs typeface="メイリオ" pitchFamily="50" charset="-128"/>
            </a:endParaRPr>
          </a:p>
          <a:p>
            <a:pPr algn="ctr" defTabSz="387350">
              <a:lnSpc>
                <a:spcPct val="104000"/>
              </a:lnSpc>
              <a:buClr>
                <a:srgbClr val="FFFFFF"/>
              </a:buClr>
              <a:buSzPct val="90000"/>
              <a:buFont typeface="Monotype Sorts" pitchFamily="2" charset="2"/>
              <a:buNone/>
            </a:pPr>
            <a:r>
              <a:rPr kumimoji="0" lang="en-US" altLang="ja-JP" sz="1200" b="1" dirty="0" smtClean="0">
                <a:latin typeface="メイリオ" pitchFamily="50" charset="-128"/>
                <a:ea typeface="メイリオ" pitchFamily="50" charset="-128"/>
                <a:cs typeface="メイリオ" pitchFamily="50" charset="-128"/>
              </a:rPr>
              <a:t>(</a:t>
            </a:r>
            <a:r>
              <a:rPr kumimoji="0" lang="ja-JP" altLang="en-US" sz="1200" b="1" dirty="0" smtClean="0">
                <a:latin typeface="メイリオ" pitchFamily="50" charset="-128"/>
                <a:ea typeface="メイリオ" pitchFamily="50" charset="-128"/>
                <a:cs typeface="メイリオ" pitchFamily="50" charset="-128"/>
              </a:rPr>
              <a:t>組織</a:t>
            </a:r>
            <a:r>
              <a:rPr kumimoji="0" lang="ja-JP" altLang="en-US" sz="1200" b="1" dirty="0">
                <a:latin typeface="メイリオ" pitchFamily="50" charset="-128"/>
                <a:ea typeface="メイリオ" pitchFamily="50" charset="-128"/>
                <a:cs typeface="メイリオ" pitchFamily="50" charset="-128"/>
              </a:rPr>
              <a:t>・業務プロセス</a:t>
            </a:r>
            <a:r>
              <a:rPr kumimoji="0" lang="ja-JP" altLang="en-US" sz="1200" b="1" dirty="0" smtClean="0">
                <a:latin typeface="メイリオ" pitchFamily="50" charset="-128"/>
                <a:ea typeface="メイリオ" pitchFamily="50" charset="-128"/>
                <a:cs typeface="メイリオ" pitchFamily="50" charset="-128"/>
              </a:rPr>
              <a:t>他</a:t>
            </a:r>
            <a:r>
              <a:rPr kumimoji="0" lang="en-US" altLang="ja-JP" sz="1200" b="1" dirty="0" smtClean="0">
                <a:latin typeface="メイリオ" pitchFamily="50" charset="-128"/>
                <a:ea typeface="メイリオ" pitchFamily="50" charset="-128"/>
                <a:cs typeface="メイリオ" pitchFamily="50" charset="-128"/>
              </a:rPr>
              <a:t>)</a:t>
            </a:r>
            <a:endParaRPr kumimoji="0" lang="ja-JP" altLang="en-US" sz="1200" b="1" dirty="0">
              <a:latin typeface="メイリオ" pitchFamily="50" charset="-128"/>
              <a:ea typeface="メイリオ" pitchFamily="50" charset="-128"/>
              <a:cs typeface="メイリオ" pitchFamily="50" charset="-128"/>
            </a:endParaRPr>
          </a:p>
        </p:txBody>
      </p:sp>
      <p:sp>
        <p:nvSpPr>
          <p:cNvPr id="116" name="角丸四角形吹き出し 52"/>
          <p:cNvSpPr>
            <a:spLocks noChangeArrowheads="1"/>
          </p:cNvSpPr>
          <p:nvPr/>
        </p:nvSpPr>
        <p:spPr bwMode="auto">
          <a:xfrm>
            <a:off x="3191817" y="2913229"/>
            <a:ext cx="1236167" cy="925711"/>
          </a:xfrm>
          <a:prstGeom prst="wedgeRoundRectCallout">
            <a:avLst>
              <a:gd name="adj1" fmla="val -79727"/>
              <a:gd name="adj2" fmla="val -12343"/>
              <a:gd name="adj3"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en-US" altLang="ja-JP" sz="1200" b="1">
                <a:latin typeface="メイリオ" pitchFamily="50" charset="-128"/>
                <a:ea typeface="メイリオ" pitchFamily="50" charset="-128"/>
                <a:cs typeface="メイリオ" pitchFamily="50" charset="-128"/>
              </a:rPr>
              <a:t>IT</a:t>
            </a:r>
            <a:r>
              <a:rPr lang="ja-JP" altLang="en-US" sz="1200" b="1">
                <a:latin typeface="メイリオ" pitchFamily="50" charset="-128"/>
                <a:ea typeface="メイリオ" pitchFamily="50" charset="-128"/>
                <a:cs typeface="メイリオ" pitchFamily="50" charset="-128"/>
              </a:rPr>
              <a:t>支援組織・ベンダーは詳しく</a:t>
            </a:r>
            <a:endParaRPr lang="en-US" altLang="ja-JP" sz="1200" b="1">
              <a:latin typeface="メイリオ" pitchFamily="50" charset="-128"/>
              <a:ea typeface="メイリオ" pitchFamily="50" charset="-128"/>
              <a:cs typeface="メイリオ" pitchFamily="50" charset="-128"/>
            </a:endParaRPr>
          </a:p>
          <a:p>
            <a:r>
              <a:rPr lang="ja-JP" altLang="en-US" sz="1200" b="1">
                <a:latin typeface="メイリオ" pitchFamily="50" charset="-128"/>
                <a:ea typeface="メイリオ" pitchFamily="50" charset="-128"/>
                <a:cs typeface="メイリオ" pitchFamily="50" charset="-128"/>
              </a:rPr>
              <a:t>知らない</a:t>
            </a:r>
            <a:endParaRPr lang="en-US" altLang="ja-JP" sz="1200" b="1">
              <a:latin typeface="メイリオ" pitchFamily="50" charset="-128"/>
              <a:ea typeface="メイリオ" pitchFamily="50" charset="-128"/>
              <a:cs typeface="メイリオ" pitchFamily="50" charset="-128"/>
            </a:endParaRPr>
          </a:p>
          <a:p>
            <a:r>
              <a:rPr lang="ja-JP" altLang="en-US" sz="1200" b="1">
                <a:latin typeface="メイリオ" pitchFamily="50" charset="-128"/>
                <a:ea typeface="メイリオ" pitchFamily="50" charset="-128"/>
                <a:cs typeface="メイリオ" pitchFamily="50" charset="-128"/>
              </a:rPr>
              <a:t>部分</a:t>
            </a:r>
            <a:endParaRPr lang="en-US" altLang="ja-JP" sz="1200" b="1">
              <a:latin typeface="メイリオ" pitchFamily="50" charset="-128"/>
              <a:ea typeface="メイリオ" pitchFamily="50" charset="-128"/>
              <a:cs typeface="メイリオ" pitchFamily="50" charset="-128"/>
            </a:endParaRPr>
          </a:p>
        </p:txBody>
      </p:sp>
      <p:sp>
        <p:nvSpPr>
          <p:cNvPr id="117" name="角丸四角形吹き出し 53"/>
          <p:cNvSpPr>
            <a:spLocks noChangeArrowheads="1"/>
          </p:cNvSpPr>
          <p:nvPr/>
        </p:nvSpPr>
        <p:spPr bwMode="auto">
          <a:xfrm>
            <a:off x="3191817" y="2913556"/>
            <a:ext cx="1236167" cy="937998"/>
          </a:xfrm>
          <a:prstGeom prst="wedgeRoundRectCallout">
            <a:avLst>
              <a:gd name="adj1" fmla="val -67296"/>
              <a:gd name="adj2" fmla="val 44690"/>
              <a:gd name="adj3"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ja-JP" altLang="en-US" sz="1200" b="1" dirty="0" smtClean="0">
                <a:latin typeface="メイリオ" pitchFamily="50" charset="-128"/>
                <a:ea typeface="メイリオ" pitchFamily="50" charset="-128"/>
                <a:cs typeface="メイリオ" pitchFamily="50" charset="-128"/>
              </a:rPr>
              <a:t>導入側で</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latin typeface="メイリオ" pitchFamily="50" charset="-128"/>
                <a:ea typeface="メイリオ" pitchFamily="50" charset="-128"/>
                <a:cs typeface="メイリオ" pitchFamily="50" charset="-128"/>
              </a:rPr>
              <a:t>決めた上で</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latin typeface="メイリオ" pitchFamily="50" charset="-128"/>
                <a:ea typeface="メイリオ" pitchFamily="50" charset="-128"/>
                <a:cs typeface="メイリオ" pitchFamily="50" charset="-128"/>
              </a:rPr>
              <a:t>ベンダーに</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solidFill>
                  <a:srgbClr val="FF0000"/>
                </a:solidFill>
                <a:latin typeface="メイリオ" pitchFamily="50" charset="-128"/>
                <a:ea typeface="メイリオ" pitchFamily="50" charset="-128"/>
                <a:cs typeface="メイリオ" pitchFamily="50" charset="-128"/>
              </a:rPr>
              <a:t>要求</a:t>
            </a:r>
            <a:r>
              <a:rPr lang="ja-JP" altLang="en-US" sz="1200" b="1" dirty="0" smtClean="0">
                <a:latin typeface="メイリオ" pitchFamily="50" charset="-128"/>
                <a:ea typeface="メイリオ" pitchFamily="50" charset="-128"/>
                <a:cs typeface="メイリオ" pitchFamily="50" charset="-128"/>
              </a:rPr>
              <a:t>すべき事</a:t>
            </a:r>
            <a:endParaRPr lang="en-US" altLang="ja-JP" sz="1200" b="1" dirty="0">
              <a:latin typeface="メイリオ" pitchFamily="50" charset="-128"/>
              <a:ea typeface="メイリオ" pitchFamily="50" charset="-128"/>
              <a:cs typeface="メイリオ" pitchFamily="50" charset="-128"/>
            </a:endParaRPr>
          </a:p>
        </p:txBody>
      </p:sp>
      <p:sp>
        <p:nvSpPr>
          <p:cNvPr id="118" name="角丸四角形吹き出し 53"/>
          <p:cNvSpPr>
            <a:spLocks noChangeArrowheads="1"/>
          </p:cNvSpPr>
          <p:nvPr/>
        </p:nvSpPr>
        <p:spPr bwMode="auto">
          <a:xfrm>
            <a:off x="4983206" y="2581320"/>
            <a:ext cx="1181801" cy="1565780"/>
          </a:xfrm>
          <a:prstGeom prst="wedgeRoundRectCallout">
            <a:avLst>
              <a:gd name="adj1" fmla="val 74142"/>
              <a:gd name="adj2" fmla="val 29245"/>
              <a:gd name="adj3" fmla="val 16667"/>
            </a:avLst>
          </a:prstGeom>
          <a:solidFill>
            <a:srgbClr val="FFFFCC"/>
          </a:solidFill>
          <a:ln w="9525" algn="ctr">
            <a:solidFill>
              <a:srgbClr val="FF0000"/>
            </a:solidFill>
            <a:round/>
            <a:headEnd/>
            <a:tailEnd/>
          </a:ln>
        </p:spPr>
        <p:txBody>
          <a:bodyPr lIns="90000" tIns="46800" rIns="90000" bIns="46800" anchor="ctr"/>
          <a:lstStyle/>
          <a:p>
            <a:r>
              <a:rPr lang="ja-JP" altLang="en-US" sz="1200" b="1">
                <a:solidFill>
                  <a:srgbClr val="FF0000"/>
                </a:solidFill>
                <a:latin typeface="メイリオ" pitchFamily="50" charset="-128"/>
                <a:ea typeface="メイリオ" pitchFamily="50" charset="-128"/>
                <a:cs typeface="メイリオ" pitchFamily="50" charset="-128"/>
              </a:rPr>
              <a:t>ありたい姿</a:t>
            </a:r>
            <a:endParaRPr lang="en-US" altLang="ja-JP" sz="1200" b="1">
              <a:solidFill>
                <a:srgbClr val="FF0000"/>
              </a:solidFill>
              <a:latin typeface="メイリオ" pitchFamily="50" charset="-128"/>
              <a:ea typeface="メイリオ" pitchFamily="50" charset="-128"/>
              <a:cs typeface="メイリオ" pitchFamily="50" charset="-128"/>
            </a:endParaRPr>
          </a:p>
          <a:p>
            <a:r>
              <a:rPr lang="ja-JP" altLang="en-US" sz="1200" b="1">
                <a:solidFill>
                  <a:srgbClr val="FF0000"/>
                </a:solidFill>
                <a:latin typeface="メイリオ" pitchFamily="50" charset="-128"/>
                <a:ea typeface="メイリオ" pitchFamily="50" charset="-128"/>
                <a:cs typeface="メイリオ" pitchFamily="50" charset="-128"/>
              </a:rPr>
              <a:t>なりたい姿実現に必要な「要求」をまとめる事が成功のカギ</a:t>
            </a:r>
            <a:endParaRPr lang="en-US" altLang="ja-JP" sz="1200" b="1">
              <a:solidFill>
                <a:srgbClr val="FF0000"/>
              </a:solidFill>
              <a:latin typeface="メイリオ" pitchFamily="50" charset="-128"/>
              <a:ea typeface="メイリオ" pitchFamily="50" charset="-128"/>
              <a:cs typeface="メイリオ" pitchFamily="50" charset="-128"/>
            </a:endParaRPr>
          </a:p>
        </p:txBody>
      </p:sp>
      <p:sp>
        <p:nvSpPr>
          <p:cNvPr id="119" name="角丸四角形吹き出し 53"/>
          <p:cNvSpPr>
            <a:spLocks noChangeArrowheads="1"/>
          </p:cNvSpPr>
          <p:nvPr/>
        </p:nvSpPr>
        <p:spPr bwMode="auto">
          <a:xfrm>
            <a:off x="4951069" y="2560639"/>
            <a:ext cx="1213938" cy="1585858"/>
          </a:xfrm>
          <a:prstGeom prst="wedgeRoundRectCallout">
            <a:avLst>
              <a:gd name="adj1" fmla="val 90590"/>
              <a:gd name="adj2" fmla="val -774"/>
              <a:gd name="adj3" fmla="val 16667"/>
            </a:avLst>
          </a:prstGeom>
          <a:solidFill>
            <a:srgbClr val="FFFFCC"/>
          </a:solidFill>
          <a:ln w="9525" algn="ctr">
            <a:solidFill>
              <a:srgbClr val="FF0000"/>
            </a:solidFill>
            <a:round/>
            <a:headEnd/>
            <a:tailEnd/>
          </a:ln>
        </p:spPr>
        <p:txBody>
          <a:bodyPr lIns="72000" tIns="46800" rIns="72000" bIns="46800" anchor="ctr"/>
          <a:lstStyle/>
          <a:p>
            <a:r>
              <a:rPr lang="ja-JP" altLang="en-US" sz="1200" b="1" dirty="0" smtClean="0">
                <a:latin typeface="メイリオ" pitchFamily="50" charset="-128"/>
                <a:ea typeface="メイリオ" pitchFamily="50" charset="-128"/>
                <a:cs typeface="メイリオ" pitchFamily="50" charset="-128"/>
              </a:rPr>
              <a:t>なりたい</a:t>
            </a:r>
            <a:r>
              <a:rPr lang="ja-JP" altLang="en-US" sz="1200" b="1" dirty="0">
                <a:latin typeface="メイリオ" pitchFamily="50" charset="-128"/>
                <a:ea typeface="メイリオ" pitchFamily="50" charset="-128"/>
                <a:cs typeface="メイリオ" pitchFamily="50" charset="-128"/>
              </a:rPr>
              <a:t>姿</a:t>
            </a:r>
            <a:endParaRPr lang="en-US" altLang="ja-JP" sz="1200" b="1" dirty="0">
              <a:latin typeface="メイリオ" pitchFamily="50" charset="-128"/>
              <a:ea typeface="メイリオ" pitchFamily="50" charset="-128"/>
              <a:cs typeface="メイリオ" pitchFamily="50" charset="-128"/>
            </a:endParaRPr>
          </a:p>
          <a:p>
            <a:r>
              <a:rPr lang="ja-JP" altLang="en-US" sz="1200" b="1" dirty="0" smtClean="0">
                <a:latin typeface="メイリオ" pitchFamily="50" charset="-128"/>
                <a:ea typeface="メイリオ" pitchFamily="50" charset="-128"/>
                <a:cs typeface="メイリオ" pitchFamily="50" charset="-128"/>
              </a:rPr>
              <a:t>ありたい姿、およびその実現</a:t>
            </a:r>
            <a:r>
              <a:rPr lang="ja-JP" altLang="en-US" sz="1200" b="1" dirty="0">
                <a:latin typeface="メイリオ" pitchFamily="50" charset="-128"/>
                <a:ea typeface="メイリオ" pitchFamily="50" charset="-128"/>
                <a:cs typeface="メイリオ" pitchFamily="50" charset="-128"/>
              </a:rPr>
              <a:t>に必要</a:t>
            </a:r>
            <a:r>
              <a:rPr lang="ja-JP" altLang="en-US" sz="1200" b="1" dirty="0" smtClean="0">
                <a:latin typeface="メイリオ" pitchFamily="50" charset="-128"/>
                <a:ea typeface="メイリオ" pitchFamily="50" charset="-128"/>
                <a:cs typeface="メイリオ" pitchFamily="50" charset="-128"/>
              </a:rPr>
              <a:t>な</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solidFill>
                  <a:srgbClr val="FF0000"/>
                </a:solidFill>
                <a:latin typeface="メイリオ" pitchFamily="50" charset="-128"/>
                <a:ea typeface="メイリオ" pitchFamily="50" charset="-128"/>
                <a:cs typeface="メイリオ" pitchFamily="50" charset="-128"/>
              </a:rPr>
              <a:t>要求</a:t>
            </a:r>
            <a:r>
              <a:rPr lang="ja-JP" altLang="en-US" sz="1200" b="1" dirty="0" smtClean="0">
                <a:latin typeface="メイリオ" pitchFamily="50" charset="-128"/>
                <a:ea typeface="メイリオ" pitchFamily="50" charset="-128"/>
                <a:cs typeface="メイリオ" pitchFamily="50" charset="-128"/>
              </a:rPr>
              <a:t>を</a:t>
            </a:r>
            <a:endParaRPr lang="en-US" altLang="ja-JP" sz="1200" b="1" dirty="0" smtClean="0">
              <a:latin typeface="メイリオ" pitchFamily="50" charset="-128"/>
              <a:ea typeface="メイリオ" pitchFamily="50" charset="-128"/>
              <a:cs typeface="メイリオ" pitchFamily="50" charset="-128"/>
            </a:endParaRPr>
          </a:p>
          <a:p>
            <a:r>
              <a:rPr lang="ja-JP" altLang="en-US" sz="1200" b="1" dirty="0" smtClean="0">
                <a:solidFill>
                  <a:srgbClr val="FF0000"/>
                </a:solidFill>
                <a:latin typeface="メイリオ" pitchFamily="50" charset="-128"/>
                <a:ea typeface="メイリオ" pitchFamily="50" charset="-128"/>
                <a:cs typeface="メイリオ" pitchFamily="50" charset="-128"/>
              </a:rPr>
              <a:t>情報システム構想・企画</a:t>
            </a:r>
            <a:endParaRPr lang="en-US" altLang="ja-JP" sz="1200" b="1" dirty="0" smtClean="0">
              <a:solidFill>
                <a:srgbClr val="FF0000"/>
              </a:solidFill>
              <a:latin typeface="メイリオ" pitchFamily="50" charset="-128"/>
              <a:ea typeface="メイリオ" pitchFamily="50" charset="-128"/>
              <a:cs typeface="メイリオ" pitchFamily="50" charset="-128"/>
            </a:endParaRPr>
          </a:p>
          <a:p>
            <a:r>
              <a:rPr lang="ja-JP" altLang="en-US" sz="1200" b="1" dirty="0" smtClean="0">
                <a:latin typeface="メイリオ" pitchFamily="50" charset="-128"/>
                <a:ea typeface="メイリオ" pitchFamily="50" charset="-128"/>
                <a:cs typeface="メイリオ" pitchFamily="50" charset="-128"/>
              </a:rPr>
              <a:t>で明確にする</a:t>
            </a:r>
            <a:endParaRPr lang="en-US" altLang="ja-JP" sz="1200" b="1" dirty="0">
              <a:latin typeface="メイリオ" pitchFamily="50" charset="-128"/>
              <a:ea typeface="メイリオ" pitchFamily="50" charset="-128"/>
              <a:cs typeface="メイリオ" pitchFamily="50" charset="-128"/>
            </a:endParaRPr>
          </a:p>
        </p:txBody>
      </p:sp>
      <p:sp>
        <p:nvSpPr>
          <p:cNvPr id="121" name="テキスト ボックス 120"/>
          <p:cNvSpPr txBox="1"/>
          <p:nvPr/>
        </p:nvSpPr>
        <p:spPr>
          <a:xfrm>
            <a:off x="107504" y="5476121"/>
            <a:ext cx="8928992" cy="360000"/>
          </a:xfrm>
          <a:prstGeom prst="rect">
            <a:avLst/>
          </a:prstGeom>
          <a:solidFill>
            <a:srgbClr val="FFFF00"/>
          </a:solidFill>
          <a:ln w="19050">
            <a:solidFill>
              <a:schemeClr val="tx1"/>
            </a:solidFill>
          </a:ln>
        </p:spPr>
        <p:txBody>
          <a:bodyPr wrap="square" lIns="36000" tIns="36000" rIns="36000" bIns="36000" rtlCol="0" anchor="ctr">
            <a:noAutofit/>
          </a:bodyPr>
          <a:lstStyle/>
          <a:p>
            <a:pPr algn="ctr"/>
            <a:r>
              <a:rPr lang="ja-JP" altLang="en-US" sz="1400" b="1" dirty="0" smtClean="0">
                <a:latin typeface="メイリオ" pitchFamily="50" charset="-128"/>
                <a:ea typeface="メイリオ" pitchFamily="50" charset="-128"/>
                <a:cs typeface="メイリオ" pitchFamily="50" charset="-128"/>
              </a:rPr>
              <a:t>事業としてのなりたい姿、ありたい姿の実現に必要となる</a:t>
            </a:r>
            <a:r>
              <a:rPr kumimoji="1" lang="ja-JP" altLang="en-US" sz="1400" b="1" u="sng" dirty="0" smtClean="0">
                <a:solidFill>
                  <a:srgbClr val="FF0000"/>
                </a:solidFill>
                <a:latin typeface="メイリオ" pitchFamily="50" charset="-128"/>
                <a:ea typeface="メイリオ" pitchFamily="50" charset="-128"/>
                <a:cs typeface="メイリオ" pitchFamily="50" charset="-128"/>
              </a:rPr>
              <a:t>「要求」は</a:t>
            </a:r>
            <a:r>
              <a:rPr lang="ja-JP" altLang="en-US" sz="1400" b="1" u="sng" dirty="0" smtClean="0">
                <a:solidFill>
                  <a:srgbClr val="FF0000"/>
                </a:solidFill>
                <a:latin typeface="メイリオ" pitchFamily="50" charset="-128"/>
                <a:ea typeface="メイリオ" pitchFamily="50" charset="-128"/>
                <a:cs typeface="メイリオ" pitchFamily="50" charset="-128"/>
              </a:rPr>
              <a:t>三井物産（導入側）にしか定義できない</a:t>
            </a:r>
            <a:endParaRPr kumimoji="1" lang="ja-JP" altLang="en-US" sz="1400" b="1" u="sng" dirty="0">
              <a:solidFill>
                <a:srgbClr val="FF0000"/>
              </a:solidFill>
              <a:latin typeface="メイリオ" pitchFamily="50" charset="-128"/>
              <a:ea typeface="メイリオ" pitchFamily="50" charset="-128"/>
              <a:cs typeface="メイリオ" pitchFamily="50" charset="-128"/>
            </a:endParaRPr>
          </a:p>
        </p:txBody>
      </p:sp>
      <p:sp>
        <p:nvSpPr>
          <p:cNvPr id="132" name="テキスト ボックス 131"/>
          <p:cNvSpPr txBox="1"/>
          <p:nvPr/>
        </p:nvSpPr>
        <p:spPr>
          <a:xfrm>
            <a:off x="107504" y="6099826"/>
            <a:ext cx="8928000" cy="504000"/>
          </a:xfrm>
          <a:prstGeom prst="rect">
            <a:avLst/>
          </a:prstGeom>
          <a:solidFill>
            <a:srgbClr val="FFFF00"/>
          </a:solidFill>
          <a:ln w="19050">
            <a:solidFill>
              <a:schemeClr val="tx1"/>
            </a:solidFill>
          </a:ln>
        </p:spPr>
        <p:txBody>
          <a:bodyPr wrap="square" lIns="36000" tIns="36000" rIns="36000" bIns="36000" rtlCol="0" anchor="ctr">
            <a:noAutofit/>
          </a:bodyPr>
          <a:lstStyle/>
          <a:p>
            <a:pPr algn="ctr"/>
            <a:r>
              <a:rPr kumimoji="1" lang="ja-JP" altLang="en-US" sz="1400" b="1" u="sng" dirty="0" smtClean="0">
                <a:solidFill>
                  <a:srgbClr val="FF0000"/>
                </a:solidFill>
                <a:latin typeface="メイリオ" pitchFamily="50" charset="-128"/>
                <a:ea typeface="メイリオ" pitchFamily="50" charset="-128"/>
                <a:cs typeface="メイリオ" pitchFamily="50" charset="-128"/>
              </a:rPr>
              <a:t>「要求」を明確化し、</a:t>
            </a:r>
            <a:r>
              <a:rPr lang="ja-JP" altLang="en-US" sz="1400" b="1" u="sng" dirty="0">
                <a:solidFill>
                  <a:srgbClr val="FF0000"/>
                </a:solidFill>
                <a:latin typeface="メイリオ" pitchFamily="50" charset="-128"/>
                <a:ea typeface="メイリオ" pitchFamily="50" charset="-128"/>
                <a:cs typeface="メイリオ" pitchFamily="50" charset="-128"/>
              </a:rPr>
              <a:t>目的</a:t>
            </a:r>
            <a:r>
              <a:rPr lang="ja-JP" altLang="en-US" sz="1400" b="1" u="sng" dirty="0" smtClean="0">
                <a:solidFill>
                  <a:srgbClr val="FF0000"/>
                </a:solidFill>
                <a:latin typeface="メイリオ" pitchFamily="50" charset="-128"/>
                <a:ea typeface="メイリオ" pitchFamily="50" charset="-128"/>
                <a:cs typeface="メイリオ" pitchFamily="50" charset="-128"/>
              </a:rPr>
              <a:t>に合った情報システムを構築する</a:t>
            </a:r>
            <a:r>
              <a:rPr kumimoji="1" lang="ja-JP" altLang="en-US" sz="1400" b="1" u="sng" dirty="0" smtClean="0">
                <a:solidFill>
                  <a:srgbClr val="FF0000"/>
                </a:solidFill>
                <a:latin typeface="メイリオ" pitchFamily="50" charset="-128"/>
                <a:ea typeface="メイリオ" pitchFamily="50" charset="-128"/>
                <a:cs typeface="メイリオ" pitchFamily="50" charset="-128"/>
              </a:rPr>
              <a:t>ためには、</a:t>
            </a:r>
            <a:endParaRPr kumimoji="1" lang="en-US" altLang="ja-JP" sz="1400" b="1" u="sng" dirty="0" smtClean="0">
              <a:solidFill>
                <a:srgbClr val="FF0000"/>
              </a:solidFill>
              <a:latin typeface="メイリオ" pitchFamily="50" charset="-128"/>
              <a:ea typeface="メイリオ" pitchFamily="50" charset="-128"/>
              <a:cs typeface="メイリオ" pitchFamily="50" charset="-128"/>
            </a:endParaRPr>
          </a:p>
          <a:p>
            <a:pPr algn="ctr"/>
            <a:r>
              <a:rPr kumimoji="1" lang="ja-JP" altLang="en-US" sz="1400" b="1" u="sng" dirty="0" smtClean="0">
                <a:solidFill>
                  <a:srgbClr val="FF0000"/>
                </a:solidFill>
                <a:latin typeface="メイリオ" pitchFamily="50" charset="-128"/>
                <a:ea typeface="メイリオ" pitchFamily="50" charset="-128"/>
                <a:cs typeface="メイリオ" pitchFamily="50" charset="-128"/>
              </a:rPr>
              <a:t>「情報システム構想・企画」の実施が必要</a:t>
            </a:r>
            <a:endParaRPr kumimoji="1" lang="ja-JP" altLang="en-US" sz="1400" b="1" u="sng" dirty="0">
              <a:solidFill>
                <a:srgbClr val="FF0000"/>
              </a:solidFill>
              <a:latin typeface="メイリオ" pitchFamily="50" charset="-128"/>
              <a:ea typeface="メイリオ" pitchFamily="50" charset="-128"/>
              <a:cs typeface="メイリオ" pitchFamily="50" charset="-128"/>
            </a:endParaRPr>
          </a:p>
        </p:txBody>
      </p:sp>
      <p:sp>
        <p:nvSpPr>
          <p:cNvPr id="56" name="二等辺三角形 55"/>
          <p:cNvSpPr/>
          <p:nvPr/>
        </p:nvSpPr>
        <p:spPr bwMode="auto">
          <a:xfrm flipV="1">
            <a:off x="3491880" y="5260264"/>
            <a:ext cx="2160000" cy="162000"/>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7" name="二等辺三角形 56"/>
          <p:cNvSpPr/>
          <p:nvPr/>
        </p:nvSpPr>
        <p:spPr bwMode="auto">
          <a:xfrm flipV="1">
            <a:off x="3491880" y="5890352"/>
            <a:ext cx="2160000" cy="162000"/>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8" name="Rectangle 3"/>
          <p:cNvSpPr>
            <a:spLocks noChangeArrowheads="1"/>
          </p:cNvSpPr>
          <p:nvPr/>
        </p:nvSpPr>
        <p:spPr bwMode="auto">
          <a:xfrm>
            <a:off x="4644007" y="871062"/>
            <a:ext cx="1656000" cy="12600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72000" bIns="72000" anchor="t"/>
          <a:lstStyle/>
          <a:p>
            <a:pPr>
              <a:buFont typeface="Wingdings" pitchFamily="2" charset="2"/>
              <a:buNone/>
            </a:pPr>
            <a:r>
              <a:rPr kumimoji="0" lang="ja-JP" altLang="en-US" sz="1600" b="1" dirty="0" smtClean="0">
                <a:latin typeface="メイリオ" pitchFamily="50" charset="-128"/>
                <a:ea typeface="メイリオ" pitchFamily="50" charset="-128"/>
                <a:cs typeface="メイリオ" pitchFamily="50" charset="-128"/>
              </a:rPr>
              <a:t>整合がとれて</a:t>
            </a:r>
            <a:endParaRPr kumimoji="0" lang="en-US" altLang="ja-JP" sz="1600" b="1" dirty="0" smtClean="0">
              <a:latin typeface="メイリオ" pitchFamily="50" charset="-128"/>
              <a:ea typeface="メイリオ" pitchFamily="50" charset="-128"/>
              <a:cs typeface="メイリオ" pitchFamily="50" charset="-128"/>
            </a:endParaRPr>
          </a:p>
          <a:p>
            <a:pPr>
              <a:buFont typeface="Wingdings" pitchFamily="2" charset="2"/>
              <a:buNone/>
            </a:pPr>
            <a:r>
              <a:rPr kumimoji="0" lang="ja-JP" altLang="en-US" sz="1600" b="1" dirty="0" smtClean="0">
                <a:latin typeface="メイリオ" pitchFamily="50" charset="-128"/>
                <a:ea typeface="メイリオ" pitchFamily="50" charset="-128"/>
                <a:cs typeface="メイリオ" pitchFamily="50" charset="-128"/>
              </a:rPr>
              <a:t>いるシステム</a:t>
            </a:r>
            <a:endParaRPr kumimoji="0" lang="en-US" altLang="ja-JP" sz="1600" b="1" dirty="0" smtClean="0">
              <a:latin typeface="メイリオ" pitchFamily="50" charset="-128"/>
              <a:ea typeface="メイリオ" pitchFamily="50" charset="-128"/>
              <a:cs typeface="メイリオ" pitchFamily="50" charset="-128"/>
            </a:endParaRPr>
          </a:p>
          <a:p>
            <a:pPr>
              <a:buFont typeface="Wingdings" pitchFamily="2" charset="2"/>
              <a:buNone/>
            </a:pPr>
            <a:r>
              <a:rPr kumimoji="0" lang="en-US" altLang="ja-JP" sz="1200" dirty="0">
                <a:latin typeface="メイリオ" pitchFamily="50" charset="-128"/>
                <a:ea typeface="メイリオ" pitchFamily="50" charset="-128"/>
                <a:cs typeface="メイリオ" pitchFamily="50" charset="-128"/>
              </a:rPr>
              <a:t>(</a:t>
            </a:r>
            <a:r>
              <a:rPr kumimoji="0" lang="ja-JP" altLang="en-US" sz="1200" dirty="0" smtClean="0">
                <a:latin typeface="メイリオ" pitchFamily="50" charset="-128"/>
                <a:ea typeface="メイリオ" pitchFamily="50" charset="-128"/>
                <a:cs typeface="メイリオ" pitchFamily="50" charset="-128"/>
              </a:rPr>
              <a:t>導入側が「要求」を</a:t>
            </a:r>
            <a:endParaRPr kumimoji="0" lang="en-US" altLang="ja-JP" sz="1200" dirty="0" smtClean="0">
              <a:latin typeface="メイリオ" pitchFamily="50" charset="-128"/>
              <a:ea typeface="メイリオ" pitchFamily="50" charset="-128"/>
              <a:cs typeface="メイリオ" pitchFamily="50" charset="-128"/>
            </a:endParaRPr>
          </a:p>
          <a:p>
            <a:pPr>
              <a:buFont typeface="Wingdings" pitchFamily="2" charset="2"/>
              <a:buNone/>
            </a:pPr>
            <a:r>
              <a:rPr kumimoji="0" lang="ja-JP" altLang="en-US" sz="1200" dirty="0" smtClean="0">
                <a:latin typeface="メイリオ" pitchFamily="50" charset="-128"/>
                <a:ea typeface="メイリオ" pitchFamily="50" charset="-128"/>
                <a:cs typeface="メイリオ" pitchFamily="50" charset="-128"/>
              </a:rPr>
              <a:t> まとめてから構築</a:t>
            </a:r>
            <a:endParaRPr kumimoji="0" lang="en-US" altLang="ja-JP" sz="1200" dirty="0" smtClean="0">
              <a:latin typeface="メイリオ" pitchFamily="50" charset="-128"/>
              <a:ea typeface="メイリオ" pitchFamily="50" charset="-128"/>
              <a:cs typeface="メイリオ" pitchFamily="50" charset="-128"/>
            </a:endParaRPr>
          </a:p>
          <a:p>
            <a:pPr>
              <a:buFont typeface="Wingdings" pitchFamily="2" charset="2"/>
              <a:buNone/>
            </a:pPr>
            <a:r>
              <a:rPr kumimoji="0" lang="ja-JP" altLang="en-US" sz="1200" dirty="0" smtClean="0">
                <a:latin typeface="メイリオ" pitchFamily="50" charset="-128"/>
                <a:ea typeface="メイリオ" pitchFamily="50" charset="-128"/>
                <a:cs typeface="メイリオ" pitchFamily="50" charset="-128"/>
              </a:rPr>
              <a:t> プロジェクト開始</a:t>
            </a:r>
            <a:r>
              <a:rPr kumimoji="0" lang="en-US" altLang="ja-JP" sz="1200" dirty="0" smtClean="0">
                <a:latin typeface="メイリオ" pitchFamily="50" charset="-128"/>
                <a:ea typeface="メイリオ" pitchFamily="50" charset="-128"/>
                <a:cs typeface="メイリオ" pitchFamily="50" charset="-128"/>
              </a:rPr>
              <a:t>)</a:t>
            </a:r>
            <a:endParaRPr kumimoji="0" lang="ja-JP" altLang="en-US" sz="1200" dirty="0">
              <a:latin typeface="メイリオ" pitchFamily="50" charset="-128"/>
              <a:ea typeface="メイリオ" pitchFamily="50" charset="-128"/>
              <a:cs typeface="メイリオ" pitchFamily="50" charset="-128"/>
            </a:endParaRPr>
          </a:p>
        </p:txBody>
      </p:sp>
      <p:sp>
        <p:nvSpPr>
          <p:cNvPr id="59" name="Rectangle 6"/>
          <p:cNvSpPr>
            <a:spLocks noChangeArrowheads="1"/>
          </p:cNvSpPr>
          <p:nvPr/>
        </p:nvSpPr>
        <p:spPr bwMode="auto">
          <a:xfrm>
            <a:off x="179511" y="871062"/>
            <a:ext cx="1656000" cy="1260000"/>
          </a:xfrm>
          <a:prstGeom prst="rect">
            <a:avLst/>
          </a:prstGeom>
          <a:solidFill>
            <a:srgbClr val="FFCCFF"/>
          </a:solidFill>
          <a:ln>
            <a:noFill/>
          </a:ln>
          <a:extLst/>
        </p:spPr>
        <p:txBody>
          <a:bodyPr wrap="square" tIns="72000" bIns="72000" anchor="t"/>
          <a:lstStyle/>
          <a:p>
            <a:pPr>
              <a:buFont typeface="Wingdings" pitchFamily="2" charset="2"/>
              <a:buNone/>
            </a:pPr>
            <a:r>
              <a:rPr kumimoji="0" lang="ja-JP" altLang="en-US" sz="1600" b="1" dirty="0" smtClean="0">
                <a:latin typeface="メイリオ" pitchFamily="50" charset="-128"/>
                <a:ea typeface="メイリオ" pitchFamily="50" charset="-128"/>
                <a:cs typeface="メイリオ" pitchFamily="50" charset="-128"/>
              </a:rPr>
              <a:t>不整合のある</a:t>
            </a:r>
            <a:endParaRPr kumimoji="0" lang="en-US" altLang="ja-JP" sz="1600" b="1" dirty="0" smtClean="0">
              <a:latin typeface="メイリオ" pitchFamily="50" charset="-128"/>
              <a:ea typeface="メイリオ" pitchFamily="50" charset="-128"/>
              <a:cs typeface="メイリオ" pitchFamily="50" charset="-128"/>
            </a:endParaRPr>
          </a:p>
          <a:p>
            <a:pPr>
              <a:buFont typeface="Wingdings" pitchFamily="2" charset="2"/>
              <a:buNone/>
            </a:pPr>
            <a:r>
              <a:rPr kumimoji="0" lang="ja-JP" altLang="en-US" sz="1600" b="1" dirty="0" smtClean="0">
                <a:latin typeface="メイリオ" pitchFamily="50" charset="-128"/>
                <a:ea typeface="メイリオ" pitchFamily="50" charset="-128"/>
                <a:cs typeface="メイリオ" pitchFamily="50" charset="-128"/>
              </a:rPr>
              <a:t>システム</a:t>
            </a:r>
            <a:endParaRPr kumimoji="0" lang="en-US" altLang="ja-JP" sz="1600" b="1" dirty="0" smtClean="0">
              <a:latin typeface="メイリオ" pitchFamily="50" charset="-128"/>
              <a:ea typeface="メイリオ" pitchFamily="50" charset="-128"/>
              <a:cs typeface="メイリオ" pitchFamily="50" charset="-128"/>
            </a:endParaRPr>
          </a:p>
          <a:p>
            <a:pPr>
              <a:buFont typeface="Wingdings" pitchFamily="2" charset="2"/>
              <a:buNone/>
            </a:pPr>
            <a:r>
              <a:rPr kumimoji="0" lang="en-US" altLang="ja-JP" sz="1200" dirty="0" smtClean="0">
                <a:latin typeface="メイリオ" pitchFamily="50" charset="-128"/>
                <a:ea typeface="メイリオ" pitchFamily="50" charset="-128"/>
                <a:cs typeface="メイリオ" pitchFamily="50" charset="-128"/>
              </a:rPr>
              <a:t>(</a:t>
            </a:r>
            <a:r>
              <a:rPr kumimoji="0" lang="ja-JP" altLang="en-US" sz="1200" dirty="0" smtClean="0">
                <a:latin typeface="メイリオ" pitchFamily="50" charset="-128"/>
                <a:ea typeface="メイリオ" pitchFamily="50" charset="-128"/>
                <a:cs typeface="メイリオ" pitchFamily="50" charset="-128"/>
              </a:rPr>
              <a:t>ベンダーまかせ</a:t>
            </a:r>
            <a:r>
              <a:rPr kumimoji="0" lang="en-US" altLang="ja-JP" sz="1200" dirty="0" smtClean="0">
                <a:latin typeface="メイリオ" pitchFamily="50" charset="-128"/>
                <a:ea typeface="メイリオ" pitchFamily="50" charset="-128"/>
                <a:cs typeface="メイリオ" pitchFamily="50" charset="-128"/>
              </a:rPr>
              <a:t>)</a:t>
            </a:r>
            <a:endParaRPr kumimoji="0" lang="en-US" altLang="ja-JP" dirty="0">
              <a:latin typeface="メイリオ" pitchFamily="50" charset="-128"/>
              <a:ea typeface="メイリオ" pitchFamily="50" charset="-128"/>
              <a:cs typeface="メイリオ" pitchFamily="50" charset="-128"/>
            </a:endParaRPr>
          </a:p>
          <a:p>
            <a:pPr>
              <a:buFont typeface="Wingdings" pitchFamily="2" charset="2"/>
              <a:buNone/>
            </a:pPr>
            <a:endParaRPr kumimoji="0" lang="ja-JP" altLang="en-US" sz="1600" b="1" dirty="0">
              <a:latin typeface="メイリオ" pitchFamily="50" charset="-128"/>
              <a:ea typeface="メイリオ" pitchFamily="50" charset="-128"/>
              <a:cs typeface="メイリオ" pitchFamily="50" charset="-128"/>
            </a:endParaRPr>
          </a:p>
        </p:txBody>
      </p:sp>
      <p:sp>
        <p:nvSpPr>
          <p:cNvPr id="61" name="角丸四角形吹き出し 53"/>
          <p:cNvSpPr>
            <a:spLocks noChangeArrowheads="1"/>
          </p:cNvSpPr>
          <p:nvPr/>
        </p:nvSpPr>
        <p:spPr bwMode="auto">
          <a:xfrm>
            <a:off x="3075731" y="2057554"/>
            <a:ext cx="1224000" cy="657769"/>
          </a:xfrm>
          <a:prstGeom prst="wedgeRoundRectCallout">
            <a:avLst>
              <a:gd name="adj1" fmla="val -75268"/>
              <a:gd name="adj2" fmla="val -42711"/>
              <a:gd name="adj3"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ja-JP" altLang="en-US" sz="1100" dirty="0">
              <a:latin typeface="メイリオ" pitchFamily="50" charset="-128"/>
              <a:ea typeface="メイリオ" pitchFamily="50" charset="-128"/>
              <a:cs typeface="メイリオ" pitchFamily="50" charset="-128"/>
            </a:endParaRPr>
          </a:p>
        </p:txBody>
      </p:sp>
      <p:sp>
        <p:nvSpPr>
          <p:cNvPr id="60" name="角丸四角形吹き出し 53"/>
          <p:cNvSpPr>
            <a:spLocks noChangeArrowheads="1"/>
          </p:cNvSpPr>
          <p:nvPr/>
        </p:nvSpPr>
        <p:spPr bwMode="auto">
          <a:xfrm>
            <a:off x="3075731" y="2057554"/>
            <a:ext cx="1224000" cy="657769"/>
          </a:xfrm>
          <a:prstGeom prst="wedgeRoundRectCallout">
            <a:avLst>
              <a:gd name="adj1" fmla="val -89763"/>
              <a:gd name="adj2" fmla="val 38208"/>
              <a:gd name="adj3"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ja-JP" altLang="en-US" sz="1100" dirty="0">
                <a:latin typeface="メイリオ" pitchFamily="50" charset="-128"/>
                <a:ea typeface="メイリオ" pitchFamily="50" charset="-128"/>
                <a:cs typeface="メイリオ" pitchFamily="50" charset="-128"/>
              </a:rPr>
              <a:t>何のための</a:t>
            </a:r>
            <a:r>
              <a:rPr lang="ja-JP" altLang="en-US" sz="1100" dirty="0" smtClean="0">
                <a:latin typeface="メイリオ" pitchFamily="50" charset="-128"/>
                <a:ea typeface="メイリオ" pitchFamily="50" charset="-128"/>
                <a:cs typeface="メイリオ" pitchFamily="50" charset="-128"/>
              </a:rPr>
              <a:t>システム化？と</a:t>
            </a:r>
            <a:r>
              <a:rPr lang="ja-JP" altLang="en-US" sz="1100" dirty="0">
                <a:latin typeface="メイリオ" pitchFamily="50" charset="-128"/>
                <a:ea typeface="メイリオ" pitchFamily="50" charset="-128"/>
                <a:cs typeface="メイリオ" pitchFamily="50" charset="-128"/>
              </a:rPr>
              <a:t>いう目的が不明確</a:t>
            </a:r>
          </a:p>
        </p:txBody>
      </p:sp>
    </p:spTree>
    <p:extLst>
      <p:ext uri="{BB962C8B-B14F-4D97-AF65-F5344CB8AC3E}">
        <p14:creationId xmlns:p14="http://schemas.microsoft.com/office/powerpoint/2010/main" val="3387455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５．情報システム構想・企画で着目すべき視点</a:t>
            </a:r>
            <a:endParaRPr kumimoji="1" lang="ja-JP" altLang="en-US" dirty="0"/>
          </a:p>
        </p:txBody>
      </p:sp>
      <p:sp>
        <p:nvSpPr>
          <p:cNvPr id="20" name="AutoShape 4"/>
          <p:cNvSpPr>
            <a:spLocks noChangeArrowheads="1"/>
          </p:cNvSpPr>
          <p:nvPr/>
        </p:nvSpPr>
        <p:spPr bwMode="auto">
          <a:xfrm>
            <a:off x="3748042" y="2467154"/>
            <a:ext cx="2624157" cy="3958836"/>
          </a:xfrm>
          <a:prstGeom prst="homePlate">
            <a:avLst>
              <a:gd name="adj" fmla="val 6942"/>
            </a:avLst>
          </a:prstGeom>
          <a:solidFill>
            <a:srgbClr val="CCFFFF"/>
          </a:solidFill>
          <a:ln w="28575" algn="ctr">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bIns="108000"/>
          <a:lstStyle/>
          <a:p>
            <a:pPr algn="ctr">
              <a:lnSpc>
                <a:spcPct val="95000"/>
              </a:lnSpc>
            </a:pPr>
            <a:r>
              <a:rPr lang="ja-JP" altLang="en-US" sz="1600" b="1" u="sng" dirty="0" smtClean="0">
                <a:solidFill>
                  <a:srgbClr val="FF0000"/>
                </a:solidFill>
                <a:latin typeface="メイリオ" pitchFamily="50" charset="-128"/>
                <a:ea typeface="メイリオ" pitchFamily="50" charset="-128"/>
                <a:cs typeface="メイリオ" pitchFamily="50" charset="-128"/>
              </a:rPr>
              <a:t>②ソリューション</a:t>
            </a:r>
            <a:endParaRPr lang="en-US" altLang="ja-JP" sz="1600" b="1" u="sng" dirty="0" smtClean="0">
              <a:solidFill>
                <a:srgbClr val="FF0000"/>
              </a:solidFill>
              <a:latin typeface="メイリオ" pitchFamily="50" charset="-128"/>
              <a:ea typeface="メイリオ" pitchFamily="50" charset="-128"/>
              <a:cs typeface="メイリオ" pitchFamily="50" charset="-128"/>
            </a:endParaRPr>
          </a:p>
          <a:p>
            <a:pPr algn="ctr">
              <a:lnSpc>
                <a:spcPct val="95000"/>
              </a:lnSpc>
              <a:spcBef>
                <a:spcPts val="600"/>
              </a:spcBef>
            </a:pPr>
            <a:r>
              <a:rPr lang="ja-JP" altLang="en-US" sz="1200" dirty="0">
                <a:latin typeface="メイリオ" pitchFamily="50" charset="-128"/>
                <a:ea typeface="メイリオ" pitchFamily="50" charset="-128"/>
                <a:cs typeface="メイリオ" pitchFamily="50" charset="-128"/>
              </a:rPr>
              <a:t>要求</a:t>
            </a:r>
            <a:r>
              <a:rPr lang="ja-JP" altLang="en-US" sz="1200" dirty="0" smtClean="0">
                <a:latin typeface="メイリオ" pitchFamily="50" charset="-128"/>
                <a:ea typeface="メイリオ" pitchFamily="50" charset="-128"/>
                <a:cs typeface="メイリオ" pitchFamily="50" charset="-128"/>
              </a:rPr>
              <a:t>を</a:t>
            </a:r>
            <a:r>
              <a:rPr lang="ja-JP" altLang="en-US" sz="1200" dirty="0">
                <a:latin typeface="メイリオ" pitchFamily="50" charset="-128"/>
                <a:ea typeface="メイリオ" pitchFamily="50" charset="-128"/>
                <a:cs typeface="メイリオ" pitchFamily="50" charset="-128"/>
              </a:rPr>
              <a:t>満たす</a:t>
            </a:r>
            <a:r>
              <a:rPr lang="ja-JP" altLang="en-US" sz="1200" dirty="0" smtClean="0">
                <a:latin typeface="メイリオ" pitchFamily="50" charset="-128"/>
                <a:ea typeface="メイリオ" pitchFamily="50" charset="-128"/>
                <a:cs typeface="メイリオ" pitchFamily="50" charset="-128"/>
              </a:rPr>
              <a:t>ため</a:t>
            </a:r>
            <a:r>
              <a:rPr lang="ja-JP" altLang="en-US" sz="1200" dirty="0">
                <a:latin typeface="メイリオ" pitchFamily="50" charset="-128"/>
                <a:ea typeface="メイリオ" pitchFamily="50" charset="-128"/>
                <a:cs typeface="メイリオ" pitchFamily="50" charset="-128"/>
              </a:rPr>
              <a:t>必要と</a:t>
            </a:r>
            <a:r>
              <a:rPr lang="ja-JP" altLang="en-US" sz="1200" dirty="0" smtClean="0">
                <a:latin typeface="メイリオ" pitchFamily="50" charset="-128"/>
                <a:ea typeface="メイリオ" pitchFamily="50" charset="-128"/>
                <a:cs typeface="メイリオ" pitchFamily="50" charset="-128"/>
              </a:rPr>
              <a:t>なる</a:t>
            </a:r>
            <a:endParaRPr lang="en-US" altLang="ja-JP" sz="1200" dirty="0" smtClean="0">
              <a:latin typeface="メイリオ" pitchFamily="50" charset="-128"/>
              <a:ea typeface="メイリオ" pitchFamily="50" charset="-128"/>
              <a:cs typeface="メイリオ" pitchFamily="50" charset="-128"/>
            </a:endParaRPr>
          </a:p>
          <a:p>
            <a:pPr algn="ctr">
              <a:lnSpc>
                <a:spcPct val="95000"/>
              </a:lnSpc>
            </a:pPr>
            <a:r>
              <a:rPr lang="ja-JP" altLang="en-US" sz="1200" dirty="0">
                <a:latin typeface="メイリオ" pitchFamily="50" charset="-128"/>
                <a:ea typeface="メイリオ" pitchFamily="50" charset="-128"/>
                <a:cs typeface="メイリオ" pitchFamily="50" charset="-128"/>
              </a:rPr>
              <a:t>複合的</a:t>
            </a:r>
            <a:r>
              <a:rPr lang="ja-JP" altLang="en-US" sz="1200" dirty="0" smtClean="0">
                <a:latin typeface="メイリオ" pitchFamily="50" charset="-128"/>
                <a:ea typeface="メイリオ" pitchFamily="50" charset="-128"/>
                <a:cs typeface="メイリオ" pitchFamily="50" charset="-128"/>
              </a:rPr>
              <a:t>な</a:t>
            </a:r>
            <a:r>
              <a:rPr lang="ja-JP" altLang="en-US" sz="1200" dirty="0">
                <a:latin typeface="メイリオ" pitchFamily="50" charset="-128"/>
                <a:ea typeface="メイリオ" pitchFamily="50" charset="-128"/>
                <a:cs typeface="メイリオ" pitchFamily="50" charset="-128"/>
              </a:rPr>
              <a:t>施策</a:t>
            </a:r>
            <a:r>
              <a:rPr lang="ja-JP" altLang="en-US" sz="1200" dirty="0" smtClean="0">
                <a:latin typeface="メイリオ" pitchFamily="50" charset="-128"/>
                <a:ea typeface="メイリオ" pitchFamily="50" charset="-128"/>
                <a:cs typeface="メイリオ" pitchFamily="50" charset="-128"/>
              </a:rPr>
              <a:t>の</a:t>
            </a:r>
            <a:r>
              <a:rPr lang="ja-JP" altLang="en-US" sz="1200" dirty="0">
                <a:latin typeface="メイリオ" pitchFamily="50" charset="-128"/>
                <a:ea typeface="メイリオ" pitchFamily="50" charset="-128"/>
                <a:cs typeface="メイリオ" pitchFamily="50" charset="-128"/>
              </a:rPr>
              <a:t>セット</a:t>
            </a:r>
          </a:p>
          <a:p>
            <a:pPr algn="ctr">
              <a:lnSpc>
                <a:spcPct val="95000"/>
              </a:lnSpc>
            </a:pPr>
            <a:endParaRPr lang="en-US" altLang="ja-JP" sz="1200" b="1" u="sng" dirty="0">
              <a:solidFill>
                <a:srgbClr val="333399"/>
              </a:solidFill>
              <a:latin typeface="メイリオ" pitchFamily="50" charset="-128"/>
              <a:ea typeface="メイリオ" pitchFamily="50" charset="-128"/>
              <a:cs typeface="メイリオ" pitchFamily="50" charset="-128"/>
            </a:endParaRPr>
          </a:p>
          <a:p>
            <a:pPr algn="ctr">
              <a:lnSpc>
                <a:spcPct val="95000"/>
              </a:lnSpc>
            </a:pPr>
            <a:endParaRPr lang="ja-JP" altLang="en-US" sz="1100" b="1" dirty="0">
              <a:solidFill>
                <a:srgbClr val="333399"/>
              </a:solidFill>
              <a:latin typeface="メイリオ" pitchFamily="50" charset="-128"/>
              <a:ea typeface="メイリオ" pitchFamily="50" charset="-128"/>
              <a:cs typeface="メイリオ" pitchFamily="50" charset="-128"/>
            </a:endParaRPr>
          </a:p>
        </p:txBody>
      </p:sp>
      <p:sp>
        <p:nvSpPr>
          <p:cNvPr id="27" name="Text Box 5"/>
          <p:cNvSpPr txBox="1">
            <a:spLocks noChangeArrowheads="1"/>
          </p:cNvSpPr>
          <p:nvPr/>
        </p:nvSpPr>
        <p:spPr bwMode="auto">
          <a:xfrm>
            <a:off x="160961" y="2465548"/>
            <a:ext cx="2556000" cy="3958397"/>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bIns="108000" anchor="t" anchorCtr="0"/>
          <a:lstStyle>
            <a:lvl1pPr>
              <a:defRPr kumimoji="1" sz="1400">
                <a:solidFill>
                  <a:srgbClr val="000000"/>
                </a:solidFill>
                <a:latin typeface="MS UI Gothic" pitchFamily="50" charset="-128"/>
                <a:ea typeface="MS UI Gothic" pitchFamily="50" charset="-128"/>
              </a:defRPr>
            </a:lvl1pPr>
            <a:lvl2pPr marL="742950" indent="-285750">
              <a:defRPr kumimoji="1" sz="1400">
                <a:solidFill>
                  <a:srgbClr val="000000"/>
                </a:solidFill>
                <a:latin typeface="MS UI Gothic" pitchFamily="50" charset="-128"/>
                <a:ea typeface="MS UI Gothic" pitchFamily="50" charset="-128"/>
              </a:defRPr>
            </a:lvl2pPr>
            <a:lvl3pPr marL="1143000" indent="-228600">
              <a:defRPr kumimoji="1" sz="1400">
                <a:solidFill>
                  <a:srgbClr val="000000"/>
                </a:solidFill>
                <a:latin typeface="MS UI Gothic" pitchFamily="50" charset="-128"/>
                <a:ea typeface="MS UI Gothic" pitchFamily="50" charset="-128"/>
              </a:defRPr>
            </a:lvl3pPr>
            <a:lvl4pPr marL="1600200" indent="-228600">
              <a:defRPr kumimoji="1" sz="1400">
                <a:solidFill>
                  <a:srgbClr val="000000"/>
                </a:solidFill>
                <a:latin typeface="MS UI Gothic" pitchFamily="50" charset="-128"/>
                <a:ea typeface="MS UI Gothic" pitchFamily="50" charset="-128"/>
              </a:defRPr>
            </a:lvl4pPr>
            <a:lvl5pPr marL="2057400" indent="-228600">
              <a:defRPr kumimoji="1" sz="1400">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9pPr>
          </a:lstStyle>
          <a:p>
            <a:pPr algn="ctr"/>
            <a:r>
              <a:rPr lang="ja-JP" altLang="en-US" sz="1600" b="1" dirty="0">
                <a:latin typeface="メイリオ" pitchFamily="50" charset="-128"/>
                <a:ea typeface="メイリオ" pitchFamily="50" charset="-128"/>
                <a:cs typeface="メイリオ" pitchFamily="50" charset="-128"/>
              </a:rPr>
              <a:t>現状の</a:t>
            </a:r>
            <a:r>
              <a:rPr lang="ja-JP" altLang="en-US" sz="1600" b="1" dirty="0" smtClean="0">
                <a:latin typeface="メイリオ" pitchFamily="50" charset="-128"/>
                <a:ea typeface="メイリオ" pitchFamily="50" charset="-128"/>
                <a:cs typeface="メイリオ" pitchFamily="50" charset="-128"/>
              </a:rPr>
              <a:t>姿</a:t>
            </a:r>
            <a:endParaRPr lang="en-US" altLang="ja-JP" sz="1600" b="1" dirty="0" smtClean="0">
              <a:latin typeface="メイリオ" pitchFamily="50" charset="-128"/>
              <a:ea typeface="メイリオ" pitchFamily="50" charset="-128"/>
              <a:cs typeface="メイリオ" pitchFamily="50" charset="-128"/>
            </a:endParaRPr>
          </a:p>
          <a:p>
            <a:pPr algn="ctr"/>
            <a:r>
              <a:rPr lang="en-US" altLang="ja-JP" sz="1600" b="1" dirty="0" smtClean="0">
                <a:latin typeface="メイリオ" pitchFamily="50" charset="-128"/>
                <a:ea typeface="メイリオ" pitchFamily="50" charset="-128"/>
                <a:cs typeface="メイリオ" pitchFamily="50" charset="-128"/>
              </a:rPr>
              <a:t>As Is</a:t>
            </a: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p:txBody>
      </p:sp>
      <p:sp>
        <p:nvSpPr>
          <p:cNvPr id="28" name="Text Box 6"/>
          <p:cNvSpPr txBox="1">
            <a:spLocks noChangeArrowheads="1"/>
          </p:cNvSpPr>
          <p:nvPr/>
        </p:nvSpPr>
        <p:spPr bwMode="auto">
          <a:xfrm>
            <a:off x="6467399" y="2465550"/>
            <a:ext cx="2497090" cy="3958397"/>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bIns="108000" anchor="t" anchorCtr="0"/>
          <a:lstStyle>
            <a:lvl1pPr>
              <a:defRPr kumimoji="1" sz="1400">
                <a:solidFill>
                  <a:srgbClr val="000000"/>
                </a:solidFill>
                <a:latin typeface="MS UI Gothic" pitchFamily="50" charset="-128"/>
                <a:ea typeface="MS UI Gothic" pitchFamily="50" charset="-128"/>
              </a:defRPr>
            </a:lvl1pPr>
            <a:lvl2pPr marL="742950" indent="-285750">
              <a:defRPr kumimoji="1" sz="1400">
                <a:solidFill>
                  <a:srgbClr val="000000"/>
                </a:solidFill>
                <a:latin typeface="MS UI Gothic" pitchFamily="50" charset="-128"/>
                <a:ea typeface="MS UI Gothic" pitchFamily="50" charset="-128"/>
              </a:defRPr>
            </a:lvl2pPr>
            <a:lvl3pPr marL="1143000" indent="-228600">
              <a:defRPr kumimoji="1" sz="1400">
                <a:solidFill>
                  <a:srgbClr val="000000"/>
                </a:solidFill>
                <a:latin typeface="MS UI Gothic" pitchFamily="50" charset="-128"/>
                <a:ea typeface="MS UI Gothic" pitchFamily="50" charset="-128"/>
              </a:defRPr>
            </a:lvl3pPr>
            <a:lvl4pPr marL="1600200" indent="-228600">
              <a:defRPr kumimoji="1" sz="1400">
                <a:solidFill>
                  <a:srgbClr val="000000"/>
                </a:solidFill>
                <a:latin typeface="MS UI Gothic" pitchFamily="50" charset="-128"/>
                <a:ea typeface="MS UI Gothic" pitchFamily="50" charset="-128"/>
              </a:defRPr>
            </a:lvl4pPr>
            <a:lvl5pPr marL="2057400" indent="-228600">
              <a:defRPr kumimoji="1" sz="1400">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9pPr>
          </a:lstStyle>
          <a:p>
            <a:pPr algn="ctr"/>
            <a:r>
              <a:rPr lang="ja-JP" altLang="en-US" sz="1600" b="1" dirty="0">
                <a:latin typeface="メイリオ" pitchFamily="50" charset="-128"/>
                <a:ea typeface="メイリオ" pitchFamily="50" charset="-128"/>
                <a:cs typeface="メイリオ" pitchFamily="50" charset="-128"/>
              </a:rPr>
              <a:t>あるべき</a:t>
            </a:r>
            <a:r>
              <a:rPr lang="ja-JP" altLang="en-US" sz="1600" b="1" dirty="0" smtClean="0">
                <a:latin typeface="メイリオ" pitchFamily="50" charset="-128"/>
                <a:ea typeface="メイリオ" pitchFamily="50" charset="-128"/>
                <a:cs typeface="メイリオ" pitchFamily="50" charset="-128"/>
              </a:rPr>
              <a:t>姿</a:t>
            </a:r>
            <a:endParaRPr lang="en-US" altLang="ja-JP" sz="1600" b="1" dirty="0" smtClean="0">
              <a:latin typeface="メイリオ" pitchFamily="50" charset="-128"/>
              <a:ea typeface="メイリオ" pitchFamily="50" charset="-128"/>
              <a:cs typeface="メイリオ" pitchFamily="50" charset="-128"/>
            </a:endParaRPr>
          </a:p>
          <a:p>
            <a:pPr algn="ctr"/>
            <a:r>
              <a:rPr lang="en-US" altLang="ja-JP" sz="1600" b="1" dirty="0" smtClean="0">
                <a:latin typeface="メイリオ" pitchFamily="50" charset="-128"/>
                <a:ea typeface="メイリオ" pitchFamily="50" charset="-128"/>
                <a:cs typeface="メイリオ" pitchFamily="50" charset="-128"/>
              </a:rPr>
              <a:t>To Be</a:t>
            </a: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a:p>
            <a:pPr algn="ctr"/>
            <a:endParaRPr lang="en-US" altLang="ja-JP" sz="1600" b="1" dirty="0" smtClean="0">
              <a:latin typeface="メイリオ" pitchFamily="50" charset="-128"/>
              <a:ea typeface="メイリオ" pitchFamily="50" charset="-128"/>
              <a:cs typeface="メイリオ" pitchFamily="50" charset="-128"/>
            </a:endParaRPr>
          </a:p>
          <a:p>
            <a:pPr algn="ctr"/>
            <a:endParaRPr lang="en-US" altLang="ja-JP" sz="1600" b="1" dirty="0">
              <a:latin typeface="メイリオ" pitchFamily="50" charset="-128"/>
              <a:ea typeface="メイリオ" pitchFamily="50" charset="-128"/>
              <a:cs typeface="メイリオ" pitchFamily="50" charset="-128"/>
            </a:endParaRPr>
          </a:p>
        </p:txBody>
      </p:sp>
      <p:sp>
        <p:nvSpPr>
          <p:cNvPr id="30" name="AutoShape 7"/>
          <p:cNvSpPr>
            <a:spLocks noChangeArrowheads="1"/>
          </p:cNvSpPr>
          <p:nvPr/>
        </p:nvSpPr>
        <p:spPr bwMode="auto">
          <a:xfrm>
            <a:off x="3867206" y="6052538"/>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smtClean="0">
                <a:latin typeface="メイリオ" pitchFamily="50" charset="-128"/>
                <a:ea typeface="メイリオ" pitchFamily="50" charset="-128"/>
                <a:cs typeface="メイリオ" pitchFamily="50" charset="-128"/>
              </a:rPr>
              <a:t>移行のための施策と実行</a:t>
            </a:r>
            <a:endParaRPr lang="ja-JP" altLang="en-US" sz="1100" dirty="0">
              <a:latin typeface="メイリオ" pitchFamily="50" charset="-128"/>
              <a:ea typeface="メイリオ" pitchFamily="50" charset="-128"/>
              <a:cs typeface="メイリオ" pitchFamily="50" charset="-128"/>
            </a:endParaRPr>
          </a:p>
        </p:txBody>
      </p:sp>
      <p:sp>
        <p:nvSpPr>
          <p:cNvPr id="31" name="AutoShape 7"/>
          <p:cNvSpPr>
            <a:spLocks noChangeArrowheads="1"/>
          </p:cNvSpPr>
          <p:nvPr/>
        </p:nvSpPr>
        <p:spPr bwMode="auto">
          <a:xfrm>
            <a:off x="3867206" y="3545703"/>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a:latin typeface="メイリオ" pitchFamily="50" charset="-128"/>
                <a:ea typeface="メイリオ" pitchFamily="50" charset="-128"/>
                <a:cs typeface="メイリオ" pitchFamily="50" charset="-128"/>
              </a:rPr>
              <a:t>ガバナンス</a:t>
            </a:r>
            <a:r>
              <a:rPr lang="ja-JP" altLang="en-US" sz="1100" dirty="0" smtClean="0">
                <a:latin typeface="メイリオ" pitchFamily="50" charset="-128"/>
                <a:ea typeface="メイリオ" pitchFamily="50" charset="-128"/>
                <a:cs typeface="メイリオ" pitchFamily="50" charset="-128"/>
              </a:rPr>
              <a:t>基準の見直し</a:t>
            </a:r>
            <a:endParaRPr lang="ja-JP" altLang="en-US" sz="1100" dirty="0">
              <a:latin typeface="メイリオ" pitchFamily="50" charset="-128"/>
              <a:ea typeface="メイリオ" pitchFamily="50" charset="-128"/>
              <a:cs typeface="メイリオ" pitchFamily="50" charset="-128"/>
            </a:endParaRPr>
          </a:p>
        </p:txBody>
      </p:sp>
      <p:sp>
        <p:nvSpPr>
          <p:cNvPr id="32" name="AutoShape 8"/>
          <p:cNvSpPr>
            <a:spLocks noChangeArrowheads="1"/>
          </p:cNvSpPr>
          <p:nvPr/>
        </p:nvSpPr>
        <p:spPr bwMode="auto">
          <a:xfrm>
            <a:off x="3867205" y="3903822"/>
            <a:ext cx="2216963"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a:latin typeface="メイリオ" pitchFamily="50" charset="-128"/>
                <a:ea typeface="メイリオ" pitchFamily="50" charset="-128"/>
                <a:cs typeface="メイリオ" pitchFamily="50" charset="-128"/>
              </a:rPr>
              <a:t>組織役割</a:t>
            </a:r>
            <a:r>
              <a:rPr lang="ja-JP" altLang="en-US" sz="1100" dirty="0" smtClean="0">
                <a:latin typeface="メイリオ" pitchFamily="50" charset="-128"/>
                <a:ea typeface="メイリオ" pitchFamily="50" charset="-128"/>
                <a:cs typeface="メイリオ" pitchFamily="50" charset="-128"/>
              </a:rPr>
              <a:t>分担の見直し</a:t>
            </a:r>
            <a:endParaRPr lang="ja-JP" altLang="en-US" sz="1100" dirty="0">
              <a:latin typeface="メイリオ" pitchFamily="50" charset="-128"/>
              <a:ea typeface="メイリオ" pitchFamily="50" charset="-128"/>
              <a:cs typeface="メイリオ" pitchFamily="50" charset="-128"/>
            </a:endParaRPr>
          </a:p>
        </p:txBody>
      </p:sp>
      <p:sp>
        <p:nvSpPr>
          <p:cNvPr id="33" name="AutoShape 9"/>
          <p:cNvSpPr>
            <a:spLocks noChangeArrowheads="1"/>
          </p:cNvSpPr>
          <p:nvPr/>
        </p:nvSpPr>
        <p:spPr bwMode="auto">
          <a:xfrm>
            <a:off x="3867205" y="4261941"/>
            <a:ext cx="2216963"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a:latin typeface="メイリオ" pitchFamily="50" charset="-128"/>
                <a:ea typeface="メイリオ" pitchFamily="50" charset="-128"/>
                <a:cs typeface="メイリオ" pitchFamily="50" charset="-128"/>
              </a:rPr>
              <a:t>業務</a:t>
            </a:r>
            <a:r>
              <a:rPr lang="ja-JP" altLang="en-US" sz="1100" dirty="0" smtClean="0">
                <a:latin typeface="メイリオ" pitchFamily="50" charset="-128"/>
                <a:ea typeface="メイリオ" pitchFamily="50" charset="-128"/>
                <a:cs typeface="メイリオ" pitchFamily="50" charset="-128"/>
              </a:rPr>
              <a:t>プロセスの見直し</a:t>
            </a:r>
            <a:endParaRPr lang="ja-JP" altLang="en-US" sz="1100" dirty="0">
              <a:latin typeface="メイリオ" pitchFamily="50" charset="-128"/>
              <a:ea typeface="メイリオ" pitchFamily="50" charset="-128"/>
              <a:cs typeface="メイリオ" pitchFamily="50" charset="-128"/>
            </a:endParaRPr>
          </a:p>
        </p:txBody>
      </p:sp>
      <p:sp>
        <p:nvSpPr>
          <p:cNvPr id="34" name="AutoShape 10"/>
          <p:cNvSpPr>
            <a:spLocks noChangeArrowheads="1"/>
          </p:cNvSpPr>
          <p:nvPr/>
        </p:nvSpPr>
        <p:spPr bwMode="auto">
          <a:xfrm>
            <a:off x="3867206" y="4620060"/>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en-US" altLang="ja-JP" sz="1100" dirty="0" smtClean="0">
                <a:latin typeface="メイリオ" pitchFamily="50" charset="-128"/>
                <a:ea typeface="メイリオ" pitchFamily="50" charset="-128"/>
                <a:cs typeface="メイリオ" pitchFamily="50" charset="-128"/>
              </a:rPr>
              <a:t>xx</a:t>
            </a:r>
            <a:r>
              <a:rPr lang="ja-JP" altLang="en-US" sz="1100" dirty="0" smtClean="0">
                <a:latin typeface="メイリオ" pitchFamily="50" charset="-128"/>
                <a:ea typeface="メイリオ" pitchFamily="50" charset="-128"/>
                <a:cs typeface="メイリオ" pitchFamily="50" charset="-128"/>
              </a:rPr>
              <a:t>システムのアップグレード</a:t>
            </a:r>
            <a:endParaRPr lang="en-US" altLang="ja-JP" sz="1100" dirty="0" smtClean="0">
              <a:latin typeface="メイリオ" pitchFamily="50" charset="-128"/>
              <a:ea typeface="メイリオ" pitchFamily="50" charset="-128"/>
              <a:cs typeface="メイリオ" pitchFamily="50" charset="-128"/>
            </a:endParaRPr>
          </a:p>
        </p:txBody>
      </p:sp>
      <p:sp>
        <p:nvSpPr>
          <p:cNvPr id="35" name="AutoShape 11"/>
          <p:cNvSpPr>
            <a:spLocks noChangeArrowheads="1"/>
          </p:cNvSpPr>
          <p:nvPr/>
        </p:nvSpPr>
        <p:spPr bwMode="auto">
          <a:xfrm>
            <a:off x="3867205" y="4978179"/>
            <a:ext cx="2216963"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en-US" altLang="ja-JP" sz="1100" dirty="0" smtClean="0">
                <a:latin typeface="メイリオ" pitchFamily="50" charset="-128"/>
                <a:ea typeface="メイリオ" pitchFamily="50" charset="-128"/>
                <a:cs typeface="メイリオ" pitchFamily="50" charset="-128"/>
              </a:rPr>
              <a:t>Xx</a:t>
            </a:r>
            <a:r>
              <a:rPr lang="ja-JP" altLang="en-US" sz="1100" dirty="0" smtClean="0">
                <a:latin typeface="メイリオ" pitchFamily="50" charset="-128"/>
                <a:ea typeface="メイリオ" pitchFamily="50" charset="-128"/>
                <a:cs typeface="メイリオ" pitchFamily="50" charset="-128"/>
              </a:rPr>
              <a:t>システムの追加開発</a:t>
            </a:r>
            <a:endParaRPr lang="ja-JP" altLang="en-US" sz="1100" dirty="0">
              <a:latin typeface="メイリオ" pitchFamily="50" charset="-128"/>
              <a:ea typeface="メイリオ" pitchFamily="50" charset="-128"/>
              <a:cs typeface="メイリオ" pitchFamily="50" charset="-128"/>
            </a:endParaRPr>
          </a:p>
        </p:txBody>
      </p:sp>
      <p:sp>
        <p:nvSpPr>
          <p:cNvPr id="42" name="AutoShape 12"/>
          <p:cNvSpPr>
            <a:spLocks noChangeArrowheads="1"/>
          </p:cNvSpPr>
          <p:nvPr/>
        </p:nvSpPr>
        <p:spPr bwMode="auto">
          <a:xfrm>
            <a:off x="3867206" y="5336298"/>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smtClean="0">
                <a:latin typeface="メイリオ" pitchFamily="50" charset="-128"/>
                <a:ea typeface="メイリオ" pitchFamily="50" charset="-128"/>
                <a:cs typeface="メイリオ" pitchFamily="50" charset="-128"/>
              </a:rPr>
              <a:t>アウトソーシングの利用</a:t>
            </a:r>
            <a:endParaRPr lang="ja-JP" altLang="en-US" sz="1100" dirty="0">
              <a:latin typeface="メイリオ" pitchFamily="50" charset="-128"/>
              <a:ea typeface="メイリオ" pitchFamily="50" charset="-128"/>
              <a:cs typeface="メイリオ" pitchFamily="50" charset="-128"/>
            </a:endParaRPr>
          </a:p>
        </p:txBody>
      </p:sp>
      <p:sp>
        <p:nvSpPr>
          <p:cNvPr id="45" name="AutoShape 13"/>
          <p:cNvSpPr>
            <a:spLocks noChangeArrowheads="1"/>
          </p:cNvSpPr>
          <p:nvPr/>
        </p:nvSpPr>
        <p:spPr bwMode="auto">
          <a:xfrm>
            <a:off x="3867206" y="5694417"/>
            <a:ext cx="2216962" cy="288000"/>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bIns="36000" anchor="ctr"/>
          <a:lstStyle/>
          <a:p>
            <a:r>
              <a:rPr lang="ja-JP" altLang="en-US" sz="1100" dirty="0">
                <a:latin typeface="メイリオ" pitchFamily="50" charset="-128"/>
                <a:ea typeface="メイリオ" pitchFamily="50" charset="-128"/>
                <a:cs typeface="メイリオ" pitchFamily="50" charset="-128"/>
              </a:rPr>
              <a:t>運用</a:t>
            </a:r>
            <a:r>
              <a:rPr lang="ja-JP" altLang="en-US" sz="1100" dirty="0" smtClean="0">
                <a:latin typeface="メイリオ" pitchFamily="50" charset="-128"/>
                <a:ea typeface="メイリオ" pitchFamily="50" charset="-128"/>
                <a:cs typeface="メイリオ" pitchFamily="50" charset="-128"/>
              </a:rPr>
              <a:t>教育の実施</a:t>
            </a:r>
            <a:endParaRPr lang="ja-JP" altLang="en-US" sz="1100" dirty="0">
              <a:latin typeface="メイリオ" pitchFamily="50" charset="-128"/>
              <a:ea typeface="メイリオ" pitchFamily="50" charset="-128"/>
              <a:cs typeface="メイリオ" pitchFamily="50" charset="-128"/>
            </a:endParaRPr>
          </a:p>
        </p:txBody>
      </p:sp>
      <p:sp>
        <p:nvSpPr>
          <p:cNvPr id="46" name="AutoShape 17"/>
          <p:cNvSpPr>
            <a:spLocks noChangeArrowheads="1"/>
          </p:cNvSpPr>
          <p:nvPr/>
        </p:nvSpPr>
        <p:spPr bwMode="auto">
          <a:xfrm>
            <a:off x="2807896" y="3545703"/>
            <a:ext cx="828000" cy="288000"/>
          </a:xfrm>
          <a:prstGeom prst="homePlate">
            <a:avLst>
              <a:gd name="adj" fmla="val 3187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47" name="AutoShape 18"/>
          <p:cNvSpPr>
            <a:spLocks noChangeArrowheads="1"/>
          </p:cNvSpPr>
          <p:nvPr/>
        </p:nvSpPr>
        <p:spPr bwMode="auto">
          <a:xfrm>
            <a:off x="2807896" y="3903822"/>
            <a:ext cx="828000" cy="1008000"/>
          </a:xfrm>
          <a:prstGeom prst="homePlate">
            <a:avLst>
              <a:gd name="adj" fmla="val 19276"/>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48" name="AutoShape 19"/>
          <p:cNvSpPr>
            <a:spLocks noChangeArrowheads="1"/>
          </p:cNvSpPr>
          <p:nvPr/>
        </p:nvSpPr>
        <p:spPr bwMode="auto">
          <a:xfrm>
            <a:off x="2807896" y="5336298"/>
            <a:ext cx="828000" cy="648000"/>
          </a:xfrm>
          <a:prstGeom prst="homePlate">
            <a:avLst>
              <a:gd name="adj" fmla="val 15857"/>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49" name="AutoShape 21"/>
          <p:cNvSpPr>
            <a:spLocks noChangeArrowheads="1"/>
          </p:cNvSpPr>
          <p:nvPr/>
        </p:nvSpPr>
        <p:spPr bwMode="auto">
          <a:xfrm>
            <a:off x="2807896" y="4978179"/>
            <a:ext cx="828000" cy="288000"/>
          </a:xfrm>
          <a:prstGeom prst="homePlate">
            <a:avLst>
              <a:gd name="adj" fmla="val 3187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50" name="AutoShape 21"/>
          <p:cNvSpPr>
            <a:spLocks noChangeArrowheads="1"/>
          </p:cNvSpPr>
          <p:nvPr/>
        </p:nvSpPr>
        <p:spPr bwMode="auto">
          <a:xfrm>
            <a:off x="2807896" y="6052538"/>
            <a:ext cx="828000" cy="288000"/>
          </a:xfrm>
          <a:prstGeom prst="homePlate">
            <a:avLst>
              <a:gd name="adj" fmla="val 3187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36000" rIns="90000" bIns="36000" anchor="ctr"/>
          <a:lstStyle/>
          <a:p>
            <a:pPr eaLnBrk="1" hangingPunct="1">
              <a:spcBef>
                <a:spcPct val="50000"/>
              </a:spcBef>
            </a:pPr>
            <a:r>
              <a:rPr lang="ja-JP" altLang="en-US" sz="1600" b="1" u="sng" dirty="0" smtClean="0">
                <a:solidFill>
                  <a:srgbClr val="FF0000"/>
                </a:solidFill>
                <a:latin typeface="メイリオ" pitchFamily="50" charset="-128"/>
                <a:ea typeface="メイリオ" pitchFamily="50" charset="-128"/>
                <a:cs typeface="メイリオ" pitchFamily="50" charset="-128"/>
              </a:rPr>
              <a:t>①要求</a:t>
            </a:r>
            <a:endParaRPr lang="ja-JP" altLang="en-US" sz="1600" b="1" u="sng" dirty="0">
              <a:solidFill>
                <a:srgbClr val="FF0000"/>
              </a:solidFill>
              <a:latin typeface="メイリオ" pitchFamily="50" charset="-128"/>
              <a:ea typeface="メイリオ" pitchFamily="50" charset="-128"/>
              <a:cs typeface="メイリオ" pitchFamily="50" charset="-128"/>
            </a:endParaRPr>
          </a:p>
        </p:txBody>
      </p:sp>
      <p:sp>
        <p:nvSpPr>
          <p:cNvPr id="51" name="円/楕円 50"/>
          <p:cNvSpPr>
            <a:spLocks noChangeAspect="1"/>
          </p:cNvSpPr>
          <p:nvPr/>
        </p:nvSpPr>
        <p:spPr bwMode="auto">
          <a:xfrm>
            <a:off x="6554387" y="2753583"/>
            <a:ext cx="583263" cy="563855"/>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戦略実現</a:t>
            </a:r>
          </a:p>
        </p:txBody>
      </p:sp>
      <p:sp>
        <p:nvSpPr>
          <p:cNvPr id="52" name="円/楕円 51"/>
          <p:cNvSpPr>
            <a:spLocks noChangeAspect="1"/>
          </p:cNvSpPr>
          <p:nvPr/>
        </p:nvSpPr>
        <p:spPr bwMode="auto">
          <a:xfrm>
            <a:off x="8309217" y="2753583"/>
            <a:ext cx="583263" cy="563855"/>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課題</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200" dirty="0">
                <a:latin typeface="メイリオ" pitchFamily="50" charset="-128"/>
                <a:ea typeface="メイリオ" pitchFamily="50" charset="-128"/>
                <a:cs typeface="メイリオ" pitchFamily="50" charset="-128"/>
              </a:rPr>
              <a:t>解決</a:t>
            </a:r>
            <a:endPar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3" name="フローチャート : 代替処理 52"/>
          <p:cNvSpPr/>
          <p:nvPr/>
        </p:nvSpPr>
        <p:spPr bwMode="auto">
          <a:xfrm>
            <a:off x="251520" y="3411623"/>
            <a:ext cx="2340000" cy="2870352"/>
          </a:xfrm>
          <a:prstGeom prst="flowChartAlternate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4" name="正方形/長方形 53"/>
          <p:cNvSpPr/>
          <p:nvPr/>
        </p:nvSpPr>
        <p:spPr bwMode="auto">
          <a:xfrm>
            <a:off x="731184" y="4935927"/>
            <a:ext cx="1620000" cy="121723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5" name="テキスト ボックス 70"/>
          <p:cNvSpPr txBox="1">
            <a:spLocks noChangeArrowheads="1"/>
          </p:cNvSpPr>
          <p:nvPr/>
        </p:nvSpPr>
        <p:spPr bwMode="auto">
          <a:xfrm>
            <a:off x="827584" y="5003606"/>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dirty="0" smtClean="0">
                <a:latin typeface="メイリオ" pitchFamily="50" charset="-128"/>
                <a:ea typeface="メイリオ" pitchFamily="50" charset="-128"/>
                <a:cs typeface="メイリオ" pitchFamily="50" charset="-128"/>
              </a:rPr>
              <a:t>情報システム</a:t>
            </a:r>
            <a:endParaRPr lang="en-US" altLang="ja-JP" sz="1100" b="1" dirty="0" smtClean="0">
              <a:latin typeface="メイリオ" pitchFamily="50" charset="-128"/>
              <a:ea typeface="メイリオ" pitchFamily="50" charset="-128"/>
              <a:cs typeface="メイリオ" pitchFamily="50" charset="-128"/>
            </a:endParaRPr>
          </a:p>
        </p:txBody>
      </p:sp>
      <p:sp>
        <p:nvSpPr>
          <p:cNvPr id="56" name="直角三角形 55"/>
          <p:cNvSpPr/>
          <p:nvPr/>
        </p:nvSpPr>
        <p:spPr bwMode="auto">
          <a:xfrm rot="10800000">
            <a:off x="791568" y="5253730"/>
            <a:ext cx="1512000" cy="373841"/>
          </a:xfrm>
          <a:prstGeom prst="rtTriangle">
            <a:avLst/>
          </a:prstGeom>
          <a:solidFill>
            <a:srgbClr val="FFFF00"/>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57" name="正方形/長方形 56"/>
          <p:cNvSpPr/>
          <p:nvPr/>
        </p:nvSpPr>
        <p:spPr bwMode="auto">
          <a:xfrm>
            <a:off x="785020" y="5738546"/>
            <a:ext cx="1512000" cy="360000"/>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58" name="正方形/長方形 57"/>
          <p:cNvSpPr/>
          <p:nvPr/>
        </p:nvSpPr>
        <p:spPr>
          <a:xfrm>
            <a:off x="829061" y="5724961"/>
            <a:ext cx="1454244" cy="430887"/>
          </a:xfrm>
          <a:prstGeom prst="rect">
            <a:avLst/>
          </a:prstGeom>
          <a:noFill/>
        </p:spPr>
        <p:txBody>
          <a:bodyPr wrap="none">
            <a:spAutoFit/>
          </a:bodyPr>
          <a:lstStyle/>
          <a:p>
            <a:pPr algn="ctr"/>
            <a:r>
              <a:rPr lang="ja-JP" altLang="en-US" sz="1100" b="1" u="sng" dirty="0" smtClean="0">
                <a:solidFill>
                  <a:srgbClr val="FF0000"/>
                </a:solidFill>
                <a:latin typeface="メイリオ" pitchFamily="50" charset="-128"/>
                <a:ea typeface="メイリオ" pitchFamily="50" charset="-128"/>
                <a:cs typeface="メイリオ" pitchFamily="50" charset="-128"/>
              </a:rPr>
              <a:t>⑦アーキテクチャ　</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a:p>
            <a:pPr algn="ctr"/>
            <a:r>
              <a:rPr lang="ja-JP" altLang="en-US" sz="1100" b="1" dirty="0" smtClean="0">
                <a:latin typeface="メイリオ" pitchFamily="50" charset="-128"/>
                <a:ea typeface="メイリオ" pitchFamily="50" charset="-128"/>
                <a:cs typeface="メイリオ" pitchFamily="50" charset="-128"/>
              </a:rPr>
              <a:t>（ＩＴ基盤）</a:t>
            </a:r>
            <a:endParaRPr lang="ja-JP" altLang="en-US" sz="1100" b="1" dirty="0">
              <a:latin typeface="メイリオ" pitchFamily="50" charset="-128"/>
              <a:ea typeface="メイリオ" pitchFamily="50" charset="-128"/>
              <a:cs typeface="メイリオ" pitchFamily="50" charset="-128"/>
            </a:endParaRPr>
          </a:p>
        </p:txBody>
      </p:sp>
      <p:sp>
        <p:nvSpPr>
          <p:cNvPr id="59" name="直角三角形 58"/>
          <p:cNvSpPr/>
          <p:nvPr/>
        </p:nvSpPr>
        <p:spPr bwMode="auto">
          <a:xfrm>
            <a:off x="785020" y="5321356"/>
            <a:ext cx="1512000" cy="373841"/>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60" name="正方形/長方形 59"/>
          <p:cNvSpPr/>
          <p:nvPr/>
        </p:nvSpPr>
        <p:spPr>
          <a:xfrm>
            <a:off x="1036682" y="5218309"/>
            <a:ext cx="1454244" cy="261610"/>
          </a:xfrm>
          <a:prstGeom prst="rect">
            <a:avLst/>
          </a:prstGeom>
          <a:noFill/>
        </p:spPr>
        <p:txBody>
          <a:bodyPr wrap="none">
            <a:spAutoFit/>
          </a:bodyPr>
          <a:lstStyle/>
          <a:p>
            <a:r>
              <a:rPr lang="ja-JP" altLang="en-US" sz="1100" b="1" u="sng" dirty="0" smtClean="0">
                <a:solidFill>
                  <a:srgbClr val="FF0000"/>
                </a:solidFill>
                <a:latin typeface="メイリオ" pitchFamily="50" charset="-128"/>
                <a:ea typeface="メイリオ" pitchFamily="50" charset="-128"/>
                <a:cs typeface="メイリオ" pitchFamily="50" charset="-128"/>
              </a:rPr>
              <a:t>⑤アプリケーション</a:t>
            </a:r>
            <a:endParaRPr lang="ja-JP" altLang="en-US" sz="1100" b="1" u="sng" dirty="0">
              <a:latin typeface="メイリオ" pitchFamily="50" charset="-128"/>
              <a:ea typeface="メイリオ" pitchFamily="50" charset="-128"/>
              <a:cs typeface="メイリオ" pitchFamily="50" charset="-128"/>
            </a:endParaRPr>
          </a:p>
        </p:txBody>
      </p:sp>
      <p:sp>
        <p:nvSpPr>
          <p:cNvPr id="61" name="正方形/長方形 60"/>
          <p:cNvSpPr/>
          <p:nvPr/>
        </p:nvSpPr>
        <p:spPr bwMode="auto">
          <a:xfrm>
            <a:off x="899592" y="4056816"/>
            <a:ext cx="1620000" cy="603435"/>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62" name="テキスト ボックス 70"/>
          <p:cNvSpPr txBox="1">
            <a:spLocks noChangeArrowheads="1"/>
          </p:cNvSpPr>
          <p:nvPr/>
        </p:nvSpPr>
        <p:spPr bwMode="auto">
          <a:xfrm>
            <a:off x="999525" y="4067177"/>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u="sng" dirty="0" smtClean="0">
                <a:solidFill>
                  <a:srgbClr val="FF0000"/>
                </a:solidFill>
                <a:latin typeface="メイリオ" pitchFamily="50" charset="-128"/>
                <a:ea typeface="メイリオ" pitchFamily="50" charset="-128"/>
                <a:cs typeface="メイリオ" pitchFamily="50" charset="-128"/>
              </a:rPr>
              <a:t>③業務プロセス</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p:txBody>
      </p:sp>
      <p:sp>
        <p:nvSpPr>
          <p:cNvPr id="63" name="正方形/長方形 62"/>
          <p:cNvSpPr/>
          <p:nvPr/>
        </p:nvSpPr>
        <p:spPr bwMode="auto">
          <a:xfrm>
            <a:off x="953592" y="4327311"/>
            <a:ext cx="1512000" cy="278369"/>
          </a:xfrm>
          <a:prstGeom prst="rect">
            <a:avLst/>
          </a:prstGeom>
          <a:solidFill>
            <a:schemeClr val="bg1"/>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lang="ja-JP" altLang="en-US" sz="1100" dirty="0">
              <a:solidFill>
                <a:srgbClr val="000000"/>
              </a:solidFill>
              <a:latin typeface="メイリオ" pitchFamily="50" charset="-128"/>
              <a:ea typeface="メイリオ" pitchFamily="50" charset="-128"/>
              <a:cs typeface="メイリオ" pitchFamily="50" charset="-128"/>
            </a:endParaRPr>
          </a:p>
        </p:txBody>
      </p:sp>
      <p:sp>
        <p:nvSpPr>
          <p:cNvPr id="64" name="テキスト ボックス 70"/>
          <p:cNvSpPr txBox="1">
            <a:spLocks noChangeArrowheads="1"/>
          </p:cNvSpPr>
          <p:nvPr/>
        </p:nvSpPr>
        <p:spPr bwMode="auto">
          <a:xfrm>
            <a:off x="999525" y="4337673"/>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u="sng" dirty="0" smtClean="0">
                <a:solidFill>
                  <a:srgbClr val="FF0000"/>
                </a:solidFill>
                <a:latin typeface="メイリオ" pitchFamily="50" charset="-128"/>
                <a:ea typeface="メイリオ" pitchFamily="50" charset="-128"/>
                <a:cs typeface="メイリオ" pitchFamily="50" charset="-128"/>
              </a:rPr>
              <a:t>④組織・役割</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p:txBody>
      </p:sp>
      <p:sp>
        <p:nvSpPr>
          <p:cNvPr id="65" name="下リボン 64"/>
          <p:cNvSpPr/>
          <p:nvPr/>
        </p:nvSpPr>
        <p:spPr bwMode="auto">
          <a:xfrm>
            <a:off x="676642" y="3573143"/>
            <a:ext cx="1350436" cy="416049"/>
          </a:xfrm>
          <a:prstGeom prst="ribbon">
            <a:avLst>
              <a:gd name="adj1" fmla="val 16667"/>
              <a:gd name="adj2" fmla="val 58464"/>
            </a:avLst>
          </a:prstGeom>
          <a:solidFill>
            <a:schemeClr val="bg1">
              <a:lumMod val="95000"/>
            </a:schemeClr>
          </a:solidFill>
          <a:ln w="9525" cap="flat" cmpd="sng" algn="ctr">
            <a:solidFill>
              <a:schemeClr val="tx1"/>
            </a:solidFill>
            <a:prstDash val="dash"/>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bg1">
                    <a:lumMod val="50000"/>
                  </a:schemeClr>
                </a:solidFill>
                <a:effectLst/>
                <a:latin typeface="メイリオ" pitchFamily="50" charset="-128"/>
                <a:ea typeface="メイリオ" pitchFamily="50" charset="-128"/>
                <a:cs typeface="メイリオ" pitchFamily="50" charset="-128"/>
              </a:rPr>
              <a:t>ビジョン・</a:t>
            </a:r>
            <a:r>
              <a:rPr lang="ja-JP" altLang="en-US" sz="1100" b="1" dirty="0" smtClean="0">
                <a:solidFill>
                  <a:schemeClr val="bg1">
                    <a:lumMod val="50000"/>
                  </a:schemeClr>
                </a:solidFill>
                <a:latin typeface="メイリオ" pitchFamily="50" charset="-128"/>
                <a:ea typeface="メイリオ" pitchFamily="50" charset="-128"/>
                <a:cs typeface="メイリオ" pitchFamily="50" charset="-128"/>
              </a:rPr>
              <a:t>戦略</a:t>
            </a:r>
            <a:endParaRPr kumimoji="1" lang="ja-JP" altLang="en-US" sz="1100" b="1" i="0" u="none" strike="noStrike" cap="none" normalizeH="0" baseline="0" dirty="0" smtClean="0">
              <a:ln>
                <a:noFill/>
              </a:ln>
              <a:solidFill>
                <a:schemeClr val="bg1">
                  <a:lumMod val="50000"/>
                </a:schemeClr>
              </a:solidFill>
              <a:effectLst/>
              <a:latin typeface="メイリオ" pitchFamily="50" charset="-128"/>
              <a:ea typeface="メイリオ" pitchFamily="50" charset="-128"/>
              <a:cs typeface="メイリオ" pitchFamily="50" charset="-128"/>
            </a:endParaRPr>
          </a:p>
        </p:txBody>
      </p:sp>
      <p:sp>
        <p:nvSpPr>
          <p:cNvPr id="66" name="Freeform 7"/>
          <p:cNvSpPr>
            <a:spLocks noChangeAspect="1"/>
          </p:cNvSpPr>
          <p:nvPr/>
        </p:nvSpPr>
        <p:spPr bwMode="auto">
          <a:xfrm>
            <a:off x="306773" y="3985948"/>
            <a:ext cx="346607" cy="2155852"/>
          </a:xfrm>
          <a:custGeom>
            <a:avLst/>
            <a:gdLst>
              <a:gd name="T0" fmla="*/ 2147483647 w 385"/>
              <a:gd name="T1" fmla="*/ 0 h 2625"/>
              <a:gd name="T2" fmla="*/ 2147483647 w 385"/>
              <a:gd name="T3" fmla="*/ 2147483647 h 2625"/>
              <a:gd name="T4" fmla="*/ 2147483647 w 385"/>
              <a:gd name="T5" fmla="*/ 2147483647 h 2625"/>
              <a:gd name="T6" fmla="*/ 2147483647 w 385"/>
              <a:gd name="T7" fmla="*/ 2147483647 h 2625"/>
              <a:gd name="T8" fmla="*/ 2147483647 w 385"/>
              <a:gd name="T9" fmla="*/ 2147483647 h 2625"/>
              <a:gd name="T10" fmla="*/ 0 w 385"/>
              <a:gd name="T11" fmla="*/ 2147483647 h 2625"/>
              <a:gd name="T12" fmla="*/ 2147483647 w 385"/>
              <a:gd name="T13" fmla="*/ 2147483647 h 2625"/>
              <a:gd name="T14" fmla="*/ 2147483647 w 385"/>
              <a:gd name="T15" fmla="*/ 2147483647 h 26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5" h="2625">
                <a:moveTo>
                  <a:pt x="192" y="0"/>
                </a:moveTo>
                <a:lnTo>
                  <a:pt x="192" y="1128"/>
                </a:lnTo>
                <a:lnTo>
                  <a:pt x="320" y="1208"/>
                </a:lnTo>
                <a:lnTo>
                  <a:pt x="64" y="1320"/>
                </a:lnTo>
                <a:lnTo>
                  <a:pt x="384" y="1392"/>
                </a:lnTo>
                <a:lnTo>
                  <a:pt x="0" y="1568"/>
                </a:lnTo>
                <a:lnTo>
                  <a:pt x="280" y="1680"/>
                </a:lnTo>
                <a:lnTo>
                  <a:pt x="280" y="2624"/>
                </a:lnTo>
              </a:path>
            </a:pathLst>
          </a:custGeom>
          <a:noFill/>
          <a:ln w="101600" cap="rnd" cmpd="sng">
            <a:solidFill>
              <a:srgbClr val="009900"/>
            </a:solidFill>
            <a:prstDash val="solid"/>
            <a:round/>
            <a:headEnd type="stealth" w="med" len="lg"/>
            <a:tailEnd type="stealth" w="med" len="lg"/>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100">
              <a:latin typeface="メイリオ" pitchFamily="50" charset="-128"/>
              <a:ea typeface="メイリオ" pitchFamily="50" charset="-128"/>
              <a:cs typeface="メイリオ" pitchFamily="50" charset="-128"/>
            </a:endParaRPr>
          </a:p>
        </p:txBody>
      </p:sp>
      <p:sp>
        <p:nvSpPr>
          <p:cNvPr id="67" name="フローチャート : 代替処理 66"/>
          <p:cNvSpPr/>
          <p:nvPr/>
        </p:nvSpPr>
        <p:spPr bwMode="auto">
          <a:xfrm>
            <a:off x="6588224" y="3411623"/>
            <a:ext cx="2268000" cy="2870352"/>
          </a:xfrm>
          <a:prstGeom prst="flowChartAlternateProcess">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68" name="正方形/長方形 67"/>
          <p:cNvSpPr/>
          <p:nvPr/>
        </p:nvSpPr>
        <p:spPr bwMode="auto">
          <a:xfrm>
            <a:off x="7067888" y="4935927"/>
            <a:ext cx="1620000" cy="121723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69" name="テキスト ボックス 70"/>
          <p:cNvSpPr txBox="1">
            <a:spLocks noChangeArrowheads="1"/>
          </p:cNvSpPr>
          <p:nvPr/>
        </p:nvSpPr>
        <p:spPr bwMode="auto">
          <a:xfrm>
            <a:off x="7164288" y="5003606"/>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dirty="0" smtClean="0">
                <a:latin typeface="メイリオ" pitchFamily="50" charset="-128"/>
                <a:ea typeface="メイリオ" pitchFamily="50" charset="-128"/>
                <a:cs typeface="メイリオ" pitchFamily="50" charset="-128"/>
              </a:rPr>
              <a:t>情報システム</a:t>
            </a:r>
            <a:endParaRPr lang="en-US" altLang="ja-JP" sz="1100" b="1" dirty="0" smtClean="0">
              <a:latin typeface="メイリオ" pitchFamily="50" charset="-128"/>
              <a:ea typeface="メイリオ" pitchFamily="50" charset="-128"/>
              <a:cs typeface="メイリオ" pitchFamily="50" charset="-128"/>
            </a:endParaRPr>
          </a:p>
        </p:txBody>
      </p:sp>
      <p:sp>
        <p:nvSpPr>
          <p:cNvPr id="70" name="直角三角形 69"/>
          <p:cNvSpPr/>
          <p:nvPr/>
        </p:nvSpPr>
        <p:spPr bwMode="auto">
          <a:xfrm rot="10800000">
            <a:off x="7128272" y="5253730"/>
            <a:ext cx="1512000" cy="373841"/>
          </a:xfrm>
          <a:prstGeom prst="rtTriangle">
            <a:avLst/>
          </a:prstGeom>
          <a:solidFill>
            <a:srgbClr val="FFFF00"/>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71" name="正方形/長方形 70"/>
          <p:cNvSpPr/>
          <p:nvPr/>
        </p:nvSpPr>
        <p:spPr bwMode="auto">
          <a:xfrm>
            <a:off x="7121724" y="5755761"/>
            <a:ext cx="1512000" cy="360000"/>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72" name="正方形/長方形 71"/>
          <p:cNvSpPr/>
          <p:nvPr/>
        </p:nvSpPr>
        <p:spPr>
          <a:xfrm>
            <a:off x="7165765" y="5724961"/>
            <a:ext cx="1454244" cy="430887"/>
          </a:xfrm>
          <a:prstGeom prst="rect">
            <a:avLst/>
          </a:prstGeom>
          <a:noFill/>
        </p:spPr>
        <p:txBody>
          <a:bodyPr wrap="none">
            <a:spAutoFit/>
          </a:bodyPr>
          <a:lstStyle/>
          <a:p>
            <a:pPr algn="ctr"/>
            <a:r>
              <a:rPr lang="ja-JP" altLang="en-US" sz="1100" b="1" u="sng" dirty="0" smtClean="0">
                <a:solidFill>
                  <a:srgbClr val="FF0000"/>
                </a:solidFill>
                <a:latin typeface="メイリオ" pitchFamily="50" charset="-128"/>
                <a:ea typeface="メイリオ" pitchFamily="50" charset="-128"/>
                <a:cs typeface="メイリオ" pitchFamily="50" charset="-128"/>
              </a:rPr>
              <a:t>⑦アーキテクチャ</a:t>
            </a:r>
            <a:r>
              <a:rPr lang="ja-JP" altLang="en-US" sz="1100" b="1" dirty="0" smtClean="0">
                <a:solidFill>
                  <a:srgbClr val="FF0000"/>
                </a:solidFill>
                <a:latin typeface="メイリオ" pitchFamily="50" charset="-128"/>
                <a:ea typeface="メイリオ" pitchFamily="50" charset="-128"/>
                <a:cs typeface="メイリオ" pitchFamily="50" charset="-128"/>
              </a:rPr>
              <a:t>　</a:t>
            </a:r>
            <a:endParaRPr lang="en-US" altLang="ja-JP" sz="1100" b="1" dirty="0" smtClean="0">
              <a:solidFill>
                <a:srgbClr val="FF0000"/>
              </a:solidFill>
              <a:latin typeface="メイリオ" pitchFamily="50" charset="-128"/>
              <a:ea typeface="メイリオ" pitchFamily="50" charset="-128"/>
              <a:cs typeface="メイリオ" pitchFamily="50" charset="-128"/>
            </a:endParaRPr>
          </a:p>
          <a:p>
            <a:pPr algn="ctr"/>
            <a:r>
              <a:rPr lang="ja-JP" altLang="en-US" sz="1100" b="1" dirty="0" smtClean="0">
                <a:latin typeface="メイリオ" pitchFamily="50" charset="-128"/>
                <a:ea typeface="メイリオ" pitchFamily="50" charset="-128"/>
                <a:cs typeface="メイリオ" pitchFamily="50" charset="-128"/>
              </a:rPr>
              <a:t>（ＩＴ基盤）</a:t>
            </a:r>
            <a:endParaRPr lang="ja-JP" altLang="en-US" sz="1100" b="1" dirty="0">
              <a:latin typeface="メイリオ" pitchFamily="50" charset="-128"/>
              <a:ea typeface="メイリオ" pitchFamily="50" charset="-128"/>
              <a:cs typeface="メイリオ" pitchFamily="50" charset="-128"/>
            </a:endParaRPr>
          </a:p>
        </p:txBody>
      </p:sp>
      <p:sp>
        <p:nvSpPr>
          <p:cNvPr id="73" name="直角三角形 72"/>
          <p:cNvSpPr/>
          <p:nvPr/>
        </p:nvSpPr>
        <p:spPr bwMode="auto">
          <a:xfrm>
            <a:off x="7121724" y="5321356"/>
            <a:ext cx="1512000" cy="373841"/>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74" name="正方形/長方形 73"/>
          <p:cNvSpPr/>
          <p:nvPr/>
        </p:nvSpPr>
        <p:spPr>
          <a:xfrm>
            <a:off x="7380312" y="5228277"/>
            <a:ext cx="1454244" cy="261610"/>
          </a:xfrm>
          <a:prstGeom prst="rect">
            <a:avLst/>
          </a:prstGeom>
          <a:noFill/>
        </p:spPr>
        <p:txBody>
          <a:bodyPr wrap="none">
            <a:spAutoFit/>
          </a:bodyPr>
          <a:lstStyle/>
          <a:p>
            <a:r>
              <a:rPr lang="ja-JP" altLang="en-US" sz="1100" b="1" u="sng" dirty="0" smtClean="0">
                <a:solidFill>
                  <a:srgbClr val="FF0000"/>
                </a:solidFill>
                <a:latin typeface="メイリオ" pitchFamily="50" charset="-128"/>
                <a:ea typeface="メイリオ" pitchFamily="50" charset="-128"/>
                <a:cs typeface="メイリオ" pitchFamily="50" charset="-128"/>
              </a:rPr>
              <a:t>⑤アプリケーション</a:t>
            </a:r>
            <a:endParaRPr lang="ja-JP" altLang="en-US" sz="1100" b="1" u="sng" dirty="0">
              <a:latin typeface="メイリオ" pitchFamily="50" charset="-128"/>
              <a:ea typeface="メイリオ" pitchFamily="50" charset="-128"/>
              <a:cs typeface="メイリオ" pitchFamily="50" charset="-128"/>
            </a:endParaRPr>
          </a:p>
        </p:txBody>
      </p:sp>
      <p:sp>
        <p:nvSpPr>
          <p:cNvPr id="75" name="正方形/長方形 74"/>
          <p:cNvSpPr/>
          <p:nvPr/>
        </p:nvSpPr>
        <p:spPr bwMode="auto">
          <a:xfrm>
            <a:off x="7067888" y="4056816"/>
            <a:ext cx="1620000" cy="603435"/>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76" name="テキスト ボックス 70"/>
          <p:cNvSpPr txBox="1">
            <a:spLocks noChangeArrowheads="1"/>
          </p:cNvSpPr>
          <p:nvPr/>
        </p:nvSpPr>
        <p:spPr bwMode="auto">
          <a:xfrm>
            <a:off x="7172780" y="4067177"/>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u="sng" dirty="0" smtClean="0">
                <a:solidFill>
                  <a:srgbClr val="FF0000"/>
                </a:solidFill>
                <a:latin typeface="メイリオ" pitchFamily="50" charset="-128"/>
                <a:ea typeface="メイリオ" pitchFamily="50" charset="-128"/>
                <a:cs typeface="メイリオ" pitchFamily="50" charset="-128"/>
              </a:rPr>
              <a:t>③業務プロセス</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p:txBody>
      </p:sp>
      <p:sp>
        <p:nvSpPr>
          <p:cNvPr id="77" name="正方形/長方形 76"/>
          <p:cNvSpPr/>
          <p:nvPr/>
        </p:nvSpPr>
        <p:spPr bwMode="auto">
          <a:xfrm>
            <a:off x="7117038" y="4327311"/>
            <a:ext cx="1512000" cy="278369"/>
          </a:xfrm>
          <a:prstGeom prst="rect">
            <a:avLst/>
          </a:prstGeom>
          <a:solidFill>
            <a:schemeClr val="bg1"/>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lang="ja-JP" altLang="en-US" sz="1100" dirty="0">
              <a:solidFill>
                <a:srgbClr val="000000"/>
              </a:solidFill>
              <a:latin typeface="メイリオ" pitchFamily="50" charset="-128"/>
              <a:ea typeface="メイリオ" pitchFamily="50" charset="-128"/>
              <a:cs typeface="メイリオ" pitchFamily="50" charset="-128"/>
            </a:endParaRPr>
          </a:p>
        </p:txBody>
      </p:sp>
      <p:sp>
        <p:nvSpPr>
          <p:cNvPr id="78" name="上下矢印 77"/>
          <p:cNvSpPr/>
          <p:nvPr/>
        </p:nvSpPr>
        <p:spPr bwMode="auto">
          <a:xfrm>
            <a:off x="7425694" y="4665432"/>
            <a:ext cx="125432" cy="270496"/>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79" name="テキスト ボックス 70"/>
          <p:cNvSpPr txBox="1">
            <a:spLocks noChangeArrowheads="1"/>
          </p:cNvSpPr>
          <p:nvPr/>
        </p:nvSpPr>
        <p:spPr bwMode="auto">
          <a:xfrm>
            <a:off x="7184313" y="4337673"/>
            <a:ext cx="14201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ctr" eaLnBrk="1" hangingPunct="1"/>
            <a:r>
              <a:rPr lang="ja-JP" altLang="en-US" sz="1100" b="1" u="sng" dirty="0" smtClean="0">
                <a:solidFill>
                  <a:srgbClr val="FF0000"/>
                </a:solidFill>
                <a:latin typeface="メイリオ" pitchFamily="50" charset="-128"/>
                <a:ea typeface="メイリオ" pitchFamily="50" charset="-128"/>
                <a:cs typeface="メイリオ" pitchFamily="50" charset="-128"/>
              </a:rPr>
              <a:t>④組織・役割</a:t>
            </a:r>
            <a:endParaRPr lang="en-US" altLang="ja-JP" sz="1100" b="1" u="sng" dirty="0" smtClean="0">
              <a:solidFill>
                <a:srgbClr val="FF0000"/>
              </a:solidFill>
              <a:latin typeface="メイリオ" pitchFamily="50" charset="-128"/>
              <a:ea typeface="メイリオ" pitchFamily="50" charset="-128"/>
              <a:cs typeface="メイリオ" pitchFamily="50" charset="-128"/>
            </a:endParaRPr>
          </a:p>
        </p:txBody>
      </p:sp>
      <p:sp>
        <p:nvSpPr>
          <p:cNvPr id="80" name="上下矢印 79"/>
          <p:cNvSpPr/>
          <p:nvPr/>
        </p:nvSpPr>
        <p:spPr bwMode="auto">
          <a:xfrm>
            <a:off x="7669725" y="4665431"/>
            <a:ext cx="125432" cy="270496"/>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1" name="上下矢印 80"/>
          <p:cNvSpPr/>
          <p:nvPr/>
        </p:nvSpPr>
        <p:spPr bwMode="auto">
          <a:xfrm>
            <a:off x="7946822" y="4665431"/>
            <a:ext cx="125432" cy="270496"/>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2" name="下リボン 81"/>
          <p:cNvSpPr/>
          <p:nvPr/>
        </p:nvSpPr>
        <p:spPr bwMode="auto">
          <a:xfrm>
            <a:off x="7056232" y="3573143"/>
            <a:ext cx="1350436" cy="416049"/>
          </a:xfrm>
          <a:prstGeom prst="ribbon">
            <a:avLst>
              <a:gd name="adj1" fmla="val 16667"/>
              <a:gd name="adj2" fmla="val 6269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ビジョン・</a:t>
            </a:r>
            <a:r>
              <a:rPr lang="ja-JP" altLang="en-US" sz="1100" b="1" dirty="0" smtClean="0">
                <a:latin typeface="メイリオ" pitchFamily="50" charset="-128"/>
                <a:ea typeface="メイリオ" pitchFamily="50" charset="-128"/>
                <a:cs typeface="メイリオ" pitchFamily="50" charset="-128"/>
              </a:rPr>
              <a:t>戦略</a:t>
            </a:r>
            <a:endParaRPr kumimoji="1" lang="ja-JP" altLang="en-US" sz="11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3" name="Line 25"/>
          <p:cNvSpPr>
            <a:spLocks noChangeAspect="1" noChangeShapeType="1"/>
          </p:cNvSpPr>
          <p:nvPr/>
        </p:nvSpPr>
        <p:spPr bwMode="auto">
          <a:xfrm>
            <a:off x="6846019" y="3989192"/>
            <a:ext cx="0" cy="2211969"/>
          </a:xfrm>
          <a:prstGeom prst="line">
            <a:avLst/>
          </a:prstGeom>
          <a:noFill/>
          <a:ln w="101600">
            <a:solidFill>
              <a:srgbClr val="0099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itchFamily="50" charset="-128"/>
              <a:ea typeface="メイリオ" pitchFamily="50" charset="-128"/>
              <a:cs typeface="メイリオ" pitchFamily="50" charset="-128"/>
            </a:endParaRPr>
          </a:p>
        </p:txBody>
      </p:sp>
      <p:cxnSp>
        <p:nvCxnSpPr>
          <p:cNvPr id="84" name="直線矢印コネクタ 83"/>
          <p:cNvCxnSpPr>
            <a:stCxn id="46" idx="3"/>
            <a:endCxn id="31" idx="1"/>
          </p:cNvCxnSpPr>
          <p:nvPr/>
        </p:nvCxnSpPr>
        <p:spPr bwMode="auto">
          <a:xfrm>
            <a:off x="3635896" y="3689703"/>
            <a:ext cx="231310" cy="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線矢印コネクタ 84"/>
          <p:cNvCxnSpPr>
            <a:stCxn id="47" idx="3"/>
            <a:endCxn id="32" idx="1"/>
          </p:cNvCxnSpPr>
          <p:nvPr/>
        </p:nvCxnSpPr>
        <p:spPr bwMode="auto">
          <a:xfrm flipV="1">
            <a:off x="3635896" y="4047822"/>
            <a:ext cx="231309" cy="36000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矢印コネクタ 85"/>
          <p:cNvCxnSpPr>
            <a:stCxn id="47" idx="3"/>
            <a:endCxn id="33" idx="1"/>
          </p:cNvCxnSpPr>
          <p:nvPr/>
        </p:nvCxnSpPr>
        <p:spPr bwMode="auto">
          <a:xfrm flipV="1">
            <a:off x="3635896" y="4405941"/>
            <a:ext cx="231309" cy="1881"/>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線矢印コネクタ 86"/>
          <p:cNvCxnSpPr>
            <a:stCxn id="47" idx="3"/>
            <a:endCxn id="34" idx="1"/>
          </p:cNvCxnSpPr>
          <p:nvPr/>
        </p:nvCxnSpPr>
        <p:spPr bwMode="auto">
          <a:xfrm>
            <a:off x="3635896" y="4407822"/>
            <a:ext cx="231310" cy="356238"/>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矢印コネクタ 87"/>
          <p:cNvCxnSpPr>
            <a:stCxn id="49" idx="3"/>
            <a:endCxn id="35" idx="1"/>
          </p:cNvCxnSpPr>
          <p:nvPr/>
        </p:nvCxnSpPr>
        <p:spPr bwMode="auto">
          <a:xfrm>
            <a:off x="3635896" y="5122179"/>
            <a:ext cx="231309" cy="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線矢印コネクタ 88"/>
          <p:cNvCxnSpPr>
            <a:stCxn id="48" idx="3"/>
            <a:endCxn id="42" idx="1"/>
          </p:cNvCxnSpPr>
          <p:nvPr/>
        </p:nvCxnSpPr>
        <p:spPr bwMode="auto">
          <a:xfrm flipV="1">
            <a:off x="3635896" y="5480298"/>
            <a:ext cx="231310" cy="18000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矢印コネクタ 89"/>
          <p:cNvCxnSpPr>
            <a:stCxn id="48" idx="3"/>
            <a:endCxn id="45" idx="1"/>
          </p:cNvCxnSpPr>
          <p:nvPr/>
        </p:nvCxnSpPr>
        <p:spPr bwMode="auto">
          <a:xfrm>
            <a:off x="3635896" y="5660298"/>
            <a:ext cx="231310" cy="178119"/>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矢印コネクタ 90"/>
          <p:cNvCxnSpPr>
            <a:stCxn id="50" idx="3"/>
            <a:endCxn id="30" idx="1"/>
          </p:cNvCxnSpPr>
          <p:nvPr/>
        </p:nvCxnSpPr>
        <p:spPr bwMode="auto">
          <a:xfrm>
            <a:off x="3635896" y="6196538"/>
            <a:ext cx="231310" cy="0"/>
          </a:xfrm>
          <a:prstGeom prst="straightConnector1">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コネクタ 92"/>
          <p:cNvCxnSpPr/>
          <p:nvPr/>
        </p:nvCxnSpPr>
        <p:spPr bwMode="auto">
          <a:xfrm>
            <a:off x="3131840" y="6374181"/>
            <a:ext cx="0" cy="180000"/>
          </a:xfrm>
          <a:prstGeom prst="line">
            <a:avLst/>
          </a:prstGeom>
          <a:solidFill>
            <a:schemeClr val="bg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円/楕円 93"/>
          <p:cNvSpPr/>
          <p:nvPr/>
        </p:nvSpPr>
        <p:spPr bwMode="auto">
          <a:xfrm>
            <a:off x="349154" y="3545687"/>
            <a:ext cx="334414" cy="288016"/>
          </a:xfrm>
          <a:prstGeom prst="ellipse">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現</a:t>
            </a:r>
          </a:p>
        </p:txBody>
      </p:sp>
      <p:sp>
        <p:nvSpPr>
          <p:cNvPr id="95" name="円/楕円 94"/>
          <p:cNvSpPr/>
          <p:nvPr/>
        </p:nvSpPr>
        <p:spPr bwMode="auto">
          <a:xfrm>
            <a:off x="6660232" y="3548931"/>
            <a:ext cx="334414" cy="288016"/>
          </a:xfrm>
          <a:prstGeom prst="ellipse">
            <a:avLst/>
          </a:prstGeom>
          <a:solidFill>
            <a:srgbClr val="99FF66"/>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a:t>
            </a:r>
          </a:p>
        </p:txBody>
      </p:sp>
      <p:sp>
        <p:nvSpPr>
          <p:cNvPr id="98" name="円/楕円 97"/>
          <p:cNvSpPr>
            <a:spLocks noChangeAspect="1"/>
          </p:cNvSpPr>
          <p:nvPr/>
        </p:nvSpPr>
        <p:spPr bwMode="auto">
          <a:xfrm>
            <a:off x="1979712" y="2753583"/>
            <a:ext cx="583263" cy="563855"/>
          </a:xfrm>
          <a:prstGeom prst="ellipse">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課題</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grpSp>
        <p:nvGrpSpPr>
          <p:cNvPr id="99" name="グループ化 98"/>
          <p:cNvGrpSpPr/>
          <p:nvPr/>
        </p:nvGrpSpPr>
        <p:grpSpPr>
          <a:xfrm>
            <a:off x="1138354" y="4660251"/>
            <a:ext cx="720079" cy="231649"/>
            <a:chOff x="1115616" y="3861049"/>
            <a:chExt cx="720079" cy="276075"/>
          </a:xfrm>
        </p:grpSpPr>
        <p:cxnSp>
          <p:nvCxnSpPr>
            <p:cNvPr id="104" name="カギ線コネクタ 103"/>
            <p:cNvCxnSpPr/>
            <p:nvPr/>
          </p:nvCxnSpPr>
          <p:spPr bwMode="auto">
            <a:xfrm rot="5400000" flipH="1" flipV="1">
              <a:off x="1027747" y="3948918"/>
              <a:ext cx="276074" cy="100335"/>
            </a:xfrm>
            <a:prstGeom prst="bentConnector3">
              <a:avLst/>
            </a:prstGeom>
            <a:solidFill>
              <a:schemeClr val="accent2"/>
            </a:solidFill>
            <a:ln w="28575" cap="flat" cmpd="sng" algn="ctr">
              <a:solidFill>
                <a:schemeClr val="accent2"/>
              </a:solidFill>
              <a:prstDash val="solid"/>
              <a:round/>
              <a:headEnd type="triangle" w="med" len="med"/>
              <a:tailEnd type="triangle" w="med" len="med"/>
            </a:ln>
            <a:effectLst/>
            <a:extLst/>
          </p:spPr>
        </p:cxnSp>
        <p:cxnSp>
          <p:nvCxnSpPr>
            <p:cNvPr id="105" name="カギ線コネクタ 104"/>
            <p:cNvCxnSpPr/>
            <p:nvPr/>
          </p:nvCxnSpPr>
          <p:spPr bwMode="auto">
            <a:xfrm rot="5400000" flipH="1" flipV="1">
              <a:off x="1359459" y="3948919"/>
              <a:ext cx="276074" cy="100335"/>
            </a:xfrm>
            <a:prstGeom prst="bentConnector3">
              <a:avLst/>
            </a:prstGeom>
            <a:solidFill>
              <a:schemeClr val="accent2"/>
            </a:solidFill>
            <a:ln w="28575" cap="flat" cmpd="sng" algn="ctr">
              <a:solidFill>
                <a:schemeClr val="accent2"/>
              </a:solidFill>
              <a:prstDash val="solid"/>
              <a:round/>
              <a:headEnd type="triangle" w="med" len="med"/>
              <a:tailEnd type="triangle" w="med" len="med"/>
            </a:ln>
            <a:effectLst/>
            <a:extLst/>
          </p:spPr>
        </p:cxnSp>
        <p:cxnSp>
          <p:nvCxnSpPr>
            <p:cNvPr id="106" name="カギ線コネクタ 105"/>
            <p:cNvCxnSpPr/>
            <p:nvPr/>
          </p:nvCxnSpPr>
          <p:spPr bwMode="auto">
            <a:xfrm rot="5400000" flipH="1" flipV="1">
              <a:off x="1647491" y="3948919"/>
              <a:ext cx="276074" cy="100335"/>
            </a:xfrm>
            <a:prstGeom prst="bentConnector3">
              <a:avLst/>
            </a:prstGeom>
            <a:solidFill>
              <a:schemeClr val="accent2"/>
            </a:solidFill>
            <a:ln w="28575" cap="flat" cmpd="sng" algn="ctr">
              <a:solidFill>
                <a:schemeClr val="accent2"/>
              </a:solidFill>
              <a:prstDash val="solid"/>
              <a:round/>
              <a:headEnd type="triangle" w="med" len="med"/>
              <a:tailEnd type="triangle" w="med" len="med"/>
            </a:ln>
            <a:effectLst/>
            <a:extLst/>
          </p:spPr>
        </p:cxnSp>
      </p:grpSp>
      <p:sp>
        <p:nvSpPr>
          <p:cNvPr id="100" name="テキスト ボックス 99"/>
          <p:cNvSpPr txBox="1"/>
          <p:nvPr/>
        </p:nvSpPr>
        <p:spPr>
          <a:xfrm>
            <a:off x="3851920" y="3272153"/>
            <a:ext cx="1550424"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cs typeface="メイリオ" pitchFamily="50" charset="-128"/>
              </a:rPr>
              <a:t>(</a:t>
            </a:r>
            <a:r>
              <a:rPr kumimoji="1" lang="ja-JP" altLang="en-US" sz="1200" dirty="0" smtClean="0">
                <a:latin typeface="メイリオ" pitchFamily="50" charset="-128"/>
                <a:ea typeface="メイリオ" pitchFamily="50" charset="-128"/>
                <a:cs typeface="メイリオ" pitchFamily="50" charset="-128"/>
              </a:rPr>
              <a:t>ソシューション例</a:t>
            </a:r>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719425" y="5479920"/>
            <a:ext cx="1172116" cy="261610"/>
          </a:xfrm>
          <a:prstGeom prst="rect">
            <a:avLst/>
          </a:prstGeom>
          <a:noFill/>
        </p:spPr>
        <p:txBody>
          <a:bodyPr wrap="none">
            <a:spAutoFit/>
          </a:bodyPr>
          <a:lstStyle/>
          <a:p>
            <a:r>
              <a:rPr lang="ja-JP" altLang="en-US" sz="1100" b="1" u="sng" dirty="0" smtClean="0">
                <a:solidFill>
                  <a:srgbClr val="FF0000"/>
                </a:solidFill>
                <a:latin typeface="メイリオ" pitchFamily="50" charset="-128"/>
                <a:ea typeface="メイリオ" pitchFamily="50" charset="-128"/>
                <a:cs typeface="メイリオ" pitchFamily="50" charset="-128"/>
              </a:rPr>
              <a:t>⑥データベース</a:t>
            </a:r>
            <a:endParaRPr lang="ja-JP" altLang="en-US" sz="1100" b="1" u="sng" dirty="0">
              <a:solidFill>
                <a:srgbClr val="FF0000"/>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7063055" y="5489888"/>
            <a:ext cx="1172116" cy="261610"/>
          </a:xfrm>
          <a:prstGeom prst="rect">
            <a:avLst/>
          </a:prstGeom>
          <a:noFill/>
        </p:spPr>
        <p:txBody>
          <a:bodyPr wrap="none">
            <a:spAutoFit/>
          </a:bodyPr>
          <a:lstStyle/>
          <a:p>
            <a:r>
              <a:rPr lang="ja-JP" altLang="en-US" sz="1100" b="1" u="sng" dirty="0" smtClean="0">
                <a:solidFill>
                  <a:srgbClr val="FF0000"/>
                </a:solidFill>
                <a:latin typeface="メイリオ" pitchFamily="50" charset="-128"/>
                <a:ea typeface="メイリオ" pitchFamily="50" charset="-128"/>
                <a:cs typeface="メイリオ" pitchFamily="50" charset="-128"/>
              </a:rPr>
              <a:t>⑥データベース</a:t>
            </a:r>
            <a:endParaRPr lang="ja-JP" altLang="en-US" sz="1100" b="1" u="sng" dirty="0">
              <a:solidFill>
                <a:srgbClr val="FF0000"/>
              </a:solidFill>
              <a:latin typeface="メイリオ" pitchFamily="50" charset="-128"/>
              <a:ea typeface="メイリオ" pitchFamily="50" charset="-128"/>
              <a:cs typeface="メイリオ" pitchFamily="50" charset="-128"/>
            </a:endParaRPr>
          </a:p>
        </p:txBody>
      </p:sp>
      <p:cxnSp>
        <p:nvCxnSpPr>
          <p:cNvPr id="96" name="直線コネクタ 95"/>
          <p:cNvCxnSpPr/>
          <p:nvPr/>
        </p:nvCxnSpPr>
        <p:spPr bwMode="auto">
          <a:xfrm>
            <a:off x="4572000" y="6374181"/>
            <a:ext cx="0" cy="180000"/>
          </a:xfrm>
          <a:prstGeom prst="line">
            <a:avLst/>
          </a:prstGeom>
          <a:solidFill>
            <a:schemeClr val="bg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角丸四角形 12"/>
          <p:cNvSpPr/>
          <p:nvPr/>
        </p:nvSpPr>
        <p:spPr bwMode="auto">
          <a:xfrm>
            <a:off x="160961" y="1925543"/>
            <a:ext cx="3474935" cy="468000"/>
          </a:xfrm>
          <a:prstGeom prst="roundRect">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r>
              <a:rPr kumimoji="1" lang="ja-JP" altLang="en-US" sz="1200" dirty="0" smtClean="0">
                <a:solidFill>
                  <a:srgbClr val="FFFFFF"/>
                </a:solidFill>
                <a:latin typeface="メイリオ" pitchFamily="50" charset="-128"/>
                <a:ea typeface="メイリオ" pitchFamily="50" charset="-128"/>
                <a:cs typeface="メイリオ" pitchFamily="50" charset="-128"/>
              </a:rPr>
              <a:t>導入側が検討する</a:t>
            </a:r>
          </a:p>
        </p:txBody>
      </p:sp>
      <p:sp>
        <p:nvSpPr>
          <p:cNvPr id="114" name="角丸四角形 113"/>
          <p:cNvSpPr/>
          <p:nvPr/>
        </p:nvSpPr>
        <p:spPr bwMode="auto">
          <a:xfrm>
            <a:off x="3751551" y="1925543"/>
            <a:ext cx="2620648" cy="468000"/>
          </a:xfrm>
          <a:prstGeom prst="roundRect">
            <a:avLst/>
          </a:prstGeom>
          <a:solidFill>
            <a:schemeClr val="accent1">
              <a:lumMod val="75000"/>
            </a:schemeClr>
          </a:solidFill>
          <a:ln>
            <a:noFill/>
          </a:ln>
          <a:effectLst/>
          <a:extLst/>
        </p:spPr>
        <p:txBody>
          <a:bodyPr wrap="none" lIns="72000" tIns="0" rIns="72000" bIns="0" rtlCol="0" anchor="ctr" anchorCtr="0"/>
          <a:lstStyle/>
          <a:p>
            <a:pPr algn="ctr"/>
            <a:r>
              <a:rPr lang="en-US" altLang="ja-JP" sz="1200" dirty="0">
                <a:solidFill>
                  <a:srgbClr val="FFFFFF"/>
                </a:solidFill>
                <a:latin typeface="メイリオ" pitchFamily="50" charset="-128"/>
                <a:ea typeface="メイリオ" pitchFamily="50" charset="-128"/>
                <a:cs typeface="メイリオ" pitchFamily="50" charset="-128"/>
              </a:rPr>
              <a:t>IT</a:t>
            </a:r>
            <a:r>
              <a:rPr lang="ja-JP" altLang="en-US" sz="1200" dirty="0">
                <a:solidFill>
                  <a:srgbClr val="FFFFFF"/>
                </a:solidFill>
                <a:latin typeface="メイリオ" pitchFamily="50" charset="-128"/>
                <a:ea typeface="メイリオ" pitchFamily="50" charset="-128"/>
                <a:cs typeface="メイリオ" pitchFamily="50" charset="-128"/>
              </a:rPr>
              <a:t>支援組織またはベンダーと</a:t>
            </a:r>
          </a:p>
          <a:p>
            <a:pPr algn="ctr"/>
            <a:r>
              <a:rPr lang="ja-JP" altLang="en-US" sz="1200" dirty="0">
                <a:solidFill>
                  <a:srgbClr val="FFFFFF"/>
                </a:solidFill>
                <a:latin typeface="メイリオ" pitchFamily="50" charset="-128"/>
                <a:ea typeface="メイリオ" pitchFamily="50" charset="-128"/>
                <a:cs typeface="メイリオ" pitchFamily="50" charset="-128"/>
              </a:rPr>
              <a:t>相談しながら検討する</a:t>
            </a:r>
          </a:p>
        </p:txBody>
      </p:sp>
      <p:sp>
        <p:nvSpPr>
          <p:cNvPr id="115" name="角丸四角形 114"/>
          <p:cNvSpPr/>
          <p:nvPr/>
        </p:nvSpPr>
        <p:spPr bwMode="auto">
          <a:xfrm>
            <a:off x="6467398" y="1925543"/>
            <a:ext cx="2497089" cy="468000"/>
          </a:xfrm>
          <a:prstGeom prst="roundRect">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r>
              <a:rPr kumimoji="1" lang="ja-JP" altLang="en-US" sz="1200" dirty="0" smtClean="0">
                <a:solidFill>
                  <a:srgbClr val="FFFFFF"/>
                </a:solidFill>
                <a:latin typeface="メイリオ" pitchFamily="50" charset="-128"/>
                <a:ea typeface="メイリオ" pitchFamily="50" charset="-128"/>
                <a:cs typeface="メイリオ" pitchFamily="50" charset="-128"/>
              </a:rPr>
              <a:t>導入側が検討する</a:t>
            </a:r>
          </a:p>
        </p:txBody>
      </p:sp>
      <p:sp>
        <p:nvSpPr>
          <p:cNvPr id="92" name="テキスト ボックス 91"/>
          <p:cNvSpPr txBox="1"/>
          <p:nvPr/>
        </p:nvSpPr>
        <p:spPr>
          <a:xfrm>
            <a:off x="467544" y="1155930"/>
            <a:ext cx="8208912" cy="616886"/>
          </a:xfrm>
          <a:prstGeom prst="rect">
            <a:avLst/>
          </a:prstGeom>
          <a:solidFill>
            <a:srgbClr val="FFFFCC"/>
          </a:solidFill>
          <a:ln>
            <a:solidFill>
              <a:schemeClr val="tx1"/>
            </a:solidFill>
          </a:ln>
        </p:spPr>
        <p:txBody>
          <a:bodyPr wrap="square" tIns="54000" bIns="54000" rtlCol="0" anchor="ctr" anchorCtr="0">
            <a:spAutoFit/>
          </a:bodyPr>
          <a:lstStyle/>
          <a:p>
            <a:pPr>
              <a:spcBef>
                <a:spcPts val="600"/>
              </a:spcBef>
            </a:pPr>
            <a:r>
              <a:rPr lang="ja-JP" altLang="en-US" sz="1400" dirty="0">
                <a:latin typeface="メイリオ" pitchFamily="50" charset="-128"/>
                <a:ea typeface="メイリオ" pitchFamily="50" charset="-128"/>
                <a:cs typeface="メイリオ" pitchFamily="50" charset="-128"/>
              </a:rPr>
              <a:t>①要求</a:t>
            </a:r>
            <a:r>
              <a:rPr lang="ja-JP" altLang="en-US" sz="1400" dirty="0" smtClean="0">
                <a:latin typeface="メイリオ" pitchFamily="50" charset="-128"/>
                <a:ea typeface="メイリオ" pitchFamily="50" charset="-128"/>
                <a:cs typeface="メイリオ" pitchFamily="50" charset="-128"/>
              </a:rPr>
              <a:t>、②</a:t>
            </a:r>
            <a:r>
              <a:rPr lang="ja-JP" altLang="en-US" sz="1400" dirty="0">
                <a:latin typeface="メイリオ" pitchFamily="50" charset="-128"/>
                <a:ea typeface="メイリオ" pitchFamily="50" charset="-128"/>
                <a:cs typeface="メイリオ" pitchFamily="50" charset="-128"/>
              </a:rPr>
              <a:t>ソリューション、 ③業務プロセス、④組織・役割</a:t>
            </a:r>
            <a:r>
              <a:rPr lang="ja-JP" altLang="en-US" sz="1400" dirty="0" smtClean="0">
                <a:latin typeface="メイリオ" pitchFamily="50" charset="-128"/>
                <a:ea typeface="メイリオ" pitchFamily="50" charset="-128"/>
                <a:cs typeface="メイリオ" pitchFamily="50" charset="-128"/>
              </a:rPr>
              <a:t>、</a:t>
            </a:r>
          </a:p>
          <a:p>
            <a:pPr>
              <a:spcBef>
                <a:spcPts val="600"/>
              </a:spcBef>
            </a:pPr>
            <a:r>
              <a:rPr lang="ja-JP" altLang="en-US" sz="1400" dirty="0" smtClean="0">
                <a:latin typeface="メイリオ" pitchFamily="50" charset="-128"/>
                <a:ea typeface="メイリオ" pitchFamily="50" charset="-128"/>
                <a:cs typeface="メイリオ" pitchFamily="50" charset="-128"/>
              </a:rPr>
              <a:t>⑤アプリケーション、⑥データベース、⑦アーキテクチャ</a:t>
            </a:r>
            <a:endParaRPr lang="ja-JP" altLang="en-US" sz="1400" dirty="0">
              <a:latin typeface="メイリオ" pitchFamily="50" charset="-128"/>
              <a:ea typeface="メイリオ" pitchFamily="50" charset="-128"/>
              <a:cs typeface="メイリオ" pitchFamily="50" charset="-128"/>
            </a:endParaRPr>
          </a:p>
        </p:txBody>
      </p:sp>
      <p:sp>
        <p:nvSpPr>
          <p:cNvPr id="97" name="テキスト ボックス 96"/>
          <p:cNvSpPr txBox="1"/>
          <p:nvPr/>
        </p:nvSpPr>
        <p:spPr>
          <a:xfrm>
            <a:off x="323528" y="828001"/>
            <a:ext cx="8208912" cy="338554"/>
          </a:xfrm>
          <a:prstGeom prst="rect">
            <a:avLst/>
          </a:prstGeom>
          <a:noFill/>
        </p:spPr>
        <p:txBody>
          <a:bodyPr wrap="square" rtlCol="0">
            <a:spAutoFit/>
          </a:bodyPr>
          <a:lstStyle/>
          <a:p>
            <a:r>
              <a:rPr lang="ja-JP" altLang="en-US" sz="1600" dirty="0" smtClean="0">
                <a:latin typeface="メイリオ" pitchFamily="50" charset="-128"/>
                <a:ea typeface="メイリオ" pitchFamily="50" charset="-128"/>
                <a:cs typeface="メイリオ" pitchFamily="50" charset="-128"/>
              </a:rPr>
              <a:t>情報システム構想・企画では、以下の観点で検討を進める。</a:t>
            </a:r>
            <a:endParaRPr lang="ja-JP" altLang="en-US" sz="16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902569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５－１</a:t>
            </a:r>
            <a:r>
              <a:rPr lang="ja-JP" altLang="en-US" dirty="0" smtClean="0"/>
              <a:t>．要求の位置づけ</a:t>
            </a:r>
            <a:endParaRPr kumimoji="1" lang="ja-JP" altLang="en-US" dirty="0"/>
          </a:p>
        </p:txBody>
      </p:sp>
      <p:sp>
        <p:nvSpPr>
          <p:cNvPr id="6" name="正方形/長方形 5"/>
          <p:cNvSpPr/>
          <p:nvPr/>
        </p:nvSpPr>
        <p:spPr bwMode="auto">
          <a:xfrm>
            <a:off x="251521" y="4094070"/>
            <a:ext cx="2016000" cy="396000"/>
          </a:xfrm>
          <a:prstGeom prst="rect">
            <a:avLst/>
          </a:prstGeom>
          <a:solidFill>
            <a:schemeClr val="bg1">
              <a:lumMod val="75000"/>
            </a:schemeClr>
          </a:solidFill>
          <a:ln>
            <a:solidFill>
              <a:schemeClr val="bg1">
                <a:lumMod val="50000"/>
              </a:schemeClr>
            </a:solidFill>
          </a:ln>
          <a:effectLst/>
          <a:extLst/>
        </p:spPr>
        <p:txBody>
          <a:bodyPr wrap="none" lIns="72000" tIns="0" rIns="72000" bIns="0" rtlCol="0" anchor="ctr" anchorCtr="0"/>
          <a:lstStyle/>
          <a:p>
            <a:pPr algn="ctr">
              <a:spcBef>
                <a:spcPct val="50000"/>
              </a:spcBef>
            </a:pPr>
            <a:r>
              <a:rPr kumimoji="1" lang="ja-JP" altLang="en-US" sz="1600" b="1" dirty="0" smtClean="0">
                <a:latin typeface="メイリオ" pitchFamily="50" charset="-128"/>
                <a:ea typeface="メイリオ" pitchFamily="50" charset="-128"/>
                <a:cs typeface="メイリオ" pitchFamily="50" charset="-128"/>
              </a:rPr>
              <a:t>要望</a:t>
            </a:r>
          </a:p>
        </p:txBody>
      </p:sp>
      <p:sp>
        <p:nvSpPr>
          <p:cNvPr id="35" name="正方形/長方形 34"/>
          <p:cNvSpPr/>
          <p:nvPr/>
        </p:nvSpPr>
        <p:spPr bwMode="auto">
          <a:xfrm>
            <a:off x="2459841" y="4094070"/>
            <a:ext cx="2016000" cy="396000"/>
          </a:xfrm>
          <a:prstGeom prst="rect">
            <a:avLst/>
          </a:prstGeom>
          <a:solidFill>
            <a:srgbClr val="FFCCFF"/>
          </a:solidFill>
          <a:ln w="28575">
            <a:solidFill>
              <a:srgbClr val="FF0000"/>
            </a:solidFill>
          </a:ln>
          <a:effectLst/>
          <a:extLst/>
        </p:spPr>
        <p:txBody>
          <a:bodyPr wrap="none" lIns="72000" tIns="0" rIns="72000" bIns="0" rtlCol="0" anchor="ctr" anchorCtr="0"/>
          <a:lstStyle/>
          <a:p>
            <a:pPr algn="ctr">
              <a:spcBef>
                <a:spcPct val="50000"/>
              </a:spcBef>
            </a:pPr>
            <a:r>
              <a:rPr kumimoji="1" lang="ja-JP" altLang="en-US" sz="1600" b="1" dirty="0" smtClean="0">
                <a:latin typeface="メイリオ" pitchFamily="50" charset="-128"/>
                <a:ea typeface="メイリオ" pitchFamily="50" charset="-128"/>
                <a:cs typeface="メイリオ" pitchFamily="50" charset="-128"/>
              </a:rPr>
              <a:t>要求</a:t>
            </a:r>
          </a:p>
        </p:txBody>
      </p:sp>
      <p:sp>
        <p:nvSpPr>
          <p:cNvPr id="36" name="正方形/長方形 35"/>
          <p:cNvSpPr/>
          <p:nvPr/>
        </p:nvSpPr>
        <p:spPr bwMode="auto">
          <a:xfrm>
            <a:off x="4668161" y="4094070"/>
            <a:ext cx="2016000" cy="396000"/>
          </a:xfrm>
          <a:prstGeom prst="rect">
            <a:avLst/>
          </a:prstGeom>
          <a:solidFill>
            <a:schemeClr val="bg1">
              <a:lumMod val="75000"/>
            </a:schemeClr>
          </a:solidFill>
          <a:ln>
            <a:solidFill>
              <a:schemeClr val="bg1">
                <a:lumMod val="50000"/>
              </a:schemeClr>
            </a:solidFill>
          </a:ln>
          <a:effectLst/>
          <a:extLst/>
        </p:spPr>
        <p:txBody>
          <a:bodyPr wrap="none" lIns="72000" tIns="0" rIns="72000" bIns="0" rtlCol="0" anchor="ctr" anchorCtr="0"/>
          <a:lstStyle/>
          <a:p>
            <a:pPr algn="ctr">
              <a:spcBef>
                <a:spcPct val="50000"/>
              </a:spcBef>
            </a:pPr>
            <a:r>
              <a:rPr kumimoji="1" lang="ja-JP" altLang="en-US" sz="1600" b="1" dirty="0" smtClean="0">
                <a:latin typeface="メイリオ" pitchFamily="50" charset="-128"/>
                <a:ea typeface="メイリオ" pitchFamily="50" charset="-128"/>
                <a:cs typeface="メイリオ" pitchFamily="50" charset="-128"/>
              </a:rPr>
              <a:t>要件</a:t>
            </a:r>
          </a:p>
        </p:txBody>
      </p:sp>
      <p:sp>
        <p:nvSpPr>
          <p:cNvPr id="37" name="正方形/長方形 36"/>
          <p:cNvSpPr/>
          <p:nvPr/>
        </p:nvSpPr>
        <p:spPr bwMode="auto">
          <a:xfrm>
            <a:off x="6876480" y="4094070"/>
            <a:ext cx="2016000" cy="396000"/>
          </a:xfrm>
          <a:prstGeom prst="rect">
            <a:avLst/>
          </a:prstGeom>
          <a:solidFill>
            <a:schemeClr val="bg1">
              <a:lumMod val="75000"/>
            </a:schemeClr>
          </a:solidFill>
          <a:ln>
            <a:solidFill>
              <a:schemeClr val="bg1">
                <a:lumMod val="50000"/>
              </a:schemeClr>
            </a:solidFill>
          </a:ln>
          <a:effectLst/>
          <a:extLst/>
        </p:spPr>
        <p:txBody>
          <a:bodyPr wrap="none" lIns="72000" tIns="0" rIns="72000" bIns="0" rtlCol="0" anchor="ctr" anchorCtr="0"/>
          <a:lstStyle/>
          <a:p>
            <a:pPr algn="ctr"/>
            <a:r>
              <a:rPr kumimoji="1" lang="ja-JP" altLang="en-US" sz="1600" b="1" dirty="0" smtClean="0">
                <a:latin typeface="メイリオ" pitchFamily="50" charset="-128"/>
                <a:ea typeface="メイリオ" pitchFamily="50" charset="-128"/>
                <a:cs typeface="メイリオ" pitchFamily="50" charset="-128"/>
              </a:rPr>
              <a:t>設計</a:t>
            </a:r>
            <a:r>
              <a:rPr lang="ja-JP" altLang="en-US" sz="1600" b="1" dirty="0" smtClean="0">
                <a:latin typeface="メイリオ" pitchFamily="50" charset="-128"/>
                <a:ea typeface="メイリオ" pitchFamily="50" charset="-128"/>
                <a:cs typeface="メイリオ" pitchFamily="50" charset="-128"/>
              </a:rPr>
              <a:t>（仕様）</a:t>
            </a:r>
            <a:endParaRPr kumimoji="1" lang="ja-JP" altLang="en-US" sz="1600" b="1" dirty="0" smtClean="0">
              <a:latin typeface="メイリオ" pitchFamily="50" charset="-128"/>
              <a:ea typeface="メイリオ" pitchFamily="50" charset="-128"/>
              <a:cs typeface="メイリオ" pitchFamily="50" charset="-128"/>
            </a:endParaRPr>
          </a:p>
        </p:txBody>
      </p:sp>
      <p:sp>
        <p:nvSpPr>
          <p:cNvPr id="39" name="正方形/長方形 38"/>
          <p:cNvSpPr/>
          <p:nvPr/>
        </p:nvSpPr>
        <p:spPr bwMode="auto">
          <a:xfrm>
            <a:off x="250950" y="4531073"/>
            <a:ext cx="2016000" cy="996792"/>
          </a:xfrm>
          <a:prstGeom prst="rect">
            <a:avLst/>
          </a:prstGeom>
          <a:solidFill>
            <a:schemeClr val="bg1"/>
          </a:solidFill>
          <a:ln>
            <a:solidFill>
              <a:schemeClr val="bg1">
                <a:lumMod val="50000"/>
              </a:schemeClr>
            </a:solidFill>
          </a:ln>
          <a:effectLst/>
          <a:extLst/>
        </p:spPr>
        <p:txBody>
          <a:bodyPr wrap="square" lIns="72000" tIns="36000" rIns="72000" bIns="36000" rtlCol="0" anchor="t" anchorCtr="0"/>
          <a:lstStyle/>
          <a:p>
            <a:r>
              <a:rPr lang="ja-JP" altLang="en-US" sz="1200" dirty="0" smtClean="0">
                <a:latin typeface="メイリオ" pitchFamily="50" charset="-128"/>
                <a:ea typeface="メイリオ" pitchFamily="50" charset="-128"/>
                <a:cs typeface="メイリオ" pitchFamily="50" charset="-128"/>
              </a:rPr>
              <a:t>個々の</a:t>
            </a:r>
            <a:r>
              <a:rPr lang="ja-JP" altLang="en-US" sz="1200" dirty="0">
                <a:latin typeface="メイリオ" pitchFamily="50" charset="-128"/>
                <a:ea typeface="メイリオ" pitchFamily="50" charset="-128"/>
                <a:cs typeface="メイリオ" pitchFamily="50" charset="-128"/>
              </a:rPr>
              <a:t>主観的</a:t>
            </a:r>
            <a:r>
              <a:rPr lang="ja-JP" altLang="en-US" sz="1200" dirty="0" smtClean="0">
                <a:latin typeface="メイリオ" pitchFamily="50" charset="-128"/>
                <a:ea typeface="メイリオ" pitchFamily="50" charset="-128"/>
                <a:cs typeface="メイリオ" pitchFamily="50" charset="-128"/>
              </a:rPr>
              <a:t>な</a:t>
            </a:r>
            <a:r>
              <a:rPr lang="ja-JP" altLang="en-US" sz="1200" dirty="0">
                <a:latin typeface="メイリオ" pitchFamily="50" charset="-128"/>
                <a:ea typeface="メイリオ" pitchFamily="50" charset="-128"/>
                <a:cs typeface="メイリオ" pitchFamily="50" charset="-128"/>
              </a:rPr>
              <a:t>思い</a:t>
            </a:r>
            <a:r>
              <a:rPr lang="ja-JP" altLang="en-US" sz="1200" dirty="0" smtClean="0">
                <a:latin typeface="メイリオ" pitchFamily="50" charset="-128"/>
                <a:ea typeface="メイリオ" pitchFamily="50" charset="-128"/>
                <a:cs typeface="メイリオ" pitchFamily="50" charset="-128"/>
              </a:rPr>
              <a:t>にもとづき、以下の特徴を持つ</a:t>
            </a:r>
            <a:endParaRPr lang="en-US" altLang="ja-JP" sz="1200"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200" dirty="0" smtClean="0">
                <a:latin typeface="メイリオ" pitchFamily="50" charset="-128"/>
                <a:ea typeface="メイリオ" pitchFamily="50" charset="-128"/>
                <a:cs typeface="メイリオ" pitchFamily="50" charset="-128"/>
              </a:rPr>
              <a:t>優先順位が不明</a:t>
            </a:r>
            <a:endParaRPr lang="en-US" altLang="ja-JP" sz="1200"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200" dirty="0">
                <a:latin typeface="メイリオ" pitchFamily="50" charset="-128"/>
                <a:ea typeface="メイリオ" pitchFamily="50" charset="-128"/>
                <a:cs typeface="メイリオ" pitchFamily="50" charset="-128"/>
              </a:rPr>
              <a:t>漠然・曖昧・抽象的な表現で過不足が存在</a:t>
            </a:r>
            <a:endParaRPr lang="en-US" altLang="ja-JP" sz="1200" dirty="0">
              <a:latin typeface="メイリオ" pitchFamily="50" charset="-128"/>
              <a:ea typeface="メイリオ" pitchFamily="50" charset="-128"/>
              <a:cs typeface="メイリオ" pitchFamily="50" charset="-128"/>
            </a:endParaRPr>
          </a:p>
          <a:p>
            <a:endParaRPr lang="ja-JP" altLang="en-US" sz="1200" dirty="0">
              <a:latin typeface="メイリオ" pitchFamily="50" charset="-128"/>
              <a:ea typeface="メイリオ" pitchFamily="50" charset="-128"/>
              <a:cs typeface="メイリオ" pitchFamily="50" charset="-128"/>
            </a:endParaRPr>
          </a:p>
        </p:txBody>
      </p:sp>
      <p:sp>
        <p:nvSpPr>
          <p:cNvPr id="40" name="正方形/長方形 39"/>
          <p:cNvSpPr/>
          <p:nvPr/>
        </p:nvSpPr>
        <p:spPr bwMode="auto">
          <a:xfrm>
            <a:off x="2459270" y="4531073"/>
            <a:ext cx="2016000" cy="996792"/>
          </a:xfrm>
          <a:prstGeom prst="rect">
            <a:avLst/>
          </a:prstGeom>
          <a:solidFill>
            <a:schemeClr val="bg1"/>
          </a:solidFill>
          <a:ln w="28575">
            <a:solidFill>
              <a:srgbClr val="FF0000"/>
            </a:solidFill>
          </a:ln>
          <a:effectLst/>
          <a:ex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r>
              <a:rPr lang="ja-JP" altLang="en-US" sz="1200" dirty="0" smtClean="0">
                <a:latin typeface="メイリオ" pitchFamily="50" charset="-128"/>
                <a:ea typeface="メイリオ" pitchFamily="50" charset="-128"/>
                <a:cs typeface="メイリオ" pitchFamily="50" charset="-128"/>
              </a:rPr>
              <a:t>ビジネス</a:t>
            </a:r>
            <a:r>
              <a:rPr lang="ja-JP" altLang="en-US" sz="1200" dirty="0">
                <a:latin typeface="メイリオ" pitchFamily="50" charset="-128"/>
                <a:ea typeface="メイリオ" pitchFamily="50" charset="-128"/>
                <a:cs typeface="メイリオ" pitchFamily="50" charset="-128"/>
              </a:rPr>
              <a:t>戦略</a:t>
            </a:r>
            <a:r>
              <a:rPr lang="ja-JP" altLang="en-US" sz="1200" dirty="0" smtClean="0">
                <a:latin typeface="メイリオ" pitchFamily="50" charset="-128"/>
                <a:ea typeface="メイリオ" pitchFamily="50" charset="-128"/>
                <a:cs typeface="メイリオ" pitchFamily="50" charset="-128"/>
              </a:rPr>
              <a:t>・各ステークホルダーの</a:t>
            </a:r>
            <a:r>
              <a:rPr lang="ja-JP" altLang="en-US" sz="1200" dirty="0">
                <a:latin typeface="メイリオ" pitchFamily="50" charset="-128"/>
                <a:ea typeface="メイリオ" pitchFamily="50" charset="-128"/>
                <a:cs typeface="メイリオ" pitchFamily="50" charset="-128"/>
              </a:rPr>
              <a:t>あるべき姿を実現できる</a:t>
            </a:r>
            <a:r>
              <a:rPr lang="ja-JP" altLang="en-US" sz="1200" dirty="0" smtClean="0">
                <a:latin typeface="メイリオ" pitchFamily="50" charset="-128"/>
                <a:ea typeface="メイリオ" pitchFamily="50" charset="-128"/>
                <a:cs typeface="メイリオ" pitchFamily="50" charset="-128"/>
              </a:rPr>
              <a:t>ものに</a:t>
            </a:r>
            <a:r>
              <a:rPr lang="ja-JP" altLang="en-US" sz="1200" dirty="0">
                <a:latin typeface="メイリオ" pitchFamily="50" charset="-128"/>
                <a:ea typeface="メイリオ" pitchFamily="50" charset="-128"/>
                <a:cs typeface="メイリオ" pitchFamily="50" charset="-128"/>
              </a:rPr>
              <a:t>絞り、</a:t>
            </a:r>
            <a:r>
              <a:rPr lang="ja-JP" altLang="en-US" sz="1200" dirty="0" smtClean="0">
                <a:latin typeface="メイリオ" pitchFamily="50" charset="-128"/>
                <a:ea typeface="メイリオ" pitchFamily="50" charset="-128"/>
                <a:cs typeface="メイリオ" pitchFamily="50" charset="-128"/>
              </a:rPr>
              <a:t>整理</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体系化</a:t>
            </a:r>
          </a:p>
        </p:txBody>
      </p:sp>
      <p:sp>
        <p:nvSpPr>
          <p:cNvPr id="41" name="正方形/長方形 40"/>
          <p:cNvSpPr/>
          <p:nvPr/>
        </p:nvSpPr>
        <p:spPr bwMode="auto">
          <a:xfrm>
            <a:off x="4667590" y="4531073"/>
            <a:ext cx="2016000" cy="996792"/>
          </a:xfrm>
          <a:prstGeom prst="rect">
            <a:avLst/>
          </a:prstGeom>
          <a:solidFill>
            <a:schemeClr val="bg1"/>
          </a:solidFill>
          <a:ln>
            <a:solidFill>
              <a:schemeClr val="bg1">
                <a:lumMod val="50000"/>
              </a:schemeClr>
            </a:solidFill>
          </a:ln>
          <a:effectLst/>
          <a:ex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r>
              <a:rPr lang="ja-JP" altLang="en-US" sz="1200" dirty="0">
                <a:latin typeface="メイリオ" pitchFamily="50" charset="-128"/>
                <a:ea typeface="メイリオ" pitchFamily="50" charset="-128"/>
                <a:cs typeface="メイリオ" pitchFamily="50" charset="-128"/>
              </a:rPr>
              <a:t>システムとして必要な</a:t>
            </a:r>
            <a:r>
              <a:rPr lang="ja-JP" altLang="en-US" sz="1200" dirty="0" smtClean="0">
                <a:latin typeface="メイリオ" pitchFamily="50" charset="-128"/>
                <a:ea typeface="メイリオ" pitchFamily="50" charset="-128"/>
                <a:cs typeface="メイリオ" pitchFamily="50" charset="-128"/>
              </a:rPr>
              <a:t>機能</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非機能を掘り下げ</a:t>
            </a:r>
          </a:p>
        </p:txBody>
      </p:sp>
      <p:sp>
        <p:nvSpPr>
          <p:cNvPr id="42" name="正方形/長方形 41"/>
          <p:cNvSpPr/>
          <p:nvPr/>
        </p:nvSpPr>
        <p:spPr bwMode="auto">
          <a:xfrm>
            <a:off x="6875909" y="4531073"/>
            <a:ext cx="2016000" cy="996792"/>
          </a:xfrm>
          <a:prstGeom prst="rect">
            <a:avLst/>
          </a:prstGeom>
          <a:solidFill>
            <a:schemeClr val="bg1"/>
          </a:solidFill>
          <a:ln>
            <a:solidFill>
              <a:schemeClr val="bg1">
                <a:lumMod val="50000"/>
              </a:schemeClr>
            </a:solidFill>
          </a:ln>
          <a:effectLst/>
          <a:ex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r>
              <a:rPr lang="ja-JP" altLang="en-US" sz="1200" dirty="0">
                <a:latin typeface="メイリオ" pitchFamily="50" charset="-128"/>
                <a:ea typeface="メイリオ" pitchFamily="50" charset="-128"/>
                <a:cs typeface="メイリオ" pitchFamily="50" charset="-128"/>
              </a:rPr>
              <a:t>要件に基づいたシステムの動作や構造を設計書化</a:t>
            </a:r>
          </a:p>
        </p:txBody>
      </p:sp>
      <p:sp>
        <p:nvSpPr>
          <p:cNvPr id="43" name="正方形/長方形 2"/>
          <p:cNvSpPr>
            <a:spLocks noChangeArrowheads="1"/>
          </p:cNvSpPr>
          <p:nvPr/>
        </p:nvSpPr>
        <p:spPr bwMode="auto">
          <a:xfrm>
            <a:off x="252288" y="1701154"/>
            <a:ext cx="8640763" cy="2340000"/>
          </a:xfrm>
          <a:prstGeom prst="rect">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t"/>
          <a:lstStyle/>
          <a:p>
            <a:pPr algn="ctr"/>
            <a:r>
              <a:rPr lang="ja-JP" altLang="en-US" sz="1400" b="1" dirty="0" smtClean="0">
                <a:latin typeface="メイリオ" pitchFamily="50" charset="-128"/>
                <a:ea typeface="メイリオ" pitchFamily="50" charset="-128"/>
                <a:cs typeface="メイリオ" pitchFamily="50" charset="-128"/>
              </a:rPr>
              <a:t>情報システムライフサイクル</a:t>
            </a:r>
            <a:r>
              <a:rPr lang="ja-JP" altLang="en-US" sz="1400" b="1" dirty="0">
                <a:latin typeface="メイリオ" pitchFamily="50" charset="-128"/>
                <a:ea typeface="メイリオ" pitchFamily="50" charset="-128"/>
                <a:cs typeface="メイリオ" pitchFamily="50" charset="-128"/>
              </a:rPr>
              <a:t>関連の全体</a:t>
            </a:r>
            <a:r>
              <a:rPr lang="ja-JP" altLang="en-US" sz="1400" b="1" dirty="0" smtClean="0">
                <a:latin typeface="メイリオ" pitchFamily="50" charset="-128"/>
                <a:ea typeface="メイリオ" pitchFamily="50" charset="-128"/>
                <a:cs typeface="メイリオ" pitchFamily="50" charset="-128"/>
              </a:rPr>
              <a:t>プロセス</a:t>
            </a:r>
            <a:endParaRPr lang="en-US" altLang="ja-JP" sz="1400" b="1" dirty="0">
              <a:latin typeface="メイリオ" pitchFamily="50" charset="-128"/>
              <a:ea typeface="メイリオ" pitchFamily="50" charset="-128"/>
              <a:cs typeface="メイリオ" pitchFamily="50" charset="-128"/>
            </a:endParaRPr>
          </a:p>
        </p:txBody>
      </p:sp>
      <p:sp>
        <p:nvSpPr>
          <p:cNvPr id="45" name="AutoShape 4"/>
          <p:cNvSpPr>
            <a:spLocks noChangeArrowheads="1"/>
          </p:cNvSpPr>
          <p:nvPr/>
        </p:nvSpPr>
        <p:spPr bwMode="auto">
          <a:xfrm>
            <a:off x="467544" y="1989188"/>
            <a:ext cx="914400" cy="1871413"/>
          </a:xfrm>
          <a:prstGeom prst="homePlate">
            <a:avLst>
              <a:gd name="adj" fmla="val 25000"/>
            </a:avLst>
          </a:prstGeom>
          <a:solidFill>
            <a:schemeClr val="bg1"/>
          </a:solidFill>
          <a:ln w="19050">
            <a:solidFill>
              <a:srgbClr val="002060"/>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経営戦略</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事業戦略</a:t>
            </a:r>
          </a:p>
        </p:txBody>
      </p:sp>
      <p:sp>
        <p:nvSpPr>
          <p:cNvPr id="46" name="AutoShape 5"/>
          <p:cNvSpPr>
            <a:spLocks noChangeArrowheads="1"/>
          </p:cNvSpPr>
          <p:nvPr/>
        </p:nvSpPr>
        <p:spPr bwMode="auto">
          <a:xfrm>
            <a:off x="1404813" y="2708076"/>
            <a:ext cx="792163" cy="1152525"/>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情報戦略</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ＩＴ戦略</a:t>
            </a:r>
          </a:p>
        </p:txBody>
      </p:sp>
      <p:sp>
        <p:nvSpPr>
          <p:cNvPr id="47" name="AutoShape 7"/>
          <p:cNvSpPr>
            <a:spLocks noChangeArrowheads="1"/>
          </p:cNvSpPr>
          <p:nvPr/>
        </p:nvSpPr>
        <p:spPr bwMode="auto">
          <a:xfrm>
            <a:off x="1404812" y="1989188"/>
            <a:ext cx="2231083" cy="647451"/>
          </a:xfrm>
          <a:prstGeom prst="homePlate">
            <a:avLst>
              <a:gd name="adj" fmla="val 33762"/>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ビジネス構想</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（新規事業創出・機能先鋭化）</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（業務改革・改善）</a:t>
            </a:r>
          </a:p>
        </p:txBody>
      </p:sp>
      <p:sp>
        <p:nvSpPr>
          <p:cNvPr id="57" name="AutoShape 7"/>
          <p:cNvSpPr>
            <a:spLocks noChangeArrowheads="1"/>
          </p:cNvSpPr>
          <p:nvPr/>
        </p:nvSpPr>
        <p:spPr bwMode="auto">
          <a:xfrm>
            <a:off x="2270001" y="2708076"/>
            <a:ext cx="1365895" cy="1152525"/>
          </a:xfrm>
          <a:prstGeom prst="homePlate">
            <a:avLst>
              <a:gd name="adj" fmla="val 16051"/>
            </a:avLst>
          </a:prstGeom>
          <a:solidFill>
            <a:srgbClr val="CCFFCC"/>
          </a:solidFill>
          <a:ln w="285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400" b="1" dirty="0" smtClean="0">
                <a:latin typeface="メイリオ" pitchFamily="50" charset="-128"/>
                <a:ea typeface="メイリオ" pitchFamily="50" charset="-128"/>
                <a:cs typeface="メイリオ" pitchFamily="50" charset="-128"/>
              </a:rPr>
              <a:t>情報システム</a:t>
            </a:r>
            <a:endParaRPr lang="en-US" altLang="ja-JP" sz="1400" b="1" dirty="0" smtClean="0">
              <a:latin typeface="メイリオ" pitchFamily="50" charset="-128"/>
              <a:ea typeface="メイリオ" pitchFamily="50" charset="-128"/>
              <a:cs typeface="メイリオ" pitchFamily="50" charset="-128"/>
            </a:endParaRPr>
          </a:p>
          <a:p>
            <a:pPr algn="ctr">
              <a:defRPr/>
            </a:pPr>
            <a:r>
              <a:rPr lang="ja-JP" altLang="en-US" sz="1400" b="1" dirty="0" smtClean="0">
                <a:latin typeface="メイリオ" pitchFamily="50" charset="-128"/>
                <a:ea typeface="メイリオ" pitchFamily="50" charset="-128"/>
                <a:cs typeface="メイリオ" pitchFamily="50" charset="-128"/>
              </a:rPr>
              <a:t>構想・企画</a:t>
            </a:r>
            <a:endParaRPr lang="en-US" altLang="ja-JP" sz="1400" b="1" dirty="0" smtClean="0">
              <a:latin typeface="メイリオ" pitchFamily="50" charset="-128"/>
              <a:ea typeface="メイリオ" pitchFamily="50" charset="-128"/>
              <a:cs typeface="メイリオ" pitchFamily="50" charset="-128"/>
            </a:endParaRPr>
          </a:p>
          <a:p>
            <a:pPr algn="ctr">
              <a:defRPr/>
            </a:pPr>
            <a:endParaRPr lang="ja-JP" altLang="en-US" sz="1400" b="1" dirty="0">
              <a:latin typeface="メイリオ" pitchFamily="50" charset="-128"/>
              <a:ea typeface="メイリオ" pitchFamily="50" charset="-128"/>
              <a:cs typeface="メイリオ" pitchFamily="50" charset="-128"/>
            </a:endParaRPr>
          </a:p>
        </p:txBody>
      </p:sp>
      <p:cxnSp>
        <p:nvCxnSpPr>
          <p:cNvPr id="24" name="直線コネクタ 23"/>
          <p:cNvCxnSpPr>
            <a:endCxn id="6" idx="0"/>
          </p:cNvCxnSpPr>
          <p:nvPr/>
        </p:nvCxnSpPr>
        <p:spPr>
          <a:xfrm flipH="1">
            <a:off x="1259521" y="3811931"/>
            <a:ext cx="937455" cy="282139"/>
          </a:xfrm>
          <a:prstGeom prst="line">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endCxn id="37" idx="0"/>
          </p:cNvCxnSpPr>
          <p:nvPr/>
        </p:nvCxnSpPr>
        <p:spPr>
          <a:xfrm>
            <a:off x="5020464" y="3816684"/>
            <a:ext cx="2864016" cy="277386"/>
          </a:xfrm>
          <a:prstGeom prst="line">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6" name="テキスト ボックス 235"/>
          <p:cNvSpPr txBox="1"/>
          <p:nvPr/>
        </p:nvSpPr>
        <p:spPr>
          <a:xfrm>
            <a:off x="252288" y="764704"/>
            <a:ext cx="8424863" cy="954107"/>
          </a:xfrm>
          <a:prstGeom prst="rect">
            <a:avLst/>
          </a:prstGeom>
          <a:noFill/>
        </p:spPr>
        <p:txBody>
          <a:bodyPr wrap="square" rtlCol="0">
            <a:spAutoFit/>
          </a:bodyPr>
          <a:lstStyle/>
          <a:p>
            <a:r>
              <a:rPr kumimoji="1" lang="ja-JP" altLang="en-US" sz="1400" dirty="0" smtClean="0">
                <a:latin typeface="メイリオ" pitchFamily="50" charset="-128"/>
                <a:ea typeface="メイリオ" pitchFamily="50" charset="-128"/>
                <a:cs typeface="メイリオ" pitchFamily="50" charset="-128"/>
              </a:rPr>
              <a:t>情報システム構想・企画では、初期段階にビジネス文書、およびステークホルダーから示される曖昧な「要望」を出発点として、以下の様に「要求」をまとめる。その後、後続の情報システム構築プロジェクトにて、</a:t>
            </a:r>
            <a:r>
              <a:rPr lang="ja-JP" altLang="en-US" sz="1400" dirty="0" smtClean="0">
                <a:latin typeface="メイリオ" pitchFamily="50" charset="-128"/>
                <a:ea typeface="メイリオ" pitchFamily="50" charset="-128"/>
                <a:cs typeface="メイリオ" pitchFamily="50" charset="-128"/>
              </a:rPr>
              <a:t>「</a:t>
            </a:r>
            <a:r>
              <a:rPr lang="ja-JP" altLang="en-US" sz="1400" dirty="0">
                <a:latin typeface="メイリオ" pitchFamily="50" charset="-128"/>
                <a:ea typeface="メイリオ" pitchFamily="50" charset="-128"/>
                <a:cs typeface="メイリオ" pitchFamily="50" charset="-128"/>
              </a:rPr>
              <a:t>要件</a:t>
            </a:r>
            <a:r>
              <a:rPr lang="ja-JP" altLang="en-US" sz="1400" dirty="0" smtClean="0">
                <a:latin typeface="メイリオ" pitchFamily="50" charset="-128"/>
                <a:ea typeface="メイリオ" pitchFamily="50" charset="-128"/>
                <a:cs typeface="メイリオ" pitchFamily="50" charset="-128"/>
              </a:rPr>
              <a:t>」「設計」と</a:t>
            </a:r>
            <a:r>
              <a:rPr lang="ja-JP" altLang="en-US" sz="1400" dirty="0">
                <a:latin typeface="メイリオ" pitchFamily="50" charset="-128"/>
                <a:ea typeface="メイリオ" pitchFamily="50" charset="-128"/>
                <a:cs typeface="メイリオ" pitchFamily="50" charset="-128"/>
              </a:rPr>
              <a:t>段階的な検討・整理を</a:t>
            </a:r>
            <a:r>
              <a:rPr lang="ja-JP" altLang="en-US" sz="1400" dirty="0" smtClean="0">
                <a:latin typeface="メイリオ" pitchFamily="50" charset="-128"/>
                <a:ea typeface="メイリオ" pitchFamily="50" charset="-128"/>
                <a:cs typeface="メイリオ" pitchFamily="50" charset="-128"/>
              </a:rPr>
              <a:t>行って具体化してゆく</a:t>
            </a:r>
            <a:r>
              <a:rPr kumimoji="1" lang="ja-JP" altLang="en-US" sz="1400" dirty="0" smtClean="0">
                <a:latin typeface="メイリオ" pitchFamily="50" charset="-128"/>
                <a:ea typeface="メイリオ" pitchFamily="50" charset="-128"/>
                <a:cs typeface="メイリオ" pitchFamily="50" charset="-128"/>
              </a:rPr>
              <a:t>。要求整理での抜けや矛盾は「要件」「設計」の手戻り、コスト追加、品質低下へつながる。</a:t>
            </a:r>
            <a:endParaRPr kumimoji="1" lang="ja-JP" altLang="en-US" sz="1400" dirty="0">
              <a:latin typeface="メイリオ" pitchFamily="50" charset="-128"/>
              <a:ea typeface="メイリオ" pitchFamily="50" charset="-128"/>
              <a:cs typeface="メイリオ" pitchFamily="50" charset="-128"/>
            </a:endParaRPr>
          </a:p>
        </p:txBody>
      </p:sp>
      <p:grpSp>
        <p:nvGrpSpPr>
          <p:cNvPr id="3" name="グループ化 2"/>
          <p:cNvGrpSpPr/>
          <p:nvPr/>
        </p:nvGrpSpPr>
        <p:grpSpPr>
          <a:xfrm>
            <a:off x="2286941" y="3501355"/>
            <a:ext cx="1204939" cy="293578"/>
            <a:chOff x="2195736" y="3860652"/>
            <a:chExt cx="1429862" cy="144412"/>
          </a:xfrm>
          <a:solidFill>
            <a:schemeClr val="bg1"/>
          </a:solidFill>
        </p:grpSpPr>
        <p:sp>
          <p:nvSpPr>
            <p:cNvPr id="34" name="AutoShape 5"/>
            <p:cNvSpPr>
              <a:spLocks noChangeArrowheads="1"/>
            </p:cNvSpPr>
            <p:nvPr/>
          </p:nvSpPr>
          <p:spPr bwMode="auto">
            <a:xfrm>
              <a:off x="2195736" y="3860652"/>
              <a:ext cx="469920" cy="144412"/>
            </a:xfrm>
            <a:prstGeom prst="homePlate">
              <a:avLst>
                <a:gd name="adj" fmla="val 25000"/>
              </a:avLst>
            </a:prstGeom>
            <a:grp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altLang="ja-JP" sz="1000" dirty="0" smtClean="0">
                  <a:latin typeface="メイリオ" pitchFamily="50" charset="-128"/>
                  <a:ea typeface="メイリオ" pitchFamily="50" charset="-128"/>
                  <a:cs typeface="メイリオ" pitchFamily="50" charset="-128"/>
                </a:rPr>
                <a:t>Why</a:t>
              </a:r>
              <a:endParaRPr lang="ja-JP" altLang="en-US" sz="1000" dirty="0">
                <a:latin typeface="メイリオ" pitchFamily="50" charset="-128"/>
                <a:ea typeface="メイリオ" pitchFamily="50" charset="-128"/>
                <a:cs typeface="メイリオ" pitchFamily="50" charset="-128"/>
              </a:endParaRPr>
            </a:p>
          </p:txBody>
        </p:sp>
        <p:sp>
          <p:nvSpPr>
            <p:cNvPr id="38" name="AutoShape 5"/>
            <p:cNvSpPr>
              <a:spLocks noChangeArrowheads="1"/>
            </p:cNvSpPr>
            <p:nvPr/>
          </p:nvSpPr>
          <p:spPr bwMode="auto">
            <a:xfrm>
              <a:off x="2685700" y="3860652"/>
              <a:ext cx="469920" cy="144412"/>
            </a:xfrm>
            <a:prstGeom prst="homePlate">
              <a:avLst>
                <a:gd name="adj" fmla="val 25000"/>
              </a:avLst>
            </a:prstGeom>
            <a:grp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altLang="ja-JP" sz="1000" dirty="0" smtClean="0">
                  <a:latin typeface="メイリオ" pitchFamily="50" charset="-128"/>
                  <a:ea typeface="メイリオ" pitchFamily="50" charset="-128"/>
                  <a:cs typeface="メイリオ" pitchFamily="50" charset="-128"/>
                </a:rPr>
                <a:t>What</a:t>
              </a:r>
              <a:endParaRPr lang="ja-JP" altLang="en-US" sz="1000" dirty="0">
                <a:latin typeface="メイリオ" pitchFamily="50" charset="-128"/>
                <a:ea typeface="メイリオ" pitchFamily="50" charset="-128"/>
                <a:cs typeface="メイリオ" pitchFamily="50" charset="-128"/>
              </a:endParaRPr>
            </a:p>
          </p:txBody>
        </p:sp>
        <p:sp>
          <p:nvSpPr>
            <p:cNvPr id="58" name="AutoShape 5"/>
            <p:cNvSpPr>
              <a:spLocks noChangeArrowheads="1"/>
            </p:cNvSpPr>
            <p:nvPr/>
          </p:nvSpPr>
          <p:spPr bwMode="auto">
            <a:xfrm>
              <a:off x="3155678" y="3860652"/>
              <a:ext cx="469920" cy="144412"/>
            </a:xfrm>
            <a:prstGeom prst="homePlate">
              <a:avLst>
                <a:gd name="adj" fmla="val 25000"/>
              </a:avLst>
            </a:prstGeom>
            <a:grp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altLang="ja-JP" sz="1000" dirty="0" smtClean="0">
                  <a:latin typeface="メイリオ" pitchFamily="50" charset="-128"/>
                  <a:ea typeface="メイリオ" pitchFamily="50" charset="-128"/>
                  <a:cs typeface="メイリオ" pitchFamily="50" charset="-128"/>
                </a:rPr>
                <a:t>How</a:t>
              </a:r>
              <a:endParaRPr lang="ja-JP" altLang="en-US" sz="1000" dirty="0">
                <a:latin typeface="メイリオ" pitchFamily="50" charset="-128"/>
                <a:ea typeface="メイリオ" pitchFamily="50" charset="-128"/>
                <a:cs typeface="メイリオ" pitchFamily="50" charset="-128"/>
              </a:endParaRPr>
            </a:p>
          </p:txBody>
        </p:sp>
      </p:grpSp>
      <p:sp>
        <p:nvSpPr>
          <p:cNvPr id="59" name="四角形吹き出し 58"/>
          <p:cNvSpPr/>
          <p:nvPr/>
        </p:nvSpPr>
        <p:spPr bwMode="auto">
          <a:xfrm>
            <a:off x="3815198" y="4149080"/>
            <a:ext cx="756802" cy="382721"/>
          </a:xfrm>
          <a:prstGeom prst="wedgeRectCallout">
            <a:avLst>
              <a:gd name="adj1" fmla="val -61376"/>
              <a:gd name="adj2" fmla="val -16233"/>
            </a:avLst>
          </a:prstGeom>
          <a:solidFill>
            <a:srgbClr val="FFFF66"/>
          </a:solidFill>
          <a:ln>
            <a:solidFill>
              <a:srgbClr val="FFC000"/>
            </a:solidFill>
          </a:ln>
          <a:effectLst>
            <a:outerShdw blurRad="50800" dist="38100" dir="2700000" algn="tl" rotWithShape="0">
              <a:prstClr val="black">
                <a:alpha val="40000"/>
              </a:prstClr>
            </a:outerShdw>
          </a:effectLst>
          <a:extLst/>
        </p:spPr>
        <p:txBody>
          <a:bodyPr wrap="square" lIns="36000" tIns="36000" rIns="0" bIns="36000" rtlCol="0" anchor="ctr" anchorCtr="0"/>
          <a:lstStyle/>
          <a:p>
            <a:pPr algn="ctr"/>
            <a:r>
              <a:rPr lang="ja-JP" altLang="en-US" sz="1050" dirty="0" smtClean="0">
                <a:latin typeface="メイリオ" pitchFamily="50" charset="-128"/>
                <a:ea typeface="メイリオ" pitchFamily="50" charset="-128"/>
                <a:cs typeface="メイリオ" pitchFamily="50" charset="-128"/>
              </a:rPr>
              <a:t>成功・失敗</a:t>
            </a:r>
            <a:endParaRPr lang="en-US" altLang="ja-JP" sz="1050" dirty="0" smtClean="0">
              <a:latin typeface="メイリオ" pitchFamily="50" charset="-128"/>
              <a:ea typeface="メイリオ" pitchFamily="50" charset="-128"/>
              <a:cs typeface="メイリオ" pitchFamily="50" charset="-128"/>
            </a:endParaRPr>
          </a:p>
          <a:p>
            <a:pPr algn="ctr"/>
            <a:r>
              <a:rPr lang="ja-JP" altLang="en-US" sz="1050" dirty="0" smtClean="0">
                <a:latin typeface="メイリオ" pitchFamily="50" charset="-128"/>
                <a:ea typeface="メイリオ" pitchFamily="50" charset="-128"/>
                <a:cs typeface="メイリオ" pitchFamily="50" charset="-128"/>
              </a:rPr>
              <a:t>を左右</a:t>
            </a:r>
            <a:endParaRPr lang="ja-JP" altLang="en-US" sz="1050" dirty="0">
              <a:latin typeface="メイリオ" pitchFamily="50" charset="-128"/>
              <a:ea typeface="メイリオ" pitchFamily="50" charset="-128"/>
              <a:cs typeface="メイリオ" pitchFamily="50" charset="-128"/>
            </a:endParaRPr>
          </a:p>
        </p:txBody>
      </p:sp>
      <p:sp>
        <p:nvSpPr>
          <p:cNvPr id="60" name="テキスト ボックス 59"/>
          <p:cNvSpPr txBox="1"/>
          <p:nvPr/>
        </p:nvSpPr>
        <p:spPr>
          <a:xfrm>
            <a:off x="313363" y="5538498"/>
            <a:ext cx="2000988" cy="569387"/>
          </a:xfrm>
          <a:prstGeom prst="rect">
            <a:avLst/>
          </a:prstGeom>
          <a:noFill/>
        </p:spPr>
        <p:txBody>
          <a:bodyPr wrap="square" rtlCol="0">
            <a:spAutoFit/>
          </a:bodyPr>
          <a:lstStyle/>
          <a:p>
            <a:r>
              <a:rPr lang="en-US" altLang="ja-JP" sz="900" dirty="0">
                <a:latin typeface="メイリオ" pitchFamily="50" charset="-128"/>
                <a:ea typeface="メイリオ" pitchFamily="50" charset="-128"/>
                <a:cs typeface="メイリオ" pitchFamily="50" charset="-128"/>
              </a:rPr>
              <a:t>(</a:t>
            </a:r>
            <a:r>
              <a:rPr kumimoji="1" lang="ja-JP" altLang="en-US" sz="900" dirty="0" smtClean="0">
                <a:latin typeface="メイリオ" pitchFamily="50" charset="-128"/>
                <a:ea typeface="メイリオ" pitchFamily="50" charset="-128"/>
                <a:cs typeface="メイリオ" pitchFamily="50" charset="-128"/>
              </a:rPr>
              <a:t>例</a:t>
            </a:r>
            <a:r>
              <a:rPr kumimoji="1" lang="en-US" altLang="ja-JP" sz="900" dirty="0" smtClean="0">
                <a:latin typeface="メイリオ" pitchFamily="50" charset="-128"/>
                <a:ea typeface="メイリオ" pitchFamily="50" charset="-128"/>
                <a:cs typeface="メイリオ" pitchFamily="50" charset="-128"/>
              </a:rPr>
              <a:t>)</a:t>
            </a:r>
          </a:p>
          <a:p>
            <a:r>
              <a:rPr kumimoji="1" lang="ja-JP" altLang="en-US" sz="1100" dirty="0" smtClean="0">
                <a:latin typeface="メイリオ" pitchFamily="50" charset="-128"/>
                <a:ea typeface="メイリオ" pitchFamily="50" charset="-128"/>
                <a:cs typeface="メイリオ" pitchFamily="50" charset="-128"/>
              </a:rPr>
              <a:t>顧客からのクレームが多いため、何とかしたい。</a:t>
            </a:r>
            <a:endParaRPr kumimoji="1" lang="en-US" altLang="ja-JP" sz="1100" dirty="0" smtClean="0">
              <a:latin typeface="メイリオ" pitchFamily="50" charset="-128"/>
              <a:ea typeface="メイリオ" pitchFamily="50" charset="-128"/>
              <a:cs typeface="メイリオ" pitchFamily="50" charset="-128"/>
            </a:endParaRPr>
          </a:p>
        </p:txBody>
      </p:sp>
      <p:sp>
        <p:nvSpPr>
          <p:cNvPr id="61" name="テキスト ボックス 60"/>
          <p:cNvSpPr txBox="1"/>
          <p:nvPr/>
        </p:nvSpPr>
        <p:spPr>
          <a:xfrm>
            <a:off x="2426996" y="5538498"/>
            <a:ext cx="2000988" cy="1077218"/>
          </a:xfrm>
          <a:prstGeom prst="rect">
            <a:avLst/>
          </a:prstGeom>
          <a:noFill/>
        </p:spPr>
        <p:txBody>
          <a:bodyPr wrap="square" rtlCol="0">
            <a:spAutoFit/>
          </a:bodyPr>
          <a:lstStyle/>
          <a:p>
            <a:r>
              <a:rPr lang="en-US" altLang="ja-JP" sz="900" dirty="0">
                <a:latin typeface="メイリオ" pitchFamily="50" charset="-128"/>
                <a:ea typeface="メイリオ" pitchFamily="50" charset="-128"/>
                <a:cs typeface="メイリオ" pitchFamily="50" charset="-128"/>
              </a:rPr>
              <a:t>(</a:t>
            </a:r>
            <a:r>
              <a:rPr kumimoji="1" lang="ja-JP" altLang="en-US" sz="900" dirty="0" smtClean="0">
                <a:latin typeface="メイリオ" pitchFamily="50" charset="-128"/>
                <a:ea typeface="メイリオ" pitchFamily="50" charset="-128"/>
                <a:cs typeface="メイリオ" pitchFamily="50" charset="-128"/>
              </a:rPr>
              <a:t>例</a:t>
            </a:r>
            <a:r>
              <a:rPr kumimoji="1" lang="en-US" altLang="ja-JP" sz="900" dirty="0" smtClean="0">
                <a:latin typeface="メイリオ" pitchFamily="50" charset="-128"/>
                <a:ea typeface="メイリオ" pitchFamily="50" charset="-128"/>
                <a:cs typeface="メイリオ" pitchFamily="50" charset="-128"/>
              </a:rPr>
              <a:t>)</a:t>
            </a:r>
          </a:p>
          <a:p>
            <a:r>
              <a:rPr lang="ja-JP" altLang="en-US" sz="1100" dirty="0" smtClean="0">
                <a:latin typeface="メイリオ" pitchFamily="50" charset="-128"/>
                <a:ea typeface="メイリオ" pitchFamily="50" charset="-128"/>
                <a:cs typeface="メイリオ" pitchFamily="50" charset="-128"/>
              </a:rPr>
              <a:t>顧客</a:t>
            </a:r>
            <a:r>
              <a:rPr lang="ja-JP" altLang="en-US" sz="1100" dirty="0">
                <a:latin typeface="メイリオ" pitchFamily="50" charset="-128"/>
                <a:ea typeface="メイリオ" pitchFamily="50" charset="-128"/>
                <a:cs typeface="メイリオ" pitchFamily="50" charset="-128"/>
              </a:rPr>
              <a:t>満足度</a:t>
            </a:r>
            <a:r>
              <a:rPr lang="ja-JP" altLang="en-US" sz="1100" dirty="0" smtClean="0">
                <a:latin typeface="メイリオ" pitchFamily="50" charset="-128"/>
                <a:ea typeface="メイリオ" pitchFamily="50" charset="-128"/>
                <a:cs typeface="メイリオ" pitchFamily="50" charset="-128"/>
              </a:rPr>
              <a:t>を上げるため、</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顧客問合せに素早く的確に対応できる様にする。</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（問合せ対応のナレッジを提供するしくみを用意）</a:t>
            </a:r>
            <a:endParaRPr kumimoji="1" lang="en-US" altLang="ja-JP" sz="1100" dirty="0" smtClean="0">
              <a:latin typeface="メイリオ" pitchFamily="50" charset="-128"/>
              <a:ea typeface="メイリオ" pitchFamily="50" charset="-128"/>
              <a:cs typeface="メイリオ" pitchFamily="50" charset="-128"/>
            </a:endParaRPr>
          </a:p>
        </p:txBody>
      </p:sp>
      <p:sp>
        <p:nvSpPr>
          <p:cNvPr id="62" name="テキスト ボックス 61"/>
          <p:cNvSpPr txBox="1"/>
          <p:nvPr/>
        </p:nvSpPr>
        <p:spPr>
          <a:xfrm>
            <a:off x="4659244" y="5538498"/>
            <a:ext cx="2000988" cy="938719"/>
          </a:xfrm>
          <a:prstGeom prst="rect">
            <a:avLst/>
          </a:prstGeom>
          <a:noFill/>
        </p:spPr>
        <p:txBody>
          <a:bodyPr wrap="square" rtlCol="0">
            <a:spAutoFit/>
          </a:bodyPr>
          <a:lstStyle/>
          <a:p>
            <a:r>
              <a:rPr lang="en-US" altLang="ja-JP" sz="900" dirty="0">
                <a:latin typeface="メイリオ" pitchFamily="50" charset="-128"/>
                <a:ea typeface="メイリオ" pitchFamily="50" charset="-128"/>
                <a:cs typeface="メイリオ" pitchFamily="50" charset="-128"/>
              </a:rPr>
              <a:t>(</a:t>
            </a:r>
            <a:r>
              <a:rPr kumimoji="1" lang="ja-JP" altLang="en-US" sz="900" dirty="0" smtClean="0">
                <a:latin typeface="メイリオ" pitchFamily="50" charset="-128"/>
                <a:ea typeface="メイリオ" pitchFamily="50" charset="-128"/>
                <a:cs typeface="メイリオ" pitchFamily="50" charset="-128"/>
              </a:rPr>
              <a:t>例</a:t>
            </a:r>
            <a:r>
              <a:rPr kumimoji="1" lang="en-US" altLang="ja-JP" sz="900" dirty="0" smtClean="0">
                <a:latin typeface="メイリオ" pitchFamily="50" charset="-128"/>
                <a:ea typeface="メイリオ" pitchFamily="50" charset="-128"/>
                <a:cs typeface="メイリオ" pitchFamily="50" charset="-128"/>
              </a:rPr>
              <a:t>)</a:t>
            </a:r>
          </a:p>
          <a:p>
            <a:r>
              <a:rPr lang="ja-JP" altLang="en-US" sz="1100" dirty="0" smtClean="0">
                <a:latin typeface="メイリオ" pitchFamily="50" charset="-128"/>
                <a:ea typeface="メイリオ" pitchFamily="50" charset="-128"/>
                <a:cs typeface="メイリオ" pitchFamily="50" charset="-128"/>
              </a:rPr>
              <a:t>問合せ履歴情報のデータベースを用意する。</a:t>
            </a:r>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過去履歴を</a:t>
            </a:r>
            <a:r>
              <a:rPr kumimoji="1" lang="en-US" altLang="ja-JP" sz="1100" dirty="0" smtClean="0">
                <a:latin typeface="メイリオ" pitchFamily="50" charset="-128"/>
                <a:ea typeface="メイリオ" pitchFamily="50" charset="-128"/>
                <a:cs typeface="メイリオ" pitchFamily="50" charset="-128"/>
              </a:rPr>
              <a:t>3</a:t>
            </a:r>
            <a:r>
              <a:rPr kumimoji="1" lang="ja-JP" altLang="en-US" sz="1100" dirty="0" smtClean="0">
                <a:latin typeface="メイリオ" pitchFamily="50" charset="-128"/>
                <a:ea typeface="メイリオ" pitchFamily="50" charset="-128"/>
                <a:cs typeface="メイリオ" pitchFamily="50" charset="-128"/>
              </a:rPr>
              <a:t>秒以内に検索・表示できる画面を用意する。</a:t>
            </a:r>
            <a:endParaRPr kumimoji="1" lang="en-US" altLang="ja-JP" sz="1100" dirty="0" smtClean="0">
              <a:latin typeface="メイリオ" pitchFamily="50" charset="-128"/>
              <a:ea typeface="メイリオ" pitchFamily="50" charset="-128"/>
              <a:cs typeface="メイリオ" pitchFamily="50" charset="-128"/>
            </a:endParaRPr>
          </a:p>
        </p:txBody>
      </p:sp>
      <p:sp>
        <p:nvSpPr>
          <p:cNvPr id="64" name="テキスト ボックス 63"/>
          <p:cNvSpPr txBox="1"/>
          <p:nvPr/>
        </p:nvSpPr>
        <p:spPr>
          <a:xfrm>
            <a:off x="6876256" y="5538498"/>
            <a:ext cx="2000988" cy="938719"/>
          </a:xfrm>
          <a:prstGeom prst="rect">
            <a:avLst/>
          </a:prstGeom>
          <a:noFill/>
        </p:spPr>
        <p:txBody>
          <a:bodyPr wrap="square" rtlCol="0">
            <a:spAutoFit/>
          </a:bodyPr>
          <a:lstStyle/>
          <a:p>
            <a:r>
              <a:rPr kumimoji="1" lang="en-US" altLang="ja-JP" sz="900" dirty="0" smtClean="0">
                <a:latin typeface="メイリオ" pitchFamily="50" charset="-128"/>
                <a:ea typeface="メイリオ" pitchFamily="50" charset="-128"/>
                <a:cs typeface="メイリオ" pitchFamily="50" charset="-128"/>
              </a:rPr>
              <a:t>(</a:t>
            </a:r>
            <a:r>
              <a:rPr kumimoji="1" lang="ja-JP" altLang="en-US" sz="900" dirty="0" smtClean="0">
                <a:latin typeface="メイリオ" pitchFamily="50" charset="-128"/>
                <a:ea typeface="メイリオ" pitchFamily="50" charset="-128"/>
                <a:cs typeface="メイリオ" pitchFamily="50" charset="-128"/>
              </a:rPr>
              <a:t>例</a:t>
            </a:r>
            <a:r>
              <a:rPr kumimoji="1" lang="en-US" altLang="ja-JP" sz="900" dirty="0" smtClean="0">
                <a:latin typeface="メイリオ" pitchFamily="50" charset="-128"/>
                <a:ea typeface="メイリオ" pitchFamily="50" charset="-128"/>
                <a:cs typeface="メイリオ" pitchFamily="50" charset="-128"/>
              </a:rPr>
              <a:t>)</a:t>
            </a:r>
          </a:p>
          <a:p>
            <a:r>
              <a:rPr kumimoji="1" lang="ja-JP" altLang="en-US" sz="1100" dirty="0" smtClean="0">
                <a:latin typeface="メイリオ" pitchFamily="50" charset="-128"/>
                <a:ea typeface="メイリオ" pitchFamily="50" charset="-128"/>
                <a:cs typeface="メイリオ" pitchFamily="50" charset="-128"/>
              </a:rPr>
              <a:t>データベースには、</a:t>
            </a:r>
            <a:r>
              <a:rPr kumimoji="1" lang="en-US" altLang="ja-JP" sz="1100" dirty="0" smtClean="0">
                <a:latin typeface="メイリオ" pitchFamily="50" charset="-128"/>
                <a:ea typeface="メイリオ" pitchFamily="50" charset="-128"/>
                <a:cs typeface="メイリオ" pitchFamily="50" charset="-128"/>
              </a:rPr>
              <a:t>A,B,C…</a:t>
            </a:r>
            <a:r>
              <a:rPr kumimoji="1" lang="ja-JP" altLang="en-US" sz="1100" dirty="0" smtClean="0">
                <a:latin typeface="メイリオ" pitchFamily="50" charset="-128"/>
                <a:ea typeface="メイリオ" pitchFamily="50" charset="-128"/>
                <a:cs typeface="メイリオ" pitchFamily="50" charset="-128"/>
              </a:rPr>
              <a:t>の項目を用意する。</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検索</a:t>
            </a:r>
            <a:r>
              <a:rPr lang="ja-JP" altLang="en-US" sz="1100" dirty="0" smtClean="0">
                <a:latin typeface="メイリオ" pitchFamily="50" charset="-128"/>
                <a:ea typeface="メイリオ" pitchFamily="50" charset="-128"/>
                <a:cs typeface="メイリオ" pitchFamily="50" charset="-128"/>
              </a:rPr>
              <a:t>時間を短縮するため、</a:t>
            </a:r>
            <a:r>
              <a:rPr lang="ja-JP" altLang="en-US" sz="1100" dirty="0">
                <a:latin typeface="メイリオ" pitchFamily="50" charset="-128"/>
                <a:ea typeface="メイリオ" pitchFamily="50" charset="-128"/>
                <a:cs typeface="メイリオ" pitchFamily="50" charset="-128"/>
              </a:rPr>
              <a:t>処理</a:t>
            </a:r>
            <a:r>
              <a:rPr lang="ja-JP" altLang="en-US" sz="1100" dirty="0" smtClean="0">
                <a:latin typeface="メイリオ" pitchFamily="50" charset="-128"/>
                <a:ea typeface="メイリオ" pitchFamily="50" charset="-128"/>
                <a:cs typeface="メイリオ" pitchFamily="50" charset="-128"/>
              </a:rPr>
              <a:t>方式に</a:t>
            </a:r>
            <a:r>
              <a:rPr lang="en-US" altLang="ja-JP" sz="1100" dirty="0" smtClean="0">
                <a:latin typeface="メイリオ" pitchFamily="50" charset="-128"/>
                <a:ea typeface="メイリオ" pitchFamily="50" charset="-128"/>
                <a:cs typeface="メイリオ" pitchFamily="50" charset="-128"/>
              </a:rPr>
              <a:t>XX</a:t>
            </a:r>
            <a:r>
              <a:rPr lang="ja-JP" altLang="en-US" sz="1100" dirty="0" smtClean="0">
                <a:latin typeface="メイリオ" pitchFamily="50" charset="-128"/>
                <a:ea typeface="メイリオ" pitchFamily="50" charset="-128"/>
                <a:cs typeface="メイリオ" pitchFamily="50" charset="-128"/>
              </a:rPr>
              <a:t>を採用する。</a:t>
            </a:r>
            <a:endParaRPr kumimoji="1" lang="en-US" altLang="ja-JP" sz="1100" dirty="0" smtClean="0">
              <a:latin typeface="メイリオ" pitchFamily="50" charset="-128"/>
              <a:ea typeface="メイリオ" pitchFamily="50" charset="-128"/>
              <a:cs typeface="メイリオ" pitchFamily="50" charset="-128"/>
            </a:endParaRPr>
          </a:p>
        </p:txBody>
      </p:sp>
      <p:sp>
        <p:nvSpPr>
          <p:cNvPr id="65" name="二等辺三角形 64"/>
          <p:cNvSpPr/>
          <p:nvPr/>
        </p:nvSpPr>
        <p:spPr bwMode="auto">
          <a:xfrm rot="16200000" flipV="1">
            <a:off x="2115264" y="4858459"/>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7" name="二等辺三角形 66"/>
          <p:cNvSpPr/>
          <p:nvPr/>
        </p:nvSpPr>
        <p:spPr bwMode="auto">
          <a:xfrm rot="16200000" flipV="1">
            <a:off x="4347512" y="4858459"/>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8" name="二等辺三角形 67"/>
          <p:cNvSpPr/>
          <p:nvPr/>
        </p:nvSpPr>
        <p:spPr bwMode="auto">
          <a:xfrm rot="16200000" flipV="1">
            <a:off x="6537550" y="4858459"/>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0" name="AutoShape 7"/>
          <p:cNvSpPr>
            <a:spLocks noChangeArrowheads="1"/>
          </p:cNvSpPr>
          <p:nvPr/>
        </p:nvSpPr>
        <p:spPr bwMode="auto">
          <a:xfrm>
            <a:off x="3635895" y="1988840"/>
            <a:ext cx="4249093" cy="1871414"/>
          </a:xfrm>
          <a:prstGeom prst="homePlate">
            <a:avLst>
              <a:gd name="adj" fmla="val 14957"/>
            </a:avLst>
          </a:prstGeom>
          <a:solidFill>
            <a:schemeClr val="accent1">
              <a:lumMod val="20000"/>
              <a:lumOff val="8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wrap="none" tIns="46800" anchor="t" anchorCtr="0"/>
          <a:lstStyle/>
          <a:p>
            <a:pPr algn="ctr">
              <a:defRPr/>
            </a:pPr>
            <a:r>
              <a:rPr lang="ja-JP" altLang="en-US" sz="1200" b="1" dirty="0">
                <a:latin typeface="メイリオ" pitchFamily="50" charset="-128"/>
                <a:ea typeface="メイリオ" pitchFamily="50" charset="-128"/>
                <a:cs typeface="メイリオ" pitchFamily="50" charset="-128"/>
              </a:rPr>
              <a:t>情報システム　構築</a:t>
            </a:r>
            <a:r>
              <a:rPr lang="ja-JP" altLang="en-US" sz="1200" b="1" dirty="0" smtClean="0">
                <a:latin typeface="メイリオ" pitchFamily="50" charset="-128"/>
                <a:ea typeface="メイリオ" pitchFamily="50" charset="-128"/>
                <a:cs typeface="メイリオ" pitchFamily="50" charset="-128"/>
              </a:rPr>
              <a:t>プロジェクト</a:t>
            </a:r>
            <a:endParaRPr lang="ja-JP" altLang="en-US" sz="1100" dirty="0">
              <a:latin typeface="メイリオ" pitchFamily="50" charset="-128"/>
              <a:ea typeface="メイリオ" pitchFamily="50" charset="-128"/>
              <a:cs typeface="メイリオ" pitchFamily="50" charset="-128"/>
            </a:endParaRPr>
          </a:p>
        </p:txBody>
      </p:sp>
      <p:sp>
        <p:nvSpPr>
          <p:cNvPr id="71" name="AutoShape 13"/>
          <p:cNvSpPr>
            <a:spLocks noChangeArrowheads="1"/>
          </p:cNvSpPr>
          <p:nvPr/>
        </p:nvSpPr>
        <p:spPr bwMode="auto">
          <a:xfrm>
            <a:off x="6970588" y="2240209"/>
            <a:ext cx="768350" cy="1558132"/>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ユーザ</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受入れ</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テスト</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p>
          <a:p>
            <a:pPr algn="ctr">
              <a:defRPr/>
            </a:pPr>
            <a:r>
              <a:rPr lang="ja-JP" altLang="en-US" sz="1100" dirty="0">
                <a:latin typeface="メイリオ" pitchFamily="50" charset="-128"/>
                <a:ea typeface="メイリオ" pitchFamily="50" charset="-128"/>
                <a:cs typeface="メイリオ" pitchFamily="50" charset="-128"/>
              </a:rPr>
              <a:t>移行</a:t>
            </a:r>
          </a:p>
        </p:txBody>
      </p:sp>
      <p:sp>
        <p:nvSpPr>
          <p:cNvPr id="73" name="AutoShape 19"/>
          <p:cNvSpPr>
            <a:spLocks noChangeArrowheads="1"/>
          </p:cNvSpPr>
          <p:nvPr/>
        </p:nvSpPr>
        <p:spPr bwMode="auto">
          <a:xfrm>
            <a:off x="3706568" y="2240209"/>
            <a:ext cx="577400" cy="1556368"/>
          </a:xfrm>
          <a:prstGeom prst="homePlate">
            <a:avLst>
              <a:gd name="adj" fmla="val 29653"/>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endParaRPr lang="ja-JP" altLang="en-US" sz="1100" dirty="0">
              <a:latin typeface="メイリオ" pitchFamily="50" charset="-128"/>
              <a:ea typeface="メイリオ" pitchFamily="50" charset="-128"/>
              <a:cs typeface="メイリオ" pitchFamily="50" charset="-128"/>
            </a:endParaRPr>
          </a:p>
        </p:txBody>
      </p:sp>
      <p:sp>
        <p:nvSpPr>
          <p:cNvPr id="74" name="AutoShape 8"/>
          <p:cNvSpPr>
            <a:spLocks noChangeArrowheads="1"/>
          </p:cNvSpPr>
          <p:nvPr/>
        </p:nvSpPr>
        <p:spPr bwMode="auto">
          <a:xfrm>
            <a:off x="4285305" y="2240209"/>
            <a:ext cx="503931" cy="1559130"/>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要件定義</a:t>
            </a:r>
          </a:p>
        </p:txBody>
      </p:sp>
      <p:sp>
        <p:nvSpPr>
          <p:cNvPr id="75" name="AutoShape 9"/>
          <p:cNvSpPr>
            <a:spLocks noChangeArrowheads="1"/>
          </p:cNvSpPr>
          <p:nvPr/>
        </p:nvSpPr>
        <p:spPr bwMode="auto">
          <a:xfrm>
            <a:off x="4800101" y="26888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基本設計</a:t>
            </a:r>
          </a:p>
        </p:txBody>
      </p:sp>
      <p:sp>
        <p:nvSpPr>
          <p:cNvPr id="76" name="AutoShape 10"/>
          <p:cNvSpPr>
            <a:spLocks noChangeArrowheads="1"/>
          </p:cNvSpPr>
          <p:nvPr/>
        </p:nvSpPr>
        <p:spPr bwMode="auto">
          <a:xfrm>
            <a:off x="5883388" y="26888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square" anchor="ctr"/>
          <a:lstStyle/>
          <a:p>
            <a:pPr algn="ctr">
              <a:defRPr/>
            </a:pPr>
            <a:r>
              <a:rPr lang="ja-JP" altLang="en-US" sz="1000" dirty="0">
                <a:latin typeface="メイリオ" pitchFamily="50" charset="-128"/>
                <a:ea typeface="メイリオ" pitchFamily="50" charset="-128"/>
                <a:cs typeface="メイリオ" pitchFamily="50" charset="-128"/>
              </a:rPr>
              <a:t>プログラミング</a:t>
            </a:r>
            <a:endParaRPr lang="en-US" altLang="ja-JP" sz="1000" dirty="0">
              <a:latin typeface="メイリオ" pitchFamily="50" charset="-128"/>
              <a:ea typeface="メイリオ" pitchFamily="50" charset="-128"/>
              <a:cs typeface="メイリオ" pitchFamily="50" charset="-128"/>
            </a:endParaRPr>
          </a:p>
        </p:txBody>
      </p:sp>
      <p:sp>
        <p:nvSpPr>
          <p:cNvPr id="77" name="AutoShape 12"/>
          <p:cNvSpPr>
            <a:spLocks noChangeArrowheads="1"/>
          </p:cNvSpPr>
          <p:nvPr/>
        </p:nvSpPr>
        <p:spPr bwMode="auto">
          <a:xfrm>
            <a:off x="4789363" y="2240209"/>
            <a:ext cx="2170113" cy="383382"/>
          </a:xfrm>
          <a:prstGeom prst="homePlate">
            <a:avLst>
              <a:gd name="adj" fmla="val 14449"/>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業務プロセス変更実施</a:t>
            </a:r>
          </a:p>
          <a:p>
            <a:pPr algn="ctr">
              <a:defRPr/>
            </a:pPr>
            <a:r>
              <a:rPr lang="ja-JP" altLang="en-US" sz="1100" dirty="0">
                <a:latin typeface="メイリオ" pitchFamily="50" charset="-128"/>
                <a:ea typeface="メイリオ" pitchFamily="50" charset="-128"/>
                <a:cs typeface="メイリオ" pitchFamily="50" charset="-128"/>
              </a:rPr>
              <a:t>（組織、設備、プロセス・・）</a:t>
            </a:r>
          </a:p>
        </p:txBody>
      </p:sp>
      <p:sp>
        <p:nvSpPr>
          <p:cNvPr id="78" name="AutoShape 14"/>
          <p:cNvSpPr>
            <a:spLocks noChangeArrowheads="1"/>
          </p:cNvSpPr>
          <p:nvPr/>
        </p:nvSpPr>
        <p:spPr bwMode="auto">
          <a:xfrm>
            <a:off x="7884988" y="1988840"/>
            <a:ext cx="792163" cy="1871413"/>
          </a:xfrm>
          <a:prstGeom prst="homePlate">
            <a:avLst>
              <a:gd name="adj" fmla="val 25000"/>
            </a:avLst>
          </a:prstGeom>
          <a:solidFill>
            <a:schemeClr val="bg1"/>
          </a:solidFill>
          <a:ln w="19050">
            <a:solidFill>
              <a:srgbClr val="002060"/>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保守</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運用</a:t>
            </a:r>
          </a:p>
        </p:txBody>
      </p:sp>
      <p:sp>
        <p:nvSpPr>
          <p:cNvPr id="79" name="AutoShape 9"/>
          <p:cNvSpPr>
            <a:spLocks noChangeArrowheads="1"/>
          </p:cNvSpPr>
          <p:nvPr/>
        </p:nvSpPr>
        <p:spPr bwMode="auto">
          <a:xfrm>
            <a:off x="5336313" y="26888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詳細設計</a:t>
            </a:r>
          </a:p>
        </p:txBody>
      </p:sp>
      <p:sp>
        <p:nvSpPr>
          <p:cNvPr id="80" name="AutoShape 9"/>
          <p:cNvSpPr>
            <a:spLocks noChangeArrowheads="1"/>
          </p:cNvSpPr>
          <p:nvPr/>
        </p:nvSpPr>
        <p:spPr bwMode="auto">
          <a:xfrm>
            <a:off x="6430463" y="26888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square" anchor="ctr"/>
          <a:lstStyle/>
          <a:p>
            <a:pPr algn="ctr">
              <a:defRPr/>
            </a:pPr>
            <a:r>
              <a:rPr lang="ja-JP" altLang="en-US" sz="1000" dirty="0">
                <a:latin typeface="メイリオ" pitchFamily="50" charset="-128"/>
                <a:ea typeface="メイリオ" pitchFamily="50" charset="-128"/>
                <a:cs typeface="メイリオ" pitchFamily="50" charset="-128"/>
              </a:rPr>
              <a:t>システムテスト</a:t>
            </a:r>
          </a:p>
        </p:txBody>
      </p:sp>
      <p:cxnSp>
        <p:nvCxnSpPr>
          <p:cNvPr id="63" name="直線コネクタ 62"/>
          <p:cNvCxnSpPr>
            <a:stCxn id="34" idx="2"/>
            <a:endCxn id="35" idx="0"/>
          </p:cNvCxnSpPr>
          <p:nvPr/>
        </p:nvCxnSpPr>
        <p:spPr>
          <a:xfrm>
            <a:off x="2448244" y="3794933"/>
            <a:ext cx="1019597" cy="299137"/>
          </a:xfrm>
          <a:prstGeom prst="line">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endCxn id="36" idx="0"/>
          </p:cNvCxnSpPr>
          <p:nvPr/>
        </p:nvCxnSpPr>
        <p:spPr>
          <a:xfrm>
            <a:off x="4474279" y="3816685"/>
            <a:ext cx="1201882" cy="277385"/>
          </a:xfrm>
          <a:prstGeom prst="line">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endCxn id="37" idx="0"/>
          </p:cNvCxnSpPr>
          <p:nvPr/>
        </p:nvCxnSpPr>
        <p:spPr>
          <a:xfrm>
            <a:off x="5556676" y="3816684"/>
            <a:ext cx="2327804" cy="277386"/>
          </a:xfrm>
          <a:prstGeom prst="line">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3736479" y="2240209"/>
            <a:ext cx="432000" cy="1556368"/>
          </a:xfrm>
          <a:prstGeom prst="rect">
            <a:avLst/>
          </a:prstGeom>
          <a:noFill/>
        </p:spPr>
        <p:txBody>
          <a:bodyPr wrap="square" rtlCol="0" anchor="ctr">
            <a:noAutofit/>
          </a:bodyPr>
          <a:lstStyle/>
          <a:p>
            <a:pPr algn="ctr"/>
            <a:r>
              <a:rPr kumimoji="1" lang="ja-JP" altLang="en-US" sz="1100" dirty="0" smtClean="0">
                <a:latin typeface="メイリオ" pitchFamily="50" charset="-128"/>
                <a:ea typeface="メイリオ" pitchFamily="50" charset="-128"/>
                <a:cs typeface="メイリオ" pitchFamily="50" charset="-128"/>
              </a:rPr>
              <a:t>プロ</a:t>
            </a:r>
            <a:endParaRPr kumimoji="1" lang="en-US" altLang="ja-JP" sz="1100" dirty="0" smtClean="0">
              <a:latin typeface="メイリオ" pitchFamily="50" charset="-128"/>
              <a:ea typeface="メイリオ" pitchFamily="50" charset="-128"/>
              <a:cs typeface="メイリオ" pitchFamily="50" charset="-128"/>
            </a:endParaRPr>
          </a:p>
          <a:p>
            <a:pPr algn="ctr"/>
            <a:r>
              <a:rPr kumimoji="1" lang="ja-JP" altLang="en-US" sz="1100" dirty="0" smtClean="0">
                <a:latin typeface="メイリオ" pitchFamily="50" charset="-128"/>
                <a:ea typeface="メイリオ" pitchFamily="50" charset="-128"/>
                <a:cs typeface="メイリオ" pitchFamily="50" charset="-128"/>
              </a:rPr>
              <a:t>ジェクト</a:t>
            </a:r>
            <a:endParaRPr kumimoji="1" lang="en-US" altLang="ja-JP" sz="1100" dirty="0" smtClean="0">
              <a:latin typeface="メイリオ" pitchFamily="50" charset="-128"/>
              <a:ea typeface="メイリオ" pitchFamily="50" charset="-128"/>
              <a:cs typeface="メイリオ" pitchFamily="50" charset="-128"/>
            </a:endParaRPr>
          </a:p>
          <a:p>
            <a:pPr algn="ctr"/>
            <a:r>
              <a:rPr kumimoji="1" lang="ja-JP" altLang="en-US" sz="1100" dirty="0" smtClean="0">
                <a:latin typeface="メイリオ" pitchFamily="50" charset="-128"/>
                <a:ea typeface="メイリオ" pitchFamily="50" charset="-128"/>
                <a:cs typeface="メイリオ" pitchFamily="50" charset="-128"/>
              </a:rPr>
              <a:t>計画</a:t>
            </a:r>
            <a:endParaRPr kumimoji="1" lang="en-US" altLang="ja-JP" sz="1100" dirty="0" smtClean="0">
              <a:latin typeface="メイリオ" pitchFamily="50" charset="-128"/>
              <a:ea typeface="メイリオ" pitchFamily="50" charset="-128"/>
              <a:cs typeface="メイリオ" pitchFamily="50" charset="-128"/>
            </a:endParaRPr>
          </a:p>
        </p:txBody>
      </p:sp>
      <p:sp>
        <p:nvSpPr>
          <p:cNvPr id="49" name="二等辺三角形 48"/>
          <p:cNvSpPr>
            <a:spLocks noChangeAspect="1"/>
          </p:cNvSpPr>
          <p:nvPr/>
        </p:nvSpPr>
        <p:spPr bwMode="auto">
          <a:xfrm>
            <a:off x="3441924" y="3855765"/>
            <a:ext cx="175900" cy="144000"/>
          </a:xfrm>
          <a:prstGeom prst="triangle">
            <a:avLst/>
          </a:prstGeom>
          <a:solidFill>
            <a:srgbClr val="FF0000"/>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50" name="二等辺三角形 49"/>
          <p:cNvSpPr>
            <a:spLocks noChangeAspect="1"/>
          </p:cNvSpPr>
          <p:nvPr/>
        </p:nvSpPr>
        <p:spPr bwMode="auto">
          <a:xfrm>
            <a:off x="4139952" y="3855765"/>
            <a:ext cx="175900" cy="144000"/>
          </a:xfrm>
          <a:prstGeom prst="triangle">
            <a:avLst/>
          </a:prstGeom>
          <a:solidFill>
            <a:srgbClr val="3333CC"/>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3510930" y="3855765"/>
            <a:ext cx="646331" cy="230832"/>
          </a:xfrm>
          <a:prstGeom prst="rect">
            <a:avLst/>
          </a:prstGeom>
        </p:spPr>
        <p:txBody>
          <a:bodyPr wrap="none">
            <a:spAutoFit/>
          </a:bodyPr>
          <a:lstStyle/>
          <a:p>
            <a:r>
              <a:rPr lang="ja-JP" altLang="en-US" sz="900" dirty="0">
                <a:latin typeface="メイリオ" pitchFamily="50" charset="-128"/>
                <a:ea typeface="メイリオ" pitchFamily="50" charset="-128"/>
                <a:cs typeface="メイリオ" pitchFamily="50" charset="-128"/>
              </a:rPr>
              <a:t>方針稟議</a:t>
            </a:r>
            <a:endParaRPr lang="en-US" altLang="ja-JP" sz="900" dirty="0">
              <a:latin typeface="メイリオ" pitchFamily="50" charset="-128"/>
              <a:ea typeface="メイリオ" pitchFamily="50" charset="-128"/>
              <a:cs typeface="メイリオ" pitchFamily="50" charset="-128"/>
            </a:endParaRPr>
          </a:p>
        </p:txBody>
      </p:sp>
      <p:sp>
        <p:nvSpPr>
          <p:cNvPr id="52" name="正方形/長方形 51"/>
          <p:cNvSpPr/>
          <p:nvPr/>
        </p:nvSpPr>
        <p:spPr>
          <a:xfrm>
            <a:off x="4213701" y="3855765"/>
            <a:ext cx="646331" cy="230832"/>
          </a:xfrm>
          <a:prstGeom prst="rect">
            <a:avLst/>
          </a:prstGeom>
        </p:spPr>
        <p:txBody>
          <a:bodyPr wrap="none">
            <a:spAutoFit/>
          </a:bodyPr>
          <a:lstStyle/>
          <a:p>
            <a:r>
              <a:rPr lang="ja-JP" altLang="en-US" sz="900" dirty="0">
                <a:latin typeface="メイリオ" pitchFamily="50" charset="-128"/>
                <a:ea typeface="メイリオ" pitchFamily="50" charset="-128"/>
                <a:cs typeface="メイリオ" pitchFamily="50" charset="-128"/>
              </a:rPr>
              <a:t>実行稟議</a:t>
            </a:r>
          </a:p>
        </p:txBody>
      </p:sp>
    </p:spTree>
    <p:extLst>
      <p:ext uri="{BB962C8B-B14F-4D97-AF65-F5344CB8AC3E}">
        <p14:creationId xmlns:p14="http://schemas.microsoft.com/office/powerpoint/2010/main" val="4145220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５－２．要求を整理する上で注意すべき事項（</a:t>
            </a:r>
            <a:r>
              <a:rPr lang="en-US" altLang="ja-JP" dirty="0" smtClean="0"/>
              <a:t>1/2</a:t>
            </a:r>
            <a:r>
              <a:rPr lang="ja-JP" altLang="en-US" dirty="0" smtClean="0"/>
              <a:t>）</a:t>
            </a:r>
            <a:endParaRPr kumimoji="1" lang="ja-JP" altLang="en-US" dirty="0"/>
          </a:p>
        </p:txBody>
      </p:sp>
      <p:sp>
        <p:nvSpPr>
          <p:cNvPr id="63" name="正方形/長方形 62"/>
          <p:cNvSpPr/>
          <p:nvPr/>
        </p:nvSpPr>
        <p:spPr bwMode="auto">
          <a:xfrm>
            <a:off x="210691" y="3293937"/>
            <a:ext cx="8712200" cy="3027697"/>
          </a:xfrm>
          <a:prstGeom prst="rect">
            <a:avLst/>
          </a:prstGeom>
          <a:solidFill>
            <a:schemeClr val="bg1">
              <a:lumMod val="95000"/>
            </a:schemeClr>
          </a:solidFill>
          <a:ln>
            <a:solidFill>
              <a:schemeClr val="bg1">
                <a:lumMod val="75000"/>
              </a:schemeClr>
            </a:solidFill>
          </a:ln>
          <a:effectLst/>
          <a:extLst/>
        </p:spPr>
        <p:txBody>
          <a:bodyPr wrap="none" lIns="72000" tIns="0" rIns="72000" bIns="0" anchor="ctr"/>
          <a:lstStyle/>
          <a:p>
            <a:pPr algn="ctr" fontAlgn="auto">
              <a:spcBef>
                <a:spcPct val="50000"/>
              </a:spcBef>
              <a:spcAft>
                <a:spcPts val="0"/>
              </a:spcAft>
              <a:defRPr/>
            </a:pPr>
            <a:endParaRPr lang="ja-JP" altLang="en-US" sz="1050" dirty="0">
              <a:solidFill>
                <a:srgbClr val="FFFFFF"/>
              </a:solidFill>
              <a:latin typeface="メイリオ" pitchFamily="50" charset="-128"/>
              <a:ea typeface="メイリオ" pitchFamily="50" charset="-128"/>
              <a:cs typeface="メイリオ" pitchFamily="50" charset="-128"/>
            </a:endParaRPr>
          </a:p>
        </p:txBody>
      </p:sp>
      <p:sp>
        <p:nvSpPr>
          <p:cNvPr id="64" name="正方形/長方形 63"/>
          <p:cNvSpPr/>
          <p:nvPr/>
        </p:nvSpPr>
        <p:spPr bwMode="auto">
          <a:xfrm>
            <a:off x="210691" y="822225"/>
            <a:ext cx="8712200" cy="2390751"/>
          </a:xfrm>
          <a:prstGeom prst="rect">
            <a:avLst/>
          </a:prstGeom>
          <a:solidFill>
            <a:schemeClr val="bg1"/>
          </a:solidFill>
          <a:ln w="19050">
            <a:solidFill>
              <a:srgbClr val="FF0000"/>
            </a:solidFill>
          </a:ln>
          <a:effectLst/>
          <a:extLst/>
        </p:spPr>
        <p:txBody>
          <a:bodyPr wrap="none" lIns="72000" tIns="0" rIns="72000" bIns="0" anchor="ctr"/>
          <a:lstStyle/>
          <a:p>
            <a:pPr algn="ctr" fontAlgn="auto">
              <a:spcBef>
                <a:spcPct val="50000"/>
              </a:spcBef>
              <a:spcAft>
                <a:spcPts val="0"/>
              </a:spcAft>
              <a:defRPr/>
            </a:pPr>
            <a:endParaRPr lang="ja-JP" altLang="en-US" sz="1050" dirty="0">
              <a:solidFill>
                <a:srgbClr val="FFFFFF"/>
              </a:solidFill>
              <a:latin typeface="メイリオ" pitchFamily="50" charset="-128"/>
              <a:ea typeface="メイリオ" pitchFamily="50" charset="-128"/>
              <a:cs typeface="メイリオ" pitchFamily="50" charset="-128"/>
            </a:endParaRPr>
          </a:p>
        </p:txBody>
      </p:sp>
      <p:sp>
        <p:nvSpPr>
          <p:cNvPr id="65" name="テキスト ボックス 103"/>
          <p:cNvSpPr txBox="1">
            <a:spLocks noChangeArrowheads="1"/>
          </p:cNvSpPr>
          <p:nvPr/>
        </p:nvSpPr>
        <p:spPr bwMode="auto">
          <a:xfrm>
            <a:off x="107504" y="750788"/>
            <a:ext cx="7489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pitchFamily="34" charset="0"/>
                <a:ea typeface="ＭＳ Ｐゴシック" pitchFamily="50" charset="-128"/>
              </a:defRPr>
            </a:lvl1pPr>
            <a:lvl2pPr marL="742950" indent="-285750" eaLnBrk="0" hangingPunct="0">
              <a:defRPr kumimoji="1">
                <a:solidFill>
                  <a:schemeClr val="tx1"/>
                </a:solidFill>
                <a:latin typeface="Calibri" pitchFamily="34" charset="0"/>
                <a:ea typeface="ＭＳ Ｐゴシック" pitchFamily="50" charset="-128"/>
              </a:defRPr>
            </a:lvl2pPr>
            <a:lvl3pPr marL="1143000" indent="-228600" eaLnBrk="0" hangingPunct="0">
              <a:defRPr kumimoji="1">
                <a:solidFill>
                  <a:schemeClr val="tx1"/>
                </a:solidFill>
                <a:latin typeface="Calibri" pitchFamily="34" charset="0"/>
                <a:ea typeface="ＭＳ Ｐゴシック" pitchFamily="50" charset="-128"/>
              </a:defRPr>
            </a:lvl3pPr>
            <a:lvl4pPr marL="1600200" indent="-228600" eaLnBrk="0" hangingPunct="0">
              <a:defRPr kumimoji="1">
                <a:solidFill>
                  <a:schemeClr val="tx1"/>
                </a:solidFill>
                <a:latin typeface="Calibri" pitchFamily="34" charset="0"/>
                <a:ea typeface="ＭＳ Ｐゴシック" pitchFamily="50" charset="-128"/>
              </a:defRPr>
            </a:lvl4pPr>
            <a:lvl5pPr marL="2057400" indent="-228600" eaLnBrk="0" hangingPunct="0">
              <a:defRPr kumimoji="1">
                <a:solidFill>
                  <a:schemeClr val="tx1"/>
                </a:solidFill>
                <a:latin typeface="Calibri"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pitchFamily="50" charset="-128"/>
              </a:defRPr>
            </a:lvl9pPr>
          </a:lstStyle>
          <a:p>
            <a:pPr eaLnBrk="1" hangingPunct="1"/>
            <a:r>
              <a:rPr lang="ja-JP" altLang="en-US" sz="4400" b="1" dirty="0" smtClean="0">
                <a:solidFill>
                  <a:srgbClr val="FF0000"/>
                </a:solidFill>
                <a:latin typeface="メイリオ" pitchFamily="50" charset="-128"/>
                <a:ea typeface="メイリオ" pitchFamily="50" charset="-128"/>
                <a:cs typeface="メイリオ" pitchFamily="50" charset="-128"/>
              </a:rPr>
              <a:t>◎</a:t>
            </a:r>
            <a:endParaRPr lang="ja-JP" altLang="en-US" sz="4400" b="1" dirty="0">
              <a:solidFill>
                <a:srgbClr val="FF0000"/>
              </a:solidFill>
              <a:latin typeface="メイリオ" pitchFamily="50" charset="-128"/>
              <a:ea typeface="メイリオ" pitchFamily="50" charset="-128"/>
              <a:cs typeface="メイリオ" pitchFamily="50" charset="-128"/>
            </a:endParaRPr>
          </a:p>
        </p:txBody>
      </p:sp>
      <p:sp>
        <p:nvSpPr>
          <p:cNvPr id="67" name="テキスト ボックス 66"/>
          <p:cNvSpPr txBox="1"/>
          <p:nvPr/>
        </p:nvSpPr>
        <p:spPr>
          <a:xfrm>
            <a:off x="139254" y="3212976"/>
            <a:ext cx="654050" cy="769937"/>
          </a:xfrm>
          <a:prstGeom prst="rect">
            <a:avLst/>
          </a:prstGeom>
          <a:noFill/>
        </p:spPr>
        <p:txBody>
          <a:bodyPr wrap="none">
            <a:spAutoFit/>
          </a:bodyPr>
          <a:lstStyle/>
          <a:p>
            <a:pPr fontAlgn="auto">
              <a:spcBef>
                <a:spcPts val="0"/>
              </a:spcBef>
              <a:spcAft>
                <a:spcPts val="0"/>
              </a:spcAft>
              <a:defRPr/>
            </a:pPr>
            <a:r>
              <a:rPr lang="en-US" altLang="ja-JP" sz="4400" b="1" dirty="0">
                <a:solidFill>
                  <a:schemeClr val="bg1">
                    <a:lumMod val="50000"/>
                  </a:schemeClr>
                </a:solidFill>
                <a:latin typeface="メイリオ" pitchFamily="50" charset="-128"/>
                <a:ea typeface="メイリオ" pitchFamily="50" charset="-128"/>
                <a:cs typeface="メイリオ" pitchFamily="50" charset="-128"/>
              </a:rPr>
              <a:t>×</a:t>
            </a:r>
            <a:endParaRPr lang="ja-JP" altLang="en-US" sz="4400" b="1" dirty="0">
              <a:solidFill>
                <a:schemeClr val="bg1">
                  <a:lumMod val="50000"/>
                </a:schemeClr>
              </a:solidFill>
              <a:latin typeface="メイリオ" pitchFamily="50" charset="-128"/>
              <a:ea typeface="メイリオ" pitchFamily="50" charset="-128"/>
              <a:cs typeface="メイリオ" pitchFamily="50" charset="-128"/>
            </a:endParaRPr>
          </a:p>
        </p:txBody>
      </p:sp>
      <p:sp>
        <p:nvSpPr>
          <p:cNvPr id="69" name="テキスト ボックス 68"/>
          <p:cNvSpPr txBox="1"/>
          <p:nvPr/>
        </p:nvSpPr>
        <p:spPr>
          <a:xfrm>
            <a:off x="2339752" y="6351131"/>
            <a:ext cx="6655147" cy="246221"/>
          </a:xfrm>
          <a:prstGeom prst="rect">
            <a:avLst/>
          </a:prstGeom>
          <a:noFill/>
        </p:spPr>
        <p:txBody>
          <a:bodyPr wrap="square" rtlCol="0">
            <a:spAutoFit/>
          </a:bodyPr>
          <a:lstStyle/>
          <a:p>
            <a:pPr algn="r"/>
            <a:r>
              <a:rPr lang="ja-JP" altLang="en-US" sz="1000" dirty="0" smtClean="0">
                <a:latin typeface="メイリオ" pitchFamily="50" charset="-128"/>
                <a:ea typeface="メイリオ" pitchFamily="50" charset="-128"/>
                <a:cs typeface="メイリオ" pitchFamily="50" charset="-128"/>
              </a:rPr>
              <a:t>出典：要求</a:t>
            </a:r>
            <a:r>
              <a:rPr lang="ja-JP" altLang="en-US" sz="1000" dirty="0">
                <a:latin typeface="メイリオ" pitchFamily="50" charset="-128"/>
                <a:ea typeface="メイリオ" pitchFamily="50" charset="-128"/>
                <a:cs typeface="メイリオ" pitchFamily="50" charset="-128"/>
              </a:rPr>
              <a:t>工学知識体系</a:t>
            </a:r>
            <a:r>
              <a:rPr lang="ja-JP" altLang="en-US" sz="1000" dirty="0" smtClean="0">
                <a:latin typeface="メイリオ" pitchFamily="50" charset="-128"/>
                <a:ea typeface="メイリオ" pitchFamily="50" charset="-128"/>
                <a:cs typeface="メイリオ" pitchFamily="50" charset="-128"/>
              </a:rPr>
              <a:t>（</a:t>
            </a:r>
            <a:r>
              <a:rPr lang="en-US" altLang="ja-JP" sz="1000" dirty="0" smtClean="0">
                <a:latin typeface="メイリオ" pitchFamily="50" charset="-128"/>
                <a:ea typeface="メイリオ" pitchFamily="50" charset="-128"/>
                <a:cs typeface="メイリオ" pitchFamily="50" charset="-128"/>
              </a:rPr>
              <a:t>REBOK</a:t>
            </a:r>
            <a:r>
              <a:rPr lang="ja-JP" altLang="en-US" sz="1000" dirty="0" smtClean="0">
                <a:latin typeface="メイリオ" pitchFamily="50" charset="-128"/>
                <a:ea typeface="メイリオ" pitchFamily="50" charset="-128"/>
                <a:cs typeface="メイリオ" pitchFamily="50" charset="-128"/>
              </a:rPr>
              <a:t>）第１版（一般</a:t>
            </a:r>
            <a:r>
              <a:rPr lang="ja-JP" altLang="en-US" sz="1000" dirty="0">
                <a:latin typeface="メイリオ" pitchFamily="50" charset="-128"/>
                <a:ea typeface="メイリオ" pitchFamily="50" charset="-128"/>
                <a:cs typeface="メイリオ" pitchFamily="50" charset="-128"/>
              </a:rPr>
              <a:t>社団</a:t>
            </a:r>
            <a:r>
              <a:rPr lang="ja-JP" altLang="en-US" sz="1000" dirty="0" smtClean="0">
                <a:latin typeface="メイリオ" pitchFamily="50" charset="-128"/>
                <a:ea typeface="メイリオ" pitchFamily="50" charset="-128"/>
                <a:cs typeface="メイリオ" pitchFamily="50" charset="-128"/>
              </a:rPr>
              <a:t>法人 情報</a:t>
            </a:r>
            <a:r>
              <a:rPr lang="ja-JP" altLang="en-US" sz="1000" dirty="0">
                <a:latin typeface="メイリオ" pitchFamily="50" charset="-128"/>
                <a:ea typeface="メイリオ" pitchFamily="50" charset="-128"/>
                <a:cs typeface="メイリオ" pitchFamily="50" charset="-128"/>
              </a:rPr>
              <a:t>サービス産業協会</a:t>
            </a:r>
            <a:r>
              <a:rPr lang="en-US" altLang="ja-JP" sz="1000" dirty="0">
                <a:latin typeface="メイリオ" pitchFamily="50" charset="-128"/>
                <a:ea typeface="メイリオ" pitchFamily="50" charset="-128"/>
                <a:cs typeface="メイリオ" pitchFamily="50" charset="-128"/>
              </a:rPr>
              <a:t>REBOK</a:t>
            </a:r>
            <a:r>
              <a:rPr lang="ja-JP" altLang="en-US" sz="1000" dirty="0">
                <a:latin typeface="メイリオ" pitchFamily="50" charset="-128"/>
                <a:ea typeface="メイリオ" pitchFamily="50" charset="-128"/>
                <a:cs typeface="メイリオ" pitchFamily="50" charset="-128"/>
              </a:rPr>
              <a:t>企画</a:t>
            </a:r>
            <a:r>
              <a:rPr lang="en-US" altLang="ja-JP" sz="1000" dirty="0">
                <a:latin typeface="メイリオ" pitchFamily="50" charset="-128"/>
                <a:ea typeface="メイリオ" pitchFamily="50" charset="-128"/>
                <a:cs typeface="メイリオ" pitchFamily="50" charset="-128"/>
              </a:rPr>
              <a:t>WG</a:t>
            </a:r>
            <a:r>
              <a:rPr lang="ja-JP" altLang="en-US" sz="1000" dirty="0" smtClean="0">
                <a:latin typeface="メイリオ" pitchFamily="50" charset="-128"/>
                <a:ea typeface="メイリオ" pitchFamily="50" charset="-128"/>
                <a:cs typeface="メイリオ" pitchFamily="50" charset="-128"/>
              </a:rPr>
              <a:t>編）</a:t>
            </a:r>
            <a:endParaRPr kumimoji="1" lang="ja-JP" altLang="en-US" sz="1000" dirty="0">
              <a:latin typeface="メイリオ" pitchFamily="50" charset="-128"/>
              <a:ea typeface="メイリオ" pitchFamily="50" charset="-128"/>
              <a:cs typeface="メイリオ" pitchFamily="50" charset="-128"/>
            </a:endParaRPr>
          </a:p>
        </p:txBody>
      </p:sp>
      <p:sp>
        <p:nvSpPr>
          <p:cNvPr id="76" name="テキスト ボックス 75"/>
          <p:cNvSpPr txBox="1"/>
          <p:nvPr/>
        </p:nvSpPr>
        <p:spPr>
          <a:xfrm>
            <a:off x="683568" y="908720"/>
            <a:ext cx="1800493" cy="307777"/>
          </a:xfrm>
          <a:prstGeom prst="rect">
            <a:avLst/>
          </a:prstGeom>
          <a:noFill/>
        </p:spPr>
        <p:txBody>
          <a:bodyPr wrap="none" rtlCol="0">
            <a:spAutoFit/>
          </a:bodyPr>
          <a:lstStyle/>
          <a:p>
            <a:r>
              <a:rPr lang="ja-JP" altLang="en-US" sz="1400" b="1" dirty="0">
                <a:solidFill>
                  <a:srgbClr val="FF0000"/>
                </a:solidFill>
                <a:latin typeface="メイリオ" pitchFamily="50" charset="-128"/>
                <a:ea typeface="メイリオ" pitchFamily="50" charset="-128"/>
                <a:cs typeface="メイリオ" pitchFamily="50" charset="-128"/>
              </a:rPr>
              <a:t>要求</a:t>
            </a:r>
            <a:r>
              <a:rPr lang="ja-JP" altLang="en-US" sz="1400" b="1" dirty="0" smtClean="0">
                <a:solidFill>
                  <a:srgbClr val="FF0000"/>
                </a:solidFill>
                <a:latin typeface="メイリオ" pitchFamily="50" charset="-128"/>
                <a:ea typeface="メイリオ" pitchFamily="50" charset="-128"/>
                <a:cs typeface="メイリオ" pitchFamily="50" charset="-128"/>
              </a:rPr>
              <a:t>の良いまとめ方</a:t>
            </a:r>
            <a:endParaRPr kumimoji="1"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77" name="テキスト ボックス 76"/>
          <p:cNvSpPr txBox="1"/>
          <p:nvPr/>
        </p:nvSpPr>
        <p:spPr>
          <a:xfrm>
            <a:off x="683568" y="3375527"/>
            <a:ext cx="1800493" cy="307777"/>
          </a:xfrm>
          <a:prstGeom prst="rect">
            <a:avLst/>
          </a:prstGeom>
          <a:noFill/>
        </p:spPr>
        <p:txBody>
          <a:bodyPr wrap="none" rtlCol="0">
            <a:spAutoFit/>
          </a:bodyPr>
          <a:lstStyle/>
          <a:p>
            <a:r>
              <a:rPr lang="ja-JP" altLang="en-US" sz="1400" b="1" dirty="0">
                <a:solidFill>
                  <a:schemeClr val="bg1">
                    <a:lumMod val="50000"/>
                  </a:schemeClr>
                </a:solidFill>
                <a:latin typeface="メイリオ" pitchFamily="50" charset="-128"/>
                <a:ea typeface="メイリオ" pitchFamily="50" charset="-128"/>
                <a:cs typeface="メイリオ" pitchFamily="50" charset="-128"/>
              </a:rPr>
              <a:t>要求</a:t>
            </a: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の悪いまとめ方</a:t>
            </a:r>
            <a:endParaRPr kumimoji="1" lang="ja-JP" altLang="en-US" sz="1400" b="1" dirty="0">
              <a:solidFill>
                <a:schemeClr val="bg1">
                  <a:lumMod val="50000"/>
                </a:schemeClr>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827708" y="1196752"/>
            <a:ext cx="1872084" cy="1954381"/>
          </a:xfrm>
          <a:prstGeom prst="rect">
            <a:avLst/>
          </a:prstGeom>
        </p:spPr>
        <p:txBody>
          <a:bodyPr wrap="square">
            <a:spAutoFit/>
          </a:bodyPr>
          <a:lstStyle/>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単一性</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完全性</a:t>
            </a:r>
            <a:endParaRPr lang="ja-JP" altLang="en-US" sz="1100" b="1" dirty="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一貫性</a:t>
            </a:r>
            <a:endParaRPr lang="ja-JP" altLang="en-US" sz="1100" b="1" dirty="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a:latin typeface="メイリオ" pitchFamily="50" charset="-128"/>
                <a:ea typeface="メイリオ" pitchFamily="50" charset="-128"/>
                <a:cs typeface="メイリオ" pitchFamily="50" charset="-128"/>
              </a:rPr>
              <a:t>コンプライアンス</a:t>
            </a:r>
            <a:r>
              <a:rPr lang="ja-JP" altLang="en-US" sz="1100" b="1" dirty="0" smtClean="0">
                <a:latin typeface="メイリオ" pitchFamily="50" charset="-128"/>
                <a:ea typeface="メイリオ" pitchFamily="50" charset="-128"/>
                <a:cs typeface="メイリオ" pitchFamily="50" charset="-128"/>
              </a:rPr>
              <a:t>遵守</a:t>
            </a:r>
            <a:endParaRPr lang="ja-JP" altLang="en-US" sz="1100" b="1" dirty="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独立性</a:t>
            </a:r>
            <a:endParaRPr lang="ja-JP" altLang="en-US" sz="1100" b="1" dirty="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a:latin typeface="メイリオ" pitchFamily="50" charset="-128"/>
                <a:ea typeface="メイリオ" pitchFamily="50" charset="-128"/>
                <a:cs typeface="メイリオ" pitchFamily="50" charset="-128"/>
              </a:rPr>
              <a:t>追跡</a:t>
            </a:r>
            <a:r>
              <a:rPr lang="ja-JP" altLang="en-US" sz="1100" b="1" dirty="0" smtClean="0">
                <a:latin typeface="メイリオ" pitchFamily="50" charset="-128"/>
                <a:ea typeface="メイリオ" pitchFamily="50" charset="-128"/>
                <a:cs typeface="メイリオ" pitchFamily="50" charset="-128"/>
              </a:rPr>
              <a:t>可能</a:t>
            </a:r>
            <a:r>
              <a:rPr lang="ja-JP" altLang="en-US" sz="1100" b="1" dirty="0">
                <a:latin typeface="メイリオ" pitchFamily="50" charset="-128"/>
                <a:ea typeface="メイリオ" pitchFamily="50" charset="-128"/>
                <a:cs typeface="メイリオ" pitchFamily="50" charset="-128"/>
              </a:rPr>
              <a:t>　</a:t>
            </a: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最新性</a:t>
            </a:r>
            <a:endParaRPr lang="ja-JP" altLang="en-US" sz="1100" b="1" dirty="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a:latin typeface="メイリオ" pitchFamily="50" charset="-128"/>
                <a:ea typeface="メイリオ" pitchFamily="50" charset="-128"/>
                <a:cs typeface="メイリオ" pitchFamily="50" charset="-128"/>
              </a:rPr>
              <a:t>実現</a:t>
            </a:r>
            <a:r>
              <a:rPr lang="ja-JP" altLang="en-US" sz="1100" b="1" dirty="0" smtClean="0">
                <a:latin typeface="メイリオ" pitchFamily="50" charset="-128"/>
                <a:ea typeface="メイリオ" pitchFamily="50" charset="-128"/>
                <a:cs typeface="メイリオ" pitchFamily="50" charset="-128"/>
              </a:rPr>
              <a:t>可能</a:t>
            </a:r>
            <a:endParaRPr lang="ja-JP" altLang="en-US" sz="1100" b="1" dirty="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無曖昧性</a:t>
            </a:r>
            <a:endParaRPr lang="ja-JP" altLang="en-US" sz="1100" b="1" dirty="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必要性</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検証可能</a:t>
            </a:r>
            <a:r>
              <a:rPr lang="ja-JP" altLang="en-US" sz="1100" b="1" dirty="0">
                <a:latin typeface="メイリオ" pitchFamily="50" charset="-128"/>
                <a:ea typeface="メイリオ" pitchFamily="50" charset="-128"/>
                <a:cs typeface="メイリオ" pitchFamily="50" charset="-128"/>
              </a:rPr>
              <a:t>　</a:t>
            </a:r>
          </a:p>
        </p:txBody>
      </p:sp>
      <p:sp>
        <p:nvSpPr>
          <p:cNvPr id="81" name="正方形/長方形 80"/>
          <p:cNvSpPr/>
          <p:nvPr/>
        </p:nvSpPr>
        <p:spPr>
          <a:xfrm>
            <a:off x="2771800" y="1196752"/>
            <a:ext cx="3816424" cy="1954381"/>
          </a:xfrm>
          <a:prstGeom prst="rect">
            <a:avLst/>
          </a:prstGeom>
        </p:spPr>
        <p:txBody>
          <a:bodyPr wrap="square">
            <a:spAutoFit/>
          </a:bodyPr>
          <a:lstStyle/>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の対象がひとつで</a:t>
            </a:r>
            <a:r>
              <a:rPr lang="ja-JP" altLang="en-US" sz="1100" dirty="0" smtClean="0">
                <a:latin typeface="メイリオ" pitchFamily="50" charset="-128"/>
                <a:ea typeface="メイリオ" pitchFamily="50" charset="-128"/>
                <a:cs typeface="メイリオ" pitchFamily="50" charset="-128"/>
              </a:rPr>
              <a:t>ある</a:t>
            </a:r>
            <a:endParaRPr lang="ja-JP" altLang="en-US" sz="1100" dirty="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に漏れや不完全な記述が</a:t>
            </a:r>
            <a:r>
              <a:rPr lang="ja-JP" altLang="en-US" sz="1100" dirty="0" smtClean="0">
                <a:latin typeface="メイリオ" pitchFamily="50" charset="-128"/>
                <a:ea typeface="メイリオ" pitchFamily="50" charset="-128"/>
                <a:cs typeface="メイリオ" pitchFamily="50" charset="-128"/>
              </a:rPr>
              <a:t>ない</a:t>
            </a:r>
            <a:endParaRPr lang="ja-JP" altLang="en-US" sz="1100" dirty="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に矛盾が</a:t>
            </a:r>
            <a:r>
              <a:rPr lang="ja-JP" altLang="en-US" sz="1100" dirty="0" smtClean="0">
                <a:latin typeface="メイリオ" pitchFamily="50" charset="-128"/>
                <a:ea typeface="メイリオ" pitchFamily="50" charset="-128"/>
                <a:cs typeface="メイリオ" pitchFamily="50" charset="-128"/>
              </a:rPr>
              <a:t>ない</a:t>
            </a:r>
            <a:endParaRPr lang="ja-JP" altLang="en-US" sz="1100" dirty="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法律</a:t>
            </a:r>
            <a:r>
              <a:rPr lang="ja-JP" altLang="en-US" sz="1100" dirty="0">
                <a:latin typeface="メイリオ" pitchFamily="50" charset="-128"/>
                <a:ea typeface="メイリオ" pitchFamily="50" charset="-128"/>
                <a:cs typeface="メイリオ" pitchFamily="50" charset="-128"/>
              </a:rPr>
              <a:t>・規制に準拠</a:t>
            </a: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がそれ自体で完結し、</a:t>
            </a:r>
            <a:r>
              <a:rPr lang="ja-JP" altLang="en-US" sz="1100" dirty="0" smtClean="0">
                <a:latin typeface="メイリオ" pitchFamily="50" charset="-128"/>
                <a:ea typeface="メイリオ" pitchFamily="50" charset="-128"/>
                <a:cs typeface="メイリオ" pitchFamily="50" charset="-128"/>
              </a:rPr>
              <a:t>他に</a:t>
            </a:r>
            <a:r>
              <a:rPr lang="ja-JP" altLang="en-US" sz="1100" dirty="0">
                <a:latin typeface="メイリオ" pitchFamily="50" charset="-128"/>
                <a:ea typeface="メイリオ" pitchFamily="50" charset="-128"/>
                <a:cs typeface="メイリオ" pitchFamily="50" charset="-128"/>
              </a:rPr>
              <a:t>依存して</a:t>
            </a:r>
            <a:r>
              <a:rPr lang="ja-JP" altLang="en-US" sz="1100" dirty="0" smtClean="0">
                <a:latin typeface="メイリオ" pitchFamily="50" charset="-128"/>
                <a:ea typeface="メイリオ" pitchFamily="50" charset="-128"/>
                <a:cs typeface="メイリオ" pitchFamily="50" charset="-128"/>
              </a:rPr>
              <a:t>いない</a:t>
            </a:r>
            <a:endParaRPr lang="ja-JP" altLang="en-US" sz="1100" dirty="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の源泉や</a:t>
            </a:r>
            <a:r>
              <a:rPr lang="ja-JP" altLang="en-US" sz="1100" dirty="0" smtClean="0">
                <a:latin typeface="メイリオ" pitchFamily="50" charset="-128"/>
                <a:ea typeface="メイリオ" pitchFamily="50" charset="-128"/>
                <a:cs typeface="メイリオ" pitchFamily="50" charset="-128"/>
              </a:rPr>
              <a:t>設計等、前後の</a:t>
            </a:r>
            <a:r>
              <a:rPr lang="ja-JP" altLang="en-US" sz="1100" dirty="0">
                <a:latin typeface="メイリオ" pitchFamily="50" charset="-128"/>
                <a:ea typeface="メイリオ" pitchFamily="50" charset="-128"/>
                <a:cs typeface="メイリオ" pitchFamily="50" charset="-128"/>
              </a:rPr>
              <a:t>成果物と</a:t>
            </a:r>
            <a:r>
              <a:rPr lang="ja-JP" altLang="en-US" sz="1100" dirty="0" smtClean="0">
                <a:latin typeface="メイリオ" pitchFamily="50" charset="-128"/>
                <a:ea typeface="メイリオ" pitchFamily="50" charset="-128"/>
                <a:cs typeface="メイリオ" pitchFamily="50" charset="-128"/>
              </a:rPr>
              <a:t>関連づけ可</a:t>
            </a:r>
            <a:r>
              <a:rPr lang="ja-JP" altLang="en-US" sz="1100" dirty="0">
                <a:latin typeface="メイリオ" pitchFamily="50" charset="-128"/>
                <a:ea typeface="メイリオ" pitchFamily="50" charset="-128"/>
                <a:cs typeface="メイリオ" pitchFamily="50" charset="-128"/>
              </a:rPr>
              <a:t>　</a:t>
            </a: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が最新の条件に基づいていること</a:t>
            </a: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がプロジェクトや</a:t>
            </a:r>
            <a:r>
              <a:rPr lang="ja-JP" altLang="en-US" sz="1100" dirty="0" smtClean="0">
                <a:latin typeface="メイリオ" pitchFamily="50" charset="-128"/>
                <a:ea typeface="メイリオ" pitchFamily="50" charset="-128"/>
                <a:cs typeface="メイリオ" pitchFamily="50" charset="-128"/>
              </a:rPr>
              <a:t>環境等の制約</a:t>
            </a:r>
            <a:r>
              <a:rPr lang="ja-JP" altLang="en-US" sz="1100" dirty="0">
                <a:latin typeface="メイリオ" pitchFamily="50" charset="-128"/>
                <a:ea typeface="メイリオ" pitchFamily="50" charset="-128"/>
                <a:cs typeface="メイリオ" pitchFamily="50" charset="-128"/>
              </a:rPr>
              <a:t>なしに</a:t>
            </a:r>
            <a:r>
              <a:rPr lang="ja-JP" altLang="en-US" sz="1100" dirty="0" smtClean="0">
                <a:latin typeface="メイリオ" pitchFamily="50" charset="-128"/>
                <a:ea typeface="メイリオ" pitchFamily="50" charset="-128"/>
                <a:cs typeface="メイリオ" pitchFamily="50" charset="-128"/>
              </a:rPr>
              <a:t>実現可</a:t>
            </a:r>
            <a:endParaRPr lang="ja-JP" altLang="en-US" sz="1100" dirty="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のなかに曖昧さがない</a:t>
            </a: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が必須の内容を含む</a:t>
            </a:r>
          </a:p>
          <a:p>
            <a:r>
              <a:rPr lang="ja-JP" altLang="en-US" sz="1100" dirty="0" smtClean="0">
                <a:latin typeface="メイリオ" pitchFamily="50" charset="-128"/>
                <a:ea typeface="メイリオ" pitchFamily="50" charset="-128"/>
                <a:cs typeface="メイリオ" pitchFamily="50" charset="-128"/>
              </a:rPr>
              <a:t>要求</a:t>
            </a:r>
            <a:r>
              <a:rPr lang="ja-JP" altLang="en-US" sz="1100" dirty="0">
                <a:latin typeface="メイリオ" pitchFamily="50" charset="-128"/>
                <a:ea typeface="メイリオ" pitchFamily="50" charset="-128"/>
                <a:cs typeface="メイリオ" pitchFamily="50" charset="-128"/>
              </a:rPr>
              <a:t>が検証可能　</a:t>
            </a:r>
          </a:p>
        </p:txBody>
      </p:sp>
      <p:sp>
        <p:nvSpPr>
          <p:cNvPr id="82" name="正方形/長方形 81"/>
          <p:cNvSpPr/>
          <p:nvPr/>
        </p:nvSpPr>
        <p:spPr>
          <a:xfrm>
            <a:off x="827707" y="3656743"/>
            <a:ext cx="1872085" cy="2631490"/>
          </a:xfrm>
          <a:prstGeom prst="rect">
            <a:avLst/>
          </a:prstGeom>
        </p:spPr>
        <p:txBody>
          <a:bodyPr wrap="square">
            <a:spAutoFit/>
          </a:bodyPr>
          <a:lstStyle/>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漏れ</a:t>
            </a:r>
            <a:r>
              <a:rPr lang="ja-JP" altLang="en-US" sz="1100" b="1" dirty="0">
                <a:latin typeface="メイリオ" pitchFamily="50" charset="-128"/>
                <a:ea typeface="メイリオ" pitchFamily="50" charset="-128"/>
                <a:cs typeface="メイリオ" pitchFamily="50" charset="-128"/>
              </a:rPr>
              <a:t>	</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矛盾</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不足</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曖昧</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測定</a:t>
            </a:r>
            <a:r>
              <a:rPr lang="en-US" altLang="ja-JP" sz="1100" b="1" dirty="0">
                <a:latin typeface="メイリオ" pitchFamily="50" charset="-128"/>
                <a:ea typeface="メイリオ" pitchFamily="50" charset="-128"/>
                <a:cs typeface="メイリオ" pitchFamily="50" charset="-128"/>
              </a:rPr>
              <a:t>/</a:t>
            </a:r>
            <a:r>
              <a:rPr lang="ja-JP" altLang="en-US" sz="1100" b="1" dirty="0">
                <a:latin typeface="メイリオ" pitchFamily="50" charset="-128"/>
                <a:ea typeface="メイリオ" pitchFamily="50" charset="-128"/>
                <a:cs typeface="メイリオ" pitchFamily="50" charset="-128"/>
              </a:rPr>
              <a:t>評価</a:t>
            </a:r>
            <a:r>
              <a:rPr lang="ja-JP" altLang="en-US" sz="1100" b="1" dirty="0" smtClean="0">
                <a:latin typeface="メイリオ" pitchFamily="50" charset="-128"/>
                <a:ea typeface="メイリオ" pitchFamily="50" charset="-128"/>
                <a:cs typeface="メイリオ" pitchFamily="50" charset="-128"/>
              </a:rPr>
              <a:t>不可</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ノイズ</a:t>
            </a:r>
            <a:r>
              <a:rPr lang="ja-JP" altLang="en-US" sz="1100" b="1" dirty="0">
                <a:latin typeface="メイリオ" pitchFamily="50" charset="-128"/>
                <a:ea typeface="メイリオ" pitchFamily="50" charset="-128"/>
                <a:cs typeface="メイリオ" pitchFamily="50" charset="-128"/>
              </a:rPr>
              <a:t>	</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過剰</a:t>
            </a:r>
            <a:r>
              <a:rPr lang="ja-JP" altLang="en-US" sz="1100" b="1" dirty="0">
                <a:latin typeface="メイリオ" pitchFamily="50" charset="-128"/>
                <a:ea typeface="メイリオ" pitchFamily="50" charset="-128"/>
                <a:cs typeface="メイリオ" pitchFamily="50" charset="-128"/>
              </a:rPr>
              <a:t>	</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実現</a:t>
            </a:r>
            <a:r>
              <a:rPr lang="ja-JP" altLang="en-US" sz="1100" b="1" dirty="0">
                <a:latin typeface="メイリオ" pitchFamily="50" charset="-128"/>
                <a:ea typeface="メイリオ" pitchFamily="50" charset="-128"/>
                <a:cs typeface="メイリオ" pitchFamily="50" charset="-128"/>
              </a:rPr>
              <a:t>不可	</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理解</a:t>
            </a:r>
            <a:r>
              <a:rPr lang="ja-JP" altLang="en-US" sz="1100" b="1" dirty="0">
                <a:latin typeface="メイリオ" pitchFamily="50" charset="-128"/>
                <a:ea typeface="メイリオ" pitchFamily="50" charset="-128"/>
                <a:cs typeface="メイリオ" pitchFamily="50" charset="-128"/>
              </a:rPr>
              <a:t>不可	</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構成</a:t>
            </a:r>
            <a:r>
              <a:rPr lang="ja-JP" altLang="en-US" sz="1100" b="1" dirty="0">
                <a:latin typeface="メイリオ" pitchFamily="50" charset="-128"/>
                <a:ea typeface="メイリオ" pitchFamily="50" charset="-128"/>
                <a:cs typeface="メイリオ" pitchFamily="50" charset="-128"/>
              </a:rPr>
              <a:t>不良	</a:t>
            </a:r>
          </a:p>
          <a:p>
            <a:pPr marL="171450" indent="-171450">
              <a:buFont typeface="Wingdings" pitchFamily="2" charset="2"/>
              <a:buChar char="ü"/>
            </a:pPr>
            <a:r>
              <a:rPr lang="ja-JP" altLang="en-US" sz="1100" b="1" dirty="0">
                <a:latin typeface="メイリオ" pitchFamily="50" charset="-128"/>
                <a:ea typeface="メイリオ" pitchFamily="50" charset="-128"/>
                <a:cs typeface="メイリオ" pitchFamily="50" charset="-128"/>
              </a:rPr>
              <a:t>用語</a:t>
            </a:r>
            <a:r>
              <a:rPr lang="ja-JP" altLang="en-US" sz="1100" b="1" dirty="0" smtClean="0">
                <a:latin typeface="メイリオ" pitchFamily="50" charset="-128"/>
                <a:ea typeface="メイリオ" pitchFamily="50" charset="-128"/>
                <a:cs typeface="メイリオ" pitchFamily="50" charset="-128"/>
              </a:rPr>
              <a:t>未定義</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変更困難</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不透明</a:t>
            </a:r>
            <a:r>
              <a:rPr lang="ja-JP" altLang="en-US" sz="1100" b="1" dirty="0">
                <a:latin typeface="メイリオ" pitchFamily="50" charset="-128"/>
                <a:ea typeface="メイリオ" pitchFamily="50" charset="-128"/>
                <a:cs typeface="メイリオ" pitchFamily="50" charset="-128"/>
              </a:rPr>
              <a:t>・</a:t>
            </a:r>
            <a:r>
              <a:rPr lang="ja-JP" altLang="en-US" sz="1100" b="1" dirty="0" smtClean="0">
                <a:latin typeface="メイリオ" pitchFamily="50" charset="-128"/>
                <a:ea typeface="メイリオ" pitchFamily="50" charset="-128"/>
                <a:cs typeface="メイリオ" pitchFamily="50" charset="-128"/>
              </a:rPr>
              <a:t>不明瞭</a:t>
            </a:r>
            <a:endParaRPr lang="en-US" altLang="ja-JP" sz="1100" b="1" dirty="0" smtClean="0">
              <a:latin typeface="メイリオ" pitchFamily="50" charset="-128"/>
              <a:ea typeface="メイリオ" pitchFamily="50" charset="-128"/>
              <a:cs typeface="メイリオ" pitchFamily="50" charset="-128"/>
            </a:endParaRPr>
          </a:p>
          <a:p>
            <a:pPr marL="171450" indent="-171450">
              <a:buFont typeface="Wingdings" pitchFamily="2" charset="2"/>
              <a:buChar char="ü"/>
            </a:pPr>
            <a:r>
              <a:rPr lang="ja-JP" altLang="en-US" sz="1100" b="1" dirty="0" smtClean="0">
                <a:latin typeface="メイリオ" pitchFamily="50" charset="-128"/>
                <a:ea typeface="メイリオ" pitchFamily="50" charset="-128"/>
                <a:cs typeface="メイリオ" pitchFamily="50" charset="-128"/>
              </a:rPr>
              <a:t>不適切</a:t>
            </a:r>
            <a:r>
              <a:rPr lang="ja-JP" altLang="en-US" sz="1100" b="1" dirty="0">
                <a:latin typeface="メイリオ" pitchFamily="50" charset="-128"/>
                <a:ea typeface="メイリオ" pitchFamily="50" charset="-128"/>
                <a:cs typeface="メイリオ" pitchFamily="50" charset="-128"/>
              </a:rPr>
              <a:t>	</a:t>
            </a:r>
          </a:p>
          <a:p>
            <a:pPr marL="171450" indent="-171450">
              <a:buFont typeface="Wingdings" pitchFamily="2" charset="2"/>
              <a:buChar char="ü"/>
            </a:pPr>
            <a:r>
              <a:rPr lang="ja-JP" altLang="en-US" sz="1100" b="1" dirty="0">
                <a:latin typeface="メイリオ" pitchFamily="50" charset="-128"/>
                <a:ea typeface="メイリオ" pitchFamily="50" charset="-128"/>
                <a:cs typeface="メイリオ" pitchFamily="50" charset="-128"/>
              </a:rPr>
              <a:t>妥当で</a:t>
            </a:r>
            <a:r>
              <a:rPr lang="ja-JP" altLang="en-US" sz="1100" b="1" dirty="0" smtClean="0">
                <a:latin typeface="メイリオ" pitchFamily="50" charset="-128"/>
                <a:ea typeface="メイリオ" pitchFamily="50" charset="-128"/>
                <a:cs typeface="メイリオ" pitchFamily="50" charset="-128"/>
              </a:rPr>
              <a:t>ない</a:t>
            </a:r>
            <a:endParaRPr lang="ja-JP" altLang="en-US" sz="1100" b="1" dirty="0">
              <a:latin typeface="メイリオ" pitchFamily="50" charset="-128"/>
              <a:ea typeface="メイリオ" pitchFamily="50" charset="-128"/>
              <a:cs typeface="メイリオ" pitchFamily="50" charset="-128"/>
            </a:endParaRPr>
          </a:p>
        </p:txBody>
      </p:sp>
      <p:sp>
        <p:nvSpPr>
          <p:cNvPr id="83" name="正方形/長方形 82"/>
          <p:cNvSpPr/>
          <p:nvPr/>
        </p:nvSpPr>
        <p:spPr>
          <a:xfrm>
            <a:off x="2771800" y="3656743"/>
            <a:ext cx="3816424" cy="2631490"/>
          </a:xfrm>
          <a:prstGeom prst="rect">
            <a:avLst/>
          </a:prstGeom>
        </p:spPr>
        <p:txBody>
          <a:bodyPr wrap="square">
            <a:spAutoFit/>
          </a:bodyPr>
          <a:lstStyle/>
          <a:p>
            <a:r>
              <a:rPr lang="ja-JP" altLang="en-US" sz="1100" dirty="0">
                <a:latin typeface="メイリオ" pitchFamily="50" charset="-128"/>
                <a:ea typeface="メイリオ" pitchFamily="50" charset="-128"/>
                <a:cs typeface="メイリオ" pitchFamily="50" charset="-128"/>
              </a:rPr>
              <a:t>要求そのものが漏れている</a:t>
            </a:r>
          </a:p>
          <a:p>
            <a:r>
              <a:rPr lang="ja-JP" altLang="en-US" sz="1100" dirty="0">
                <a:latin typeface="メイリオ" pitchFamily="50" charset="-128"/>
                <a:ea typeface="メイリオ" pitchFamily="50" charset="-128"/>
                <a:cs typeface="メイリオ" pitchFamily="50" charset="-128"/>
              </a:rPr>
              <a:t>要求間で矛盾がある</a:t>
            </a:r>
          </a:p>
          <a:p>
            <a:r>
              <a:rPr lang="ja-JP" altLang="en-US" sz="1100" dirty="0">
                <a:latin typeface="メイリオ" pitchFamily="50" charset="-128"/>
                <a:ea typeface="メイリオ" pitchFamily="50" charset="-128"/>
                <a:cs typeface="メイリオ" pitchFamily="50" charset="-128"/>
              </a:rPr>
              <a:t>要求が十分に記述されていない</a:t>
            </a:r>
          </a:p>
          <a:p>
            <a:r>
              <a:rPr lang="ja-JP" altLang="en-US" sz="1100" dirty="0">
                <a:latin typeface="メイリオ" pitchFamily="50" charset="-128"/>
                <a:ea typeface="メイリオ" pitchFamily="50" charset="-128"/>
                <a:cs typeface="メイリオ" pitchFamily="50" charset="-128"/>
              </a:rPr>
              <a:t>要求の記述が曖昧</a:t>
            </a:r>
          </a:p>
          <a:p>
            <a:r>
              <a:rPr lang="ja-JP" altLang="en-US" sz="1100" dirty="0">
                <a:latin typeface="メイリオ" pitchFamily="50" charset="-128"/>
                <a:ea typeface="メイリオ" pitchFamily="50" charset="-128"/>
                <a:cs typeface="メイリオ" pitchFamily="50" charset="-128"/>
              </a:rPr>
              <a:t>要求が評価・測定可能な記述でない</a:t>
            </a:r>
          </a:p>
          <a:p>
            <a:r>
              <a:rPr lang="ja-JP" altLang="en-US" sz="1100" dirty="0">
                <a:latin typeface="メイリオ" pitchFamily="50" charset="-128"/>
                <a:ea typeface="メイリオ" pitchFamily="50" charset="-128"/>
                <a:cs typeface="メイリオ" pitchFamily="50" charset="-128"/>
              </a:rPr>
              <a:t>要求に関する無意味な情報が混在</a:t>
            </a:r>
          </a:p>
          <a:p>
            <a:r>
              <a:rPr lang="ja-JP" altLang="en-US" sz="1100" dirty="0">
                <a:latin typeface="メイリオ" pitchFamily="50" charset="-128"/>
                <a:ea typeface="メイリオ" pitchFamily="50" charset="-128"/>
                <a:cs typeface="メイリオ" pitchFamily="50" charset="-128"/>
              </a:rPr>
              <a:t>要求が過剰</a:t>
            </a:r>
          </a:p>
          <a:p>
            <a:r>
              <a:rPr lang="ja-JP" altLang="en-US" sz="1100" dirty="0">
                <a:latin typeface="メイリオ" pitchFamily="50" charset="-128"/>
                <a:ea typeface="メイリオ" pitchFamily="50" charset="-128"/>
                <a:cs typeface="メイリオ" pitchFamily="50" charset="-128"/>
              </a:rPr>
              <a:t>要求が制約条件下で実現不可の内容</a:t>
            </a:r>
          </a:p>
          <a:p>
            <a:r>
              <a:rPr lang="ja-JP" altLang="en-US" sz="1100" dirty="0">
                <a:latin typeface="メイリオ" pitchFamily="50" charset="-128"/>
                <a:ea typeface="メイリオ" pitchFamily="50" charset="-128"/>
                <a:cs typeface="メイリオ" pitchFamily="50" charset="-128"/>
              </a:rPr>
              <a:t>要求が理解できる様に記述されていない</a:t>
            </a:r>
          </a:p>
          <a:p>
            <a:r>
              <a:rPr lang="ja-JP" altLang="en-US" sz="1100" dirty="0">
                <a:latin typeface="メイリオ" pitchFamily="50" charset="-128"/>
                <a:ea typeface="メイリオ" pitchFamily="50" charset="-128"/>
                <a:cs typeface="メイリオ" pitchFamily="50" charset="-128"/>
              </a:rPr>
              <a:t>要求が表記法非準拠もしくは構成が不適切</a:t>
            </a:r>
          </a:p>
          <a:p>
            <a:r>
              <a:rPr lang="ja-JP" altLang="en-US" sz="1100" dirty="0">
                <a:latin typeface="メイリオ" pitchFamily="50" charset="-128"/>
                <a:ea typeface="メイリオ" pitchFamily="50" charset="-128"/>
                <a:cs typeface="メイリオ" pitchFamily="50" charset="-128"/>
              </a:rPr>
              <a:t>要求の項目や用語が未定義のまま記載</a:t>
            </a:r>
          </a:p>
          <a:p>
            <a:r>
              <a:rPr lang="ja-JP" altLang="en-US" sz="1100" dirty="0">
                <a:latin typeface="メイリオ" pitchFamily="50" charset="-128"/>
                <a:ea typeface="メイリオ" pitchFamily="50" charset="-128"/>
                <a:cs typeface="メイリオ" pitchFamily="50" charset="-128"/>
              </a:rPr>
              <a:t>要求の一部変更が全体影響し変更が困難</a:t>
            </a:r>
          </a:p>
          <a:p>
            <a:r>
              <a:rPr lang="ja-JP" altLang="en-US" sz="1100" dirty="0">
                <a:latin typeface="メイリオ" pitchFamily="50" charset="-128"/>
                <a:ea typeface="メイリオ" pitchFamily="50" charset="-128"/>
                <a:cs typeface="メイリオ" pitchFamily="50" charset="-128"/>
              </a:rPr>
              <a:t>要求の根拠・依存関係・責任者が不明</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要求内容未記述、もしくは曖昧で不適切</a:t>
            </a:r>
          </a:p>
          <a:p>
            <a:r>
              <a:rPr lang="ja-JP" altLang="en-US" sz="1100" dirty="0">
                <a:latin typeface="メイリオ" pitchFamily="50" charset="-128"/>
                <a:ea typeface="メイリオ" pitchFamily="50" charset="-128"/>
                <a:cs typeface="メイリオ" pitchFamily="50" charset="-128"/>
              </a:rPr>
              <a:t>求められている要求を満たさない要求　</a:t>
            </a:r>
          </a:p>
        </p:txBody>
      </p:sp>
    </p:spTree>
    <p:extLst>
      <p:ext uri="{BB962C8B-B14F-4D97-AF65-F5344CB8AC3E}">
        <p14:creationId xmlns:p14="http://schemas.microsoft.com/office/powerpoint/2010/main" val="1852039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bwMode="auto">
          <a:xfrm>
            <a:off x="157810" y="809325"/>
            <a:ext cx="5832000" cy="5653006"/>
          </a:xfrm>
          <a:prstGeom prst="rect">
            <a:avLst/>
          </a:prstGeom>
          <a:solidFill>
            <a:srgbClr val="FFFF99"/>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100" dirty="0" smtClean="0">
              <a:solidFill>
                <a:srgbClr val="FFFFFF"/>
              </a:solidFill>
              <a:latin typeface="Arial Black" pitchFamily="34" charset="0"/>
            </a:endParaRPr>
          </a:p>
        </p:txBody>
      </p:sp>
      <p:sp>
        <p:nvSpPr>
          <p:cNvPr id="2" name="タイトル 1"/>
          <p:cNvSpPr>
            <a:spLocks noGrp="1"/>
          </p:cNvSpPr>
          <p:nvPr>
            <p:ph type="title"/>
          </p:nvPr>
        </p:nvSpPr>
        <p:spPr/>
        <p:txBody>
          <a:bodyPr/>
          <a:lstStyle/>
          <a:p>
            <a:r>
              <a:rPr lang="ja-JP" altLang="en-US" dirty="0" smtClean="0"/>
              <a:t>５－２．要求を整理する上で注意すべき事項（</a:t>
            </a:r>
            <a:r>
              <a:rPr lang="en-US" altLang="ja-JP" dirty="0" smtClean="0"/>
              <a:t>2/2</a:t>
            </a:r>
            <a:r>
              <a:rPr lang="ja-JP" altLang="en-US" dirty="0" smtClean="0"/>
              <a:t>）</a:t>
            </a:r>
            <a:endParaRPr kumimoji="1" lang="ja-JP" altLang="en-US" dirty="0"/>
          </a:p>
        </p:txBody>
      </p:sp>
      <p:pic>
        <p:nvPicPr>
          <p:cNvPr id="1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89" y="1460197"/>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743" y="1460197"/>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097" y="1460197"/>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1451" y="1460197"/>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8804" y="1460197"/>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814" y="4145159"/>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5168" y="4145159"/>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2522" y="4145159"/>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9876" y="4145159"/>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229" y="4145159"/>
            <a:ext cx="1080000" cy="162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テキスト ボックス 31"/>
          <p:cNvSpPr txBox="1"/>
          <p:nvPr/>
        </p:nvSpPr>
        <p:spPr>
          <a:xfrm>
            <a:off x="159485" y="6235381"/>
            <a:ext cx="5832508" cy="246221"/>
          </a:xfrm>
          <a:prstGeom prst="rect">
            <a:avLst/>
          </a:prstGeom>
          <a:noFill/>
        </p:spPr>
        <p:txBody>
          <a:bodyPr wrap="square" rtlCol="0">
            <a:spAutoFit/>
          </a:bodyPr>
          <a:lstStyle/>
          <a:p>
            <a:pPr algn="r"/>
            <a:r>
              <a:rPr lang="ja-JP" altLang="en-US" sz="1000" dirty="0">
                <a:latin typeface="メイリオ" pitchFamily="50" charset="-128"/>
                <a:ea typeface="メイリオ" pitchFamily="50" charset="-128"/>
                <a:cs typeface="メイリオ" pitchFamily="50" charset="-128"/>
              </a:rPr>
              <a:t>出典：</a:t>
            </a:r>
            <a:r>
              <a:rPr lang="en-US" altLang="ja-JP" sz="1000" dirty="0">
                <a:latin typeface="メイリオ" pitchFamily="50" charset="-128"/>
                <a:ea typeface="メイリオ" pitchFamily="50" charset="-128"/>
                <a:cs typeface="メイリオ" pitchFamily="50" charset="-128"/>
              </a:rPr>
              <a:t>Alexander C.</a:t>
            </a:r>
            <a:r>
              <a:rPr lang="ja-JP" altLang="en-US" sz="1000" dirty="0" smtClean="0">
                <a:latin typeface="メイリオ" pitchFamily="50" charset="-128"/>
                <a:ea typeface="メイリオ" pitchFamily="50" charset="-128"/>
                <a:cs typeface="メイリオ" pitchFamily="50" charset="-128"/>
              </a:rPr>
              <a:t>教授著「</a:t>
            </a:r>
            <a:r>
              <a:rPr lang="ja-JP" altLang="en-US" sz="1000" dirty="0">
                <a:latin typeface="メイリオ" pitchFamily="50" charset="-128"/>
                <a:ea typeface="メイリオ" pitchFamily="50" charset="-128"/>
                <a:cs typeface="メイリオ" pitchFamily="50" charset="-128"/>
              </a:rPr>
              <a:t>オレゴン大学の実験」鹿島出版会（原題：</a:t>
            </a:r>
            <a:r>
              <a:rPr lang="en-US" altLang="ja-JP" sz="1000" dirty="0">
                <a:latin typeface="メイリオ" pitchFamily="50" charset="-128"/>
                <a:ea typeface="メイリオ" pitchFamily="50" charset="-128"/>
                <a:cs typeface="メイリオ" pitchFamily="50" charset="-128"/>
              </a:rPr>
              <a:t>The Oregon Experiment)</a:t>
            </a:r>
          </a:p>
        </p:txBody>
      </p:sp>
      <p:sp>
        <p:nvSpPr>
          <p:cNvPr id="33" name="正方形/長方形 32"/>
          <p:cNvSpPr/>
          <p:nvPr/>
        </p:nvSpPr>
        <p:spPr>
          <a:xfrm>
            <a:off x="289389" y="3080197"/>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導入側（顧客）が</a:t>
            </a:r>
            <a:r>
              <a:rPr lang="ja-JP" altLang="en-US" sz="1000" dirty="0">
                <a:solidFill>
                  <a:schemeClr val="tx1"/>
                </a:solidFill>
                <a:latin typeface="メイリオ" pitchFamily="50" charset="-128"/>
                <a:ea typeface="メイリオ" pitchFamily="50" charset="-128"/>
                <a:cs typeface="メイリオ" pitchFamily="50" charset="-128"/>
              </a:rPr>
              <a:t>説明</a:t>
            </a:r>
            <a:r>
              <a:rPr lang="ja-JP" altLang="en-US" sz="1000" dirty="0" smtClean="0">
                <a:solidFill>
                  <a:schemeClr val="tx1"/>
                </a:solidFill>
                <a:latin typeface="メイリオ" pitchFamily="50" charset="-128"/>
                <a:ea typeface="メイリオ" pitchFamily="50" charset="-128"/>
                <a:cs typeface="メイリオ" pitchFamily="50" charset="-128"/>
              </a:rPr>
              <a:t>した要求</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34" name="正方形/長方形 33"/>
          <p:cNvSpPr/>
          <p:nvPr/>
        </p:nvSpPr>
        <p:spPr>
          <a:xfrm>
            <a:off x="1416743" y="3080197"/>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プロジェクトリーダーの理解</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544097" y="3080197"/>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アナリストの</a:t>
            </a:r>
            <a:endParaRPr lang="en-US" altLang="ja-JP" sz="1000" dirty="0" smtClean="0">
              <a:solidFill>
                <a:schemeClr val="tx1"/>
              </a:solidFill>
              <a:latin typeface="メイリオ" pitchFamily="50" charset="-128"/>
              <a:ea typeface="メイリオ" pitchFamily="50" charset="-128"/>
              <a:cs typeface="メイリオ" pitchFamily="50" charset="-128"/>
            </a:endParaRPr>
          </a:p>
          <a:p>
            <a:r>
              <a:rPr lang="ja-JP" altLang="en-US" sz="1000" dirty="0" smtClean="0">
                <a:solidFill>
                  <a:schemeClr val="tx1"/>
                </a:solidFill>
                <a:latin typeface="メイリオ" pitchFamily="50" charset="-128"/>
                <a:ea typeface="メイリオ" pitchFamily="50" charset="-128"/>
                <a:cs typeface="メイリオ" pitchFamily="50" charset="-128"/>
              </a:rPr>
              <a:t>デザイン</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36" name="正方形/長方形 35"/>
          <p:cNvSpPr/>
          <p:nvPr/>
        </p:nvSpPr>
        <p:spPr>
          <a:xfrm>
            <a:off x="3666700" y="3080197"/>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開発担当者が作った機能</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37" name="正方形/長方形 36"/>
          <p:cNvSpPr/>
          <p:nvPr/>
        </p:nvSpPr>
        <p:spPr>
          <a:xfrm>
            <a:off x="4798804" y="3080197"/>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ベンダー営業の表現・約束</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38" name="正方形/長方形 37"/>
          <p:cNvSpPr/>
          <p:nvPr/>
        </p:nvSpPr>
        <p:spPr>
          <a:xfrm>
            <a:off x="277814" y="5760408"/>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プロジェクトの書類</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39" name="正方形/長方形 38"/>
          <p:cNvSpPr/>
          <p:nvPr/>
        </p:nvSpPr>
        <p:spPr>
          <a:xfrm>
            <a:off x="1405168" y="5760408"/>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実現された運用</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40" name="正方形/長方形 39"/>
          <p:cNvSpPr/>
          <p:nvPr/>
        </p:nvSpPr>
        <p:spPr>
          <a:xfrm>
            <a:off x="2532522" y="5760408"/>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導入側（顧客）への請求金額</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41" name="正方形/長方形 40"/>
          <p:cNvSpPr/>
          <p:nvPr/>
        </p:nvSpPr>
        <p:spPr>
          <a:xfrm>
            <a:off x="3659876" y="5760408"/>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得られた</a:t>
            </a:r>
            <a:endParaRPr lang="en-US" altLang="ja-JP" sz="1000" dirty="0" smtClean="0">
              <a:solidFill>
                <a:schemeClr val="tx1"/>
              </a:solidFill>
              <a:latin typeface="メイリオ" pitchFamily="50" charset="-128"/>
              <a:ea typeface="メイリオ" pitchFamily="50" charset="-128"/>
              <a:cs typeface="メイリオ" pitchFamily="50" charset="-128"/>
            </a:endParaRPr>
          </a:p>
          <a:p>
            <a:r>
              <a:rPr lang="ja-JP" altLang="en-US" sz="1000" dirty="0" smtClean="0">
                <a:solidFill>
                  <a:schemeClr val="tx1"/>
                </a:solidFill>
                <a:latin typeface="メイリオ" pitchFamily="50" charset="-128"/>
                <a:ea typeface="メイリオ" pitchFamily="50" charset="-128"/>
                <a:cs typeface="メイリオ" pitchFamily="50" charset="-128"/>
              </a:rPr>
              <a:t>サポート</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42" name="正方形/長方形 41"/>
          <p:cNvSpPr/>
          <p:nvPr/>
        </p:nvSpPr>
        <p:spPr>
          <a:xfrm>
            <a:off x="4787229" y="5760408"/>
            <a:ext cx="1080000" cy="360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0" rtlCol="0" anchor="ctr"/>
          <a:lstStyle/>
          <a:p>
            <a:r>
              <a:rPr lang="ja-JP" altLang="en-US" sz="1000" dirty="0" smtClean="0">
                <a:solidFill>
                  <a:schemeClr val="tx1"/>
                </a:solidFill>
                <a:latin typeface="メイリオ" pitchFamily="50" charset="-128"/>
                <a:ea typeface="メイリオ" pitchFamily="50" charset="-128"/>
                <a:cs typeface="メイリオ" pitchFamily="50" charset="-128"/>
              </a:rPr>
              <a:t>導入側が本当に必要だった物</a:t>
            </a:r>
            <a:endParaRPr kumimoji="1" lang="ja-JP" altLang="en-US" sz="1000" dirty="0">
              <a:solidFill>
                <a:schemeClr val="tx1"/>
              </a:solidFill>
              <a:latin typeface="メイリオ" pitchFamily="50" charset="-128"/>
              <a:ea typeface="メイリオ" pitchFamily="50" charset="-128"/>
              <a:cs typeface="メイリオ" pitchFamily="50" charset="-128"/>
            </a:endParaRPr>
          </a:p>
        </p:txBody>
      </p:sp>
      <p:sp>
        <p:nvSpPr>
          <p:cNvPr id="43" name="雲形吹き出し 42"/>
          <p:cNvSpPr/>
          <p:nvPr/>
        </p:nvSpPr>
        <p:spPr bwMode="auto">
          <a:xfrm>
            <a:off x="335689" y="3587450"/>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何もない</a:t>
            </a:r>
          </a:p>
        </p:txBody>
      </p:sp>
      <p:sp>
        <p:nvSpPr>
          <p:cNvPr id="44" name="雲形吹き出し 43"/>
          <p:cNvSpPr/>
          <p:nvPr/>
        </p:nvSpPr>
        <p:spPr bwMode="auto">
          <a:xfrm>
            <a:off x="2598628" y="3587450"/>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高額</a:t>
            </a:r>
          </a:p>
        </p:txBody>
      </p:sp>
      <p:sp>
        <p:nvSpPr>
          <p:cNvPr id="45" name="雲形吹き出し 44"/>
          <p:cNvSpPr/>
          <p:nvPr/>
        </p:nvSpPr>
        <p:spPr bwMode="auto">
          <a:xfrm>
            <a:off x="3717751" y="3587450"/>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dirty="0" smtClean="0">
                <a:latin typeface="メイリオ" pitchFamily="50" charset="-128"/>
                <a:ea typeface="メイリオ" pitchFamily="50" charset="-128"/>
                <a:cs typeface="メイリオ" pitchFamily="50" charset="-128"/>
              </a:rPr>
              <a:t>一部</a:t>
            </a:r>
            <a:r>
              <a:rPr lang="ja-JP" altLang="en-US" sz="1000" dirty="0">
                <a:latin typeface="メイリオ" pitchFamily="50" charset="-128"/>
                <a:ea typeface="メイリオ" pitchFamily="50" charset="-128"/>
                <a:cs typeface="メイリオ" pitchFamily="50" charset="-128"/>
              </a:rPr>
              <a:t>のみ</a:t>
            </a:r>
            <a:endPar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46" name="雲形吹き出し 45"/>
          <p:cNvSpPr/>
          <p:nvPr/>
        </p:nvSpPr>
        <p:spPr bwMode="auto">
          <a:xfrm>
            <a:off x="1471274" y="3587450"/>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使えない</a:t>
            </a:r>
          </a:p>
        </p:txBody>
      </p:sp>
      <p:sp>
        <p:nvSpPr>
          <p:cNvPr id="47" name="雲形吹き出し 46"/>
          <p:cNvSpPr/>
          <p:nvPr/>
        </p:nvSpPr>
        <p:spPr bwMode="auto">
          <a:xfrm>
            <a:off x="355495" y="892947"/>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曖昧・</a:t>
            </a:r>
            <a:endParaRPr kumimoji="1" lang="en-US" altLang="ja-JP"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00" dirty="0">
                <a:latin typeface="メイリオ" pitchFamily="50" charset="-128"/>
                <a:ea typeface="メイリオ" pitchFamily="50" charset="-128"/>
                <a:cs typeface="メイリオ" pitchFamily="50" charset="-128"/>
              </a:rPr>
              <a:t>抽象的</a:t>
            </a:r>
            <a:endPar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48" name="雲形吹き出し 47"/>
          <p:cNvSpPr/>
          <p:nvPr/>
        </p:nvSpPr>
        <p:spPr bwMode="auto">
          <a:xfrm>
            <a:off x="1482849" y="892947"/>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漏れや</a:t>
            </a:r>
            <a:endParaRPr lang="en-US" altLang="ja-JP" sz="1000" dirty="0">
              <a:latin typeface="メイリオ" pitchFamily="50" charset="-128"/>
              <a:ea typeface="メイリオ" pitchFamily="50" charset="-128"/>
              <a:cs typeface="メイリオ"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不足</a:t>
            </a:r>
          </a:p>
        </p:txBody>
      </p:sp>
      <p:sp>
        <p:nvSpPr>
          <p:cNvPr id="49" name="雲形吹き出し 48"/>
          <p:cNvSpPr/>
          <p:nvPr/>
        </p:nvSpPr>
        <p:spPr bwMode="auto">
          <a:xfrm>
            <a:off x="2610203" y="892947"/>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複雑で</a:t>
            </a:r>
            <a:endParaRPr kumimoji="1" lang="en-US" altLang="ja-JP"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実現不可</a:t>
            </a:r>
          </a:p>
        </p:txBody>
      </p:sp>
      <p:sp>
        <p:nvSpPr>
          <p:cNvPr id="50" name="雲形吹き出し 49"/>
          <p:cNvSpPr/>
          <p:nvPr/>
        </p:nvSpPr>
        <p:spPr bwMode="auto">
          <a:xfrm>
            <a:off x="3737557" y="892947"/>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理解不足</a:t>
            </a:r>
          </a:p>
        </p:txBody>
      </p:sp>
      <p:sp>
        <p:nvSpPr>
          <p:cNvPr id="51" name="雲形吹き出し 50"/>
          <p:cNvSpPr/>
          <p:nvPr/>
        </p:nvSpPr>
        <p:spPr bwMode="auto">
          <a:xfrm>
            <a:off x="4864910" y="892947"/>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dirty="0" smtClean="0">
                <a:latin typeface="メイリオ" pitchFamily="50" charset="-128"/>
                <a:ea typeface="メイリオ" pitchFamily="50" charset="-128"/>
                <a:cs typeface="メイリオ" pitchFamily="50" charset="-128"/>
              </a:rPr>
              <a:t>過剰・</a:t>
            </a:r>
            <a:endParaRPr lang="en-US" altLang="ja-JP" sz="1000" dirty="0" smtClean="0">
              <a:latin typeface="メイリオ" pitchFamily="50" charset="-128"/>
              <a:ea typeface="メイリオ" pitchFamily="50" charset="-128"/>
              <a:cs typeface="メイリオ"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メイリオ" pitchFamily="50" charset="-128"/>
                <a:ea typeface="メイリオ" pitchFamily="50" charset="-128"/>
                <a:cs typeface="メイリオ" pitchFamily="50" charset="-128"/>
              </a:rPr>
              <a:t>不必要</a:t>
            </a:r>
            <a:endPar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2" name="雲形吹き出し 51"/>
          <p:cNvSpPr/>
          <p:nvPr/>
        </p:nvSpPr>
        <p:spPr bwMode="auto">
          <a:xfrm>
            <a:off x="4853335" y="3587450"/>
            <a:ext cx="947788" cy="499105"/>
          </a:xfrm>
          <a:prstGeom prst="cloudCallout">
            <a:avLst>
              <a:gd name="adj1" fmla="val 25581"/>
              <a:gd name="adj2" fmla="val 85717"/>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dirty="0" smtClean="0">
                <a:latin typeface="メイリオ" pitchFamily="50" charset="-128"/>
                <a:ea typeface="メイリオ" pitchFamily="50" charset="-128"/>
                <a:cs typeface="メイリオ" pitchFamily="50" charset="-128"/>
              </a:rPr>
              <a:t>真の</a:t>
            </a:r>
            <a:r>
              <a:rPr lang="ja-JP" altLang="en-US" sz="1000" dirty="0">
                <a:latin typeface="メイリオ" pitchFamily="50" charset="-128"/>
                <a:ea typeface="メイリオ" pitchFamily="50" charset="-128"/>
                <a:cs typeface="メイリオ" pitchFamily="50" charset="-128"/>
              </a:rPr>
              <a:t>要求</a:t>
            </a:r>
            <a:r>
              <a:rPr lang="ja-JP" altLang="en-US" sz="1000" dirty="0" smtClean="0">
                <a:latin typeface="メイリオ" pitchFamily="50" charset="-128"/>
                <a:ea typeface="メイリオ" pitchFamily="50" charset="-128"/>
                <a:cs typeface="メイリオ" pitchFamily="50" charset="-128"/>
              </a:rPr>
              <a:t>は別物</a:t>
            </a:r>
            <a:endParaRPr kumimoji="1" lang="ja-JP" altLang="en-US" sz="10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3" name="テキスト ボックス 52"/>
          <p:cNvSpPr txBox="1"/>
          <p:nvPr/>
        </p:nvSpPr>
        <p:spPr>
          <a:xfrm>
            <a:off x="6105182" y="815748"/>
            <a:ext cx="2880000" cy="1822789"/>
          </a:xfrm>
          <a:prstGeom prst="rect">
            <a:avLst/>
          </a:prstGeom>
          <a:noFill/>
          <a:ln>
            <a:solidFill>
              <a:schemeClr val="bg1">
                <a:lumMod val="75000"/>
              </a:schemeClr>
            </a:solidFill>
          </a:ln>
        </p:spPr>
        <p:txBody>
          <a:bodyPr wrap="square" lIns="36000" tIns="72000" rIns="36000" bIns="72000" rtlCol="0">
            <a:spAutoFit/>
          </a:bodyPr>
          <a:lstStyle/>
          <a:p>
            <a:pPr marL="174625" lvl="1" indent="-82550"/>
            <a:r>
              <a:rPr lang="ja-JP" altLang="en-US" sz="1400" dirty="0" smtClean="0">
                <a:latin typeface="メイリオ" pitchFamily="50" charset="-128"/>
                <a:ea typeface="メイリオ" pitchFamily="50" charset="-128"/>
                <a:cs typeface="メイリオ" pitchFamily="50" charset="-128"/>
              </a:rPr>
              <a:t>情報</a:t>
            </a:r>
            <a:r>
              <a:rPr lang="ja-JP" altLang="en-US" sz="1400" dirty="0">
                <a:latin typeface="メイリオ" pitchFamily="50" charset="-128"/>
                <a:ea typeface="メイリオ" pitchFamily="50" charset="-128"/>
                <a:cs typeface="メイリオ" pitchFamily="50" charset="-128"/>
              </a:rPr>
              <a:t>システムの利用者は</a:t>
            </a:r>
            <a:r>
              <a:rPr lang="en-US" altLang="ja-JP"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pPr marL="174625" lvl="1" indent="-82550"/>
            <a:endParaRPr lang="en-US" altLang="ja-JP" sz="800" b="1" dirty="0" smtClean="0">
              <a:solidFill>
                <a:srgbClr val="FF0000"/>
              </a:solidFill>
              <a:latin typeface="メイリオ" pitchFamily="50" charset="-128"/>
              <a:ea typeface="メイリオ" pitchFamily="50" charset="-128"/>
              <a:cs typeface="メイリオ" pitchFamily="50" charset="-128"/>
            </a:endParaRPr>
          </a:p>
          <a:p>
            <a:pPr marL="173038" lvl="1" indent="-80963">
              <a:buFont typeface="Arial" pitchFamily="34" charset="0"/>
              <a:buChar char="•"/>
            </a:pPr>
            <a:r>
              <a:rPr lang="ja-JP" altLang="en-US" sz="1050" dirty="0" smtClean="0">
                <a:latin typeface="メイリオ" pitchFamily="50" charset="-128"/>
                <a:ea typeface="メイリオ" pitchFamily="50" charset="-128"/>
                <a:cs typeface="メイリオ" pitchFamily="50" charset="-128"/>
              </a:rPr>
              <a:t>当たり前</a:t>
            </a:r>
            <a:r>
              <a:rPr lang="ja-JP" altLang="en-US" sz="1050" dirty="0">
                <a:latin typeface="メイリオ" pitchFamily="50" charset="-128"/>
                <a:ea typeface="メイリオ" pitchFamily="50" charset="-128"/>
                <a:cs typeface="メイリオ" pitchFamily="50" charset="-128"/>
              </a:rPr>
              <a:t>と思っていることは</a:t>
            </a:r>
            <a:r>
              <a:rPr lang="ja-JP" altLang="en-US" sz="1050" dirty="0" smtClean="0">
                <a:latin typeface="メイリオ" pitchFamily="50" charset="-128"/>
                <a:ea typeface="メイリオ" pitchFamily="50" charset="-128"/>
                <a:cs typeface="メイリオ" pitchFamily="50" charset="-128"/>
              </a:rPr>
              <a:t>話さない</a:t>
            </a:r>
            <a:endParaRPr lang="ja-JP" altLang="en-US" sz="1050" dirty="0">
              <a:latin typeface="メイリオ" pitchFamily="50" charset="-128"/>
              <a:ea typeface="メイリオ" pitchFamily="50" charset="-128"/>
              <a:cs typeface="メイリオ" pitchFamily="50" charset="-128"/>
            </a:endParaRPr>
          </a:p>
          <a:p>
            <a:pPr marL="173038" lvl="1" indent="-80963">
              <a:buFont typeface="Arial" pitchFamily="34" charset="0"/>
              <a:buChar char="•"/>
            </a:pPr>
            <a:r>
              <a:rPr lang="ja-JP" altLang="en-US" sz="1050" dirty="0" smtClean="0">
                <a:latin typeface="メイリオ" pitchFamily="50" charset="-128"/>
                <a:ea typeface="メイリオ" pitchFamily="50" charset="-128"/>
                <a:cs typeface="メイリオ" pitchFamily="50" charset="-128"/>
              </a:rPr>
              <a:t>真</a:t>
            </a:r>
            <a:r>
              <a:rPr lang="ja-JP" altLang="en-US" sz="1050" dirty="0">
                <a:latin typeface="メイリオ" pitchFamily="50" charset="-128"/>
                <a:ea typeface="メイリオ" pitchFamily="50" charset="-128"/>
                <a:cs typeface="メイリオ" pitchFamily="50" charset="-128"/>
              </a:rPr>
              <a:t>の要求に気づいて</a:t>
            </a:r>
            <a:r>
              <a:rPr lang="ja-JP" altLang="en-US" sz="1050" dirty="0" smtClean="0">
                <a:latin typeface="メイリオ" pitchFamily="50" charset="-128"/>
                <a:ea typeface="メイリオ" pitchFamily="50" charset="-128"/>
                <a:cs typeface="メイリオ" pitchFamily="50" charset="-128"/>
              </a:rPr>
              <a:t>いない</a:t>
            </a:r>
            <a:endParaRPr lang="ja-JP" altLang="en-US" sz="1050" dirty="0">
              <a:latin typeface="メイリオ" pitchFamily="50" charset="-128"/>
              <a:ea typeface="メイリオ" pitchFamily="50" charset="-128"/>
              <a:cs typeface="メイリオ" pitchFamily="50" charset="-128"/>
            </a:endParaRPr>
          </a:p>
          <a:p>
            <a:pPr marL="173038" lvl="1" indent="-80963">
              <a:buFont typeface="Arial" pitchFamily="34" charset="0"/>
              <a:buChar char="•"/>
            </a:pPr>
            <a:r>
              <a:rPr lang="ja-JP" altLang="en-US" sz="1050" dirty="0" smtClean="0">
                <a:latin typeface="メイリオ" pitchFamily="50" charset="-128"/>
                <a:ea typeface="メイリオ" pitchFamily="50" charset="-128"/>
                <a:cs typeface="メイリオ" pitchFamily="50" charset="-128"/>
              </a:rPr>
              <a:t>自分</a:t>
            </a:r>
            <a:r>
              <a:rPr lang="ja-JP" altLang="en-US" sz="1050" dirty="0">
                <a:latin typeface="メイリオ" pitchFamily="50" charset="-128"/>
                <a:ea typeface="メイリオ" pitchFamily="50" charset="-128"/>
                <a:cs typeface="メイリオ" pitchFamily="50" charset="-128"/>
              </a:rPr>
              <a:t>の要求を必須だと信じて</a:t>
            </a:r>
            <a:r>
              <a:rPr lang="ja-JP" altLang="en-US" sz="1050" dirty="0" smtClean="0">
                <a:latin typeface="メイリオ" pitchFamily="50" charset="-128"/>
                <a:ea typeface="メイリオ" pitchFamily="50" charset="-128"/>
                <a:cs typeface="メイリオ" pitchFamily="50" charset="-128"/>
              </a:rPr>
              <a:t>いる</a:t>
            </a:r>
            <a:endParaRPr lang="ja-JP" altLang="en-US" sz="1050" dirty="0">
              <a:latin typeface="メイリオ" pitchFamily="50" charset="-128"/>
              <a:ea typeface="メイリオ" pitchFamily="50" charset="-128"/>
              <a:cs typeface="メイリオ" pitchFamily="50" charset="-128"/>
            </a:endParaRPr>
          </a:p>
          <a:p>
            <a:pPr marL="173038" lvl="1" indent="-80963">
              <a:buFont typeface="Arial" pitchFamily="34" charset="0"/>
              <a:buChar char="•"/>
            </a:pPr>
            <a:r>
              <a:rPr lang="ja-JP" altLang="en-US" sz="1050" dirty="0" smtClean="0">
                <a:latin typeface="メイリオ" pitchFamily="50" charset="-128"/>
                <a:ea typeface="メイリオ" pitchFamily="50" charset="-128"/>
                <a:cs typeface="メイリオ" pitchFamily="50" charset="-128"/>
              </a:rPr>
              <a:t>全て</a:t>
            </a:r>
            <a:r>
              <a:rPr lang="ja-JP" altLang="en-US" sz="1050" dirty="0">
                <a:latin typeface="メイリオ" pitchFamily="50" charset="-128"/>
                <a:ea typeface="メイリオ" pitchFamily="50" charset="-128"/>
                <a:cs typeface="メイリオ" pitchFamily="50" charset="-128"/>
              </a:rPr>
              <a:t>の要求を漏れなく</a:t>
            </a:r>
            <a:r>
              <a:rPr lang="ja-JP" altLang="en-US" sz="1050" dirty="0" smtClean="0">
                <a:latin typeface="メイリオ" pitchFamily="50" charset="-128"/>
                <a:ea typeface="メイリオ" pitchFamily="50" charset="-128"/>
                <a:cs typeface="メイリオ" pitchFamily="50" charset="-128"/>
              </a:rPr>
              <a:t>話せない</a:t>
            </a:r>
            <a:endParaRPr lang="ja-JP" altLang="en-US" sz="1050" dirty="0">
              <a:latin typeface="メイリオ" pitchFamily="50" charset="-128"/>
              <a:ea typeface="メイリオ" pitchFamily="50" charset="-128"/>
              <a:cs typeface="メイリオ" pitchFamily="50" charset="-128"/>
            </a:endParaRPr>
          </a:p>
          <a:p>
            <a:pPr marL="173038" lvl="1" indent="-80963">
              <a:buFont typeface="Arial" pitchFamily="34" charset="0"/>
              <a:buChar char="•"/>
            </a:pPr>
            <a:r>
              <a:rPr lang="ja-JP" altLang="en-US" sz="1050" dirty="0" smtClean="0">
                <a:latin typeface="メイリオ" pitchFamily="50" charset="-128"/>
                <a:ea typeface="メイリオ" pitchFamily="50" charset="-128"/>
                <a:cs typeface="メイリオ" pitchFamily="50" charset="-128"/>
              </a:rPr>
              <a:t>事実</a:t>
            </a:r>
            <a:r>
              <a:rPr lang="ja-JP" altLang="en-US" sz="1050" dirty="0">
                <a:latin typeface="メイリオ" pitchFamily="50" charset="-128"/>
                <a:ea typeface="メイリオ" pitchFamily="50" charset="-128"/>
                <a:cs typeface="メイリオ" pitchFamily="50" charset="-128"/>
              </a:rPr>
              <a:t>と思い込みを混同して</a:t>
            </a:r>
            <a:r>
              <a:rPr lang="ja-JP" altLang="en-US" sz="1050" dirty="0" smtClean="0">
                <a:latin typeface="メイリオ" pitchFamily="50" charset="-128"/>
                <a:ea typeface="メイリオ" pitchFamily="50" charset="-128"/>
                <a:cs typeface="メイリオ" pitchFamily="50" charset="-128"/>
              </a:rPr>
              <a:t>いる</a:t>
            </a:r>
            <a:endParaRPr lang="ja-JP" altLang="en-US" sz="1050" dirty="0">
              <a:latin typeface="メイリオ" pitchFamily="50" charset="-128"/>
              <a:ea typeface="メイリオ" pitchFamily="50" charset="-128"/>
              <a:cs typeface="メイリオ" pitchFamily="50" charset="-128"/>
            </a:endParaRPr>
          </a:p>
          <a:p>
            <a:pPr marL="173038" lvl="1" indent="-80963">
              <a:buFont typeface="Arial" pitchFamily="34" charset="0"/>
              <a:buChar char="•"/>
            </a:pPr>
            <a:r>
              <a:rPr lang="ja-JP" altLang="en-US" sz="1050" dirty="0" smtClean="0">
                <a:latin typeface="メイリオ" pitchFamily="50" charset="-128"/>
                <a:ea typeface="メイリオ" pitchFamily="50" charset="-128"/>
                <a:cs typeface="メイリオ" pitchFamily="50" charset="-128"/>
              </a:rPr>
              <a:t>組織</a:t>
            </a:r>
            <a:r>
              <a:rPr lang="ja-JP" altLang="en-US" sz="1050" dirty="0">
                <a:latin typeface="メイリオ" pitchFamily="50" charset="-128"/>
                <a:ea typeface="メイリオ" pitchFamily="50" charset="-128"/>
                <a:cs typeface="メイリオ" pitchFamily="50" charset="-128"/>
              </a:rPr>
              <a:t>部門が違えば同じ言葉でも意味するところが</a:t>
            </a:r>
            <a:r>
              <a:rPr lang="ja-JP" altLang="en-US" sz="1050" dirty="0" smtClean="0">
                <a:latin typeface="メイリオ" pitchFamily="50" charset="-128"/>
                <a:ea typeface="メイリオ" pitchFamily="50" charset="-128"/>
                <a:cs typeface="メイリオ" pitchFamily="50" charset="-128"/>
              </a:rPr>
              <a:t>異なる</a:t>
            </a:r>
            <a:endParaRPr lang="ja-JP" altLang="en-US" sz="1050" dirty="0">
              <a:latin typeface="メイリオ" pitchFamily="50" charset="-128"/>
              <a:ea typeface="メイリオ" pitchFamily="50" charset="-128"/>
              <a:cs typeface="メイリオ" pitchFamily="50" charset="-128"/>
            </a:endParaRPr>
          </a:p>
          <a:p>
            <a:pPr marL="173038" lvl="1" indent="-80963">
              <a:buFont typeface="Arial" pitchFamily="34" charset="0"/>
              <a:buChar char="•"/>
            </a:pPr>
            <a:r>
              <a:rPr lang="ja-JP" altLang="en-US" sz="1050" dirty="0" smtClean="0">
                <a:latin typeface="メイリオ" pitchFamily="50" charset="-128"/>
                <a:ea typeface="メイリオ" pitchFamily="50" charset="-128"/>
                <a:cs typeface="メイリオ" pitchFamily="50" charset="-128"/>
              </a:rPr>
              <a:t>語られた要求と記録は必ずしも一致しない</a:t>
            </a:r>
            <a:endParaRPr lang="ja-JP" altLang="en-US" sz="1050" dirty="0">
              <a:latin typeface="メイリオ" pitchFamily="50" charset="-128"/>
              <a:ea typeface="メイリオ" pitchFamily="50" charset="-128"/>
              <a:cs typeface="メイリオ" pitchFamily="50" charset="-128"/>
            </a:endParaRPr>
          </a:p>
        </p:txBody>
      </p:sp>
      <p:sp>
        <p:nvSpPr>
          <p:cNvPr id="55" name="テキスト ボックス 54"/>
          <p:cNvSpPr txBox="1"/>
          <p:nvPr/>
        </p:nvSpPr>
        <p:spPr>
          <a:xfrm>
            <a:off x="6105182" y="4774830"/>
            <a:ext cx="2880000" cy="1687501"/>
          </a:xfrm>
          <a:prstGeom prst="rect">
            <a:avLst/>
          </a:prstGeom>
          <a:noFill/>
          <a:ln>
            <a:solidFill>
              <a:schemeClr val="bg1">
                <a:lumMod val="75000"/>
              </a:schemeClr>
            </a:solidFill>
          </a:ln>
        </p:spPr>
        <p:txBody>
          <a:bodyPr wrap="square" lIns="36000" tIns="72000" rIns="36000" bIns="72000" rtlCol="0">
            <a:noAutofit/>
          </a:bodyPr>
          <a:lstStyle/>
          <a:p>
            <a:pPr marL="174625" lvl="1" indent="-82550"/>
            <a:r>
              <a:rPr lang="ja-JP" altLang="en-US" sz="1300" b="1" dirty="0" smtClean="0">
                <a:latin typeface="メイリオ" pitchFamily="50" charset="-128"/>
                <a:ea typeface="メイリオ" pitchFamily="50" charset="-128"/>
                <a:cs typeface="メイリオ" pitchFamily="50" charset="-128"/>
              </a:rPr>
              <a:t>＜要求をまとめる際の注意＞</a:t>
            </a:r>
            <a:endParaRPr lang="en-US" altLang="ja-JP" sz="1300" b="1" dirty="0" smtClean="0">
              <a:latin typeface="メイリオ" pitchFamily="50" charset="-128"/>
              <a:ea typeface="メイリオ" pitchFamily="50" charset="-128"/>
              <a:cs typeface="メイリオ" pitchFamily="50" charset="-128"/>
            </a:endParaRPr>
          </a:p>
          <a:p>
            <a:pPr marL="174625" lvl="1" indent="-82550"/>
            <a:r>
              <a:rPr lang="ja-JP" altLang="en-US" sz="1200" b="1" dirty="0" smtClean="0">
                <a:solidFill>
                  <a:srgbClr val="FF0000"/>
                </a:solidFill>
                <a:latin typeface="メイリオ" pitchFamily="50" charset="-128"/>
                <a:ea typeface="メイリオ" pitchFamily="50" charset="-128"/>
                <a:cs typeface="メイリオ" pitchFamily="50" charset="-128"/>
              </a:rPr>
              <a:t>要求は引き出す必要がある</a:t>
            </a:r>
            <a:endParaRPr lang="en-US" altLang="ja-JP" sz="1200" b="1" dirty="0" smtClean="0">
              <a:solidFill>
                <a:srgbClr val="FF0000"/>
              </a:solidFill>
              <a:latin typeface="メイリオ" pitchFamily="50" charset="-128"/>
              <a:ea typeface="メイリオ" pitchFamily="50" charset="-128"/>
              <a:cs typeface="メイリオ" pitchFamily="50" charset="-128"/>
            </a:endParaRPr>
          </a:p>
        </p:txBody>
      </p:sp>
      <p:sp>
        <p:nvSpPr>
          <p:cNvPr id="56" name="Text Box 9"/>
          <p:cNvSpPr txBox="1">
            <a:spLocks noChangeArrowheads="1"/>
          </p:cNvSpPr>
          <p:nvPr/>
        </p:nvSpPr>
        <p:spPr bwMode="auto">
          <a:xfrm>
            <a:off x="6161781" y="5620499"/>
            <a:ext cx="2823401" cy="738664"/>
          </a:xfrm>
          <a:prstGeom prst="rect">
            <a:avLst/>
          </a:prstGeom>
          <a:noFill/>
          <a:ln w="9525" algn="ctr">
            <a:noFill/>
            <a:miter lim="800000"/>
            <a:headEnd/>
            <a:tailEnd/>
          </a:ln>
          <a:effectLst/>
          <a:extLst/>
        </p:spPr>
        <p:txBody>
          <a:bodyPr wrap="square">
            <a:spAutoFit/>
          </a:bodyPr>
          <a:lstStyle>
            <a:lvl1pPr>
              <a:defRPr kumimoji="1" sz="1200">
                <a:solidFill>
                  <a:srgbClr val="000066"/>
                </a:solidFill>
                <a:latin typeface="ＭＳ Ｐゴシック" pitchFamily="50" charset="-128"/>
                <a:ea typeface="ＭＳ Ｐゴシック" pitchFamily="50" charset="-128"/>
              </a:defRPr>
            </a:lvl1pPr>
            <a:lvl2pPr marL="742950" indent="-285750">
              <a:defRPr kumimoji="1" sz="1200">
                <a:solidFill>
                  <a:srgbClr val="000066"/>
                </a:solidFill>
                <a:latin typeface="ＭＳ Ｐゴシック" pitchFamily="50" charset="-128"/>
                <a:ea typeface="ＭＳ Ｐゴシック" pitchFamily="50" charset="-128"/>
              </a:defRPr>
            </a:lvl2pPr>
            <a:lvl3pPr marL="1143000" indent="-228600">
              <a:defRPr kumimoji="1" sz="1200">
                <a:solidFill>
                  <a:srgbClr val="000066"/>
                </a:solidFill>
                <a:latin typeface="ＭＳ Ｐゴシック" pitchFamily="50" charset="-128"/>
                <a:ea typeface="ＭＳ Ｐゴシック" pitchFamily="50" charset="-128"/>
              </a:defRPr>
            </a:lvl3pPr>
            <a:lvl4pPr marL="1600200" indent="-228600">
              <a:defRPr kumimoji="1" sz="1200">
                <a:solidFill>
                  <a:srgbClr val="000066"/>
                </a:solidFill>
                <a:latin typeface="ＭＳ Ｐゴシック" pitchFamily="50" charset="-128"/>
                <a:ea typeface="ＭＳ Ｐゴシック" pitchFamily="50" charset="-128"/>
              </a:defRPr>
            </a:lvl4pPr>
            <a:lvl5pPr marL="2057400" indent="-228600">
              <a:defRPr kumimoji="1" sz="1200">
                <a:solidFill>
                  <a:srgbClr val="000066"/>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9pPr>
          </a:lstStyle>
          <a:p>
            <a:pPr algn="l"/>
            <a:r>
              <a:rPr lang="en-US" altLang="ja-JP" sz="1400" b="1" dirty="0">
                <a:solidFill>
                  <a:srgbClr val="FF0000"/>
                </a:solidFill>
                <a:latin typeface="メイリオ" pitchFamily="50" charset="-128"/>
                <a:ea typeface="メイリオ" pitchFamily="50" charset="-128"/>
                <a:cs typeface="メイリオ" pitchFamily="50" charset="-128"/>
              </a:rPr>
              <a:t>×</a:t>
            </a:r>
            <a:r>
              <a:rPr lang="ja-JP" altLang="en-US" sz="1400" b="1" dirty="0">
                <a:solidFill>
                  <a:srgbClr val="333399"/>
                </a:solidFill>
                <a:latin typeface="メイリオ" pitchFamily="50" charset="-128"/>
                <a:ea typeface="メイリオ" pitchFamily="50" charset="-128"/>
                <a:cs typeface="メイリオ" pitchFamily="50" charset="-128"/>
              </a:rPr>
              <a:t>　</a:t>
            </a:r>
            <a:r>
              <a:rPr lang="ja-JP" altLang="en-US" sz="1400" b="1" dirty="0" smtClean="0">
                <a:solidFill>
                  <a:srgbClr val="333399"/>
                </a:solidFill>
                <a:latin typeface="メイリオ" pitchFamily="50" charset="-128"/>
                <a:ea typeface="メイリオ" pitchFamily="50" charset="-128"/>
                <a:cs typeface="メイリオ" pitchFamily="50" charset="-128"/>
              </a:rPr>
              <a:t>聞く（</a:t>
            </a:r>
            <a:r>
              <a:rPr lang="en-US" altLang="ja-JP" sz="1400" b="1" dirty="0" smtClean="0">
                <a:solidFill>
                  <a:srgbClr val="333399"/>
                </a:solidFill>
                <a:latin typeface="メイリオ" pitchFamily="50" charset="-128"/>
                <a:ea typeface="メイリオ" pitchFamily="50" charset="-128"/>
                <a:cs typeface="メイリオ" pitchFamily="50" charset="-128"/>
              </a:rPr>
              <a:t>Hearing</a:t>
            </a:r>
            <a:r>
              <a:rPr lang="ja-JP" altLang="en-US" sz="1400" b="1" dirty="0" smtClean="0">
                <a:solidFill>
                  <a:srgbClr val="333399"/>
                </a:solidFill>
                <a:latin typeface="メイリオ" pitchFamily="50" charset="-128"/>
                <a:ea typeface="メイリオ" pitchFamily="50" charset="-128"/>
                <a:cs typeface="メイリオ" pitchFamily="50" charset="-128"/>
              </a:rPr>
              <a:t>）</a:t>
            </a:r>
            <a:endParaRPr lang="ja-JP" altLang="en-US" sz="1400" b="1" dirty="0">
              <a:solidFill>
                <a:srgbClr val="333399"/>
              </a:solidFill>
              <a:latin typeface="メイリオ" pitchFamily="50" charset="-128"/>
              <a:ea typeface="メイリオ" pitchFamily="50" charset="-128"/>
              <a:cs typeface="メイリオ" pitchFamily="50" charset="-128"/>
            </a:endParaRPr>
          </a:p>
          <a:p>
            <a:pPr algn="l"/>
            <a:r>
              <a:rPr lang="ja-JP" altLang="en-US" sz="1400" b="1" dirty="0">
                <a:solidFill>
                  <a:srgbClr val="FF0000"/>
                </a:solidFill>
                <a:latin typeface="メイリオ" pitchFamily="50" charset="-128"/>
                <a:ea typeface="メイリオ" pitchFamily="50" charset="-128"/>
                <a:cs typeface="メイリオ" pitchFamily="50" charset="-128"/>
              </a:rPr>
              <a:t>◎</a:t>
            </a:r>
            <a:r>
              <a:rPr lang="ja-JP" altLang="en-US" sz="1400" b="1" dirty="0">
                <a:solidFill>
                  <a:srgbClr val="333399"/>
                </a:solidFill>
                <a:latin typeface="メイリオ" pitchFamily="50" charset="-128"/>
                <a:ea typeface="メイリオ" pitchFamily="50" charset="-128"/>
                <a:cs typeface="メイリオ" pitchFamily="50" charset="-128"/>
              </a:rPr>
              <a:t>　</a:t>
            </a:r>
            <a:r>
              <a:rPr lang="ja-JP" altLang="en-US" sz="1400" b="1" dirty="0" smtClean="0">
                <a:solidFill>
                  <a:srgbClr val="333399"/>
                </a:solidFill>
                <a:latin typeface="メイリオ" pitchFamily="50" charset="-128"/>
                <a:ea typeface="メイリオ" pitchFamily="50" charset="-128"/>
                <a:cs typeface="メイリオ" pitchFamily="50" charset="-128"/>
              </a:rPr>
              <a:t>訊く（</a:t>
            </a:r>
            <a:r>
              <a:rPr lang="en-US" altLang="ja-JP" sz="1400" b="1" dirty="0" smtClean="0">
                <a:solidFill>
                  <a:srgbClr val="333399"/>
                </a:solidFill>
                <a:latin typeface="メイリオ" pitchFamily="50" charset="-128"/>
                <a:ea typeface="メイリオ" pitchFamily="50" charset="-128"/>
                <a:cs typeface="メイリオ" pitchFamily="50" charset="-128"/>
              </a:rPr>
              <a:t>Ask</a:t>
            </a:r>
            <a:r>
              <a:rPr lang="ja-JP" altLang="en-US" sz="1400" b="1" dirty="0" smtClean="0">
                <a:solidFill>
                  <a:srgbClr val="333399"/>
                </a:solidFill>
                <a:latin typeface="メイリオ" pitchFamily="50" charset="-128"/>
                <a:ea typeface="メイリオ" pitchFamily="50" charset="-128"/>
                <a:cs typeface="メイリオ" pitchFamily="50" charset="-128"/>
              </a:rPr>
              <a:t> </a:t>
            </a:r>
            <a:r>
              <a:rPr lang="en-US" altLang="ja-JP" sz="1400" b="1" dirty="0" smtClean="0">
                <a:solidFill>
                  <a:srgbClr val="333399"/>
                </a:solidFill>
                <a:latin typeface="メイリオ" pitchFamily="50" charset="-128"/>
                <a:ea typeface="メイリオ" pitchFamily="50" charset="-128"/>
                <a:cs typeface="メイリオ" pitchFamily="50" charset="-128"/>
              </a:rPr>
              <a:t>,</a:t>
            </a:r>
            <a:r>
              <a:rPr lang="ja-JP" altLang="en-US" sz="1400" b="1" dirty="0" smtClean="0">
                <a:solidFill>
                  <a:srgbClr val="333399"/>
                </a:solidFill>
                <a:latin typeface="メイリオ" pitchFamily="50" charset="-128"/>
                <a:ea typeface="メイリオ" pitchFamily="50" charset="-128"/>
                <a:cs typeface="メイリオ" pitchFamily="50" charset="-128"/>
              </a:rPr>
              <a:t> </a:t>
            </a:r>
            <a:r>
              <a:rPr lang="en-US" altLang="ja-JP" sz="1400" b="1" dirty="0" smtClean="0">
                <a:solidFill>
                  <a:srgbClr val="333399"/>
                </a:solidFill>
                <a:latin typeface="メイリオ" pitchFamily="50" charset="-128"/>
                <a:ea typeface="メイリオ" pitchFamily="50" charset="-128"/>
                <a:cs typeface="メイリオ" pitchFamily="50" charset="-128"/>
              </a:rPr>
              <a:t>Interview</a:t>
            </a:r>
            <a:r>
              <a:rPr lang="ja-JP" altLang="en-US" sz="1400" b="1" dirty="0" smtClean="0">
                <a:solidFill>
                  <a:srgbClr val="333399"/>
                </a:solidFill>
                <a:latin typeface="メイリオ" pitchFamily="50" charset="-128"/>
                <a:ea typeface="メイリオ" pitchFamily="50" charset="-128"/>
                <a:cs typeface="メイリオ" pitchFamily="50" charset="-128"/>
              </a:rPr>
              <a:t>）</a:t>
            </a:r>
            <a:r>
              <a:rPr lang="ja-JP" altLang="en-US" sz="1400" b="1" dirty="0">
                <a:solidFill>
                  <a:srgbClr val="333399"/>
                </a:solidFill>
                <a:latin typeface="メイリオ" pitchFamily="50" charset="-128"/>
                <a:ea typeface="メイリオ" pitchFamily="50" charset="-128"/>
                <a:cs typeface="メイリオ" pitchFamily="50" charset="-128"/>
              </a:rPr>
              <a:t>　</a:t>
            </a:r>
          </a:p>
          <a:p>
            <a:pPr algn="l"/>
            <a:r>
              <a:rPr lang="ja-JP" altLang="en-US" sz="1400" b="1" dirty="0">
                <a:solidFill>
                  <a:srgbClr val="333399"/>
                </a:solidFill>
                <a:latin typeface="メイリオ" pitchFamily="50" charset="-128"/>
                <a:ea typeface="メイリオ" pitchFamily="50" charset="-128"/>
                <a:cs typeface="メイリオ" pitchFamily="50" charset="-128"/>
              </a:rPr>
              <a:t>　　 ＋　見つけて引き出す</a:t>
            </a:r>
          </a:p>
        </p:txBody>
      </p:sp>
      <p:pic>
        <p:nvPicPr>
          <p:cNvPr id="57" name="Picture 12" descr="MCj0292924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05584" y="5251831"/>
            <a:ext cx="655544" cy="60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二等辺三角形 57"/>
          <p:cNvSpPr/>
          <p:nvPr/>
        </p:nvSpPr>
        <p:spPr bwMode="auto">
          <a:xfrm flipV="1">
            <a:off x="6150534" y="2651510"/>
            <a:ext cx="2635750" cy="173575"/>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59" name="テキスト ボックス 58"/>
          <p:cNvSpPr txBox="1"/>
          <p:nvPr/>
        </p:nvSpPr>
        <p:spPr>
          <a:xfrm>
            <a:off x="6105182" y="2973785"/>
            <a:ext cx="2880000" cy="1681319"/>
          </a:xfrm>
          <a:prstGeom prst="rect">
            <a:avLst/>
          </a:prstGeom>
          <a:noFill/>
          <a:ln>
            <a:solidFill>
              <a:schemeClr val="bg1">
                <a:lumMod val="75000"/>
              </a:schemeClr>
            </a:solidFill>
          </a:ln>
        </p:spPr>
        <p:txBody>
          <a:bodyPr wrap="square" lIns="36000" tIns="72000" rIns="36000" bIns="72000" rtlCol="0">
            <a:noAutofit/>
          </a:bodyPr>
          <a:lstStyle/>
          <a:p>
            <a:pPr marL="174625" lvl="1" indent="-82550"/>
            <a:r>
              <a:rPr lang="ja-JP" altLang="en-US" sz="1400" b="1" dirty="0" smtClean="0">
                <a:latin typeface="メイリオ" pitchFamily="50" charset="-128"/>
                <a:ea typeface="メイリオ" pitchFamily="50" charset="-128"/>
                <a:cs typeface="メイリオ" pitchFamily="50" charset="-128"/>
              </a:rPr>
              <a:t>＜要求を出す際の注意＞</a:t>
            </a:r>
            <a:endParaRPr lang="en-US" altLang="ja-JP" sz="1400" b="1" dirty="0" smtClean="0">
              <a:latin typeface="メイリオ" pitchFamily="50" charset="-128"/>
              <a:ea typeface="メイリオ" pitchFamily="50" charset="-128"/>
              <a:cs typeface="メイリオ" pitchFamily="50" charset="-128"/>
            </a:endParaRPr>
          </a:p>
          <a:p>
            <a:pPr marL="174625" lvl="1" indent="-82550"/>
            <a:r>
              <a:rPr lang="ja-JP" altLang="en-US" sz="1200" b="1" dirty="0" smtClean="0">
                <a:solidFill>
                  <a:srgbClr val="FF0000"/>
                </a:solidFill>
                <a:latin typeface="メイリオ" pitchFamily="50" charset="-128"/>
                <a:ea typeface="メイリオ" pitchFamily="50" charset="-128"/>
                <a:cs typeface="メイリオ" pitchFamily="50" charset="-128"/>
              </a:rPr>
              <a:t>要求は整理</a:t>
            </a:r>
            <a:r>
              <a:rPr lang="ja-JP" altLang="en-US" sz="1200" b="1" dirty="0">
                <a:solidFill>
                  <a:srgbClr val="FF0000"/>
                </a:solidFill>
                <a:latin typeface="メイリオ" pitchFamily="50" charset="-128"/>
                <a:ea typeface="メイリオ" pitchFamily="50" charset="-128"/>
                <a:cs typeface="メイリオ" pitchFamily="50" charset="-128"/>
              </a:rPr>
              <a:t>して</a:t>
            </a:r>
            <a:r>
              <a:rPr lang="ja-JP" altLang="en-US" sz="1200" b="1" dirty="0" smtClean="0">
                <a:solidFill>
                  <a:srgbClr val="FF0000"/>
                </a:solidFill>
                <a:latin typeface="メイリオ" pitchFamily="50" charset="-128"/>
                <a:ea typeface="メイリオ" pitchFamily="50" charset="-128"/>
                <a:cs typeface="メイリオ" pitchFamily="50" charset="-128"/>
              </a:rPr>
              <a:t>伝える必要がある</a:t>
            </a:r>
            <a:endParaRPr lang="en-US" altLang="ja-JP" sz="1200" b="1" dirty="0" smtClean="0">
              <a:solidFill>
                <a:srgbClr val="FF0000"/>
              </a:solidFill>
              <a:latin typeface="メイリオ" pitchFamily="50" charset="-128"/>
              <a:ea typeface="メイリオ" pitchFamily="50" charset="-128"/>
              <a:cs typeface="メイリオ" pitchFamily="50" charset="-128"/>
            </a:endParaRPr>
          </a:p>
        </p:txBody>
      </p:sp>
      <p:sp>
        <p:nvSpPr>
          <p:cNvPr id="60" name="テキスト ボックス 59"/>
          <p:cNvSpPr txBox="1"/>
          <p:nvPr/>
        </p:nvSpPr>
        <p:spPr>
          <a:xfrm>
            <a:off x="6122455" y="3587450"/>
            <a:ext cx="2904962" cy="738664"/>
          </a:xfrm>
          <a:prstGeom prst="rect">
            <a:avLst/>
          </a:prstGeom>
          <a:noFill/>
        </p:spPr>
        <p:txBody>
          <a:bodyPr wrap="none" rtlCol="0">
            <a:spAutoFit/>
          </a:bodyPr>
          <a:lstStyle/>
          <a:p>
            <a:r>
              <a:rPr lang="ja-JP" altLang="en-US" sz="1400" b="1" dirty="0" smtClean="0">
                <a:solidFill>
                  <a:srgbClr val="333399"/>
                </a:solidFill>
                <a:latin typeface="メイリオ" pitchFamily="50" charset="-128"/>
                <a:ea typeface="メイリオ" pitchFamily="50" charset="-128"/>
                <a:cs typeface="メイリオ" pitchFamily="50" charset="-128"/>
              </a:rPr>
              <a:t>事実だけを</a:t>
            </a:r>
            <a:r>
              <a:rPr lang="ja-JP" altLang="en-US" sz="1400" b="1" dirty="0">
                <a:solidFill>
                  <a:srgbClr val="333399"/>
                </a:solidFill>
                <a:latin typeface="メイリオ" pitchFamily="50" charset="-128"/>
                <a:ea typeface="メイリオ" pitchFamily="50" charset="-128"/>
                <a:cs typeface="メイリオ" pitchFamily="50" charset="-128"/>
              </a:rPr>
              <a:t>漏れ</a:t>
            </a:r>
            <a:r>
              <a:rPr lang="ja-JP" altLang="en-US" sz="1400" b="1" dirty="0" smtClean="0">
                <a:solidFill>
                  <a:srgbClr val="333399"/>
                </a:solidFill>
                <a:latin typeface="メイリオ" pitchFamily="50" charset="-128"/>
                <a:ea typeface="メイリオ" pitchFamily="50" charset="-128"/>
                <a:cs typeface="メイリオ" pitchFamily="50" charset="-128"/>
              </a:rPr>
              <a:t>なく正確に伝える</a:t>
            </a:r>
            <a:endParaRPr lang="en-US" altLang="ja-JP" sz="1400" b="1" dirty="0" smtClean="0">
              <a:solidFill>
                <a:srgbClr val="333399"/>
              </a:solidFill>
              <a:latin typeface="メイリオ" pitchFamily="50" charset="-128"/>
              <a:ea typeface="メイリオ" pitchFamily="50" charset="-128"/>
              <a:cs typeface="メイリオ" pitchFamily="50" charset="-128"/>
            </a:endParaRPr>
          </a:p>
          <a:p>
            <a:r>
              <a:rPr lang="ja-JP" altLang="en-US" sz="1400" b="1" dirty="0" smtClean="0">
                <a:solidFill>
                  <a:srgbClr val="333399"/>
                </a:solidFill>
                <a:latin typeface="メイリオ" pitchFamily="50" charset="-128"/>
                <a:ea typeface="メイリオ" pitchFamily="50" charset="-128"/>
                <a:cs typeface="メイリオ" pitchFamily="50" charset="-128"/>
              </a:rPr>
              <a:t>問題の影響と解決の効果を伝える</a:t>
            </a:r>
            <a:endParaRPr lang="en-US" altLang="ja-JP" sz="1400" b="1" dirty="0">
              <a:solidFill>
                <a:srgbClr val="333399"/>
              </a:solidFill>
              <a:latin typeface="メイリオ" pitchFamily="50" charset="-128"/>
              <a:ea typeface="メイリオ" pitchFamily="50" charset="-128"/>
              <a:cs typeface="メイリオ" pitchFamily="50" charset="-128"/>
            </a:endParaRPr>
          </a:p>
          <a:p>
            <a:r>
              <a:rPr lang="ja-JP" altLang="en-US" sz="1400" b="1" dirty="0" smtClean="0">
                <a:solidFill>
                  <a:srgbClr val="333399"/>
                </a:solidFill>
                <a:latin typeface="メイリオ" pitchFamily="50" charset="-128"/>
                <a:ea typeface="メイリオ" pitchFamily="50" charset="-128"/>
                <a:cs typeface="メイリオ" pitchFamily="50" charset="-128"/>
              </a:rPr>
              <a:t>＋優先度を考えて伝える</a:t>
            </a:r>
            <a:endParaRPr lang="en-US" altLang="ja-JP" sz="1400" b="1" dirty="0" smtClean="0">
              <a:solidFill>
                <a:srgbClr val="333399"/>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618888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p:cNvCxnSpPr>
            <a:stCxn id="50" idx="1"/>
            <a:endCxn id="46" idx="0"/>
          </p:cNvCxnSpPr>
          <p:nvPr/>
        </p:nvCxnSpPr>
        <p:spPr>
          <a:xfrm flipH="1">
            <a:off x="4341584" y="5585465"/>
            <a:ext cx="1151246" cy="435823"/>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49" idx="1"/>
          </p:cNvCxnSpPr>
          <p:nvPr/>
        </p:nvCxnSpPr>
        <p:spPr>
          <a:xfrm flipH="1" flipV="1">
            <a:off x="7236296" y="3026218"/>
            <a:ext cx="176584" cy="192275"/>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3" idx="1"/>
            <a:endCxn id="41" idx="2"/>
          </p:cNvCxnSpPr>
          <p:nvPr/>
        </p:nvCxnSpPr>
        <p:spPr>
          <a:xfrm flipH="1" flipV="1">
            <a:off x="2210380" y="3026218"/>
            <a:ext cx="1145328" cy="552315"/>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a:stCxn id="61" idx="1"/>
            <a:endCxn id="41" idx="2"/>
          </p:cNvCxnSpPr>
          <p:nvPr/>
        </p:nvCxnSpPr>
        <p:spPr>
          <a:xfrm flipH="1" flipV="1">
            <a:off x="2210380" y="3026218"/>
            <a:ext cx="1105489" cy="2435556"/>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t>５－３．要求・ソリューションの体系化の手順（</a:t>
            </a:r>
            <a:r>
              <a:rPr lang="en-US" altLang="ja-JP" dirty="0" smtClean="0"/>
              <a:t>1/4</a:t>
            </a:r>
            <a:r>
              <a:rPr lang="ja-JP" altLang="en-US" dirty="0" smtClean="0"/>
              <a:t>）</a:t>
            </a:r>
            <a:endParaRPr kumimoji="1" lang="ja-JP" altLang="en-US" dirty="0"/>
          </a:p>
        </p:txBody>
      </p:sp>
      <p:pic>
        <p:nvPicPr>
          <p:cNvPr id="15" name="Picture 5" descr="MCj0438089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415" y="3242569"/>
            <a:ext cx="1158397" cy="96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6"/>
          <p:cNvSpPr txBox="1">
            <a:spLocks noChangeArrowheads="1"/>
          </p:cNvSpPr>
          <p:nvPr/>
        </p:nvSpPr>
        <p:spPr bwMode="auto">
          <a:xfrm>
            <a:off x="318562" y="3140968"/>
            <a:ext cx="989537" cy="276999"/>
          </a:xfrm>
          <a:prstGeom prst="rect">
            <a:avLst/>
          </a:prstGeom>
          <a:solidFill>
            <a:srgbClr val="000080">
              <a:alpha val="1411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a:solidFill>
                  <a:srgbClr val="000000"/>
                </a:solidFill>
                <a:latin typeface="MS UI Gothic" pitchFamily="50" charset="-128"/>
                <a:ea typeface="MS UI Gothic" pitchFamily="50" charset="-128"/>
              </a:defRPr>
            </a:lvl1pPr>
            <a:lvl2pPr marL="742950" indent="-285750">
              <a:defRPr kumimoji="1">
                <a:solidFill>
                  <a:srgbClr val="000000"/>
                </a:solidFill>
                <a:latin typeface="MS UI Gothic" pitchFamily="50" charset="-128"/>
                <a:ea typeface="MS UI Gothic" pitchFamily="50" charset="-128"/>
              </a:defRPr>
            </a:lvl2pPr>
            <a:lvl3pPr marL="1143000" indent="-228600">
              <a:defRPr kumimoji="1">
                <a:solidFill>
                  <a:srgbClr val="000000"/>
                </a:solidFill>
                <a:latin typeface="MS UI Gothic" pitchFamily="50" charset="-128"/>
                <a:ea typeface="MS UI Gothic" pitchFamily="50" charset="-128"/>
              </a:defRPr>
            </a:lvl3pPr>
            <a:lvl4pPr marL="1600200" indent="-228600">
              <a:defRPr kumimoji="1">
                <a:solidFill>
                  <a:srgbClr val="000000"/>
                </a:solidFill>
                <a:latin typeface="MS UI Gothic" pitchFamily="50" charset="-128"/>
                <a:ea typeface="MS UI Gothic" pitchFamily="50" charset="-128"/>
              </a:defRPr>
            </a:lvl4pPr>
            <a:lvl5pPr marL="2057400" indent="-228600">
              <a:defRPr kumimoji="1">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9pPr>
          </a:lstStyle>
          <a:p>
            <a:pPr algn="l">
              <a:spcBef>
                <a:spcPct val="50000"/>
              </a:spcBef>
            </a:pPr>
            <a:r>
              <a:rPr lang="ja-JP" altLang="en-US" sz="1200" dirty="0">
                <a:latin typeface="メイリオ" pitchFamily="50" charset="-128"/>
                <a:ea typeface="メイリオ" pitchFamily="50" charset="-128"/>
                <a:cs typeface="メイリオ" pitchFamily="50" charset="-128"/>
              </a:rPr>
              <a:t>経営者 </a:t>
            </a:r>
          </a:p>
        </p:txBody>
      </p:sp>
      <p:sp>
        <p:nvSpPr>
          <p:cNvPr id="18" name="Text Box 7"/>
          <p:cNvSpPr txBox="1">
            <a:spLocks noChangeArrowheads="1"/>
          </p:cNvSpPr>
          <p:nvPr/>
        </p:nvSpPr>
        <p:spPr bwMode="auto">
          <a:xfrm>
            <a:off x="324620" y="4355780"/>
            <a:ext cx="1110480" cy="276999"/>
          </a:xfrm>
          <a:prstGeom prst="rect">
            <a:avLst/>
          </a:prstGeom>
          <a:solidFill>
            <a:srgbClr val="000080">
              <a:alpha val="1411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kumimoji="1">
                <a:solidFill>
                  <a:srgbClr val="000000"/>
                </a:solidFill>
                <a:latin typeface="MS UI Gothic" pitchFamily="50" charset="-128"/>
                <a:ea typeface="MS UI Gothic" pitchFamily="50" charset="-128"/>
              </a:defRPr>
            </a:lvl1pPr>
            <a:lvl2pPr marL="742950" indent="-285750">
              <a:defRPr kumimoji="1">
                <a:solidFill>
                  <a:srgbClr val="000000"/>
                </a:solidFill>
                <a:latin typeface="MS UI Gothic" pitchFamily="50" charset="-128"/>
                <a:ea typeface="MS UI Gothic" pitchFamily="50" charset="-128"/>
              </a:defRPr>
            </a:lvl2pPr>
            <a:lvl3pPr marL="1143000" indent="-228600">
              <a:defRPr kumimoji="1">
                <a:solidFill>
                  <a:srgbClr val="000000"/>
                </a:solidFill>
                <a:latin typeface="MS UI Gothic" pitchFamily="50" charset="-128"/>
                <a:ea typeface="MS UI Gothic" pitchFamily="50" charset="-128"/>
              </a:defRPr>
            </a:lvl3pPr>
            <a:lvl4pPr marL="1600200" indent="-228600">
              <a:defRPr kumimoji="1">
                <a:solidFill>
                  <a:srgbClr val="000000"/>
                </a:solidFill>
                <a:latin typeface="MS UI Gothic" pitchFamily="50" charset="-128"/>
                <a:ea typeface="MS UI Gothic" pitchFamily="50" charset="-128"/>
              </a:defRPr>
            </a:lvl4pPr>
            <a:lvl5pPr marL="2057400" indent="-228600">
              <a:defRPr kumimoji="1">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a:solidFill>
                  <a:srgbClr val="000000"/>
                </a:solidFill>
                <a:latin typeface="MS UI Gothic" pitchFamily="50" charset="-128"/>
                <a:ea typeface="MS UI Gothic" pitchFamily="50" charset="-128"/>
              </a:defRPr>
            </a:lvl9pPr>
          </a:lstStyle>
          <a:p>
            <a:pPr algn="l">
              <a:spcBef>
                <a:spcPct val="50000"/>
              </a:spcBef>
            </a:pPr>
            <a:r>
              <a:rPr lang="ja-JP" altLang="en-US" sz="1200" dirty="0" smtClean="0">
                <a:latin typeface="メイリオ" pitchFamily="50" charset="-128"/>
                <a:ea typeface="メイリオ" pitchFamily="50" charset="-128"/>
                <a:cs typeface="メイリオ" pitchFamily="50" charset="-128"/>
              </a:rPr>
              <a:t>利用者</a:t>
            </a:r>
            <a:endParaRPr lang="ja-JP" altLang="en-US" sz="1200" dirty="0">
              <a:latin typeface="メイリオ" pitchFamily="50" charset="-128"/>
              <a:ea typeface="メイリオ" pitchFamily="50" charset="-128"/>
              <a:cs typeface="メイリオ" pitchFamily="50" charset="-128"/>
            </a:endParaRPr>
          </a:p>
        </p:txBody>
      </p:sp>
      <p:pic>
        <p:nvPicPr>
          <p:cNvPr id="19" name="Picture 8" descr="MCj043752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485715"/>
            <a:ext cx="1480317" cy="94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5"/>
          <p:cNvSpPr>
            <a:spLocks noChangeArrowheads="1"/>
          </p:cNvSpPr>
          <p:nvPr/>
        </p:nvSpPr>
        <p:spPr bwMode="auto">
          <a:xfrm>
            <a:off x="3816291" y="3735322"/>
            <a:ext cx="1612546" cy="1545835"/>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400" b="1" dirty="0" smtClean="0">
                <a:latin typeface="メイリオ" pitchFamily="50" charset="-128"/>
                <a:ea typeface="メイリオ" pitchFamily="50" charset="-128"/>
                <a:cs typeface="メイリオ" pitchFamily="50" charset="-128"/>
              </a:rPr>
              <a:t>現状</a:t>
            </a:r>
            <a:r>
              <a:rPr lang="ja-JP" altLang="en-US" sz="1400" b="1" dirty="0">
                <a:latin typeface="メイリオ" pitchFamily="50" charset="-128"/>
                <a:ea typeface="メイリオ" pitchFamily="50" charset="-128"/>
                <a:cs typeface="メイリオ" pitchFamily="50" charset="-128"/>
              </a:rPr>
              <a:t>の</a:t>
            </a:r>
            <a:r>
              <a:rPr lang="ja-JP" altLang="en-US" sz="1400" b="1" dirty="0" smtClean="0">
                <a:latin typeface="メイリオ" pitchFamily="50" charset="-128"/>
                <a:ea typeface="メイリオ" pitchFamily="50" charset="-128"/>
                <a:cs typeface="メイリオ" pitchFamily="50" charset="-128"/>
              </a:rPr>
              <a:t>姿</a:t>
            </a:r>
            <a:endParaRPr lang="en-US" altLang="ja-JP" sz="1400" b="1" dirty="0" smtClean="0">
              <a:latin typeface="メイリオ" pitchFamily="50" charset="-128"/>
              <a:ea typeface="メイリオ" pitchFamily="50" charset="-128"/>
              <a:cs typeface="メイリオ" pitchFamily="50" charset="-128"/>
            </a:endParaRPr>
          </a:p>
          <a:p>
            <a:pPr algn="ctr"/>
            <a:r>
              <a:rPr lang="en-US" altLang="ja-JP" sz="1400" b="1" dirty="0" smtClean="0">
                <a:latin typeface="メイリオ" pitchFamily="50" charset="-128"/>
                <a:ea typeface="メイリオ" pitchFamily="50" charset="-128"/>
                <a:cs typeface="メイリオ" pitchFamily="50" charset="-128"/>
              </a:rPr>
              <a:t>As Is</a:t>
            </a:r>
            <a:r>
              <a:rPr lang="ja-JP" altLang="en-US" sz="1400" b="1" dirty="0" smtClean="0">
                <a:latin typeface="メイリオ" pitchFamily="50" charset="-128"/>
                <a:ea typeface="メイリオ" pitchFamily="50" charset="-128"/>
                <a:cs typeface="メイリオ" pitchFamily="50" charset="-128"/>
              </a:rPr>
              <a:t> </a:t>
            </a:r>
            <a:endParaRPr lang="ja-JP" altLang="en-US" sz="1400" b="1" dirty="0">
              <a:latin typeface="メイリオ" pitchFamily="50" charset="-128"/>
              <a:ea typeface="メイリオ" pitchFamily="50" charset="-128"/>
              <a:cs typeface="メイリオ" pitchFamily="50" charset="-128"/>
            </a:endParaRPr>
          </a:p>
        </p:txBody>
      </p:sp>
      <p:sp>
        <p:nvSpPr>
          <p:cNvPr id="28" name="Rectangle 26"/>
          <p:cNvSpPr>
            <a:spLocks noChangeArrowheads="1"/>
          </p:cNvSpPr>
          <p:nvPr/>
        </p:nvSpPr>
        <p:spPr bwMode="auto">
          <a:xfrm>
            <a:off x="7279934" y="3735322"/>
            <a:ext cx="1612546" cy="1545835"/>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400" b="1" dirty="0" smtClean="0">
                <a:latin typeface="メイリオ" pitchFamily="50" charset="-128"/>
                <a:ea typeface="メイリオ" pitchFamily="50" charset="-128"/>
                <a:cs typeface="メイリオ" pitchFamily="50" charset="-128"/>
              </a:rPr>
              <a:t>ある</a:t>
            </a:r>
            <a:r>
              <a:rPr lang="ja-JP" altLang="en-US" sz="1400" b="1" dirty="0">
                <a:latin typeface="メイリオ" pitchFamily="50" charset="-128"/>
                <a:ea typeface="メイリオ" pitchFamily="50" charset="-128"/>
                <a:cs typeface="メイリオ" pitchFamily="50" charset="-128"/>
              </a:rPr>
              <a:t>べき</a:t>
            </a:r>
            <a:r>
              <a:rPr lang="ja-JP" altLang="en-US" sz="1400" b="1" dirty="0" smtClean="0">
                <a:latin typeface="メイリオ" pitchFamily="50" charset="-128"/>
                <a:ea typeface="メイリオ" pitchFamily="50" charset="-128"/>
                <a:cs typeface="メイリオ" pitchFamily="50" charset="-128"/>
              </a:rPr>
              <a:t>姿</a:t>
            </a:r>
            <a:endParaRPr lang="en-US" altLang="ja-JP" sz="1400" b="1" dirty="0" smtClean="0">
              <a:latin typeface="メイリオ" pitchFamily="50" charset="-128"/>
              <a:ea typeface="メイリオ" pitchFamily="50" charset="-128"/>
              <a:cs typeface="メイリオ" pitchFamily="50" charset="-128"/>
            </a:endParaRPr>
          </a:p>
          <a:p>
            <a:pPr algn="ctr"/>
            <a:r>
              <a:rPr lang="en-US" altLang="ja-JP" sz="1400" b="1" dirty="0" smtClean="0">
                <a:latin typeface="メイリオ" pitchFamily="50" charset="-128"/>
                <a:ea typeface="メイリオ" pitchFamily="50" charset="-128"/>
                <a:cs typeface="メイリオ" pitchFamily="50" charset="-128"/>
              </a:rPr>
              <a:t>To Be</a:t>
            </a:r>
            <a:r>
              <a:rPr lang="ja-JP" altLang="en-US" sz="1400" b="1" dirty="0" smtClean="0">
                <a:latin typeface="メイリオ" pitchFamily="50" charset="-128"/>
                <a:ea typeface="メイリオ" pitchFamily="50" charset="-128"/>
                <a:cs typeface="メイリオ" pitchFamily="50" charset="-128"/>
              </a:rPr>
              <a:t> </a:t>
            </a:r>
            <a:endParaRPr lang="ja-JP" altLang="en-US" sz="1400" b="1" dirty="0">
              <a:latin typeface="メイリオ" pitchFamily="50" charset="-128"/>
              <a:ea typeface="メイリオ" pitchFamily="50" charset="-128"/>
              <a:cs typeface="メイリオ" pitchFamily="50" charset="-128"/>
            </a:endParaRPr>
          </a:p>
        </p:txBody>
      </p:sp>
      <p:sp>
        <p:nvSpPr>
          <p:cNvPr id="29" name="AutoShape 27"/>
          <p:cNvSpPr>
            <a:spLocks noChangeArrowheads="1"/>
          </p:cNvSpPr>
          <p:nvPr/>
        </p:nvSpPr>
        <p:spPr bwMode="auto">
          <a:xfrm>
            <a:off x="5521354" y="3735322"/>
            <a:ext cx="843285" cy="1499486"/>
          </a:xfrm>
          <a:prstGeom prst="homePlate">
            <a:avLst>
              <a:gd name="adj" fmla="val 17756"/>
            </a:avLst>
          </a:prstGeom>
          <a:solidFill>
            <a:srgbClr val="FFCCFF"/>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50000"/>
              </a:spcBef>
            </a:pPr>
            <a:r>
              <a:rPr lang="ja-JP" altLang="en-US" sz="1400" b="1" dirty="0">
                <a:latin typeface="メイリオ" pitchFamily="50" charset="-128"/>
                <a:ea typeface="メイリオ" pitchFamily="50" charset="-128"/>
                <a:cs typeface="メイリオ" pitchFamily="50" charset="-128"/>
              </a:rPr>
              <a:t>要求 </a:t>
            </a:r>
          </a:p>
        </p:txBody>
      </p:sp>
      <p:sp>
        <p:nvSpPr>
          <p:cNvPr id="35" name="下カーブ矢印 34"/>
          <p:cNvSpPr/>
          <p:nvPr/>
        </p:nvSpPr>
        <p:spPr bwMode="auto">
          <a:xfrm>
            <a:off x="2978566" y="3393032"/>
            <a:ext cx="2114826" cy="324000"/>
          </a:xfrm>
          <a:prstGeom prst="curvedDownArrow">
            <a:avLst/>
          </a:prstGeom>
          <a:solidFill>
            <a:srgbClr val="FFFF66"/>
          </a:solidFill>
          <a:ln w="1905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b="1">
              <a:latin typeface="メイリオ" pitchFamily="50" charset="-128"/>
              <a:ea typeface="メイリオ" pitchFamily="50" charset="-128"/>
              <a:cs typeface="メイリオ" pitchFamily="50" charset="-128"/>
            </a:endParaRPr>
          </a:p>
        </p:txBody>
      </p:sp>
      <p:sp>
        <p:nvSpPr>
          <p:cNvPr id="36" name="下カーブ矢印 35"/>
          <p:cNvSpPr/>
          <p:nvPr/>
        </p:nvSpPr>
        <p:spPr bwMode="auto">
          <a:xfrm>
            <a:off x="2776815" y="3213032"/>
            <a:ext cx="5531711" cy="504000"/>
          </a:xfrm>
          <a:prstGeom prst="curvedDownArrow">
            <a:avLst/>
          </a:prstGeom>
          <a:solidFill>
            <a:srgbClr val="99FF66"/>
          </a:solidFill>
          <a:ln w="1905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b="1">
              <a:latin typeface="メイリオ" pitchFamily="50" charset="-128"/>
              <a:ea typeface="メイリオ" pitchFamily="50" charset="-128"/>
              <a:cs typeface="メイリオ" pitchFamily="50" charset="-128"/>
            </a:endParaRPr>
          </a:p>
        </p:txBody>
      </p:sp>
      <p:sp>
        <p:nvSpPr>
          <p:cNvPr id="3" name="テキスト ボックス 2"/>
          <p:cNvSpPr txBox="1"/>
          <p:nvPr/>
        </p:nvSpPr>
        <p:spPr>
          <a:xfrm>
            <a:off x="3355708" y="3440033"/>
            <a:ext cx="1648340"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①現状の姿を描く</a:t>
            </a:r>
            <a:endParaRPr kumimoji="1" lang="ja-JP" altLang="en-US" sz="1200" b="1" dirty="0">
              <a:latin typeface="メイリオ" pitchFamily="50" charset="-128"/>
              <a:ea typeface="メイリオ" pitchFamily="50" charset="-128"/>
              <a:cs typeface="メイリオ" pitchFamily="50" charset="-128"/>
            </a:endParaRPr>
          </a:p>
        </p:txBody>
      </p:sp>
      <p:sp>
        <p:nvSpPr>
          <p:cNvPr id="49" name="テキスト ボックス 48"/>
          <p:cNvSpPr txBox="1"/>
          <p:nvPr/>
        </p:nvSpPr>
        <p:spPr>
          <a:xfrm>
            <a:off x="7412880" y="3079993"/>
            <a:ext cx="1695624"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②あるべき姿を描く</a:t>
            </a:r>
            <a:endParaRPr kumimoji="1" lang="ja-JP" altLang="en-US" sz="1200" b="1" dirty="0">
              <a:latin typeface="メイリオ" pitchFamily="50" charset="-128"/>
              <a:ea typeface="メイリオ" pitchFamily="50" charset="-128"/>
              <a:cs typeface="メイリオ" pitchFamily="50" charset="-128"/>
            </a:endParaRPr>
          </a:p>
        </p:txBody>
      </p:sp>
      <p:sp>
        <p:nvSpPr>
          <p:cNvPr id="50" name="テキスト ボックス 49"/>
          <p:cNvSpPr txBox="1"/>
          <p:nvPr/>
        </p:nvSpPr>
        <p:spPr>
          <a:xfrm>
            <a:off x="5492830" y="5354632"/>
            <a:ext cx="1471841" cy="461665"/>
          </a:xfrm>
          <a:prstGeom prst="rect">
            <a:avLst/>
          </a:prstGeom>
          <a:noFill/>
        </p:spPr>
        <p:txBody>
          <a:bodyPr wrap="square" rtlCol="0">
            <a:spAutoFit/>
          </a:bodyPr>
          <a:lstStyle/>
          <a:p>
            <a:pPr marL="180975" indent="-180975"/>
            <a:r>
              <a:rPr lang="ja-JP" altLang="en-US" sz="1200" b="1" dirty="0" smtClean="0">
                <a:latin typeface="メイリオ" pitchFamily="50" charset="-128"/>
                <a:ea typeface="メイリオ" pitchFamily="50" charset="-128"/>
                <a:cs typeface="メイリオ" pitchFamily="50" charset="-128"/>
              </a:rPr>
              <a:t>③要求を引き出して取りまとめる</a:t>
            </a:r>
            <a:endParaRPr kumimoji="1" lang="ja-JP" altLang="en-US" sz="1200" b="1" dirty="0">
              <a:latin typeface="メイリオ" pitchFamily="50" charset="-128"/>
              <a:ea typeface="メイリオ" pitchFamily="50" charset="-128"/>
              <a:cs typeface="メイリオ" pitchFamily="50" charset="-128"/>
            </a:endParaRPr>
          </a:p>
        </p:txBody>
      </p:sp>
      <p:sp>
        <p:nvSpPr>
          <p:cNvPr id="59" name="下カーブ矢印 58"/>
          <p:cNvSpPr/>
          <p:nvPr/>
        </p:nvSpPr>
        <p:spPr bwMode="auto">
          <a:xfrm flipV="1">
            <a:off x="2978566" y="5301209"/>
            <a:ext cx="2114826" cy="324000"/>
          </a:xfrm>
          <a:prstGeom prst="curvedDownArrow">
            <a:avLst/>
          </a:prstGeom>
          <a:solidFill>
            <a:srgbClr val="FFFF66"/>
          </a:solidFill>
          <a:ln w="1905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b="1">
              <a:latin typeface="メイリオ" pitchFamily="50" charset="-128"/>
              <a:ea typeface="メイリオ" pitchFamily="50" charset="-128"/>
              <a:cs typeface="メイリオ" pitchFamily="50" charset="-128"/>
            </a:endParaRPr>
          </a:p>
        </p:txBody>
      </p:sp>
      <p:sp>
        <p:nvSpPr>
          <p:cNvPr id="60" name="下カーブ矢印 59"/>
          <p:cNvSpPr/>
          <p:nvPr/>
        </p:nvSpPr>
        <p:spPr bwMode="auto">
          <a:xfrm flipV="1">
            <a:off x="2776815" y="5312297"/>
            <a:ext cx="5531711" cy="504000"/>
          </a:xfrm>
          <a:prstGeom prst="curvedDownArrow">
            <a:avLst/>
          </a:prstGeom>
          <a:solidFill>
            <a:srgbClr val="99FF66"/>
          </a:solidFill>
          <a:ln w="1905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b="1">
              <a:latin typeface="メイリオ" pitchFamily="50" charset="-128"/>
              <a:ea typeface="メイリオ" pitchFamily="50" charset="-128"/>
              <a:cs typeface="メイリオ" pitchFamily="50" charset="-128"/>
            </a:endParaRPr>
          </a:p>
        </p:txBody>
      </p:sp>
      <p:sp>
        <p:nvSpPr>
          <p:cNvPr id="20" name="AutoShape 10"/>
          <p:cNvSpPr>
            <a:spLocks noChangeArrowheads="1"/>
          </p:cNvSpPr>
          <p:nvPr/>
        </p:nvSpPr>
        <p:spPr bwMode="auto">
          <a:xfrm>
            <a:off x="1793012" y="3717032"/>
            <a:ext cx="1700413" cy="504000"/>
          </a:xfrm>
          <a:prstGeom prst="roundRect">
            <a:avLst>
              <a:gd name="adj" fmla="val 16667"/>
            </a:avLst>
          </a:prstGeom>
          <a:solidFill>
            <a:schemeClr val="bg1"/>
          </a:solidFill>
          <a:ln w="9525" algn="ctr">
            <a:solidFill>
              <a:srgbClr val="000000"/>
            </a:solidFill>
            <a:round/>
            <a:headEnd/>
            <a:tailEnd/>
          </a:ln>
          <a:effectLst/>
          <a:extLst/>
        </p:spPr>
        <p:txBody>
          <a:bodyPr lIns="36000" tIns="36000" rIns="36000" bIns="36000" anchor="ctr"/>
          <a:lstStyle/>
          <a:p>
            <a:pPr algn="ctr"/>
            <a:r>
              <a:rPr lang="ja-JP" altLang="en-US" sz="1400" dirty="0">
                <a:latin typeface="メイリオ" pitchFamily="50" charset="-128"/>
                <a:ea typeface="メイリオ" pitchFamily="50" charset="-128"/>
                <a:cs typeface="メイリオ" pitchFamily="50" charset="-128"/>
              </a:rPr>
              <a:t>ビジネス戦略 </a:t>
            </a:r>
          </a:p>
        </p:txBody>
      </p:sp>
      <p:sp>
        <p:nvSpPr>
          <p:cNvPr id="24" name="AutoShape 15"/>
          <p:cNvSpPr>
            <a:spLocks noChangeArrowheads="1"/>
          </p:cNvSpPr>
          <p:nvPr/>
        </p:nvSpPr>
        <p:spPr bwMode="auto">
          <a:xfrm>
            <a:off x="1804298" y="4730808"/>
            <a:ext cx="1700413" cy="504000"/>
          </a:xfrm>
          <a:prstGeom prst="roundRect">
            <a:avLst>
              <a:gd name="adj" fmla="val 16667"/>
            </a:avLst>
          </a:prstGeom>
          <a:solidFill>
            <a:schemeClr val="bg1"/>
          </a:solidFill>
          <a:ln w="9525" algn="ctr">
            <a:solidFill>
              <a:srgbClr val="000000"/>
            </a:solidFill>
            <a:round/>
            <a:headEnd/>
            <a:tailEnd/>
          </a:ln>
          <a:effectLst/>
          <a:extLst/>
        </p:spPr>
        <p:txBody>
          <a:bodyPr lIns="36000" tIns="36000" rIns="36000" bIns="36000" anchor="ctr"/>
          <a:lstStyle/>
          <a:p>
            <a:pPr algn="ctr"/>
            <a:r>
              <a:rPr lang="ja-JP" altLang="en-US" sz="1400" dirty="0">
                <a:latin typeface="メイリオ" pitchFamily="50" charset="-128"/>
                <a:ea typeface="メイリオ" pitchFamily="50" charset="-128"/>
                <a:cs typeface="メイリオ" pitchFamily="50" charset="-128"/>
              </a:rPr>
              <a:t>現行業務・</a:t>
            </a:r>
            <a:r>
              <a:rPr lang="ja-JP" altLang="en-US" sz="1400" dirty="0" smtClean="0">
                <a:latin typeface="メイリオ" pitchFamily="50" charset="-128"/>
                <a:ea typeface="メイリオ" pitchFamily="50" charset="-128"/>
                <a:cs typeface="メイリオ" pitchFamily="50" charset="-128"/>
              </a:rPr>
              <a:t>システムの</a:t>
            </a:r>
            <a:r>
              <a:rPr lang="ja-JP" altLang="en-US" sz="1400" dirty="0">
                <a:latin typeface="メイリオ" pitchFamily="50" charset="-128"/>
                <a:ea typeface="メイリオ" pitchFamily="50" charset="-128"/>
                <a:cs typeface="メイリオ" pitchFamily="50" charset="-128"/>
              </a:rPr>
              <a:t>問題・課題 </a:t>
            </a:r>
          </a:p>
        </p:txBody>
      </p:sp>
      <p:sp>
        <p:nvSpPr>
          <p:cNvPr id="61" name="テキスト ボックス 60"/>
          <p:cNvSpPr txBox="1"/>
          <p:nvPr/>
        </p:nvSpPr>
        <p:spPr>
          <a:xfrm>
            <a:off x="3315869" y="5323274"/>
            <a:ext cx="1472155"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①現状の姿を描く</a:t>
            </a:r>
            <a:endParaRPr kumimoji="1" lang="ja-JP" altLang="en-US" sz="1200" b="1" dirty="0">
              <a:latin typeface="メイリオ" pitchFamily="50" charset="-128"/>
              <a:ea typeface="メイリオ" pitchFamily="50" charset="-128"/>
              <a:cs typeface="メイリオ" pitchFamily="50" charset="-128"/>
            </a:endParaRPr>
          </a:p>
        </p:txBody>
      </p:sp>
      <p:sp>
        <p:nvSpPr>
          <p:cNvPr id="62" name="テキスト ボックス 61"/>
          <p:cNvSpPr txBox="1"/>
          <p:nvPr/>
        </p:nvSpPr>
        <p:spPr>
          <a:xfrm>
            <a:off x="7412880" y="5672281"/>
            <a:ext cx="1695624"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②あるべき姿を描く</a:t>
            </a:r>
            <a:endParaRPr kumimoji="1" lang="ja-JP" altLang="en-US" sz="1200" b="1" dirty="0">
              <a:latin typeface="メイリオ" pitchFamily="50" charset="-128"/>
              <a:ea typeface="メイリオ" pitchFamily="50" charset="-128"/>
              <a:cs typeface="メイリオ" pitchFamily="50" charset="-128"/>
            </a:endParaRPr>
          </a:p>
        </p:txBody>
      </p:sp>
      <p:sp>
        <p:nvSpPr>
          <p:cNvPr id="30" name="テキスト ボックス 29"/>
          <p:cNvSpPr txBox="1"/>
          <p:nvPr/>
        </p:nvSpPr>
        <p:spPr>
          <a:xfrm>
            <a:off x="1804298" y="3486150"/>
            <a:ext cx="1237057" cy="276999"/>
          </a:xfrm>
          <a:prstGeom prst="rect">
            <a:avLst/>
          </a:prstGeom>
          <a:solidFill>
            <a:srgbClr val="CC99FF"/>
          </a:solidFill>
        </p:spPr>
        <p:txBody>
          <a:bodyPr wrap="square" rtlCol="0">
            <a:spAutoFit/>
          </a:bodyPr>
          <a:lstStyle/>
          <a:p>
            <a:pPr algn="ctr"/>
            <a:r>
              <a:rPr kumimoji="1" lang="ja-JP" altLang="en-US" sz="1200" dirty="0" smtClean="0">
                <a:latin typeface="メイリオ" pitchFamily="50" charset="-128"/>
                <a:ea typeface="メイリオ" pitchFamily="50" charset="-128"/>
                <a:cs typeface="メイリオ" pitchFamily="50" charset="-128"/>
              </a:rPr>
              <a:t>トップダウン</a:t>
            </a:r>
            <a:endParaRPr kumimoji="1" lang="ja-JP" altLang="en-US" sz="1200" dirty="0">
              <a:latin typeface="メイリオ" pitchFamily="50" charset="-128"/>
              <a:ea typeface="メイリオ" pitchFamily="50" charset="-128"/>
              <a:cs typeface="メイリオ" pitchFamily="50" charset="-128"/>
            </a:endParaRPr>
          </a:p>
        </p:txBody>
      </p:sp>
      <p:sp>
        <p:nvSpPr>
          <p:cNvPr id="31" name="テキスト ボックス 30"/>
          <p:cNvSpPr txBox="1"/>
          <p:nvPr/>
        </p:nvSpPr>
        <p:spPr>
          <a:xfrm>
            <a:off x="1840632" y="5207466"/>
            <a:ext cx="1237057" cy="276999"/>
          </a:xfrm>
          <a:prstGeom prst="rect">
            <a:avLst/>
          </a:prstGeom>
          <a:solidFill>
            <a:srgbClr val="CC99FF"/>
          </a:solidFill>
        </p:spPr>
        <p:txBody>
          <a:bodyPr wrap="square" rtlCol="0">
            <a:spAutoFit/>
          </a:bodyPr>
          <a:lstStyle/>
          <a:p>
            <a:pPr algn="ctr"/>
            <a:r>
              <a:rPr kumimoji="1" lang="ja-JP" altLang="en-US" sz="1200" dirty="0" smtClean="0">
                <a:latin typeface="メイリオ" pitchFamily="50" charset="-128"/>
                <a:ea typeface="メイリオ" pitchFamily="50" charset="-128"/>
                <a:cs typeface="メイリオ" pitchFamily="50" charset="-128"/>
              </a:rPr>
              <a:t>ボトムアップ</a:t>
            </a:r>
            <a:endParaRPr kumimoji="1" lang="ja-JP" altLang="en-US" sz="1200" dirty="0">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318563" y="1556792"/>
            <a:ext cx="2717856" cy="276999"/>
          </a:xfrm>
          <a:prstGeom prst="rect">
            <a:avLst/>
          </a:prstGeom>
          <a:noFill/>
        </p:spPr>
        <p:txBody>
          <a:bodyPr wrap="square" rtlCol="0">
            <a:spAutoFit/>
          </a:bodyPr>
          <a:lstStyle/>
          <a:p>
            <a:pPr marL="171450" indent="-171450">
              <a:buFont typeface="Wingdings" pitchFamily="2" charset="2"/>
              <a:buChar char="u"/>
            </a:pPr>
            <a:r>
              <a:rPr lang="ja-JP" altLang="en-US" sz="1200" dirty="0" smtClean="0">
                <a:solidFill>
                  <a:schemeClr val="bg1">
                    <a:lumMod val="50000"/>
                  </a:schemeClr>
                </a:solidFill>
                <a:latin typeface="メイリオ" pitchFamily="50" charset="-128"/>
                <a:ea typeface="メイリオ" pitchFamily="50" charset="-128"/>
                <a:cs typeface="メイリオ" pitchFamily="50" charset="-128"/>
              </a:rPr>
              <a:t>「①現状の姿を描く」のポイント</a:t>
            </a:r>
            <a:endParaRPr kumimoji="1" lang="ja-JP" altLang="en-US" sz="1200" dirty="0">
              <a:solidFill>
                <a:schemeClr val="bg1">
                  <a:lumMod val="50000"/>
                </a:schemeClr>
              </a:solidFill>
              <a:latin typeface="メイリオ" pitchFamily="50" charset="-128"/>
              <a:ea typeface="メイリオ" pitchFamily="50" charset="-128"/>
              <a:cs typeface="メイリオ" pitchFamily="50" charset="-128"/>
            </a:endParaRPr>
          </a:p>
        </p:txBody>
      </p:sp>
      <p:sp>
        <p:nvSpPr>
          <p:cNvPr id="39" name="テキスト ボックス 38"/>
          <p:cNvSpPr txBox="1"/>
          <p:nvPr/>
        </p:nvSpPr>
        <p:spPr>
          <a:xfrm>
            <a:off x="4134548" y="1556792"/>
            <a:ext cx="2885724" cy="276999"/>
          </a:xfrm>
          <a:prstGeom prst="rect">
            <a:avLst/>
          </a:prstGeom>
          <a:noFill/>
        </p:spPr>
        <p:txBody>
          <a:bodyPr wrap="square" rtlCol="0">
            <a:spAutoFit/>
          </a:bodyPr>
          <a:lstStyle/>
          <a:p>
            <a:pPr marL="171450" indent="-171450">
              <a:buFont typeface="Wingdings" pitchFamily="2" charset="2"/>
              <a:buChar char="u"/>
            </a:pPr>
            <a:r>
              <a:rPr lang="ja-JP" altLang="en-US" sz="1200" dirty="0" smtClean="0">
                <a:solidFill>
                  <a:schemeClr val="bg1">
                    <a:lumMod val="50000"/>
                  </a:schemeClr>
                </a:solidFill>
                <a:latin typeface="メイリオ" pitchFamily="50" charset="-128"/>
                <a:ea typeface="メイリオ" pitchFamily="50" charset="-128"/>
                <a:cs typeface="メイリオ" pitchFamily="50" charset="-128"/>
              </a:rPr>
              <a:t>「②あるべき姿を描く」のポイント</a:t>
            </a:r>
            <a:endParaRPr kumimoji="1" lang="ja-JP" altLang="en-US" sz="1200" dirty="0">
              <a:solidFill>
                <a:schemeClr val="bg1">
                  <a:lumMod val="50000"/>
                </a:schemeClr>
              </a:solidFill>
              <a:latin typeface="メイリオ" pitchFamily="50" charset="-128"/>
              <a:ea typeface="メイリオ" pitchFamily="50" charset="-128"/>
              <a:cs typeface="メイリオ" pitchFamily="50" charset="-128"/>
            </a:endParaRPr>
          </a:p>
        </p:txBody>
      </p:sp>
      <p:sp>
        <p:nvSpPr>
          <p:cNvPr id="40" name="テキスト ボックス 39"/>
          <p:cNvSpPr txBox="1"/>
          <p:nvPr/>
        </p:nvSpPr>
        <p:spPr>
          <a:xfrm>
            <a:off x="251520" y="5805264"/>
            <a:ext cx="3847862" cy="276999"/>
          </a:xfrm>
          <a:prstGeom prst="rect">
            <a:avLst/>
          </a:prstGeom>
          <a:noFill/>
        </p:spPr>
        <p:txBody>
          <a:bodyPr wrap="square" rtlCol="0">
            <a:spAutoFit/>
          </a:bodyPr>
          <a:lstStyle/>
          <a:p>
            <a:pPr marL="171450" indent="-171450">
              <a:buFont typeface="Wingdings" pitchFamily="2" charset="2"/>
              <a:buChar char="u"/>
            </a:pPr>
            <a:r>
              <a:rPr lang="ja-JP" altLang="en-US" sz="1200" dirty="0" smtClean="0">
                <a:solidFill>
                  <a:schemeClr val="bg1">
                    <a:lumMod val="50000"/>
                  </a:schemeClr>
                </a:solidFill>
                <a:latin typeface="メイリオ" pitchFamily="50" charset="-128"/>
                <a:ea typeface="メイリオ" pitchFamily="50" charset="-128"/>
                <a:cs typeface="メイリオ" pitchFamily="50" charset="-128"/>
              </a:rPr>
              <a:t>「③要求を引き出して取りまとめる」のポイント</a:t>
            </a:r>
            <a:endParaRPr kumimoji="1" lang="ja-JP" altLang="en-US" sz="1200" dirty="0">
              <a:solidFill>
                <a:schemeClr val="bg1">
                  <a:lumMod val="50000"/>
                </a:schemeClr>
              </a:solidFill>
              <a:latin typeface="メイリオ" pitchFamily="50" charset="-128"/>
              <a:ea typeface="メイリオ" pitchFamily="50" charset="-128"/>
              <a:cs typeface="メイリオ" pitchFamily="50" charset="-128"/>
            </a:endParaRPr>
          </a:p>
        </p:txBody>
      </p:sp>
      <p:sp>
        <p:nvSpPr>
          <p:cNvPr id="41" name="角丸四角形 40"/>
          <p:cNvSpPr/>
          <p:nvPr/>
        </p:nvSpPr>
        <p:spPr>
          <a:xfrm>
            <a:off x="352815" y="1772816"/>
            <a:ext cx="3715129" cy="1253402"/>
          </a:xfrm>
          <a:prstGeom prst="roundRect">
            <a:avLst/>
          </a:prstGeom>
        </p:spPr>
        <p:style>
          <a:lnRef idx="1">
            <a:schemeClr val="accent1"/>
          </a:lnRef>
          <a:fillRef idx="2">
            <a:schemeClr val="accent1"/>
          </a:fillRef>
          <a:effectRef idx="1">
            <a:schemeClr val="accent1"/>
          </a:effectRef>
          <a:fontRef idx="minor">
            <a:schemeClr val="dk1"/>
          </a:fontRef>
        </p:style>
        <p:txBody>
          <a:bodyPr lIns="36000" tIns="72000" rIns="36000" bIns="72000" rtlCol="0" anchor="ctr"/>
          <a:lstStyle/>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重要なのは</a:t>
            </a:r>
            <a:r>
              <a:rPr lang="ja-JP" altLang="en-US" sz="1200" b="1" dirty="0">
                <a:solidFill>
                  <a:srgbClr val="FF0000"/>
                </a:solidFill>
                <a:latin typeface="メイリオ" pitchFamily="50" charset="-128"/>
                <a:ea typeface="メイリオ" pitchFamily="50" charset="-128"/>
                <a:cs typeface="メイリオ" pitchFamily="50" charset="-128"/>
              </a:rPr>
              <a:t>「何を解決したいか」</a:t>
            </a:r>
            <a:r>
              <a:rPr lang="ja-JP" altLang="en-US" sz="1200" dirty="0">
                <a:latin typeface="メイリオ" pitchFamily="50" charset="-128"/>
                <a:ea typeface="メイリオ" pitchFamily="50" charset="-128"/>
                <a:cs typeface="メイリオ" pitchFamily="50" charset="-128"/>
              </a:rPr>
              <a:t>ということ。</a:t>
            </a:r>
          </a:p>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問題の原因はどうあれ</a:t>
            </a:r>
            <a:r>
              <a:rPr lang="ja-JP" altLang="en-US" sz="1200" b="1" dirty="0">
                <a:solidFill>
                  <a:srgbClr val="FF0000"/>
                </a:solidFill>
                <a:latin typeface="メイリオ" pitchFamily="50" charset="-128"/>
                <a:ea typeface="メイリオ" pitchFamily="50" charset="-128"/>
                <a:cs typeface="メイリオ" pitchFamily="50" charset="-128"/>
              </a:rPr>
              <a:t>「結果的に、これさえ解決すれば良い」</a:t>
            </a:r>
            <a:r>
              <a:rPr lang="ja-JP" altLang="en-US" sz="1200" dirty="0">
                <a:latin typeface="メイリオ" pitchFamily="50" charset="-128"/>
                <a:ea typeface="メイリオ" pitchFamily="50" charset="-128"/>
                <a:cs typeface="メイリオ" pitchFamily="50" charset="-128"/>
              </a:rPr>
              <a:t>と思えることに集中する。</a:t>
            </a:r>
          </a:p>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従って「現状の姿」には、</a:t>
            </a:r>
            <a:r>
              <a:rPr lang="ja-JP" altLang="en-US" sz="1200" b="1" dirty="0">
                <a:solidFill>
                  <a:srgbClr val="FF0000"/>
                </a:solidFill>
                <a:latin typeface="メイリオ" pitchFamily="50" charset="-128"/>
                <a:ea typeface="メイリオ" pitchFamily="50" charset="-128"/>
                <a:cs typeface="メイリオ" pitchFamily="50" charset="-128"/>
              </a:rPr>
              <a:t>真の原因が含まれている必要は無い</a:t>
            </a:r>
            <a:r>
              <a:rPr lang="ja-JP" altLang="en-US" sz="1200" dirty="0">
                <a:latin typeface="メイリオ" pitchFamily="50" charset="-128"/>
                <a:ea typeface="メイリオ" pitchFamily="50" charset="-128"/>
                <a:cs typeface="メイリオ" pitchFamily="50" charset="-128"/>
              </a:rPr>
              <a:t>。</a:t>
            </a:r>
          </a:p>
        </p:txBody>
      </p:sp>
      <p:sp>
        <p:nvSpPr>
          <p:cNvPr id="43" name="角丸四角形 42"/>
          <p:cNvSpPr/>
          <p:nvPr/>
        </p:nvSpPr>
        <p:spPr>
          <a:xfrm>
            <a:off x="4169239" y="1772816"/>
            <a:ext cx="4795249" cy="1253402"/>
          </a:xfrm>
          <a:prstGeom prst="roundRect">
            <a:avLst/>
          </a:prstGeom>
        </p:spPr>
        <p:style>
          <a:lnRef idx="1">
            <a:schemeClr val="accent1"/>
          </a:lnRef>
          <a:fillRef idx="2">
            <a:schemeClr val="accent1"/>
          </a:fillRef>
          <a:effectRef idx="1">
            <a:schemeClr val="accent1"/>
          </a:effectRef>
          <a:fontRef idx="minor">
            <a:schemeClr val="dk1"/>
          </a:fontRef>
        </p:style>
        <p:txBody>
          <a:bodyPr lIns="36000" tIns="72000" rIns="36000" bIns="72000" rtlCol="0" anchor="ctr"/>
          <a:lstStyle/>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あるべき姿は、何かを達成した</a:t>
            </a:r>
            <a:r>
              <a:rPr lang="ja-JP" altLang="en-US" sz="1200" b="1" dirty="0">
                <a:solidFill>
                  <a:srgbClr val="FF0000"/>
                </a:solidFill>
                <a:latin typeface="メイリオ" pitchFamily="50" charset="-128"/>
                <a:ea typeface="メイリオ" pitchFamily="50" charset="-128"/>
                <a:cs typeface="メイリオ" pitchFamily="50" charset="-128"/>
              </a:rPr>
              <a:t>「状態」</a:t>
            </a:r>
            <a:r>
              <a:rPr lang="ja-JP" altLang="en-US" sz="1200" dirty="0">
                <a:latin typeface="メイリオ" pitchFamily="50" charset="-128"/>
                <a:ea typeface="メイリオ" pitchFamily="50" charset="-128"/>
                <a:cs typeface="メイリオ" pitchFamily="50" charset="-128"/>
              </a:rPr>
              <a:t>を表す。</a:t>
            </a:r>
          </a:p>
          <a:p>
            <a:pPr marL="171450" indent="-171450">
              <a:buFont typeface="Arial" pitchFamily="34" charset="0"/>
              <a:buChar char="•"/>
            </a:pPr>
            <a:r>
              <a:rPr lang="ja-JP" altLang="en-US" sz="1200" dirty="0" smtClean="0">
                <a:solidFill>
                  <a:schemeClr val="tx1"/>
                </a:solidFill>
                <a:latin typeface="メイリオ" pitchFamily="50" charset="-128"/>
                <a:ea typeface="メイリオ" pitchFamily="50" charset="-128"/>
                <a:cs typeface="メイリオ" pitchFamily="50" charset="-128"/>
              </a:rPr>
              <a:t>語尾を</a:t>
            </a:r>
            <a:r>
              <a:rPr lang="ja-JP" altLang="en-US" sz="1200" b="1" dirty="0" smtClean="0">
                <a:solidFill>
                  <a:srgbClr val="FF0000"/>
                </a:solidFill>
                <a:latin typeface="メイリオ" pitchFamily="50" charset="-128"/>
                <a:ea typeface="メイリオ" pitchFamily="50" charset="-128"/>
                <a:cs typeface="メイリオ" pitchFamily="50" charset="-128"/>
              </a:rPr>
              <a:t>「</a:t>
            </a:r>
            <a:r>
              <a:rPr lang="en-US" altLang="ja-JP" sz="1200" b="1" dirty="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になっている」「</a:t>
            </a:r>
            <a:r>
              <a:rPr lang="en-US" altLang="ja-JP" sz="1200" b="1" dirty="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している」「</a:t>
            </a:r>
            <a:r>
              <a:rPr lang="en-US" altLang="ja-JP" sz="1200" b="1" dirty="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を達成している」</a:t>
            </a:r>
            <a:r>
              <a:rPr lang="ja-JP" altLang="en-US" sz="1200" dirty="0">
                <a:latin typeface="メイリオ" pitchFamily="50" charset="-128"/>
                <a:ea typeface="メイリオ" pitchFamily="50" charset="-128"/>
                <a:cs typeface="メイリオ" pitchFamily="50" charset="-128"/>
              </a:rPr>
              <a:t>などの状態を表す語尾にしてみる。</a:t>
            </a:r>
          </a:p>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行動（</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する）や、現状の問題を解決する方法ではない。</a:t>
            </a:r>
          </a:p>
          <a:p>
            <a:pPr marL="171450" indent="-171450">
              <a:buFont typeface="Arial" pitchFamily="34" charset="0"/>
              <a:buChar char="•"/>
            </a:pPr>
            <a:r>
              <a:rPr lang="ja-JP" altLang="en-US" sz="1200" b="1" dirty="0" smtClean="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心から実現したいと思うか」「それが実現すると誇らしいか」</a:t>
            </a:r>
            <a:r>
              <a:rPr lang="ja-JP" altLang="en-US" sz="1200" dirty="0">
                <a:latin typeface="メイリオ" pitchFamily="50" charset="-128"/>
                <a:ea typeface="メイリオ" pitchFamily="50" charset="-128"/>
                <a:cs typeface="メイリオ" pitchFamily="50" charset="-128"/>
              </a:rPr>
              <a:t>を自問してみる。</a:t>
            </a:r>
          </a:p>
        </p:txBody>
      </p:sp>
      <p:sp>
        <p:nvSpPr>
          <p:cNvPr id="46" name="角丸四角形 45"/>
          <p:cNvSpPr/>
          <p:nvPr/>
        </p:nvSpPr>
        <p:spPr>
          <a:xfrm>
            <a:off x="323528" y="6021288"/>
            <a:ext cx="8036112" cy="504056"/>
          </a:xfrm>
          <a:prstGeom prst="roundRect">
            <a:avLst/>
          </a:prstGeom>
        </p:spPr>
        <p:style>
          <a:lnRef idx="1">
            <a:schemeClr val="accent1"/>
          </a:lnRef>
          <a:fillRef idx="2">
            <a:schemeClr val="accent1"/>
          </a:fillRef>
          <a:effectRef idx="1">
            <a:schemeClr val="accent1"/>
          </a:effectRef>
          <a:fontRef idx="minor">
            <a:schemeClr val="dk1"/>
          </a:fontRef>
        </p:style>
        <p:txBody>
          <a:bodyPr lIns="36000" tIns="72000" rIns="36000" bIns="72000" rtlCol="0" anchor="ctr"/>
          <a:lstStyle/>
          <a:p>
            <a:pPr marL="171450" indent="-171450">
              <a:buFont typeface="Arial" pitchFamily="34" charset="0"/>
              <a:buChar char="•"/>
            </a:pPr>
            <a:r>
              <a:rPr lang="ja-JP" altLang="en-US" sz="1200" dirty="0">
                <a:latin typeface="メイリオ" pitchFamily="50" charset="-128"/>
                <a:ea typeface="メイリオ" pitchFamily="50" charset="-128"/>
                <a:cs typeface="メイリオ" pitchFamily="50" charset="-128"/>
              </a:rPr>
              <a:t>要求は、ただ思いつくままに書くのではなく、要求を満たせば</a:t>
            </a:r>
            <a:r>
              <a:rPr lang="ja-JP" altLang="en-US" sz="1200" b="1" dirty="0">
                <a:solidFill>
                  <a:srgbClr val="FF0000"/>
                </a:solidFill>
                <a:latin typeface="メイリオ" pitchFamily="50" charset="-128"/>
                <a:ea typeface="メイリオ" pitchFamily="50" charset="-128"/>
                <a:cs typeface="メイリオ" pitchFamily="50" charset="-128"/>
              </a:rPr>
              <a:t>「あるべき姿」が必ず実現すると確信できるもの</a:t>
            </a:r>
            <a:r>
              <a:rPr lang="ja-JP" altLang="en-US" sz="1200" dirty="0">
                <a:latin typeface="メイリオ" pitchFamily="50" charset="-128"/>
                <a:ea typeface="メイリオ" pitchFamily="50" charset="-128"/>
                <a:cs typeface="メイリオ" pitchFamily="50" charset="-128"/>
              </a:rPr>
              <a:t>でなければならない。（必要十分条件）</a:t>
            </a:r>
          </a:p>
        </p:txBody>
      </p:sp>
      <p:sp>
        <p:nvSpPr>
          <p:cNvPr id="44" name="テキスト ボックス 43"/>
          <p:cNvSpPr txBox="1"/>
          <p:nvPr/>
        </p:nvSpPr>
        <p:spPr>
          <a:xfrm>
            <a:off x="251520" y="828001"/>
            <a:ext cx="8208912" cy="738664"/>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トップダウン視点、ボトムアップ視点により、以下のステップで要求・ソリューションを検討する。</a:t>
            </a:r>
            <a:endParaRPr lang="en-US" altLang="ja-JP" sz="1400" dirty="0" smtClean="0">
              <a:latin typeface="メイリオ" pitchFamily="50" charset="-128"/>
              <a:ea typeface="メイリオ" pitchFamily="50" charset="-128"/>
              <a:cs typeface="メイリオ" pitchFamily="50" charset="-128"/>
            </a:endParaRPr>
          </a:p>
          <a:p>
            <a:r>
              <a:rPr lang="ja-JP" altLang="en-US" sz="1400" dirty="0" smtClean="0">
                <a:latin typeface="メイリオ" pitchFamily="50" charset="-128"/>
                <a:ea typeface="メイリオ" pitchFamily="50" charset="-128"/>
                <a:cs typeface="メイリオ" pitchFamily="50" charset="-128"/>
              </a:rPr>
              <a:t>　</a:t>
            </a: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ステップ</a:t>
            </a:r>
            <a:r>
              <a:rPr lang="en-US" altLang="ja-JP" sz="14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①現状の姿を描く</a:t>
            </a:r>
            <a:r>
              <a:rPr lang="ja-JP" altLang="en-US" sz="1400" dirty="0" smtClean="0">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②あるべき姿を描く</a:t>
            </a:r>
            <a:r>
              <a:rPr lang="ja-JP" altLang="en-US" sz="1400" dirty="0" smtClean="0">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③要求を引き出して取りまとめる</a:t>
            </a:r>
            <a:endParaRPr lang="en-US" altLang="ja-JP" sz="1400" b="1" dirty="0" smtClean="0">
              <a:latin typeface="メイリオ" pitchFamily="50" charset="-128"/>
              <a:ea typeface="メイリオ" pitchFamily="50" charset="-128"/>
              <a:cs typeface="メイリオ" pitchFamily="50" charset="-128"/>
            </a:endParaRPr>
          </a:p>
          <a:p>
            <a:r>
              <a:rPr lang="ja-JP" altLang="en-US" sz="1400" b="1" dirty="0" smtClean="0">
                <a:latin typeface="メイリオ" pitchFamily="50" charset="-128"/>
                <a:ea typeface="メイリオ" pitchFamily="50" charset="-128"/>
                <a:cs typeface="メイリオ" pitchFamily="50" charset="-128"/>
              </a:rPr>
              <a:t>　　　　　　　→</a:t>
            </a:r>
            <a:r>
              <a:rPr lang="ja-JP" altLang="en-US" sz="1400" b="1" dirty="0">
                <a:latin typeface="メイリオ" pitchFamily="50" charset="-128"/>
                <a:ea typeface="メイリオ" pitchFamily="50" charset="-128"/>
                <a:cs typeface="メイリオ" pitchFamily="50" charset="-128"/>
              </a:rPr>
              <a:t>④ソリューションを検討する</a:t>
            </a:r>
            <a:endParaRPr lang="en-US" altLang="ja-JP" sz="1400" b="1" dirty="0">
              <a:latin typeface="メイリオ" pitchFamily="50" charset="-128"/>
              <a:ea typeface="メイリオ" pitchFamily="50" charset="-128"/>
              <a:cs typeface="メイリオ" pitchFamily="50" charset="-128"/>
            </a:endParaRPr>
          </a:p>
        </p:txBody>
      </p:sp>
      <p:cxnSp>
        <p:nvCxnSpPr>
          <p:cNvPr id="37" name="直線矢印コネクタ 36"/>
          <p:cNvCxnSpPr>
            <a:stCxn id="62" idx="1"/>
          </p:cNvCxnSpPr>
          <p:nvPr/>
        </p:nvCxnSpPr>
        <p:spPr>
          <a:xfrm flipH="1" flipV="1">
            <a:off x="7207926" y="3026219"/>
            <a:ext cx="204954" cy="2784562"/>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sp>
        <p:nvSpPr>
          <p:cNvPr id="45" name="AutoShape 27"/>
          <p:cNvSpPr>
            <a:spLocks noChangeArrowheads="1"/>
          </p:cNvSpPr>
          <p:nvPr/>
        </p:nvSpPr>
        <p:spPr bwMode="auto">
          <a:xfrm>
            <a:off x="6393011" y="3717032"/>
            <a:ext cx="843285" cy="1517776"/>
          </a:xfrm>
          <a:prstGeom prst="homePlate">
            <a:avLst>
              <a:gd name="adj" fmla="val 17756"/>
            </a:avLst>
          </a:prstGeom>
          <a:solidFill>
            <a:srgbClr val="CCFFFF"/>
          </a:solidFill>
          <a:ln w="28575" algn="ctr">
            <a:solidFill>
              <a:srgbClr val="3333FF"/>
            </a:solidFill>
            <a:miter lim="800000"/>
            <a:headEnd/>
            <a:tailEnd/>
          </a:ln>
          <a:effectLst/>
          <a:extLst/>
        </p:spPr>
        <p:txBody>
          <a:bodyPr wrap="none" lIns="90000" tIns="46800" rIns="90000" bIns="46800" anchor="ctr"/>
          <a:lstStyle/>
          <a:p>
            <a:pPr eaLnBrk="1" hangingPunct="1">
              <a:spcBef>
                <a:spcPct val="50000"/>
              </a:spcBef>
            </a:pPr>
            <a:r>
              <a:rPr lang="ja-JP" altLang="en-US" sz="1400" b="1" dirty="0" smtClean="0">
                <a:latin typeface="メイリオ" pitchFamily="50" charset="-128"/>
                <a:ea typeface="メイリオ" pitchFamily="50" charset="-128"/>
                <a:cs typeface="メイリオ" pitchFamily="50" charset="-128"/>
              </a:rPr>
              <a:t>ソリュー</a:t>
            </a:r>
            <a:endParaRPr lang="en-US" altLang="ja-JP" sz="1400" b="1" dirty="0" smtClean="0">
              <a:latin typeface="メイリオ" pitchFamily="50" charset="-128"/>
              <a:ea typeface="メイリオ" pitchFamily="50" charset="-128"/>
              <a:cs typeface="メイリオ" pitchFamily="50" charset="-128"/>
            </a:endParaRPr>
          </a:p>
          <a:p>
            <a:pPr eaLnBrk="1" hangingPunct="1">
              <a:spcBef>
                <a:spcPct val="50000"/>
              </a:spcBef>
            </a:pPr>
            <a:r>
              <a:rPr lang="ja-JP" altLang="en-US" sz="1400" b="1" dirty="0" smtClean="0">
                <a:latin typeface="メイリオ" pitchFamily="50" charset="-128"/>
                <a:ea typeface="メイリオ" pitchFamily="50" charset="-128"/>
                <a:cs typeface="メイリオ" pitchFamily="50" charset="-128"/>
              </a:rPr>
              <a:t>ション</a:t>
            </a:r>
            <a:endParaRPr lang="ja-JP" altLang="en-US" sz="1400" b="1" dirty="0">
              <a:latin typeface="メイリオ" pitchFamily="50" charset="-128"/>
              <a:ea typeface="メイリオ" pitchFamily="50" charset="-128"/>
              <a:cs typeface="メイリオ" pitchFamily="50" charset="-128"/>
            </a:endParaRPr>
          </a:p>
        </p:txBody>
      </p:sp>
      <p:sp>
        <p:nvSpPr>
          <p:cNvPr id="48" name="テキスト ボックス 47"/>
          <p:cNvSpPr txBox="1"/>
          <p:nvPr/>
        </p:nvSpPr>
        <p:spPr>
          <a:xfrm>
            <a:off x="4932040" y="3338497"/>
            <a:ext cx="2448272" cy="276999"/>
          </a:xfrm>
          <a:prstGeom prst="rect">
            <a:avLst/>
          </a:prstGeom>
          <a:noFill/>
        </p:spPr>
        <p:txBody>
          <a:bodyPr wrap="square" rtlCol="0">
            <a:spAutoFit/>
          </a:bodyPr>
          <a:lstStyle/>
          <a:p>
            <a:pPr marL="180975" indent="-180975"/>
            <a:r>
              <a:rPr lang="ja-JP" altLang="en-US" sz="1200" b="1" dirty="0" smtClean="0">
                <a:latin typeface="メイリオ" pitchFamily="50" charset="-128"/>
                <a:ea typeface="メイリオ" pitchFamily="50" charset="-128"/>
                <a:cs typeface="メイリオ" pitchFamily="50" charset="-128"/>
              </a:rPr>
              <a:t>④ソリューションを検討する</a:t>
            </a:r>
            <a:endParaRPr kumimoji="1" lang="ja-JP" altLang="en-US" sz="1200" b="1" dirty="0">
              <a:latin typeface="メイリオ" pitchFamily="50" charset="-128"/>
              <a:ea typeface="メイリオ" pitchFamily="50" charset="-128"/>
              <a:cs typeface="メイリオ" pitchFamily="50" charset="-128"/>
            </a:endParaRPr>
          </a:p>
        </p:txBody>
      </p:sp>
      <p:cxnSp>
        <p:nvCxnSpPr>
          <p:cNvPr id="51" name="直線矢印コネクタ 50"/>
          <p:cNvCxnSpPr/>
          <p:nvPr/>
        </p:nvCxnSpPr>
        <p:spPr>
          <a:xfrm>
            <a:off x="6566863" y="3555032"/>
            <a:ext cx="397808" cy="217458"/>
          </a:xfrm>
          <a:prstGeom prst="straightConnector1">
            <a:avLst/>
          </a:prstGeom>
          <a:ln>
            <a:solidFill>
              <a:schemeClr val="tx1"/>
            </a:solidFill>
            <a:prstDash val="dash"/>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544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５－３．要求・ソリューションの体系化の手順（</a:t>
            </a:r>
            <a:r>
              <a:rPr lang="en-US" altLang="ja-JP" dirty="0" smtClean="0"/>
              <a:t>2/4</a:t>
            </a:r>
            <a:r>
              <a:rPr lang="ja-JP" altLang="en-US" dirty="0" smtClean="0"/>
              <a:t>）</a:t>
            </a:r>
            <a:endParaRPr kumimoji="1" lang="ja-JP" altLang="en-US" dirty="0"/>
          </a:p>
        </p:txBody>
      </p:sp>
      <p:sp>
        <p:nvSpPr>
          <p:cNvPr id="53" name="Rectangle 15"/>
          <p:cNvSpPr>
            <a:spLocks noChangeArrowheads="1"/>
          </p:cNvSpPr>
          <p:nvPr/>
        </p:nvSpPr>
        <p:spPr bwMode="auto">
          <a:xfrm>
            <a:off x="107504" y="3784214"/>
            <a:ext cx="720388" cy="2669934"/>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ja-JP" altLang="en-US" sz="1050" b="1" dirty="0" smtClean="0">
                <a:latin typeface="メイリオ" pitchFamily="50" charset="-128"/>
                <a:ea typeface="メイリオ" pitchFamily="50" charset="-128"/>
                <a:cs typeface="メイリオ" pitchFamily="50" charset="-128"/>
              </a:rPr>
              <a:t>現状の姿</a:t>
            </a:r>
          </a:p>
          <a:p>
            <a:pPr algn="ctr">
              <a:defRPr/>
            </a:pPr>
            <a:r>
              <a:rPr lang="ja-JP" altLang="en-US" sz="1050" b="1" dirty="0" smtClean="0">
                <a:latin typeface="メイリオ" pitchFamily="50" charset="-128"/>
                <a:ea typeface="メイリオ" pitchFamily="50" charset="-128"/>
                <a:cs typeface="メイリオ" pitchFamily="50" charset="-128"/>
              </a:rPr>
              <a:t>（</a:t>
            </a:r>
            <a:r>
              <a:rPr lang="en-US" altLang="ja-JP" sz="1050" b="1" dirty="0" smtClean="0">
                <a:latin typeface="メイリオ" pitchFamily="50" charset="-128"/>
                <a:ea typeface="メイリオ" pitchFamily="50" charset="-128"/>
                <a:cs typeface="メイリオ" pitchFamily="50" charset="-128"/>
              </a:rPr>
              <a:t>As Is</a:t>
            </a:r>
            <a:r>
              <a:rPr lang="ja-JP" altLang="en-US" sz="1050" b="1" dirty="0" smtClean="0">
                <a:latin typeface="メイリオ" pitchFamily="50" charset="-128"/>
                <a:ea typeface="メイリオ" pitchFamily="50" charset="-128"/>
                <a:cs typeface="メイリオ" pitchFamily="50" charset="-128"/>
              </a:rPr>
              <a:t>）</a:t>
            </a: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ja-JP" altLang="en-US" sz="1050" b="1" dirty="0">
              <a:latin typeface="メイリオ" pitchFamily="50" charset="-128"/>
              <a:ea typeface="メイリオ" pitchFamily="50" charset="-128"/>
              <a:cs typeface="メイリオ" pitchFamily="50" charset="-128"/>
            </a:endParaRPr>
          </a:p>
        </p:txBody>
      </p:sp>
      <p:sp>
        <p:nvSpPr>
          <p:cNvPr id="54" name="Rectangle 16"/>
          <p:cNvSpPr>
            <a:spLocks noChangeArrowheads="1"/>
          </p:cNvSpPr>
          <p:nvPr/>
        </p:nvSpPr>
        <p:spPr bwMode="auto">
          <a:xfrm>
            <a:off x="8125920" y="3787593"/>
            <a:ext cx="864000" cy="2669934"/>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ja-JP" altLang="en-US" sz="1050" b="1" dirty="0">
                <a:latin typeface="メイリオ" pitchFamily="50" charset="-128"/>
                <a:ea typeface="メイリオ" pitchFamily="50" charset="-128"/>
                <a:cs typeface="メイリオ" pitchFamily="50" charset="-128"/>
              </a:rPr>
              <a:t>あるべき姿</a:t>
            </a:r>
          </a:p>
          <a:p>
            <a:pPr algn="ctr">
              <a:defRPr/>
            </a:pPr>
            <a:r>
              <a:rPr lang="ja-JP" altLang="en-US" sz="1050" b="1" dirty="0">
                <a:latin typeface="メイリオ" pitchFamily="50" charset="-128"/>
                <a:ea typeface="メイリオ" pitchFamily="50" charset="-128"/>
                <a:cs typeface="メイリオ" pitchFamily="50" charset="-128"/>
              </a:rPr>
              <a:t>（</a:t>
            </a:r>
            <a:r>
              <a:rPr lang="en-US" altLang="ja-JP" sz="1050" b="1" dirty="0">
                <a:latin typeface="メイリオ" pitchFamily="50" charset="-128"/>
                <a:ea typeface="メイリオ" pitchFamily="50" charset="-128"/>
                <a:cs typeface="メイリオ" pitchFamily="50" charset="-128"/>
              </a:rPr>
              <a:t>To Be</a:t>
            </a:r>
            <a:r>
              <a:rPr lang="ja-JP" altLang="en-US" sz="1050" b="1" dirty="0" smtClean="0">
                <a:latin typeface="メイリオ" pitchFamily="50" charset="-128"/>
                <a:ea typeface="メイリオ" pitchFamily="50" charset="-128"/>
                <a:cs typeface="メイリオ" pitchFamily="50" charset="-128"/>
              </a:rPr>
              <a:t>）</a:t>
            </a: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en-US" altLang="ja-JP" sz="1050" b="1" dirty="0">
              <a:latin typeface="メイリオ" pitchFamily="50" charset="-128"/>
              <a:ea typeface="メイリオ" pitchFamily="50" charset="-128"/>
              <a:cs typeface="メイリオ" pitchFamily="50" charset="-128"/>
            </a:endParaRPr>
          </a:p>
          <a:p>
            <a:pPr algn="ctr">
              <a:defRPr/>
            </a:pPr>
            <a:endParaRPr lang="en-US" altLang="ja-JP" sz="1050" b="1" dirty="0" smtClean="0">
              <a:latin typeface="メイリオ" pitchFamily="50" charset="-128"/>
              <a:ea typeface="メイリオ" pitchFamily="50" charset="-128"/>
              <a:cs typeface="メイリオ" pitchFamily="50" charset="-128"/>
            </a:endParaRPr>
          </a:p>
          <a:p>
            <a:pPr algn="ctr">
              <a:defRPr/>
            </a:pPr>
            <a:endParaRPr lang="ja-JP" altLang="en-US" sz="1050" b="1" dirty="0">
              <a:latin typeface="メイリオ" pitchFamily="50" charset="-128"/>
              <a:ea typeface="メイリオ" pitchFamily="50" charset="-128"/>
              <a:cs typeface="メイリオ" pitchFamily="50" charset="-128"/>
            </a:endParaRPr>
          </a:p>
        </p:txBody>
      </p:sp>
      <p:sp>
        <p:nvSpPr>
          <p:cNvPr id="55" name="正方形/長方形 54"/>
          <p:cNvSpPr/>
          <p:nvPr/>
        </p:nvSpPr>
        <p:spPr bwMode="auto">
          <a:xfrm>
            <a:off x="143055" y="4741462"/>
            <a:ext cx="648519"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A</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現状</a:t>
            </a:r>
            <a:endParaRPr lang="en-US" altLang="ja-JP" sz="900" dirty="0">
              <a:latin typeface="メイリオ" pitchFamily="50" charset="-128"/>
              <a:ea typeface="メイリオ" pitchFamily="50" charset="-128"/>
              <a:cs typeface="メイリオ" pitchFamily="50" charset="-128"/>
            </a:endParaRPr>
          </a:p>
        </p:txBody>
      </p:sp>
      <p:sp>
        <p:nvSpPr>
          <p:cNvPr id="56" name="正方形/長方形 55"/>
          <p:cNvSpPr/>
          <p:nvPr/>
        </p:nvSpPr>
        <p:spPr bwMode="auto">
          <a:xfrm>
            <a:off x="143055" y="4161041"/>
            <a:ext cx="648519"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a:latin typeface="メイリオ" pitchFamily="50" charset="-128"/>
                <a:ea typeface="メイリオ" pitchFamily="50" charset="-128"/>
                <a:cs typeface="メイリオ" pitchFamily="50" charset="-128"/>
              </a:rPr>
              <a:t>ビジネス</a:t>
            </a:r>
            <a:r>
              <a:rPr lang="ja-JP" altLang="en-US" sz="1000" dirty="0">
                <a:latin typeface="メイリオ" pitchFamily="50" charset="-128"/>
                <a:ea typeface="メイリオ" pitchFamily="50" charset="-128"/>
                <a:cs typeface="メイリオ" pitchFamily="50" charset="-128"/>
              </a:rPr>
              <a:t>の現状</a:t>
            </a:r>
            <a:endParaRPr lang="en-US" altLang="ja-JP" sz="1000" dirty="0">
              <a:latin typeface="メイリオ" pitchFamily="50" charset="-128"/>
              <a:ea typeface="メイリオ" pitchFamily="50" charset="-128"/>
              <a:cs typeface="メイリオ" pitchFamily="50" charset="-128"/>
            </a:endParaRPr>
          </a:p>
        </p:txBody>
      </p:sp>
      <p:sp>
        <p:nvSpPr>
          <p:cNvPr id="57" name="正方形/長方形 56"/>
          <p:cNvSpPr/>
          <p:nvPr/>
        </p:nvSpPr>
        <p:spPr bwMode="auto">
          <a:xfrm>
            <a:off x="143055" y="5311177"/>
            <a:ext cx="648519"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B</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現状</a:t>
            </a:r>
            <a:endParaRPr lang="en-US" altLang="ja-JP" sz="900" dirty="0">
              <a:latin typeface="メイリオ" pitchFamily="50" charset="-128"/>
              <a:ea typeface="メイリオ" pitchFamily="50" charset="-128"/>
              <a:cs typeface="メイリオ" pitchFamily="50" charset="-128"/>
            </a:endParaRPr>
          </a:p>
        </p:txBody>
      </p:sp>
      <p:sp>
        <p:nvSpPr>
          <p:cNvPr id="58" name="正方形/長方形 57"/>
          <p:cNvSpPr/>
          <p:nvPr/>
        </p:nvSpPr>
        <p:spPr bwMode="auto">
          <a:xfrm>
            <a:off x="143055" y="5891597"/>
            <a:ext cx="648519"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C</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現状</a:t>
            </a:r>
            <a:endParaRPr lang="en-US" altLang="ja-JP" sz="900" dirty="0">
              <a:latin typeface="メイリオ" pitchFamily="50" charset="-128"/>
              <a:ea typeface="メイリオ" pitchFamily="50" charset="-128"/>
              <a:cs typeface="メイリオ" pitchFamily="50" charset="-128"/>
            </a:endParaRPr>
          </a:p>
        </p:txBody>
      </p:sp>
      <p:sp>
        <p:nvSpPr>
          <p:cNvPr id="63" name="正方形/長方形 62"/>
          <p:cNvSpPr/>
          <p:nvPr/>
        </p:nvSpPr>
        <p:spPr bwMode="auto">
          <a:xfrm>
            <a:off x="8176395" y="4741462"/>
            <a:ext cx="775953"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A</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あるべき</a:t>
            </a:r>
            <a:r>
              <a:rPr lang="ja-JP" altLang="en-US" sz="900" dirty="0" smtClean="0">
                <a:latin typeface="メイリオ" pitchFamily="50" charset="-128"/>
                <a:ea typeface="メイリオ" pitchFamily="50" charset="-128"/>
                <a:cs typeface="メイリオ" pitchFamily="50" charset="-128"/>
              </a:rPr>
              <a:t>姿</a:t>
            </a:r>
            <a:endParaRPr lang="en-US" altLang="ja-JP" sz="900" dirty="0">
              <a:latin typeface="メイリオ" pitchFamily="50" charset="-128"/>
              <a:ea typeface="メイリオ" pitchFamily="50" charset="-128"/>
              <a:cs typeface="メイリオ" pitchFamily="50" charset="-128"/>
            </a:endParaRPr>
          </a:p>
        </p:txBody>
      </p:sp>
      <p:sp>
        <p:nvSpPr>
          <p:cNvPr id="64" name="正方形/長方形 63"/>
          <p:cNvSpPr/>
          <p:nvPr/>
        </p:nvSpPr>
        <p:spPr bwMode="auto">
          <a:xfrm>
            <a:off x="8176395" y="4161041"/>
            <a:ext cx="775953"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a:latin typeface="メイリオ" pitchFamily="50" charset="-128"/>
                <a:ea typeface="メイリオ" pitchFamily="50" charset="-128"/>
                <a:cs typeface="メイリオ" pitchFamily="50" charset="-128"/>
              </a:rPr>
              <a:t>ビジネス</a:t>
            </a:r>
            <a:r>
              <a:rPr lang="ja-JP" altLang="en-US" sz="1000" dirty="0" smtClean="0">
                <a:latin typeface="メイリオ" pitchFamily="50" charset="-128"/>
                <a:ea typeface="メイリオ" pitchFamily="50" charset="-128"/>
                <a:cs typeface="メイリオ" pitchFamily="50" charset="-128"/>
              </a:rPr>
              <a:t>のあるべき姿</a:t>
            </a:r>
            <a:endParaRPr lang="en-US" altLang="ja-JP" sz="1000" dirty="0">
              <a:latin typeface="メイリオ" pitchFamily="50" charset="-128"/>
              <a:ea typeface="メイリオ" pitchFamily="50" charset="-128"/>
              <a:cs typeface="メイリオ" pitchFamily="50" charset="-128"/>
            </a:endParaRPr>
          </a:p>
        </p:txBody>
      </p:sp>
      <p:sp>
        <p:nvSpPr>
          <p:cNvPr id="65" name="正方形/長方形 64"/>
          <p:cNvSpPr/>
          <p:nvPr/>
        </p:nvSpPr>
        <p:spPr bwMode="auto">
          <a:xfrm>
            <a:off x="8176395" y="5311177"/>
            <a:ext cx="775953"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B</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あるべき姿</a:t>
            </a:r>
            <a:endParaRPr lang="en-US" altLang="ja-JP" sz="900" dirty="0">
              <a:latin typeface="メイリオ" pitchFamily="50" charset="-128"/>
              <a:ea typeface="メイリオ" pitchFamily="50" charset="-128"/>
              <a:cs typeface="メイリオ" pitchFamily="50" charset="-128"/>
            </a:endParaRPr>
          </a:p>
        </p:txBody>
      </p:sp>
      <p:sp>
        <p:nvSpPr>
          <p:cNvPr id="66" name="正方形/長方形 65"/>
          <p:cNvSpPr/>
          <p:nvPr/>
        </p:nvSpPr>
        <p:spPr bwMode="auto">
          <a:xfrm>
            <a:off x="8176395" y="5891597"/>
            <a:ext cx="775953" cy="533084"/>
          </a:xfrm>
          <a:prstGeom prst="rect">
            <a:avLst/>
          </a:prstGeom>
          <a:solidFill>
            <a:schemeClr val="bg1"/>
          </a:solidFill>
          <a:ln>
            <a:solidFill>
              <a:schemeClr val="tx1"/>
            </a:solidFill>
            <a:prstDash val="dash"/>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spcBef>
                <a:spcPct val="50000"/>
              </a:spcBef>
            </a:pPr>
            <a:r>
              <a:rPr lang="ja-JP" altLang="en-US" sz="900" dirty="0" smtClean="0">
                <a:latin typeface="メイリオ" pitchFamily="50" charset="-128"/>
                <a:ea typeface="メイリオ" pitchFamily="50" charset="-128"/>
                <a:cs typeface="メイリオ" pitchFamily="50" charset="-128"/>
              </a:rPr>
              <a:t>ステークホルダー</a:t>
            </a:r>
            <a:r>
              <a:rPr lang="en-US" altLang="ja-JP" sz="900" dirty="0" smtClean="0">
                <a:latin typeface="メイリオ" pitchFamily="50" charset="-128"/>
                <a:ea typeface="メイリオ" pitchFamily="50" charset="-128"/>
                <a:cs typeface="メイリオ" pitchFamily="50" charset="-128"/>
              </a:rPr>
              <a:t>C</a:t>
            </a:r>
            <a:r>
              <a:rPr lang="ja-JP" altLang="en-US" sz="900" dirty="0" smtClean="0">
                <a:latin typeface="メイリオ" pitchFamily="50" charset="-128"/>
                <a:ea typeface="メイリオ" pitchFamily="50" charset="-128"/>
                <a:cs typeface="メイリオ" pitchFamily="50" charset="-128"/>
              </a:rPr>
              <a:t>の</a:t>
            </a:r>
            <a:r>
              <a:rPr lang="ja-JP" altLang="en-US" sz="900" dirty="0">
                <a:latin typeface="メイリオ" pitchFamily="50" charset="-128"/>
                <a:ea typeface="メイリオ" pitchFamily="50" charset="-128"/>
                <a:cs typeface="メイリオ" pitchFamily="50" charset="-128"/>
              </a:rPr>
              <a:t>あるべき姿</a:t>
            </a:r>
            <a:endParaRPr lang="en-US" altLang="ja-JP" sz="900" dirty="0">
              <a:latin typeface="メイリオ" pitchFamily="50" charset="-128"/>
              <a:ea typeface="メイリオ" pitchFamily="50" charset="-128"/>
              <a:cs typeface="メイリオ" pitchFamily="50" charset="-128"/>
            </a:endParaRPr>
          </a:p>
        </p:txBody>
      </p:sp>
      <p:sp>
        <p:nvSpPr>
          <p:cNvPr id="67" name="角丸四角形 66"/>
          <p:cNvSpPr/>
          <p:nvPr/>
        </p:nvSpPr>
        <p:spPr bwMode="auto">
          <a:xfrm>
            <a:off x="3389579" y="4770929"/>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68" name="角丸四角形 67"/>
          <p:cNvSpPr/>
          <p:nvPr/>
        </p:nvSpPr>
        <p:spPr bwMode="auto">
          <a:xfrm>
            <a:off x="3101547" y="5067514"/>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69" name="角丸四角形 68"/>
          <p:cNvSpPr/>
          <p:nvPr/>
        </p:nvSpPr>
        <p:spPr bwMode="auto">
          <a:xfrm>
            <a:off x="3749619" y="5064135"/>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0" name="角丸四角形 69"/>
          <p:cNvSpPr/>
          <p:nvPr/>
        </p:nvSpPr>
        <p:spPr bwMode="auto">
          <a:xfrm>
            <a:off x="3101547" y="5398965"/>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1" name="角丸四角形 70"/>
          <p:cNvSpPr/>
          <p:nvPr/>
        </p:nvSpPr>
        <p:spPr bwMode="auto">
          <a:xfrm>
            <a:off x="2813515" y="5661248"/>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2" name="角丸四角形 71"/>
          <p:cNvSpPr/>
          <p:nvPr/>
        </p:nvSpPr>
        <p:spPr bwMode="auto">
          <a:xfrm>
            <a:off x="4325683" y="5635022"/>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3" name="角丸四角形 72"/>
          <p:cNvSpPr/>
          <p:nvPr/>
        </p:nvSpPr>
        <p:spPr bwMode="auto">
          <a:xfrm>
            <a:off x="2813515" y="5976988"/>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4" name="角丸四角形 73"/>
          <p:cNvSpPr/>
          <p:nvPr/>
        </p:nvSpPr>
        <p:spPr bwMode="auto">
          <a:xfrm>
            <a:off x="2525483" y="623547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75" name="角丸四角形 74"/>
          <p:cNvSpPr/>
          <p:nvPr/>
        </p:nvSpPr>
        <p:spPr bwMode="auto">
          <a:xfrm>
            <a:off x="3173555" y="6232094"/>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76" name="曲線コネクタ 75"/>
          <p:cNvCxnSpPr>
            <a:stCxn id="67" idx="2"/>
            <a:endCxn id="69" idx="0"/>
          </p:cNvCxnSpPr>
          <p:nvPr/>
        </p:nvCxnSpPr>
        <p:spPr>
          <a:xfrm rot="16200000" flipH="1">
            <a:off x="3729020" y="4827512"/>
            <a:ext cx="113206" cy="36004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曲線コネクタ 76"/>
          <p:cNvCxnSpPr>
            <a:stCxn id="67" idx="2"/>
            <a:endCxn id="68" idx="0"/>
          </p:cNvCxnSpPr>
          <p:nvPr/>
        </p:nvCxnSpPr>
        <p:spPr>
          <a:xfrm rot="5400000">
            <a:off x="3403295" y="4865205"/>
            <a:ext cx="116585" cy="288032"/>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曲線コネクタ 77"/>
          <p:cNvCxnSpPr>
            <a:stCxn id="68" idx="2"/>
            <a:endCxn id="70" idx="0"/>
          </p:cNvCxnSpPr>
          <p:nvPr/>
        </p:nvCxnSpPr>
        <p:spPr>
          <a:xfrm rot="5400000">
            <a:off x="3241846" y="5323239"/>
            <a:ext cx="151451" cy="1270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曲線コネクタ 78"/>
          <p:cNvCxnSpPr>
            <a:stCxn id="70" idx="2"/>
          </p:cNvCxnSpPr>
          <p:nvPr/>
        </p:nvCxnSpPr>
        <p:spPr>
          <a:xfrm rot="5400000">
            <a:off x="3143837" y="5464667"/>
            <a:ext cx="59436" cy="288032"/>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曲線コネクタ 79"/>
          <p:cNvCxnSpPr>
            <a:stCxn id="70" idx="2"/>
            <a:endCxn id="72" idx="0"/>
          </p:cNvCxnSpPr>
          <p:nvPr/>
        </p:nvCxnSpPr>
        <p:spPr>
          <a:xfrm rot="16200000" flipH="1">
            <a:off x="3901611" y="4994925"/>
            <a:ext cx="56057" cy="1224136"/>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曲線コネクタ 80"/>
          <p:cNvCxnSpPr>
            <a:stCxn id="73" idx="2"/>
            <a:endCxn id="75" idx="0"/>
          </p:cNvCxnSpPr>
          <p:nvPr/>
        </p:nvCxnSpPr>
        <p:spPr>
          <a:xfrm rot="16200000" flipH="1">
            <a:off x="3172006" y="6014521"/>
            <a:ext cx="75106" cy="36004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曲線コネクタ 81"/>
          <p:cNvCxnSpPr>
            <a:stCxn id="73" idx="2"/>
            <a:endCxn id="74" idx="0"/>
          </p:cNvCxnSpPr>
          <p:nvPr/>
        </p:nvCxnSpPr>
        <p:spPr>
          <a:xfrm rot="5400000">
            <a:off x="2846281" y="6052214"/>
            <a:ext cx="78485" cy="288032"/>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曲線コネクタ 82"/>
          <p:cNvCxnSpPr>
            <a:stCxn id="71" idx="2"/>
            <a:endCxn id="73" idx="0"/>
          </p:cNvCxnSpPr>
          <p:nvPr/>
        </p:nvCxnSpPr>
        <p:spPr>
          <a:xfrm rot="5400000">
            <a:off x="2961669" y="5909118"/>
            <a:ext cx="135740" cy="1270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角丸四角形 83"/>
          <p:cNvSpPr/>
          <p:nvPr/>
        </p:nvSpPr>
        <p:spPr bwMode="auto">
          <a:xfrm>
            <a:off x="4757731" y="4190508"/>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85" name="角丸四角形 84"/>
          <p:cNvSpPr/>
          <p:nvPr/>
        </p:nvSpPr>
        <p:spPr bwMode="auto">
          <a:xfrm>
            <a:off x="4037651" y="4429944"/>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86" name="角丸四角形 85"/>
          <p:cNvSpPr/>
          <p:nvPr/>
        </p:nvSpPr>
        <p:spPr bwMode="auto">
          <a:xfrm>
            <a:off x="5297413" y="4426565"/>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87" name="曲線コネクタ 86"/>
          <p:cNvCxnSpPr>
            <a:stCxn id="84" idx="2"/>
            <a:endCxn id="86" idx="0"/>
          </p:cNvCxnSpPr>
          <p:nvPr/>
        </p:nvCxnSpPr>
        <p:spPr>
          <a:xfrm rot="16200000" flipH="1">
            <a:off x="5215568" y="4128695"/>
            <a:ext cx="56057" cy="539682"/>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曲線コネクタ 87"/>
          <p:cNvCxnSpPr>
            <a:stCxn id="84" idx="2"/>
            <a:endCxn id="85" idx="0"/>
          </p:cNvCxnSpPr>
          <p:nvPr/>
        </p:nvCxnSpPr>
        <p:spPr>
          <a:xfrm rot="5400000">
            <a:off x="4583997" y="4040186"/>
            <a:ext cx="59436" cy="72008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曲線コネクタ 88"/>
          <p:cNvCxnSpPr>
            <a:stCxn id="85" idx="2"/>
            <a:endCxn id="67" idx="0"/>
          </p:cNvCxnSpPr>
          <p:nvPr/>
        </p:nvCxnSpPr>
        <p:spPr>
          <a:xfrm rot="5400000">
            <a:off x="3849147" y="4366400"/>
            <a:ext cx="160985" cy="648072"/>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曲線コネクタ 89"/>
          <p:cNvCxnSpPr>
            <a:stCxn id="86" idx="2"/>
            <a:endCxn id="72" idx="0"/>
          </p:cNvCxnSpPr>
          <p:nvPr/>
        </p:nvCxnSpPr>
        <p:spPr>
          <a:xfrm rot="5400000">
            <a:off x="4513344" y="4634928"/>
            <a:ext cx="1028457" cy="97173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曲線コネクタ 90"/>
          <p:cNvCxnSpPr>
            <a:stCxn id="86" idx="2"/>
            <a:endCxn id="69" idx="0"/>
          </p:cNvCxnSpPr>
          <p:nvPr/>
        </p:nvCxnSpPr>
        <p:spPr>
          <a:xfrm rot="5400000">
            <a:off x="4510755" y="4061453"/>
            <a:ext cx="457570" cy="1547794"/>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角丸四角形 91"/>
          <p:cNvSpPr/>
          <p:nvPr/>
        </p:nvSpPr>
        <p:spPr bwMode="auto">
          <a:xfrm>
            <a:off x="5693079" y="5003097"/>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93" name="曲線コネクタ 92"/>
          <p:cNvCxnSpPr>
            <a:stCxn id="86" idx="2"/>
            <a:endCxn id="92" idx="0"/>
          </p:cNvCxnSpPr>
          <p:nvPr/>
        </p:nvCxnSpPr>
        <p:spPr>
          <a:xfrm rot="16200000" flipH="1">
            <a:off x="5513004" y="4606998"/>
            <a:ext cx="396532" cy="395666"/>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角丸四角形 93"/>
          <p:cNvSpPr/>
          <p:nvPr/>
        </p:nvSpPr>
        <p:spPr bwMode="auto">
          <a:xfrm>
            <a:off x="5297413" y="534092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95" name="角丸四角形 94"/>
          <p:cNvSpPr/>
          <p:nvPr/>
        </p:nvSpPr>
        <p:spPr bwMode="auto">
          <a:xfrm>
            <a:off x="6056734" y="623547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96" name="曲線コネクタ 95"/>
          <p:cNvCxnSpPr>
            <a:stCxn id="92" idx="2"/>
            <a:endCxn id="94" idx="0"/>
          </p:cNvCxnSpPr>
          <p:nvPr/>
        </p:nvCxnSpPr>
        <p:spPr>
          <a:xfrm rot="5400000">
            <a:off x="5632357" y="5064177"/>
            <a:ext cx="157826" cy="395666"/>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曲線コネクタ 96"/>
          <p:cNvCxnSpPr>
            <a:stCxn id="92" idx="2"/>
            <a:endCxn id="95" idx="0"/>
          </p:cNvCxnSpPr>
          <p:nvPr/>
        </p:nvCxnSpPr>
        <p:spPr>
          <a:xfrm rot="16200000" flipH="1">
            <a:off x="5564742" y="5527457"/>
            <a:ext cx="1052376" cy="363655"/>
          </a:xfrm>
          <a:prstGeom prst="curvedConnector3">
            <a:avLst>
              <a:gd name="adj1" fmla="val 38234"/>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角丸四角形 97"/>
          <p:cNvSpPr/>
          <p:nvPr/>
        </p:nvSpPr>
        <p:spPr bwMode="auto">
          <a:xfrm>
            <a:off x="5043289" y="623547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sp>
        <p:nvSpPr>
          <p:cNvPr id="99" name="角丸四角形 98"/>
          <p:cNvSpPr/>
          <p:nvPr/>
        </p:nvSpPr>
        <p:spPr bwMode="auto">
          <a:xfrm>
            <a:off x="5573446" y="5659708"/>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100" name="曲線コネクタ 99"/>
          <p:cNvCxnSpPr>
            <a:stCxn id="94" idx="2"/>
            <a:endCxn id="98" idx="0"/>
          </p:cNvCxnSpPr>
          <p:nvPr/>
        </p:nvCxnSpPr>
        <p:spPr>
          <a:xfrm rot="5400000">
            <a:off x="5029100" y="5751136"/>
            <a:ext cx="714550" cy="254124"/>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曲線コネクタ 100"/>
          <p:cNvCxnSpPr>
            <a:stCxn id="94" idx="2"/>
            <a:endCxn id="99" idx="0"/>
          </p:cNvCxnSpPr>
          <p:nvPr/>
        </p:nvCxnSpPr>
        <p:spPr>
          <a:xfrm rot="16200000" flipH="1">
            <a:off x="5582061" y="5452298"/>
            <a:ext cx="138785" cy="276033"/>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曲線コネクタ 101"/>
          <p:cNvCxnSpPr>
            <a:stCxn id="72" idx="2"/>
            <a:endCxn id="75" idx="0"/>
          </p:cNvCxnSpPr>
          <p:nvPr/>
        </p:nvCxnSpPr>
        <p:spPr>
          <a:xfrm rot="5400000">
            <a:off x="3757107" y="5447494"/>
            <a:ext cx="417072" cy="1152128"/>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角丸四角形 102"/>
          <p:cNvSpPr/>
          <p:nvPr/>
        </p:nvSpPr>
        <p:spPr bwMode="auto">
          <a:xfrm>
            <a:off x="4478083" y="6235473"/>
            <a:ext cx="432048" cy="180000"/>
          </a:xfrm>
          <a:prstGeom prst="roundRect">
            <a:avLst/>
          </a:prstGeom>
          <a:solidFill>
            <a:srgbClr val="FFCCFF"/>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要求</a:t>
            </a:r>
          </a:p>
        </p:txBody>
      </p:sp>
      <p:cxnSp>
        <p:nvCxnSpPr>
          <p:cNvPr id="104" name="曲線コネクタ 103"/>
          <p:cNvCxnSpPr>
            <a:stCxn id="72" idx="2"/>
            <a:endCxn id="103" idx="0"/>
          </p:cNvCxnSpPr>
          <p:nvPr/>
        </p:nvCxnSpPr>
        <p:spPr>
          <a:xfrm rot="16200000" flipH="1">
            <a:off x="4407682" y="5949047"/>
            <a:ext cx="420451" cy="152400"/>
          </a:xfrm>
          <a:prstGeom prst="curved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角丸四角形 104"/>
          <p:cNvSpPr/>
          <p:nvPr/>
        </p:nvSpPr>
        <p:spPr bwMode="auto">
          <a:xfrm>
            <a:off x="4361309" y="4945056"/>
            <a:ext cx="432048" cy="180000"/>
          </a:xfrm>
          <a:prstGeom prst="roundRect">
            <a:avLst/>
          </a:prstGeom>
          <a:solidFill>
            <a:schemeClr val="bg1">
              <a:lumMod val="85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要望</a:t>
            </a:r>
          </a:p>
        </p:txBody>
      </p:sp>
      <p:sp>
        <p:nvSpPr>
          <p:cNvPr id="106" name="角丸四角形 105"/>
          <p:cNvSpPr/>
          <p:nvPr/>
        </p:nvSpPr>
        <p:spPr bwMode="auto">
          <a:xfrm>
            <a:off x="4865365" y="5569204"/>
            <a:ext cx="432048" cy="180000"/>
          </a:xfrm>
          <a:prstGeom prst="roundRect">
            <a:avLst/>
          </a:prstGeom>
          <a:solidFill>
            <a:schemeClr val="bg1">
              <a:lumMod val="85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要望</a:t>
            </a:r>
          </a:p>
        </p:txBody>
      </p:sp>
      <p:sp>
        <p:nvSpPr>
          <p:cNvPr id="107" name="角丸四角形 106"/>
          <p:cNvSpPr/>
          <p:nvPr/>
        </p:nvSpPr>
        <p:spPr bwMode="auto">
          <a:xfrm>
            <a:off x="2561109" y="4941168"/>
            <a:ext cx="432048" cy="180000"/>
          </a:xfrm>
          <a:prstGeom prst="roundRect">
            <a:avLst/>
          </a:prstGeom>
          <a:solidFill>
            <a:schemeClr val="bg1">
              <a:lumMod val="85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要望</a:t>
            </a:r>
          </a:p>
        </p:txBody>
      </p:sp>
      <p:sp>
        <p:nvSpPr>
          <p:cNvPr id="108" name="角丸四角形 107"/>
          <p:cNvSpPr/>
          <p:nvPr/>
        </p:nvSpPr>
        <p:spPr bwMode="auto">
          <a:xfrm>
            <a:off x="3821627" y="6221169"/>
            <a:ext cx="432048" cy="180000"/>
          </a:xfrm>
          <a:prstGeom prst="roundRect">
            <a:avLst/>
          </a:prstGeom>
          <a:solidFill>
            <a:schemeClr val="bg1">
              <a:lumMod val="85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dirty="0" smtClean="0">
                <a:latin typeface="メイリオ" pitchFamily="50" charset="-128"/>
                <a:ea typeface="メイリオ" pitchFamily="50" charset="-128"/>
                <a:cs typeface="メイリオ" pitchFamily="50" charset="-128"/>
              </a:rPr>
              <a:t>要望</a:t>
            </a:r>
          </a:p>
        </p:txBody>
      </p:sp>
      <p:cxnSp>
        <p:nvCxnSpPr>
          <p:cNvPr id="110" name="直線コネクタ 109"/>
          <p:cNvCxnSpPr/>
          <p:nvPr/>
        </p:nvCxnSpPr>
        <p:spPr>
          <a:xfrm>
            <a:off x="2561109" y="492600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2561109" y="492600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3821627" y="621219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a:off x="3821627" y="621219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4361309" y="4936082"/>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flipH="1">
            <a:off x="4361309" y="4936082"/>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1" name="正方形/長方形 120"/>
          <p:cNvSpPr/>
          <p:nvPr/>
        </p:nvSpPr>
        <p:spPr bwMode="auto">
          <a:xfrm>
            <a:off x="834519" y="4136657"/>
            <a:ext cx="7291401" cy="592678"/>
          </a:xfrm>
          <a:prstGeom prst="rect">
            <a:avLst/>
          </a:prstGeom>
          <a:no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2" name="正方形/長方形 121"/>
          <p:cNvSpPr/>
          <p:nvPr/>
        </p:nvSpPr>
        <p:spPr bwMode="auto">
          <a:xfrm>
            <a:off x="834519" y="4729334"/>
            <a:ext cx="7291401" cy="571679"/>
          </a:xfrm>
          <a:prstGeom prst="rect">
            <a:avLst/>
          </a:prstGeom>
          <a:no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3" name="正方形/長方形 122"/>
          <p:cNvSpPr/>
          <p:nvPr/>
        </p:nvSpPr>
        <p:spPr bwMode="auto">
          <a:xfrm>
            <a:off x="834519" y="5305399"/>
            <a:ext cx="7291401" cy="592678"/>
          </a:xfrm>
          <a:prstGeom prst="rect">
            <a:avLst/>
          </a:prstGeom>
          <a:no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4" name="正方形/長方形 123"/>
          <p:cNvSpPr/>
          <p:nvPr/>
        </p:nvSpPr>
        <p:spPr bwMode="auto">
          <a:xfrm>
            <a:off x="834519" y="5898077"/>
            <a:ext cx="7291401" cy="559450"/>
          </a:xfrm>
          <a:prstGeom prst="rect">
            <a:avLst/>
          </a:prstGeom>
          <a:no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5" name="二等辺三角形 124"/>
          <p:cNvSpPr/>
          <p:nvPr/>
        </p:nvSpPr>
        <p:spPr bwMode="auto">
          <a:xfrm flipV="1">
            <a:off x="2935171" y="3001778"/>
            <a:ext cx="3004981" cy="355214"/>
          </a:xfrm>
          <a:prstGeom prst="triangle">
            <a:avLst>
              <a:gd name="adj" fmla="val 49654"/>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6" name="テキスト ボックス 125"/>
          <p:cNvSpPr txBox="1"/>
          <p:nvPr/>
        </p:nvSpPr>
        <p:spPr>
          <a:xfrm>
            <a:off x="3799834" y="3007985"/>
            <a:ext cx="1687222" cy="276999"/>
          </a:xfrm>
          <a:prstGeom prst="rect">
            <a:avLst/>
          </a:prstGeom>
          <a:noFill/>
        </p:spPr>
        <p:txBody>
          <a:bodyPr wrap="square" rtlCol="0">
            <a:spAutoFit/>
          </a:bodyPr>
          <a:lstStyle/>
          <a:p>
            <a:r>
              <a:rPr lang="ja-JP" altLang="en-US" sz="1200" b="1" dirty="0" smtClean="0">
                <a:solidFill>
                  <a:schemeClr val="bg1"/>
                </a:solidFill>
                <a:latin typeface="メイリオ" pitchFamily="50" charset="-128"/>
                <a:ea typeface="メイリオ" pitchFamily="50" charset="-128"/>
                <a:cs typeface="メイリオ" pitchFamily="50" charset="-128"/>
              </a:rPr>
              <a:t>要求をあぶり出す</a:t>
            </a:r>
            <a:endParaRPr kumimoji="1" lang="ja-JP" altLang="en-US" sz="1200" b="1" dirty="0">
              <a:solidFill>
                <a:schemeClr val="bg1"/>
              </a:solidFill>
              <a:latin typeface="メイリオ" pitchFamily="50" charset="-128"/>
              <a:ea typeface="メイリオ" pitchFamily="50" charset="-128"/>
              <a:cs typeface="メイリオ" pitchFamily="50" charset="-128"/>
            </a:endParaRPr>
          </a:p>
        </p:txBody>
      </p:sp>
      <p:pic>
        <p:nvPicPr>
          <p:cNvPr id="127" name="Picture 128" descr="PE0168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0260" y="5904907"/>
            <a:ext cx="612412" cy="62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127" descr="PE0172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0260" y="5335736"/>
            <a:ext cx="631436" cy="46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20" descr="PE0168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4967" y="4747518"/>
            <a:ext cx="609541" cy="539679"/>
          </a:xfrm>
          <a:prstGeom prst="rect">
            <a:avLst/>
          </a:prstGeom>
          <a:noFill/>
          <a:extLst>
            <a:ext uri="{909E8E84-426E-40DD-AFC4-6F175D3DCCD1}">
              <a14:hiddenFill xmlns:a14="http://schemas.microsoft.com/office/drawing/2010/main">
                <a:solidFill>
                  <a:srgbClr val="FFFFFF"/>
                </a:solidFill>
              </a14:hiddenFill>
            </a:ext>
          </a:extLst>
        </p:spPr>
      </p:pic>
      <p:sp>
        <p:nvSpPr>
          <p:cNvPr id="130" name="正方形/長方形 129"/>
          <p:cNvSpPr/>
          <p:nvPr/>
        </p:nvSpPr>
        <p:spPr>
          <a:xfrm>
            <a:off x="887714" y="4899773"/>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A</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31" name="正方形/長方形 130"/>
          <p:cNvSpPr/>
          <p:nvPr/>
        </p:nvSpPr>
        <p:spPr>
          <a:xfrm>
            <a:off x="887714" y="5475837"/>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B</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32" name="正方形/長方形 131"/>
          <p:cNvSpPr/>
          <p:nvPr/>
        </p:nvSpPr>
        <p:spPr>
          <a:xfrm>
            <a:off x="887714" y="6076284"/>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C</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pic>
        <p:nvPicPr>
          <p:cNvPr id="133" name="Picture 3" descr="C:\Documents and Settings\hamaguchik\Local Settings\Temporary Internet Files\Content.IE5\CCHL8ZC6\MC9003325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4130" y="4125369"/>
            <a:ext cx="782963" cy="527767"/>
          </a:xfrm>
          <a:prstGeom prst="rect">
            <a:avLst/>
          </a:prstGeom>
          <a:noFill/>
          <a:extLst>
            <a:ext uri="{909E8E84-426E-40DD-AFC4-6F175D3DCCD1}">
              <a14:hiddenFill xmlns:a14="http://schemas.microsoft.com/office/drawing/2010/main">
                <a:solidFill>
                  <a:srgbClr val="FFFFFF"/>
                </a:solidFill>
              </a14:hiddenFill>
            </a:ext>
          </a:extLst>
        </p:spPr>
      </p:pic>
      <p:sp>
        <p:nvSpPr>
          <p:cNvPr id="134" name="正方形/長方形 133"/>
          <p:cNvSpPr/>
          <p:nvPr/>
        </p:nvSpPr>
        <p:spPr>
          <a:xfrm>
            <a:off x="887714" y="4149080"/>
            <a:ext cx="954107" cy="646331"/>
          </a:xfrm>
          <a:prstGeom prst="rect">
            <a:avLst/>
          </a:prstGeom>
        </p:spPr>
        <p:txBody>
          <a:bodyPr wrap="none">
            <a:spAutoFit/>
          </a:bodyPr>
          <a:lstStyle/>
          <a:p>
            <a:r>
              <a:rPr lang="ja-JP" altLang="en-US" sz="1200" dirty="0" smtClean="0">
                <a:latin typeface="メイリオ" pitchFamily="50" charset="-128"/>
                <a:ea typeface="メイリオ" pitchFamily="50" charset="-128"/>
                <a:cs typeface="メイリオ" pitchFamily="50" charset="-128"/>
              </a:rPr>
              <a:t>ビジョン</a:t>
            </a:r>
            <a:endParaRPr lang="en-US" altLang="ja-JP" sz="1200" dirty="0" smtClean="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戦略</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経営者意向</a:t>
            </a:r>
            <a:endParaRPr lang="ja-JP" altLang="en-US" sz="1200" dirty="0">
              <a:latin typeface="メイリオ" pitchFamily="50" charset="-128"/>
              <a:ea typeface="メイリオ" pitchFamily="50" charset="-128"/>
              <a:cs typeface="メイリオ" pitchFamily="50" charset="-128"/>
            </a:endParaRPr>
          </a:p>
        </p:txBody>
      </p:sp>
      <p:sp>
        <p:nvSpPr>
          <p:cNvPr id="135" name="四角形吹き出し 134"/>
          <p:cNvSpPr/>
          <p:nvPr/>
        </p:nvSpPr>
        <p:spPr bwMode="auto">
          <a:xfrm>
            <a:off x="6080766" y="2996952"/>
            <a:ext cx="2955730" cy="717798"/>
          </a:xfrm>
          <a:prstGeom prst="wedgeRectCallout">
            <a:avLst>
              <a:gd name="adj1" fmla="val -62164"/>
              <a:gd name="adj2" fmla="val 53820"/>
            </a:avLst>
          </a:prstGeom>
          <a:solidFill>
            <a:srgbClr val="FFFF00"/>
          </a:solidFill>
          <a:ln>
            <a:solidFill>
              <a:srgbClr val="FF0000"/>
            </a:solidFill>
          </a:ln>
          <a:effectLst/>
          <a:extLst/>
        </p:spPr>
        <p:txBody>
          <a:bodyPr wrap="square" lIns="72000" tIns="0" rIns="72000" bIns="0" rtlCol="0" anchor="ctr" anchorCtr="0"/>
          <a:lstStyle/>
          <a:p>
            <a:r>
              <a:rPr lang="ja-JP" altLang="en-US" sz="1050" dirty="0" smtClean="0">
                <a:latin typeface="メイリオ" pitchFamily="50" charset="-128"/>
                <a:ea typeface="メイリオ" pitchFamily="50" charset="-128"/>
                <a:cs typeface="メイリオ" pitchFamily="50" charset="-128"/>
              </a:rPr>
              <a:t>チェック１：</a:t>
            </a:r>
            <a:endParaRPr lang="en-US" altLang="ja-JP" sz="1050" dirty="0" smtClean="0">
              <a:latin typeface="メイリオ" pitchFamily="50" charset="-128"/>
              <a:ea typeface="メイリオ" pitchFamily="50" charset="-128"/>
              <a:cs typeface="メイリオ" pitchFamily="50" charset="-128"/>
            </a:endParaRPr>
          </a:p>
          <a:p>
            <a:r>
              <a:rPr lang="ja-JP" altLang="en-US" sz="1050" b="1" dirty="0" smtClean="0">
                <a:latin typeface="メイリオ" pitchFamily="50" charset="-128"/>
                <a:ea typeface="メイリオ" pitchFamily="50" charset="-128"/>
                <a:cs typeface="メイリオ" pitchFamily="50" charset="-128"/>
              </a:rPr>
              <a:t>各層にて現状の姿からあるべき姿に至る</a:t>
            </a:r>
            <a:endParaRPr lang="en-US" altLang="ja-JP" sz="1050" b="1" dirty="0" smtClean="0">
              <a:latin typeface="メイリオ" pitchFamily="50" charset="-128"/>
              <a:ea typeface="メイリオ" pitchFamily="50" charset="-128"/>
              <a:cs typeface="メイリオ" pitchFamily="50" charset="-128"/>
            </a:endParaRPr>
          </a:p>
          <a:p>
            <a:r>
              <a:rPr lang="ja-JP" altLang="en-US" sz="1050" b="1" dirty="0">
                <a:latin typeface="メイリオ" pitchFamily="50" charset="-128"/>
                <a:ea typeface="メイリオ" pitchFamily="50" charset="-128"/>
                <a:cs typeface="メイリオ" pitchFamily="50" charset="-128"/>
              </a:rPr>
              <a:t>ため</a:t>
            </a:r>
            <a:r>
              <a:rPr lang="ja-JP" altLang="en-US" sz="1050" b="1" dirty="0" smtClean="0">
                <a:latin typeface="メイリオ" pitchFamily="50" charset="-128"/>
                <a:ea typeface="メイリオ" pitchFamily="50" charset="-128"/>
                <a:cs typeface="メイリオ" pitchFamily="50" charset="-128"/>
              </a:rPr>
              <a:t>に必要な能力・条件か否か？</a:t>
            </a:r>
            <a:r>
              <a:rPr lang="en-US" altLang="ja-JP" sz="1050" dirty="0" smtClean="0">
                <a:latin typeface="メイリオ" pitchFamily="50" charset="-128"/>
                <a:ea typeface="メイリオ" pitchFamily="50" charset="-128"/>
                <a:cs typeface="メイリオ" pitchFamily="50" charset="-128"/>
              </a:rPr>
              <a:t>No</a:t>
            </a:r>
            <a:r>
              <a:rPr lang="ja-JP" altLang="en-US" sz="1050" dirty="0" smtClean="0">
                <a:latin typeface="メイリオ" pitchFamily="50" charset="-128"/>
                <a:ea typeface="メイリオ" pitchFamily="50" charset="-128"/>
                <a:cs typeface="メイリオ" pitchFamily="50" charset="-128"/>
              </a:rPr>
              <a:t>であればそれは「要求」ではなく、単なる「要望」</a:t>
            </a:r>
            <a:endParaRPr lang="en-US" altLang="ja-JP" sz="1050" dirty="0" smtClean="0">
              <a:latin typeface="メイリオ" pitchFamily="50" charset="-128"/>
              <a:ea typeface="メイリオ" pitchFamily="50" charset="-128"/>
              <a:cs typeface="メイリオ" pitchFamily="50" charset="-128"/>
            </a:endParaRPr>
          </a:p>
        </p:txBody>
      </p:sp>
      <p:sp>
        <p:nvSpPr>
          <p:cNvPr id="136" name="四角形吹き出し 135"/>
          <p:cNvSpPr/>
          <p:nvPr/>
        </p:nvSpPr>
        <p:spPr bwMode="auto">
          <a:xfrm>
            <a:off x="6945212" y="4191976"/>
            <a:ext cx="1080000" cy="2189352"/>
          </a:xfrm>
          <a:prstGeom prst="wedgeRectCallout">
            <a:avLst>
              <a:gd name="adj1" fmla="val -60172"/>
              <a:gd name="adj2" fmla="val -16452"/>
            </a:avLst>
          </a:prstGeom>
          <a:solidFill>
            <a:srgbClr val="FFFF00"/>
          </a:solidFill>
          <a:ln>
            <a:solidFill>
              <a:srgbClr val="FF0000"/>
            </a:solidFill>
          </a:ln>
          <a:effectLst/>
          <a:extLst/>
        </p:spPr>
        <p:txBody>
          <a:bodyPr wrap="square" lIns="72000" tIns="0" rIns="72000" bIns="0" rtlCol="0" anchor="ctr" anchorCtr="0"/>
          <a:lstStyle/>
          <a:p>
            <a:r>
              <a:rPr lang="ja-JP" altLang="en-US" sz="1050" dirty="0" smtClean="0">
                <a:latin typeface="メイリオ" pitchFamily="50" charset="-128"/>
                <a:ea typeface="メイリオ" pitchFamily="50" charset="-128"/>
                <a:cs typeface="メイリオ" pitchFamily="50" charset="-128"/>
              </a:rPr>
              <a:t>チェック２：</a:t>
            </a:r>
            <a:endParaRPr lang="en-US" altLang="ja-JP" sz="1050" dirty="0" smtClean="0">
              <a:latin typeface="メイリオ" pitchFamily="50" charset="-128"/>
              <a:ea typeface="メイリオ" pitchFamily="50" charset="-128"/>
              <a:cs typeface="メイリオ" pitchFamily="50" charset="-128"/>
            </a:endParaRPr>
          </a:p>
          <a:p>
            <a:r>
              <a:rPr lang="ja-JP" altLang="en-US" sz="1050" b="1" dirty="0" smtClean="0">
                <a:latin typeface="メイリオ" pitchFamily="50" charset="-128"/>
                <a:ea typeface="メイリオ" pitchFamily="50" charset="-128"/>
                <a:cs typeface="メイリオ" pitchFamily="50" charset="-128"/>
              </a:rPr>
              <a:t>ビジョン・戦略からトップダウンに「それを実現するために必要なものか否か」をチェックする。</a:t>
            </a:r>
            <a:endParaRPr lang="en-US" altLang="ja-JP" sz="1050" b="1"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つながらないものは「要求」ではなく、単なる「要望」</a:t>
            </a:r>
            <a:endParaRPr lang="en-US" altLang="ja-JP" sz="1050" dirty="0" smtClean="0">
              <a:latin typeface="メイリオ" pitchFamily="50" charset="-128"/>
              <a:ea typeface="メイリオ" pitchFamily="50" charset="-128"/>
              <a:cs typeface="メイリオ" pitchFamily="50" charset="-128"/>
            </a:endParaRPr>
          </a:p>
        </p:txBody>
      </p:sp>
      <p:sp>
        <p:nvSpPr>
          <p:cNvPr id="137" name="正方形/長方形 136"/>
          <p:cNvSpPr/>
          <p:nvPr/>
        </p:nvSpPr>
        <p:spPr bwMode="auto">
          <a:xfrm>
            <a:off x="143439" y="1206618"/>
            <a:ext cx="8893057" cy="1715298"/>
          </a:xfrm>
          <a:prstGeom prst="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8" name="雲形吹き出し 137"/>
          <p:cNvSpPr/>
          <p:nvPr/>
        </p:nvSpPr>
        <p:spPr bwMode="auto">
          <a:xfrm>
            <a:off x="2987824" y="1231755"/>
            <a:ext cx="5908526" cy="1656356"/>
          </a:xfrm>
          <a:prstGeom prst="cloudCallout">
            <a:avLst>
              <a:gd name="adj1" fmla="val -16772"/>
              <a:gd name="adj2" fmla="val 31740"/>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9" name="角丸四角形 138"/>
          <p:cNvSpPr/>
          <p:nvPr/>
        </p:nvSpPr>
        <p:spPr bwMode="auto">
          <a:xfrm rot="1009002">
            <a:off x="4003326" y="1535728"/>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0" name="角丸四角形 139"/>
          <p:cNvSpPr/>
          <p:nvPr/>
        </p:nvSpPr>
        <p:spPr bwMode="auto">
          <a:xfrm rot="846336">
            <a:off x="5063026" y="1815892"/>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1" name="角丸四角形 140"/>
          <p:cNvSpPr/>
          <p:nvPr/>
        </p:nvSpPr>
        <p:spPr bwMode="auto">
          <a:xfrm rot="20926157">
            <a:off x="3318083" y="1848790"/>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2" name="角丸四角形 141"/>
          <p:cNvSpPr/>
          <p:nvPr/>
        </p:nvSpPr>
        <p:spPr bwMode="auto">
          <a:xfrm rot="20026980">
            <a:off x="3485300" y="2192425"/>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3" name="角丸四角形 142"/>
          <p:cNvSpPr/>
          <p:nvPr/>
        </p:nvSpPr>
        <p:spPr bwMode="auto">
          <a:xfrm rot="21131275">
            <a:off x="5152706" y="1438521"/>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4" name="角丸四角形 143"/>
          <p:cNvSpPr/>
          <p:nvPr/>
        </p:nvSpPr>
        <p:spPr bwMode="auto">
          <a:xfrm rot="846336">
            <a:off x="6342308" y="1491656"/>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5" name="角丸四角形 144"/>
          <p:cNvSpPr/>
          <p:nvPr/>
        </p:nvSpPr>
        <p:spPr bwMode="auto">
          <a:xfrm rot="20926157">
            <a:off x="4550820" y="2205307"/>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6" name="角丸四角形 145"/>
          <p:cNvSpPr/>
          <p:nvPr/>
        </p:nvSpPr>
        <p:spPr bwMode="auto">
          <a:xfrm rot="20026980">
            <a:off x="5598417" y="2127738"/>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7" name="角丸四角形 146"/>
          <p:cNvSpPr/>
          <p:nvPr/>
        </p:nvSpPr>
        <p:spPr bwMode="auto">
          <a:xfrm rot="21131275">
            <a:off x="6954323" y="1696802"/>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8" name="角丸四角形 147"/>
          <p:cNvSpPr/>
          <p:nvPr/>
        </p:nvSpPr>
        <p:spPr bwMode="auto">
          <a:xfrm rot="846336">
            <a:off x="7752121" y="1938079"/>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49" name="角丸四角形 148"/>
          <p:cNvSpPr/>
          <p:nvPr/>
        </p:nvSpPr>
        <p:spPr bwMode="auto">
          <a:xfrm rot="20926157">
            <a:off x="6524352" y="2058540"/>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50" name="角丸四角形 149"/>
          <p:cNvSpPr/>
          <p:nvPr/>
        </p:nvSpPr>
        <p:spPr bwMode="auto">
          <a:xfrm rot="683913">
            <a:off x="6200188" y="2413204"/>
            <a:ext cx="900000" cy="216000"/>
          </a:xfrm>
          <a:prstGeom prst="roundRect">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要望</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要求？</a:t>
            </a:r>
            <a:endParaRPr lang="en-US" altLang="ja-JP" sz="1200" dirty="0" smtClean="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rot="20640205">
            <a:off x="4457401" y="1792925"/>
            <a:ext cx="697627" cy="400110"/>
          </a:xfrm>
          <a:prstGeom prst="rect">
            <a:avLst/>
          </a:prstGeom>
          <a:noFill/>
        </p:spPr>
        <p:txBody>
          <a:bodyPr wrap="none" rtlCol="0">
            <a:spAutoFit/>
          </a:bodyPr>
          <a:lstStyle/>
          <a:p>
            <a:r>
              <a:rPr lang="ja-JP" altLang="en-US" sz="2000" dirty="0" smtClean="0">
                <a:solidFill>
                  <a:srgbClr val="FF0000"/>
                </a:solidFill>
                <a:latin typeface="メイリオ" pitchFamily="50" charset="-128"/>
                <a:ea typeface="メイリオ" pitchFamily="50" charset="-128"/>
                <a:cs typeface="メイリオ" pitchFamily="50" charset="-128"/>
              </a:rPr>
              <a:t>曖昧</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2" name="テキスト ボックス 151"/>
          <p:cNvSpPr txBox="1"/>
          <p:nvPr/>
        </p:nvSpPr>
        <p:spPr>
          <a:xfrm rot="1800296">
            <a:off x="5957065" y="1604747"/>
            <a:ext cx="697627" cy="400110"/>
          </a:xfrm>
          <a:prstGeom prst="rect">
            <a:avLst/>
          </a:prstGeom>
          <a:noFill/>
        </p:spPr>
        <p:txBody>
          <a:bodyPr wrap="none" rtlCol="0">
            <a:spAutoFit/>
          </a:bodyPr>
          <a:lstStyle/>
          <a:p>
            <a:r>
              <a:rPr lang="ja-JP" altLang="en-US" sz="2000" dirty="0" smtClean="0">
                <a:solidFill>
                  <a:srgbClr val="FF0000"/>
                </a:solidFill>
                <a:latin typeface="メイリオ" pitchFamily="50" charset="-128"/>
                <a:ea typeface="メイリオ" pitchFamily="50" charset="-128"/>
                <a:cs typeface="メイリオ" pitchFamily="50" charset="-128"/>
              </a:rPr>
              <a:t>漠然</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3" name="テキスト ボックス 152"/>
          <p:cNvSpPr txBox="1"/>
          <p:nvPr/>
        </p:nvSpPr>
        <p:spPr>
          <a:xfrm rot="20963676">
            <a:off x="7262652" y="2172439"/>
            <a:ext cx="697627" cy="400110"/>
          </a:xfrm>
          <a:prstGeom prst="rect">
            <a:avLst/>
          </a:prstGeom>
          <a:noFill/>
        </p:spPr>
        <p:txBody>
          <a:bodyPr wrap="none" rtlCol="0">
            <a:spAutoFit/>
          </a:bodyPr>
          <a:lstStyle/>
          <a:p>
            <a:r>
              <a:rPr lang="ja-JP" altLang="en-US" sz="2000" dirty="0" smtClean="0">
                <a:solidFill>
                  <a:srgbClr val="FF0000"/>
                </a:solidFill>
                <a:latin typeface="メイリオ" pitchFamily="50" charset="-128"/>
                <a:ea typeface="メイリオ" pitchFamily="50" charset="-128"/>
                <a:cs typeface="メイリオ" pitchFamily="50" charset="-128"/>
              </a:rPr>
              <a:t>混沌</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4" name="テキスト ボックス 153"/>
          <p:cNvSpPr txBox="1"/>
          <p:nvPr/>
        </p:nvSpPr>
        <p:spPr>
          <a:xfrm rot="19957548">
            <a:off x="3852760" y="2303569"/>
            <a:ext cx="697627" cy="400110"/>
          </a:xfrm>
          <a:prstGeom prst="rect">
            <a:avLst/>
          </a:prstGeom>
          <a:noFill/>
        </p:spPr>
        <p:txBody>
          <a:bodyPr wrap="none" rtlCol="0">
            <a:spAutoFit/>
          </a:bodyPr>
          <a:lstStyle/>
          <a:p>
            <a:r>
              <a:rPr lang="ja-JP" altLang="en-US" sz="2000" dirty="0" smtClean="0">
                <a:solidFill>
                  <a:srgbClr val="FF0000"/>
                </a:solidFill>
                <a:latin typeface="メイリオ" pitchFamily="50" charset="-128"/>
                <a:ea typeface="メイリオ" pitchFamily="50" charset="-128"/>
                <a:cs typeface="メイリオ" pitchFamily="50" charset="-128"/>
              </a:rPr>
              <a:t>事実</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5" name="テキスト ボックス 154"/>
          <p:cNvSpPr txBox="1"/>
          <p:nvPr/>
        </p:nvSpPr>
        <p:spPr>
          <a:xfrm rot="968447">
            <a:off x="5279059" y="2404064"/>
            <a:ext cx="954107" cy="400110"/>
          </a:xfrm>
          <a:prstGeom prst="rect">
            <a:avLst/>
          </a:prstGeom>
          <a:noFill/>
        </p:spPr>
        <p:txBody>
          <a:bodyPr wrap="none" rtlCol="0">
            <a:spAutoFit/>
          </a:bodyPr>
          <a:lstStyle/>
          <a:p>
            <a:r>
              <a:rPr kumimoji="1" lang="ja-JP" altLang="en-US" sz="2000" dirty="0" smtClean="0">
                <a:solidFill>
                  <a:srgbClr val="FF0000"/>
                </a:solidFill>
                <a:latin typeface="メイリオ" pitchFamily="50" charset="-128"/>
                <a:ea typeface="メイリオ" pitchFamily="50" charset="-128"/>
                <a:cs typeface="メイリオ" pitchFamily="50" charset="-128"/>
              </a:rPr>
              <a:t>非事実</a:t>
            </a:r>
            <a:endParaRPr kumimoji="1" lang="ja-JP" altLang="en-US" sz="2000" dirty="0">
              <a:solidFill>
                <a:srgbClr val="FF0000"/>
              </a:solidFill>
              <a:latin typeface="メイリオ" pitchFamily="50" charset="-128"/>
              <a:ea typeface="メイリオ" pitchFamily="50" charset="-128"/>
              <a:cs typeface="メイリオ" pitchFamily="50" charset="-128"/>
            </a:endParaRPr>
          </a:p>
        </p:txBody>
      </p:sp>
      <p:sp>
        <p:nvSpPr>
          <p:cNvPr id="156" name="円形吹き出し 155"/>
          <p:cNvSpPr/>
          <p:nvPr/>
        </p:nvSpPr>
        <p:spPr bwMode="auto">
          <a:xfrm>
            <a:off x="1595248" y="1268760"/>
            <a:ext cx="1272730" cy="404076"/>
          </a:xfrm>
          <a:prstGeom prst="wedgeEllipseCallout">
            <a:avLst>
              <a:gd name="adj1" fmla="val -44580"/>
              <a:gd name="adj2" fmla="val 59488"/>
            </a:avLst>
          </a:prstGeom>
          <a:solidFill>
            <a:srgbClr val="FFFFCC"/>
          </a:solidFill>
          <a:ln>
            <a:solidFill>
              <a:schemeClr val="tx1"/>
            </a:solidFill>
          </a:ln>
          <a:effectLst/>
          <a:extLst/>
        </p:spPr>
        <p:txBody>
          <a:bodyPr wrap="none" lIns="72000" tIns="0" rIns="72000" bIns="0" rtlCol="0" anchor="ctr" anchorCtr="0"/>
          <a:lstStyle/>
          <a:p>
            <a:pPr algn="ctr"/>
            <a:r>
              <a:rPr kumimoji="1" lang="ja-JP" altLang="en-US" sz="1050" dirty="0" smtClean="0">
                <a:latin typeface="メイリオ" pitchFamily="50" charset="-128"/>
                <a:ea typeface="メイリオ" pitchFamily="50" charset="-128"/>
                <a:cs typeface="メイリオ" pitchFamily="50" charset="-128"/>
              </a:rPr>
              <a:t>あーしたい</a:t>
            </a:r>
          </a:p>
        </p:txBody>
      </p:sp>
      <p:sp>
        <p:nvSpPr>
          <p:cNvPr id="157" name="円形吹き出し 156"/>
          <p:cNvSpPr/>
          <p:nvPr/>
        </p:nvSpPr>
        <p:spPr bwMode="auto">
          <a:xfrm>
            <a:off x="1607460" y="1776405"/>
            <a:ext cx="1272730" cy="404076"/>
          </a:xfrm>
          <a:prstGeom prst="wedgeEllipseCallout">
            <a:avLst>
              <a:gd name="adj1" fmla="val -44580"/>
              <a:gd name="adj2" fmla="val 59488"/>
            </a:avLst>
          </a:prstGeom>
          <a:solidFill>
            <a:srgbClr val="FFFFCC"/>
          </a:solidFill>
          <a:ln>
            <a:solidFill>
              <a:schemeClr val="tx1"/>
            </a:solidFill>
          </a:ln>
          <a:effectLst/>
          <a:extLst/>
        </p:spPr>
        <p:txBody>
          <a:bodyPr wrap="none" lIns="72000" tIns="0" rIns="72000" bIns="0" rtlCol="0" anchor="ctr" anchorCtr="0"/>
          <a:lstStyle/>
          <a:p>
            <a:pPr algn="ctr"/>
            <a:r>
              <a:rPr kumimoji="1" lang="ja-JP" altLang="en-US" sz="1050" dirty="0" smtClean="0">
                <a:latin typeface="メイリオ" pitchFamily="50" charset="-128"/>
                <a:ea typeface="メイリオ" pitchFamily="50" charset="-128"/>
                <a:cs typeface="メイリオ" pitchFamily="50" charset="-128"/>
              </a:rPr>
              <a:t>こ</a:t>
            </a:r>
            <a:r>
              <a:rPr kumimoji="1" lang="ja-JP" altLang="en-US" sz="1050" dirty="0" err="1" smtClean="0">
                <a:latin typeface="メイリオ" pitchFamily="50" charset="-128"/>
                <a:ea typeface="メイリオ" pitchFamily="50" charset="-128"/>
                <a:cs typeface="メイリオ" pitchFamily="50" charset="-128"/>
              </a:rPr>
              <a:t>ーしたい</a:t>
            </a:r>
            <a:endParaRPr kumimoji="1" lang="ja-JP" altLang="en-US" sz="1050" dirty="0" smtClean="0">
              <a:latin typeface="メイリオ" pitchFamily="50" charset="-128"/>
              <a:ea typeface="メイリオ" pitchFamily="50" charset="-128"/>
              <a:cs typeface="メイリオ" pitchFamily="50" charset="-128"/>
            </a:endParaRPr>
          </a:p>
        </p:txBody>
      </p:sp>
      <p:sp>
        <p:nvSpPr>
          <p:cNvPr id="158" name="円形吹き出し 157"/>
          <p:cNvSpPr/>
          <p:nvPr/>
        </p:nvSpPr>
        <p:spPr bwMode="auto">
          <a:xfrm>
            <a:off x="1607460" y="2304844"/>
            <a:ext cx="1272730" cy="404076"/>
          </a:xfrm>
          <a:prstGeom prst="wedgeEllipseCallout">
            <a:avLst>
              <a:gd name="adj1" fmla="val -44580"/>
              <a:gd name="adj2" fmla="val 59488"/>
            </a:avLst>
          </a:prstGeom>
          <a:solidFill>
            <a:srgbClr val="FFFFCC"/>
          </a:solidFill>
          <a:ln>
            <a:solidFill>
              <a:schemeClr val="tx1"/>
            </a:solidFill>
          </a:ln>
          <a:effectLst/>
          <a:extLst/>
        </p:spPr>
        <p:txBody>
          <a:bodyPr wrap="none" lIns="72000" tIns="0" rIns="72000" bIns="0" rtlCol="0" anchor="ctr" anchorCtr="0"/>
          <a:lstStyle/>
          <a:p>
            <a:pPr algn="ctr"/>
            <a:r>
              <a:rPr kumimoji="1" lang="ja-JP" altLang="en-US" sz="1050" dirty="0" smtClean="0">
                <a:latin typeface="メイリオ" pitchFamily="50" charset="-128"/>
                <a:ea typeface="メイリオ" pitchFamily="50" charset="-128"/>
                <a:cs typeface="メイリオ" pitchFamily="50" charset="-128"/>
              </a:rPr>
              <a:t>Ｘｘとｘｘを</a:t>
            </a:r>
            <a:endParaRPr kumimoji="1" lang="en-US" altLang="ja-JP" sz="1050" dirty="0" smtClean="0">
              <a:latin typeface="メイリオ" pitchFamily="50" charset="-128"/>
              <a:ea typeface="メイリオ" pitchFamily="50" charset="-128"/>
              <a:cs typeface="メイリオ" pitchFamily="50" charset="-128"/>
            </a:endParaRPr>
          </a:p>
          <a:p>
            <a:pPr algn="ctr"/>
            <a:r>
              <a:rPr kumimoji="1" lang="ja-JP" altLang="en-US" sz="1050" dirty="0" smtClean="0">
                <a:latin typeface="メイリオ" pitchFamily="50" charset="-128"/>
                <a:ea typeface="メイリオ" pitchFamily="50" charset="-128"/>
                <a:cs typeface="メイリオ" pitchFamily="50" charset="-128"/>
              </a:rPr>
              <a:t>やりたい</a:t>
            </a:r>
          </a:p>
        </p:txBody>
      </p:sp>
      <p:sp>
        <p:nvSpPr>
          <p:cNvPr id="159" name="正方形/長方形 158"/>
          <p:cNvSpPr/>
          <p:nvPr/>
        </p:nvSpPr>
        <p:spPr>
          <a:xfrm>
            <a:off x="323528" y="1231754"/>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A</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60" name="正方形/長方形 159"/>
          <p:cNvSpPr/>
          <p:nvPr/>
        </p:nvSpPr>
        <p:spPr>
          <a:xfrm>
            <a:off x="323528" y="1834661"/>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B</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61" name="正方形/長方形 160"/>
          <p:cNvSpPr/>
          <p:nvPr/>
        </p:nvSpPr>
        <p:spPr>
          <a:xfrm>
            <a:off x="325131" y="2365125"/>
            <a:ext cx="596638" cy="276999"/>
          </a:xfrm>
          <a:prstGeom prst="rect">
            <a:avLst/>
          </a:prstGeom>
        </p:spPr>
        <p:txBody>
          <a:bodyPr wrap="none">
            <a:spAutoFit/>
          </a:bodyPr>
          <a:lstStyle/>
          <a:p>
            <a:r>
              <a:rPr lang="en-US" altLang="ja-JP" sz="1200" dirty="0" smtClean="0">
                <a:latin typeface="メイリオ" pitchFamily="50" charset="-128"/>
                <a:ea typeface="メイリオ" pitchFamily="50" charset="-128"/>
                <a:cs typeface="メイリオ" pitchFamily="50" charset="-128"/>
              </a:rPr>
              <a:t>C</a:t>
            </a:r>
            <a:r>
              <a:rPr lang="ja-JP" altLang="en-US" sz="1200" dirty="0" smtClean="0">
                <a:latin typeface="メイリオ" pitchFamily="50" charset="-128"/>
                <a:ea typeface="メイリオ" pitchFamily="50" charset="-128"/>
                <a:cs typeface="メイリオ" pitchFamily="50" charset="-128"/>
              </a:rPr>
              <a:t>部門</a:t>
            </a:r>
            <a:endParaRPr lang="ja-JP" altLang="en-US" sz="1200" dirty="0">
              <a:latin typeface="メイリオ" pitchFamily="50" charset="-128"/>
              <a:ea typeface="メイリオ" pitchFamily="50" charset="-128"/>
              <a:cs typeface="メイリオ" pitchFamily="50" charset="-128"/>
            </a:endParaRPr>
          </a:p>
        </p:txBody>
      </p:sp>
      <p:sp>
        <p:nvSpPr>
          <p:cNvPr id="162" name="円弧 161"/>
          <p:cNvSpPr/>
          <p:nvPr/>
        </p:nvSpPr>
        <p:spPr>
          <a:xfrm>
            <a:off x="883669" y="3861048"/>
            <a:ext cx="7200000" cy="405759"/>
          </a:xfrm>
          <a:prstGeom prst="arc">
            <a:avLst>
              <a:gd name="adj1" fmla="val 10812074"/>
              <a:gd name="adj2" fmla="val 0"/>
            </a:avLst>
          </a:prstGeom>
          <a:ln w="5715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63" name="円弧 162"/>
          <p:cNvSpPr/>
          <p:nvPr/>
        </p:nvSpPr>
        <p:spPr>
          <a:xfrm rot="5400000">
            <a:off x="6325225" y="4305860"/>
            <a:ext cx="509242" cy="304811"/>
          </a:xfrm>
          <a:prstGeom prst="arc">
            <a:avLst>
              <a:gd name="adj1" fmla="val 10812074"/>
              <a:gd name="adj2" fmla="val 0"/>
            </a:avLst>
          </a:prstGeom>
          <a:ln w="5715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64" name="円弧 163"/>
          <p:cNvSpPr/>
          <p:nvPr/>
        </p:nvSpPr>
        <p:spPr>
          <a:xfrm rot="5400000">
            <a:off x="6325225" y="4862007"/>
            <a:ext cx="509242" cy="304811"/>
          </a:xfrm>
          <a:prstGeom prst="arc">
            <a:avLst>
              <a:gd name="adj1" fmla="val 10812074"/>
              <a:gd name="adj2" fmla="val 0"/>
            </a:avLst>
          </a:prstGeom>
          <a:ln w="5715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65" name="円弧 164"/>
          <p:cNvSpPr/>
          <p:nvPr/>
        </p:nvSpPr>
        <p:spPr>
          <a:xfrm rot="5400000">
            <a:off x="6325225" y="5418154"/>
            <a:ext cx="509242" cy="304811"/>
          </a:xfrm>
          <a:prstGeom prst="arc">
            <a:avLst>
              <a:gd name="adj1" fmla="val 10812074"/>
              <a:gd name="adj2" fmla="val 0"/>
            </a:avLst>
          </a:prstGeom>
          <a:ln w="5715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latin typeface="メイリオ" pitchFamily="50" charset="-128"/>
              <a:ea typeface="メイリオ" pitchFamily="50" charset="-128"/>
              <a:cs typeface="メイリオ" pitchFamily="50" charset="-128"/>
            </a:endParaRPr>
          </a:p>
        </p:txBody>
      </p:sp>
      <p:sp>
        <p:nvSpPr>
          <p:cNvPr id="166" name="円弧 165"/>
          <p:cNvSpPr/>
          <p:nvPr/>
        </p:nvSpPr>
        <p:spPr>
          <a:xfrm rot="5400000">
            <a:off x="6325225" y="5974301"/>
            <a:ext cx="509242" cy="304811"/>
          </a:xfrm>
          <a:prstGeom prst="arc">
            <a:avLst>
              <a:gd name="adj1" fmla="val 10812074"/>
              <a:gd name="adj2" fmla="val 0"/>
            </a:avLst>
          </a:prstGeom>
          <a:ln w="57150">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latin typeface="メイリオ" pitchFamily="50" charset="-128"/>
              <a:ea typeface="メイリオ" pitchFamily="50" charset="-128"/>
              <a:cs typeface="メイリオ" pitchFamily="50" charset="-128"/>
            </a:endParaRPr>
          </a:p>
        </p:txBody>
      </p:sp>
      <p:pic>
        <p:nvPicPr>
          <p:cNvPr id="168" name="Picture 128" descr="PE0168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869" y="2371313"/>
            <a:ext cx="612412" cy="62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Picture 127" descr="PE0172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69" y="1830717"/>
            <a:ext cx="631436" cy="46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Picture 20" descr="PE0168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2576" y="1213924"/>
            <a:ext cx="609541" cy="539679"/>
          </a:xfrm>
          <a:prstGeom prst="rect">
            <a:avLst/>
          </a:prstGeom>
          <a:noFill/>
          <a:extLst>
            <a:ext uri="{909E8E84-426E-40DD-AFC4-6F175D3DCCD1}">
              <a14:hiddenFill xmlns:a14="http://schemas.microsoft.com/office/drawing/2010/main">
                <a:solidFill>
                  <a:srgbClr val="FFFFFF"/>
                </a:solidFill>
              </a14:hiddenFill>
            </a:ext>
          </a:extLst>
        </p:spPr>
      </p:pic>
      <p:sp>
        <p:nvSpPr>
          <p:cNvPr id="172" name="テキスト ボックス 171"/>
          <p:cNvSpPr txBox="1"/>
          <p:nvPr/>
        </p:nvSpPr>
        <p:spPr>
          <a:xfrm>
            <a:off x="251520" y="796642"/>
            <a:ext cx="8568952" cy="400110"/>
          </a:xfrm>
          <a:prstGeom prst="rect">
            <a:avLst/>
          </a:prstGeom>
          <a:noFill/>
        </p:spPr>
        <p:txBody>
          <a:bodyPr wrap="square" rtlCol="0">
            <a:spAutoFit/>
          </a:bodyPr>
          <a:lstStyle/>
          <a:p>
            <a:r>
              <a:rPr lang="ja-JP" altLang="en-US" sz="2000" b="1" dirty="0">
                <a:latin typeface="メイリオ" pitchFamily="50" charset="-128"/>
                <a:ea typeface="メイリオ" pitchFamily="50" charset="-128"/>
                <a:cs typeface="メイリオ" pitchFamily="50" charset="-128"/>
              </a:rPr>
              <a:t>要求・ソリューション体系化の</a:t>
            </a:r>
            <a:r>
              <a:rPr lang="ja-JP" altLang="en-US" sz="2000" b="1" dirty="0" smtClean="0">
                <a:latin typeface="メイリオ" pitchFamily="50" charset="-128"/>
                <a:ea typeface="メイリオ" pitchFamily="50" charset="-128"/>
                <a:cs typeface="メイリオ" pitchFamily="50" charset="-128"/>
              </a:rPr>
              <a:t>第１歩</a:t>
            </a:r>
            <a:r>
              <a:rPr lang="ja-JP" altLang="en-US" sz="1600" b="1" dirty="0" smtClean="0">
                <a:latin typeface="メイリオ" pitchFamily="50" charset="-128"/>
                <a:ea typeface="メイリオ" pitchFamily="50" charset="-128"/>
                <a:cs typeface="メイリオ" pitchFamily="50" charset="-128"/>
              </a:rPr>
              <a:t>（</a:t>
            </a:r>
            <a:r>
              <a:rPr lang="ja-JP" altLang="en-US" sz="1600" b="1" dirty="0">
                <a:latin typeface="メイリオ" pitchFamily="50" charset="-128"/>
                <a:ea typeface="メイリオ" pitchFamily="50" charset="-128"/>
                <a:cs typeface="メイリオ" pitchFamily="50" charset="-128"/>
              </a:rPr>
              <a:t>要望をふるいにかけ、要求をあぶり出す）</a:t>
            </a:r>
          </a:p>
        </p:txBody>
      </p:sp>
      <p:cxnSp>
        <p:nvCxnSpPr>
          <p:cNvPr id="173" name="直線コネクタ 172"/>
          <p:cNvCxnSpPr/>
          <p:nvPr/>
        </p:nvCxnSpPr>
        <p:spPr>
          <a:xfrm>
            <a:off x="4865365" y="556066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a:off x="4865365" y="5560665"/>
            <a:ext cx="432048" cy="203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10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５－３．要求・ソリューションの体系化の手順（</a:t>
            </a:r>
            <a:r>
              <a:rPr lang="en-US" altLang="ja-JP" dirty="0"/>
              <a:t>3/4</a:t>
            </a:r>
            <a:r>
              <a:rPr lang="ja-JP" altLang="en-US" dirty="0"/>
              <a:t>）</a:t>
            </a:r>
            <a:endParaRPr kumimoji="1" lang="ja-JP" altLang="en-US" dirty="0"/>
          </a:p>
        </p:txBody>
      </p:sp>
      <p:graphicFrame>
        <p:nvGraphicFramePr>
          <p:cNvPr id="3" name="Group 151"/>
          <p:cNvGraphicFramePr>
            <a:graphicFrameLocks noGrp="1"/>
          </p:cNvGraphicFramePr>
          <p:nvPr>
            <p:extLst>
              <p:ext uri="{D42A27DB-BD31-4B8C-83A1-F6EECF244321}">
                <p14:modId xmlns:p14="http://schemas.microsoft.com/office/powerpoint/2010/main" val="419525799"/>
              </p:ext>
            </p:extLst>
          </p:nvPr>
        </p:nvGraphicFramePr>
        <p:xfrm>
          <a:off x="323528" y="1739830"/>
          <a:ext cx="5904656" cy="4120813"/>
        </p:xfrm>
        <a:graphic>
          <a:graphicData uri="http://schemas.openxmlformats.org/drawingml/2006/table">
            <a:tbl>
              <a:tblPr/>
              <a:tblGrid>
                <a:gridCol w="427280"/>
                <a:gridCol w="1186263"/>
                <a:gridCol w="2850953"/>
                <a:gridCol w="1440160"/>
              </a:tblGrid>
              <a:tr h="304813">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要求レベル </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定義 </a:t>
                      </a:r>
                    </a:p>
                  </a:txBody>
                  <a:tcPr marL="91447" marR="91447" marT="45717" marB="45717"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720000">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企業のゴール、目標、ビジネス</a:t>
                      </a:r>
                    </a:p>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戦略、ニーズのハイレベルな記述</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r>
              <a:tr h="720000">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各ステークホルダー</a:t>
                      </a:r>
                    </a:p>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8E8"/>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特定のステークホルダー、またはステークホルダーのクラスが持つニーズの記述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8E8"/>
                    </a:solidFill>
                  </a:tcPr>
                </a:tc>
                <a:tc vMerge="1">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8E8"/>
                    </a:solidFill>
                  </a:tcPr>
                </a:tc>
              </a:tr>
              <a:tr h="540000">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CCCC"/>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ビジネス要求とステークホルダー要求を満たすソリューションの特徴を記述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48000">
                <a:tc row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ja-JP"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機能要求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ソリューションが扱う振る舞いと情報を記述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48000">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非機能要求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ソリューションが効果的に動作するために備えなければならない能力を記述</a:t>
                      </a:r>
                      <a:r>
                        <a:rPr kumimoji="1" lang="ja-JP" altLang="en-US" sz="105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（パフォーマンス、容量、セキュリティ等）</a:t>
                      </a: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540000">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移行要求 </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AEAE"/>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組織が現状からあるべき姿に移行するのに必要となる能力を記述。</a:t>
                      </a:r>
                    </a:p>
                  </a:txBody>
                  <a:tcPr marL="90007" marR="90007" marT="46797" marB="46797"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AEAE"/>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90007" marR="90007"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4" name="円/楕円 89"/>
          <p:cNvSpPr>
            <a:spLocks noChangeArrowheads="1"/>
          </p:cNvSpPr>
          <p:nvPr/>
        </p:nvSpPr>
        <p:spPr bwMode="auto">
          <a:xfrm>
            <a:off x="6987056" y="2231044"/>
            <a:ext cx="328936" cy="315937"/>
          </a:xfrm>
          <a:prstGeom prst="ellipse">
            <a:avLst/>
          </a:prstGeom>
          <a:solidFill>
            <a:schemeClr val="bg1"/>
          </a:solidFill>
          <a:ln w="9525" algn="ctr">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5" name="円/楕円 90"/>
          <p:cNvSpPr>
            <a:spLocks noChangeArrowheads="1"/>
          </p:cNvSpPr>
          <p:nvPr/>
        </p:nvSpPr>
        <p:spPr bwMode="auto">
          <a:xfrm>
            <a:off x="6633728" y="2918223"/>
            <a:ext cx="328936" cy="315937"/>
          </a:xfrm>
          <a:prstGeom prst="ellipse">
            <a:avLst/>
          </a:prstGeom>
          <a:solidFill>
            <a:srgbClr val="FFE8E8"/>
          </a:solidFill>
          <a:ln w="9525" algn="ctr">
            <a:solidFill>
              <a:srgbClr val="000000"/>
            </a:solidFill>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6" name="円/楕円 91"/>
          <p:cNvSpPr>
            <a:spLocks noChangeArrowheads="1"/>
          </p:cNvSpPr>
          <p:nvPr/>
        </p:nvSpPr>
        <p:spPr bwMode="auto">
          <a:xfrm>
            <a:off x="7340384" y="2918223"/>
            <a:ext cx="328936" cy="315937"/>
          </a:xfrm>
          <a:prstGeom prst="ellipse">
            <a:avLst/>
          </a:prstGeom>
          <a:solidFill>
            <a:srgbClr val="FFE8E8"/>
          </a:solidFill>
          <a:ln w="9525" algn="ctr">
            <a:solidFill>
              <a:srgbClr val="000000"/>
            </a:solidFill>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cxnSp>
        <p:nvCxnSpPr>
          <p:cNvPr id="7" name="曲線コネクタ 92"/>
          <p:cNvCxnSpPr>
            <a:cxnSpLocks noChangeShapeType="1"/>
            <a:stCxn id="4" idx="4"/>
            <a:endCxn id="5" idx="0"/>
          </p:cNvCxnSpPr>
          <p:nvPr/>
        </p:nvCxnSpPr>
        <p:spPr bwMode="auto">
          <a:xfrm rot="5400000">
            <a:off x="6789239" y="2555938"/>
            <a:ext cx="371242" cy="353328"/>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曲線コネクタ 93"/>
          <p:cNvCxnSpPr>
            <a:cxnSpLocks noChangeShapeType="1"/>
            <a:stCxn id="4" idx="4"/>
            <a:endCxn id="6" idx="0"/>
          </p:cNvCxnSpPr>
          <p:nvPr/>
        </p:nvCxnSpPr>
        <p:spPr bwMode="auto">
          <a:xfrm rot="16200000" flipH="1">
            <a:off x="7142567" y="2555938"/>
            <a:ext cx="371242" cy="353328"/>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円/楕円 94"/>
          <p:cNvSpPr>
            <a:spLocks noChangeArrowheads="1"/>
          </p:cNvSpPr>
          <p:nvPr/>
        </p:nvSpPr>
        <p:spPr bwMode="auto">
          <a:xfrm>
            <a:off x="6539298" y="3573084"/>
            <a:ext cx="164468" cy="315937"/>
          </a:xfrm>
          <a:prstGeom prst="ellipse">
            <a:avLst/>
          </a:prstGeom>
          <a:solidFill>
            <a:srgbClr val="FFCCCC"/>
          </a:solidFill>
          <a:ln w="9525" algn="ctr">
            <a:solidFill>
              <a:srgbClr val="000000"/>
            </a:solidFill>
            <a:prstDash val="dash"/>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10" name="円/楕円 95"/>
          <p:cNvSpPr>
            <a:spLocks noChangeArrowheads="1"/>
          </p:cNvSpPr>
          <p:nvPr/>
        </p:nvSpPr>
        <p:spPr bwMode="auto">
          <a:xfrm>
            <a:off x="6892626" y="3573084"/>
            <a:ext cx="164468" cy="315937"/>
          </a:xfrm>
          <a:prstGeom prst="ellipse">
            <a:avLst/>
          </a:prstGeom>
          <a:solidFill>
            <a:srgbClr val="FFCCCC"/>
          </a:solidFill>
          <a:ln w="9525" algn="ctr">
            <a:solidFill>
              <a:srgbClr val="000000"/>
            </a:solidFill>
            <a:prstDash val="dash"/>
            <a:round/>
            <a:headEnd/>
            <a:tailEnd type="triangle" w="med" len="med"/>
          </a:ln>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11" name="円/楕円 96"/>
          <p:cNvSpPr>
            <a:spLocks noChangeArrowheads="1"/>
          </p:cNvSpPr>
          <p:nvPr/>
        </p:nvSpPr>
        <p:spPr bwMode="auto">
          <a:xfrm>
            <a:off x="7245954" y="3573084"/>
            <a:ext cx="164468" cy="315937"/>
          </a:xfrm>
          <a:prstGeom prst="ellipse">
            <a:avLst/>
          </a:prstGeom>
          <a:solidFill>
            <a:srgbClr val="FFCCCC"/>
          </a:solidFill>
          <a:ln w="9525" algn="ctr">
            <a:solidFill>
              <a:srgbClr val="000000"/>
            </a:solidFill>
            <a:round/>
            <a:headEnd/>
            <a:tailEnd type="triangle" w="med" len="med"/>
          </a:ln>
        </p:spPr>
        <p:txBody>
          <a:bodyPr wrap="none" lIns="90000" tIns="46800" rIns="90000" bIns="46800" anchor="ctr"/>
          <a:lstStyle/>
          <a:p>
            <a:endParaRPr lang="ja-JP" altLang="en-US">
              <a:latin typeface="メイリオ" pitchFamily="50" charset="-128"/>
              <a:ea typeface="メイリオ" pitchFamily="50" charset="-128"/>
              <a:cs typeface="メイリオ" pitchFamily="50" charset="-128"/>
            </a:endParaRPr>
          </a:p>
        </p:txBody>
      </p:sp>
      <p:sp>
        <p:nvSpPr>
          <p:cNvPr id="12" name="円/楕円 97"/>
          <p:cNvSpPr>
            <a:spLocks noChangeArrowheads="1"/>
          </p:cNvSpPr>
          <p:nvPr/>
        </p:nvSpPr>
        <p:spPr bwMode="auto">
          <a:xfrm>
            <a:off x="7599282" y="3573084"/>
            <a:ext cx="164468" cy="315937"/>
          </a:xfrm>
          <a:prstGeom prst="ellipse">
            <a:avLst/>
          </a:prstGeom>
          <a:solidFill>
            <a:srgbClr val="FFCCCC"/>
          </a:solidFill>
          <a:ln w="9525" algn="ctr">
            <a:solidFill>
              <a:srgbClr val="000000"/>
            </a:solidFill>
            <a:prstDash val="dash"/>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cxnSp>
        <p:nvCxnSpPr>
          <p:cNvPr id="13" name="曲線コネクタ 98"/>
          <p:cNvCxnSpPr>
            <a:cxnSpLocks noChangeShapeType="1"/>
            <a:stCxn id="5" idx="4"/>
            <a:endCxn id="9" idx="0"/>
          </p:cNvCxnSpPr>
          <p:nvPr/>
        </p:nvCxnSpPr>
        <p:spPr bwMode="auto">
          <a:xfrm rot="5400000">
            <a:off x="6540402" y="3315290"/>
            <a:ext cx="338924" cy="176664"/>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曲線コネクタ 99"/>
          <p:cNvCxnSpPr>
            <a:cxnSpLocks noChangeShapeType="1"/>
            <a:stCxn id="5" idx="4"/>
            <a:endCxn id="10" idx="0"/>
          </p:cNvCxnSpPr>
          <p:nvPr/>
        </p:nvCxnSpPr>
        <p:spPr bwMode="auto">
          <a:xfrm rot="16200000" flipH="1">
            <a:off x="6717066" y="3315290"/>
            <a:ext cx="338924" cy="176664"/>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曲線コネクタ 100"/>
          <p:cNvCxnSpPr>
            <a:cxnSpLocks noChangeShapeType="1"/>
            <a:stCxn id="6" idx="4"/>
            <a:endCxn id="11" idx="0"/>
          </p:cNvCxnSpPr>
          <p:nvPr/>
        </p:nvCxnSpPr>
        <p:spPr bwMode="auto">
          <a:xfrm rot="5400000">
            <a:off x="7247058" y="3315290"/>
            <a:ext cx="338924" cy="176664"/>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曲線コネクタ 101"/>
          <p:cNvCxnSpPr>
            <a:cxnSpLocks noChangeShapeType="1"/>
            <a:stCxn id="6" idx="4"/>
            <a:endCxn id="12" idx="0"/>
          </p:cNvCxnSpPr>
          <p:nvPr/>
        </p:nvCxnSpPr>
        <p:spPr bwMode="auto">
          <a:xfrm rot="16200000" flipH="1">
            <a:off x="7423722" y="3315290"/>
            <a:ext cx="338924" cy="176664"/>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円/楕円 16"/>
          <p:cNvSpPr/>
          <p:nvPr/>
        </p:nvSpPr>
        <p:spPr bwMode="auto">
          <a:xfrm>
            <a:off x="7037592" y="4249149"/>
            <a:ext cx="164468" cy="315937"/>
          </a:xfrm>
          <a:prstGeom prst="ellipse">
            <a:avLst/>
          </a:prstGeom>
          <a:solidFill>
            <a:srgbClr val="FFCCCC"/>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18" name="円/楕円 17"/>
          <p:cNvSpPr/>
          <p:nvPr/>
        </p:nvSpPr>
        <p:spPr bwMode="auto">
          <a:xfrm>
            <a:off x="7244433" y="4249149"/>
            <a:ext cx="164468" cy="315937"/>
          </a:xfrm>
          <a:prstGeom prst="ellipse">
            <a:avLst/>
          </a:prstGeom>
          <a:solidFill>
            <a:srgbClr val="FFCCCC"/>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19" name="円/楕円 18"/>
          <p:cNvSpPr/>
          <p:nvPr/>
        </p:nvSpPr>
        <p:spPr bwMode="auto">
          <a:xfrm>
            <a:off x="7437419" y="4235294"/>
            <a:ext cx="164468" cy="315937"/>
          </a:xfrm>
          <a:prstGeom prst="ellipse">
            <a:avLst/>
          </a:prstGeom>
          <a:solidFill>
            <a:srgbClr val="FFCCCC"/>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cxnSp>
        <p:nvCxnSpPr>
          <p:cNvPr id="20" name="曲線コネクタ 106"/>
          <p:cNvCxnSpPr>
            <a:cxnSpLocks noChangeShapeType="1"/>
            <a:stCxn id="11" idx="4"/>
            <a:endCxn id="17" idx="0"/>
          </p:cNvCxnSpPr>
          <p:nvPr/>
        </p:nvCxnSpPr>
        <p:spPr bwMode="auto">
          <a:xfrm rot="5400000">
            <a:off x="7043943" y="3964904"/>
            <a:ext cx="360128" cy="208362"/>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曲線コネクタ 107"/>
          <p:cNvCxnSpPr>
            <a:cxnSpLocks noChangeShapeType="1"/>
            <a:stCxn id="11" idx="4"/>
            <a:endCxn id="18" idx="0"/>
          </p:cNvCxnSpPr>
          <p:nvPr/>
        </p:nvCxnSpPr>
        <p:spPr bwMode="auto">
          <a:xfrm rot="5400000">
            <a:off x="7147364" y="4068325"/>
            <a:ext cx="360128" cy="1521"/>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曲線コネクタ 108"/>
          <p:cNvCxnSpPr>
            <a:cxnSpLocks noChangeShapeType="1"/>
            <a:stCxn id="11" idx="4"/>
            <a:endCxn id="19" idx="0"/>
          </p:cNvCxnSpPr>
          <p:nvPr/>
        </p:nvCxnSpPr>
        <p:spPr bwMode="auto">
          <a:xfrm rot="16200000" flipH="1">
            <a:off x="7250784" y="3966424"/>
            <a:ext cx="346273" cy="191465"/>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曲線コネクタ 111"/>
          <p:cNvCxnSpPr>
            <a:cxnSpLocks noChangeShapeType="1"/>
            <a:stCxn id="19" idx="6"/>
            <a:endCxn id="73" idx="10"/>
          </p:cNvCxnSpPr>
          <p:nvPr/>
        </p:nvCxnSpPr>
        <p:spPr bwMode="auto">
          <a:xfrm>
            <a:off x="7601887" y="4393263"/>
            <a:ext cx="611600" cy="323840"/>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曲線コネクタ 112"/>
          <p:cNvCxnSpPr>
            <a:cxnSpLocks noChangeShapeType="1"/>
            <a:stCxn id="19" idx="6"/>
            <a:endCxn id="72" idx="10"/>
          </p:cNvCxnSpPr>
          <p:nvPr/>
        </p:nvCxnSpPr>
        <p:spPr bwMode="auto">
          <a:xfrm flipV="1">
            <a:off x="7601887" y="4292999"/>
            <a:ext cx="611600" cy="100264"/>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角丸四角形 13"/>
          <p:cNvSpPr>
            <a:spLocks noChangeArrowheads="1"/>
          </p:cNvSpPr>
          <p:nvPr/>
        </p:nvSpPr>
        <p:spPr bwMode="auto">
          <a:xfrm>
            <a:off x="6395281" y="3403622"/>
            <a:ext cx="2201617" cy="1990374"/>
          </a:xfrm>
          <a:prstGeom prst="roundRect">
            <a:avLst>
              <a:gd name="adj" fmla="val 11148"/>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marL="354013" indent="-354013" algn="ctr"/>
            <a:endParaRPr lang="ja-JP" altLang="en-US" sz="1200">
              <a:solidFill>
                <a:srgbClr val="000000"/>
              </a:solidFill>
              <a:latin typeface="メイリオ" pitchFamily="50" charset="-128"/>
              <a:ea typeface="メイリオ" pitchFamily="50" charset="-128"/>
              <a:cs typeface="メイリオ" pitchFamily="50" charset="-128"/>
            </a:endParaRPr>
          </a:p>
        </p:txBody>
      </p:sp>
      <p:sp>
        <p:nvSpPr>
          <p:cNvPr id="28" name="AutoShape 18"/>
          <p:cNvSpPr>
            <a:spLocks noChangeArrowheads="1"/>
          </p:cNvSpPr>
          <p:nvPr/>
        </p:nvSpPr>
        <p:spPr bwMode="auto">
          <a:xfrm rot="10130547" flipV="1">
            <a:off x="7817694" y="2914416"/>
            <a:ext cx="288031" cy="666290"/>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29" name="AutoShape 18"/>
          <p:cNvSpPr>
            <a:spLocks noChangeArrowheads="1"/>
          </p:cNvSpPr>
          <p:nvPr/>
        </p:nvSpPr>
        <p:spPr bwMode="auto">
          <a:xfrm rot="12345082" flipV="1">
            <a:off x="7751157" y="3616356"/>
            <a:ext cx="288031" cy="666290"/>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30" name="AutoShape 18"/>
          <p:cNvSpPr>
            <a:spLocks noChangeArrowheads="1"/>
          </p:cNvSpPr>
          <p:nvPr/>
        </p:nvSpPr>
        <p:spPr bwMode="auto">
          <a:xfrm rot="13532743" flipH="1" flipV="1">
            <a:off x="7028150" y="4854779"/>
            <a:ext cx="309140" cy="851528"/>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33" name="角丸四角形吹き出し 32"/>
          <p:cNvSpPr/>
          <p:nvPr/>
        </p:nvSpPr>
        <p:spPr bwMode="auto">
          <a:xfrm>
            <a:off x="7580101" y="1913212"/>
            <a:ext cx="1434936" cy="891468"/>
          </a:xfrm>
          <a:prstGeom prst="wedgeRoundRectCallout">
            <a:avLst>
              <a:gd name="adj1" fmla="val 1913"/>
              <a:gd name="adj2" fmla="val 142513"/>
              <a:gd name="adj3" fmla="val 16667"/>
            </a:avLst>
          </a:prstGeom>
          <a:solidFill>
            <a:srgbClr val="FFFF00"/>
          </a:solidFill>
          <a:ln>
            <a:solidFill>
              <a:schemeClr val="tx1"/>
            </a:solidFill>
          </a:ln>
          <a:effectLst/>
          <a:extLst/>
        </p:spPr>
        <p:txBody>
          <a:bodyPr wrap="square" lIns="36000" tIns="0" rIns="36000" bIns="0" rtlCol="0" anchor="ctr" anchorCtr="0"/>
          <a:lstStyle/>
          <a:p>
            <a:pPr algn="ctr"/>
            <a:r>
              <a:rPr kumimoji="1" lang="ja-JP" altLang="en-US" sz="1200" b="1" dirty="0" smtClean="0">
                <a:latin typeface="メイリオ" pitchFamily="50" charset="-128"/>
                <a:ea typeface="メイリオ" pitchFamily="50" charset="-128"/>
                <a:cs typeface="メイリオ" pitchFamily="50" charset="-128"/>
              </a:rPr>
              <a:t>要求のブレーク</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ja-JP" altLang="en-US" sz="1200" b="1" dirty="0" smtClean="0">
                <a:latin typeface="メイリオ" pitchFamily="50" charset="-128"/>
                <a:ea typeface="メイリオ" pitchFamily="50" charset="-128"/>
                <a:cs typeface="メイリオ" pitchFamily="50" charset="-128"/>
              </a:rPr>
              <a:t>ダウンにより</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ja-JP" altLang="en-US" sz="1200" b="1" dirty="0" smtClean="0">
                <a:latin typeface="メイリオ" pitchFamily="50" charset="-128"/>
                <a:ea typeface="メイリオ" pitchFamily="50" charset="-128"/>
                <a:cs typeface="メイリオ" pitchFamily="50" charset="-128"/>
              </a:rPr>
              <a:t>ソリューションを</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ja-JP" altLang="en-US" sz="1200" b="1" dirty="0" smtClean="0">
                <a:latin typeface="メイリオ" pitchFamily="50" charset="-128"/>
                <a:ea typeface="メイリオ" pitchFamily="50" charset="-128"/>
                <a:cs typeface="メイリオ" pitchFamily="50" charset="-128"/>
              </a:rPr>
              <a:t>導き出す</a:t>
            </a:r>
          </a:p>
        </p:txBody>
      </p:sp>
      <p:sp>
        <p:nvSpPr>
          <p:cNvPr id="42" name="円/楕円 41"/>
          <p:cNvSpPr/>
          <p:nvPr/>
        </p:nvSpPr>
        <p:spPr bwMode="auto">
          <a:xfrm>
            <a:off x="7204711" y="5531087"/>
            <a:ext cx="164468" cy="315937"/>
          </a:xfrm>
          <a:prstGeom prst="ellipse">
            <a:avLst/>
          </a:prstGeom>
          <a:solidFill>
            <a:srgbClr val="FFAEAE"/>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43" name="円/楕円 42"/>
          <p:cNvSpPr/>
          <p:nvPr/>
        </p:nvSpPr>
        <p:spPr bwMode="auto">
          <a:xfrm>
            <a:off x="7560862" y="5531087"/>
            <a:ext cx="164468" cy="315937"/>
          </a:xfrm>
          <a:prstGeom prst="ellipse">
            <a:avLst/>
          </a:prstGeom>
          <a:solidFill>
            <a:srgbClr val="FFAEAE"/>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cxnSp>
        <p:nvCxnSpPr>
          <p:cNvPr id="44" name="曲線コネクタ 111"/>
          <p:cNvCxnSpPr>
            <a:cxnSpLocks noChangeShapeType="1"/>
            <a:endCxn id="42" idx="0"/>
          </p:cNvCxnSpPr>
          <p:nvPr/>
        </p:nvCxnSpPr>
        <p:spPr bwMode="auto">
          <a:xfrm rot="5400000">
            <a:off x="7445246" y="4680611"/>
            <a:ext cx="692175" cy="1008776"/>
          </a:xfrm>
          <a:prstGeom prst="curvedConnector3">
            <a:avLst>
              <a:gd name="adj1" fmla="val 50000"/>
            </a:avLst>
          </a:prstGeom>
          <a:noFill/>
          <a:ln w="9525" algn="ctr">
            <a:solidFill>
              <a:srgbClr val="0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曲線コネクタ 111"/>
          <p:cNvCxnSpPr>
            <a:cxnSpLocks noChangeShapeType="1"/>
            <a:endCxn id="43" idx="0"/>
          </p:cNvCxnSpPr>
          <p:nvPr/>
        </p:nvCxnSpPr>
        <p:spPr bwMode="auto">
          <a:xfrm rot="5400000">
            <a:off x="7623322" y="4858687"/>
            <a:ext cx="692175" cy="652625"/>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角丸四角形吹き出し 49"/>
          <p:cNvSpPr/>
          <p:nvPr/>
        </p:nvSpPr>
        <p:spPr bwMode="auto">
          <a:xfrm>
            <a:off x="4900999" y="5963135"/>
            <a:ext cx="2587205" cy="576063"/>
          </a:xfrm>
          <a:prstGeom prst="wedgeRoundRectCallout">
            <a:avLst>
              <a:gd name="adj1" fmla="val 29633"/>
              <a:gd name="adj2" fmla="val -105306"/>
              <a:gd name="adj3" fmla="val 16667"/>
            </a:avLst>
          </a:prstGeom>
          <a:solidFill>
            <a:srgbClr val="FFFF99"/>
          </a:solidFill>
          <a:ln>
            <a:solidFill>
              <a:schemeClr val="tx1"/>
            </a:solidFill>
          </a:ln>
          <a:effectLst/>
          <a:extLst/>
        </p:spPr>
        <p:txBody>
          <a:bodyPr wrap="square" lIns="36000" tIns="0" rIns="36000" bIns="0" rtlCol="0" anchor="ctr" anchorCtr="0"/>
          <a:lstStyle/>
          <a:p>
            <a:pPr algn="ctr"/>
            <a:r>
              <a:rPr lang="ja-JP" altLang="en-US" sz="1200" dirty="0">
                <a:latin typeface="メイリオ" pitchFamily="50" charset="-128"/>
                <a:ea typeface="メイリオ" pitchFamily="50" charset="-128"/>
                <a:cs typeface="メイリオ" pitchFamily="50" charset="-128"/>
              </a:rPr>
              <a:t>ソリューションを実現するため</a:t>
            </a:r>
            <a:r>
              <a:rPr lang="ja-JP" altLang="en-US" sz="1200" dirty="0" smtClean="0">
                <a:latin typeface="メイリオ" pitchFamily="50" charset="-128"/>
                <a:ea typeface="メイリオ" pitchFamily="50" charset="-128"/>
                <a:cs typeface="メイリオ" pitchFamily="50" charset="-128"/>
              </a:rPr>
              <a:t>に</a:t>
            </a:r>
            <a:endParaRPr lang="en-US" altLang="ja-JP" sz="1200"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必要</a:t>
            </a:r>
            <a:r>
              <a:rPr lang="ja-JP" altLang="en-US" sz="1200" dirty="0">
                <a:latin typeface="メイリオ" pitchFamily="50" charset="-128"/>
                <a:ea typeface="メイリオ" pitchFamily="50" charset="-128"/>
                <a:cs typeface="メイリオ" pitchFamily="50" charset="-128"/>
              </a:rPr>
              <a:t>と</a:t>
            </a:r>
            <a:r>
              <a:rPr lang="ja-JP" altLang="en-US" sz="1200" dirty="0" smtClean="0">
                <a:latin typeface="メイリオ" pitchFamily="50" charset="-128"/>
                <a:ea typeface="メイリオ" pitchFamily="50" charset="-128"/>
                <a:cs typeface="メイリオ" pitchFamily="50" charset="-128"/>
              </a:rPr>
              <a:t>なる</a:t>
            </a:r>
            <a:r>
              <a:rPr lang="ja-JP" altLang="en-US" sz="1200" dirty="0">
                <a:latin typeface="メイリオ" pitchFamily="50" charset="-128"/>
                <a:ea typeface="メイリオ" pitchFamily="50" charset="-128"/>
                <a:cs typeface="メイリオ" pitchFamily="50" charset="-128"/>
              </a:rPr>
              <a:t>移行</a:t>
            </a:r>
            <a:r>
              <a:rPr lang="ja-JP" altLang="en-US" sz="1200" dirty="0" smtClean="0">
                <a:latin typeface="メイリオ" pitchFamily="50" charset="-128"/>
                <a:ea typeface="メイリオ" pitchFamily="50" charset="-128"/>
                <a:cs typeface="メイリオ" pitchFamily="50" charset="-128"/>
              </a:rPr>
              <a:t>要求を導き出す</a:t>
            </a:r>
            <a:endParaRPr lang="ja-JP" altLang="en-US" sz="1200" dirty="0">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251520" y="828001"/>
            <a:ext cx="8763517"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要求をブレークダウンしてソリューションを検討する。</a:t>
            </a:r>
            <a:endParaRPr lang="en-US" altLang="ja-JP" sz="1400" dirty="0" smtClean="0">
              <a:latin typeface="メイリオ" pitchFamily="50" charset="-128"/>
              <a:ea typeface="メイリオ" pitchFamily="50" charset="-128"/>
              <a:cs typeface="メイリオ" pitchFamily="50" charset="-128"/>
            </a:endParaRPr>
          </a:p>
        </p:txBody>
      </p:sp>
      <p:sp>
        <p:nvSpPr>
          <p:cNvPr id="52" name="AutoShape 18"/>
          <p:cNvSpPr>
            <a:spLocks noChangeArrowheads="1"/>
          </p:cNvSpPr>
          <p:nvPr/>
        </p:nvSpPr>
        <p:spPr bwMode="auto">
          <a:xfrm rot="6193943" flipH="1" flipV="1">
            <a:off x="7678735" y="4464201"/>
            <a:ext cx="288031" cy="666290"/>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54" name="AutoShape 27"/>
          <p:cNvSpPr>
            <a:spLocks noChangeArrowheads="1"/>
          </p:cNvSpPr>
          <p:nvPr/>
        </p:nvSpPr>
        <p:spPr bwMode="auto">
          <a:xfrm>
            <a:off x="320795" y="1310325"/>
            <a:ext cx="4465198" cy="345447"/>
          </a:xfrm>
          <a:prstGeom prst="homePlate">
            <a:avLst>
              <a:gd name="adj" fmla="val 17756"/>
            </a:avLst>
          </a:prstGeom>
          <a:solidFill>
            <a:srgbClr val="FFCCFF"/>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50000"/>
              </a:spcBef>
            </a:pPr>
            <a:r>
              <a:rPr lang="ja-JP" altLang="en-US" sz="1400" b="1" dirty="0">
                <a:latin typeface="メイリオ" pitchFamily="50" charset="-128"/>
                <a:ea typeface="メイリオ" pitchFamily="50" charset="-128"/>
                <a:cs typeface="メイリオ" pitchFamily="50" charset="-128"/>
              </a:rPr>
              <a:t>要求 </a:t>
            </a:r>
          </a:p>
        </p:txBody>
      </p:sp>
      <p:sp>
        <p:nvSpPr>
          <p:cNvPr id="55" name="AutoShape 27"/>
          <p:cNvSpPr>
            <a:spLocks noChangeArrowheads="1"/>
          </p:cNvSpPr>
          <p:nvPr/>
        </p:nvSpPr>
        <p:spPr bwMode="auto">
          <a:xfrm>
            <a:off x="4785993" y="1310326"/>
            <a:ext cx="1442191" cy="349661"/>
          </a:xfrm>
          <a:prstGeom prst="homePlate">
            <a:avLst>
              <a:gd name="adj" fmla="val 17756"/>
            </a:avLst>
          </a:prstGeom>
          <a:solidFill>
            <a:srgbClr val="CCFFFF"/>
          </a:solidFill>
          <a:ln w="28575" algn="ctr">
            <a:solidFill>
              <a:srgbClr val="3333FF"/>
            </a:solidFill>
            <a:miter lim="800000"/>
            <a:headEnd/>
            <a:tailEnd/>
          </a:ln>
          <a:effectLst/>
          <a:extLst/>
        </p:spPr>
        <p:txBody>
          <a:bodyPr wrap="none" lIns="90000" tIns="46800" rIns="90000" bIns="46800" anchor="ctr"/>
          <a:lstStyle/>
          <a:p>
            <a:pPr eaLnBrk="1" hangingPunct="1">
              <a:spcBef>
                <a:spcPct val="50000"/>
              </a:spcBef>
            </a:pPr>
            <a:r>
              <a:rPr lang="ja-JP" altLang="en-US" sz="1400" b="1" dirty="0" smtClean="0">
                <a:latin typeface="メイリオ" pitchFamily="50" charset="-128"/>
                <a:ea typeface="メイリオ" pitchFamily="50" charset="-128"/>
                <a:cs typeface="メイリオ" pitchFamily="50" charset="-128"/>
              </a:rPr>
              <a:t>ソリューション</a:t>
            </a:r>
            <a:endParaRPr lang="ja-JP" altLang="en-US" sz="1400" b="1" dirty="0">
              <a:latin typeface="メイリオ" pitchFamily="50" charset="-128"/>
              <a:ea typeface="メイリオ" pitchFamily="50" charset="-128"/>
              <a:cs typeface="メイリオ" pitchFamily="50" charset="-128"/>
            </a:endParaRPr>
          </a:p>
        </p:txBody>
      </p:sp>
      <p:cxnSp>
        <p:nvCxnSpPr>
          <p:cNvPr id="60" name="曲線コネクタ 112"/>
          <p:cNvCxnSpPr>
            <a:cxnSpLocks noChangeShapeType="1"/>
            <a:stCxn id="43" idx="6"/>
            <a:endCxn id="74" idx="10"/>
          </p:cNvCxnSpPr>
          <p:nvPr/>
        </p:nvCxnSpPr>
        <p:spPr bwMode="auto">
          <a:xfrm flipV="1">
            <a:off x="7725330" y="5689055"/>
            <a:ext cx="459773" cy="1"/>
          </a:xfrm>
          <a:prstGeom prst="curvedConnector3">
            <a:avLst>
              <a:gd name="adj1" fmla="val 50000"/>
            </a:avLst>
          </a:prstGeom>
          <a:noFill/>
          <a:ln w="9525"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角丸四角形吹き出し 61"/>
          <p:cNvSpPr/>
          <p:nvPr/>
        </p:nvSpPr>
        <p:spPr bwMode="auto">
          <a:xfrm>
            <a:off x="5209314" y="789501"/>
            <a:ext cx="1833670" cy="456452"/>
          </a:xfrm>
          <a:prstGeom prst="wedgeRoundRectCallout">
            <a:avLst>
              <a:gd name="adj1" fmla="val 6836"/>
              <a:gd name="adj2" fmla="val 92255"/>
              <a:gd name="adj3" fmla="val 16667"/>
            </a:avLst>
          </a:prstGeom>
          <a:solidFill>
            <a:schemeClr val="bg1">
              <a:lumMod val="95000"/>
            </a:schemeClr>
          </a:solidFill>
          <a:ln>
            <a:solidFill>
              <a:schemeClr val="bg1">
                <a:lumMod val="75000"/>
              </a:schemeClr>
            </a:solidFill>
          </a:ln>
          <a:effectLst/>
          <a:extLst/>
        </p:spPr>
        <p:txBody>
          <a:bodyPr wrap="square" lIns="36000" tIns="0" rIns="36000" bIns="0" rtlCol="0" anchor="ctr" anchorCtr="0"/>
          <a:lstStyle/>
          <a:p>
            <a:pPr algn="ctr"/>
            <a:r>
              <a:rPr lang="ja-JP" altLang="en-US" sz="1000" dirty="0">
                <a:latin typeface="メイリオ" pitchFamily="50" charset="-128"/>
                <a:ea typeface="メイリオ" pitchFamily="50" charset="-128"/>
                <a:cs typeface="メイリオ" pitchFamily="50" charset="-128"/>
              </a:rPr>
              <a:t>要求を満たし、あるべき</a:t>
            </a:r>
            <a:r>
              <a:rPr lang="ja-JP" altLang="en-US" sz="1000" dirty="0" smtClean="0">
                <a:latin typeface="メイリオ" pitchFamily="50" charset="-128"/>
                <a:ea typeface="メイリオ" pitchFamily="50" charset="-128"/>
                <a:cs typeface="メイリオ" pitchFamily="50" charset="-128"/>
              </a:rPr>
              <a:t>姿</a:t>
            </a:r>
            <a:endParaRPr lang="en-US" altLang="ja-JP" sz="1000" dirty="0" smtClean="0">
              <a:latin typeface="メイリオ" pitchFamily="50" charset="-128"/>
              <a:ea typeface="メイリオ" pitchFamily="50" charset="-128"/>
              <a:cs typeface="メイリオ" pitchFamily="50" charset="-128"/>
            </a:endParaRPr>
          </a:p>
          <a:p>
            <a:pPr algn="ctr"/>
            <a:r>
              <a:rPr lang="ja-JP" altLang="en-US" sz="1000" dirty="0" err="1" smtClean="0">
                <a:latin typeface="メイリオ" pitchFamily="50" charset="-128"/>
                <a:ea typeface="メイリオ" pitchFamily="50" charset="-128"/>
                <a:cs typeface="メイリオ" pitchFamily="50" charset="-128"/>
              </a:rPr>
              <a:t>へ</a:t>
            </a:r>
            <a:r>
              <a:rPr lang="ja-JP" altLang="en-US" sz="1000" dirty="0" err="1">
                <a:latin typeface="メイリオ" pitchFamily="50" charset="-128"/>
                <a:ea typeface="メイリオ" pitchFamily="50" charset="-128"/>
                <a:cs typeface="メイリオ" pitchFamily="50" charset="-128"/>
              </a:rPr>
              <a:t>の</a:t>
            </a:r>
            <a:r>
              <a:rPr lang="ja-JP" altLang="en-US" sz="1000" dirty="0">
                <a:latin typeface="メイリオ" pitchFamily="50" charset="-128"/>
                <a:ea typeface="メイリオ" pitchFamily="50" charset="-128"/>
                <a:cs typeface="メイリオ" pitchFamily="50" charset="-128"/>
              </a:rPr>
              <a:t>実現を可能にする方法</a:t>
            </a:r>
          </a:p>
        </p:txBody>
      </p:sp>
      <p:sp>
        <p:nvSpPr>
          <p:cNvPr id="65" name="Rectangle 109"/>
          <p:cNvSpPr>
            <a:spLocks noChangeArrowheads="1"/>
          </p:cNvSpPr>
          <p:nvPr/>
        </p:nvSpPr>
        <p:spPr bwMode="auto">
          <a:xfrm>
            <a:off x="7224007" y="845545"/>
            <a:ext cx="1736924" cy="927838"/>
          </a:xfrm>
          <a:prstGeom prst="rect">
            <a:avLst/>
          </a:prstGeom>
          <a:solidFill>
            <a:schemeClr val="bg1">
              <a:lumMod val="95000"/>
            </a:schemeClr>
          </a:solidFill>
          <a:ln w="9525" algn="ctr">
            <a:solidFill>
              <a:schemeClr val="bg1">
                <a:lumMod val="50000"/>
              </a:schemeClr>
            </a:solidFill>
            <a:miter lim="800000"/>
            <a:headEnd/>
            <a:tailEnd/>
          </a:ln>
          <a:effectLst/>
          <a:extLst/>
        </p:spPr>
        <p:txBody>
          <a:bodyPr vert="horz" wrap="none" lIns="36000" tIns="10800" rIns="36000" bIns="10800" anchor="t" anchorCtr="0">
            <a:noAutofit/>
          </a:bodyPr>
          <a:lstStyle/>
          <a:p>
            <a:pPr marL="88900" indent="-88900" algn="ctr"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凡例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66" name="円/楕円 89"/>
          <p:cNvSpPr>
            <a:spLocks noChangeArrowheads="1"/>
          </p:cNvSpPr>
          <p:nvPr/>
        </p:nvSpPr>
        <p:spPr bwMode="auto">
          <a:xfrm>
            <a:off x="7364556" y="1118321"/>
            <a:ext cx="252000" cy="252000"/>
          </a:xfrm>
          <a:prstGeom prst="ellipse">
            <a:avLst/>
          </a:prstGeom>
          <a:solidFill>
            <a:schemeClr val="bg1"/>
          </a:solidFill>
          <a:ln w="9525" algn="ctr">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67" name="円/楕円 90"/>
          <p:cNvSpPr>
            <a:spLocks noChangeArrowheads="1"/>
          </p:cNvSpPr>
          <p:nvPr/>
        </p:nvSpPr>
        <p:spPr bwMode="auto">
          <a:xfrm>
            <a:off x="7665726" y="1118321"/>
            <a:ext cx="252000" cy="252000"/>
          </a:xfrm>
          <a:prstGeom prst="ellipse">
            <a:avLst/>
          </a:prstGeom>
          <a:solidFill>
            <a:srgbClr val="FFE8E8"/>
          </a:solidFill>
          <a:ln w="9525" algn="ctr">
            <a:solidFill>
              <a:srgbClr val="000000"/>
            </a:solidFill>
            <a:round/>
            <a:headEnd/>
            <a:tailEnd type="triangle" w="med" len="med"/>
          </a:ln>
        </p:spPr>
        <p:txBody>
          <a:bodyPr wrap="none" lIns="90000" tIns="46800" rIns="90000" bIns="46800" anchor="ctr"/>
          <a:lstStyle/>
          <a:p>
            <a:pPr algn="ctr" eaLnBrk="0" hangingPunct="0"/>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68" name="円/楕円 67"/>
          <p:cNvSpPr/>
          <p:nvPr/>
        </p:nvSpPr>
        <p:spPr bwMode="auto">
          <a:xfrm>
            <a:off x="7965541" y="1118321"/>
            <a:ext cx="164468" cy="252000"/>
          </a:xfrm>
          <a:prstGeom prst="ellipse">
            <a:avLst/>
          </a:prstGeom>
          <a:solidFill>
            <a:srgbClr val="FFCCCC"/>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69" name="正方形/長方形 68"/>
          <p:cNvSpPr/>
          <p:nvPr/>
        </p:nvSpPr>
        <p:spPr>
          <a:xfrm>
            <a:off x="8363502" y="1113516"/>
            <a:ext cx="466794" cy="261610"/>
          </a:xfrm>
          <a:prstGeom prst="rect">
            <a:avLst/>
          </a:prstGeom>
        </p:spPr>
        <p:txBody>
          <a:bodyPr wrap="none">
            <a:spAutoFit/>
          </a:bodyPr>
          <a:lstStyle/>
          <a:p>
            <a:pPr marL="88900" indent="-88900" defTabSz="1279525" fontAlgn="ctr"/>
            <a:r>
              <a:rPr lang="ja-JP" altLang="en-US" sz="1100" dirty="0">
                <a:solidFill>
                  <a:srgbClr val="000000"/>
                </a:solidFill>
                <a:latin typeface="メイリオ" pitchFamily="50" charset="-128"/>
                <a:ea typeface="メイリオ" pitchFamily="50" charset="-128"/>
                <a:cs typeface="メイリオ" pitchFamily="50" charset="-128"/>
              </a:rPr>
              <a:t>要求</a:t>
            </a:r>
          </a:p>
        </p:txBody>
      </p:sp>
      <p:sp>
        <p:nvSpPr>
          <p:cNvPr id="70" name="正方形/長方形 69"/>
          <p:cNvSpPr/>
          <p:nvPr/>
        </p:nvSpPr>
        <p:spPr>
          <a:xfrm>
            <a:off x="7682403" y="1452447"/>
            <a:ext cx="1172116" cy="261610"/>
          </a:xfrm>
          <a:prstGeom prst="rect">
            <a:avLst/>
          </a:prstGeom>
        </p:spPr>
        <p:txBody>
          <a:bodyPr wrap="none">
            <a:spAutoFit/>
          </a:bodyPr>
          <a:lstStyle/>
          <a:p>
            <a:pPr marL="88900" indent="-88900" defTabSz="1279525" fontAlgn="ctr"/>
            <a:r>
              <a:rPr lang="ja-JP" altLang="en-US" sz="1100" dirty="0" smtClean="0">
                <a:solidFill>
                  <a:srgbClr val="000000"/>
                </a:solidFill>
                <a:latin typeface="メイリオ" pitchFamily="50" charset="-128"/>
                <a:ea typeface="メイリオ" pitchFamily="50" charset="-128"/>
                <a:cs typeface="メイリオ" pitchFamily="50" charset="-128"/>
              </a:rPr>
              <a:t>ソリューション</a:t>
            </a:r>
            <a:endParaRPr lang="ja-JP" altLang="en-US" sz="1100" dirty="0">
              <a:solidFill>
                <a:srgbClr val="000000"/>
              </a:solidFill>
              <a:latin typeface="メイリオ" pitchFamily="50" charset="-128"/>
              <a:ea typeface="メイリオ" pitchFamily="50" charset="-128"/>
              <a:cs typeface="メイリオ" pitchFamily="50" charset="-128"/>
            </a:endParaRPr>
          </a:p>
        </p:txBody>
      </p:sp>
      <p:sp>
        <p:nvSpPr>
          <p:cNvPr id="71" name="星 16 70"/>
          <p:cNvSpPr/>
          <p:nvPr/>
        </p:nvSpPr>
        <p:spPr bwMode="auto">
          <a:xfrm>
            <a:off x="7368232" y="1439252"/>
            <a:ext cx="252000" cy="288000"/>
          </a:xfrm>
          <a:prstGeom prst="star16">
            <a:avLst/>
          </a:prstGeom>
          <a:solidFill>
            <a:srgbClr val="CCFFFF"/>
          </a:solidFill>
          <a:ln>
            <a:solidFill>
              <a:srgbClr val="3333FF"/>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72" name="星 16 71"/>
          <p:cNvSpPr/>
          <p:nvPr/>
        </p:nvSpPr>
        <p:spPr bwMode="auto">
          <a:xfrm>
            <a:off x="8213487" y="4112999"/>
            <a:ext cx="252000" cy="360000"/>
          </a:xfrm>
          <a:prstGeom prst="star16">
            <a:avLst/>
          </a:prstGeom>
          <a:solidFill>
            <a:srgbClr val="CCFFFF"/>
          </a:solidFill>
          <a:ln>
            <a:solidFill>
              <a:srgbClr val="3333FF"/>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73" name="星 16 72"/>
          <p:cNvSpPr/>
          <p:nvPr/>
        </p:nvSpPr>
        <p:spPr bwMode="auto">
          <a:xfrm>
            <a:off x="8213487" y="4537103"/>
            <a:ext cx="252000" cy="360000"/>
          </a:xfrm>
          <a:prstGeom prst="star16">
            <a:avLst/>
          </a:prstGeom>
          <a:solidFill>
            <a:srgbClr val="CCFFFF"/>
          </a:solidFill>
          <a:ln>
            <a:solidFill>
              <a:srgbClr val="3333FF"/>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74" name="星 16 73"/>
          <p:cNvSpPr/>
          <p:nvPr/>
        </p:nvSpPr>
        <p:spPr bwMode="auto">
          <a:xfrm>
            <a:off x="8185103" y="5509055"/>
            <a:ext cx="252000" cy="360000"/>
          </a:xfrm>
          <a:prstGeom prst="star16">
            <a:avLst/>
          </a:prstGeom>
          <a:solidFill>
            <a:srgbClr val="CCFFFF"/>
          </a:solidFill>
          <a:ln>
            <a:solidFill>
              <a:srgbClr val="3333FF"/>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80" name="円/楕円 79"/>
          <p:cNvSpPr/>
          <p:nvPr/>
        </p:nvSpPr>
        <p:spPr bwMode="auto">
          <a:xfrm>
            <a:off x="8191546" y="1118321"/>
            <a:ext cx="164468" cy="252000"/>
          </a:xfrm>
          <a:prstGeom prst="ellipse">
            <a:avLst/>
          </a:prstGeom>
          <a:solidFill>
            <a:srgbClr val="FFAEAE"/>
          </a:solidFill>
          <a:ln w="9525" cap="flat" cmpd="sng" algn="ctr">
            <a:solidFill>
              <a:srgbClr val="000000"/>
            </a:solidFill>
            <a:prstDash val="solid"/>
            <a:round/>
            <a:headEnd type="none" w="med" len="med"/>
            <a:tailEnd type="triangle" w="med" len="med"/>
          </a:ln>
          <a:effectLst/>
          <a:extLst/>
        </p:spPr>
        <p:txBody>
          <a:bodyPr wrap="none" lIns="90000" tIns="46800" rIns="90000" bIns="46800" anchor="ctr"/>
          <a:lstStyle/>
          <a:p>
            <a:pPr algn="ctr" eaLnBrk="0" hangingPunct="0">
              <a:defRPr/>
            </a:pPr>
            <a:endParaRPr lang="ja-JP" altLang="en-US" sz="1200">
              <a:solidFill>
                <a:srgbClr val="000066"/>
              </a:solidFill>
              <a:latin typeface="メイリオ" pitchFamily="50" charset="-128"/>
              <a:ea typeface="メイリオ" pitchFamily="50" charset="-128"/>
              <a:cs typeface="メイリオ" pitchFamily="50" charset="-128"/>
            </a:endParaRPr>
          </a:p>
        </p:txBody>
      </p:sp>
      <p:sp>
        <p:nvSpPr>
          <p:cNvPr id="81" name="AutoShape 18"/>
          <p:cNvSpPr>
            <a:spLocks noChangeArrowheads="1"/>
          </p:cNvSpPr>
          <p:nvPr/>
        </p:nvSpPr>
        <p:spPr bwMode="auto">
          <a:xfrm rot="10800000" flipV="1">
            <a:off x="4718781" y="2437179"/>
            <a:ext cx="259022" cy="590845"/>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83" name="AutoShape 18"/>
          <p:cNvSpPr>
            <a:spLocks noChangeArrowheads="1"/>
          </p:cNvSpPr>
          <p:nvPr/>
        </p:nvSpPr>
        <p:spPr bwMode="auto">
          <a:xfrm rot="10800000" flipV="1">
            <a:off x="4718781" y="3196283"/>
            <a:ext cx="259022" cy="590845"/>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84" name="AutoShape 18"/>
          <p:cNvSpPr>
            <a:spLocks noChangeArrowheads="1"/>
          </p:cNvSpPr>
          <p:nvPr/>
        </p:nvSpPr>
        <p:spPr bwMode="auto">
          <a:xfrm rot="5400000" flipV="1">
            <a:off x="4848292" y="3682241"/>
            <a:ext cx="259022" cy="590845"/>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85" name="AutoShape 18"/>
          <p:cNvSpPr>
            <a:spLocks noChangeArrowheads="1"/>
          </p:cNvSpPr>
          <p:nvPr/>
        </p:nvSpPr>
        <p:spPr bwMode="auto">
          <a:xfrm rot="13179098" flipV="1">
            <a:off x="4718782" y="5098574"/>
            <a:ext cx="259022" cy="590845"/>
          </a:xfrm>
          <a:prstGeom prst="curvedRightArrow">
            <a:avLst>
              <a:gd name="adj1" fmla="val 66544"/>
              <a:gd name="adj2" fmla="val 162798"/>
              <a:gd name="adj3" fmla="val 39380"/>
            </a:avLst>
          </a:prstGeom>
          <a:solidFill>
            <a:schemeClr val="tx2">
              <a:lumMod val="60000"/>
              <a:lumOff val="40000"/>
            </a:schemeClr>
          </a:solidFill>
          <a:ln w="9525">
            <a:solidFill>
              <a:schemeClr val="bg2"/>
            </a:solidFill>
            <a:miter lim="800000"/>
            <a:headEnd/>
            <a:tailEnd/>
          </a:ln>
          <a:effectLst/>
          <a:extLst/>
        </p:spPr>
        <p:txBody>
          <a:bodyPr wrap="none" anchor="ctr"/>
          <a:lstStyle/>
          <a:p>
            <a:pPr>
              <a:defRPr/>
            </a:pPr>
            <a:endParaRPr lang="ja-JP" altLang="en-US" sz="1600">
              <a:latin typeface="メイリオ" pitchFamily="50" charset="-128"/>
              <a:ea typeface="メイリオ" pitchFamily="50" charset="-128"/>
              <a:cs typeface="メイリオ" pitchFamily="50" charset="-128"/>
            </a:endParaRPr>
          </a:p>
        </p:txBody>
      </p:sp>
      <p:sp>
        <p:nvSpPr>
          <p:cNvPr id="86" name="テキスト ボックス 85"/>
          <p:cNvSpPr txBox="1"/>
          <p:nvPr/>
        </p:nvSpPr>
        <p:spPr>
          <a:xfrm>
            <a:off x="8021771" y="3057783"/>
            <a:ext cx="341731"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①</a:t>
            </a:r>
            <a:endParaRPr kumimoji="1" lang="ja-JP" altLang="en-US" sz="1200" b="1" dirty="0">
              <a:latin typeface="メイリオ" pitchFamily="50" charset="-128"/>
              <a:ea typeface="メイリオ" pitchFamily="50" charset="-128"/>
              <a:cs typeface="メイリオ" pitchFamily="50" charset="-128"/>
            </a:endParaRPr>
          </a:p>
        </p:txBody>
      </p:sp>
      <p:sp>
        <p:nvSpPr>
          <p:cNvPr id="87" name="テキスト ボックス 86"/>
          <p:cNvSpPr txBox="1"/>
          <p:nvPr/>
        </p:nvSpPr>
        <p:spPr>
          <a:xfrm>
            <a:off x="4949228" y="2594101"/>
            <a:ext cx="341731"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cs typeface="メイリオ" pitchFamily="50" charset="-128"/>
              </a:rPr>
              <a:t>①</a:t>
            </a:r>
            <a:endParaRPr kumimoji="1" lang="ja-JP" altLang="en-US" sz="1200" b="1" dirty="0">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8021771" y="3785157"/>
            <a:ext cx="341731" cy="276999"/>
          </a:xfrm>
          <a:prstGeom prst="rect">
            <a:avLst/>
          </a:prstGeom>
          <a:noFill/>
        </p:spPr>
        <p:txBody>
          <a:bodyPr wrap="square" rtlCol="0">
            <a:spAutoFit/>
          </a:bodyPr>
          <a:lstStyle/>
          <a:p>
            <a:r>
              <a:rPr lang="ja-JP" altLang="en-US" sz="1200" b="1" dirty="0">
                <a:latin typeface="メイリオ" pitchFamily="50" charset="-128"/>
                <a:ea typeface="メイリオ" pitchFamily="50" charset="-128"/>
                <a:cs typeface="メイリオ" pitchFamily="50" charset="-128"/>
              </a:rPr>
              <a:t>②</a:t>
            </a:r>
            <a:endParaRPr kumimoji="1" lang="ja-JP" altLang="en-US" sz="1200" b="1" dirty="0">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4930177" y="3236547"/>
            <a:ext cx="341731" cy="276999"/>
          </a:xfrm>
          <a:prstGeom prst="rect">
            <a:avLst/>
          </a:prstGeom>
          <a:noFill/>
        </p:spPr>
        <p:txBody>
          <a:bodyPr wrap="square" rtlCol="0">
            <a:spAutoFit/>
          </a:bodyPr>
          <a:lstStyle/>
          <a:p>
            <a:r>
              <a:rPr lang="ja-JP" altLang="en-US" sz="1200" b="1" dirty="0">
                <a:latin typeface="メイリオ" pitchFamily="50" charset="-128"/>
                <a:ea typeface="メイリオ" pitchFamily="50" charset="-128"/>
                <a:cs typeface="メイリオ" pitchFamily="50" charset="-128"/>
              </a:rPr>
              <a:t>②</a:t>
            </a:r>
            <a:endParaRPr kumimoji="1" lang="ja-JP" altLang="en-US" sz="1200" b="1" dirty="0">
              <a:latin typeface="メイリオ" pitchFamily="50" charset="-128"/>
              <a:ea typeface="メイリオ" pitchFamily="50" charset="-128"/>
              <a:cs typeface="メイリオ" pitchFamily="50" charset="-128"/>
            </a:endParaRPr>
          </a:p>
        </p:txBody>
      </p:sp>
      <p:sp>
        <p:nvSpPr>
          <p:cNvPr id="90" name="テキスト ボックス 89"/>
          <p:cNvSpPr txBox="1"/>
          <p:nvPr/>
        </p:nvSpPr>
        <p:spPr>
          <a:xfrm>
            <a:off x="7250288" y="4598212"/>
            <a:ext cx="341731"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③</a:t>
            </a:r>
            <a:endParaRPr kumimoji="1" lang="ja-JP" altLang="en-US" sz="1200" b="1" dirty="0">
              <a:latin typeface="メイリオ" pitchFamily="50" charset="-128"/>
              <a:ea typeface="メイリオ" pitchFamily="50" charset="-128"/>
              <a:cs typeface="メイリオ" pitchFamily="50" charset="-128"/>
            </a:endParaRPr>
          </a:p>
        </p:txBody>
      </p:sp>
      <p:sp>
        <p:nvSpPr>
          <p:cNvPr id="91" name="テキスト ボックス 90"/>
          <p:cNvSpPr txBox="1"/>
          <p:nvPr/>
        </p:nvSpPr>
        <p:spPr>
          <a:xfrm>
            <a:off x="5076548" y="3724313"/>
            <a:ext cx="341731"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③</a:t>
            </a:r>
            <a:endParaRPr kumimoji="1" lang="ja-JP" altLang="en-US" sz="1200" b="1" dirty="0">
              <a:latin typeface="メイリオ" pitchFamily="50" charset="-128"/>
              <a:ea typeface="メイリオ" pitchFamily="50" charset="-128"/>
              <a:cs typeface="メイリオ" pitchFamily="50" charset="-128"/>
            </a:endParaRPr>
          </a:p>
        </p:txBody>
      </p:sp>
      <p:sp>
        <p:nvSpPr>
          <p:cNvPr id="92" name="テキスト ボックス 91"/>
          <p:cNvSpPr txBox="1"/>
          <p:nvPr/>
        </p:nvSpPr>
        <p:spPr>
          <a:xfrm>
            <a:off x="6870852" y="4908000"/>
            <a:ext cx="341731"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④</a:t>
            </a:r>
            <a:endParaRPr kumimoji="1" lang="ja-JP" altLang="en-US" sz="1200" b="1" dirty="0">
              <a:latin typeface="メイリオ" pitchFamily="50" charset="-128"/>
              <a:ea typeface="メイリオ" pitchFamily="50" charset="-128"/>
              <a:cs typeface="メイリオ" pitchFamily="50" charset="-128"/>
            </a:endParaRPr>
          </a:p>
        </p:txBody>
      </p:sp>
      <p:sp>
        <p:nvSpPr>
          <p:cNvPr id="93" name="テキスト ボックス 92"/>
          <p:cNvSpPr txBox="1"/>
          <p:nvPr/>
        </p:nvSpPr>
        <p:spPr>
          <a:xfrm>
            <a:off x="4895573" y="5400340"/>
            <a:ext cx="341731"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④</a:t>
            </a:r>
            <a:endParaRPr kumimoji="1" lang="ja-JP" altLang="en-US" sz="12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55268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更新履歴</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61143026"/>
              </p:ext>
            </p:extLst>
          </p:nvPr>
        </p:nvGraphicFramePr>
        <p:xfrm>
          <a:off x="323528" y="1034832"/>
          <a:ext cx="8568951" cy="5380482"/>
        </p:xfrm>
        <a:graphic>
          <a:graphicData uri="http://schemas.openxmlformats.org/drawingml/2006/table">
            <a:tbl>
              <a:tblPr firstRow="1">
                <a:tableStyleId>{5C22544A-7EE6-4342-B048-85BDC9FD1C3A}</a:tableStyleId>
              </a:tblPr>
              <a:tblGrid>
                <a:gridCol w="1224136"/>
                <a:gridCol w="720080"/>
                <a:gridCol w="6624735"/>
              </a:tblGrid>
              <a:tr h="400268">
                <a:tc>
                  <a:txBody>
                    <a:bodyPr/>
                    <a:lstStyle/>
                    <a:p>
                      <a:pPr algn="ctr"/>
                      <a:r>
                        <a:rPr kumimoji="1" lang="ja-JP" altLang="en-US" sz="1400" dirty="0" smtClean="0">
                          <a:latin typeface="メイリオ" pitchFamily="50" charset="-128"/>
                          <a:ea typeface="メイリオ" pitchFamily="50" charset="-128"/>
                          <a:cs typeface="メイリオ" pitchFamily="50" charset="-128"/>
                        </a:rPr>
                        <a:t>日付</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400" dirty="0" smtClean="0">
                          <a:latin typeface="メイリオ" pitchFamily="50" charset="-128"/>
                          <a:ea typeface="メイリオ" pitchFamily="50" charset="-128"/>
                          <a:cs typeface="メイリオ" pitchFamily="50" charset="-128"/>
                        </a:rPr>
                        <a:t>版</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400" dirty="0" smtClean="0">
                          <a:latin typeface="メイリオ" pitchFamily="50" charset="-128"/>
                          <a:ea typeface="メイリオ" pitchFamily="50" charset="-128"/>
                          <a:cs typeface="メイリオ" pitchFamily="50" charset="-128"/>
                        </a:rPr>
                        <a:t>更新内容</a:t>
                      </a:r>
                      <a:endParaRPr kumimoji="1" lang="ja-JP" altLang="en-US" sz="1400" dirty="0">
                        <a:latin typeface="メイリオ" pitchFamily="50" charset="-128"/>
                        <a:ea typeface="メイリオ" pitchFamily="50" charset="-128"/>
                        <a:cs typeface="メイリオ" pitchFamily="50" charset="-128"/>
                      </a:endParaRPr>
                    </a:p>
                  </a:txBody>
                  <a:tcPr anchor="ctr"/>
                </a:tc>
              </a:tr>
              <a:tr h="256652">
                <a:tc>
                  <a:txBody>
                    <a:bodyPr/>
                    <a:lstStyle/>
                    <a:p>
                      <a:pPr algn="ctr"/>
                      <a:r>
                        <a:rPr kumimoji="1" lang="en-US" altLang="ja-JP" sz="1200" dirty="0" smtClean="0">
                          <a:latin typeface="メイリオ" pitchFamily="50" charset="-128"/>
                          <a:ea typeface="メイリオ" pitchFamily="50" charset="-128"/>
                          <a:cs typeface="メイリオ" pitchFamily="50" charset="-128"/>
                        </a:rPr>
                        <a:t>2012/12/10</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algn="ctr"/>
                      <a:r>
                        <a:rPr kumimoji="1" lang="en-US" altLang="ja-JP" sz="1200" dirty="0" smtClean="0">
                          <a:latin typeface="メイリオ" pitchFamily="50" charset="-128"/>
                          <a:ea typeface="メイリオ" pitchFamily="50" charset="-128"/>
                          <a:cs typeface="メイリオ" pitchFamily="50" charset="-128"/>
                        </a:rPr>
                        <a:t>1.0</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r>
                        <a:rPr kumimoji="1" lang="ja-JP" altLang="en-US" sz="1100" dirty="0" smtClean="0">
                          <a:latin typeface="メイリオ" pitchFamily="50" charset="-128"/>
                          <a:ea typeface="メイリオ" pitchFamily="50" charset="-128"/>
                          <a:cs typeface="メイリオ" pitchFamily="50" charset="-128"/>
                        </a:rPr>
                        <a:t>初版</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tc>
              </a:tr>
              <a:tr h="597408">
                <a:tc>
                  <a:txBody>
                    <a:bodyPr/>
                    <a:lstStyle/>
                    <a:p>
                      <a:pPr algn="ctr"/>
                      <a:r>
                        <a:rPr kumimoji="1" lang="en-US" altLang="ja-JP" sz="1200" dirty="0" smtClean="0">
                          <a:latin typeface="メイリオ" pitchFamily="50" charset="-128"/>
                          <a:ea typeface="メイリオ" pitchFamily="50" charset="-128"/>
                          <a:cs typeface="メイリオ" pitchFamily="50" charset="-128"/>
                        </a:rPr>
                        <a:t>2012/12/20</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algn="ctr"/>
                      <a:r>
                        <a:rPr kumimoji="1" lang="en-US" altLang="ja-JP" sz="1200" dirty="0" smtClean="0">
                          <a:latin typeface="メイリオ" pitchFamily="50" charset="-128"/>
                          <a:ea typeface="メイリオ" pitchFamily="50" charset="-128"/>
                          <a:cs typeface="メイリオ" pitchFamily="50" charset="-128"/>
                        </a:rPr>
                        <a:t>1.1</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P.2</a:t>
                      </a:r>
                      <a:r>
                        <a:rPr kumimoji="1" lang="ja-JP" altLang="en-US" sz="1100" dirty="0" smtClean="0">
                          <a:latin typeface="メイリオ" pitchFamily="50" charset="-128"/>
                          <a:ea typeface="メイリオ" pitchFamily="50" charset="-128"/>
                          <a:cs typeface="メイリオ" pitchFamily="50" charset="-128"/>
                        </a:rPr>
                        <a:t>「更新履歴」に「文書中の名称と組織名の対比表」を追加</a:t>
                      </a: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P.5</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IT</a:t>
                      </a:r>
                      <a:r>
                        <a:rPr kumimoji="1" lang="ja-JP" altLang="en-US" sz="1100" dirty="0" smtClean="0">
                          <a:latin typeface="メイリオ" pitchFamily="50" charset="-128"/>
                          <a:ea typeface="メイリオ" pitchFamily="50" charset="-128"/>
                          <a:cs typeface="メイリオ" pitchFamily="50" charset="-128"/>
                        </a:rPr>
                        <a:t>構想・企画を実施するにあたって、用意されているもの」を修正</a:t>
                      </a: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P.28</a:t>
                      </a:r>
                      <a:r>
                        <a:rPr kumimoji="1" lang="ja-JP" altLang="en-US" sz="1100" dirty="0" smtClean="0">
                          <a:latin typeface="メイリオ" pitchFamily="50" charset="-128"/>
                          <a:ea typeface="メイリオ" pitchFamily="50" charset="-128"/>
                          <a:cs typeface="メイリオ" pitchFamily="50" charset="-128"/>
                        </a:rPr>
                        <a:t>「プロセス</a:t>
                      </a:r>
                      <a:r>
                        <a:rPr kumimoji="1" lang="en-US" altLang="ja-JP" sz="1100" dirty="0" smtClean="0">
                          <a:latin typeface="メイリオ" pitchFamily="50" charset="-128"/>
                          <a:ea typeface="メイリオ" pitchFamily="50" charset="-128"/>
                          <a:cs typeface="メイリオ" pitchFamily="50" charset="-128"/>
                        </a:rPr>
                        <a:t>No.</a:t>
                      </a:r>
                      <a:r>
                        <a:rPr kumimoji="1" lang="ja-JP" altLang="en-US" sz="1100" dirty="0" smtClean="0">
                          <a:latin typeface="メイリオ" pitchFamily="50" charset="-128"/>
                          <a:ea typeface="メイリオ" pitchFamily="50" charset="-128"/>
                          <a:cs typeface="メイリオ" pitchFamily="50" charset="-128"/>
                        </a:rPr>
                        <a:t>にて」の文言を追加</a:t>
                      </a:r>
                    </a:p>
                  </a:txBody>
                  <a:tcPr marL="72000" marR="72000" marT="36000" marB="36000" anchor="ctr"/>
                </a:tc>
              </a:tr>
              <a:tr h="2133600">
                <a:tc>
                  <a:txBody>
                    <a:bodyPr/>
                    <a:lstStyle/>
                    <a:p>
                      <a:pPr algn="ctr"/>
                      <a:r>
                        <a:rPr kumimoji="1" lang="en-US" altLang="ja-JP" sz="1200" dirty="0" smtClean="0">
                          <a:latin typeface="メイリオ" pitchFamily="50" charset="-128"/>
                          <a:ea typeface="メイリオ" pitchFamily="50" charset="-128"/>
                          <a:cs typeface="メイリオ" pitchFamily="50" charset="-128"/>
                        </a:rPr>
                        <a:t>2012/12/28</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algn="ctr"/>
                      <a:r>
                        <a:rPr kumimoji="1" lang="en-US" altLang="ja-JP" sz="1200" dirty="0" smtClean="0">
                          <a:latin typeface="メイリオ" pitchFamily="50" charset="-128"/>
                          <a:ea typeface="メイリオ" pitchFamily="50" charset="-128"/>
                          <a:cs typeface="メイリオ" pitchFamily="50" charset="-128"/>
                        </a:rPr>
                        <a:t>1.2</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a:t>
                      </a:r>
                      <a:r>
                        <a:rPr kumimoji="1" lang="ja-JP" altLang="en-US" sz="1100" dirty="0" smtClean="0">
                          <a:latin typeface="メイリオ" pitchFamily="50" charset="-128"/>
                          <a:ea typeface="メイリオ" pitchFamily="50" charset="-128"/>
                          <a:cs typeface="メイリオ" pitchFamily="50" charset="-128"/>
                        </a:rPr>
                        <a:t>全体</a:t>
                      </a:r>
                      <a:r>
                        <a:rPr kumimoji="1" lang="en-US" altLang="ja-JP" sz="1100" dirty="0" smtClean="0">
                          <a:latin typeface="メイリオ" pitchFamily="50" charset="-128"/>
                          <a:ea typeface="メイリオ" pitchFamily="50" charset="-128"/>
                          <a:cs typeface="メイリオ" pitchFamily="50" charset="-128"/>
                        </a:rPr>
                        <a:t>)</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IT</a:t>
                      </a:r>
                      <a:r>
                        <a:rPr kumimoji="1" lang="ja-JP" altLang="en-US" sz="1100" dirty="0" smtClean="0">
                          <a:latin typeface="メイリオ" pitchFamily="50" charset="-128"/>
                          <a:ea typeface="メイリオ" pitchFamily="50" charset="-128"/>
                          <a:cs typeface="メイリオ" pitchFamily="50" charset="-128"/>
                        </a:rPr>
                        <a:t>構想・企画」を「情報システム構想・企画」に修正</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a:t>
                      </a:r>
                      <a:r>
                        <a:rPr kumimoji="1" lang="ja-JP" altLang="en-US" sz="1100" dirty="0" smtClean="0">
                          <a:latin typeface="メイリオ" pitchFamily="50" charset="-128"/>
                          <a:ea typeface="メイリオ" pitchFamily="50" charset="-128"/>
                          <a:cs typeface="メイリオ" pitchFamily="50" charset="-128"/>
                        </a:rPr>
                        <a:t>全体</a:t>
                      </a:r>
                      <a:r>
                        <a:rPr kumimoji="1" lang="en-US" altLang="ja-JP" sz="1100" dirty="0" smtClean="0">
                          <a:latin typeface="メイリオ" pitchFamily="50" charset="-128"/>
                          <a:ea typeface="メイリオ" pitchFamily="50" charset="-128"/>
                          <a:cs typeface="メイリオ" pitchFamily="50" charset="-128"/>
                        </a:rPr>
                        <a:t>) </a:t>
                      </a:r>
                      <a:r>
                        <a:rPr kumimoji="1" lang="ja-JP" altLang="en-US" sz="1100" dirty="0" smtClean="0">
                          <a:latin typeface="メイリオ" pitchFamily="50" charset="-128"/>
                          <a:ea typeface="メイリオ" pitchFamily="50" charset="-128"/>
                          <a:cs typeface="メイリオ" pitchFamily="50" charset="-128"/>
                        </a:rPr>
                        <a:t>章立ての修正</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P.5</a:t>
                      </a:r>
                      <a:r>
                        <a:rPr kumimoji="1" lang="ja-JP" altLang="en-US" sz="1100" dirty="0" smtClean="0">
                          <a:latin typeface="メイリオ" pitchFamily="50" charset="-128"/>
                          <a:ea typeface="メイリオ" pitchFamily="50" charset="-128"/>
                          <a:cs typeface="メイリオ" pitchFamily="50" charset="-128"/>
                        </a:rPr>
                        <a:t>「文書中の名称と組織名の対比表」の登場箇所を修正</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P.5</a:t>
                      </a:r>
                      <a:r>
                        <a:rPr kumimoji="1" lang="ja-JP" altLang="en-US" sz="1100" baseline="0" dirty="0" smtClean="0">
                          <a:latin typeface="メイリオ" pitchFamily="50" charset="-128"/>
                          <a:ea typeface="メイリオ" pitchFamily="50" charset="-128"/>
                          <a:cs typeface="メイリオ" pitchFamily="50" charset="-128"/>
                        </a:rPr>
                        <a:t>「実際の利用に当たって</a:t>
                      </a:r>
                      <a:r>
                        <a:rPr kumimoji="1" lang="en-US" altLang="ja-JP" sz="1100" baseline="0" dirty="0" smtClean="0">
                          <a:latin typeface="メイリオ" pitchFamily="50" charset="-128"/>
                          <a:ea typeface="メイリオ" pitchFamily="50" charset="-128"/>
                          <a:cs typeface="メイリオ" pitchFamily="50" charset="-128"/>
                        </a:rPr>
                        <a:t>…</a:t>
                      </a:r>
                      <a:r>
                        <a:rPr kumimoji="1" lang="ja-JP" altLang="en-US" sz="1100" baseline="0" dirty="0" smtClean="0">
                          <a:latin typeface="メイリオ" pitchFamily="50" charset="-128"/>
                          <a:ea typeface="メイリオ" pitchFamily="50" charset="-128"/>
                          <a:cs typeface="メイリオ" pitchFamily="50" charset="-128"/>
                        </a:rPr>
                        <a:t>」</a:t>
                      </a:r>
                      <a:r>
                        <a:rPr kumimoji="1" lang="ja-JP" altLang="en-US" sz="1100" dirty="0" smtClean="0">
                          <a:latin typeface="メイリオ" pitchFamily="50" charset="-128"/>
                          <a:ea typeface="メイリオ" pitchFamily="50" charset="-128"/>
                          <a:cs typeface="メイリオ" pitchFamily="50" charset="-128"/>
                        </a:rPr>
                        <a:t>のコメントを追加</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P.10</a:t>
                      </a:r>
                      <a:r>
                        <a:rPr kumimoji="1" lang="ja-JP" altLang="en-US" sz="1100" dirty="0" smtClean="0">
                          <a:latin typeface="メイリオ" pitchFamily="50" charset="-128"/>
                          <a:ea typeface="メイリオ" pitchFamily="50" charset="-128"/>
                          <a:cs typeface="メイリオ" pitchFamily="50" charset="-128"/>
                        </a:rPr>
                        <a:t>右下の図にて「情報システムが関わる領域」を修正</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P.6, 14</a:t>
                      </a:r>
                      <a:r>
                        <a:rPr kumimoji="1" lang="ja-JP" altLang="en-US" sz="1100" dirty="0" smtClean="0">
                          <a:latin typeface="メイリオ" pitchFamily="50" charset="-128"/>
                          <a:ea typeface="メイリオ" pitchFamily="50" charset="-128"/>
                          <a:cs typeface="メイリオ" pitchFamily="50" charset="-128"/>
                        </a:rPr>
                        <a:t>「システム化計画」を「プロジェクト計画」に修正、稟議のタイミングを追加</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P.15, 16</a:t>
                      </a:r>
                      <a:r>
                        <a:rPr kumimoji="1" lang="ja-JP" altLang="en-US" sz="1100" dirty="0" smtClean="0">
                          <a:latin typeface="メイリオ" pitchFamily="50" charset="-128"/>
                          <a:ea typeface="メイリオ" pitchFamily="50" charset="-128"/>
                          <a:cs typeface="メイリオ" pitchFamily="50" charset="-128"/>
                        </a:rPr>
                        <a:t>「要求を整理する上で注意しなければならない事項」を</a:t>
                      </a:r>
                      <a:r>
                        <a:rPr kumimoji="1" lang="en-US" altLang="ja-JP" sz="1100" dirty="0" smtClean="0">
                          <a:latin typeface="メイリオ" pitchFamily="50" charset="-128"/>
                          <a:ea typeface="メイリオ" pitchFamily="50" charset="-128"/>
                          <a:cs typeface="メイリオ" pitchFamily="50" charset="-128"/>
                        </a:rPr>
                        <a:t>2</a:t>
                      </a:r>
                      <a:r>
                        <a:rPr kumimoji="1" lang="ja-JP" altLang="en-US" sz="1100" dirty="0" smtClean="0">
                          <a:latin typeface="メイリオ" pitchFamily="50" charset="-128"/>
                          <a:ea typeface="メイリオ" pitchFamily="50" charset="-128"/>
                          <a:cs typeface="メイリオ" pitchFamily="50" charset="-128"/>
                        </a:rPr>
                        <a:t>ページに分割</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P.18</a:t>
                      </a:r>
                      <a:r>
                        <a:rPr kumimoji="1" lang="ja-JP" altLang="en-US" sz="1100" dirty="0" smtClean="0">
                          <a:latin typeface="メイリオ" pitchFamily="50" charset="-128"/>
                          <a:ea typeface="メイリオ" pitchFamily="50" charset="-128"/>
                          <a:cs typeface="メイリオ" pitchFamily="50" charset="-128"/>
                        </a:rPr>
                        <a:t>「要求・ソリューション体系化の第１歩」のページを追加</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P.23</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25</a:t>
                      </a:r>
                      <a:r>
                        <a:rPr kumimoji="1" lang="ja-JP" altLang="en-US" sz="1100" dirty="0" smtClean="0">
                          <a:latin typeface="メイリオ" pitchFamily="50" charset="-128"/>
                          <a:ea typeface="メイリオ" pitchFamily="50" charset="-128"/>
                          <a:cs typeface="メイリオ" pitchFamily="50" charset="-128"/>
                        </a:rPr>
                        <a:t>「業務・システムの概要定義」のページを追加</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P.26, 27</a:t>
                      </a:r>
                      <a:r>
                        <a:rPr kumimoji="1" lang="ja-JP" altLang="en-US" sz="1100" dirty="0" smtClean="0">
                          <a:latin typeface="メイリオ" pitchFamily="50" charset="-128"/>
                          <a:ea typeface="メイリオ" pitchFamily="50" charset="-128"/>
                          <a:cs typeface="メイリオ" pitchFamily="50" charset="-128"/>
                        </a:rPr>
                        <a:t>「実現シナリオの策定」のページを追加</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P.39</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41</a:t>
                      </a:r>
                      <a:r>
                        <a:rPr kumimoji="1" lang="ja-JP" altLang="en-US" sz="1100" dirty="0" smtClean="0">
                          <a:latin typeface="メイリオ" pitchFamily="50" charset="-128"/>
                          <a:ea typeface="メイリオ" pitchFamily="50" charset="-128"/>
                          <a:cs typeface="メイリオ" pitchFamily="50" charset="-128"/>
                        </a:rPr>
                        <a:t>「まとめ」のページを追加</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P.44</a:t>
                      </a:r>
                      <a:r>
                        <a:rPr kumimoji="1" lang="ja-JP" altLang="en-US" sz="1100" dirty="0" smtClean="0">
                          <a:latin typeface="メイリオ" pitchFamily="50" charset="-128"/>
                          <a:ea typeface="メイリオ" pitchFamily="50" charset="-128"/>
                          <a:cs typeface="メイリオ" pitchFamily="50" charset="-128"/>
                        </a:rPr>
                        <a:t>「取り組み別のビジネス構成要素検討範囲」の表を修正、凡例を追加</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tc>
              </a:tr>
              <a:tr h="719328">
                <a:tc>
                  <a:txBody>
                    <a:bodyPr/>
                    <a:lstStyle/>
                    <a:p>
                      <a:pPr algn="ctr"/>
                      <a:r>
                        <a:rPr kumimoji="1" lang="en-US" altLang="ja-JP" sz="1200" dirty="0" smtClean="0">
                          <a:latin typeface="メイリオ" pitchFamily="50" charset="-128"/>
                          <a:ea typeface="メイリオ" pitchFamily="50" charset="-128"/>
                          <a:cs typeface="メイリオ" pitchFamily="50" charset="-128"/>
                        </a:rPr>
                        <a:t>2013/01/09</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algn="ctr"/>
                      <a:r>
                        <a:rPr kumimoji="1" lang="en-US" altLang="ja-JP" sz="1200" dirty="0" smtClean="0">
                          <a:latin typeface="メイリオ" pitchFamily="50" charset="-128"/>
                          <a:ea typeface="メイリオ" pitchFamily="50" charset="-128"/>
                          <a:cs typeface="メイリオ" pitchFamily="50" charset="-128"/>
                        </a:rPr>
                        <a:t>1.3</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P19   </a:t>
                      </a:r>
                      <a:r>
                        <a:rPr kumimoji="1" lang="ja-JP" altLang="en-US" sz="1100" dirty="0" smtClean="0">
                          <a:latin typeface="メイリオ" pitchFamily="50" charset="-128"/>
                          <a:ea typeface="メイリオ" pitchFamily="50" charset="-128"/>
                          <a:cs typeface="メイリオ" pitchFamily="50" charset="-128"/>
                        </a:rPr>
                        <a:t>図表上、要求とソリューションを別の列とした表現に修正</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P20</a:t>
                      </a:r>
                      <a:r>
                        <a:rPr kumimoji="1" lang="ja-JP" altLang="en-US" sz="1100" dirty="0" smtClean="0">
                          <a:latin typeface="メイリオ" pitchFamily="50" charset="-128"/>
                          <a:ea typeface="メイリオ" pitchFamily="50" charset="-128"/>
                          <a:cs typeface="メイリオ" pitchFamily="50" charset="-128"/>
                        </a:rPr>
                        <a:t>　</a:t>
                      </a:r>
                      <a:r>
                        <a:rPr kumimoji="1" lang="en-US" altLang="ja-JP" sz="1100" dirty="0" smtClean="0">
                          <a:latin typeface="メイリオ" pitchFamily="50" charset="-128"/>
                          <a:ea typeface="メイリオ" pitchFamily="50" charset="-128"/>
                          <a:cs typeface="メイリオ" pitchFamily="50" charset="-128"/>
                        </a:rPr>
                        <a:t>P19</a:t>
                      </a:r>
                      <a:r>
                        <a:rPr kumimoji="1" lang="ja-JP" altLang="en-US" sz="1100" dirty="0" smtClean="0">
                          <a:latin typeface="メイリオ" pitchFamily="50" charset="-128"/>
                          <a:ea typeface="メイリオ" pitchFamily="50" charset="-128"/>
                          <a:cs typeface="メイリオ" pitchFamily="50" charset="-128"/>
                        </a:rPr>
                        <a:t>との整合性をとり、右上のアイコンを修正</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P24 </a:t>
                      </a:r>
                      <a:r>
                        <a:rPr kumimoji="1" lang="ja-JP" altLang="en-US" sz="1100" dirty="0" smtClean="0">
                          <a:latin typeface="メイリオ" pitchFamily="50" charset="-128"/>
                          <a:ea typeface="メイリオ" pitchFamily="50" charset="-128"/>
                          <a:cs typeface="メイリオ" pitchFamily="50" charset="-128"/>
                        </a:rPr>
                        <a:t>「やめる」「移管する」「統合する」「全くべ巣の観点で考える」の例の内容を修正</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P25 </a:t>
                      </a:r>
                      <a:r>
                        <a:rPr kumimoji="1" lang="ja-JP" altLang="en-US" sz="1100" dirty="0" smtClean="0">
                          <a:latin typeface="メイリオ" pitchFamily="50" charset="-128"/>
                          <a:ea typeface="メイリオ" pitchFamily="50" charset="-128"/>
                          <a:cs typeface="メイリオ" pitchFamily="50" charset="-128"/>
                        </a:rPr>
                        <a:t>「ソリューションマップ」という文言の上に「</a:t>
                      </a:r>
                      <a:r>
                        <a:rPr kumimoji="1" lang="en-US" altLang="ja-JP" sz="1100" dirty="0" smtClean="0">
                          <a:latin typeface="メイリオ" pitchFamily="50" charset="-128"/>
                          <a:ea typeface="メイリオ" pitchFamily="50" charset="-128"/>
                          <a:cs typeface="メイリオ" pitchFamily="50" charset="-128"/>
                        </a:rPr>
                        <a:t>IT</a:t>
                      </a:r>
                      <a:r>
                        <a:rPr kumimoji="1" lang="ja-JP" altLang="en-US" sz="1100" dirty="0" smtClean="0">
                          <a:latin typeface="メイリオ" pitchFamily="50" charset="-128"/>
                          <a:ea typeface="メイリオ" pitchFamily="50" charset="-128"/>
                          <a:cs typeface="メイリオ" pitchFamily="50" charset="-128"/>
                        </a:rPr>
                        <a:t>支援組織で用意している基盤の一覧」を追記</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P35 </a:t>
                      </a:r>
                      <a:r>
                        <a:rPr kumimoji="1" lang="ja-JP" altLang="en-US" sz="1100" dirty="0" smtClean="0">
                          <a:latin typeface="メイリオ" pitchFamily="50" charset="-128"/>
                          <a:ea typeface="メイリオ" pitchFamily="50" charset="-128"/>
                          <a:cs typeface="メイリオ" pitchFamily="50" charset="-128"/>
                        </a:rPr>
                        <a:t>吹き出しと</a:t>
                      </a:r>
                      <a:r>
                        <a:rPr kumimoji="1" lang="en-US" altLang="ja-JP" sz="1100" dirty="0" smtClean="0">
                          <a:latin typeface="メイリオ" pitchFamily="50" charset="-128"/>
                          <a:ea typeface="メイリオ" pitchFamily="50" charset="-128"/>
                          <a:cs typeface="メイリオ" pitchFamily="50" charset="-128"/>
                        </a:rPr>
                        <a:t>※</a:t>
                      </a:r>
                      <a:r>
                        <a:rPr kumimoji="1" lang="ja-JP" altLang="en-US" sz="1100" dirty="0" smtClean="0">
                          <a:latin typeface="メイリオ" pitchFamily="50" charset="-128"/>
                          <a:ea typeface="メイリオ" pitchFamily="50" charset="-128"/>
                          <a:cs typeface="メイリオ" pitchFamily="50" charset="-128"/>
                        </a:rPr>
                        <a:t>印にて「移行」の補足説明を追記</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tc>
              </a:tr>
              <a:tr h="420252">
                <a:tc>
                  <a:txBody>
                    <a:bodyPr/>
                    <a:lstStyle/>
                    <a:p>
                      <a:pPr algn="ctr"/>
                      <a:r>
                        <a:rPr kumimoji="1" lang="en-US" altLang="ja-JP" sz="1200" dirty="0" smtClean="0">
                          <a:latin typeface="メイリオ" pitchFamily="50" charset="-128"/>
                          <a:ea typeface="メイリオ" pitchFamily="50" charset="-128"/>
                          <a:cs typeface="メイリオ" pitchFamily="50" charset="-128"/>
                        </a:rPr>
                        <a:t>2013/01/11</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algn="ctr"/>
                      <a:r>
                        <a:rPr kumimoji="1" lang="en-US" altLang="ja-JP" sz="1200" dirty="0" smtClean="0">
                          <a:latin typeface="メイリオ" pitchFamily="50" charset="-128"/>
                          <a:ea typeface="メイリオ" pitchFamily="50" charset="-128"/>
                          <a:cs typeface="メイリオ" pitchFamily="50" charset="-128"/>
                        </a:rPr>
                        <a:t>1.4</a:t>
                      </a: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P6</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12 </a:t>
                      </a:r>
                      <a:r>
                        <a:rPr kumimoji="1" lang="ja-JP" altLang="en-US" sz="1100" dirty="0" smtClean="0">
                          <a:latin typeface="メイリオ" pitchFamily="50" charset="-128"/>
                          <a:ea typeface="メイリオ" pitchFamily="50" charset="-128"/>
                          <a:cs typeface="メイリオ" pitchFamily="50" charset="-128"/>
                        </a:rPr>
                        <a:t>スライド順序変更</a:t>
                      </a:r>
                      <a:r>
                        <a:rPr kumimoji="1" lang="en-US" altLang="ja-JP" sz="1100" dirty="0" smtClean="0">
                          <a:latin typeface="メイリオ" pitchFamily="50" charset="-128"/>
                          <a:ea typeface="メイリオ" pitchFamily="50" charset="-128"/>
                          <a:cs typeface="メイリオ" pitchFamily="50" charset="-128"/>
                        </a:rPr>
                        <a:t>(</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2.</a:t>
                      </a:r>
                      <a:r>
                        <a:rPr kumimoji="1" lang="ja-JP" altLang="en-US" sz="1100" dirty="0" smtClean="0">
                          <a:latin typeface="メイリオ" pitchFamily="50" charset="-128"/>
                          <a:ea typeface="メイリオ" pitchFamily="50" charset="-128"/>
                          <a:cs typeface="メイリオ" pitchFamily="50" charset="-128"/>
                        </a:rPr>
                        <a:t>情報システム構想・企画の位置づけおよび</a:t>
                      </a:r>
                      <a:r>
                        <a:rPr kumimoji="1" lang="en-US" altLang="ja-JP" sz="1100" dirty="0" smtClean="0">
                          <a:latin typeface="メイリオ" pitchFamily="50" charset="-128"/>
                          <a:ea typeface="メイリオ" pitchFamily="50" charset="-128"/>
                          <a:cs typeface="メイリオ" pitchFamily="50" charset="-128"/>
                        </a:rPr>
                        <a:t>3</a:t>
                      </a:r>
                      <a:r>
                        <a:rPr kumimoji="1" lang="ja-JP" altLang="en-US" sz="1100" dirty="0" err="1" smtClean="0">
                          <a:latin typeface="メイリオ" pitchFamily="50" charset="-128"/>
                          <a:ea typeface="メイリオ" pitchFamily="50" charset="-128"/>
                          <a:cs typeface="メイリオ" pitchFamily="50" charset="-128"/>
                        </a:rPr>
                        <a:t>つの</a:t>
                      </a:r>
                      <a:r>
                        <a:rPr kumimoji="1" lang="ja-JP" altLang="en-US" sz="1100" dirty="0" smtClean="0">
                          <a:latin typeface="メイリオ" pitchFamily="50" charset="-128"/>
                          <a:ea typeface="メイリオ" pitchFamily="50" charset="-128"/>
                          <a:cs typeface="メイリオ" pitchFamily="50" charset="-128"/>
                        </a:rPr>
                        <a:t>実施内容」を先に</a:t>
                      </a:r>
                      <a:r>
                        <a:rPr kumimoji="1" lang="en-US" altLang="ja-JP" sz="1100" dirty="0" smtClean="0">
                          <a:latin typeface="メイリオ" pitchFamily="50" charset="-128"/>
                          <a:ea typeface="メイリオ" pitchFamily="50" charset="-128"/>
                          <a:cs typeface="メイリオ" pitchFamily="50" charset="-128"/>
                        </a:rPr>
                        <a:t>)</a:t>
                      </a: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P15</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16 </a:t>
                      </a:r>
                      <a:r>
                        <a:rPr kumimoji="1" lang="ja-JP" altLang="en-US" sz="1100" dirty="0" smtClean="0">
                          <a:latin typeface="メイリオ" pitchFamily="50" charset="-128"/>
                          <a:ea typeface="メイリオ" pitchFamily="50" charset="-128"/>
                          <a:cs typeface="メイリオ" pitchFamily="50" charset="-128"/>
                        </a:rPr>
                        <a:t>スライド順序変更（オレゴン大学の実験のイラストのページを後に）</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P42</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8.</a:t>
                      </a:r>
                      <a:r>
                        <a:rPr kumimoji="1" lang="ja-JP" altLang="en-US" sz="1100" dirty="0" smtClean="0">
                          <a:latin typeface="メイリオ" pitchFamily="50" charset="-128"/>
                          <a:ea typeface="メイリオ" pitchFamily="50" charset="-128"/>
                          <a:cs typeface="メイリオ" pitchFamily="50" charset="-128"/>
                        </a:rPr>
                        <a:t>問い合わせ先」内容を追記</a:t>
                      </a:r>
                      <a:endParaRPr kumimoji="1" lang="en-US" altLang="ja-JP" sz="1100" dirty="0" smtClean="0">
                        <a:latin typeface="メイリオ" pitchFamily="50" charset="-128"/>
                        <a:ea typeface="メイリオ" pitchFamily="50" charset="-128"/>
                        <a:cs typeface="メイリオ" pitchFamily="50" charset="-128"/>
                      </a:endParaRPr>
                    </a:p>
                    <a:p>
                      <a:pPr marL="171450" indent="-171450">
                        <a:buFont typeface="Arial" pitchFamily="34" charset="0"/>
                        <a:buChar char="•"/>
                      </a:pPr>
                      <a:r>
                        <a:rPr kumimoji="1" lang="en-US" altLang="ja-JP" sz="1100" dirty="0" smtClean="0">
                          <a:latin typeface="メイリオ" pitchFamily="50" charset="-128"/>
                          <a:ea typeface="メイリオ" pitchFamily="50" charset="-128"/>
                          <a:cs typeface="メイリオ" pitchFamily="50" charset="-128"/>
                        </a:rPr>
                        <a:t>P6,14</a:t>
                      </a:r>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IT</a:t>
                      </a:r>
                      <a:r>
                        <a:rPr kumimoji="1" lang="ja-JP" altLang="en-US" sz="1100" dirty="0" smtClean="0">
                          <a:latin typeface="メイリオ" pitchFamily="50" charset="-128"/>
                          <a:ea typeface="メイリオ" pitchFamily="50" charset="-128"/>
                          <a:cs typeface="メイリオ" pitchFamily="50" charset="-128"/>
                        </a:rPr>
                        <a:t>システムライフサイクル」→「情報システムライフサイクル」に変更</a:t>
                      </a:r>
                      <a:endParaRPr kumimoji="1" lang="en-US" altLang="ja-JP" sz="1100" dirty="0" smtClean="0">
                        <a:latin typeface="メイリオ" pitchFamily="50" charset="-128"/>
                        <a:ea typeface="メイリオ" pitchFamily="50" charset="-128"/>
                        <a:cs typeface="メイリオ" pitchFamily="50" charset="-128"/>
                      </a:endParaRPr>
                    </a:p>
                  </a:txBody>
                  <a:tcPr marL="72000" marR="72000" marT="36000" marB="36000" anchor="ctr"/>
                </a:tc>
              </a:tr>
              <a:tr h="339794">
                <a:tc>
                  <a:txBody>
                    <a:bodyPr/>
                    <a:lstStyle/>
                    <a:p>
                      <a:pPr algn="ct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algn="ctr"/>
                      <a:endParaRPr kumimoji="1" lang="ja-JP" altLang="en-US" sz="1200" dirty="0">
                        <a:latin typeface="メイリオ" pitchFamily="50" charset="-128"/>
                        <a:ea typeface="メイリオ" pitchFamily="50" charset="-128"/>
                        <a:cs typeface="メイリオ" pitchFamily="50" charset="-128"/>
                      </a:endParaRPr>
                    </a:p>
                  </a:txBody>
                  <a:tcPr marL="72000" marR="72000" marT="36000" marB="36000" anchor="ctr"/>
                </a:tc>
                <a:tc>
                  <a:txBody>
                    <a:bodyPr/>
                    <a:lstStyle/>
                    <a:p>
                      <a:pPr marL="171450" indent="-171450">
                        <a:buFont typeface="Arial" pitchFamily="34" charset="0"/>
                        <a:buChar char="•"/>
                      </a:pP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tc>
              </a:tr>
            </a:tbl>
          </a:graphicData>
        </a:graphic>
      </p:graphicFrame>
    </p:spTree>
    <p:extLst>
      <p:ext uri="{BB962C8B-B14F-4D97-AF65-F5344CB8AC3E}">
        <p14:creationId xmlns:p14="http://schemas.microsoft.com/office/powerpoint/2010/main" val="816179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５－３．</a:t>
            </a:r>
            <a:r>
              <a:rPr lang="ja-JP" altLang="en-US" dirty="0"/>
              <a:t>要求・ソリューションの体系化の手順</a:t>
            </a:r>
            <a:r>
              <a:rPr lang="ja-JP" altLang="en-US" dirty="0" smtClean="0"/>
              <a:t>（</a:t>
            </a:r>
            <a:r>
              <a:rPr lang="en-US" altLang="ja-JP" dirty="0" smtClean="0"/>
              <a:t>4/4</a:t>
            </a:r>
            <a:r>
              <a:rPr lang="ja-JP" altLang="en-US" dirty="0" smtClean="0"/>
              <a:t>）</a:t>
            </a:r>
            <a:endParaRPr kumimoji="1" lang="ja-JP" altLang="en-US" dirty="0"/>
          </a:p>
        </p:txBody>
      </p:sp>
      <p:sp>
        <p:nvSpPr>
          <p:cNvPr id="52" name="AutoShape 61"/>
          <p:cNvSpPr>
            <a:spLocks noChangeArrowheads="1"/>
          </p:cNvSpPr>
          <p:nvPr/>
        </p:nvSpPr>
        <p:spPr bwMode="auto">
          <a:xfrm>
            <a:off x="2509053" y="1465000"/>
            <a:ext cx="4464000" cy="252000"/>
          </a:xfrm>
          <a:prstGeom prst="homePlate">
            <a:avLst>
              <a:gd name="adj" fmla="val 44907"/>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メイリオ" pitchFamily="50" charset="-128"/>
                <a:ea typeface="メイリオ" pitchFamily="50" charset="-128"/>
                <a:cs typeface="メイリオ" pitchFamily="50" charset="-128"/>
              </a:rPr>
              <a:t>要求（能力／条件）</a:t>
            </a:r>
          </a:p>
        </p:txBody>
      </p:sp>
      <p:sp>
        <p:nvSpPr>
          <p:cNvPr id="56" name="Rectangle 62"/>
          <p:cNvSpPr>
            <a:spLocks noChangeArrowheads="1"/>
          </p:cNvSpPr>
          <p:nvPr/>
        </p:nvSpPr>
        <p:spPr bwMode="auto">
          <a:xfrm>
            <a:off x="535790" y="1759506"/>
            <a:ext cx="1943100" cy="1090064"/>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8900" indent="-88900" defTabSz="1279525" fontAlgn="ctr"/>
            <a:r>
              <a:rPr lang="en-US" altLang="en-US" sz="1000" dirty="0">
                <a:solidFill>
                  <a:srgbClr val="000000"/>
                </a:solidFill>
                <a:latin typeface="メイリオ" pitchFamily="50" charset="-128"/>
                <a:ea typeface="メイリオ" pitchFamily="50" charset="-128"/>
                <a:cs typeface="メイリオ" pitchFamily="50" charset="-128"/>
              </a:rPr>
              <a:t>【</a:t>
            </a:r>
            <a:r>
              <a:rPr lang="ja-JP" altLang="en-US" sz="1000" dirty="0">
                <a:solidFill>
                  <a:srgbClr val="000000"/>
                </a:solidFill>
                <a:latin typeface="メイリオ" pitchFamily="50" charset="-128"/>
                <a:ea typeface="メイリオ" pitchFamily="50" charset="-128"/>
                <a:cs typeface="メイリオ" pitchFamily="50" charset="-128"/>
              </a:rPr>
              <a:t>ビジネス</a:t>
            </a:r>
            <a:r>
              <a:rPr lang="en-US" altLang="en-US" sz="1000" dirty="0">
                <a:solidFill>
                  <a:srgbClr val="000000"/>
                </a:solidFill>
                <a:latin typeface="メイリオ" pitchFamily="50" charset="-128"/>
                <a:ea typeface="メイリオ" pitchFamily="50" charset="-128"/>
                <a:cs typeface="メイリオ" pitchFamily="50" charset="-128"/>
              </a:rPr>
              <a:t>】</a:t>
            </a:r>
          </a:p>
          <a:p>
            <a:pPr marL="88900" indent="-88900" defTabSz="1279525" fontAlgn="ctr"/>
            <a:r>
              <a:rPr lang="en-US" altLang="en-US" sz="1000" dirty="0">
                <a:solidFill>
                  <a:srgbClr val="000000"/>
                </a:solidFill>
                <a:latin typeface="メイリオ" pitchFamily="50" charset="-128"/>
                <a:ea typeface="メイリオ" pitchFamily="50" charset="-128"/>
                <a:cs typeface="メイリオ" pitchFamily="50" charset="-128"/>
              </a:rPr>
              <a:t>・</a:t>
            </a:r>
            <a:r>
              <a:rPr lang="ja-JP" altLang="en-US" sz="1000" dirty="0">
                <a:solidFill>
                  <a:srgbClr val="000000"/>
                </a:solidFill>
                <a:latin typeface="メイリオ" pitchFamily="50" charset="-128"/>
                <a:ea typeface="メイリオ" pitchFamily="50" charset="-128"/>
                <a:cs typeface="メイリオ" pitchFamily="50" charset="-128"/>
              </a:rPr>
              <a:t>殿様商売で商機を逃している</a:t>
            </a:r>
          </a:p>
          <a:p>
            <a:pPr marL="88900" indent="-88900" defTabSz="1279525" fontAlgn="ctr"/>
            <a:r>
              <a:rPr lang="en-US" altLang="en-US" sz="1000" dirty="0">
                <a:solidFill>
                  <a:srgbClr val="000000"/>
                </a:solidFill>
                <a:latin typeface="メイリオ" pitchFamily="50" charset="-128"/>
                <a:ea typeface="メイリオ" pitchFamily="50" charset="-128"/>
                <a:cs typeface="メイリオ" pitchFamily="50" charset="-128"/>
              </a:rPr>
              <a:t>・</a:t>
            </a:r>
            <a:r>
              <a:rPr lang="ja-JP" altLang="en-US" sz="1000" dirty="0">
                <a:solidFill>
                  <a:srgbClr val="000000"/>
                </a:solidFill>
                <a:latin typeface="メイリオ" pitchFamily="50" charset="-128"/>
                <a:ea typeface="メイリオ" pitchFamily="50" charset="-128"/>
                <a:cs typeface="メイリオ" pitchFamily="50" charset="-128"/>
              </a:rPr>
              <a:t>コスト体質で利益率が低い</a:t>
            </a:r>
          </a:p>
        </p:txBody>
      </p:sp>
      <p:sp>
        <p:nvSpPr>
          <p:cNvPr id="59" name="Rectangle 63"/>
          <p:cNvSpPr>
            <a:spLocks noChangeArrowheads="1"/>
          </p:cNvSpPr>
          <p:nvPr/>
        </p:nvSpPr>
        <p:spPr bwMode="auto">
          <a:xfrm>
            <a:off x="535790" y="3609080"/>
            <a:ext cx="1943100" cy="54000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8900" indent="-88900" defTabSz="1279525" fontAlgn="ctr"/>
            <a:r>
              <a:rPr lang="en-US" altLang="ja-JP" sz="1000" dirty="0" smtClean="0">
                <a:latin typeface="メイリオ" pitchFamily="50" charset="-128"/>
                <a:ea typeface="メイリオ" pitchFamily="50" charset="-128"/>
                <a:cs typeface="メイリオ" pitchFamily="50" charset="-128"/>
              </a:rPr>
              <a:t>【Web</a:t>
            </a:r>
            <a:r>
              <a:rPr lang="ja-JP" altLang="en-US" sz="1000" dirty="0" smtClean="0">
                <a:latin typeface="メイリオ" pitchFamily="50" charset="-128"/>
                <a:ea typeface="メイリオ" pitchFamily="50" charset="-128"/>
                <a:cs typeface="メイリオ" pitchFamily="50" charset="-128"/>
              </a:rPr>
              <a:t>販売部門</a:t>
            </a:r>
            <a:r>
              <a:rPr lang="en-US" altLang="ja-JP" sz="1000" dirty="0" smtClean="0">
                <a:latin typeface="メイリオ" pitchFamily="50" charset="-128"/>
                <a:ea typeface="メイリオ" pitchFamily="50" charset="-128"/>
                <a:cs typeface="メイリオ" pitchFamily="50" charset="-128"/>
              </a:rPr>
              <a:t>】</a:t>
            </a:r>
          </a:p>
          <a:p>
            <a:pPr marL="88900" indent="-88900" defTabSz="1279525" fontAlgn="ctr"/>
            <a:r>
              <a:rPr lang="ja-JP" altLang="en-US" sz="1000" dirty="0" smtClean="0">
                <a:latin typeface="メイリオ" pitchFamily="50" charset="-128"/>
                <a:ea typeface="メイリオ" pitchFamily="50" charset="-128"/>
                <a:cs typeface="メイリオ" pitchFamily="50" charset="-128"/>
              </a:rPr>
              <a:t>・お客様が</a:t>
            </a:r>
            <a:r>
              <a:rPr lang="en-US" altLang="ja-JP" sz="1000" dirty="0" smtClean="0">
                <a:latin typeface="メイリオ" pitchFamily="50" charset="-128"/>
                <a:ea typeface="メイリオ" pitchFamily="50" charset="-128"/>
                <a:cs typeface="メイリオ" pitchFamily="50" charset="-128"/>
              </a:rPr>
              <a:t>Web</a:t>
            </a:r>
            <a:r>
              <a:rPr lang="ja-JP" altLang="en-US" sz="1000" dirty="0" smtClean="0">
                <a:latin typeface="メイリオ" pitchFamily="50" charset="-128"/>
                <a:ea typeface="メイリオ" pitchFamily="50" charset="-128"/>
                <a:cs typeface="メイリオ" pitchFamily="50" charset="-128"/>
              </a:rPr>
              <a:t>上で必要な商品にたどり着けない</a:t>
            </a:r>
            <a:endParaRPr lang="ja-JP" altLang="en-US" sz="1000" dirty="0">
              <a:latin typeface="メイリオ" pitchFamily="50" charset="-128"/>
              <a:ea typeface="メイリオ" pitchFamily="50" charset="-128"/>
              <a:cs typeface="メイリオ" pitchFamily="50" charset="-128"/>
            </a:endParaRPr>
          </a:p>
        </p:txBody>
      </p:sp>
      <p:sp>
        <p:nvSpPr>
          <p:cNvPr id="61" name="Rectangle 65"/>
          <p:cNvSpPr>
            <a:spLocks noChangeArrowheads="1"/>
          </p:cNvSpPr>
          <p:nvPr/>
        </p:nvSpPr>
        <p:spPr bwMode="auto">
          <a:xfrm>
            <a:off x="535790" y="2898511"/>
            <a:ext cx="1943100" cy="68400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8900" indent="-88900" defTabSz="1279525" fontAlgn="ctr"/>
            <a:r>
              <a:rPr lang="en-US" altLang="ja-JP" sz="1000" dirty="0" smtClean="0">
                <a:solidFill>
                  <a:srgbClr val="000000"/>
                </a:solidFill>
                <a:latin typeface="メイリオ" pitchFamily="50" charset="-128"/>
                <a:ea typeface="メイリオ" pitchFamily="50" charset="-128"/>
                <a:cs typeface="メイリオ" pitchFamily="50" charset="-128"/>
              </a:rPr>
              <a:t>【</a:t>
            </a:r>
            <a:r>
              <a:rPr lang="ja-JP" altLang="en-US" sz="1000" dirty="0">
                <a:solidFill>
                  <a:srgbClr val="000000"/>
                </a:solidFill>
                <a:latin typeface="メイリオ" pitchFamily="50" charset="-128"/>
                <a:ea typeface="メイリオ" pitchFamily="50" charset="-128"/>
                <a:cs typeface="メイリオ" pitchFamily="50" charset="-128"/>
              </a:rPr>
              <a:t>顧客</a:t>
            </a:r>
            <a:r>
              <a:rPr lang="en-US" altLang="ja-JP" sz="1000" dirty="0">
                <a:solidFill>
                  <a:srgbClr val="000000"/>
                </a:solidFill>
                <a:latin typeface="メイリオ" pitchFamily="50" charset="-128"/>
                <a:ea typeface="メイリオ" pitchFamily="50" charset="-128"/>
                <a:cs typeface="メイリオ" pitchFamily="50" charset="-128"/>
              </a:rPr>
              <a:t>】</a:t>
            </a:r>
            <a:endParaRPr lang="en-US" altLang="ja-JP" sz="1000" b="1" dirty="0">
              <a:solidFill>
                <a:srgbClr val="0000CC"/>
              </a:solidFill>
              <a:latin typeface="メイリオ" pitchFamily="50" charset="-128"/>
              <a:ea typeface="メイリオ" pitchFamily="50" charset="-128"/>
              <a:cs typeface="メイリオ" pitchFamily="50" charset="-128"/>
            </a:endParaRPr>
          </a:p>
          <a:p>
            <a:pPr marL="88900" indent="-88900"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・欲しい商品が探し出せない</a:t>
            </a:r>
            <a:endParaRPr lang="en-US" altLang="ja-JP" sz="10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・商品への不満や疑問がすぐに解決しない</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62" name="Rectangle 66"/>
          <p:cNvSpPr>
            <a:spLocks noChangeArrowheads="1"/>
          </p:cNvSpPr>
          <p:nvPr/>
        </p:nvSpPr>
        <p:spPr bwMode="auto">
          <a:xfrm>
            <a:off x="7022414" y="1759506"/>
            <a:ext cx="1980000" cy="1090064"/>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・顧客満足度が向上している</a:t>
            </a:r>
            <a:endParaRPr lang="en-US" altLang="ja-JP" sz="1000" dirty="0" smtClean="0">
              <a:solidFill>
                <a:srgbClr val="000000"/>
              </a:solidFill>
              <a:latin typeface="メイリオ" pitchFamily="50" charset="-128"/>
              <a:ea typeface="メイリオ" pitchFamily="50" charset="-128"/>
              <a:cs typeface="メイリオ" pitchFamily="50" charset="-128"/>
            </a:endParaRPr>
          </a:p>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・利益</a:t>
            </a:r>
            <a:r>
              <a:rPr lang="ja-JP" altLang="en-US" sz="1000" dirty="0">
                <a:solidFill>
                  <a:srgbClr val="000000"/>
                </a:solidFill>
                <a:latin typeface="メイリオ" pitchFamily="50" charset="-128"/>
                <a:ea typeface="メイリオ" pitchFamily="50" charset="-128"/>
                <a:cs typeface="メイリオ" pitchFamily="50" charset="-128"/>
              </a:rPr>
              <a:t>体質を実現し、商機を逃さず、収益が</a:t>
            </a:r>
            <a:r>
              <a:rPr lang="en-US" altLang="ja-JP" sz="1000" dirty="0">
                <a:solidFill>
                  <a:srgbClr val="000000"/>
                </a:solidFill>
                <a:latin typeface="メイリオ" pitchFamily="50" charset="-128"/>
                <a:ea typeface="メイリオ" pitchFamily="50" charset="-128"/>
                <a:cs typeface="メイリオ" pitchFamily="50" charset="-128"/>
              </a:rPr>
              <a:t>20</a:t>
            </a:r>
            <a:r>
              <a:rPr lang="ja-JP" altLang="en-US" sz="1000" dirty="0">
                <a:solidFill>
                  <a:srgbClr val="000000"/>
                </a:solidFill>
                <a:latin typeface="メイリオ" pitchFamily="50" charset="-128"/>
                <a:ea typeface="メイリオ" pitchFamily="50" charset="-128"/>
                <a:cs typeface="メイリオ" pitchFamily="50" charset="-128"/>
              </a:rPr>
              <a:t>％向上している</a:t>
            </a:r>
          </a:p>
        </p:txBody>
      </p:sp>
      <p:sp>
        <p:nvSpPr>
          <p:cNvPr id="101" name="Rectangle 67"/>
          <p:cNvSpPr>
            <a:spLocks noChangeArrowheads="1"/>
          </p:cNvSpPr>
          <p:nvPr/>
        </p:nvSpPr>
        <p:spPr bwMode="auto">
          <a:xfrm>
            <a:off x="7022414" y="3609080"/>
            <a:ext cx="1980000" cy="54000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5725" indent="-85725" defTabSz="1279525" fontAlgn="ctr"/>
            <a:r>
              <a:rPr lang="ja-JP" altLang="en-US" sz="1000" dirty="0" smtClean="0">
                <a:latin typeface="メイリオ" pitchFamily="50" charset="-128"/>
                <a:ea typeface="メイリオ" pitchFamily="50" charset="-128"/>
                <a:cs typeface="メイリオ" pitchFamily="50" charset="-128"/>
              </a:rPr>
              <a:t>・お客様が必要な商品を簡単に素早く見つけ出して購入できる</a:t>
            </a:r>
            <a:endParaRPr lang="ja-JP" altLang="en-US" sz="1000" dirty="0">
              <a:latin typeface="メイリオ" pitchFamily="50" charset="-128"/>
              <a:ea typeface="メイリオ" pitchFamily="50" charset="-128"/>
              <a:cs typeface="メイリオ" pitchFamily="50" charset="-128"/>
            </a:endParaRPr>
          </a:p>
        </p:txBody>
      </p:sp>
      <p:sp>
        <p:nvSpPr>
          <p:cNvPr id="107" name="Rectangle 69"/>
          <p:cNvSpPr>
            <a:spLocks noChangeArrowheads="1"/>
          </p:cNvSpPr>
          <p:nvPr/>
        </p:nvSpPr>
        <p:spPr bwMode="auto">
          <a:xfrm>
            <a:off x="7022414" y="2898511"/>
            <a:ext cx="1980000" cy="68400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・自分の欲しい商品が簡単に手に入る</a:t>
            </a:r>
            <a:endParaRPr lang="en-US" altLang="ja-JP" sz="1000" dirty="0" smtClean="0">
              <a:solidFill>
                <a:srgbClr val="000000"/>
              </a:solidFill>
              <a:latin typeface="メイリオ" pitchFamily="50" charset="-128"/>
              <a:ea typeface="メイリオ" pitchFamily="50" charset="-128"/>
              <a:cs typeface="メイリオ" pitchFamily="50" charset="-128"/>
            </a:endParaRPr>
          </a:p>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・商品への不満や疑問が解消されている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108" name="Rectangle 70"/>
          <p:cNvSpPr>
            <a:spLocks noChangeArrowheads="1"/>
          </p:cNvSpPr>
          <p:nvPr/>
        </p:nvSpPr>
        <p:spPr bwMode="auto">
          <a:xfrm>
            <a:off x="535790" y="1465000"/>
            <a:ext cx="1943100" cy="2520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dirty="0">
                <a:solidFill>
                  <a:srgbClr val="000000"/>
                </a:solidFill>
                <a:latin typeface="メイリオ" pitchFamily="50" charset="-128"/>
                <a:ea typeface="メイリオ" pitchFamily="50" charset="-128"/>
                <a:cs typeface="メイリオ" pitchFamily="50" charset="-128"/>
              </a:rPr>
              <a:t>現状の姿</a:t>
            </a:r>
          </a:p>
        </p:txBody>
      </p:sp>
      <p:sp>
        <p:nvSpPr>
          <p:cNvPr id="109" name="Rectangle 71"/>
          <p:cNvSpPr>
            <a:spLocks noChangeArrowheads="1"/>
          </p:cNvSpPr>
          <p:nvPr/>
        </p:nvSpPr>
        <p:spPr bwMode="auto">
          <a:xfrm>
            <a:off x="7022414" y="1465000"/>
            <a:ext cx="1980000" cy="2520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メイリオ" pitchFamily="50" charset="-128"/>
                <a:ea typeface="メイリオ" pitchFamily="50" charset="-128"/>
                <a:cs typeface="メイリオ" pitchFamily="50" charset="-128"/>
              </a:rPr>
              <a:t>あるべき姿</a:t>
            </a:r>
          </a:p>
        </p:txBody>
      </p:sp>
      <p:sp>
        <p:nvSpPr>
          <p:cNvPr id="110" name="Rectangle 72"/>
          <p:cNvSpPr>
            <a:spLocks noChangeArrowheads="1"/>
          </p:cNvSpPr>
          <p:nvPr/>
        </p:nvSpPr>
        <p:spPr bwMode="auto">
          <a:xfrm>
            <a:off x="4148940" y="1789667"/>
            <a:ext cx="996033"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a:solidFill>
                  <a:srgbClr val="000000"/>
                </a:solidFill>
                <a:latin typeface="メイリオ" pitchFamily="50" charset="-128"/>
                <a:ea typeface="メイリオ" pitchFamily="50" charset="-128"/>
                <a:cs typeface="メイリオ" pitchFamily="50" charset="-128"/>
              </a:rPr>
              <a:t>事業収益力の向上</a:t>
            </a:r>
          </a:p>
        </p:txBody>
      </p:sp>
      <p:sp>
        <p:nvSpPr>
          <p:cNvPr id="111" name="Rectangle 73"/>
          <p:cNvSpPr>
            <a:spLocks noChangeArrowheads="1"/>
          </p:cNvSpPr>
          <p:nvPr/>
        </p:nvSpPr>
        <p:spPr bwMode="auto">
          <a:xfrm>
            <a:off x="3356778" y="1988105"/>
            <a:ext cx="534368"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a:solidFill>
                  <a:srgbClr val="000000"/>
                </a:solidFill>
                <a:latin typeface="メイリオ" pitchFamily="50" charset="-128"/>
                <a:ea typeface="メイリオ" pitchFamily="50" charset="-128"/>
                <a:cs typeface="メイリオ" pitchFamily="50" charset="-128"/>
              </a:rPr>
              <a:t>売上増大</a:t>
            </a:r>
          </a:p>
        </p:txBody>
      </p:sp>
      <p:sp>
        <p:nvSpPr>
          <p:cNvPr id="112" name="Rectangle 74"/>
          <p:cNvSpPr>
            <a:spLocks noChangeArrowheads="1"/>
          </p:cNvSpPr>
          <p:nvPr/>
        </p:nvSpPr>
        <p:spPr bwMode="auto">
          <a:xfrm>
            <a:off x="5538003" y="1988105"/>
            <a:ext cx="649784"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a:solidFill>
                  <a:srgbClr val="000000"/>
                </a:solidFill>
                <a:latin typeface="メイリオ" pitchFamily="50" charset="-128"/>
                <a:ea typeface="メイリオ" pitchFamily="50" charset="-128"/>
                <a:cs typeface="メイリオ" pitchFamily="50" charset="-128"/>
              </a:rPr>
              <a:t>コスト削減</a:t>
            </a:r>
          </a:p>
        </p:txBody>
      </p:sp>
      <p:sp>
        <p:nvSpPr>
          <p:cNvPr id="113" name="Rectangle 75"/>
          <p:cNvSpPr>
            <a:spLocks noChangeArrowheads="1"/>
          </p:cNvSpPr>
          <p:nvPr/>
        </p:nvSpPr>
        <p:spPr bwMode="auto">
          <a:xfrm>
            <a:off x="3255178" y="2178431"/>
            <a:ext cx="996033"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a:solidFill>
                  <a:srgbClr val="000000"/>
                </a:solidFill>
                <a:latin typeface="メイリオ" pitchFamily="50" charset="-128"/>
                <a:ea typeface="メイリオ" pitchFamily="50" charset="-128"/>
                <a:cs typeface="メイリオ" pitchFamily="50" charset="-128"/>
              </a:rPr>
              <a:t>リピート率の向上</a:t>
            </a:r>
          </a:p>
        </p:txBody>
      </p:sp>
      <p:sp>
        <p:nvSpPr>
          <p:cNvPr id="114" name="Rectangle 76"/>
          <p:cNvSpPr>
            <a:spLocks noChangeArrowheads="1"/>
          </p:cNvSpPr>
          <p:nvPr/>
        </p:nvSpPr>
        <p:spPr bwMode="auto">
          <a:xfrm>
            <a:off x="2899295" y="2581734"/>
            <a:ext cx="880617"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a:solidFill>
                  <a:srgbClr val="000000"/>
                </a:solidFill>
                <a:latin typeface="メイリオ" pitchFamily="50" charset="-128"/>
                <a:ea typeface="メイリオ" pitchFamily="50" charset="-128"/>
                <a:cs typeface="メイリオ" pitchFamily="50" charset="-128"/>
              </a:rPr>
              <a:t>顧客単価の向上</a:t>
            </a:r>
          </a:p>
        </p:txBody>
      </p:sp>
      <p:sp>
        <p:nvSpPr>
          <p:cNvPr id="115" name="Rectangle 77"/>
          <p:cNvSpPr>
            <a:spLocks noChangeArrowheads="1"/>
          </p:cNvSpPr>
          <p:nvPr/>
        </p:nvSpPr>
        <p:spPr bwMode="auto">
          <a:xfrm>
            <a:off x="3059832" y="2381227"/>
            <a:ext cx="880617"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a:solidFill>
                  <a:srgbClr val="000000"/>
                </a:solidFill>
                <a:latin typeface="メイリオ" pitchFamily="50" charset="-128"/>
                <a:ea typeface="メイリオ" pitchFamily="50" charset="-128"/>
                <a:cs typeface="メイリオ" pitchFamily="50" charset="-128"/>
              </a:rPr>
              <a:t>新規顧客の獲得</a:t>
            </a:r>
          </a:p>
        </p:txBody>
      </p:sp>
      <p:cxnSp>
        <p:nvCxnSpPr>
          <p:cNvPr id="116" name="AutoShape 78"/>
          <p:cNvCxnSpPr>
            <a:cxnSpLocks noChangeShapeType="1"/>
            <a:stCxn id="110" idx="1"/>
            <a:endCxn id="111" idx="0"/>
          </p:cNvCxnSpPr>
          <p:nvPr/>
        </p:nvCxnSpPr>
        <p:spPr bwMode="auto">
          <a:xfrm rot="10800000" flipV="1">
            <a:off x="3623962" y="1869821"/>
            <a:ext cx="524978" cy="118283"/>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79"/>
          <p:cNvCxnSpPr>
            <a:cxnSpLocks noChangeShapeType="1"/>
            <a:stCxn id="110" idx="3"/>
            <a:endCxn id="112" idx="0"/>
          </p:cNvCxnSpPr>
          <p:nvPr/>
        </p:nvCxnSpPr>
        <p:spPr bwMode="auto">
          <a:xfrm>
            <a:off x="5144973" y="1869822"/>
            <a:ext cx="717922" cy="118283"/>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80"/>
          <p:cNvCxnSpPr>
            <a:cxnSpLocks noChangeShapeType="1"/>
            <a:stCxn id="111" idx="1"/>
            <a:endCxn id="113" idx="1"/>
          </p:cNvCxnSpPr>
          <p:nvPr/>
        </p:nvCxnSpPr>
        <p:spPr bwMode="auto">
          <a:xfrm rot="10800000" flipV="1">
            <a:off x="3255178" y="2068260"/>
            <a:ext cx="101600" cy="190326"/>
          </a:xfrm>
          <a:prstGeom prst="curvedConnector3">
            <a:avLst>
              <a:gd name="adj1" fmla="val 325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1"/>
          <p:cNvCxnSpPr>
            <a:cxnSpLocks noChangeShapeType="1"/>
            <a:stCxn id="111" idx="1"/>
            <a:endCxn id="114" idx="1"/>
          </p:cNvCxnSpPr>
          <p:nvPr/>
        </p:nvCxnSpPr>
        <p:spPr bwMode="auto">
          <a:xfrm rot="10800000" flipV="1">
            <a:off x="2899296" y="2068259"/>
            <a:ext cx="457483" cy="593629"/>
          </a:xfrm>
          <a:prstGeom prst="curvedConnector3">
            <a:avLst>
              <a:gd name="adj1" fmla="val 14996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82"/>
          <p:cNvCxnSpPr>
            <a:cxnSpLocks noChangeShapeType="1"/>
            <a:stCxn id="111" idx="1"/>
            <a:endCxn id="115" idx="1"/>
          </p:cNvCxnSpPr>
          <p:nvPr/>
        </p:nvCxnSpPr>
        <p:spPr bwMode="auto">
          <a:xfrm rot="10800000" flipV="1">
            <a:off x="3059832" y="2068260"/>
            <a:ext cx="296946" cy="393122"/>
          </a:xfrm>
          <a:prstGeom prst="curvedConnector3">
            <a:avLst>
              <a:gd name="adj1" fmla="val 17698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83"/>
          <p:cNvSpPr>
            <a:spLocks noChangeArrowheads="1"/>
          </p:cNvSpPr>
          <p:nvPr/>
        </p:nvSpPr>
        <p:spPr bwMode="auto">
          <a:xfrm>
            <a:off x="2631538" y="3638721"/>
            <a:ext cx="1595556" cy="29881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en-US" altLang="ja-JP" sz="900" dirty="0" smtClean="0">
                <a:solidFill>
                  <a:srgbClr val="000000"/>
                </a:solidFill>
                <a:latin typeface="メイリオ" pitchFamily="50" charset="-128"/>
                <a:ea typeface="メイリオ" pitchFamily="50" charset="-128"/>
                <a:cs typeface="メイリオ" pitchFamily="50" charset="-128"/>
              </a:rPr>
              <a:t>Web</a:t>
            </a:r>
            <a:r>
              <a:rPr lang="ja-JP" altLang="en-US" sz="900" dirty="0" smtClean="0">
                <a:solidFill>
                  <a:srgbClr val="000000"/>
                </a:solidFill>
                <a:latin typeface="メイリオ" pitchFamily="50" charset="-128"/>
                <a:ea typeface="メイリオ" pitchFamily="50" charset="-128"/>
                <a:cs typeface="メイリオ" pitchFamily="50" charset="-128"/>
              </a:rPr>
              <a:t>上で簡単に欲しい商品が</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見つかり、すぐに購入できる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27" name="Rectangle 89"/>
          <p:cNvSpPr>
            <a:spLocks noChangeArrowheads="1"/>
          </p:cNvSpPr>
          <p:nvPr/>
        </p:nvSpPr>
        <p:spPr bwMode="auto">
          <a:xfrm>
            <a:off x="4711601" y="2411549"/>
            <a:ext cx="996033"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a:solidFill>
                  <a:srgbClr val="000000"/>
                </a:solidFill>
                <a:latin typeface="メイリオ" pitchFamily="50" charset="-128"/>
                <a:ea typeface="メイリオ" pitchFamily="50" charset="-128"/>
                <a:cs typeface="メイリオ" pitchFamily="50" charset="-128"/>
              </a:rPr>
              <a:t>顧客満足度の向上</a:t>
            </a:r>
          </a:p>
        </p:txBody>
      </p:sp>
      <p:cxnSp>
        <p:nvCxnSpPr>
          <p:cNvPr id="128" name="AutoShape 90"/>
          <p:cNvCxnSpPr>
            <a:cxnSpLocks noChangeShapeType="1"/>
            <a:stCxn id="113" idx="3"/>
            <a:endCxn id="127" idx="0"/>
          </p:cNvCxnSpPr>
          <p:nvPr/>
        </p:nvCxnSpPr>
        <p:spPr bwMode="auto">
          <a:xfrm>
            <a:off x="4251211" y="2258586"/>
            <a:ext cx="958407" cy="152963"/>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 name="Rectangle 93"/>
          <p:cNvSpPr>
            <a:spLocks noChangeArrowheads="1"/>
          </p:cNvSpPr>
          <p:nvPr/>
        </p:nvSpPr>
        <p:spPr bwMode="auto">
          <a:xfrm>
            <a:off x="5736207" y="3140968"/>
            <a:ext cx="996033" cy="29881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商品への不満や</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疑問が解消される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46" name="線吹き出し 2 (枠付き) 145"/>
          <p:cNvSpPr/>
          <p:nvPr/>
        </p:nvSpPr>
        <p:spPr bwMode="auto">
          <a:xfrm>
            <a:off x="2108791" y="1196752"/>
            <a:ext cx="1753433" cy="367608"/>
          </a:xfrm>
          <a:prstGeom prst="borderCallout2">
            <a:avLst>
              <a:gd name="adj1" fmla="val 62181"/>
              <a:gd name="adj2" fmla="val -5022"/>
              <a:gd name="adj3" fmla="val 60824"/>
              <a:gd name="adj4" fmla="val -11985"/>
              <a:gd name="adj5" fmla="val 96089"/>
              <a:gd name="adj6" fmla="val -1350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spcBef>
                <a:spcPct val="50000"/>
              </a:spcBef>
            </a:pPr>
            <a:r>
              <a:rPr kumimoji="1" lang="en-US" altLang="ja-JP" sz="1100" dirty="0" smtClean="0">
                <a:solidFill>
                  <a:schemeClr val="tx1"/>
                </a:solidFill>
                <a:latin typeface="メイリオ" pitchFamily="50" charset="-128"/>
                <a:ea typeface="メイリオ" pitchFamily="50" charset="-128"/>
                <a:cs typeface="メイリオ" pitchFamily="50" charset="-128"/>
              </a:rPr>
              <a:t>(1) </a:t>
            </a:r>
            <a:r>
              <a:rPr kumimoji="1" lang="ja-JP" altLang="en-US" sz="1100" dirty="0" smtClean="0">
                <a:solidFill>
                  <a:schemeClr val="tx1"/>
                </a:solidFill>
                <a:latin typeface="メイリオ" pitchFamily="50" charset="-128"/>
                <a:ea typeface="メイリオ" pitchFamily="50" charset="-128"/>
                <a:cs typeface="メイリオ" pitchFamily="50" charset="-128"/>
              </a:rPr>
              <a:t>現状の姿の明確化</a:t>
            </a:r>
          </a:p>
        </p:txBody>
      </p:sp>
      <p:sp>
        <p:nvSpPr>
          <p:cNvPr id="147" name="線吹き出し 2 (枠付き) 146"/>
          <p:cNvSpPr/>
          <p:nvPr/>
        </p:nvSpPr>
        <p:spPr bwMode="auto">
          <a:xfrm>
            <a:off x="5508104" y="1189184"/>
            <a:ext cx="1753433" cy="367608"/>
          </a:xfrm>
          <a:prstGeom prst="borderCallout2">
            <a:avLst>
              <a:gd name="adj1" fmla="val 51817"/>
              <a:gd name="adj2" fmla="val 104165"/>
              <a:gd name="adj3" fmla="val 50460"/>
              <a:gd name="adj4" fmla="val 110240"/>
              <a:gd name="adj5" fmla="val 96090"/>
              <a:gd name="adj6" fmla="val 114153"/>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spcBef>
                <a:spcPct val="50000"/>
              </a:spcBef>
            </a:pPr>
            <a:r>
              <a:rPr kumimoji="1" lang="en-US" altLang="ja-JP" sz="1100" dirty="0" smtClean="0">
                <a:solidFill>
                  <a:schemeClr val="tx1"/>
                </a:solidFill>
                <a:latin typeface="メイリオ" pitchFamily="50" charset="-128"/>
                <a:ea typeface="メイリオ" pitchFamily="50" charset="-128"/>
                <a:cs typeface="メイリオ" pitchFamily="50" charset="-128"/>
              </a:rPr>
              <a:t>(2) </a:t>
            </a:r>
            <a:r>
              <a:rPr kumimoji="1" lang="ja-JP" altLang="en-US" sz="1100" dirty="0" smtClean="0">
                <a:solidFill>
                  <a:schemeClr val="tx1"/>
                </a:solidFill>
                <a:latin typeface="メイリオ" pitchFamily="50" charset="-128"/>
                <a:ea typeface="メイリオ" pitchFamily="50" charset="-128"/>
                <a:cs typeface="メイリオ" pitchFamily="50" charset="-128"/>
              </a:rPr>
              <a:t>あるべき姿の明確化</a:t>
            </a:r>
          </a:p>
        </p:txBody>
      </p:sp>
      <p:sp>
        <p:nvSpPr>
          <p:cNvPr id="149" name="線吹き出し 2 (枠付き) 148"/>
          <p:cNvSpPr/>
          <p:nvPr/>
        </p:nvSpPr>
        <p:spPr bwMode="auto">
          <a:xfrm>
            <a:off x="4186719" y="3145389"/>
            <a:ext cx="1393393" cy="367608"/>
          </a:xfrm>
          <a:prstGeom prst="borderCallout2">
            <a:avLst>
              <a:gd name="adj1" fmla="val 62181"/>
              <a:gd name="adj2" fmla="val -5022"/>
              <a:gd name="adj3" fmla="val 60824"/>
              <a:gd name="adj4" fmla="val -11985"/>
              <a:gd name="adj5" fmla="val -182267"/>
              <a:gd name="adj6" fmla="val 15636"/>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spcBef>
                <a:spcPct val="50000"/>
              </a:spcBef>
            </a:pPr>
            <a:r>
              <a:rPr kumimoji="1" lang="en-US" altLang="ja-JP" sz="1100" dirty="0" smtClean="0">
                <a:solidFill>
                  <a:schemeClr val="tx1"/>
                </a:solidFill>
                <a:latin typeface="メイリオ" pitchFamily="50" charset="-128"/>
                <a:ea typeface="メイリオ" pitchFamily="50" charset="-128"/>
                <a:cs typeface="メイリオ" pitchFamily="50" charset="-128"/>
              </a:rPr>
              <a:t>(4) </a:t>
            </a:r>
            <a:r>
              <a:rPr kumimoji="1" lang="ja-JP" altLang="en-US" sz="1100" dirty="0" smtClean="0">
                <a:solidFill>
                  <a:schemeClr val="tx1"/>
                </a:solidFill>
                <a:latin typeface="メイリオ" pitchFamily="50" charset="-128"/>
                <a:ea typeface="メイリオ" pitchFamily="50" charset="-128"/>
                <a:cs typeface="メイリオ" pitchFamily="50" charset="-128"/>
              </a:rPr>
              <a:t>要求の体系化</a:t>
            </a:r>
          </a:p>
        </p:txBody>
      </p:sp>
      <p:sp>
        <p:nvSpPr>
          <p:cNvPr id="3" name="正方形/長方形 2"/>
          <p:cNvSpPr/>
          <p:nvPr/>
        </p:nvSpPr>
        <p:spPr bwMode="auto">
          <a:xfrm>
            <a:off x="179512" y="1759506"/>
            <a:ext cx="284270" cy="1090064"/>
          </a:xfrm>
          <a:prstGeom prst="rect">
            <a:avLst/>
          </a:prstGeom>
          <a:solidFill>
            <a:schemeClr val="accent1">
              <a:lumMod val="20000"/>
              <a:lumOff val="80000"/>
            </a:schemeClr>
          </a:solidFill>
          <a:ln>
            <a:solidFill>
              <a:schemeClr val="bg1">
                <a:lumMod val="50000"/>
              </a:schemeClr>
            </a:solidFill>
          </a:ln>
          <a:effectLst/>
          <a:extLst/>
        </p:spPr>
        <p:txBody>
          <a:bodyPr vert="eaVert" wrap="none" lIns="72000" tIns="0" rIns="72000" bIns="0" rtlCol="0" anchor="ctr" anchorCtr="0"/>
          <a:lstStyle/>
          <a:p>
            <a:pPr algn="ctr">
              <a:spcBef>
                <a:spcPct val="50000"/>
              </a:spcBef>
            </a:pPr>
            <a:r>
              <a:rPr lang="ja-JP" altLang="en-US" sz="1050" dirty="0">
                <a:latin typeface="メイリオ" pitchFamily="50" charset="-128"/>
                <a:ea typeface="メイリオ" pitchFamily="50" charset="-128"/>
                <a:cs typeface="メイリオ" pitchFamily="50" charset="-128"/>
              </a:rPr>
              <a:t>ビジネス</a:t>
            </a:r>
            <a:r>
              <a:rPr lang="ja-JP" altLang="en-US" sz="1050" dirty="0" smtClean="0">
                <a:latin typeface="メイリオ" pitchFamily="50" charset="-128"/>
                <a:ea typeface="メイリオ" pitchFamily="50" charset="-128"/>
                <a:cs typeface="メイリオ" pitchFamily="50" charset="-128"/>
              </a:rPr>
              <a:t>戦略</a:t>
            </a:r>
            <a:endParaRPr lang="ja-JP" altLang="en-US" sz="1050" dirty="0">
              <a:latin typeface="メイリオ" pitchFamily="50" charset="-128"/>
              <a:ea typeface="メイリオ" pitchFamily="50" charset="-128"/>
              <a:cs typeface="メイリオ" pitchFamily="50" charset="-128"/>
            </a:endParaRPr>
          </a:p>
        </p:txBody>
      </p:sp>
      <p:sp>
        <p:nvSpPr>
          <p:cNvPr id="58" name="正方形/長方形 57"/>
          <p:cNvSpPr/>
          <p:nvPr/>
        </p:nvSpPr>
        <p:spPr bwMode="auto">
          <a:xfrm>
            <a:off x="179512" y="2898512"/>
            <a:ext cx="284270" cy="3051438"/>
          </a:xfrm>
          <a:prstGeom prst="rect">
            <a:avLst/>
          </a:prstGeom>
          <a:solidFill>
            <a:schemeClr val="accent1">
              <a:lumMod val="20000"/>
              <a:lumOff val="80000"/>
            </a:schemeClr>
          </a:solidFill>
          <a:ln>
            <a:solidFill>
              <a:schemeClr val="bg1">
                <a:lumMod val="50000"/>
              </a:schemeClr>
            </a:solidFill>
          </a:ln>
          <a:effectLst/>
          <a:extLst/>
        </p:spPr>
        <p:txBody>
          <a:bodyPr vert="eaVert" wrap="none" lIns="72000" tIns="0" rIns="72000" bIns="0" rtlCol="0" anchor="ctr" anchorCtr="0"/>
          <a:lstStyle/>
          <a:p>
            <a:pPr algn="ctr">
              <a:spcBef>
                <a:spcPct val="50000"/>
              </a:spcBef>
            </a:pPr>
            <a:r>
              <a:rPr lang="ja-JP" altLang="en-US" sz="1050" dirty="0" smtClean="0">
                <a:latin typeface="メイリオ" pitchFamily="50" charset="-128"/>
                <a:ea typeface="メイリオ" pitchFamily="50" charset="-128"/>
                <a:cs typeface="メイリオ" pitchFamily="50" charset="-128"/>
              </a:rPr>
              <a:t>各ステークホルダー</a:t>
            </a:r>
            <a:endParaRPr lang="ja-JP" altLang="en-US" sz="1050" dirty="0">
              <a:latin typeface="メイリオ" pitchFamily="50" charset="-128"/>
              <a:ea typeface="メイリオ" pitchFamily="50" charset="-128"/>
              <a:cs typeface="メイリオ" pitchFamily="50" charset="-128"/>
            </a:endParaRPr>
          </a:p>
        </p:txBody>
      </p:sp>
      <p:sp>
        <p:nvSpPr>
          <p:cNvPr id="64" name="テキスト ボックス 63"/>
          <p:cNvSpPr txBox="1"/>
          <p:nvPr/>
        </p:nvSpPr>
        <p:spPr>
          <a:xfrm>
            <a:off x="323528" y="828001"/>
            <a:ext cx="8208912" cy="338554"/>
          </a:xfrm>
          <a:prstGeom prst="rect">
            <a:avLst/>
          </a:prstGeom>
          <a:noFill/>
        </p:spPr>
        <p:txBody>
          <a:bodyPr wrap="square" rtlCol="0">
            <a:spAutoFit/>
          </a:bodyPr>
          <a:lstStyle/>
          <a:p>
            <a:r>
              <a:rPr lang="ja-JP" altLang="en-US" sz="1600" dirty="0" smtClean="0">
                <a:latin typeface="メイリオ" pitchFamily="50" charset="-128"/>
                <a:ea typeface="メイリオ" pitchFamily="50" charset="-128"/>
                <a:cs typeface="メイリオ" pitchFamily="50" charset="-128"/>
              </a:rPr>
              <a:t>要求の</a:t>
            </a:r>
            <a:r>
              <a:rPr lang="ja-JP" altLang="en-US" sz="1600" dirty="0">
                <a:latin typeface="メイリオ" pitchFamily="50" charset="-128"/>
                <a:ea typeface="メイリオ" pitchFamily="50" charset="-128"/>
                <a:cs typeface="メイリオ" pitchFamily="50" charset="-128"/>
              </a:rPr>
              <a:t>体系化のイメージを下記に示す。</a:t>
            </a:r>
          </a:p>
        </p:txBody>
      </p:sp>
      <p:sp>
        <p:nvSpPr>
          <p:cNvPr id="74" name="Rectangle 93"/>
          <p:cNvSpPr>
            <a:spLocks noChangeArrowheads="1"/>
          </p:cNvSpPr>
          <p:nvPr/>
        </p:nvSpPr>
        <p:spPr bwMode="auto">
          <a:xfrm>
            <a:off x="2631538" y="3058182"/>
            <a:ext cx="996033" cy="29881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欲しい</a:t>
            </a:r>
            <a:r>
              <a:rPr lang="ja-JP" altLang="en-US" sz="900" dirty="0">
                <a:solidFill>
                  <a:srgbClr val="000000"/>
                </a:solidFill>
                <a:latin typeface="メイリオ" pitchFamily="50" charset="-128"/>
                <a:ea typeface="メイリオ" pitchFamily="50" charset="-128"/>
                <a:cs typeface="メイリオ" pitchFamily="50" charset="-128"/>
              </a:rPr>
              <a:t>商品</a:t>
            </a:r>
            <a:r>
              <a:rPr lang="ja-JP" altLang="en-US" sz="900" dirty="0" smtClean="0">
                <a:solidFill>
                  <a:srgbClr val="000000"/>
                </a:solidFill>
                <a:latin typeface="メイリオ" pitchFamily="50" charset="-128"/>
                <a:ea typeface="メイリオ" pitchFamily="50" charset="-128"/>
                <a:cs typeface="メイリオ" pitchFamily="50" charset="-128"/>
              </a:rPr>
              <a:t>が</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早く</a:t>
            </a:r>
            <a:r>
              <a:rPr lang="ja-JP" altLang="en-US" sz="900" dirty="0">
                <a:solidFill>
                  <a:srgbClr val="000000"/>
                </a:solidFill>
                <a:latin typeface="メイリオ" pitchFamily="50" charset="-128"/>
                <a:ea typeface="メイリオ" pitchFamily="50" charset="-128"/>
                <a:cs typeface="メイリオ" pitchFamily="50" charset="-128"/>
              </a:rPr>
              <a:t>簡単</a:t>
            </a:r>
            <a:r>
              <a:rPr lang="ja-JP" altLang="en-US" sz="900" dirty="0" smtClean="0">
                <a:solidFill>
                  <a:srgbClr val="000000"/>
                </a:solidFill>
                <a:latin typeface="メイリオ" pitchFamily="50" charset="-128"/>
                <a:ea typeface="メイリオ" pitchFamily="50" charset="-128"/>
                <a:cs typeface="メイリオ" pitchFamily="50" charset="-128"/>
              </a:rPr>
              <a:t>に買える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1322674" y="5805264"/>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1" name="テキスト ボックス 80"/>
          <p:cNvSpPr txBox="1"/>
          <p:nvPr/>
        </p:nvSpPr>
        <p:spPr>
          <a:xfrm>
            <a:off x="7871280" y="5805264"/>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2" name="テキスト ボックス 81"/>
          <p:cNvSpPr txBox="1"/>
          <p:nvPr/>
        </p:nvSpPr>
        <p:spPr>
          <a:xfrm>
            <a:off x="4543257" y="5805264"/>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cxnSp>
        <p:nvCxnSpPr>
          <p:cNvPr id="96" name="AutoShape 84"/>
          <p:cNvCxnSpPr>
            <a:cxnSpLocks noChangeShapeType="1"/>
            <a:stCxn id="74" idx="2"/>
            <a:endCxn id="121" idx="0"/>
          </p:cNvCxnSpPr>
          <p:nvPr/>
        </p:nvCxnSpPr>
        <p:spPr bwMode="auto">
          <a:xfrm rot="16200000" flipH="1">
            <a:off x="3138571" y="3347975"/>
            <a:ext cx="281729" cy="299761"/>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ectangle 64"/>
          <p:cNvSpPr>
            <a:spLocks noChangeArrowheads="1"/>
          </p:cNvSpPr>
          <p:nvPr/>
        </p:nvSpPr>
        <p:spPr bwMode="auto">
          <a:xfrm>
            <a:off x="535790" y="4193743"/>
            <a:ext cx="1943100" cy="1683529"/>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8900" indent="-88900" defTabSz="1279525" fontAlgn="ctr"/>
            <a:r>
              <a:rPr lang="en-US" altLang="ja-JP" sz="1000" dirty="0" smtClean="0">
                <a:solidFill>
                  <a:srgbClr val="000000"/>
                </a:solidFill>
                <a:latin typeface="メイリオ" pitchFamily="50" charset="-128"/>
                <a:ea typeface="メイリオ" pitchFamily="50" charset="-128"/>
                <a:cs typeface="メイリオ" pitchFamily="50" charset="-128"/>
              </a:rPr>
              <a:t>【</a:t>
            </a:r>
            <a:r>
              <a:rPr lang="ja-JP" altLang="en-US" sz="1000" dirty="0" smtClean="0">
                <a:solidFill>
                  <a:srgbClr val="000000"/>
                </a:solidFill>
                <a:latin typeface="メイリオ" pitchFamily="50" charset="-128"/>
                <a:ea typeface="メイリオ" pitchFamily="50" charset="-128"/>
                <a:cs typeface="メイリオ" pitchFamily="50" charset="-128"/>
              </a:rPr>
              <a:t>顧客サポート部門</a:t>
            </a:r>
            <a:r>
              <a:rPr lang="en-US" altLang="ja-JP" sz="1000" dirty="0">
                <a:solidFill>
                  <a:srgbClr val="000000"/>
                </a:solidFill>
                <a:latin typeface="メイリオ" pitchFamily="50" charset="-128"/>
                <a:ea typeface="メイリオ" pitchFamily="50" charset="-128"/>
                <a:cs typeface="メイリオ" pitchFamily="50" charset="-128"/>
              </a:rPr>
              <a:t>】</a:t>
            </a:r>
          </a:p>
          <a:p>
            <a:pPr marL="88900" indent="-88900"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・経験の浅い部員が顧客対応に時間がかかり、怒らせてしまっている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68" name="Rectangle 68"/>
          <p:cNvSpPr>
            <a:spLocks noChangeArrowheads="1"/>
          </p:cNvSpPr>
          <p:nvPr/>
        </p:nvSpPr>
        <p:spPr bwMode="auto">
          <a:xfrm>
            <a:off x="7022414" y="4193744"/>
            <a:ext cx="1980000" cy="1683528"/>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marL="85725" indent="-85725"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・お客様からの問合せにスピーディに対応できている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76" name="Rectangle 101"/>
          <p:cNvSpPr>
            <a:spLocks noChangeArrowheads="1"/>
          </p:cNvSpPr>
          <p:nvPr/>
        </p:nvSpPr>
        <p:spPr bwMode="auto">
          <a:xfrm>
            <a:off x="5580112" y="5156377"/>
            <a:ext cx="1111449" cy="298810"/>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製品への不満や疑問</a:t>
            </a:r>
            <a:endParaRPr lang="en-US" altLang="ja-JP" sz="900" dirty="0" smtClean="0">
              <a:solidFill>
                <a:srgbClr val="000000"/>
              </a:solidFill>
              <a:latin typeface="メイリオ" pitchFamily="50" charset="-128"/>
              <a:ea typeface="メイリオ" pitchFamily="50" charset="-128"/>
              <a:cs typeface="メイリオ" pitchFamily="50" charset="-128"/>
            </a:endParaRPr>
          </a:p>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そのものを減らす</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77" name="Rectangle 109"/>
          <p:cNvSpPr>
            <a:spLocks noChangeArrowheads="1"/>
          </p:cNvSpPr>
          <p:nvPr/>
        </p:nvSpPr>
        <p:spPr bwMode="auto">
          <a:xfrm>
            <a:off x="4181433" y="5531743"/>
            <a:ext cx="1226865" cy="29881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問合せを分析し、製品</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や説明書を改善させる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78" name="Rectangle 109"/>
          <p:cNvSpPr>
            <a:spLocks noChangeArrowheads="1"/>
          </p:cNvSpPr>
          <p:nvPr/>
        </p:nvSpPr>
        <p:spPr bwMode="auto">
          <a:xfrm>
            <a:off x="4450924" y="3808098"/>
            <a:ext cx="1457698" cy="298810"/>
          </a:xfrm>
          <a:prstGeom prst="rect">
            <a:avLst/>
          </a:prstGeom>
          <a:solidFill>
            <a:schemeClr val="bg1"/>
          </a:solidFill>
          <a:ln w="254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en-US" altLang="ja-JP" sz="900" dirty="0" smtClean="0">
                <a:solidFill>
                  <a:srgbClr val="000000"/>
                </a:solidFill>
                <a:latin typeface="メイリオ" pitchFamily="50" charset="-128"/>
                <a:ea typeface="メイリオ" pitchFamily="50" charset="-128"/>
                <a:cs typeface="メイリオ" pitchFamily="50" charset="-128"/>
              </a:rPr>
              <a:t>Web</a:t>
            </a:r>
            <a:r>
              <a:rPr lang="ja-JP" altLang="en-US" sz="900" dirty="0" smtClean="0">
                <a:solidFill>
                  <a:srgbClr val="000000"/>
                </a:solidFill>
                <a:latin typeface="メイリオ" pitchFamily="50" charset="-128"/>
                <a:ea typeface="メイリオ" pitchFamily="50" charset="-128"/>
                <a:cs typeface="メイリオ" pitchFamily="50" charset="-128"/>
              </a:rPr>
              <a:t>販売システムの</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ユーザビリティを改善する</a:t>
            </a:r>
            <a:endParaRPr lang="ja-JP" altLang="en-US" sz="900" dirty="0">
              <a:solidFill>
                <a:srgbClr val="000000"/>
              </a:solidFill>
              <a:latin typeface="メイリオ" pitchFamily="50" charset="-128"/>
              <a:ea typeface="メイリオ" pitchFamily="50" charset="-128"/>
              <a:cs typeface="メイリオ" pitchFamily="50" charset="-128"/>
            </a:endParaRPr>
          </a:p>
        </p:txBody>
      </p:sp>
      <p:cxnSp>
        <p:nvCxnSpPr>
          <p:cNvPr id="79" name="AutoShape 84"/>
          <p:cNvCxnSpPr>
            <a:cxnSpLocks noChangeShapeType="1"/>
            <a:stCxn id="121" idx="3"/>
            <a:endCxn id="78" idx="1"/>
          </p:cNvCxnSpPr>
          <p:nvPr/>
        </p:nvCxnSpPr>
        <p:spPr bwMode="auto">
          <a:xfrm>
            <a:off x="4227094" y="3788126"/>
            <a:ext cx="223830" cy="169377"/>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雲形吹き出し 149"/>
          <p:cNvSpPr/>
          <p:nvPr/>
        </p:nvSpPr>
        <p:spPr bwMode="auto">
          <a:xfrm>
            <a:off x="4148940" y="2661889"/>
            <a:ext cx="2367275" cy="468000"/>
          </a:xfrm>
          <a:prstGeom prst="cloudCallout">
            <a:avLst>
              <a:gd name="adj1" fmla="val -36159"/>
              <a:gd name="adj2" fmla="val 58346"/>
            </a:avLst>
          </a:prstGeom>
          <a:solidFill>
            <a:schemeClr val="bg1"/>
          </a:solidFill>
          <a:ln>
            <a:solidFill>
              <a:schemeClr val="bg1">
                <a:lumMod val="75000"/>
              </a:schemeClr>
            </a:solidFill>
          </a:ln>
          <a:effectLst/>
          <a:extLst/>
        </p:spPr>
        <p:style>
          <a:lnRef idx="1">
            <a:schemeClr val="accent6"/>
          </a:lnRef>
          <a:fillRef idx="2">
            <a:schemeClr val="accent6"/>
          </a:fillRef>
          <a:effectRef idx="1">
            <a:schemeClr val="accent6"/>
          </a:effectRef>
          <a:fontRef idx="minor">
            <a:schemeClr val="dk1"/>
          </a:fontRef>
        </p:style>
        <p:txBody>
          <a:bodyPr wrap="square" lIns="36000" tIns="36000" rIns="0" bIns="0" rtlCol="0" anchor="ctr" anchorCtr="0"/>
          <a:lstStyle/>
          <a:p>
            <a:pPr algn="ctr">
              <a:spcBef>
                <a:spcPct val="50000"/>
              </a:spcBef>
            </a:pPr>
            <a:r>
              <a:rPr kumimoji="1" lang="ja-JP" altLang="en-US" sz="800" dirty="0" smtClean="0">
                <a:latin typeface="メイリオ" pitchFamily="50" charset="-128"/>
                <a:ea typeface="メイリオ" pitchFamily="50" charset="-128"/>
                <a:cs typeface="メイリオ" pitchFamily="50" charset="-128"/>
              </a:rPr>
              <a:t>要求同士の依存関係を矢印でつなぎ、ツリー構造で表現する</a:t>
            </a:r>
          </a:p>
        </p:txBody>
      </p:sp>
      <p:cxnSp>
        <p:nvCxnSpPr>
          <p:cNvPr id="122" name="AutoShape 84"/>
          <p:cNvCxnSpPr>
            <a:cxnSpLocks noChangeShapeType="1"/>
            <a:stCxn id="127" idx="3"/>
            <a:endCxn id="131" idx="0"/>
          </p:cNvCxnSpPr>
          <p:nvPr/>
        </p:nvCxnSpPr>
        <p:spPr bwMode="auto">
          <a:xfrm>
            <a:off x="5707634" y="2491704"/>
            <a:ext cx="526590" cy="649264"/>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94"/>
          <p:cNvCxnSpPr>
            <a:cxnSpLocks noChangeShapeType="1"/>
            <a:stCxn id="113" idx="3"/>
            <a:endCxn id="74" idx="3"/>
          </p:cNvCxnSpPr>
          <p:nvPr/>
        </p:nvCxnSpPr>
        <p:spPr bwMode="auto">
          <a:xfrm flipH="1">
            <a:off x="3627571" y="2258586"/>
            <a:ext cx="623640" cy="949001"/>
          </a:xfrm>
          <a:prstGeom prst="curvedConnector3">
            <a:avLst>
              <a:gd name="adj1" fmla="val -36656"/>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Rectangle 101"/>
          <p:cNvSpPr>
            <a:spLocks noChangeArrowheads="1"/>
          </p:cNvSpPr>
          <p:nvPr/>
        </p:nvSpPr>
        <p:spPr bwMode="auto">
          <a:xfrm>
            <a:off x="4860032" y="4300602"/>
            <a:ext cx="1573114" cy="298810"/>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お客様の問合せに</a:t>
            </a:r>
            <a:endParaRPr lang="en-US" altLang="ja-JP" sz="900" dirty="0" smtClean="0">
              <a:solidFill>
                <a:srgbClr val="000000"/>
              </a:solidFill>
              <a:latin typeface="メイリオ" pitchFamily="50" charset="-128"/>
              <a:ea typeface="メイリオ" pitchFamily="50" charset="-128"/>
              <a:cs typeface="メイリオ" pitchFamily="50" charset="-128"/>
            </a:endParaRPr>
          </a:p>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スピーディーに対応ができる</a:t>
            </a:r>
            <a:endParaRPr lang="ja-JP" altLang="en-US" sz="900" dirty="0">
              <a:solidFill>
                <a:srgbClr val="000000"/>
              </a:solidFill>
              <a:latin typeface="メイリオ" pitchFamily="50" charset="-128"/>
              <a:ea typeface="メイリオ" pitchFamily="50" charset="-128"/>
              <a:cs typeface="メイリオ" pitchFamily="50" charset="-128"/>
            </a:endParaRPr>
          </a:p>
        </p:txBody>
      </p:sp>
      <p:cxnSp>
        <p:nvCxnSpPr>
          <p:cNvPr id="87" name="AutoShape 84"/>
          <p:cNvCxnSpPr>
            <a:cxnSpLocks noChangeShapeType="1"/>
            <a:stCxn id="131" idx="3"/>
            <a:endCxn id="86" idx="3"/>
          </p:cNvCxnSpPr>
          <p:nvPr/>
        </p:nvCxnSpPr>
        <p:spPr bwMode="auto">
          <a:xfrm flipH="1">
            <a:off x="6433146" y="3290373"/>
            <a:ext cx="299094" cy="1159634"/>
          </a:xfrm>
          <a:prstGeom prst="curvedConnector3">
            <a:avLst>
              <a:gd name="adj1" fmla="val -7643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109"/>
          <p:cNvSpPr>
            <a:spLocks noChangeArrowheads="1"/>
          </p:cNvSpPr>
          <p:nvPr/>
        </p:nvSpPr>
        <p:spPr bwMode="auto">
          <a:xfrm>
            <a:off x="5620791" y="4697800"/>
            <a:ext cx="1111449" cy="298810"/>
          </a:xfrm>
          <a:prstGeom prst="rect">
            <a:avLst/>
          </a:prstGeom>
          <a:solidFill>
            <a:schemeClr val="bg1"/>
          </a:solidFill>
          <a:ln w="25400" cmpd="dbl"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顧客に問合せ対応用</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の</a:t>
            </a:r>
            <a:r>
              <a:rPr lang="en-US" altLang="ja-JP" sz="900" dirty="0" smtClean="0">
                <a:solidFill>
                  <a:srgbClr val="000000"/>
                </a:solidFill>
                <a:latin typeface="メイリオ" pitchFamily="50" charset="-128"/>
                <a:ea typeface="メイリオ" pitchFamily="50" charset="-128"/>
                <a:cs typeface="メイリオ" pitchFamily="50" charset="-128"/>
              </a:rPr>
              <a:t>FAQ</a:t>
            </a:r>
            <a:r>
              <a:rPr lang="ja-JP" altLang="en-US" sz="900" dirty="0" smtClean="0">
                <a:solidFill>
                  <a:srgbClr val="000000"/>
                </a:solidFill>
                <a:latin typeface="メイリオ" pitchFamily="50" charset="-128"/>
                <a:ea typeface="メイリオ" pitchFamily="50" charset="-128"/>
                <a:cs typeface="メイリオ" pitchFamily="50" charset="-128"/>
              </a:rPr>
              <a:t>を公開する</a:t>
            </a:r>
            <a:endParaRPr lang="ja-JP" altLang="en-US" sz="900" dirty="0">
              <a:solidFill>
                <a:srgbClr val="000000"/>
              </a:solidFill>
              <a:latin typeface="メイリオ" pitchFamily="50" charset="-128"/>
              <a:ea typeface="メイリオ" pitchFamily="50" charset="-128"/>
              <a:cs typeface="メイリオ" pitchFamily="50" charset="-128"/>
            </a:endParaRPr>
          </a:p>
        </p:txBody>
      </p:sp>
      <p:cxnSp>
        <p:nvCxnSpPr>
          <p:cNvPr id="92" name="AutoShape 84"/>
          <p:cNvCxnSpPr>
            <a:cxnSpLocks noChangeShapeType="1"/>
            <a:stCxn id="131" idx="3"/>
            <a:endCxn id="90" idx="3"/>
          </p:cNvCxnSpPr>
          <p:nvPr/>
        </p:nvCxnSpPr>
        <p:spPr bwMode="auto">
          <a:xfrm>
            <a:off x="6732240" y="3290373"/>
            <a:ext cx="12700" cy="1556832"/>
          </a:xfrm>
          <a:prstGeom prst="curvedConnector3">
            <a:avLst>
              <a:gd name="adj1" fmla="val 180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AutoShape 84"/>
          <p:cNvCxnSpPr>
            <a:cxnSpLocks noChangeShapeType="1"/>
            <a:stCxn id="131" idx="3"/>
            <a:endCxn id="76" idx="3"/>
          </p:cNvCxnSpPr>
          <p:nvPr/>
        </p:nvCxnSpPr>
        <p:spPr bwMode="auto">
          <a:xfrm flipH="1">
            <a:off x="6691561" y="3290373"/>
            <a:ext cx="40679" cy="2015409"/>
          </a:xfrm>
          <a:prstGeom prst="curvedConnector3">
            <a:avLst>
              <a:gd name="adj1" fmla="val -56196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84"/>
          <p:cNvCxnSpPr>
            <a:cxnSpLocks noChangeShapeType="1"/>
            <a:stCxn id="76" idx="1"/>
            <a:endCxn id="77" idx="3"/>
          </p:cNvCxnSpPr>
          <p:nvPr/>
        </p:nvCxnSpPr>
        <p:spPr bwMode="auto">
          <a:xfrm rot="10800000" flipV="1">
            <a:off x="5408298" y="5305782"/>
            <a:ext cx="171814" cy="375366"/>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Rectangle 109"/>
          <p:cNvSpPr>
            <a:spLocks noChangeArrowheads="1"/>
          </p:cNvSpPr>
          <p:nvPr/>
        </p:nvSpPr>
        <p:spPr bwMode="auto">
          <a:xfrm>
            <a:off x="2949776" y="4767050"/>
            <a:ext cx="765200" cy="298810"/>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部員のスキル</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を強化する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05" name="Rectangle 101"/>
          <p:cNvSpPr>
            <a:spLocks noChangeArrowheads="1"/>
          </p:cNvSpPr>
          <p:nvPr/>
        </p:nvSpPr>
        <p:spPr bwMode="auto">
          <a:xfrm>
            <a:off x="3139762" y="4398990"/>
            <a:ext cx="1111449" cy="298810"/>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経験の浅い部員でも</a:t>
            </a:r>
            <a:endParaRPr lang="en-US" altLang="ja-JP" sz="900" dirty="0" smtClean="0">
              <a:solidFill>
                <a:srgbClr val="000000"/>
              </a:solidFill>
              <a:latin typeface="メイリオ" pitchFamily="50" charset="-128"/>
              <a:ea typeface="メイリオ" pitchFamily="50" charset="-128"/>
              <a:cs typeface="メイリオ" pitchFamily="50" charset="-128"/>
            </a:endParaRPr>
          </a:p>
          <a:p>
            <a:pPr defTabSz="1279525" fontAlgn="ctr"/>
            <a:r>
              <a:rPr lang="ja-JP" altLang="en-US" sz="900" dirty="0">
                <a:solidFill>
                  <a:srgbClr val="000000"/>
                </a:solidFill>
                <a:latin typeface="メイリオ" pitchFamily="50" charset="-128"/>
                <a:ea typeface="メイリオ" pitchFamily="50" charset="-128"/>
                <a:cs typeface="メイリオ" pitchFamily="50" charset="-128"/>
              </a:rPr>
              <a:t>すぐ</a:t>
            </a:r>
            <a:r>
              <a:rPr lang="ja-JP" altLang="en-US" sz="900" dirty="0" smtClean="0">
                <a:solidFill>
                  <a:srgbClr val="000000"/>
                </a:solidFill>
                <a:latin typeface="メイリオ" pitchFamily="50" charset="-128"/>
                <a:ea typeface="メイリオ" pitchFamily="50" charset="-128"/>
                <a:cs typeface="メイリオ" pitchFamily="50" charset="-128"/>
              </a:rPr>
              <a:t>に対応できる</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106" name="Rectangle 109"/>
          <p:cNvSpPr>
            <a:spLocks noChangeArrowheads="1"/>
          </p:cNvSpPr>
          <p:nvPr/>
        </p:nvSpPr>
        <p:spPr bwMode="auto">
          <a:xfrm>
            <a:off x="2873591" y="5160600"/>
            <a:ext cx="1111449" cy="298810"/>
          </a:xfrm>
          <a:prstGeom prst="rect">
            <a:avLst/>
          </a:prstGeom>
          <a:solidFill>
            <a:schemeClr val="bg1"/>
          </a:solidFill>
          <a:ln w="25400" cmpd="dbl"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問合せ対応の</a:t>
            </a:r>
            <a:endParaRPr lang="en-US" altLang="ja-JP" sz="900" dirty="0" smtClean="0">
              <a:solidFill>
                <a:srgbClr val="000000"/>
              </a:solidFill>
              <a:latin typeface="メイリオ" pitchFamily="50" charset="-128"/>
              <a:ea typeface="メイリオ" pitchFamily="50" charset="-128"/>
              <a:cs typeface="メイリオ" pitchFamily="50" charset="-128"/>
            </a:endParaRPr>
          </a:p>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ナレッジを提供する</a:t>
            </a:r>
            <a:endParaRPr lang="ja-JP" altLang="en-US" sz="900" dirty="0">
              <a:solidFill>
                <a:srgbClr val="000000"/>
              </a:solidFill>
              <a:latin typeface="メイリオ" pitchFamily="50" charset="-128"/>
              <a:ea typeface="メイリオ" pitchFamily="50" charset="-128"/>
              <a:cs typeface="メイリオ" pitchFamily="50" charset="-128"/>
            </a:endParaRPr>
          </a:p>
        </p:txBody>
      </p:sp>
      <p:cxnSp>
        <p:nvCxnSpPr>
          <p:cNvPr id="133" name="AutoShape 84"/>
          <p:cNvCxnSpPr>
            <a:cxnSpLocks noChangeShapeType="1"/>
            <a:stCxn id="86" idx="1"/>
            <a:endCxn id="105" idx="3"/>
          </p:cNvCxnSpPr>
          <p:nvPr/>
        </p:nvCxnSpPr>
        <p:spPr bwMode="auto">
          <a:xfrm rot="10800000" flipV="1">
            <a:off x="4251212" y="4450007"/>
            <a:ext cx="608821" cy="98388"/>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84"/>
          <p:cNvCxnSpPr>
            <a:cxnSpLocks noChangeShapeType="1"/>
            <a:stCxn id="86" idx="1"/>
            <a:endCxn id="106" idx="3"/>
          </p:cNvCxnSpPr>
          <p:nvPr/>
        </p:nvCxnSpPr>
        <p:spPr bwMode="auto">
          <a:xfrm rot="10800000" flipV="1">
            <a:off x="3985040" y="4450007"/>
            <a:ext cx="874992" cy="859998"/>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84"/>
          <p:cNvCxnSpPr>
            <a:cxnSpLocks noChangeShapeType="1"/>
            <a:stCxn id="104" idx="3"/>
            <a:endCxn id="106" idx="3"/>
          </p:cNvCxnSpPr>
          <p:nvPr/>
        </p:nvCxnSpPr>
        <p:spPr bwMode="auto">
          <a:xfrm>
            <a:off x="3714976" y="4916455"/>
            <a:ext cx="270064" cy="393550"/>
          </a:xfrm>
          <a:prstGeom prst="curvedConnector3">
            <a:avLst>
              <a:gd name="adj1" fmla="val 184647"/>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84"/>
          <p:cNvCxnSpPr>
            <a:cxnSpLocks noChangeShapeType="1"/>
            <a:stCxn id="105" idx="1"/>
            <a:endCxn id="104" idx="1"/>
          </p:cNvCxnSpPr>
          <p:nvPr/>
        </p:nvCxnSpPr>
        <p:spPr bwMode="auto">
          <a:xfrm rot="10800000" flipV="1">
            <a:off x="2949776" y="4548395"/>
            <a:ext cx="189986" cy="368060"/>
          </a:xfrm>
          <a:prstGeom prst="curvedConnector3">
            <a:avLst>
              <a:gd name="adj1" fmla="val 220325"/>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84"/>
          <p:cNvCxnSpPr>
            <a:cxnSpLocks noChangeShapeType="1"/>
            <a:stCxn id="104" idx="1"/>
            <a:endCxn id="106" idx="1"/>
          </p:cNvCxnSpPr>
          <p:nvPr/>
        </p:nvCxnSpPr>
        <p:spPr bwMode="auto">
          <a:xfrm rot="10800000" flipV="1">
            <a:off x="2873592" y="4916455"/>
            <a:ext cx="76185" cy="393550"/>
          </a:xfrm>
          <a:prstGeom prst="curvedConnector3">
            <a:avLst>
              <a:gd name="adj1" fmla="val 40005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84"/>
          <p:cNvCxnSpPr>
            <a:cxnSpLocks noChangeShapeType="1"/>
            <a:stCxn id="90" idx="1"/>
            <a:endCxn id="106" idx="3"/>
          </p:cNvCxnSpPr>
          <p:nvPr/>
        </p:nvCxnSpPr>
        <p:spPr bwMode="auto">
          <a:xfrm rot="10800000" flipV="1">
            <a:off x="3985041" y="4847205"/>
            <a:ext cx="1635751" cy="462800"/>
          </a:xfrm>
          <a:prstGeom prst="curvedConnector3">
            <a:avLst>
              <a:gd name="adj1" fmla="val 5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81"/>
          <p:cNvCxnSpPr>
            <a:cxnSpLocks noChangeShapeType="1"/>
            <a:stCxn id="115" idx="3"/>
            <a:endCxn id="140" idx="0"/>
          </p:cNvCxnSpPr>
          <p:nvPr/>
        </p:nvCxnSpPr>
        <p:spPr bwMode="auto">
          <a:xfrm>
            <a:off x="3940449" y="2461382"/>
            <a:ext cx="24129" cy="247538"/>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テキスト ボックス 139"/>
          <p:cNvSpPr txBox="1"/>
          <p:nvPr/>
        </p:nvSpPr>
        <p:spPr>
          <a:xfrm>
            <a:off x="3779912" y="2708920"/>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cxnSp>
        <p:nvCxnSpPr>
          <p:cNvPr id="141" name="AutoShape 81"/>
          <p:cNvCxnSpPr>
            <a:cxnSpLocks noChangeShapeType="1"/>
            <a:stCxn id="112" idx="3"/>
            <a:endCxn id="142" idx="0"/>
          </p:cNvCxnSpPr>
          <p:nvPr/>
        </p:nvCxnSpPr>
        <p:spPr bwMode="auto">
          <a:xfrm>
            <a:off x="6187787" y="2068260"/>
            <a:ext cx="359787" cy="136604"/>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テキスト ボックス 141"/>
          <p:cNvSpPr txBox="1"/>
          <p:nvPr/>
        </p:nvSpPr>
        <p:spPr>
          <a:xfrm>
            <a:off x="6362908" y="2204864"/>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148" name="線吹き出し 2 (枠付き) 147"/>
          <p:cNvSpPr/>
          <p:nvPr/>
        </p:nvSpPr>
        <p:spPr bwMode="auto">
          <a:xfrm>
            <a:off x="6763147" y="2420888"/>
            <a:ext cx="1553269" cy="367608"/>
          </a:xfrm>
          <a:prstGeom prst="borderCallout2">
            <a:avLst>
              <a:gd name="adj1" fmla="val 33679"/>
              <a:gd name="adj2" fmla="val -4409"/>
              <a:gd name="adj3" fmla="val 32322"/>
              <a:gd name="adj4" fmla="val -12598"/>
              <a:gd name="adj5" fmla="val -106014"/>
              <a:gd name="adj6" fmla="val -11723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spcBef>
                <a:spcPct val="50000"/>
              </a:spcBef>
            </a:pPr>
            <a:r>
              <a:rPr kumimoji="1" lang="en-US" altLang="ja-JP" sz="1100" dirty="0" smtClean="0">
                <a:solidFill>
                  <a:schemeClr val="tx1"/>
                </a:solidFill>
                <a:latin typeface="メイリオ" pitchFamily="50" charset="-128"/>
                <a:ea typeface="メイリオ" pitchFamily="50" charset="-128"/>
                <a:cs typeface="メイリオ" pitchFamily="50" charset="-128"/>
              </a:rPr>
              <a:t>(3) </a:t>
            </a:r>
            <a:r>
              <a:rPr kumimoji="1" lang="ja-JP" altLang="en-US" sz="1100" dirty="0" smtClean="0">
                <a:solidFill>
                  <a:schemeClr val="tx1"/>
                </a:solidFill>
                <a:latin typeface="メイリオ" pitchFamily="50" charset="-128"/>
                <a:ea typeface="メイリオ" pitchFamily="50" charset="-128"/>
                <a:cs typeface="メイリオ" pitchFamily="50" charset="-128"/>
              </a:rPr>
              <a:t>要求の導き出し</a:t>
            </a:r>
          </a:p>
        </p:txBody>
      </p:sp>
      <p:cxnSp>
        <p:nvCxnSpPr>
          <p:cNvPr id="143" name="AutoShape 81"/>
          <p:cNvCxnSpPr>
            <a:cxnSpLocks noChangeShapeType="1"/>
            <a:stCxn id="114" idx="3"/>
            <a:endCxn id="144" idx="0"/>
          </p:cNvCxnSpPr>
          <p:nvPr/>
        </p:nvCxnSpPr>
        <p:spPr bwMode="auto">
          <a:xfrm>
            <a:off x="3779912" y="2661889"/>
            <a:ext cx="40650" cy="119039"/>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テキスト ボックス 143"/>
          <p:cNvSpPr txBox="1"/>
          <p:nvPr/>
        </p:nvSpPr>
        <p:spPr>
          <a:xfrm>
            <a:off x="3635896" y="2780928"/>
            <a:ext cx="369332" cy="288032"/>
          </a:xfrm>
          <a:prstGeom prst="rect">
            <a:avLst/>
          </a:prstGeom>
          <a:noFill/>
        </p:spPr>
        <p:txBody>
          <a:bodyPr vert="eaVert" wrap="square" rtlCol="0">
            <a:spAutoFit/>
          </a:bodyPr>
          <a:lstStyle/>
          <a:p>
            <a:r>
              <a:rPr kumimoji="1" lang="en-US" altLang="ja-JP" sz="1200" dirty="0" smtClean="0">
                <a:latin typeface="メイリオ" pitchFamily="50" charset="-128"/>
                <a:ea typeface="メイリオ" pitchFamily="50" charset="-128"/>
                <a:cs typeface="メイリオ" pitchFamily="50" charset="-128"/>
              </a:rPr>
              <a:t>…</a:t>
            </a:r>
            <a:endParaRPr kumimoji="1" lang="ja-JP" altLang="en-US" sz="1200" dirty="0">
              <a:latin typeface="メイリオ" pitchFamily="50" charset="-128"/>
              <a:ea typeface="メイリオ" pitchFamily="50" charset="-128"/>
              <a:cs typeface="メイリオ" pitchFamily="50" charset="-128"/>
            </a:endParaRPr>
          </a:p>
        </p:txBody>
      </p:sp>
      <p:sp>
        <p:nvSpPr>
          <p:cNvPr id="80" name="Rectangle 109"/>
          <p:cNvSpPr>
            <a:spLocks noChangeArrowheads="1"/>
          </p:cNvSpPr>
          <p:nvPr/>
        </p:nvSpPr>
        <p:spPr bwMode="auto">
          <a:xfrm>
            <a:off x="108496" y="6092825"/>
            <a:ext cx="8928000" cy="504527"/>
          </a:xfrm>
          <a:prstGeom prst="rect">
            <a:avLst/>
          </a:prstGeom>
          <a:solidFill>
            <a:schemeClr val="bg1">
              <a:lumMod val="95000"/>
            </a:schemeClr>
          </a:solidFill>
          <a:ln w="9525" algn="ctr">
            <a:solidFill>
              <a:schemeClr val="bg1">
                <a:lumMod val="50000"/>
              </a:schemeClr>
            </a:solidFill>
            <a:miter lim="800000"/>
            <a:headEnd/>
            <a:tailEnd/>
          </a:ln>
          <a:effectLst/>
          <a:extLst/>
        </p:spPr>
        <p:txBody>
          <a:bodyPr vert="eaVert" wrap="none" lIns="36000" tIns="10800" rIns="36000" bIns="10800" anchor="b" anchorCtr="0">
            <a:noAutofit/>
          </a:bodyPr>
          <a:lstStyle/>
          <a:p>
            <a:pPr marL="88900" indent="-88900" algn="ctr" defTabSz="1279525" fontAlgn="ctr"/>
            <a:r>
              <a:rPr lang="ja-JP" altLang="en-US" sz="1000" dirty="0" smtClean="0">
                <a:solidFill>
                  <a:srgbClr val="000000"/>
                </a:solidFill>
                <a:latin typeface="メイリオ" pitchFamily="50" charset="-128"/>
                <a:ea typeface="メイリオ" pitchFamily="50" charset="-128"/>
                <a:cs typeface="メイリオ" pitchFamily="50" charset="-128"/>
              </a:rPr>
              <a:t>凡例</a:t>
            </a:r>
            <a:endParaRPr lang="ja-JP" altLang="en-US" sz="1000" dirty="0">
              <a:solidFill>
                <a:srgbClr val="000000"/>
              </a:solidFill>
              <a:latin typeface="メイリオ" pitchFamily="50" charset="-128"/>
              <a:ea typeface="メイリオ" pitchFamily="50" charset="-128"/>
              <a:cs typeface="メイリオ" pitchFamily="50" charset="-128"/>
            </a:endParaRPr>
          </a:p>
        </p:txBody>
      </p:sp>
      <p:sp>
        <p:nvSpPr>
          <p:cNvPr id="83" name="Rectangle 72"/>
          <p:cNvSpPr>
            <a:spLocks noChangeArrowheads="1"/>
          </p:cNvSpPr>
          <p:nvPr/>
        </p:nvSpPr>
        <p:spPr bwMode="auto">
          <a:xfrm>
            <a:off x="539553" y="6139141"/>
            <a:ext cx="765200" cy="16031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ビジネス</a:t>
            </a:r>
            <a:r>
              <a:rPr lang="ja-JP" altLang="en-US" sz="900" dirty="0">
                <a:solidFill>
                  <a:srgbClr val="000000"/>
                </a:solidFill>
                <a:latin typeface="メイリオ" pitchFamily="50" charset="-128"/>
                <a:ea typeface="メイリオ" pitchFamily="50" charset="-128"/>
                <a:cs typeface="メイリオ" pitchFamily="50" charset="-128"/>
              </a:rPr>
              <a:t>要求</a:t>
            </a:r>
          </a:p>
        </p:txBody>
      </p:sp>
      <p:sp>
        <p:nvSpPr>
          <p:cNvPr id="84" name="Rectangle 72"/>
          <p:cNvSpPr>
            <a:spLocks noChangeArrowheads="1"/>
          </p:cNvSpPr>
          <p:nvPr/>
        </p:nvSpPr>
        <p:spPr bwMode="auto">
          <a:xfrm>
            <a:off x="2848632" y="6139141"/>
            <a:ext cx="303536" cy="160310"/>
          </a:xfrm>
          <a:prstGeom prst="rect">
            <a:avLst/>
          </a:prstGeom>
          <a:solidFill>
            <a:srgbClr val="FF99CC"/>
          </a:solidFill>
          <a:ln w="9525" algn="ctr">
            <a:solidFill>
              <a:srgbClr val="777777"/>
            </a:solidFill>
            <a:miter lim="800000"/>
            <a:headEnd/>
            <a:tailEnd/>
          </a:ln>
          <a:effectLs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顧客</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85" name="Rectangle 85"/>
          <p:cNvSpPr>
            <a:spLocks noChangeArrowheads="1"/>
          </p:cNvSpPr>
          <p:nvPr/>
        </p:nvSpPr>
        <p:spPr bwMode="auto">
          <a:xfrm>
            <a:off x="3212876" y="6141738"/>
            <a:ext cx="787642" cy="155117"/>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lnSpc>
                <a:spcPct val="95000"/>
              </a:lnSpc>
            </a:pPr>
            <a:r>
              <a:rPr lang="en-US" altLang="ja-JP" sz="900" dirty="0" smtClean="0">
                <a:solidFill>
                  <a:srgbClr val="000000"/>
                </a:solidFill>
                <a:latin typeface="メイリオ" pitchFamily="50" charset="-128"/>
                <a:ea typeface="メイリオ" pitchFamily="50" charset="-128"/>
                <a:cs typeface="メイリオ" pitchFamily="50" charset="-128"/>
              </a:rPr>
              <a:t>Web</a:t>
            </a:r>
            <a:r>
              <a:rPr lang="ja-JP" altLang="en-US" sz="900" dirty="0" smtClean="0">
                <a:solidFill>
                  <a:srgbClr val="000000"/>
                </a:solidFill>
                <a:latin typeface="メイリオ" pitchFamily="50" charset="-128"/>
                <a:ea typeface="メイリオ" pitchFamily="50" charset="-128"/>
                <a:cs typeface="メイリオ" pitchFamily="50" charset="-128"/>
              </a:rPr>
              <a:t>販売部門</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88" name="Rectangle 109"/>
          <p:cNvSpPr>
            <a:spLocks noChangeArrowheads="1"/>
          </p:cNvSpPr>
          <p:nvPr/>
        </p:nvSpPr>
        <p:spPr bwMode="auto">
          <a:xfrm>
            <a:off x="1471569" y="6093296"/>
            <a:ext cx="3676496" cy="468016"/>
          </a:xfrm>
          <a:prstGeom prst="rect">
            <a:avLst/>
          </a:prstGeom>
          <a:noFill/>
          <a:ln w="9525" algn="ctr">
            <a:solidFill>
              <a:srgbClr val="000000"/>
            </a:solidFill>
            <a:prstDash val="dash"/>
            <a:miter lim="800000"/>
            <a:headEnd/>
            <a:tailEnd/>
          </a:ln>
          <a:effectLst/>
          <a:extLst/>
        </p:spPr>
        <p:txBody>
          <a:bodyPr wrap="none" lIns="72000" tIns="10800" rIns="72000" bIns="10800" anchor="ctr">
            <a:no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ステークホルダー要求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89" name="Rectangle 109"/>
          <p:cNvSpPr>
            <a:spLocks noChangeArrowheads="1"/>
          </p:cNvSpPr>
          <p:nvPr/>
        </p:nvSpPr>
        <p:spPr bwMode="auto">
          <a:xfrm>
            <a:off x="5272630" y="6102512"/>
            <a:ext cx="3691859" cy="458800"/>
          </a:xfrm>
          <a:prstGeom prst="rect">
            <a:avLst/>
          </a:prstGeom>
          <a:noFill/>
          <a:ln w="9525" algn="ctr">
            <a:solidFill>
              <a:srgbClr val="000000"/>
            </a:solidFill>
            <a:prstDash val="dash"/>
            <a:miter lim="800000"/>
            <a:headEnd/>
            <a:tailEnd/>
          </a:ln>
          <a:effectLst/>
          <a:extLst/>
        </p:spPr>
        <p:txBody>
          <a:bodyPr wrap="none" lIns="72000" tIns="10800" rIns="72000" bIns="10800" anchor="ctr">
            <a:no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ソリューション要求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1" name="Rectangle 72"/>
          <p:cNvSpPr>
            <a:spLocks noChangeArrowheads="1"/>
          </p:cNvSpPr>
          <p:nvPr/>
        </p:nvSpPr>
        <p:spPr bwMode="auto">
          <a:xfrm>
            <a:off x="7585612" y="6139141"/>
            <a:ext cx="534368" cy="160310"/>
          </a:xfrm>
          <a:prstGeom prst="rect">
            <a:avLst/>
          </a:prstGeom>
          <a:solidFill>
            <a:schemeClr val="bg1"/>
          </a:solidFill>
          <a:ln w="25400" cmpd="dbl" algn="ctr">
            <a:solidFill>
              <a:schemeClr val="tx1"/>
            </a:solidFill>
            <a:miter lim="800000"/>
            <a:headEnd/>
            <a:tailEnd/>
          </a:ln>
          <a:effectLs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機能要求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3" name="Rectangle 72"/>
          <p:cNvSpPr>
            <a:spLocks noChangeArrowheads="1"/>
          </p:cNvSpPr>
          <p:nvPr/>
        </p:nvSpPr>
        <p:spPr bwMode="auto">
          <a:xfrm>
            <a:off x="8194928" y="6139141"/>
            <a:ext cx="649784" cy="160310"/>
          </a:xfrm>
          <a:prstGeom prst="rect">
            <a:avLst/>
          </a:prstGeom>
          <a:solidFill>
            <a:schemeClr val="bg1"/>
          </a:solidFill>
          <a:ln w="25400" algn="ctr">
            <a:solidFill>
              <a:schemeClr val="tx1"/>
            </a:solidFill>
            <a:miter lim="800000"/>
            <a:headEnd/>
            <a:tailEnd/>
          </a:ln>
          <a:effectLs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非機能要求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5" name="Rectangle 72"/>
          <p:cNvSpPr>
            <a:spLocks noChangeArrowheads="1"/>
          </p:cNvSpPr>
          <p:nvPr/>
        </p:nvSpPr>
        <p:spPr bwMode="auto">
          <a:xfrm>
            <a:off x="6412879" y="6139141"/>
            <a:ext cx="1111449" cy="160310"/>
          </a:xfrm>
          <a:prstGeom prst="rect">
            <a:avLst/>
          </a:prstGeom>
          <a:solidFill>
            <a:schemeClr val="bg1"/>
          </a:solidFill>
          <a:ln w="9525" cmpd="sng" algn="ctr">
            <a:solidFill>
              <a:schemeClr val="tx1"/>
            </a:solidFill>
            <a:miter lim="800000"/>
            <a:headEnd/>
            <a:tailEnd/>
          </a:ln>
          <a:effectLst/>
          <a:extLst/>
        </p:spPr>
        <p:txBody>
          <a:bodyPr wrap="none" lIns="36000" tIns="10800" rIns="36000" bIns="10800">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システム以外の要求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7" name="Rectangle 101"/>
          <p:cNvSpPr>
            <a:spLocks noChangeArrowheads="1"/>
          </p:cNvSpPr>
          <p:nvPr/>
        </p:nvSpPr>
        <p:spPr bwMode="auto">
          <a:xfrm>
            <a:off x="4061226" y="6139141"/>
            <a:ext cx="996033" cy="160310"/>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顧客サポート部門</a:t>
            </a:r>
            <a:endParaRPr lang="ja-JP" altLang="en-US" sz="900" dirty="0">
              <a:solidFill>
                <a:srgbClr val="000000"/>
              </a:solidFill>
              <a:latin typeface="メイリオ" pitchFamily="50" charset="-128"/>
              <a:ea typeface="メイリオ" pitchFamily="50" charset="-128"/>
              <a:cs typeface="メイリオ" pitchFamily="50" charset="-128"/>
            </a:endParaRPr>
          </a:p>
        </p:txBody>
      </p:sp>
      <p:sp>
        <p:nvSpPr>
          <p:cNvPr id="98" name="右中かっこ 97"/>
          <p:cNvSpPr/>
          <p:nvPr/>
        </p:nvSpPr>
        <p:spPr>
          <a:xfrm rot="5400000" flipV="1">
            <a:off x="8116019" y="5705195"/>
            <a:ext cx="156450" cy="1339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9" name="正方形/長方形 98"/>
          <p:cNvSpPr/>
          <p:nvPr/>
        </p:nvSpPr>
        <p:spPr>
          <a:xfrm>
            <a:off x="7668344" y="6366520"/>
            <a:ext cx="992579" cy="230832"/>
          </a:xfrm>
          <a:prstGeom prst="rect">
            <a:avLst/>
          </a:prstGeom>
        </p:spPr>
        <p:txBody>
          <a:bodyPr wrap="none">
            <a:spAutoFit/>
          </a:bodyPr>
          <a:lstStyle/>
          <a:p>
            <a:pPr marL="88900" indent="-88900" defTabSz="1279525" fontAlgn="ctr"/>
            <a:r>
              <a:rPr lang="ja-JP" altLang="en-US" sz="900" dirty="0" smtClean="0">
                <a:solidFill>
                  <a:srgbClr val="000000"/>
                </a:solidFill>
                <a:latin typeface="メイリオ" pitchFamily="50" charset="-128"/>
                <a:ea typeface="メイリオ" pitchFamily="50" charset="-128"/>
                <a:cs typeface="メイリオ" pitchFamily="50" charset="-128"/>
              </a:rPr>
              <a:t>システムの要求</a:t>
            </a:r>
            <a:endParaRPr lang="ja-JP" altLang="en-US" sz="900" dirty="0">
              <a:solidFill>
                <a:srgbClr val="000000"/>
              </a:solidFill>
              <a:latin typeface="メイリオ" pitchFamily="50" charset="-128"/>
              <a:ea typeface="メイリオ" pitchFamily="50" charset="-128"/>
              <a:cs typeface="メイリオ" pitchFamily="50" charset="-128"/>
            </a:endParaRPr>
          </a:p>
        </p:txBody>
      </p:sp>
      <p:graphicFrame>
        <p:nvGraphicFramePr>
          <p:cNvPr id="100" name="Group 294"/>
          <p:cNvGraphicFramePr>
            <a:graphicFrameLocks noGrp="1"/>
          </p:cNvGraphicFramePr>
          <p:nvPr>
            <p:extLst>
              <p:ext uri="{D42A27DB-BD31-4B8C-83A1-F6EECF244321}">
                <p14:modId xmlns:p14="http://schemas.microsoft.com/office/powerpoint/2010/main" val="3842423576"/>
              </p:ext>
            </p:extLst>
          </p:nvPr>
        </p:nvGraphicFramePr>
        <p:xfrm>
          <a:off x="7630173" y="76785"/>
          <a:ext cx="1457123" cy="1313046"/>
        </p:xfrm>
        <a:graphic>
          <a:graphicData uri="http://schemas.openxmlformats.org/drawingml/2006/table">
            <a:tbl>
              <a:tblPr/>
              <a:tblGrid>
                <a:gridCol w="139472"/>
                <a:gridCol w="779808"/>
                <a:gridCol w="537843"/>
              </a:tblGrid>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要求レベル</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ｽﾃｰｸﾎﾙﾀﾞｰ要求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9504">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9504">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非機能要求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79504">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移行要求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9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4" name="正方形/長方形 3"/>
          <p:cNvSpPr/>
          <p:nvPr/>
        </p:nvSpPr>
        <p:spPr bwMode="auto">
          <a:xfrm>
            <a:off x="7610885" y="86868"/>
            <a:ext cx="957775" cy="1082622"/>
          </a:xfrm>
          <a:prstGeom prst="rect">
            <a:avLst/>
          </a:prstGeom>
          <a:noFill/>
          <a:ln w="38100">
            <a:solidFill>
              <a:srgbClr val="FF0000"/>
            </a:solidFill>
          </a:ln>
          <a:effectLst/>
          <a:extLst/>
        </p:spPr>
        <p:txBody>
          <a:bodyPr wrap="none" lIns="72000" tIns="0" rIns="72000" bIns="0" rtlCol="0" anchor="ctr" anchorCtr="0"/>
          <a:lstStyle/>
          <a:p>
            <a:pPr algn="ctr">
              <a:spcBef>
                <a:spcPct val="50000"/>
              </a:spcBef>
            </a:pPr>
            <a:endParaRPr kumimoji="1" lang="ja-JP" altLang="en-US" sz="900" dirty="0" smtClean="0">
              <a:solidFill>
                <a:srgbClr val="FFFFFF"/>
              </a:solidFill>
              <a:latin typeface="Arial Black" pitchFamily="34" charset="0"/>
            </a:endParaRPr>
          </a:p>
        </p:txBody>
      </p:sp>
      <p:cxnSp>
        <p:nvCxnSpPr>
          <p:cNvPr id="6" name="直線コネクタ 5"/>
          <p:cNvCxnSpPr/>
          <p:nvPr/>
        </p:nvCxnSpPr>
        <p:spPr>
          <a:xfrm>
            <a:off x="8607624" y="294132"/>
            <a:ext cx="479672" cy="33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745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５－４．要求</a:t>
            </a:r>
            <a:r>
              <a:rPr lang="ja-JP" altLang="en-US" dirty="0"/>
              <a:t>・ソリューション</a:t>
            </a:r>
            <a:r>
              <a:rPr lang="ja-JP" altLang="en-US" dirty="0" smtClean="0"/>
              <a:t>の段階的体系化（</a:t>
            </a:r>
            <a:r>
              <a:rPr lang="en-US" altLang="ja-JP" dirty="0" smtClean="0"/>
              <a:t>1/2</a:t>
            </a:r>
            <a:r>
              <a:rPr lang="ja-JP" altLang="en-US" dirty="0" smtClean="0"/>
              <a:t>）</a:t>
            </a:r>
            <a:endParaRPr kumimoji="1" lang="ja-JP" altLang="en-US" dirty="0"/>
          </a:p>
        </p:txBody>
      </p:sp>
      <p:sp>
        <p:nvSpPr>
          <p:cNvPr id="4" name="AutoShape 4"/>
          <p:cNvSpPr>
            <a:spLocks noChangeAspect="1" noChangeArrowheads="1"/>
          </p:cNvSpPr>
          <p:nvPr/>
        </p:nvSpPr>
        <p:spPr bwMode="auto">
          <a:xfrm>
            <a:off x="287660" y="1843914"/>
            <a:ext cx="8532812" cy="1376899"/>
          </a:xfrm>
          <a:prstGeom prst="homePlate">
            <a:avLst>
              <a:gd name="adj" fmla="val 15137"/>
            </a:avLst>
          </a:prstGeom>
          <a:solidFill>
            <a:srgbClr val="CCFFCC"/>
          </a:solidFill>
          <a:ln w="19050" algn="ctr">
            <a:solidFill>
              <a:schemeClr val="tx1"/>
            </a:solidFill>
            <a:miter lim="800000"/>
            <a:headEnd/>
            <a:tailEnd/>
          </a:ln>
          <a:effectLst/>
          <a:extLst/>
        </p:spPr>
        <p:txBody>
          <a:bodyPr wrap="none" lIns="72000" tIns="46800" rIns="90000" bIns="0"/>
          <a:lstStyle/>
          <a:p>
            <a:pPr eaLnBrk="1" hangingPunct="1"/>
            <a:endParaRPr lang="ja-JP" altLang="ja-JP" sz="1800" b="1" u="sng">
              <a:latin typeface="ＭＳ ゴシック" pitchFamily="49" charset="-128"/>
              <a:ea typeface="ＭＳ ゴシック" pitchFamily="49" charset="-128"/>
            </a:endParaRPr>
          </a:p>
        </p:txBody>
      </p:sp>
      <p:sp>
        <p:nvSpPr>
          <p:cNvPr id="5" name="AutoShape 14"/>
          <p:cNvSpPr>
            <a:spLocks noChangeAspect="1" noChangeArrowheads="1"/>
          </p:cNvSpPr>
          <p:nvPr/>
        </p:nvSpPr>
        <p:spPr bwMode="auto">
          <a:xfrm>
            <a:off x="778644" y="2066501"/>
            <a:ext cx="2378695" cy="955982"/>
          </a:xfrm>
          <a:prstGeom prst="homePlate">
            <a:avLst>
              <a:gd name="adj" fmla="val 17258"/>
            </a:avLst>
          </a:prstGeom>
          <a:solidFill>
            <a:schemeClr val="bg1"/>
          </a:solidFill>
          <a:ln w="9525" algn="ctr">
            <a:solidFill>
              <a:srgbClr val="000000"/>
            </a:solidFill>
            <a:miter lim="800000"/>
            <a:headEnd/>
            <a:tailEnd/>
          </a:ln>
          <a:effectLst/>
          <a:extLst/>
        </p:spPr>
        <p:txBody>
          <a:bodyPr wrap="none" lIns="72000" tIns="0" rIns="90000" bIns="0" anchor="ctr"/>
          <a:lstStyle/>
          <a:p>
            <a:pPr eaLnBrk="1" hangingPunct="1"/>
            <a:endParaRPr lang="en-US" altLang="ja-JP" sz="1400" b="1" dirty="0" smtClean="0">
              <a:latin typeface="メイリオ" pitchFamily="50" charset="-128"/>
              <a:ea typeface="メイリオ" pitchFamily="50" charset="-128"/>
              <a:cs typeface="メイリオ" pitchFamily="50" charset="-128"/>
            </a:endParaRPr>
          </a:p>
          <a:p>
            <a:pPr eaLnBrk="1" hangingPunct="1"/>
            <a:r>
              <a:rPr lang="ja-JP" altLang="en-US" sz="1400" b="1" dirty="0" smtClean="0">
                <a:latin typeface="メイリオ" pitchFamily="50" charset="-128"/>
                <a:ea typeface="メイリオ" pitchFamily="50" charset="-128"/>
                <a:cs typeface="メイリオ" pitchFamily="50" charset="-128"/>
              </a:rPr>
              <a:t>要求</a:t>
            </a:r>
            <a:r>
              <a:rPr lang="ja-JP" altLang="en-US" sz="1400" b="1" dirty="0">
                <a:latin typeface="メイリオ" pitchFamily="50" charset="-128"/>
                <a:ea typeface="メイリオ" pitchFamily="50" charset="-128"/>
                <a:cs typeface="メイリオ" pitchFamily="50" charset="-128"/>
              </a:rPr>
              <a:t>の</a:t>
            </a:r>
          </a:p>
          <a:p>
            <a:pPr eaLnBrk="1" hangingPunct="1"/>
            <a:r>
              <a:rPr lang="ja-JP" altLang="en-US" sz="1400" b="1" dirty="0">
                <a:latin typeface="メイリオ" pitchFamily="50" charset="-128"/>
                <a:ea typeface="メイリオ" pitchFamily="50" charset="-128"/>
                <a:cs typeface="メイリオ" pitchFamily="50" charset="-128"/>
              </a:rPr>
              <a:t>取りまとめ</a:t>
            </a:r>
          </a:p>
        </p:txBody>
      </p:sp>
      <p:sp>
        <p:nvSpPr>
          <p:cNvPr id="6" name="AutoShape 15"/>
          <p:cNvSpPr>
            <a:spLocks noChangeAspect="1" noChangeArrowheads="1"/>
          </p:cNvSpPr>
          <p:nvPr/>
        </p:nvSpPr>
        <p:spPr bwMode="auto">
          <a:xfrm>
            <a:off x="3267194" y="2066501"/>
            <a:ext cx="2486308" cy="955982"/>
          </a:xfrm>
          <a:prstGeom prst="homePlate">
            <a:avLst>
              <a:gd name="adj" fmla="val 18039"/>
            </a:avLst>
          </a:prstGeom>
          <a:solidFill>
            <a:schemeClr val="bg1"/>
          </a:solidFill>
          <a:ln w="9525" algn="ctr">
            <a:solidFill>
              <a:srgbClr val="000000"/>
            </a:solidFill>
            <a:miter lim="800000"/>
            <a:headEnd/>
            <a:tailEnd/>
          </a:ln>
          <a:effectLst/>
          <a:extLst/>
        </p:spPr>
        <p:txBody>
          <a:bodyPr wrap="none" lIns="72000" tIns="0" rIns="90000" bIns="0" anchor="ctr"/>
          <a:lstStyle/>
          <a:p>
            <a:pPr eaLnBrk="1" hangingPunct="1"/>
            <a:endParaRPr lang="en-US" altLang="ja-JP" sz="1400" b="1" dirty="0" smtClean="0">
              <a:latin typeface="メイリオ" pitchFamily="50" charset="-128"/>
              <a:ea typeface="メイリオ" pitchFamily="50" charset="-128"/>
              <a:cs typeface="メイリオ" pitchFamily="50" charset="-128"/>
            </a:endParaRPr>
          </a:p>
          <a:p>
            <a:pPr eaLnBrk="1" hangingPunct="1"/>
            <a:r>
              <a:rPr lang="ja-JP" altLang="en-US" sz="1400" b="1" dirty="0" smtClean="0">
                <a:latin typeface="メイリオ" pitchFamily="50" charset="-128"/>
                <a:ea typeface="メイリオ" pitchFamily="50" charset="-128"/>
                <a:cs typeface="メイリオ" pitchFamily="50" charset="-128"/>
              </a:rPr>
              <a:t>業務</a:t>
            </a:r>
            <a:r>
              <a:rPr lang="ja-JP" altLang="en-US" sz="1400" b="1" dirty="0">
                <a:latin typeface="メイリオ" pitchFamily="50" charset="-128"/>
                <a:ea typeface="メイリオ" pitchFamily="50" charset="-128"/>
                <a:cs typeface="メイリオ" pitchFamily="50" charset="-128"/>
              </a:rPr>
              <a:t>・システム</a:t>
            </a:r>
          </a:p>
          <a:p>
            <a:pPr eaLnBrk="1" hangingPunct="1"/>
            <a:r>
              <a:rPr lang="ja-JP" altLang="en-US" sz="1400" b="1" dirty="0">
                <a:latin typeface="メイリオ" pitchFamily="50" charset="-128"/>
                <a:ea typeface="メイリオ" pitchFamily="50" charset="-128"/>
                <a:cs typeface="メイリオ" pitchFamily="50" charset="-128"/>
              </a:rPr>
              <a:t>の概要定義</a:t>
            </a:r>
          </a:p>
        </p:txBody>
      </p:sp>
      <p:sp>
        <p:nvSpPr>
          <p:cNvPr id="7" name="AutoShape 16"/>
          <p:cNvSpPr>
            <a:spLocks noChangeAspect="1" noChangeArrowheads="1"/>
          </p:cNvSpPr>
          <p:nvPr/>
        </p:nvSpPr>
        <p:spPr bwMode="auto">
          <a:xfrm>
            <a:off x="5854389" y="2066501"/>
            <a:ext cx="2425776" cy="955982"/>
          </a:xfrm>
          <a:prstGeom prst="homePlate">
            <a:avLst>
              <a:gd name="adj" fmla="val 17600"/>
            </a:avLst>
          </a:prstGeom>
          <a:solidFill>
            <a:schemeClr val="bg1"/>
          </a:solidFill>
          <a:ln w="9525" algn="ctr">
            <a:solidFill>
              <a:srgbClr val="000000"/>
            </a:solidFill>
            <a:miter lim="800000"/>
            <a:headEnd/>
            <a:tailEnd/>
          </a:ln>
          <a:effectLst/>
          <a:extLst/>
        </p:spPr>
        <p:txBody>
          <a:bodyPr wrap="none" lIns="72000" tIns="0" rIns="90000" bIns="0" anchor="ctr"/>
          <a:lstStyle/>
          <a:p>
            <a:pPr eaLnBrk="1" hangingPunct="1"/>
            <a:endParaRPr lang="en-US" altLang="ja-JP" sz="1400" b="1" dirty="0" smtClean="0">
              <a:latin typeface="メイリオ" pitchFamily="50" charset="-128"/>
              <a:ea typeface="メイリオ" pitchFamily="50" charset="-128"/>
              <a:cs typeface="メイリオ" pitchFamily="50" charset="-128"/>
            </a:endParaRPr>
          </a:p>
          <a:p>
            <a:pPr eaLnBrk="1" hangingPunct="1"/>
            <a:r>
              <a:rPr lang="ja-JP" altLang="en-US" sz="1400" b="1" dirty="0" smtClean="0">
                <a:latin typeface="メイリオ" pitchFamily="50" charset="-128"/>
                <a:ea typeface="メイリオ" pitchFamily="50" charset="-128"/>
                <a:cs typeface="メイリオ" pitchFamily="50" charset="-128"/>
              </a:rPr>
              <a:t>実現</a:t>
            </a:r>
            <a:r>
              <a:rPr lang="ja-JP" altLang="en-US" sz="1400" b="1" dirty="0">
                <a:latin typeface="メイリオ" pitchFamily="50" charset="-128"/>
                <a:ea typeface="メイリオ" pitchFamily="50" charset="-128"/>
                <a:cs typeface="メイリオ" pitchFamily="50" charset="-128"/>
              </a:rPr>
              <a:t>シナリオ</a:t>
            </a:r>
          </a:p>
          <a:p>
            <a:pPr eaLnBrk="1" hangingPunct="1"/>
            <a:r>
              <a:rPr lang="ja-JP" altLang="en-US" sz="1400" b="1" dirty="0">
                <a:latin typeface="メイリオ" pitchFamily="50" charset="-128"/>
                <a:ea typeface="メイリオ" pitchFamily="50" charset="-128"/>
                <a:cs typeface="メイリオ" pitchFamily="50" charset="-128"/>
              </a:rPr>
              <a:t>の策定</a:t>
            </a:r>
          </a:p>
        </p:txBody>
      </p:sp>
      <p:sp>
        <p:nvSpPr>
          <p:cNvPr id="8" name="AutoShape 274"/>
          <p:cNvSpPr>
            <a:spLocks noChangeArrowheads="1"/>
          </p:cNvSpPr>
          <p:nvPr/>
        </p:nvSpPr>
        <p:spPr bwMode="auto">
          <a:xfrm>
            <a:off x="567902" y="1953581"/>
            <a:ext cx="1327227" cy="399514"/>
          </a:xfrm>
          <a:prstGeom prst="roundRect">
            <a:avLst>
              <a:gd name="adj" fmla="val 50000"/>
            </a:avLst>
          </a:prstGeom>
          <a:solidFill>
            <a:schemeClr val="accent1">
              <a:lumMod val="75000"/>
            </a:schemeClr>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lstStyle/>
          <a:p>
            <a:pPr algn="ctr">
              <a:spcBef>
                <a:spcPct val="50000"/>
              </a:spcBef>
            </a:pPr>
            <a:r>
              <a:rPr lang="en-US" altLang="ja-JP" b="1" dirty="0" smtClean="0">
                <a:solidFill>
                  <a:srgbClr val="FFFFFF"/>
                </a:solidFill>
                <a:latin typeface="メイリオ" pitchFamily="50" charset="-128"/>
                <a:ea typeface="メイリオ" pitchFamily="50" charset="-128"/>
                <a:cs typeface="メイリオ" pitchFamily="50" charset="-128"/>
              </a:rPr>
              <a:t>Why</a:t>
            </a:r>
            <a:endParaRPr lang="en-US" altLang="ja-JP" b="1" dirty="0">
              <a:solidFill>
                <a:srgbClr val="FFFFFF"/>
              </a:solidFill>
              <a:latin typeface="メイリオ" pitchFamily="50" charset="-128"/>
              <a:ea typeface="メイリオ" pitchFamily="50" charset="-128"/>
              <a:cs typeface="メイリオ" pitchFamily="50" charset="-128"/>
            </a:endParaRPr>
          </a:p>
        </p:txBody>
      </p:sp>
      <p:sp>
        <p:nvSpPr>
          <p:cNvPr id="9" name="AutoShape 275"/>
          <p:cNvSpPr>
            <a:spLocks noChangeArrowheads="1"/>
          </p:cNvSpPr>
          <p:nvPr/>
        </p:nvSpPr>
        <p:spPr bwMode="auto">
          <a:xfrm>
            <a:off x="3063178" y="1953581"/>
            <a:ext cx="1327227" cy="402368"/>
          </a:xfrm>
          <a:prstGeom prst="roundRect">
            <a:avLst>
              <a:gd name="adj" fmla="val 50000"/>
            </a:avLst>
          </a:prstGeom>
          <a:solidFill>
            <a:schemeClr val="accent1">
              <a:lumMod val="75000"/>
            </a:schemeClr>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lstStyle/>
          <a:p>
            <a:pPr algn="ctr">
              <a:spcBef>
                <a:spcPct val="50000"/>
              </a:spcBef>
            </a:pPr>
            <a:r>
              <a:rPr lang="en-US" altLang="ja-JP" b="1" dirty="0" smtClean="0">
                <a:solidFill>
                  <a:srgbClr val="FFFFFF"/>
                </a:solidFill>
                <a:latin typeface="メイリオ" pitchFamily="50" charset="-128"/>
                <a:ea typeface="メイリオ" pitchFamily="50" charset="-128"/>
                <a:cs typeface="メイリオ" pitchFamily="50" charset="-128"/>
              </a:rPr>
              <a:t>What</a:t>
            </a:r>
            <a:endParaRPr lang="en-US" altLang="ja-JP" b="1" dirty="0">
              <a:solidFill>
                <a:srgbClr val="FFFFFF"/>
              </a:solidFill>
              <a:latin typeface="メイリオ" pitchFamily="50" charset="-128"/>
              <a:ea typeface="メイリオ" pitchFamily="50" charset="-128"/>
              <a:cs typeface="メイリオ" pitchFamily="50" charset="-128"/>
            </a:endParaRPr>
          </a:p>
        </p:txBody>
      </p:sp>
      <p:sp>
        <p:nvSpPr>
          <p:cNvPr id="10" name="AutoShape 276"/>
          <p:cNvSpPr>
            <a:spLocks noChangeArrowheads="1"/>
          </p:cNvSpPr>
          <p:nvPr/>
        </p:nvSpPr>
        <p:spPr bwMode="auto">
          <a:xfrm>
            <a:off x="5690728" y="1953580"/>
            <a:ext cx="1327227" cy="373831"/>
          </a:xfrm>
          <a:prstGeom prst="roundRect">
            <a:avLst>
              <a:gd name="adj" fmla="val 50000"/>
            </a:avLst>
          </a:prstGeom>
          <a:solidFill>
            <a:schemeClr val="accent1">
              <a:lumMod val="75000"/>
            </a:schemeClr>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lstStyle/>
          <a:p>
            <a:pPr algn="ctr">
              <a:spcBef>
                <a:spcPct val="50000"/>
              </a:spcBef>
            </a:pPr>
            <a:r>
              <a:rPr lang="en-US" altLang="ja-JP" b="1" dirty="0" smtClean="0">
                <a:solidFill>
                  <a:srgbClr val="FFFFFF"/>
                </a:solidFill>
                <a:latin typeface="メイリオ" pitchFamily="50" charset="-128"/>
                <a:ea typeface="メイリオ" pitchFamily="50" charset="-128"/>
                <a:cs typeface="メイリオ" pitchFamily="50" charset="-128"/>
              </a:rPr>
              <a:t>How</a:t>
            </a:r>
            <a:endParaRPr lang="en-US" altLang="ja-JP" b="1" dirty="0">
              <a:solidFill>
                <a:srgbClr val="FFFFFF"/>
              </a:solidFill>
              <a:latin typeface="メイリオ" pitchFamily="50" charset="-128"/>
              <a:ea typeface="メイリオ" pitchFamily="50" charset="-128"/>
              <a:cs typeface="メイリオ" pitchFamily="50" charset="-128"/>
            </a:endParaRPr>
          </a:p>
        </p:txBody>
      </p:sp>
      <p:sp>
        <p:nvSpPr>
          <p:cNvPr id="11" name="AutoShape 41"/>
          <p:cNvSpPr>
            <a:spLocks noChangeArrowheads="1"/>
          </p:cNvSpPr>
          <p:nvPr/>
        </p:nvSpPr>
        <p:spPr bwMode="auto">
          <a:xfrm rot="5400000">
            <a:off x="3097535" y="3730401"/>
            <a:ext cx="896938" cy="1116013"/>
          </a:xfrm>
          <a:prstGeom prst="upArrow">
            <a:avLst>
              <a:gd name="adj1" fmla="val 50000"/>
              <a:gd name="adj2" fmla="val 31106"/>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ja-JP" altLang="ja-JP" sz="1200" b="1">
              <a:solidFill>
                <a:schemeClr val="bg2"/>
              </a:solidFill>
              <a:latin typeface="ＭＳ Ｐゴシック" charset="-128"/>
              <a:ea typeface="ＭＳ Ｐゴシック" charset="-128"/>
            </a:endParaRPr>
          </a:p>
        </p:txBody>
      </p:sp>
      <p:sp>
        <p:nvSpPr>
          <p:cNvPr id="12" name="AutoShape 44"/>
          <p:cNvSpPr>
            <a:spLocks noChangeArrowheads="1"/>
          </p:cNvSpPr>
          <p:nvPr/>
        </p:nvSpPr>
        <p:spPr bwMode="auto">
          <a:xfrm rot="5400000">
            <a:off x="5474022" y="3701827"/>
            <a:ext cx="896938" cy="1116012"/>
          </a:xfrm>
          <a:prstGeom prst="upArrow">
            <a:avLst>
              <a:gd name="adj1" fmla="val 50000"/>
              <a:gd name="adj2" fmla="val 31106"/>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ja-JP" altLang="ja-JP" sz="1200" b="1">
              <a:solidFill>
                <a:schemeClr val="bg2"/>
              </a:solidFill>
              <a:latin typeface="ＭＳ Ｐゴシック" charset="-128"/>
              <a:ea typeface="ＭＳ Ｐゴシック" charset="-128"/>
            </a:endParaRPr>
          </a:p>
        </p:txBody>
      </p:sp>
      <p:sp>
        <p:nvSpPr>
          <p:cNvPr id="13" name="AutoShape 51"/>
          <p:cNvSpPr>
            <a:spLocks noChangeArrowheads="1"/>
          </p:cNvSpPr>
          <p:nvPr/>
        </p:nvSpPr>
        <p:spPr bwMode="auto">
          <a:xfrm>
            <a:off x="2322835" y="5487764"/>
            <a:ext cx="5776912" cy="461516"/>
          </a:xfrm>
          <a:prstGeom prst="rightArrow">
            <a:avLst>
              <a:gd name="adj1" fmla="val 68000"/>
              <a:gd name="adj2" fmla="val 181023"/>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 typeface="Wingdings" pitchFamily="2" charset="2"/>
              <a:buNone/>
            </a:pPr>
            <a:r>
              <a:rPr lang="ja-JP" altLang="en-US" sz="1200" dirty="0">
                <a:latin typeface="メイリオ" pitchFamily="50" charset="-128"/>
                <a:ea typeface="メイリオ" pitchFamily="50" charset="-128"/>
                <a:cs typeface="メイリオ" pitchFamily="50" charset="-128"/>
              </a:rPr>
              <a:t>要求・ソリューション一覧　（共通成果物として順次仮記入</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更新</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決定）</a:t>
            </a:r>
          </a:p>
        </p:txBody>
      </p:sp>
      <p:sp>
        <p:nvSpPr>
          <p:cNvPr id="14" name="AutoShape 52"/>
          <p:cNvSpPr>
            <a:spLocks noChangeArrowheads="1"/>
          </p:cNvSpPr>
          <p:nvPr/>
        </p:nvSpPr>
        <p:spPr bwMode="auto">
          <a:xfrm>
            <a:off x="308297" y="3313736"/>
            <a:ext cx="2560638" cy="2462953"/>
          </a:xfrm>
          <a:prstGeom prst="flowChartDocumen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dirty="0">
              <a:latin typeface="メイリオ" pitchFamily="50" charset="-128"/>
              <a:ea typeface="メイリオ" pitchFamily="50" charset="-128"/>
              <a:cs typeface="メイリオ" pitchFamily="50" charset="-128"/>
            </a:endParaRPr>
          </a:p>
        </p:txBody>
      </p:sp>
      <p:sp>
        <p:nvSpPr>
          <p:cNvPr id="15" name="Text Box 54"/>
          <p:cNvSpPr txBox="1">
            <a:spLocks noChangeArrowheads="1"/>
          </p:cNvSpPr>
          <p:nvPr/>
        </p:nvSpPr>
        <p:spPr bwMode="auto">
          <a:xfrm>
            <a:off x="287660" y="3339877"/>
            <a:ext cx="2012950" cy="27463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1400">
                <a:solidFill>
                  <a:srgbClr val="000000"/>
                </a:solidFill>
                <a:latin typeface="MS UI Gothic" pitchFamily="50" charset="-128"/>
                <a:ea typeface="MS UI Gothic" pitchFamily="50" charset="-128"/>
              </a:defRPr>
            </a:lvl1pPr>
            <a:lvl2pPr marL="742950" indent="-285750">
              <a:defRPr kumimoji="1" sz="1400">
                <a:solidFill>
                  <a:srgbClr val="000000"/>
                </a:solidFill>
                <a:latin typeface="MS UI Gothic" pitchFamily="50" charset="-128"/>
                <a:ea typeface="MS UI Gothic" pitchFamily="50" charset="-128"/>
              </a:defRPr>
            </a:lvl2pPr>
            <a:lvl3pPr marL="1143000" indent="-228600">
              <a:defRPr kumimoji="1" sz="1400">
                <a:solidFill>
                  <a:srgbClr val="000000"/>
                </a:solidFill>
                <a:latin typeface="MS UI Gothic" pitchFamily="50" charset="-128"/>
                <a:ea typeface="MS UI Gothic" pitchFamily="50" charset="-128"/>
              </a:defRPr>
            </a:lvl3pPr>
            <a:lvl4pPr marL="1600200" indent="-228600">
              <a:defRPr kumimoji="1" sz="1400">
                <a:solidFill>
                  <a:srgbClr val="000000"/>
                </a:solidFill>
                <a:latin typeface="MS UI Gothic" pitchFamily="50" charset="-128"/>
                <a:ea typeface="MS UI Gothic" pitchFamily="50" charset="-128"/>
              </a:defRPr>
            </a:lvl4pPr>
            <a:lvl5pPr marL="2057400" indent="-228600">
              <a:defRPr kumimoji="1" sz="1400">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9pPr>
          </a:lstStyle>
          <a:p>
            <a:pPr algn="l"/>
            <a:r>
              <a:rPr lang="ja-JP" altLang="en-US" sz="1200" b="1" dirty="0">
                <a:latin typeface="メイリオ" pitchFamily="50" charset="-128"/>
                <a:ea typeface="メイリオ" pitchFamily="50" charset="-128"/>
                <a:cs typeface="メイリオ" pitchFamily="50" charset="-128"/>
              </a:rPr>
              <a:t>要求・ソリューション一覧</a:t>
            </a:r>
          </a:p>
        </p:txBody>
      </p:sp>
      <p:graphicFrame>
        <p:nvGraphicFramePr>
          <p:cNvPr id="16" name="Group 294"/>
          <p:cNvGraphicFramePr>
            <a:graphicFrameLocks noGrp="1"/>
          </p:cNvGraphicFramePr>
          <p:nvPr>
            <p:extLst>
              <p:ext uri="{D42A27DB-BD31-4B8C-83A1-F6EECF244321}">
                <p14:modId xmlns:p14="http://schemas.microsoft.com/office/powerpoint/2010/main" val="1295290193"/>
              </p:ext>
            </p:extLst>
          </p:nvPr>
        </p:nvGraphicFramePr>
        <p:xfrm>
          <a:off x="359097" y="3604989"/>
          <a:ext cx="2386013" cy="1633541"/>
        </p:xfrm>
        <a:graphic>
          <a:graphicData uri="http://schemas.openxmlformats.org/drawingml/2006/table">
            <a:tbl>
              <a:tblPr/>
              <a:tblGrid>
                <a:gridCol w="180975"/>
                <a:gridCol w="1101725"/>
                <a:gridCol w="414338"/>
                <a:gridCol w="688975"/>
              </a:tblGrid>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要求レベル</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ビジネス要求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ｽﾃｰｸﾎﾙﾀﾞｰ要求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非機能要求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移行要求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17" name="Group 301"/>
          <p:cNvGraphicFramePr>
            <a:graphicFrameLocks noGrp="1"/>
          </p:cNvGraphicFramePr>
          <p:nvPr>
            <p:extLst>
              <p:ext uri="{D42A27DB-BD31-4B8C-83A1-F6EECF244321}">
                <p14:modId xmlns:p14="http://schemas.microsoft.com/office/powerpoint/2010/main" val="1228693705"/>
              </p:ext>
            </p:extLst>
          </p:nvPr>
        </p:nvGraphicFramePr>
        <p:xfrm>
          <a:off x="4153222" y="3617689"/>
          <a:ext cx="1103313" cy="1633541"/>
        </p:xfrm>
        <a:graphic>
          <a:graphicData uri="http://schemas.openxmlformats.org/drawingml/2006/table">
            <a:tbl>
              <a:tblPr/>
              <a:tblGrid>
                <a:gridCol w="414338"/>
                <a:gridCol w="688975"/>
              </a:tblGrid>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chemeClr val="hlink"/>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chemeClr val="hlink"/>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18" name="Group 299"/>
          <p:cNvGraphicFramePr>
            <a:graphicFrameLocks noGrp="1"/>
          </p:cNvGraphicFramePr>
          <p:nvPr>
            <p:extLst>
              <p:ext uri="{D42A27DB-BD31-4B8C-83A1-F6EECF244321}">
                <p14:modId xmlns:p14="http://schemas.microsoft.com/office/powerpoint/2010/main" val="4104608600"/>
              </p:ext>
            </p:extLst>
          </p:nvPr>
        </p:nvGraphicFramePr>
        <p:xfrm>
          <a:off x="6732910" y="3625627"/>
          <a:ext cx="1103312" cy="1633534"/>
        </p:xfrm>
        <a:graphic>
          <a:graphicData uri="http://schemas.openxmlformats.org/drawingml/2006/table">
            <a:tbl>
              <a:tblPr/>
              <a:tblGrid>
                <a:gridCol w="414337"/>
                <a:gridCol w="688975"/>
              </a:tblGrid>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chemeClr val="hlink"/>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chemeClr val="hlink"/>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メイリオ" pitchFamily="50" charset="-128"/>
                          <a:ea typeface="メイリオ" pitchFamily="50" charset="-128"/>
                          <a:cs typeface="メイリオ" pitchFamily="50" charset="-128"/>
                        </a:rPr>
                        <a:t>決定</a:t>
                      </a:r>
                    </a:p>
                  </a:txBody>
                  <a:tcPr marL="0" marR="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cxnSp>
        <p:nvCxnSpPr>
          <p:cNvPr id="19" name="AutoShape 279"/>
          <p:cNvCxnSpPr>
            <a:cxnSpLocks noChangeShapeType="1"/>
            <a:stCxn id="5" idx="2"/>
          </p:cNvCxnSpPr>
          <p:nvPr/>
        </p:nvCxnSpPr>
        <p:spPr bwMode="auto">
          <a:xfrm>
            <a:off x="1885500" y="3022483"/>
            <a:ext cx="9629" cy="582506"/>
          </a:xfrm>
          <a:prstGeom prst="straightConnector1">
            <a:avLst/>
          </a:prstGeom>
          <a:noFill/>
          <a:ln w="57150">
            <a:solidFill>
              <a:srgbClr val="FF000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7"/>
          <p:cNvCxnSpPr>
            <a:cxnSpLocks noChangeShapeType="1"/>
            <a:stCxn id="6" idx="2"/>
          </p:cNvCxnSpPr>
          <p:nvPr/>
        </p:nvCxnSpPr>
        <p:spPr bwMode="auto">
          <a:xfrm>
            <a:off x="4424123" y="3022483"/>
            <a:ext cx="0" cy="582506"/>
          </a:xfrm>
          <a:prstGeom prst="straightConnector1">
            <a:avLst/>
          </a:prstGeom>
          <a:noFill/>
          <a:ln w="57150">
            <a:solidFill>
              <a:srgbClr val="FF000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0"/>
          <p:cNvCxnSpPr>
            <a:cxnSpLocks noChangeShapeType="1"/>
          </p:cNvCxnSpPr>
          <p:nvPr/>
        </p:nvCxnSpPr>
        <p:spPr bwMode="auto">
          <a:xfrm>
            <a:off x="6940872" y="3022483"/>
            <a:ext cx="1" cy="603144"/>
          </a:xfrm>
          <a:prstGeom prst="straightConnector1">
            <a:avLst/>
          </a:prstGeom>
          <a:noFill/>
          <a:ln w="57150">
            <a:solidFill>
              <a:srgbClr val="FF000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テキスト ボックス 22"/>
          <p:cNvSpPr txBox="1"/>
          <p:nvPr/>
        </p:nvSpPr>
        <p:spPr>
          <a:xfrm>
            <a:off x="323528" y="828001"/>
            <a:ext cx="8496944" cy="584775"/>
          </a:xfrm>
          <a:prstGeom prst="rect">
            <a:avLst/>
          </a:prstGeom>
          <a:noFill/>
        </p:spPr>
        <p:txBody>
          <a:bodyPr wrap="square" rtlCol="0">
            <a:spAutoFit/>
          </a:bodyPr>
          <a:lstStyle/>
          <a:p>
            <a:r>
              <a:rPr lang="ja-JP" altLang="en-US" sz="1600" dirty="0">
                <a:latin typeface="メイリオ" pitchFamily="50" charset="-128"/>
                <a:ea typeface="メイリオ" pitchFamily="50" charset="-128"/>
                <a:cs typeface="メイリオ" pitchFamily="50" charset="-128"/>
              </a:rPr>
              <a:t>要求とソリューションは段階的に体系化を行っていき、</a:t>
            </a:r>
            <a:r>
              <a:rPr lang="en-US" altLang="ja-JP" sz="1600" dirty="0">
                <a:latin typeface="メイリオ" pitchFamily="50" charset="-128"/>
                <a:ea typeface="メイリオ" pitchFamily="50" charset="-128"/>
                <a:cs typeface="メイリオ" pitchFamily="50" charset="-128"/>
              </a:rPr>
              <a:t>How</a:t>
            </a:r>
            <a:r>
              <a:rPr lang="ja-JP" altLang="en-US" sz="1600" dirty="0">
                <a:latin typeface="メイリオ" pitchFamily="50" charset="-128"/>
                <a:ea typeface="メイリオ" pitchFamily="50" charset="-128"/>
                <a:cs typeface="メイリオ" pitchFamily="50" charset="-128"/>
              </a:rPr>
              <a:t>の検討までにすべてが決まる様にする。</a:t>
            </a:r>
          </a:p>
        </p:txBody>
      </p:sp>
    </p:spTree>
    <p:extLst>
      <p:ext uri="{BB962C8B-B14F-4D97-AF65-F5344CB8AC3E}">
        <p14:creationId xmlns:p14="http://schemas.microsoft.com/office/powerpoint/2010/main" val="2918517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５－４．要求・ソリューションの段階的体系化（</a:t>
            </a:r>
            <a:r>
              <a:rPr lang="en-US" altLang="ja-JP" dirty="0"/>
              <a:t>2/2</a:t>
            </a:r>
            <a:r>
              <a:rPr lang="ja-JP" altLang="en-US" dirty="0"/>
              <a:t>）</a:t>
            </a:r>
            <a:endParaRPr kumimoji="1" lang="ja-JP" altLang="en-US" dirty="0"/>
          </a:p>
        </p:txBody>
      </p:sp>
      <p:sp>
        <p:nvSpPr>
          <p:cNvPr id="50" name="テキスト ボックス 49"/>
          <p:cNvSpPr txBox="1"/>
          <p:nvPr/>
        </p:nvSpPr>
        <p:spPr>
          <a:xfrm>
            <a:off x="323528" y="828001"/>
            <a:ext cx="8496944" cy="338554"/>
          </a:xfrm>
          <a:prstGeom prst="rect">
            <a:avLst/>
          </a:prstGeom>
          <a:noFill/>
        </p:spPr>
        <p:txBody>
          <a:bodyPr wrap="square" rtlCol="0">
            <a:spAutoFit/>
          </a:bodyPr>
          <a:lstStyle/>
          <a:p>
            <a:r>
              <a:rPr lang="ja-JP" altLang="en-US" sz="1600" dirty="0">
                <a:latin typeface="メイリオ" pitchFamily="50" charset="-128"/>
                <a:ea typeface="メイリオ" pitchFamily="50" charset="-128"/>
                <a:cs typeface="メイリオ" pitchFamily="50" charset="-128"/>
              </a:rPr>
              <a:t>要求とソリューションの体系化のイメージを下記に示す。</a:t>
            </a:r>
          </a:p>
        </p:txBody>
      </p:sp>
      <p:graphicFrame>
        <p:nvGraphicFramePr>
          <p:cNvPr id="51" name="Group 294"/>
          <p:cNvGraphicFramePr>
            <a:graphicFrameLocks noGrp="1"/>
          </p:cNvGraphicFramePr>
          <p:nvPr>
            <p:extLst>
              <p:ext uri="{D42A27DB-BD31-4B8C-83A1-F6EECF244321}">
                <p14:modId xmlns:p14="http://schemas.microsoft.com/office/powerpoint/2010/main" val="3697262346"/>
              </p:ext>
            </p:extLst>
          </p:nvPr>
        </p:nvGraphicFramePr>
        <p:xfrm>
          <a:off x="287089" y="1196752"/>
          <a:ext cx="8606037" cy="5112568"/>
        </p:xfrm>
        <a:graphic>
          <a:graphicData uri="http://schemas.openxmlformats.org/drawingml/2006/table">
            <a:tbl>
              <a:tblPr/>
              <a:tblGrid>
                <a:gridCol w="324471"/>
                <a:gridCol w="1397605"/>
                <a:gridCol w="3930987"/>
                <a:gridCol w="2952974"/>
              </a:tblGrid>
              <a:tr h="360042">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要求レベル</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要求（例）</a:t>
                      </a:r>
                      <a:endParaRPr kumimoji="1" lang="en-US" altLang="ja-JP"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ソリューション（例）</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720078">
                <a:tc gridSpan="2">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a:t>
                      </a:r>
                      <a:endParaRPr kumimoji="1" lang="en-US" altLang="ja-JP"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（戦略レベル）</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・売上増大</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　・リピート率の向上</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　　・顧客満足度の向上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4">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FF"/>
                    </a:solidFill>
                  </a:tcPr>
                </a:tc>
              </a:tr>
              <a:tr h="576064">
                <a:tc gridSpan="2">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ステークホルダー要求</a:t>
                      </a:r>
                      <a:endParaRPr kumimoji="1" lang="en-US" altLang="ja-JP"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（業務レベル）</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・欲しい商品が早く簡単に買える</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・商品への不満や疑問が解消される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45062">
                <a:tc rowSpan="2">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r>
                        <a:rPr kumimoji="1" lang="ja-JP" altLang="en-US" sz="1200" dirty="0" smtClean="0">
                          <a:latin typeface="メイリオ" pitchFamily="50" charset="-128"/>
                          <a:ea typeface="メイリオ" pitchFamily="50" charset="-128"/>
                          <a:cs typeface="メイリオ" pitchFamily="50" charset="-128"/>
                        </a:rPr>
                        <a:t>顧客</a:t>
                      </a:r>
                      <a:endParaRPr kumimoji="1" lang="ja-JP" altLang="en-US" sz="1200" dirty="0">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r>
                        <a:rPr kumimoji="1" lang="ja-JP" altLang="en-US" sz="1200" dirty="0" smtClean="0">
                          <a:latin typeface="メイリオ" pitchFamily="50" charset="-128"/>
                          <a:ea typeface="メイリオ" pitchFamily="50" charset="-128"/>
                          <a:cs typeface="メイリオ" pitchFamily="50" charset="-128"/>
                        </a:rPr>
                        <a:t>・</a:t>
                      </a:r>
                      <a:r>
                        <a:rPr kumimoji="1" lang="en-US" altLang="ja-JP" sz="1200" dirty="0" smtClean="0">
                          <a:latin typeface="メイリオ" pitchFamily="50" charset="-128"/>
                          <a:ea typeface="メイリオ" pitchFamily="50" charset="-128"/>
                          <a:cs typeface="メイリオ" pitchFamily="50" charset="-128"/>
                        </a:rPr>
                        <a:t>Web</a:t>
                      </a:r>
                      <a:r>
                        <a:rPr kumimoji="1" lang="ja-JP" altLang="en-US" sz="1200" dirty="0" smtClean="0">
                          <a:latin typeface="メイリオ" pitchFamily="50" charset="-128"/>
                          <a:ea typeface="メイリオ" pitchFamily="50" charset="-128"/>
                          <a:cs typeface="メイリオ" pitchFamily="50" charset="-128"/>
                        </a:rPr>
                        <a:t>上で簡単に欲しい商品が見つかり、</a:t>
                      </a:r>
                    </a:p>
                    <a:p>
                      <a:r>
                        <a:rPr kumimoji="1" lang="ja-JP" altLang="en-US" sz="1200" dirty="0" smtClean="0">
                          <a:latin typeface="メイリオ" pitchFamily="50" charset="-128"/>
                          <a:ea typeface="メイリオ" pitchFamily="50" charset="-128"/>
                          <a:cs typeface="メイリオ" pitchFamily="50" charset="-128"/>
                        </a:rPr>
                        <a:t>　すぐに購入できる　等</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kumimoji="1" lang="ja-JP" altLang="en-US"/>
                    </a:p>
                  </a:txBody>
                  <a:tcPr/>
                </a:tc>
              </a:tr>
              <a:tr h="384043">
                <a:tc vMerge="1">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r>
                        <a:rPr kumimoji="1" lang="en-US" altLang="ja-JP" sz="1200" dirty="0" smtClean="0">
                          <a:latin typeface="メイリオ" pitchFamily="50" charset="-128"/>
                          <a:ea typeface="メイリオ" pitchFamily="50" charset="-128"/>
                          <a:cs typeface="メイリオ" pitchFamily="50" charset="-128"/>
                        </a:rPr>
                        <a:t>XX</a:t>
                      </a:r>
                      <a:r>
                        <a:rPr kumimoji="1" lang="ja-JP" altLang="en-US" sz="1200" dirty="0" smtClean="0">
                          <a:latin typeface="メイリオ" pitchFamily="50" charset="-128"/>
                          <a:ea typeface="メイリオ" pitchFamily="50" charset="-128"/>
                          <a:cs typeface="メイリオ" pitchFamily="50" charset="-128"/>
                        </a:rPr>
                        <a:t>部門</a:t>
                      </a:r>
                      <a:endParaRPr kumimoji="1" lang="ja-JP" altLang="en-US" sz="1200" dirty="0">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・お客様の問合せにスピーディーに対応ができる　等</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kumimoji="1" lang="ja-JP" altLang="en-US"/>
                    </a:p>
                  </a:txBody>
                  <a:tcPr/>
                </a:tc>
              </a:tr>
              <a:tr h="672075">
                <a:tc gridSpan="2">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ソリューション要求</a:t>
                      </a:r>
                      <a:endParaRPr kumimoji="1" lang="en-US" altLang="ja-JP"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（システムレベル）</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・部員のスキルを強化する</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・問合せを分析し、製品や説明書を改善させる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・研修コースの開発</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・問合せ履歴情報のデータベース化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775084">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機能要求</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・顧客に問合せ対応用の</a:t>
                      </a:r>
                      <a:r>
                        <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FAQ</a:t>
                      </a: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を公開する</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・問合せ対応のナレッジを提供する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・問合せ対応用の</a:t>
                      </a:r>
                      <a:r>
                        <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FAQ</a:t>
                      </a: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ページの構築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・問合せ履歴情報のデータベース化</a:t>
                      </a: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・過去の問合せ履歴のナレッジ化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76064">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非機能要求</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a:t>
                      </a:r>
                      <a:r>
                        <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Web</a:t>
                      </a: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販売システムのユーザビリティを改善する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・ユーザインタフェースの抜本的な</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　見直し　等</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04056">
                <a:tc gridSpan="2">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1"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移行要求</a:t>
                      </a: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・顧客対応の新業務プロセスを浸透させる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・新業務プロセスの標準化</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p>
                      <a:pPr marL="0" marR="0" lvl="0" indent="0" algn="l"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・関係者への研修の実施　等</a:t>
                      </a:r>
                      <a:endParaRPr kumimoji="1" lang="en-US" altLang="ja-JP" sz="12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a:txBody>
                  <a:tcPr marL="54000" marR="54000" marT="25209" marB="252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624579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５－５．業務・システムの概要定義（</a:t>
            </a:r>
            <a:r>
              <a:rPr lang="en-US" altLang="ja-JP" dirty="0" smtClean="0"/>
              <a:t>1/3</a:t>
            </a:r>
            <a:r>
              <a:rPr lang="ja-JP" altLang="en-US" dirty="0" smtClean="0"/>
              <a:t>）</a:t>
            </a:r>
            <a:endParaRPr kumimoji="1" lang="ja-JP" altLang="en-US" dirty="0"/>
          </a:p>
        </p:txBody>
      </p:sp>
      <p:sp>
        <p:nvSpPr>
          <p:cNvPr id="22" name="テキスト ボックス 21"/>
          <p:cNvSpPr txBox="1"/>
          <p:nvPr/>
        </p:nvSpPr>
        <p:spPr>
          <a:xfrm>
            <a:off x="251520" y="828001"/>
            <a:ext cx="8763517" cy="584775"/>
          </a:xfrm>
          <a:prstGeom prst="rect">
            <a:avLst/>
          </a:prstGeom>
          <a:noFill/>
        </p:spPr>
        <p:txBody>
          <a:bodyPr wrap="square" rtlCol="0">
            <a:spAutoFit/>
          </a:bodyPr>
          <a:lstStyle/>
          <a:p>
            <a:r>
              <a:rPr lang="ja-JP" altLang="en-US" sz="1600" b="1" dirty="0" smtClean="0">
                <a:solidFill>
                  <a:srgbClr val="FF0000"/>
                </a:solidFill>
                <a:latin typeface="メイリオ" pitchFamily="50" charset="-128"/>
                <a:ea typeface="メイリオ" pitchFamily="50" charset="-128"/>
                <a:cs typeface="メイリオ" pitchFamily="50" charset="-128"/>
              </a:rPr>
              <a:t>ソリューション候補の実現性や効果を確認するため</a:t>
            </a:r>
            <a:r>
              <a:rPr lang="ja-JP" altLang="en-US" sz="1600" dirty="0" smtClean="0">
                <a:latin typeface="メイリオ" pitchFamily="50" charset="-128"/>
                <a:ea typeface="メイリオ" pitchFamily="50" charset="-128"/>
                <a:cs typeface="メイリオ" pitchFamily="50" charset="-128"/>
              </a:rPr>
              <a:t>に、新業務の概要、必要となる役割や組織、新情報システムの構造を明確化し、現状からの移行を検討する。</a:t>
            </a:r>
            <a:endParaRPr lang="en-US" altLang="ja-JP" sz="1600" dirty="0" smtClean="0">
              <a:latin typeface="メイリオ" pitchFamily="50" charset="-128"/>
              <a:ea typeface="メイリオ" pitchFamily="50" charset="-128"/>
              <a:cs typeface="メイリオ" pitchFamily="50" charset="-128"/>
            </a:endParaRPr>
          </a:p>
        </p:txBody>
      </p:sp>
      <p:sp>
        <p:nvSpPr>
          <p:cNvPr id="23" name="正方形/長方形 22"/>
          <p:cNvSpPr/>
          <p:nvPr/>
        </p:nvSpPr>
        <p:spPr bwMode="auto">
          <a:xfrm>
            <a:off x="2741262" y="4149080"/>
            <a:ext cx="3528392" cy="2253606"/>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72000" rIns="36000" bIns="72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新情報システム</a:t>
            </a:r>
          </a:p>
        </p:txBody>
      </p:sp>
      <p:sp>
        <p:nvSpPr>
          <p:cNvPr id="24" name="直角三角形 23"/>
          <p:cNvSpPr/>
          <p:nvPr/>
        </p:nvSpPr>
        <p:spPr bwMode="auto">
          <a:xfrm rot="10800000">
            <a:off x="2909436" y="4626115"/>
            <a:ext cx="3192046" cy="720000"/>
          </a:xfrm>
          <a:prstGeom prst="rtTriangle">
            <a:avLst/>
          </a:prstGeom>
          <a:solidFill>
            <a:srgbClr val="FFFF00"/>
          </a:solidFill>
          <a:ln w="9525" algn="ctr">
            <a:solidFill>
              <a:srgbClr val="000000"/>
            </a:solidFill>
            <a:prstDash val="solid"/>
            <a:round/>
            <a:headEnd/>
            <a:tailEnd/>
          </a:ln>
          <a:effectLst/>
          <a:extLst/>
        </p:spPr>
        <p:txBody>
          <a:bodyPr vert="horz"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25" name="正方形/長方形 24"/>
          <p:cNvSpPr/>
          <p:nvPr/>
        </p:nvSpPr>
        <p:spPr bwMode="auto">
          <a:xfrm>
            <a:off x="2909435" y="5630555"/>
            <a:ext cx="3192047" cy="604592"/>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r>
              <a:rPr kumimoji="1" lang="ja-JP" altLang="en-US" sz="1400" b="1" dirty="0" smtClean="0">
                <a:solidFill>
                  <a:srgbClr val="000000"/>
                </a:solidFill>
                <a:latin typeface="メイリオ" pitchFamily="50" charset="-128"/>
                <a:ea typeface="メイリオ" pitchFamily="50" charset="-128"/>
                <a:cs typeface="メイリオ" pitchFamily="50" charset="-128"/>
              </a:rPr>
              <a:t>アーキテクチャ</a:t>
            </a:r>
            <a:endParaRPr kumimoji="1" lang="en-US" altLang="ja-JP" sz="1400" b="1" dirty="0" smtClean="0">
              <a:solidFill>
                <a:srgbClr val="000000"/>
              </a:solidFill>
              <a:latin typeface="メイリオ" pitchFamily="50" charset="-128"/>
              <a:ea typeface="メイリオ" pitchFamily="50" charset="-128"/>
              <a:cs typeface="メイリオ" pitchFamily="50" charset="-128"/>
            </a:endParaRPr>
          </a:p>
          <a:p>
            <a:pPr marL="354013" indent="-354013" algn="ctr"/>
            <a:r>
              <a:rPr lang="ja-JP" altLang="en-US" sz="1400" b="1" dirty="0" smtClean="0">
                <a:solidFill>
                  <a:srgbClr val="000000"/>
                </a:solidFill>
                <a:latin typeface="メイリオ" pitchFamily="50" charset="-128"/>
                <a:ea typeface="メイリオ" pitchFamily="50" charset="-128"/>
                <a:cs typeface="メイリオ" pitchFamily="50" charset="-128"/>
              </a:rPr>
              <a:t>（ＩＴ基盤）</a:t>
            </a:r>
            <a:endParaRPr kumimoji="1" lang="ja-JP" altLang="en-US" sz="1400" b="1" dirty="0">
              <a:solidFill>
                <a:srgbClr val="000000"/>
              </a:solidFill>
              <a:latin typeface="メイリオ" pitchFamily="50" charset="-128"/>
              <a:ea typeface="メイリオ" pitchFamily="50" charset="-128"/>
              <a:cs typeface="メイリオ" pitchFamily="50" charset="-128"/>
            </a:endParaRPr>
          </a:p>
        </p:txBody>
      </p:sp>
      <p:sp>
        <p:nvSpPr>
          <p:cNvPr id="26" name="直角三角形 25"/>
          <p:cNvSpPr/>
          <p:nvPr/>
        </p:nvSpPr>
        <p:spPr bwMode="auto">
          <a:xfrm>
            <a:off x="2909435" y="4797232"/>
            <a:ext cx="3192047" cy="720000"/>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27" name="正方形/長方形 26"/>
          <p:cNvSpPr/>
          <p:nvPr/>
        </p:nvSpPr>
        <p:spPr bwMode="auto">
          <a:xfrm>
            <a:off x="2741262" y="2564904"/>
            <a:ext cx="3528392" cy="1013422"/>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72000" tIns="72000" rIns="72000" bIns="72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新業務プロセス</a:t>
            </a:r>
          </a:p>
        </p:txBody>
      </p:sp>
      <p:sp>
        <p:nvSpPr>
          <p:cNvPr id="28" name="正方形/長方形 27"/>
          <p:cNvSpPr/>
          <p:nvPr/>
        </p:nvSpPr>
        <p:spPr bwMode="auto">
          <a:xfrm>
            <a:off x="2885278" y="2997095"/>
            <a:ext cx="3240360" cy="467499"/>
          </a:xfrm>
          <a:prstGeom prst="rect">
            <a:avLst/>
          </a:prstGeom>
          <a:solidFill>
            <a:schemeClr val="bg1"/>
          </a:solidFill>
          <a:ln w="9525" algn="ctr">
            <a:solidFill>
              <a:srgbClr val="000000"/>
            </a:solidFill>
            <a:prstDash val="solid"/>
            <a:round/>
            <a:headEnd/>
            <a:tailEnd/>
          </a:ln>
          <a:effectLst/>
          <a:extLst/>
        </p:spPr>
        <p:txBody>
          <a:bodyPr lIns="90000" tIns="72000" rIns="90000" bIns="72000" rtlCol="0" anchor="ctr"/>
          <a:lstStyle/>
          <a:p>
            <a:pPr marL="354013" indent="-354013" algn="ctr"/>
            <a:r>
              <a:rPr lang="ja-JP" altLang="en-US" sz="1400" b="1" dirty="0" smtClean="0">
                <a:solidFill>
                  <a:srgbClr val="000000"/>
                </a:solidFill>
                <a:latin typeface="メイリオ" pitchFamily="50" charset="-128"/>
                <a:ea typeface="メイリオ" pitchFamily="50" charset="-128"/>
                <a:cs typeface="メイリオ" pitchFamily="50" charset="-128"/>
              </a:rPr>
              <a:t>組織・役割</a:t>
            </a:r>
            <a:endParaRPr lang="ja-JP" altLang="en-US" sz="1400" b="1" dirty="0">
              <a:solidFill>
                <a:srgbClr val="000000"/>
              </a:solidFill>
              <a:latin typeface="メイリオ" pitchFamily="50" charset="-128"/>
              <a:ea typeface="メイリオ" pitchFamily="50" charset="-128"/>
              <a:cs typeface="メイリオ" pitchFamily="50" charset="-128"/>
            </a:endParaRPr>
          </a:p>
        </p:txBody>
      </p:sp>
      <p:sp>
        <p:nvSpPr>
          <p:cNvPr id="29" name="上下矢印 28"/>
          <p:cNvSpPr/>
          <p:nvPr/>
        </p:nvSpPr>
        <p:spPr bwMode="auto">
          <a:xfrm>
            <a:off x="3281322" y="3587722"/>
            <a:ext cx="360000" cy="540000"/>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30" name="上下矢印 29"/>
          <p:cNvSpPr/>
          <p:nvPr/>
        </p:nvSpPr>
        <p:spPr bwMode="auto">
          <a:xfrm>
            <a:off x="4325458" y="3578326"/>
            <a:ext cx="360000" cy="540000"/>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31" name="上下矢印 30"/>
          <p:cNvSpPr/>
          <p:nvPr/>
        </p:nvSpPr>
        <p:spPr bwMode="auto">
          <a:xfrm>
            <a:off x="5369594" y="3578326"/>
            <a:ext cx="360000" cy="540000"/>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32" name="テキスト ボックス 70"/>
          <p:cNvSpPr txBox="1">
            <a:spLocks noChangeArrowheads="1"/>
          </p:cNvSpPr>
          <p:nvPr/>
        </p:nvSpPr>
        <p:spPr bwMode="auto">
          <a:xfrm>
            <a:off x="3823676" y="4705399"/>
            <a:ext cx="2265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r" eaLnBrk="1" hangingPunct="1"/>
            <a:r>
              <a:rPr lang="ja-JP" altLang="en-US" sz="1400" b="1" dirty="0" smtClean="0">
                <a:latin typeface="メイリオ" pitchFamily="50" charset="-128"/>
                <a:ea typeface="メイリオ" pitchFamily="50" charset="-128"/>
                <a:cs typeface="メイリオ" pitchFamily="50" charset="-128"/>
              </a:rPr>
              <a:t>アプリケーション</a:t>
            </a:r>
            <a:endParaRPr lang="en-US" altLang="ja-JP" sz="1400" b="1" dirty="0" smtClean="0">
              <a:latin typeface="メイリオ" pitchFamily="50" charset="-128"/>
              <a:ea typeface="メイリオ" pitchFamily="50" charset="-128"/>
              <a:cs typeface="メイリオ" pitchFamily="50" charset="-128"/>
            </a:endParaRPr>
          </a:p>
        </p:txBody>
      </p:sp>
      <p:sp>
        <p:nvSpPr>
          <p:cNvPr id="33" name="テキスト ボックス 70"/>
          <p:cNvSpPr txBox="1">
            <a:spLocks noChangeArrowheads="1"/>
          </p:cNvSpPr>
          <p:nvPr/>
        </p:nvSpPr>
        <p:spPr bwMode="auto">
          <a:xfrm>
            <a:off x="2921281" y="5157192"/>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400" b="1" dirty="0" smtClean="0">
                <a:latin typeface="メイリオ" pitchFamily="50" charset="-128"/>
                <a:ea typeface="メイリオ" pitchFamily="50" charset="-128"/>
                <a:cs typeface="メイリオ" pitchFamily="50" charset="-128"/>
              </a:rPr>
              <a:t>データベース</a:t>
            </a:r>
            <a:endParaRPr lang="en-US" altLang="ja-JP" sz="1400" b="1" dirty="0" smtClean="0">
              <a:latin typeface="メイリオ" pitchFamily="50" charset="-128"/>
              <a:ea typeface="メイリオ" pitchFamily="50" charset="-128"/>
              <a:cs typeface="メイリオ" pitchFamily="50" charset="-128"/>
            </a:endParaRPr>
          </a:p>
        </p:txBody>
      </p:sp>
      <p:sp>
        <p:nvSpPr>
          <p:cNvPr id="34" name="雲形吹き出し 33"/>
          <p:cNvSpPr/>
          <p:nvPr/>
        </p:nvSpPr>
        <p:spPr bwMode="auto">
          <a:xfrm>
            <a:off x="639105" y="1468196"/>
            <a:ext cx="5688000" cy="756000"/>
          </a:xfrm>
          <a:prstGeom prst="cloudCallout">
            <a:avLst>
              <a:gd name="adj1" fmla="val -15262"/>
              <a:gd name="adj2" fmla="val -64103"/>
            </a:avLst>
          </a:prstGeom>
          <a:solidFill>
            <a:srgbClr val="FFFF66"/>
          </a:solidFill>
          <a:ln>
            <a:solidFill>
              <a:srgbClr val="FFC000"/>
            </a:solidFill>
          </a:ln>
          <a:effectLst>
            <a:outerShdw blurRad="50800" dist="38100" dir="2700000" algn="tl" rotWithShape="0">
              <a:prstClr val="black">
                <a:alpha val="40000"/>
              </a:prstClr>
            </a:outerShdw>
          </a:effectLst>
          <a:extLst/>
        </p:spPr>
        <p:txBody>
          <a:bodyPr wrap="square" lIns="36000" tIns="36000" rIns="36000" bIns="36000" rtlCol="0" anchor="ctr" anchorCtr="0"/>
          <a:lstStyle/>
          <a:p>
            <a:r>
              <a:rPr lang="ja-JP" altLang="en-US" sz="1100" dirty="0">
                <a:latin typeface="メイリオ" pitchFamily="50" charset="-128"/>
                <a:ea typeface="メイリオ" pitchFamily="50" charset="-128"/>
                <a:cs typeface="メイリオ" pitchFamily="50" charset="-128"/>
              </a:rPr>
              <a:t>ここで記載する新業務やシステムの姿</a:t>
            </a:r>
            <a:r>
              <a:rPr lang="ja-JP" altLang="en-US" sz="1100" dirty="0" smtClean="0">
                <a:latin typeface="メイリオ" pitchFamily="50" charset="-128"/>
                <a:ea typeface="メイリオ" pitchFamily="50" charset="-128"/>
                <a:cs typeface="メイリオ" pitchFamily="50" charset="-128"/>
              </a:rPr>
              <a:t>は概要</a:t>
            </a:r>
            <a:r>
              <a:rPr lang="ja-JP" altLang="en-US" sz="1100" dirty="0">
                <a:latin typeface="メイリオ" pitchFamily="50" charset="-128"/>
                <a:ea typeface="メイリオ" pitchFamily="50" charset="-128"/>
                <a:cs typeface="メイリオ" pitchFamily="50" charset="-128"/>
              </a:rPr>
              <a:t>レベルで</a:t>
            </a:r>
            <a:r>
              <a:rPr lang="ja-JP" altLang="en-US" sz="1100" dirty="0" smtClean="0">
                <a:latin typeface="メイリオ" pitchFamily="50" charset="-128"/>
                <a:ea typeface="メイリオ" pitchFamily="50" charset="-128"/>
                <a:cs typeface="メイリオ" pitchFamily="50" charset="-128"/>
              </a:rPr>
              <a:t>よい</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詳細な定義は要件定義工程で実施する</a:t>
            </a:r>
            <a:r>
              <a:rPr lang="ja-JP" altLang="en-US" sz="1100" dirty="0" smtClean="0">
                <a:latin typeface="メイリオ" pitchFamily="50" charset="-128"/>
                <a:ea typeface="メイリオ" pitchFamily="50" charset="-128"/>
                <a:cs typeface="メイリオ" pitchFamily="50" charset="-128"/>
              </a:rPr>
              <a:t>）</a:t>
            </a:r>
            <a:endParaRPr lang="ja-JP" altLang="en-US" sz="1100" dirty="0">
              <a:latin typeface="メイリオ" pitchFamily="50" charset="-128"/>
              <a:ea typeface="メイリオ" pitchFamily="50" charset="-128"/>
              <a:cs typeface="メイリオ" pitchFamily="50" charset="-128"/>
            </a:endParaRPr>
          </a:p>
        </p:txBody>
      </p:sp>
      <p:sp>
        <p:nvSpPr>
          <p:cNvPr id="35" name="線吹き出し 2 (枠付き) 34"/>
          <p:cNvSpPr/>
          <p:nvPr/>
        </p:nvSpPr>
        <p:spPr bwMode="auto">
          <a:xfrm>
            <a:off x="6521680" y="2852936"/>
            <a:ext cx="2340000" cy="429536"/>
          </a:xfrm>
          <a:prstGeom prst="borderCallout2">
            <a:avLst>
              <a:gd name="adj1" fmla="val 62181"/>
              <a:gd name="adj2" fmla="val -5022"/>
              <a:gd name="adj3" fmla="val 60824"/>
              <a:gd name="adj4" fmla="val -11985"/>
              <a:gd name="adj5" fmla="val 96756"/>
              <a:gd name="adj6" fmla="val -30444"/>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新業務</a:t>
            </a:r>
            <a:r>
              <a:rPr lang="ja-JP" altLang="en-US" sz="1100" dirty="0">
                <a:solidFill>
                  <a:schemeClr val="tx1"/>
                </a:solidFill>
                <a:latin typeface="メイリオ" pitchFamily="50" charset="-128"/>
                <a:ea typeface="メイリオ" pitchFamily="50" charset="-128"/>
                <a:cs typeface="メイリオ" pitchFamily="50" charset="-128"/>
              </a:rPr>
              <a:t>を</a:t>
            </a:r>
            <a:r>
              <a:rPr lang="ja-JP" altLang="en-US" sz="1100" dirty="0" smtClean="0">
                <a:solidFill>
                  <a:schemeClr val="tx1"/>
                </a:solidFill>
                <a:latin typeface="メイリオ" pitchFamily="50" charset="-128"/>
                <a:ea typeface="メイリオ" pitchFamily="50" charset="-128"/>
                <a:cs typeface="メイリオ" pitchFamily="50" charset="-128"/>
              </a:rPr>
              <a:t>運用する体制</a:t>
            </a:r>
            <a:r>
              <a:rPr lang="ja-JP" altLang="en-US" sz="1100" dirty="0">
                <a:solidFill>
                  <a:schemeClr val="tx1"/>
                </a:solidFill>
                <a:latin typeface="メイリオ" pitchFamily="50" charset="-128"/>
                <a:ea typeface="メイリオ" pitchFamily="50" charset="-128"/>
                <a:cs typeface="メイリオ" pitchFamily="50" charset="-128"/>
              </a:rPr>
              <a:t>を定義</a:t>
            </a:r>
          </a:p>
        </p:txBody>
      </p:sp>
      <p:sp>
        <p:nvSpPr>
          <p:cNvPr id="36" name="線吹き出し 2 (枠付き) 35"/>
          <p:cNvSpPr/>
          <p:nvPr/>
        </p:nvSpPr>
        <p:spPr bwMode="auto">
          <a:xfrm>
            <a:off x="6521680" y="4367696"/>
            <a:ext cx="2340000" cy="429536"/>
          </a:xfrm>
          <a:prstGeom prst="borderCallout2">
            <a:avLst>
              <a:gd name="adj1" fmla="val 62181"/>
              <a:gd name="adj2" fmla="val -5022"/>
              <a:gd name="adj3" fmla="val 60824"/>
              <a:gd name="adj4" fmla="val -11985"/>
              <a:gd name="adj5" fmla="val 152119"/>
              <a:gd name="adj6" fmla="val -22437"/>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システム化の</a:t>
            </a:r>
            <a:r>
              <a:rPr lang="ja-JP" altLang="en-US" sz="1100" dirty="0" smtClean="0">
                <a:solidFill>
                  <a:schemeClr val="tx1"/>
                </a:solidFill>
                <a:latin typeface="メイリオ" pitchFamily="50" charset="-128"/>
                <a:ea typeface="メイリオ" pitchFamily="50" charset="-128"/>
                <a:cs typeface="メイリオ" pitchFamily="50" charset="-128"/>
              </a:rPr>
              <a:t>範囲を</a:t>
            </a:r>
            <a:r>
              <a:rPr lang="ja-JP" altLang="en-US" sz="1100" dirty="0">
                <a:solidFill>
                  <a:schemeClr val="tx1"/>
                </a:solidFill>
                <a:latin typeface="メイリオ" pitchFamily="50" charset="-128"/>
                <a:ea typeface="メイリオ" pitchFamily="50" charset="-128"/>
                <a:cs typeface="メイリオ" pitchFamily="50" charset="-128"/>
              </a:rPr>
              <a:t>明確化</a:t>
            </a:r>
          </a:p>
        </p:txBody>
      </p:sp>
      <p:sp>
        <p:nvSpPr>
          <p:cNvPr id="37" name="線吹き出し 2 (枠付き) 36"/>
          <p:cNvSpPr/>
          <p:nvPr/>
        </p:nvSpPr>
        <p:spPr bwMode="auto">
          <a:xfrm>
            <a:off x="6521680" y="5798094"/>
            <a:ext cx="2340000" cy="612000"/>
          </a:xfrm>
          <a:prstGeom prst="borderCallout2">
            <a:avLst>
              <a:gd name="adj1" fmla="val 62181"/>
              <a:gd name="adj2" fmla="val -5022"/>
              <a:gd name="adj3" fmla="val 60824"/>
              <a:gd name="adj4" fmla="val -11985"/>
              <a:gd name="adj5" fmla="val 30503"/>
              <a:gd name="adj6" fmla="val -28112"/>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自社基盤活用の検討、</a:t>
            </a:r>
          </a:p>
          <a:p>
            <a:pPr algn="ctr"/>
            <a:r>
              <a:rPr lang="ja-JP" altLang="en-US" sz="1100" dirty="0">
                <a:solidFill>
                  <a:schemeClr val="tx1"/>
                </a:solidFill>
                <a:latin typeface="メイリオ" pitchFamily="50" charset="-128"/>
                <a:ea typeface="メイリオ" pitchFamily="50" charset="-128"/>
                <a:cs typeface="メイリオ" pitchFamily="50" charset="-128"/>
              </a:rPr>
              <a:t>技術的なシステム構造の定義</a:t>
            </a:r>
          </a:p>
        </p:txBody>
      </p:sp>
      <p:sp>
        <p:nvSpPr>
          <p:cNvPr id="38" name="線吹き出し 2 (枠付き) 37"/>
          <p:cNvSpPr/>
          <p:nvPr/>
        </p:nvSpPr>
        <p:spPr bwMode="auto">
          <a:xfrm>
            <a:off x="6521680" y="1970872"/>
            <a:ext cx="2340000" cy="612000"/>
          </a:xfrm>
          <a:prstGeom prst="borderCallout2">
            <a:avLst>
              <a:gd name="adj1" fmla="val 54047"/>
              <a:gd name="adj2" fmla="val -3880"/>
              <a:gd name="adj3" fmla="val 56811"/>
              <a:gd name="adj4" fmla="val -24022"/>
              <a:gd name="adj5" fmla="val 120665"/>
              <a:gd name="adj6" fmla="val -42954"/>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新業務プロセスの整理、</a:t>
            </a:r>
          </a:p>
          <a:p>
            <a:pPr algn="ctr"/>
            <a:r>
              <a:rPr lang="ja-JP" altLang="en-US" sz="1100" dirty="0">
                <a:solidFill>
                  <a:schemeClr val="tx1"/>
                </a:solidFill>
                <a:latin typeface="メイリオ" pitchFamily="50" charset="-128"/>
                <a:ea typeface="メイリオ" pitchFamily="50" charset="-128"/>
                <a:cs typeface="メイリオ" pitchFamily="50" charset="-128"/>
              </a:rPr>
              <a:t>重要業務の業務フロー作成</a:t>
            </a:r>
          </a:p>
        </p:txBody>
      </p:sp>
      <p:sp>
        <p:nvSpPr>
          <p:cNvPr id="39" name="線吹き出し 2 (枠付き) 38"/>
          <p:cNvSpPr/>
          <p:nvPr/>
        </p:nvSpPr>
        <p:spPr bwMode="auto">
          <a:xfrm>
            <a:off x="6521680" y="3486489"/>
            <a:ext cx="2340000" cy="612000"/>
          </a:xfrm>
          <a:prstGeom prst="borderCallout2">
            <a:avLst>
              <a:gd name="adj1" fmla="val 31747"/>
              <a:gd name="adj2" fmla="val -5143"/>
              <a:gd name="adj3" fmla="val 34511"/>
              <a:gd name="adj4" fmla="val -15808"/>
              <a:gd name="adj5" fmla="val 60353"/>
              <a:gd name="adj6" fmla="val -30737"/>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新業務プロセス</a:t>
            </a:r>
            <a:r>
              <a:rPr lang="ja-JP" altLang="en-US" sz="1100" dirty="0" smtClean="0">
                <a:solidFill>
                  <a:schemeClr val="tx1"/>
                </a:solidFill>
                <a:latin typeface="メイリオ" pitchFamily="50" charset="-128"/>
                <a:ea typeface="メイリオ" pitchFamily="50" charset="-128"/>
                <a:cs typeface="メイリオ" pitchFamily="50" charset="-128"/>
              </a:rPr>
              <a:t>とデータの</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整合性がとれて</a:t>
            </a:r>
            <a:r>
              <a:rPr lang="ja-JP" altLang="en-US" sz="1100" dirty="0">
                <a:solidFill>
                  <a:schemeClr val="tx1"/>
                </a:solidFill>
                <a:latin typeface="メイリオ" pitchFamily="50" charset="-128"/>
                <a:ea typeface="メイリオ" pitchFamily="50" charset="-128"/>
                <a:cs typeface="メイリオ" pitchFamily="50" charset="-128"/>
              </a:rPr>
              <a:t>いるか確認</a:t>
            </a:r>
          </a:p>
        </p:txBody>
      </p:sp>
      <p:sp>
        <p:nvSpPr>
          <p:cNvPr id="40" name="線吹き出し 2 (枠付き) 39"/>
          <p:cNvSpPr/>
          <p:nvPr/>
        </p:nvSpPr>
        <p:spPr bwMode="auto">
          <a:xfrm>
            <a:off x="6521680" y="4986116"/>
            <a:ext cx="2340000" cy="720000"/>
          </a:xfrm>
          <a:prstGeom prst="borderCallout2">
            <a:avLst>
              <a:gd name="adj1" fmla="val 44235"/>
              <a:gd name="adj2" fmla="val -89"/>
              <a:gd name="adj3" fmla="val 61829"/>
              <a:gd name="adj4" fmla="val -15808"/>
              <a:gd name="adj5" fmla="val 55305"/>
              <a:gd name="adj6" fmla="val -70868"/>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a:solidFill>
                  <a:schemeClr val="tx1"/>
                </a:solidFill>
                <a:latin typeface="メイリオ" pitchFamily="50" charset="-128"/>
                <a:ea typeface="メイリオ" pitchFamily="50" charset="-128"/>
                <a:cs typeface="メイリオ" pitchFamily="50" charset="-128"/>
              </a:rPr>
              <a:t>新業務遂行に必要となる</a:t>
            </a:r>
          </a:p>
          <a:p>
            <a:pPr algn="ctr"/>
            <a:r>
              <a:rPr lang="ja-JP" altLang="en-US" sz="1100" dirty="0">
                <a:solidFill>
                  <a:schemeClr val="tx1"/>
                </a:solidFill>
                <a:latin typeface="メイリオ" pitchFamily="50" charset="-128"/>
                <a:ea typeface="メイリオ" pitchFamily="50" charset="-128"/>
                <a:cs typeface="メイリオ" pitchFamily="50" charset="-128"/>
              </a:rPr>
              <a:t>主要なデータと</a:t>
            </a:r>
          </a:p>
          <a:p>
            <a:pPr algn="ctr"/>
            <a:r>
              <a:rPr lang="ja-JP" altLang="en-US" sz="1100" dirty="0">
                <a:solidFill>
                  <a:schemeClr val="tx1"/>
                </a:solidFill>
                <a:latin typeface="メイリオ" pitchFamily="50" charset="-128"/>
                <a:ea typeface="メイリオ" pitchFamily="50" charset="-128"/>
                <a:cs typeface="メイリオ" pitchFamily="50" charset="-128"/>
              </a:rPr>
              <a:t>それらの関連を整理</a:t>
            </a:r>
          </a:p>
        </p:txBody>
      </p:sp>
      <p:sp>
        <p:nvSpPr>
          <p:cNvPr id="41" name="左中かっこ 40"/>
          <p:cNvSpPr/>
          <p:nvPr/>
        </p:nvSpPr>
        <p:spPr>
          <a:xfrm>
            <a:off x="2277102" y="2388357"/>
            <a:ext cx="318992" cy="16964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左中かっこ 41"/>
          <p:cNvSpPr/>
          <p:nvPr/>
        </p:nvSpPr>
        <p:spPr>
          <a:xfrm>
            <a:off x="2265726" y="4137574"/>
            <a:ext cx="344016" cy="2265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テキスト ボックス 42"/>
          <p:cNvSpPr txBox="1"/>
          <p:nvPr/>
        </p:nvSpPr>
        <p:spPr>
          <a:xfrm>
            <a:off x="124691" y="2969234"/>
            <a:ext cx="2103610" cy="523220"/>
          </a:xfrm>
          <a:prstGeom prst="rect">
            <a:avLst/>
          </a:prstGeom>
          <a:noFill/>
        </p:spPr>
        <p:txBody>
          <a:bodyPr wrap="square" rtlCol="0">
            <a:spAutoFit/>
          </a:bodyPr>
          <a:lstStyle/>
          <a:p>
            <a:pPr algn="ctr"/>
            <a:r>
              <a:rPr lang="ja-JP" altLang="en-US" sz="1400" b="1" dirty="0" smtClean="0">
                <a:solidFill>
                  <a:srgbClr val="333399"/>
                </a:solidFill>
                <a:latin typeface="メイリオ" pitchFamily="50" charset="-128"/>
                <a:ea typeface="メイリオ" pitchFamily="50" charset="-128"/>
                <a:cs typeface="メイリオ" pitchFamily="50" charset="-128"/>
              </a:rPr>
              <a:t>導入側が</a:t>
            </a:r>
            <a:endParaRPr lang="en-US" altLang="ja-JP" sz="1400" b="1" dirty="0" smtClean="0">
              <a:solidFill>
                <a:srgbClr val="333399"/>
              </a:solidFill>
              <a:latin typeface="メイリオ" pitchFamily="50" charset="-128"/>
              <a:ea typeface="メイリオ" pitchFamily="50" charset="-128"/>
              <a:cs typeface="メイリオ" pitchFamily="50" charset="-128"/>
            </a:endParaRPr>
          </a:p>
          <a:p>
            <a:pPr algn="ctr"/>
            <a:r>
              <a:rPr lang="ja-JP" altLang="en-US" sz="1400" b="1" dirty="0" smtClean="0">
                <a:solidFill>
                  <a:srgbClr val="333399"/>
                </a:solidFill>
                <a:latin typeface="メイリオ" pitchFamily="50" charset="-128"/>
                <a:ea typeface="メイリオ" pitchFamily="50" charset="-128"/>
                <a:cs typeface="メイリオ" pitchFamily="50" charset="-128"/>
              </a:rPr>
              <a:t>明確化する</a:t>
            </a:r>
            <a:r>
              <a:rPr lang="ja-JP" altLang="en-US" sz="1400" b="1" dirty="0">
                <a:solidFill>
                  <a:srgbClr val="333399"/>
                </a:solidFill>
                <a:latin typeface="メイリオ" pitchFamily="50" charset="-128"/>
                <a:ea typeface="メイリオ" pitchFamily="50" charset="-128"/>
                <a:cs typeface="メイリオ" pitchFamily="50" charset="-128"/>
              </a:rPr>
              <a:t>部分</a:t>
            </a:r>
            <a:endParaRPr lang="en-US" altLang="ja-JP" sz="1400" b="1" dirty="0" smtClean="0">
              <a:solidFill>
                <a:srgbClr val="333399"/>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124691" y="4900798"/>
            <a:ext cx="2103610" cy="738664"/>
          </a:xfrm>
          <a:prstGeom prst="rect">
            <a:avLst/>
          </a:prstGeom>
          <a:noFill/>
        </p:spPr>
        <p:txBody>
          <a:bodyPr wrap="square" rtlCol="0">
            <a:spAutoFit/>
          </a:bodyPr>
          <a:lstStyle/>
          <a:p>
            <a:pPr algn="ctr"/>
            <a:r>
              <a:rPr lang="ja-JP" altLang="en-US" sz="1400" b="1" dirty="0" smtClean="0">
                <a:solidFill>
                  <a:srgbClr val="333399"/>
                </a:solidFill>
                <a:latin typeface="メイリオ" pitchFamily="50" charset="-128"/>
                <a:ea typeface="メイリオ" pitchFamily="50" charset="-128"/>
                <a:cs typeface="メイリオ" pitchFamily="50" charset="-128"/>
              </a:rPr>
              <a:t>導入側が</a:t>
            </a:r>
            <a:endParaRPr lang="en-US" altLang="ja-JP" sz="1400" b="1" dirty="0" smtClean="0">
              <a:solidFill>
                <a:srgbClr val="333399"/>
              </a:solidFill>
              <a:latin typeface="メイリオ" pitchFamily="50" charset="-128"/>
              <a:ea typeface="メイリオ" pitchFamily="50" charset="-128"/>
              <a:cs typeface="メイリオ" pitchFamily="50" charset="-128"/>
            </a:endParaRPr>
          </a:p>
          <a:p>
            <a:pPr algn="ctr"/>
            <a:r>
              <a:rPr lang="en-US" altLang="ja-JP" sz="1400" b="1" dirty="0" smtClean="0">
                <a:solidFill>
                  <a:srgbClr val="333399"/>
                </a:solidFill>
                <a:latin typeface="メイリオ" pitchFamily="50" charset="-128"/>
                <a:ea typeface="メイリオ" pitchFamily="50" charset="-128"/>
                <a:cs typeface="メイリオ" pitchFamily="50" charset="-128"/>
              </a:rPr>
              <a:t>IT</a:t>
            </a:r>
            <a:r>
              <a:rPr lang="ja-JP" altLang="en-US" sz="1400" b="1" dirty="0" smtClean="0">
                <a:solidFill>
                  <a:srgbClr val="333399"/>
                </a:solidFill>
                <a:latin typeface="メイリオ" pitchFamily="50" charset="-128"/>
                <a:ea typeface="メイリオ" pitchFamily="50" charset="-128"/>
                <a:cs typeface="メイリオ" pitchFamily="50" charset="-128"/>
              </a:rPr>
              <a:t>支援組織と相談</a:t>
            </a:r>
            <a:r>
              <a:rPr kumimoji="1" lang="ja-JP" altLang="en-US" sz="1400" b="1" dirty="0" smtClean="0">
                <a:solidFill>
                  <a:srgbClr val="333399"/>
                </a:solidFill>
                <a:latin typeface="メイリオ" pitchFamily="50" charset="-128"/>
                <a:ea typeface="メイリオ" pitchFamily="50" charset="-128"/>
                <a:cs typeface="メイリオ" pitchFamily="50" charset="-128"/>
              </a:rPr>
              <a:t>して</a:t>
            </a:r>
            <a:endParaRPr kumimoji="1" lang="en-US" altLang="ja-JP" sz="1400" b="1" dirty="0" smtClean="0">
              <a:solidFill>
                <a:srgbClr val="333399"/>
              </a:solidFill>
              <a:latin typeface="メイリオ" pitchFamily="50" charset="-128"/>
              <a:ea typeface="メイリオ" pitchFamily="50" charset="-128"/>
              <a:cs typeface="メイリオ" pitchFamily="50" charset="-128"/>
            </a:endParaRPr>
          </a:p>
          <a:p>
            <a:pPr algn="ctr"/>
            <a:r>
              <a:rPr kumimoji="1" lang="ja-JP" altLang="en-US" sz="1400" b="1" dirty="0" smtClean="0">
                <a:solidFill>
                  <a:srgbClr val="333399"/>
                </a:solidFill>
                <a:latin typeface="メイリオ" pitchFamily="50" charset="-128"/>
                <a:ea typeface="メイリオ" pitchFamily="50" charset="-128"/>
                <a:cs typeface="メイリオ" pitchFamily="50" charset="-128"/>
              </a:rPr>
              <a:t>決める部分</a:t>
            </a:r>
            <a:endParaRPr kumimoji="1" lang="ja-JP" altLang="en-US" sz="1400" b="1" dirty="0">
              <a:solidFill>
                <a:srgbClr val="333399"/>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09247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５－５．業務・システムの概要定義（</a:t>
            </a:r>
            <a:r>
              <a:rPr lang="en-US" altLang="ja-JP" dirty="0" smtClean="0"/>
              <a:t>2/3</a:t>
            </a:r>
            <a:r>
              <a:rPr lang="ja-JP" altLang="en-US" dirty="0" smtClean="0"/>
              <a:t>）</a:t>
            </a:r>
            <a:endParaRPr kumimoji="1" lang="ja-JP" altLang="en-US" dirty="0"/>
          </a:p>
        </p:txBody>
      </p:sp>
      <p:sp>
        <p:nvSpPr>
          <p:cNvPr id="4" name="Rectangle 291"/>
          <p:cNvSpPr>
            <a:spLocks noChangeArrowheads="1"/>
          </p:cNvSpPr>
          <p:nvPr/>
        </p:nvSpPr>
        <p:spPr bwMode="auto">
          <a:xfrm>
            <a:off x="112982" y="2161852"/>
            <a:ext cx="330935" cy="2086716"/>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600" b="1">
              <a:solidFill>
                <a:schemeClr val="bg1"/>
              </a:solidFill>
              <a:latin typeface="メイリオ" pitchFamily="50" charset="-128"/>
              <a:ea typeface="メイリオ" pitchFamily="50" charset="-128"/>
              <a:cs typeface="メイリオ" pitchFamily="50" charset="-128"/>
            </a:endParaRPr>
          </a:p>
        </p:txBody>
      </p:sp>
      <p:sp>
        <p:nvSpPr>
          <p:cNvPr id="5" name="Text Box 297"/>
          <p:cNvSpPr txBox="1">
            <a:spLocks noChangeArrowheads="1"/>
          </p:cNvSpPr>
          <p:nvPr/>
        </p:nvSpPr>
        <p:spPr bwMode="auto">
          <a:xfrm>
            <a:off x="77644" y="3003923"/>
            <a:ext cx="400110"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ja-JP" altLang="en-US" sz="1400" b="1" dirty="0">
                <a:solidFill>
                  <a:schemeClr val="bg1"/>
                </a:solidFill>
                <a:latin typeface="メイリオ" pitchFamily="50" charset="-128"/>
                <a:ea typeface="メイリオ" pitchFamily="50" charset="-128"/>
                <a:cs typeface="メイリオ" pitchFamily="50" charset="-128"/>
              </a:rPr>
              <a:t>発想</a:t>
            </a:r>
          </a:p>
        </p:txBody>
      </p:sp>
      <p:sp>
        <p:nvSpPr>
          <p:cNvPr id="6" name="Rectangle 3"/>
          <p:cNvSpPr>
            <a:spLocks noChangeArrowheads="1"/>
          </p:cNvSpPr>
          <p:nvPr/>
        </p:nvSpPr>
        <p:spPr bwMode="auto">
          <a:xfrm>
            <a:off x="502112" y="2161851"/>
            <a:ext cx="8512924" cy="20745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7" name="Rectangle 4"/>
          <p:cNvSpPr>
            <a:spLocks noChangeArrowheads="1"/>
          </p:cNvSpPr>
          <p:nvPr/>
        </p:nvSpPr>
        <p:spPr bwMode="auto">
          <a:xfrm>
            <a:off x="2670051" y="2372997"/>
            <a:ext cx="2052000" cy="268585"/>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ja-JP" altLang="en-US" sz="1300" b="1" dirty="0">
                <a:solidFill>
                  <a:schemeClr val="bg1"/>
                </a:solidFill>
                <a:latin typeface="メイリオ" pitchFamily="50" charset="-128"/>
                <a:ea typeface="メイリオ" pitchFamily="50" charset="-128"/>
                <a:cs typeface="メイリオ" pitchFamily="50" charset="-128"/>
              </a:rPr>
              <a:t>移管する</a:t>
            </a:r>
          </a:p>
        </p:txBody>
      </p:sp>
      <p:sp>
        <p:nvSpPr>
          <p:cNvPr id="8" name="Rectangle 5"/>
          <p:cNvSpPr>
            <a:spLocks noChangeArrowheads="1"/>
          </p:cNvSpPr>
          <p:nvPr/>
        </p:nvSpPr>
        <p:spPr bwMode="auto">
          <a:xfrm>
            <a:off x="571915" y="2673095"/>
            <a:ext cx="2052000" cy="15388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t" anchorCtr="0"/>
          <a:lstStyle/>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各業務プロセスの目的とアウトプットを検証</a:t>
            </a:r>
            <a:r>
              <a:rPr kumimoji="0" lang="ja-JP" altLang="en-US" sz="1000" dirty="0">
                <a:latin typeface="メイリオ" pitchFamily="50" charset="-128"/>
                <a:ea typeface="メイリオ" pitchFamily="50" charset="-128"/>
                <a:cs typeface="メイリオ" pitchFamily="50" charset="-128"/>
              </a:rPr>
              <a:t>し</a:t>
            </a:r>
            <a:r>
              <a:rPr kumimoji="0" lang="ja-JP" altLang="en-US" sz="1000" dirty="0" smtClean="0">
                <a:latin typeface="メイリオ" pitchFamily="50" charset="-128"/>
                <a:ea typeface="メイリオ" pitchFamily="50" charset="-128"/>
                <a:cs typeface="メイリオ" pitchFamily="50" charset="-128"/>
              </a:rPr>
              <a:t>、ビジネス要求に貢献しないものをやめる</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アウトソーシング化により自社での業務運用をやめる</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r>
              <a:rPr lang="ja-JP" altLang="en-US" sz="1000" dirty="0" smtClean="0">
                <a:latin typeface="メイリオ" pitchFamily="50" charset="-128"/>
                <a:ea typeface="メイリオ" pitchFamily="50" charset="-128"/>
                <a:cs typeface="メイリオ" pitchFamily="50" charset="-128"/>
              </a:rPr>
              <a:t>入力チェック機能を強化し、人によるチェックをやめる</a:t>
            </a:r>
            <a:endParaRPr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endParaRPr lang="ja-JP" altLang="en-US" sz="1000" dirty="0">
              <a:latin typeface="メイリオ" pitchFamily="50" charset="-128"/>
              <a:ea typeface="メイリオ" pitchFamily="50" charset="-128"/>
              <a:cs typeface="メイリオ" pitchFamily="50" charset="-128"/>
            </a:endParaRPr>
          </a:p>
        </p:txBody>
      </p:sp>
      <p:sp>
        <p:nvSpPr>
          <p:cNvPr id="9" name="Rectangle 6"/>
          <p:cNvSpPr>
            <a:spLocks noChangeArrowheads="1"/>
          </p:cNvSpPr>
          <p:nvPr/>
        </p:nvSpPr>
        <p:spPr bwMode="auto">
          <a:xfrm>
            <a:off x="2670051" y="2673095"/>
            <a:ext cx="2052000" cy="15388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t" anchorCtr="0"/>
          <a:lstStyle/>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データの正確性を判断できる人に入力業務を移管し、入力後のチェックと補正を不要とする</a:t>
            </a:r>
          </a:p>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ＩＴに移管し、自動化する</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部門間役割変更で工数平準化</a:t>
            </a:r>
          </a:p>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内部</a:t>
            </a:r>
            <a:r>
              <a:rPr kumimoji="0" lang="ja-JP" altLang="en-US" sz="1000" dirty="0">
                <a:latin typeface="メイリオ" pitchFamily="50" charset="-128"/>
                <a:ea typeface="メイリオ" pitchFamily="50" charset="-128"/>
                <a:cs typeface="メイリオ" pitchFamily="50" charset="-128"/>
              </a:rPr>
              <a:t>けん制が</a:t>
            </a:r>
            <a:r>
              <a:rPr kumimoji="0" lang="ja-JP" altLang="en-US" sz="1000" dirty="0" smtClean="0">
                <a:latin typeface="メイリオ" pitchFamily="50" charset="-128"/>
                <a:ea typeface="メイリオ" pitchFamily="50" charset="-128"/>
                <a:cs typeface="メイリオ" pitchFamily="50" charset="-128"/>
              </a:rPr>
              <a:t>働く様に役割</a:t>
            </a:r>
            <a:r>
              <a:rPr kumimoji="0" lang="ja-JP" altLang="en-US" sz="1000" dirty="0">
                <a:latin typeface="メイリオ" pitchFamily="50" charset="-128"/>
                <a:ea typeface="メイリオ" pitchFamily="50" charset="-128"/>
                <a:cs typeface="メイリオ" pitchFamily="50" charset="-128"/>
              </a:rPr>
              <a:t>を分離する</a:t>
            </a:r>
          </a:p>
        </p:txBody>
      </p:sp>
      <p:sp>
        <p:nvSpPr>
          <p:cNvPr id="10" name="Rectangle 7"/>
          <p:cNvSpPr>
            <a:spLocks noChangeArrowheads="1"/>
          </p:cNvSpPr>
          <p:nvPr/>
        </p:nvSpPr>
        <p:spPr bwMode="auto">
          <a:xfrm>
            <a:off x="4794767" y="2673095"/>
            <a:ext cx="2052000" cy="15388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t" anchorCtr="0"/>
          <a:lstStyle/>
          <a:p>
            <a:pPr marL="171450" indent="-171450" eaLnBrk="0" hangingPunct="0">
              <a:spcBef>
                <a:spcPct val="30000"/>
              </a:spcBef>
              <a:buFont typeface="Arial" pitchFamily="34" charset="0"/>
              <a:buChar char="•"/>
            </a:pPr>
            <a:r>
              <a:rPr kumimoji="0" lang="ja-JP" altLang="en-US" sz="1000" dirty="0">
                <a:latin typeface="メイリオ" pitchFamily="50" charset="-128"/>
                <a:ea typeface="メイリオ" pitchFamily="50" charset="-128"/>
                <a:cs typeface="メイリオ" pitchFamily="50" charset="-128"/>
              </a:rPr>
              <a:t>重複業務を統合して一本化</a:t>
            </a:r>
            <a:endParaRPr kumimoji="0" lang="en-US" altLang="ja-JP" sz="1000" dirty="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冗長なシステムをひとつにまとめ、２重入力をなくす</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コード標準化により２重管理をなくす</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r>
              <a:rPr kumimoji="0" lang="ja-JP" altLang="en-US" sz="1000" dirty="0">
                <a:latin typeface="メイリオ" pitchFamily="50" charset="-128"/>
                <a:ea typeface="メイリオ" pitchFamily="50" charset="-128"/>
                <a:cs typeface="メイリオ" pitchFamily="50" charset="-128"/>
              </a:rPr>
              <a:t>部分的</a:t>
            </a:r>
            <a:r>
              <a:rPr kumimoji="0" lang="ja-JP" altLang="en-US" sz="1000" dirty="0" smtClean="0">
                <a:latin typeface="メイリオ" pitchFamily="50" charset="-128"/>
                <a:ea typeface="メイリオ" pitchFamily="50" charset="-128"/>
                <a:cs typeface="メイリオ" pitchFamily="50" charset="-128"/>
              </a:rPr>
              <a:t>にしか利用していない帳票の情報を別の帳票上に出力する事により帳票を廃止</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endParaRPr kumimoji="0" lang="en-US" altLang="ja-JP" sz="1000" dirty="0" smtClean="0">
              <a:latin typeface="メイリオ" pitchFamily="50" charset="-128"/>
              <a:ea typeface="メイリオ" pitchFamily="50" charset="-128"/>
              <a:cs typeface="メイリオ" pitchFamily="50" charset="-128"/>
            </a:endParaRPr>
          </a:p>
        </p:txBody>
      </p:sp>
      <p:sp>
        <p:nvSpPr>
          <p:cNvPr id="11" name="Rectangle 8"/>
          <p:cNvSpPr>
            <a:spLocks noChangeArrowheads="1"/>
          </p:cNvSpPr>
          <p:nvPr/>
        </p:nvSpPr>
        <p:spPr bwMode="auto">
          <a:xfrm>
            <a:off x="6903866" y="2673095"/>
            <a:ext cx="2052000" cy="15388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t" anchorCtr="0"/>
          <a:lstStyle/>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そもそも</a:t>
            </a:r>
            <a:r>
              <a:rPr kumimoji="0" lang="ja-JP" altLang="en-US" sz="1000" dirty="0">
                <a:latin typeface="メイリオ" pitchFamily="50" charset="-128"/>
                <a:ea typeface="メイリオ" pitchFamily="50" charset="-128"/>
                <a:cs typeface="メイリオ" pitchFamily="50" charset="-128"/>
              </a:rPr>
              <a:t>その</a:t>
            </a:r>
            <a:r>
              <a:rPr kumimoji="0" lang="ja-JP" altLang="en-US" sz="1000" dirty="0" smtClean="0">
                <a:latin typeface="メイリオ" pitchFamily="50" charset="-128"/>
                <a:ea typeface="メイリオ" pitchFamily="50" charset="-128"/>
                <a:cs typeface="メイリオ" pitchFamily="50" charset="-128"/>
              </a:rPr>
              <a:t>業務自体が不要となる様に、業務プロセス全体をシンプル化する</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r>
              <a:rPr kumimoji="0" lang="ja-JP" altLang="en-US" sz="1000" dirty="0">
                <a:latin typeface="メイリオ" pitchFamily="50" charset="-128"/>
                <a:ea typeface="メイリオ" pitchFamily="50" charset="-128"/>
                <a:cs typeface="メイリオ" pitchFamily="50" charset="-128"/>
              </a:rPr>
              <a:t>問題発生自体を防止するしくみを考え、問題</a:t>
            </a:r>
            <a:r>
              <a:rPr kumimoji="0" lang="ja-JP" altLang="en-US" sz="1000" dirty="0" smtClean="0">
                <a:latin typeface="メイリオ" pitchFamily="50" charset="-128"/>
                <a:ea typeface="メイリオ" pitchFamily="50" charset="-128"/>
                <a:cs typeface="メイリオ" pitchFamily="50" charset="-128"/>
              </a:rPr>
              <a:t>対応を</a:t>
            </a:r>
            <a:r>
              <a:rPr kumimoji="0" lang="ja-JP" altLang="en-US" sz="1000" dirty="0">
                <a:latin typeface="メイリオ" pitchFamily="50" charset="-128"/>
                <a:ea typeface="メイリオ" pitchFamily="50" charset="-128"/>
                <a:cs typeface="メイリオ" pitchFamily="50" charset="-128"/>
              </a:rPr>
              <a:t>不要と</a:t>
            </a:r>
            <a:r>
              <a:rPr kumimoji="0" lang="ja-JP" altLang="en-US" sz="1000" dirty="0" smtClean="0">
                <a:latin typeface="メイリオ" pitchFamily="50" charset="-128"/>
                <a:ea typeface="メイリオ" pitchFamily="50" charset="-128"/>
                <a:cs typeface="メイリオ" pitchFamily="50" charset="-128"/>
              </a:rPr>
              <a:t>する</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r>
              <a:rPr kumimoji="0" lang="ja-JP" altLang="en-US" sz="1000" dirty="0" smtClean="0">
                <a:latin typeface="メイリオ" pitchFamily="50" charset="-128"/>
                <a:ea typeface="メイリオ" pitchFamily="50" charset="-128"/>
                <a:cs typeface="メイリオ" pitchFamily="50" charset="-128"/>
              </a:rPr>
              <a:t>業務プロセスを標準化し、例外処理や冗長な処理を削減</a:t>
            </a:r>
            <a:endParaRPr kumimoji="0" lang="en-US" altLang="ja-JP" sz="1000" dirty="0" smtClean="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endParaRPr kumimoji="0" lang="ja-JP" altLang="en-US" sz="1000" dirty="0">
              <a:latin typeface="メイリオ" pitchFamily="50" charset="-128"/>
              <a:ea typeface="メイリオ" pitchFamily="50" charset="-128"/>
              <a:cs typeface="メイリオ" pitchFamily="50" charset="-128"/>
            </a:endParaRPr>
          </a:p>
          <a:p>
            <a:pPr marL="171450" indent="-171450" eaLnBrk="0" hangingPunct="0">
              <a:spcBef>
                <a:spcPct val="30000"/>
              </a:spcBef>
              <a:buFont typeface="Arial" pitchFamily="34" charset="0"/>
              <a:buChar char="•"/>
            </a:pPr>
            <a:endParaRPr kumimoji="0" lang="ja-JP" altLang="en-US" sz="1000" dirty="0">
              <a:latin typeface="メイリオ" pitchFamily="50" charset="-128"/>
              <a:ea typeface="メイリオ" pitchFamily="50" charset="-128"/>
              <a:cs typeface="メイリオ" pitchFamily="50" charset="-128"/>
            </a:endParaRPr>
          </a:p>
        </p:txBody>
      </p:sp>
      <p:sp>
        <p:nvSpPr>
          <p:cNvPr id="12" name="Rectangle 9"/>
          <p:cNvSpPr>
            <a:spLocks noChangeArrowheads="1"/>
          </p:cNvSpPr>
          <p:nvPr/>
        </p:nvSpPr>
        <p:spPr bwMode="auto">
          <a:xfrm>
            <a:off x="4794767" y="2372997"/>
            <a:ext cx="2052000" cy="268585"/>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ja-JP" altLang="en-US" sz="1300" b="1" dirty="0">
                <a:solidFill>
                  <a:schemeClr val="bg1"/>
                </a:solidFill>
                <a:latin typeface="メイリオ" pitchFamily="50" charset="-128"/>
                <a:ea typeface="メイリオ" pitchFamily="50" charset="-128"/>
                <a:cs typeface="メイリオ" pitchFamily="50" charset="-128"/>
              </a:rPr>
              <a:t>統合する</a:t>
            </a:r>
          </a:p>
        </p:txBody>
      </p:sp>
      <p:sp>
        <p:nvSpPr>
          <p:cNvPr id="13" name="Rectangle 10"/>
          <p:cNvSpPr>
            <a:spLocks noChangeArrowheads="1"/>
          </p:cNvSpPr>
          <p:nvPr/>
        </p:nvSpPr>
        <p:spPr bwMode="auto">
          <a:xfrm>
            <a:off x="571915" y="2372997"/>
            <a:ext cx="2052000" cy="268585"/>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ja-JP" altLang="en-US" sz="1300" b="1" dirty="0">
                <a:solidFill>
                  <a:schemeClr val="bg1"/>
                </a:solidFill>
                <a:latin typeface="メイリオ" pitchFamily="50" charset="-128"/>
                <a:ea typeface="メイリオ" pitchFamily="50" charset="-128"/>
                <a:cs typeface="メイリオ" pitchFamily="50" charset="-128"/>
              </a:rPr>
              <a:t>やめる</a:t>
            </a:r>
          </a:p>
        </p:txBody>
      </p:sp>
      <p:sp>
        <p:nvSpPr>
          <p:cNvPr id="14" name="Rectangle 11"/>
          <p:cNvSpPr>
            <a:spLocks noChangeArrowheads="1"/>
          </p:cNvSpPr>
          <p:nvPr/>
        </p:nvSpPr>
        <p:spPr bwMode="auto">
          <a:xfrm>
            <a:off x="6903866" y="2372997"/>
            <a:ext cx="2052000" cy="268585"/>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ja-JP" altLang="en-US" sz="1300" b="1" dirty="0">
                <a:solidFill>
                  <a:schemeClr val="bg1"/>
                </a:solidFill>
                <a:latin typeface="メイリオ" pitchFamily="50" charset="-128"/>
                <a:ea typeface="メイリオ" pitchFamily="50" charset="-128"/>
                <a:cs typeface="メイリオ" pitchFamily="50" charset="-128"/>
              </a:rPr>
              <a:t>全く別観点で考える</a:t>
            </a:r>
          </a:p>
        </p:txBody>
      </p:sp>
      <p:sp>
        <p:nvSpPr>
          <p:cNvPr id="16" name="Rectangle 293"/>
          <p:cNvSpPr>
            <a:spLocks noChangeArrowheads="1"/>
          </p:cNvSpPr>
          <p:nvPr/>
        </p:nvSpPr>
        <p:spPr bwMode="auto">
          <a:xfrm>
            <a:off x="112982" y="5166284"/>
            <a:ext cx="339196" cy="1377037"/>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latin typeface="メイリオ" pitchFamily="50" charset="-128"/>
              <a:ea typeface="メイリオ" pitchFamily="50" charset="-128"/>
              <a:cs typeface="メイリオ" pitchFamily="50" charset="-128"/>
            </a:endParaRPr>
          </a:p>
        </p:txBody>
      </p:sp>
      <p:sp>
        <p:nvSpPr>
          <p:cNvPr id="17" name="Text Box 299"/>
          <p:cNvSpPr txBox="1">
            <a:spLocks noChangeArrowheads="1"/>
          </p:cNvSpPr>
          <p:nvPr/>
        </p:nvSpPr>
        <p:spPr bwMode="auto">
          <a:xfrm>
            <a:off x="62256" y="5674103"/>
            <a:ext cx="430887"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ja-JP" altLang="en-US" sz="1600" b="1" dirty="0">
                <a:solidFill>
                  <a:schemeClr val="bg1"/>
                </a:solidFill>
                <a:latin typeface="メイリオ" pitchFamily="50" charset="-128"/>
                <a:ea typeface="メイリオ" pitchFamily="50" charset="-128"/>
                <a:cs typeface="メイリオ" pitchFamily="50" charset="-128"/>
              </a:rPr>
              <a:t>変革</a:t>
            </a:r>
          </a:p>
        </p:txBody>
      </p:sp>
      <p:pic>
        <p:nvPicPr>
          <p:cNvPr id="18" name="Picture 117"/>
          <p:cNvPicPr>
            <a:picLocks noChangeAspect="1" noChangeArrowheads="1"/>
          </p:cNvPicPr>
          <p:nvPr/>
        </p:nvPicPr>
        <p:blipFill>
          <a:blip r:embed="rId2" cstate="print">
            <a:extLst>
              <a:ext uri="{28A0092B-C50C-407E-A947-70E740481C1C}">
                <a14:useLocalDpi xmlns:a14="http://schemas.microsoft.com/office/drawing/2010/main" val="0"/>
              </a:ext>
            </a:extLst>
          </a:blip>
          <a:srcRect r="4424"/>
          <a:stretch>
            <a:fillRect/>
          </a:stretch>
        </p:blipFill>
        <p:spPr bwMode="auto">
          <a:xfrm>
            <a:off x="6507614" y="5331248"/>
            <a:ext cx="2502343" cy="12739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366" y="5290415"/>
            <a:ext cx="2621503" cy="12037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19" descr="j0078732"/>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998398" y="5773052"/>
            <a:ext cx="459615" cy="762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120"/>
          <p:cNvSpPr>
            <a:spLocks noChangeArrowheads="1"/>
          </p:cNvSpPr>
          <p:nvPr/>
        </p:nvSpPr>
        <p:spPr bwMode="auto">
          <a:xfrm>
            <a:off x="2931327" y="5194859"/>
            <a:ext cx="3510682" cy="540000"/>
          </a:xfrm>
          <a:prstGeom prst="wedgeRoundRectCallout">
            <a:avLst>
              <a:gd name="adj1" fmla="val -31956"/>
              <a:gd name="adj2" fmla="val 77296"/>
              <a:gd name="adj3" fmla="val 16667"/>
            </a:avLst>
          </a:prstGeom>
          <a:solidFill>
            <a:srgbClr val="FFFF0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buFontTx/>
              <a:buChar char="•"/>
            </a:pPr>
            <a:r>
              <a:rPr lang="ja-JP" altLang="en-US" sz="1000" dirty="0">
                <a:solidFill>
                  <a:srgbClr val="000099"/>
                </a:solidFill>
                <a:latin typeface="メイリオ" pitchFamily="50" charset="-128"/>
                <a:ea typeface="メイリオ" pitchFamily="50" charset="-128"/>
                <a:cs typeface="メイリオ" pitchFamily="50" charset="-128"/>
              </a:rPr>
              <a:t>業務・役割分担・システムをセットで変える</a:t>
            </a:r>
          </a:p>
          <a:p>
            <a:pPr eaLnBrk="0" hangingPunct="0">
              <a:buFontTx/>
              <a:buChar char="•"/>
            </a:pPr>
            <a:r>
              <a:rPr lang="ja-JP" altLang="en-US" sz="1000" dirty="0">
                <a:solidFill>
                  <a:srgbClr val="000099"/>
                </a:solidFill>
                <a:latin typeface="メイリオ" pitchFamily="50" charset="-128"/>
                <a:ea typeface="メイリオ" pitchFamily="50" charset="-128"/>
                <a:cs typeface="メイリオ" pitchFamily="50" charset="-128"/>
              </a:rPr>
              <a:t>業務プロセスの各箱の目的とアウトプットに着目</a:t>
            </a:r>
          </a:p>
          <a:p>
            <a:pPr eaLnBrk="0" hangingPunct="0">
              <a:buFontTx/>
              <a:buChar char="•"/>
            </a:pPr>
            <a:r>
              <a:rPr lang="ja-JP" altLang="en-US" sz="1000" dirty="0">
                <a:solidFill>
                  <a:srgbClr val="000099"/>
                </a:solidFill>
                <a:latin typeface="メイリオ" pitchFamily="50" charset="-128"/>
                <a:ea typeface="メイリオ" pitchFamily="50" charset="-128"/>
                <a:cs typeface="メイリオ" pitchFamily="50" charset="-128"/>
              </a:rPr>
              <a:t>目的アウトプットを確認しフローを後ろから遡って見る</a:t>
            </a:r>
          </a:p>
        </p:txBody>
      </p:sp>
      <p:sp>
        <p:nvSpPr>
          <p:cNvPr id="22" name="AutoShape 121"/>
          <p:cNvSpPr>
            <a:spLocks noChangeArrowheads="1"/>
          </p:cNvSpPr>
          <p:nvPr/>
        </p:nvSpPr>
        <p:spPr bwMode="auto">
          <a:xfrm rot="16200000">
            <a:off x="4744404" y="4785908"/>
            <a:ext cx="529194" cy="2835061"/>
          </a:xfrm>
          <a:prstGeom prst="downArrow">
            <a:avLst>
              <a:gd name="adj1" fmla="val 50204"/>
              <a:gd name="adj2" fmla="val 83035"/>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eaVert" wrap="none" anchor="ctr"/>
          <a:lstStyle/>
          <a:p>
            <a:pPr algn="ctr" eaLnBrk="0" hangingPunct="0"/>
            <a:endParaRPr lang="ja-JP" altLang="ja-JP" sz="1000" b="1">
              <a:solidFill>
                <a:schemeClr val="bg2"/>
              </a:solidFill>
              <a:latin typeface="メイリオ" pitchFamily="50" charset="-128"/>
              <a:ea typeface="メイリオ" pitchFamily="50" charset="-128"/>
              <a:cs typeface="メイリオ" pitchFamily="50" charset="-128"/>
            </a:endParaRPr>
          </a:p>
        </p:txBody>
      </p:sp>
      <p:sp>
        <p:nvSpPr>
          <p:cNvPr id="24" name="Rectangle 2"/>
          <p:cNvSpPr>
            <a:spLocks noChangeArrowheads="1"/>
          </p:cNvSpPr>
          <p:nvPr/>
        </p:nvSpPr>
        <p:spPr bwMode="auto">
          <a:xfrm>
            <a:off x="502111" y="4276302"/>
            <a:ext cx="8512925" cy="870890"/>
          </a:xfrm>
          <a:prstGeom prst="rect">
            <a:avLst/>
          </a:prstGeom>
          <a:solidFill>
            <a:srgbClr val="FFFFCC"/>
          </a:solidFill>
          <a:ln w="9525">
            <a:solidFill>
              <a:schemeClr val="hlink"/>
            </a:solidFill>
            <a:miter lim="800000"/>
            <a:headEnd/>
            <a:tailEnd/>
          </a:ln>
        </p:spPr>
        <p:txBody>
          <a:bodyPr lIns="92075" tIns="46038" rIns="92075" bIns="46038"/>
          <a:lstStyle/>
          <a:p>
            <a:pPr marL="285750" indent="-285750" algn="l" eaLnBrk="1" hangingPunct="1">
              <a:spcBef>
                <a:spcPct val="20000"/>
              </a:spcBef>
              <a:buFont typeface="Wingdings" pitchFamily="2" charset="2"/>
              <a:buNone/>
            </a:pPr>
            <a:r>
              <a:rPr lang="ja-JP" altLang="en-US" sz="1100" u="sng" dirty="0">
                <a:latin typeface="メイリオ" pitchFamily="50" charset="-128"/>
                <a:ea typeface="メイリオ" pitchFamily="50" charset="-128"/>
                <a:cs typeface="メイリオ" pitchFamily="50" charset="-128"/>
              </a:rPr>
              <a:t>問題洗い出しの視点</a:t>
            </a:r>
          </a:p>
          <a:p>
            <a:pPr marL="285750" indent="-285750" algn="l" eaLnBrk="1" hangingPunct="1">
              <a:spcBef>
                <a:spcPct val="20000"/>
              </a:spcBef>
              <a:buFont typeface="Wingdings" pitchFamily="2" charset="2"/>
              <a:buChar char="l"/>
            </a:pPr>
            <a:endParaRPr lang="en-US" altLang="ja-JP" sz="1100" b="0" dirty="0">
              <a:solidFill>
                <a:srgbClr val="000099"/>
              </a:solidFill>
              <a:latin typeface="メイリオ" pitchFamily="50" charset="-128"/>
              <a:ea typeface="メイリオ" pitchFamily="50" charset="-128"/>
              <a:cs typeface="メイリオ" pitchFamily="50" charset="-128"/>
            </a:endParaRPr>
          </a:p>
        </p:txBody>
      </p:sp>
      <p:sp>
        <p:nvSpPr>
          <p:cNvPr id="25" name="Rectangle 287"/>
          <p:cNvSpPr>
            <a:spLocks noChangeArrowheads="1"/>
          </p:cNvSpPr>
          <p:nvPr/>
        </p:nvSpPr>
        <p:spPr bwMode="auto">
          <a:xfrm>
            <a:off x="5186812" y="4509267"/>
            <a:ext cx="2918964" cy="667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Font typeface="Wingdings" pitchFamily="2" charset="2"/>
              <a:buChar char="l"/>
            </a:pPr>
            <a:r>
              <a:rPr lang="ja-JP" altLang="en-US" sz="1100" b="0" dirty="0" smtClean="0">
                <a:solidFill>
                  <a:srgbClr val="000099"/>
                </a:solidFill>
                <a:latin typeface="メイリオ" pitchFamily="50" charset="-128"/>
                <a:ea typeface="メイリオ" pitchFamily="50" charset="-128"/>
                <a:cs typeface="メイリオ" pitchFamily="50" charset="-128"/>
              </a:rPr>
              <a:t> 作業</a:t>
            </a:r>
            <a:r>
              <a:rPr lang="ja-JP" altLang="en-US" sz="1100" b="0" dirty="0">
                <a:solidFill>
                  <a:srgbClr val="000099"/>
                </a:solidFill>
                <a:latin typeface="メイリオ" pitchFamily="50" charset="-128"/>
                <a:ea typeface="メイリオ" pitchFamily="50" charset="-128"/>
                <a:cs typeface="メイリオ" pitchFamily="50" charset="-128"/>
              </a:rPr>
              <a:t>のピークと谷</a:t>
            </a:r>
          </a:p>
          <a:p>
            <a:pPr algn="l">
              <a:spcBef>
                <a:spcPct val="20000"/>
              </a:spcBef>
              <a:buFont typeface="Wingdings" pitchFamily="2" charset="2"/>
              <a:buChar char="l"/>
            </a:pPr>
            <a:r>
              <a:rPr lang="ja-JP" altLang="en-US" sz="1100" b="0" dirty="0" smtClean="0">
                <a:solidFill>
                  <a:srgbClr val="000099"/>
                </a:solidFill>
                <a:latin typeface="メイリオ" pitchFamily="50" charset="-128"/>
                <a:ea typeface="メイリオ" pitchFamily="50" charset="-128"/>
                <a:cs typeface="メイリオ" pitchFamily="50" charset="-128"/>
              </a:rPr>
              <a:t> ボトルネック</a:t>
            </a:r>
            <a:endParaRPr lang="ja-JP" altLang="en-US" sz="1100" b="0" dirty="0">
              <a:solidFill>
                <a:srgbClr val="000099"/>
              </a:solidFill>
              <a:latin typeface="メイリオ" pitchFamily="50" charset="-128"/>
              <a:ea typeface="メイリオ" pitchFamily="50" charset="-128"/>
              <a:cs typeface="メイリオ" pitchFamily="50" charset="-128"/>
            </a:endParaRPr>
          </a:p>
          <a:p>
            <a:pPr algn="l">
              <a:spcBef>
                <a:spcPct val="20000"/>
              </a:spcBef>
              <a:buFont typeface="Wingdings" pitchFamily="2" charset="2"/>
              <a:buChar char="l"/>
            </a:pPr>
            <a:r>
              <a:rPr lang="ja-JP" altLang="en-US" sz="1100" dirty="0">
                <a:solidFill>
                  <a:srgbClr val="000099"/>
                </a:solidFill>
                <a:latin typeface="メイリオ" pitchFamily="50" charset="-128"/>
                <a:ea typeface="メイリオ" pitchFamily="50" charset="-128"/>
                <a:cs typeface="メイリオ" pitchFamily="50" charset="-128"/>
              </a:rPr>
              <a:t> </a:t>
            </a:r>
            <a:r>
              <a:rPr lang="ja-JP" altLang="en-US" sz="1100" b="0" dirty="0" smtClean="0">
                <a:solidFill>
                  <a:srgbClr val="000099"/>
                </a:solidFill>
                <a:latin typeface="メイリオ" pitchFamily="50" charset="-128"/>
                <a:ea typeface="メイリオ" pitchFamily="50" charset="-128"/>
                <a:cs typeface="メイリオ" pitchFamily="50" charset="-128"/>
              </a:rPr>
              <a:t>習慣的</a:t>
            </a:r>
            <a:r>
              <a:rPr lang="ja-JP" altLang="en-US" sz="1100" b="0" dirty="0">
                <a:solidFill>
                  <a:srgbClr val="000099"/>
                </a:solidFill>
                <a:latin typeface="メイリオ" pitchFamily="50" charset="-128"/>
                <a:ea typeface="メイリオ" pitchFamily="50" charset="-128"/>
                <a:cs typeface="メイリオ" pitchFamily="50" charset="-128"/>
              </a:rPr>
              <a:t>／伝統的で特に意味のない業務</a:t>
            </a:r>
          </a:p>
        </p:txBody>
      </p:sp>
      <p:sp>
        <p:nvSpPr>
          <p:cNvPr id="26" name="Rectangle 288"/>
          <p:cNvSpPr>
            <a:spLocks noChangeArrowheads="1"/>
          </p:cNvSpPr>
          <p:nvPr/>
        </p:nvSpPr>
        <p:spPr bwMode="auto">
          <a:xfrm>
            <a:off x="2757896" y="4512076"/>
            <a:ext cx="2138558" cy="667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Font typeface="Wingdings" pitchFamily="2" charset="2"/>
              <a:buChar char="l"/>
            </a:pPr>
            <a:r>
              <a:rPr lang="ja-JP" altLang="en-US" sz="1100" dirty="0">
                <a:solidFill>
                  <a:srgbClr val="000099"/>
                </a:solidFill>
                <a:latin typeface="メイリオ" pitchFamily="50" charset="-128"/>
                <a:ea typeface="メイリオ" pitchFamily="50" charset="-128"/>
                <a:cs typeface="メイリオ" pitchFamily="50" charset="-128"/>
              </a:rPr>
              <a:t> </a:t>
            </a:r>
            <a:r>
              <a:rPr lang="ja-JP" altLang="en-US" sz="1100" b="0" dirty="0" smtClean="0">
                <a:solidFill>
                  <a:srgbClr val="000099"/>
                </a:solidFill>
                <a:latin typeface="メイリオ" pitchFamily="50" charset="-128"/>
                <a:ea typeface="メイリオ" pitchFamily="50" charset="-128"/>
                <a:cs typeface="メイリオ" pitchFamily="50" charset="-128"/>
              </a:rPr>
              <a:t>過度</a:t>
            </a:r>
            <a:r>
              <a:rPr lang="ja-JP" altLang="en-US" sz="1100" b="0" dirty="0">
                <a:solidFill>
                  <a:srgbClr val="000099"/>
                </a:solidFill>
                <a:latin typeface="メイリオ" pitchFamily="50" charset="-128"/>
                <a:ea typeface="メイリオ" pitchFamily="50" charset="-128"/>
                <a:cs typeface="メイリオ" pitchFamily="50" charset="-128"/>
              </a:rPr>
              <a:t>の例外処理・コスト</a:t>
            </a:r>
          </a:p>
          <a:p>
            <a:pPr algn="l">
              <a:spcBef>
                <a:spcPct val="20000"/>
              </a:spcBef>
              <a:buFont typeface="Wingdings" pitchFamily="2" charset="2"/>
              <a:buChar char="l"/>
            </a:pPr>
            <a:r>
              <a:rPr lang="ja-JP" altLang="en-US" sz="1100" dirty="0">
                <a:solidFill>
                  <a:srgbClr val="000099"/>
                </a:solidFill>
                <a:latin typeface="メイリオ" pitchFamily="50" charset="-128"/>
                <a:ea typeface="メイリオ" pitchFamily="50" charset="-128"/>
                <a:cs typeface="メイリオ" pitchFamily="50" charset="-128"/>
              </a:rPr>
              <a:t> </a:t>
            </a:r>
            <a:r>
              <a:rPr lang="ja-JP" altLang="en-US" sz="1100" b="0" dirty="0" smtClean="0">
                <a:solidFill>
                  <a:srgbClr val="000099"/>
                </a:solidFill>
                <a:latin typeface="メイリオ" pitchFamily="50" charset="-128"/>
                <a:ea typeface="メイリオ" pitchFamily="50" charset="-128"/>
                <a:cs typeface="メイリオ" pitchFamily="50" charset="-128"/>
              </a:rPr>
              <a:t>不正確</a:t>
            </a:r>
            <a:endParaRPr lang="ja-JP" altLang="en-US" sz="1100" b="0" dirty="0">
              <a:solidFill>
                <a:srgbClr val="000099"/>
              </a:solidFill>
              <a:latin typeface="メイリオ" pitchFamily="50" charset="-128"/>
              <a:ea typeface="メイリオ" pitchFamily="50" charset="-128"/>
              <a:cs typeface="メイリオ" pitchFamily="50" charset="-128"/>
            </a:endParaRPr>
          </a:p>
          <a:p>
            <a:pPr algn="l">
              <a:spcBef>
                <a:spcPct val="20000"/>
              </a:spcBef>
              <a:buFont typeface="Wingdings" pitchFamily="2" charset="2"/>
              <a:buChar char="l"/>
            </a:pPr>
            <a:r>
              <a:rPr lang="ja-JP" altLang="en-US" sz="1100" dirty="0">
                <a:solidFill>
                  <a:srgbClr val="000099"/>
                </a:solidFill>
                <a:latin typeface="メイリオ" pitchFamily="50" charset="-128"/>
                <a:ea typeface="メイリオ" pitchFamily="50" charset="-128"/>
                <a:cs typeface="メイリオ" pitchFamily="50" charset="-128"/>
              </a:rPr>
              <a:t> </a:t>
            </a:r>
            <a:r>
              <a:rPr lang="ja-JP" altLang="en-US" sz="1100" b="0" dirty="0" smtClean="0">
                <a:solidFill>
                  <a:srgbClr val="000099"/>
                </a:solidFill>
                <a:latin typeface="メイリオ" pitchFamily="50" charset="-128"/>
                <a:ea typeface="メイリオ" pitchFamily="50" charset="-128"/>
                <a:cs typeface="メイリオ" pitchFamily="50" charset="-128"/>
              </a:rPr>
              <a:t>欠落</a:t>
            </a:r>
            <a:endParaRPr lang="ja-JP" altLang="en-US" sz="1100" b="0" dirty="0">
              <a:solidFill>
                <a:srgbClr val="000099"/>
              </a:solidFill>
              <a:latin typeface="メイリオ" pitchFamily="50" charset="-128"/>
              <a:ea typeface="メイリオ" pitchFamily="50" charset="-128"/>
              <a:cs typeface="メイリオ" pitchFamily="50" charset="-128"/>
            </a:endParaRPr>
          </a:p>
        </p:txBody>
      </p:sp>
      <p:sp>
        <p:nvSpPr>
          <p:cNvPr id="27" name="Rectangle 289"/>
          <p:cNvSpPr>
            <a:spLocks noChangeArrowheads="1"/>
          </p:cNvSpPr>
          <p:nvPr/>
        </p:nvSpPr>
        <p:spPr bwMode="auto">
          <a:xfrm>
            <a:off x="547759" y="4493816"/>
            <a:ext cx="2138558" cy="667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Font typeface="Wingdings" pitchFamily="2" charset="2"/>
              <a:buChar char="l"/>
            </a:pPr>
            <a:r>
              <a:rPr lang="ja-JP" altLang="en-US" sz="1100" b="0" dirty="0" smtClean="0">
                <a:solidFill>
                  <a:srgbClr val="000099"/>
                </a:solidFill>
                <a:latin typeface="メイリオ" pitchFamily="50" charset="-128"/>
                <a:ea typeface="メイリオ" pitchFamily="50" charset="-128"/>
                <a:cs typeface="メイリオ" pitchFamily="50" charset="-128"/>
              </a:rPr>
              <a:t> 多量</a:t>
            </a:r>
            <a:r>
              <a:rPr lang="ja-JP" altLang="en-US" sz="1100" b="0" dirty="0">
                <a:solidFill>
                  <a:srgbClr val="000099"/>
                </a:solidFill>
                <a:latin typeface="メイリオ" pitchFamily="50" charset="-128"/>
                <a:ea typeface="メイリオ" pitchFamily="50" charset="-128"/>
                <a:cs typeface="メイリオ" pitchFamily="50" charset="-128"/>
              </a:rPr>
              <a:t>な作業・情報</a:t>
            </a:r>
          </a:p>
          <a:p>
            <a:pPr algn="l">
              <a:spcBef>
                <a:spcPct val="20000"/>
              </a:spcBef>
              <a:buFont typeface="Wingdings" pitchFamily="2" charset="2"/>
              <a:buChar char="l"/>
            </a:pPr>
            <a:r>
              <a:rPr lang="ja-JP" altLang="en-US" sz="1100" b="0" dirty="0" smtClean="0">
                <a:solidFill>
                  <a:srgbClr val="000099"/>
                </a:solidFill>
                <a:latin typeface="メイリオ" pitchFamily="50" charset="-128"/>
                <a:ea typeface="メイリオ" pitchFamily="50" charset="-128"/>
                <a:cs typeface="メイリオ" pitchFamily="50" charset="-128"/>
              </a:rPr>
              <a:t> 冗長</a:t>
            </a:r>
            <a:r>
              <a:rPr lang="ja-JP" altLang="en-US" sz="1100" b="0" dirty="0">
                <a:solidFill>
                  <a:srgbClr val="000099"/>
                </a:solidFill>
                <a:latin typeface="メイリオ" pitchFamily="50" charset="-128"/>
                <a:ea typeface="メイリオ" pitchFamily="50" charset="-128"/>
                <a:cs typeface="メイリオ" pitchFamily="50" charset="-128"/>
              </a:rPr>
              <a:t>な活動・情報</a:t>
            </a:r>
          </a:p>
          <a:p>
            <a:pPr algn="l">
              <a:spcBef>
                <a:spcPct val="20000"/>
              </a:spcBef>
              <a:buFont typeface="Wingdings" pitchFamily="2" charset="2"/>
              <a:buChar char="l"/>
            </a:pPr>
            <a:r>
              <a:rPr lang="ja-JP" altLang="en-US" sz="1100" b="0" dirty="0" smtClean="0">
                <a:solidFill>
                  <a:srgbClr val="000099"/>
                </a:solidFill>
                <a:latin typeface="メイリオ" pitchFamily="50" charset="-128"/>
                <a:ea typeface="メイリオ" pitchFamily="50" charset="-128"/>
                <a:cs typeface="メイリオ" pitchFamily="50" charset="-128"/>
              </a:rPr>
              <a:t> 不適切</a:t>
            </a:r>
            <a:r>
              <a:rPr lang="ja-JP" altLang="en-US" sz="1100" b="0" dirty="0">
                <a:solidFill>
                  <a:srgbClr val="000099"/>
                </a:solidFill>
                <a:latin typeface="メイリオ" pitchFamily="50" charset="-128"/>
                <a:ea typeface="メイリオ" pitchFamily="50" charset="-128"/>
                <a:cs typeface="メイリオ" pitchFamily="50" charset="-128"/>
              </a:rPr>
              <a:t>なコントロール</a:t>
            </a:r>
          </a:p>
        </p:txBody>
      </p:sp>
      <p:sp>
        <p:nvSpPr>
          <p:cNvPr id="28" name="Rectangle 292"/>
          <p:cNvSpPr>
            <a:spLocks noChangeArrowheads="1"/>
          </p:cNvSpPr>
          <p:nvPr/>
        </p:nvSpPr>
        <p:spPr bwMode="auto">
          <a:xfrm>
            <a:off x="112982" y="4260760"/>
            <a:ext cx="339196" cy="903197"/>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600">
              <a:latin typeface="メイリオ" pitchFamily="50" charset="-128"/>
              <a:ea typeface="メイリオ" pitchFamily="50" charset="-128"/>
              <a:cs typeface="メイリオ" pitchFamily="50" charset="-128"/>
            </a:endParaRPr>
          </a:p>
        </p:txBody>
      </p:sp>
      <p:sp>
        <p:nvSpPr>
          <p:cNvPr id="29" name="Text Box 298"/>
          <p:cNvSpPr txBox="1">
            <a:spLocks noChangeArrowheads="1"/>
          </p:cNvSpPr>
          <p:nvPr/>
        </p:nvSpPr>
        <p:spPr bwMode="auto">
          <a:xfrm>
            <a:off x="77644" y="4442052"/>
            <a:ext cx="400110"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ja-JP" altLang="en-US" sz="1400" b="1" dirty="0">
                <a:solidFill>
                  <a:schemeClr val="bg1"/>
                </a:solidFill>
                <a:latin typeface="メイリオ" pitchFamily="50" charset="-128"/>
                <a:ea typeface="メイリオ" pitchFamily="50" charset="-128"/>
                <a:cs typeface="メイリオ" pitchFamily="50" charset="-128"/>
              </a:rPr>
              <a:t>着目</a:t>
            </a:r>
          </a:p>
        </p:txBody>
      </p:sp>
      <p:sp>
        <p:nvSpPr>
          <p:cNvPr id="30" name="Rectangle 290"/>
          <p:cNvSpPr>
            <a:spLocks noChangeArrowheads="1"/>
          </p:cNvSpPr>
          <p:nvPr/>
        </p:nvSpPr>
        <p:spPr bwMode="auto">
          <a:xfrm>
            <a:off x="112858" y="1219459"/>
            <a:ext cx="331059" cy="937748"/>
          </a:xfrm>
          <a:prstGeom prst="rect">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600">
              <a:latin typeface="メイリオ" pitchFamily="50" charset="-128"/>
              <a:ea typeface="メイリオ" pitchFamily="50" charset="-128"/>
              <a:cs typeface="メイリオ" pitchFamily="50" charset="-128"/>
            </a:endParaRPr>
          </a:p>
        </p:txBody>
      </p:sp>
      <p:grpSp>
        <p:nvGrpSpPr>
          <p:cNvPr id="23" name="グループ化 22"/>
          <p:cNvGrpSpPr/>
          <p:nvPr/>
        </p:nvGrpSpPr>
        <p:grpSpPr>
          <a:xfrm>
            <a:off x="1271476" y="1331509"/>
            <a:ext cx="7201284" cy="533770"/>
            <a:chOff x="1271476" y="1513283"/>
            <a:chExt cx="7201284" cy="650483"/>
          </a:xfrm>
        </p:grpSpPr>
        <p:sp>
          <p:nvSpPr>
            <p:cNvPr id="31" name="Oval 279"/>
            <p:cNvSpPr>
              <a:spLocks noChangeArrowheads="1"/>
            </p:cNvSpPr>
            <p:nvPr/>
          </p:nvSpPr>
          <p:spPr bwMode="auto">
            <a:xfrm>
              <a:off x="3150072" y="1515880"/>
              <a:ext cx="5322688" cy="590654"/>
            </a:xfrm>
            <a:prstGeom prst="ellipse">
              <a:avLst/>
            </a:prstGeom>
            <a:noFill/>
            <a:ln w="9525" algn="ctr">
              <a:solidFill>
                <a:srgbClr val="00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300">
                <a:latin typeface="メイリオ" pitchFamily="50" charset="-128"/>
                <a:ea typeface="メイリオ" pitchFamily="50" charset="-128"/>
                <a:cs typeface="メイリオ" pitchFamily="50" charset="-128"/>
              </a:endParaRPr>
            </a:p>
          </p:txBody>
        </p:sp>
        <p:grpSp>
          <p:nvGrpSpPr>
            <p:cNvPr id="15" name="グループ化 14"/>
            <p:cNvGrpSpPr/>
            <p:nvPr/>
          </p:nvGrpSpPr>
          <p:grpSpPr>
            <a:xfrm>
              <a:off x="1271476" y="1513283"/>
              <a:ext cx="5106939" cy="590654"/>
              <a:chOff x="1271476" y="1513283"/>
              <a:chExt cx="5106939" cy="590654"/>
            </a:xfrm>
          </p:grpSpPr>
          <p:sp>
            <p:nvSpPr>
              <p:cNvPr id="32" name="Oval 280"/>
              <p:cNvSpPr>
                <a:spLocks noChangeArrowheads="1"/>
              </p:cNvSpPr>
              <p:nvPr/>
            </p:nvSpPr>
            <p:spPr bwMode="auto">
              <a:xfrm>
                <a:off x="1271476" y="1513283"/>
                <a:ext cx="5106939" cy="590654"/>
              </a:xfrm>
              <a:prstGeom prst="ellipse">
                <a:avLst/>
              </a:prstGeom>
              <a:noFill/>
              <a:ln w="9525" algn="ctr">
                <a:solidFill>
                  <a:srgbClr val="0000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300">
                  <a:latin typeface="メイリオ" pitchFamily="50" charset="-128"/>
                  <a:ea typeface="メイリオ" pitchFamily="50" charset="-128"/>
                  <a:cs typeface="メイリオ" pitchFamily="50" charset="-128"/>
                </a:endParaRPr>
              </a:p>
            </p:txBody>
          </p:sp>
          <p:sp>
            <p:nvSpPr>
              <p:cNvPr id="33" name="Text Box 281"/>
              <p:cNvSpPr txBox="1">
                <a:spLocks noChangeArrowheads="1"/>
              </p:cNvSpPr>
              <p:nvPr/>
            </p:nvSpPr>
            <p:spPr bwMode="auto">
              <a:xfrm>
                <a:off x="1695115" y="1700361"/>
                <a:ext cx="1184940" cy="3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300" dirty="0">
                    <a:solidFill>
                      <a:srgbClr val="FF0000"/>
                    </a:solidFill>
                    <a:latin typeface="メイリオ" pitchFamily="50" charset="-128"/>
                    <a:ea typeface="メイリオ" pitchFamily="50" charset="-128"/>
                    <a:cs typeface="メイリオ" pitchFamily="50" charset="-128"/>
                  </a:rPr>
                  <a:t>ビジネス戦略</a:t>
                </a:r>
              </a:p>
            </p:txBody>
          </p:sp>
          <p:sp>
            <p:nvSpPr>
              <p:cNvPr id="34" name="Text Box 282"/>
              <p:cNvSpPr txBox="1">
                <a:spLocks noChangeArrowheads="1"/>
              </p:cNvSpPr>
              <p:nvPr/>
            </p:nvSpPr>
            <p:spPr bwMode="auto">
              <a:xfrm>
                <a:off x="4441780" y="1700049"/>
                <a:ext cx="518091" cy="36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300" dirty="0">
                    <a:solidFill>
                      <a:srgbClr val="FF0000"/>
                    </a:solidFill>
                    <a:latin typeface="メイリオ" pitchFamily="50" charset="-128"/>
                    <a:ea typeface="メイリオ" pitchFamily="50" charset="-128"/>
                    <a:cs typeface="メイリオ" pitchFamily="50" charset="-128"/>
                  </a:rPr>
                  <a:t>要求</a:t>
                </a:r>
              </a:p>
            </p:txBody>
          </p:sp>
        </p:grpSp>
        <p:sp>
          <p:nvSpPr>
            <p:cNvPr id="35" name="Text Box 283"/>
            <p:cNvSpPr txBox="1">
              <a:spLocks noChangeArrowheads="1"/>
            </p:cNvSpPr>
            <p:nvPr/>
          </p:nvSpPr>
          <p:spPr bwMode="auto">
            <a:xfrm>
              <a:off x="6473047" y="1547451"/>
              <a:ext cx="1184941" cy="616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300" dirty="0">
                  <a:solidFill>
                    <a:srgbClr val="FF0000"/>
                  </a:solidFill>
                  <a:latin typeface="メイリオ" pitchFamily="50" charset="-128"/>
                  <a:ea typeface="メイリオ" pitchFamily="50" charset="-128"/>
                  <a:cs typeface="メイリオ" pitchFamily="50" charset="-128"/>
                </a:rPr>
                <a:t>要求の</a:t>
              </a:r>
              <a:r>
                <a:rPr lang="ja-JP" altLang="en-US" sz="1300" dirty="0" smtClean="0">
                  <a:solidFill>
                    <a:srgbClr val="FF0000"/>
                  </a:solidFill>
                  <a:latin typeface="メイリオ" pitchFamily="50" charset="-128"/>
                  <a:ea typeface="メイリオ" pitchFamily="50" charset="-128"/>
                  <a:cs typeface="メイリオ" pitchFamily="50" charset="-128"/>
                </a:rPr>
                <a:t>発生</a:t>
              </a:r>
              <a:endParaRPr lang="en-US" altLang="ja-JP" sz="1300" dirty="0" smtClean="0">
                <a:solidFill>
                  <a:srgbClr val="FF0000"/>
                </a:solidFill>
                <a:latin typeface="メイリオ" pitchFamily="50" charset="-128"/>
                <a:ea typeface="メイリオ" pitchFamily="50" charset="-128"/>
                <a:cs typeface="メイリオ" pitchFamily="50" charset="-128"/>
              </a:endParaRPr>
            </a:p>
            <a:p>
              <a:pPr algn="ctr"/>
              <a:r>
                <a:rPr lang="ja-JP" altLang="en-US" sz="1300" dirty="0" smtClean="0">
                  <a:solidFill>
                    <a:srgbClr val="FF0000"/>
                  </a:solidFill>
                  <a:latin typeface="メイリオ" pitchFamily="50" charset="-128"/>
                  <a:ea typeface="メイリオ" pitchFamily="50" charset="-128"/>
                  <a:cs typeface="メイリオ" pitchFamily="50" charset="-128"/>
                </a:rPr>
                <a:t>して</a:t>
              </a:r>
              <a:r>
                <a:rPr lang="ja-JP" altLang="en-US" sz="1300" dirty="0">
                  <a:solidFill>
                    <a:srgbClr val="FF0000"/>
                  </a:solidFill>
                  <a:latin typeface="メイリオ" pitchFamily="50" charset="-128"/>
                  <a:ea typeface="メイリオ" pitchFamily="50" charset="-128"/>
                  <a:cs typeface="メイリオ" pitchFamily="50" charset="-128"/>
                </a:rPr>
                <a:t>いる業務</a:t>
              </a:r>
            </a:p>
          </p:txBody>
        </p:sp>
      </p:grpSp>
      <p:sp>
        <p:nvSpPr>
          <p:cNvPr id="36" name="AutoShape 284"/>
          <p:cNvSpPr>
            <a:spLocks noChangeArrowheads="1"/>
          </p:cNvSpPr>
          <p:nvPr/>
        </p:nvSpPr>
        <p:spPr bwMode="auto">
          <a:xfrm>
            <a:off x="1524406" y="1904798"/>
            <a:ext cx="6484195" cy="257053"/>
          </a:xfrm>
          <a:prstGeom prst="flowChartMerge">
            <a:avLst/>
          </a:prstGeom>
          <a:gradFill rotWithShape="1">
            <a:gsLst>
              <a:gs pos="0">
                <a:srgbClr val="000099">
                  <a:gamma/>
                  <a:tint val="54118"/>
                  <a:invGamma/>
                </a:srgbClr>
              </a:gs>
              <a:gs pos="100000">
                <a:srgbClr val="000099"/>
              </a:gs>
            </a:gsLst>
            <a:lin ang="5400000" scaled="1"/>
          </a:gradFill>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600">
              <a:latin typeface="メイリオ" pitchFamily="50" charset="-128"/>
              <a:ea typeface="メイリオ" pitchFamily="50" charset="-128"/>
              <a:cs typeface="メイリオ" pitchFamily="50" charset="-128"/>
            </a:endParaRPr>
          </a:p>
        </p:txBody>
      </p:sp>
      <p:sp>
        <p:nvSpPr>
          <p:cNvPr id="38" name="Rectangle 111"/>
          <p:cNvSpPr>
            <a:spLocks noChangeArrowheads="1"/>
          </p:cNvSpPr>
          <p:nvPr/>
        </p:nvSpPr>
        <p:spPr bwMode="auto">
          <a:xfrm>
            <a:off x="4228959" y="2156096"/>
            <a:ext cx="221304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square">
            <a:spAutoFit/>
          </a:bodyPr>
          <a:lstStyle/>
          <a:p>
            <a:pPr algn="l" eaLnBrk="1" hangingPunct="1"/>
            <a:r>
              <a:rPr lang="ja-JP" altLang="en-US" sz="1300" b="1" dirty="0">
                <a:latin typeface="メイリオ" pitchFamily="50" charset="-128"/>
                <a:ea typeface="メイリオ" pitchFamily="50" charset="-128"/>
                <a:cs typeface="メイリオ" pitchFamily="50" charset="-128"/>
              </a:rPr>
              <a:t>業務自体を</a:t>
            </a:r>
            <a:r>
              <a:rPr lang="en-US" altLang="ja-JP" sz="1300" b="1" dirty="0">
                <a:latin typeface="メイリオ" pitchFamily="50" charset="-128"/>
                <a:ea typeface="メイリオ" pitchFamily="50" charset="-128"/>
                <a:cs typeface="メイリオ" pitchFamily="50" charset="-128"/>
              </a:rPr>
              <a:t>…</a:t>
            </a:r>
          </a:p>
        </p:txBody>
      </p:sp>
      <p:sp>
        <p:nvSpPr>
          <p:cNvPr id="40" name="テキスト ボックス 39"/>
          <p:cNvSpPr txBox="1"/>
          <p:nvPr/>
        </p:nvSpPr>
        <p:spPr>
          <a:xfrm>
            <a:off x="251520" y="796642"/>
            <a:ext cx="8568952" cy="338554"/>
          </a:xfrm>
          <a:prstGeom prst="rect">
            <a:avLst/>
          </a:prstGeom>
          <a:noFill/>
        </p:spPr>
        <p:txBody>
          <a:bodyPr wrap="square" rtlCol="0">
            <a:spAutoFit/>
          </a:bodyPr>
          <a:lstStyle/>
          <a:p>
            <a:r>
              <a:rPr lang="ja-JP" altLang="en-US" sz="1600" b="1" dirty="0">
                <a:latin typeface="メイリオ" pitchFamily="50" charset="-128"/>
                <a:ea typeface="メイリオ" pitchFamily="50" charset="-128"/>
                <a:cs typeface="メイリオ" pitchFamily="50" charset="-128"/>
              </a:rPr>
              <a:t>「業務・システムの概要定義」考え方の</a:t>
            </a:r>
            <a:r>
              <a:rPr lang="ja-JP" altLang="en-US" sz="1600" b="1" dirty="0" smtClean="0">
                <a:latin typeface="メイリオ" pitchFamily="50" charset="-128"/>
                <a:ea typeface="メイリオ" pitchFamily="50" charset="-128"/>
                <a:cs typeface="メイリオ" pitchFamily="50" charset="-128"/>
              </a:rPr>
              <a:t>ヒント（</a:t>
            </a:r>
            <a:r>
              <a:rPr lang="en-US" altLang="ja-JP" sz="1600" b="1" dirty="0" smtClean="0">
                <a:latin typeface="メイリオ" pitchFamily="50" charset="-128"/>
                <a:ea typeface="メイリオ" pitchFamily="50" charset="-128"/>
                <a:cs typeface="メイリオ" pitchFamily="50" charset="-128"/>
              </a:rPr>
              <a:t>Tips</a:t>
            </a:r>
            <a:r>
              <a:rPr lang="ja-JP" altLang="en-US" sz="1600" b="1" dirty="0" smtClean="0">
                <a:latin typeface="メイリオ" pitchFamily="50" charset="-128"/>
                <a:ea typeface="メイリオ" pitchFamily="50" charset="-128"/>
                <a:cs typeface="メイリオ" pitchFamily="50" charset="-128"/>
              </a:rPr>
              <a:t>）</a:t>
            </a:r>
            <a:endParaRPr lang="ja-JP" altLang="en-US" sz="1600" b="1" dirty="0">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539552" y="1093707"/>
            <a:ext cx="8208912"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「業務プロセス」、「組織・役割分担」、「システム」をセットで変革した新しいしくみを考える。</a:t>
            </a:r>
          </a:p>
        </p:txBody>
      </p:sp>
      <p:sp>
        <p:nvSpPr>
          <p:cNvPr id="42" name="Text Box 296"/>
          <p:cNvSpPr txBox="1">
            <a:spLocks noChangeArrowheads="1"/>
          </p:cNvSpPr>
          <p:nvPr/>
        </p:nvSpPr>
        <p:spPr bwMode="auto">
          <a:xfrm>
            <a:off x="52068" y="1198827"/>
            <a:ext cx="40011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ja-JP" altLang="en-US" sz="1400" b="1" dirty="0">
                <a:solidFill>
                  <a:schemeClr val="bg1"/>
                </a:solidFill>
                <a:latin typeface="メイリオ" pitchFamily="50" charset="-128"/>
                <a:ea typeface="メイリオ" pitchFamily="50" charset="-128"/>
                <a:cs typeface="メイリオ" pitchFamily="50" charset="-128"/>
              </a:rPr>
              <a:t>インプット</a:t>
            </a:r>
          </a:p>
        </p:txBody>
      </p:sp>
      <p:sp>
        <p:nvSpPr>
          <p:cNvPr id="3" name="テキスト ボックス 2"/>
          <p:cNvSpPr txBox="1"/>
          <p:nvPr/>
        </p:nvSpPr>
        <p:spPr>
          <a:xfrm>
            <a:off x="1501621" y="4029441"/>
            <a:ext cx="346249" cy="289503"/>
          </a:xfrm>
          <a:prstGeom prst="rect">
            <a:avLst/>
          </a:prstGeom>
          <a:noFill/>
        </p:spPr>
        <p:txBody>
          <a:bodyPr vert="eaVert" wrap="none" rtlCol="0">
            <a:spAutoFit/>
          </a:bodyPr>
          <a:lstStyle/>
          <a:p>
            <a:r>
              <a:rPr kumimoji="1" lang="ja-JP" altLang="en-US" sz="1050" b="1" dirty="0" smtClean="0"/>
              <a:t>・・・</a:t>
            </a:r>
            <a:endParaRPr kumimoji="1" lang="ja-JP" altLang="en-US" sz="1050" b="1" dirty="0"/>
          </a:p>
        </p:txBody>
      </p:sp>
      <p:sp>
        <p:nvSpPr>
          <p:cNvPr id="43" name="テキスト ボックス 42"/>
          <p:cNvSpPr txBox="1"/>
          <p:nvPr/>
        </p:nvSpPr>
        <p:spPr>
          <a:xfrm>
            <a:off x="3677893" y="4011153"/>
            <a:ext cx="346249" cy="289503"/>
          </a:xfrm>
          <a:prstGeom prst="rect">
            <a:avLst/>
          </a:prstGeom>
          <a:noFill/>
        </p:spPr>
        <p:txBody>
          <a:bodyPr vert="eaVert" wrap="none" rtlCol="0">
            <a:spAutoFit/>
          </a:bodyPr>
          <a:lstStyle/>
          <a:p>
            <a:r>
              <a:rPr kumimoji="1" lang="ja-JP" altLang="en-US" sz="1050" b="1" dirty="0" smtClean="0"/>
              <a:t>・・・</a:t>
            </a:r>
            <a:endParaRPr kumimoji="1" lang="ja-JP" altLang="en-US" sz="1050" b="1" dirty="0"/>
          </a:p>
        </p:txBody>
      </p:sp>
      <p:sp>
        <p:nvSpPr>
          <p:cNvPr id="44" name="テキスト ボックス 43"/>
          <p:cNvSpPr txBox="1"/>
          <p:nvPr/>
        </p:nvSpPr>
        <p:spPr>
          <a:xfrm>
            <a:off x="5732245" y="4041633"/>
            <a:ext cx="346249" cy="289503"/>
          </a:xfrm>
          <a:prstGeom prst="rect">
            <a:avLst/>
          </a:prstGeom>
          <a:noFill/>
        </p:spPr>
        <p:txBody>
          <a:bodyPr vert="eaVert" wrap="none" rtlCol="0">
            <a:spAutoFit/>
          </a:bodyPr>
          <a:lstStyle/>
          <a:p>
            <a:r>
              <a:rPr kumimoji="1" lang="ja-JP" altLang="en-US" sz="1050" b="1" dirty="0" smtClean="0"/>
              <a:t>・・・</a:t>
            </a:r>
            <a:endParaRPr kumimoji="1" lang="ja-JP" altLang="en-US" sz="1050" b="1" dirty="0"/>
          </a:p>
        </p:txBody>
      </p:sp>
      <p:sp>
        <p:nvSpPr>
          <p:cNvPr id="45" name="テキスト ボックス 44"/>
          <p:cNvSpPr txBox="1"/>
          <p:nvPr/>
        </p:nvSpPr>
        <p:spPr>
          <a:xfrm>
            <a:off x="7786597" y="4047729"/>
            <a:ext cx="346249" cy="289503"/>
          </a:xfrm>
          <a:prstGeom prst="rect">
            <a:avLst/>
          </a:prstGeom>
          <a:noFill/>
        </p:spPr>
        <p:txBody>
          <a:bodyPr vert="eaVert" wrap="none" rtlCol="0">
            <a:spAutoFit/>
          </a:bodyPr>
          <a:lstStyle/>
          <a:p>
            <a:r>
              <a:rPr kumimoji="1" lang="ja-JP" altLang="en-US" sz="1050" b="1" dirty="0" smtClean="0"/>
              <a:t>・・・</a:t>
            </a:r>
            <a:endParaRPr kumimoji="1" lang="ja-JP" altLang="en-US" sz="1050" b="1" dirty="0"/>
          </a:p>
        </p:txBody>
      </p:sp>
    </p:spTree>
    <p:extLst>
      <p:ext uri="{BB962C8B-B14F-4D97-AF65-F5344CB8AC3E}">
        <p14:creationId xmlns:p14="http://schemas.microsoft.com/office/powerpoint/2010/main" val="3560783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５－５．業務・システムの概要定義（</a:t>
            </a:r>
            <a:r>
              <a:rPr lang="en-US" altLang="ja-JP" dirty="0" smtClean="0"/>
              <a:t>3/3</a:t>
            </a:r>
            <a:r>
              <a:rPr lang="ja-JP" altLang="en-US" dirty="0" smtClean="0"/>
              <a:t>）</a:t>
            </a:r>
            <a:endParaRPr kumimoji="1" lang="ja-JP" altLang="en-US" dirty="0"/>
          </a:p>
        </p:txBody>
      </p:sp>
      <p:sp>
        <p:nvSpPr>
          <p:cNvPr id="40" name="テキスト ボックス 39"/>
          <p:cNvSpPr txBox="1"/>
          <p:nvPr/>
        </p:nvSpPr>
        <p:spPr>
          <a:xfrm>
            <a:off x="251520" y="796642"/>
            <a:ext cx="8568952" cy="338554"/>
          </a:xfrm>
          <a:prstGeom prst="rect">
            <a:avLst/>
          </a:prstGeom>
          <a:noFill/>
        </p:spPr>
        <p:txBody>
          <a:bodyPr wrap="square" rtlCol="0">
            <a:spAutoFit/>
          </a:bodyPr>
          <a:lstStyle/>
          <a:p>
            <a:r>
              <a:rPr lang="ja-JP" altLang="en-US" sz="1600" b="1" dirty="0">
                <a:latin typeface="メイリオ" pitchFamily="50" charset="-128"/>
                <a:ea typeface="メイリオ" pitchFamily="50" charset="-128"/>
                <a:cs typeface="メイリオ" pitchFamily="50" charset="-128"/>
              </a:rPr>
              <a:t>「業務・システムの概要定義」考え方の</a:t>
            </a:r>
            <a:r>
              <a:rPr lang="ja-JP" altLang="en-US" sz="1600" b="1" dirty="0" smtClean="0">
                <a:latin typeface="メイリオ" pitchFamily="50" charset="-128"/>
                <a:ea typeface="メイリオ" pitchFamily="50" charset="-128"/>
                <a:cs typeface="メイリオ" pitchFamily="50" charset="-128"/>
              </a:rPr>
              <a:t>ヒント（</a:t>
            </a:r>
            <a:r>
              <a:rPr lang="en-US" altLang="ja-JP" sz="1600" b="1" dirty="0" smtClean="0">
                <a:latin typeface="メイリオ" pitchFamily="50" charset="-128"/>
                <a:ea typeface="メイリオ" pitchFamily="50" charset="-128"/>
                <a:cs typeface="メイリオ" pitchFamily="50" charset="-128"/>
              </a:rPr>
              <a:t>Tips</a:t>
            </a:r>
            <a:r>
              <a:rPr lang="ja-JP" altLang="en-US" sz="1600" b="1" dirty="0" smtClean="0">
                <a:latin typeface="メイリオ" pitchFamily="50" charset="-128"/>
                <a:ea typeface="メイリオ" pitchFamily="50" charset="-128"/>
                <a:cs typeface="メイリオ" pitchFamily="50" charset="-128"/>
              </a:rPr>
              <a:t>）</a:t>
            </a:r>
            <a:endParaRPr lang="ja-JP" altLang="en-US" sz="1600" b="1" dirty="0">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539552" y="1093707"/>
            <a:ext cx="7911721" cy="738664"/>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新情報システム（アプリケーション、データベース、アーキテクチャ（</a:t>
            </a:r>
            <a:r>
              <a:rPr lang="en-US" altLang="ja-JP" sz="1400" dirty="0">
                <a:latin typeface="メイリオ" pitchFamily="50" charset="-128"/>
                <a:ea typeface="メイリオ" pitchFamily="50" charset="-128"/>
                <a:cs typeface="メイリオ" pitchFamily="50" charset="-128"/>
              </a:rPr>
              <a:t>IT</a:t>
            </a:r>
            <a:r>
              <a:rPr lang="ja-JP" altLang="en-US" sz="1400" dirty="0">
                <a:latin typeface="メイリオ" pitchFamily="50" charset="-128"/>
                <a:ea typeface="メイリオ" pitchFamily="50" charset="-128"/>
                <a:cs typeface="メイリオ" pitchFamily="50" charset="-128"/>
              </a:rPr>
              <a:t>基盤））は、三井物産グループとしての共通</a:t>
            </a:r>
            <a:r>
              <a:rPr lang="en-US" altLang="ja-JP" sz="1400" dirty="0">
                <a:latin typeface="メイリオ" pitchFamily="50" charset="-128"/>
                <a:ea typeface="メイリオ" pitchFamily="50" charset="-128"/>
                <a:cs typeface="メイリオ" pitchFamily="50" charset="-128"/>
              </a:rPr>
              <a:t>IT</a:t>
            </a:r>
            <a:r>
              <a:rPr lang="ja-JP" altLang="en-US" sz="1400" dirty="0">
                <a:latin typeface="メイリオ" pitchFamily="50" charset="-128"/>
                <a:ea typeface="メイリオ" pitchFamily="50" charset="-128"/>
                <a:cs typeface="メイリオ" pitchFamily="50" charset="-128"/>
              </a:rPr>
              <a:t>基盤が各種用意されている。これらの有効活用が推奨されているため、ソリューション検討の際は</a:t>
            </a:r>
            <a:r>
              <a:rPr lang="en-US" altLang="ja-JP" sz="1400" dirty="0">
                <a:latin typeface="メイリオ" pitchFamily="50" charset="-128"/>
                <a:ea typeface="メイリオ" pitchFamily="50" charset="-128"/>
                <a:cs typeface="メイリオ" pitchFamily="50" charset="-128"/>
              </a:rPr>
              <a:t>IT</a:t>
            </a:r>
            <a:r>
              <a:rPr lang="ja-JP" altLang="en-US" sz="1400" dirty="0">
                <a:latin typeface="メイリオ" pitchFamily="50" charset="-128"/>
                <a:ea typeface="メイリオ" pitchFamily="50" charset="-128"/>
                <a:cs typeface="メイリオ" pitchFamily="50" charset="-128"/>
              </a:rPr>
              <a:t>支援組織に相談を行う。</a:t>
            </a:r>
          </a:p>
        </p:txBody>
      </p:sp>
      <p:sp>
        <p:nvSpPr>
          <p:cNvPr id="39" name="正方形/長方形 38"/>
          <p:cNvSpPr/>
          <p:nvPr/>
        </p:nvSpPr>
        <p:spPr bwMode="auto">
          <a:xfrm>
            <a:off x="2802358" y="1875139"/>
            <a:ext cx="6194005" cy="4589662"/>
          </a:xfrm>
          <a:prstGeom prst="rect">
            <a:avLst/>
          </a:prstGeom>
          <a:solidFill>
            <a:schemeClr val="accent1">
              <a:lumMod val="20000"/>
              <a:lumOff val="80000"/>
            </a:schemeClr>
          </a:solidFill>
          <a:ln>
            <a:solidFill>
              <a:schemeClr val="tx2"/>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pic>
        <p:nvPicPr>
          <p:cNvPr id="42" name="Picture 38" descr="C:\Documents and Settings\hamaguchik\Local Settings\Temporary Internet Files\Content.IE5\CCHL8ZC6\MC90023173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2128" y="4633237"/>
            <a:ext cx="2527355" cy="162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正方形/長方形 42"/>
          <p:cNvSpPr/>
          <p:nvPr/>
        </p:nvSpPr>
        <p:spPr bwMode="auto">
          <a:xfrm>
            <a:off x="124668" y="4690233"/>
            <a:ext cx="2156273" cy="1725294"/>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72000" rIns="36000" bIns="72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新情報システム</a:t>
            </a:r>
          </a:p>
        </p:txBody>
      </p:sp>
      <p:sp>
        <p:nvSpPr>
          <p:cNvPr id="44" name="直角三角形 43"/>
          <p:cNvSpPr/>
          <p:nvPr/>
        </p:nvSpPr>
        <p:spPr bwMode="auto">
          <a:xfrm rot="10800000">
            <a:off x="227443" y="5055437"/>
            <a:ext cx="1950725" cy="551211"/>
          </a:xfrm>
          <a:prstGeom prst="rtTriangle">
            <a:avLst/>
          </a:prstGeom>
          <a:solidFill>
            <a:srgbClr val="FFFF00"/>
          </a:solidFill>
          <a:ln w="9525" algn="ctr">
            <a:solidFill>
              <a:srgbClr val="000000"/>
            </a:solidFill>
            <a:prstDash val="solid"/>
            <a:round/>
            <a:headEnd/>
            <a:tailEnd/>
          </a:ln>
          <a:effectLst/>
          <a:extLst/>
        </p:spPr>
        <p:txBody>
          <a:bodyPr vert="horz" lIns="90000" tIns="46800" rIns="90000" bIns="46800" rtlCol="0" anchor="ctr"/>
          <a:lstStyle/>
          <a:p>
            <a:pPr marL="354013" indent="-354013" algn="ctr"/>
            <a:endParaRPr kumimoji="1" lang="ja-JP" altLang="en-US" sz="1050" dirty="0">
              <a:solidFill>
                <a:srgbClr val="000000"/>
              </a:solidFill>
              <a:latin typeface="メイリオ" pitchFamily="50" charset="-128"/>
              <a:ea typeface="メイリオ" pitchFamily="50" charset="-128"/>
              <a:cs typeface="メイリオ" pitchFamily="50" charset="-128"/>
            </a:endParaRPr>
          </a:p>
        </p:txBody>
      </p:sp>
      <p:sp>
        <p:nvSpPr>
          <p:cNvPr id="45" name="正方形/長方形 44"/>
          <p:cNvSpPr/>
          <p:nvPr/>
        </p:nvSpPr>
        <p:spPr bwMode="auto">
          <a:xfrm>
            <a:off x="227442" y="5824406"/>
            <a:ext cx="1950726" cy="462858"/>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r>
              <a:rPr kumimoji="1" lang="ja-JP" altLang="en-US" sz="1200" b="1" dirty="0" smtClean="0">
                <a:solidFill>
                  <a:srgbClr val="000000"/>
                </a:solidFill>
                <a:latin typeface="メイリオ" pitchFamily="50" charset="-128"/>
                <a:ea typeface="メイリオ" pitchFamily="50" charset="-128"/>
                <a:cs typeface="メイリオ" pitchFamily="50" charset="-128"/>
              </a:rPr>
              <a:t>アーキテクチャ</a:t>
            </a:r>
            <a:endParaRPr kumimoji="1" lang="en-US" altLang="ja-JP" sz="1200" b="1" dirty="0" smtClean="0">
              <a:solidFill>
                <a:srgbClr val="000000"/>
              </a:solidFill>
              <a:latin typeface="メイリオ" pitchFamily="50" charset="-128"/>
              <a:ea typeface="メイリオ" pitchFamily="50" charset="-128"/>
              <a:cs typeface="メイリオ" pitchFamily="50" charset="-128"/>
            </a:endParaRPr>
          </a:p>
          <a:p>
            <a:pPr marL="354013" indent="-354013" algn="ctr"/>
            <a:r>
              <a:rPr lang="ja-JP" altLang="en-US" sz="1200" b="1" dirty="0" smtClean="0">
                <a:solidFill>
                  <a:srgbClr val="000000"/>
                </a:solidFill>
                <a:latin typeface="メイリオ" pitchFamily="50" charset="-128"/>
                <a:ea typeface="メイリオ" pitchFamily="50" charset="-128"/>
                <a:cs typeface="メイリオ" pitchFamily="50" charset="-128"/>
              </a:rPr>
              <a:t>（ＩＴ基盤）</a:t>
            </a:r>
            <a:endParaRPr kumimoji="1" lang="ja-JP" altLang="en-US" sz="1200" b="1" dirty="0">
              <a:solidFill>
                <a:srgbClr val="000000"/>
              </a:solidFill>
              <a:latin typeface="メイリオ" pitchFamily="50" charset="-128"/>
              <a:ea typeface="メイリオ" pitchFamily="50" charset="-128"/>
              <a:cs typeface="メイリオ" pitchFamily="50" charset="-128"/>
            </a:endParaRPr>
          </a:p>
        </p:txBody>
      </p:sp>
      <p:sp>
        <p:nvSpPr>
          <p:cNvPr id="46" name="直角三角形 45"/>
          <p:cNvSpPr/>
          <p:nvPr/>
        </p:nvSpPr>
        <p:spPr bwMode="auto">
          <a:xfrm>
            <a:off x="227442" y="5186439"/>
            <a:ext cx="1950726" cy="551211"/>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endParaRPr kumimoji="1" lang="ja-JP" altLang="en-US" sz="1050" dirty="0">
              <a:solidFill>
                <a:srgbClr val="000000"/>
              </a:solidFill>
              <a:latin typeface="メイリオ" pitchFamily="50" charset="-128"/>
              <a:ea typeface="メイリオ" pitchFamily="50" charset="-128"/>
              <a:cs typeface="メイリオ" pitchFamily="50" charset="-128"/>
            </a:endParaRPr>
          </a:p>
        </p:txBody>
      </p:sp>
      <p:sp>
        <p:nvSpPr>
          <p:cNvPr id="47" name="正方形/長方形 46"/>
          <p:cNvSpPr/>
          <p:nvPr/>
        </p:nvSpPr>
        <p:spPr bwMode="auto">
          <a:xfrm>
            <a:off x="124668" y="3477435"/>
            <a:ext cx="2156273" cy="775846"/>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72000" tIns="72000" rIns="72000" bIns="72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新業務プロセス</a:t>
            </a:r>
          </a:p>
        </p:txBody>
      </p:sp>
      <p:sp>
        <p:nvSpPr>
          <p:cNvPr id="48" name="正方形/長方形 47"/>
          <p:cNvSpPr/>
          <p:nvPr/>
        </p:nvSpPr>
        <p:spPr bwMode="auto">
          <a:xfrm>
            <a:off x="212679" y="3808308"/>
            <a:ext cx="1980251" cy="357903"/>
          </a:xfrm>
          <a:prstGeom prst="rect">
            <a:avLst/>
          </a:prstGeom>
          <a:solidFill>
            <a:schemeClr val="bg1"/>
          </a:solidFill>
          <a:ln w="9525" algn="ctr">
            <a:solidFill>
              <a:srgbClr val="000000"/>
            </a:solidFill>
            <a:prstDash val="solid"/>
            <a:round/>
            <a:headEnd/>
            <a:tailEnd/>
          </a:ln>
          <a:effectLst/>
          <a:extLst/>
        </p:spPr>
        <p:txBody>
          <a:bodyPr lIns="90000" tIns="72000" rIns="90000" bIns="72000" rtlCol="0" anchor="ctr"/>
          <a:lstStyle/>
          <a:p>
            <a:pPr marL="354013" indent="-354013" algn="ctr"/>
            <a:r>
              <a:rPr lang="ja-JP" altLang="en-US" sz="1200" b="1" dirty="0" smtClean="0">
                <a:solidFill>
                  <a:srgbClr val="000000"/>
                </a:solidFill>
                <a:latin typeface="メイリオ" pitchFamily="50" charset="-128"/>
                <a:ea typeface="メイリオ" pitchFamily="50" charset="-128"/>
                <a:cs typeface="メイリオ" pitchFamily="50" charset="-128"/>
              </a:rPr>
              <a:t>組織・役割</a:t>
            </a:r>
            <a:endParaRPr lang="ja-JP" altLang="en-US" sz="1200" b="1" dirty="0">
              <a:solidFill>
                <a:srgbClr val="000000"/>
              </a:solidFill>
              <a:latin typeface="メイリオ" pitchFamily="50" charset="-128"/>
              <a:ea typeface="メイリオ" pitchFamily="50" charset="-128"/>
              <a:cs typeface="メイリオ" pitchFamily="50" charset="-128"/>
            </a:endParaRPr>
          </a:p>
        </p:txBody>
      </p:sp>
      <p:sp>
        <p:nvSpPr>
          <p:cNvPr id="49" name="上下矢印 48"/>
          <p:cNvSpPr/>
          <p:nvPr/>
        </p:nvSpPr>
        <p:spPr bwMode="auto">
          <a:xfrm>
            <a:off x="454710" y="4260474"/>
            <a:ext cx="220003" cy="413408"/>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05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0" name="上下矢印 49"/>
          <p:cNvSpPr/>
          <p:nvPr/>
        </p:nvSpPr>
        <p:spPr bwMode="auto">
          <a:xfrm>
            <a:off x="1092803" y="4253281"/>
            <a:ext cx="220003" cy="413408"/>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05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1" name="上下矢印 50"/>
          <p:cNvSpPr/>
          <p:nvPr/>
        </p:nvSpPr>
        <p:spPr bwMode="auto">
          <a:xfrm>
            <a:off x="1730896" y="4253281"/>
            <a:ext cx="220003" cy="413408"/>
          </a:xfrm>
          <a:prstGeom prst="upDownArrow">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050" b="0" i="0" u="none" strike="noStrike" cap="none" normalizeH="0" baseline="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52" name="テキスト ボックス 70"/>
          <p:cNvSpPr txBox="1">
            <a:spLocks noChangeArrowheads="1"/>
          </p:cNvSpPr>
          <p:nvPr/>
        </p:nvSpPr>
        <p:spPr bwMode="auto">
          <a:xfrm>
            <a:off x="742611" y="5058078"/>
            <a:ext cx="1494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r" eaLnBrk="1" hangingPunct="1"/>
            <a:r>
              <a:rPr lang="ja-JP" altLang="en-US" sz="1200" b="1" dirty="0" smtClean="0">
                <a:latin typeface="メイリオ" pitchFamily="50" charset="-128"/>
                <a:ea typeface="メイリオ" pitchFamily="50" charset="-128"/>
                <a:cs typeface="メイリオ" pitchFamily="50" charset="-128"/>
              </a:rPr>
              <a:t>アプリケーション</a:t>
            </a:r>
            <a:endParaRPr lang="en-US" altLang="ja-JP" sz="1200" b="1" dirty="0" smtClean="0">
              <a:latin typeface="メイリオ" pitchFamily="50" charset="-128"/>
              <a:ea typeface="メイリオ" pitchFamily="50" charset="-128"/>
              <a:cs typeface="メイリオ" pitchFamily="50" charset="-128"/>
            </a:endParaRPr>
          </a:p>
        </p:txBody>
      </p:sp>
      <p:sp>
        <p:nvSpPr>
          <p:cNvPr id="53" name="テキスト ボックス 70"/>
          <p:cNvSpPr txBox="1">
            <a:spLocks noChangeArrowheads="1"/>
          </p:cNvSpPr>
          <p:nvPr/>
        </p:nvSpPr>
        <p:spPr bwMode="auto">
          <a:xfrm>
            <a:off x="234681" y="5462014"/>
            <a:ext cx="12438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1200" b="1" dirty="0" smtClean="0">
                <a:latin typeface="メイリオ" pitchFamily="50" charset="-128"/>
                <a:ea typeface="メイリオ" pitchFamily="50" charset="-128"/>
                <a:cs typeface="メイリオ" pitchFamily="50" charset="-128"/>
              </a:rPr>
              <a:t>データベース</a:t>
            </a:r>
            <a:endParaRPr lang="en-US" altLang="ja-JP" sz="1200" b="1" dirty="0" smtClean="0">
              <a:latin typeface="メイリオ" pitchFamily="50" charset="-128"/>
              <a:ea typeface="メイリオ" pitchFamily="50" charset="-128"/>
              <a:cs typeface="メイリオ" pitchFamily="50" charset="-128"/>
            </a:endParaRPr>
          </a:p>
        </p:txBody>
      </p:sp>
      <p:cxnSp>
        <p:nvCxnSpPr>
          <p:cNvPr id="54" name="直線コネクタ 53"/>
          <p:cNvCxnSpPr/>
          <p:nvPr/>
        </p:nvCxnSpPr>
        <p:spPr>
          <a:xfrm flipV="1">
            <a:off x="2280941" y="1875140"/>
            <a:ext cx="521417" cy="2815094"/>
          </a:xfrm>
          <a:prstGeom prst="line">
            <a:avLst/>
          </a:prstGeom>
          <a:ln w="28575">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a:off x="2280941" y="6415527"/>
            <a:ext cx="521417" cy="0"/>
          </a:xfrm>
          <a:prstGeom prst="line">
            <a:avLst/>
          </a:prstGeom>
          <a:ln w="28575">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角丸四角形吹き出し 55"/>
          <p:cNvSpPr/>
          <p:nvPr/>
        </p:nvSpPr>
        <p:spPr bwMode="auto">
          <a:xfrm>
            <a:off x="5525461" y="2050599"/>
            <a:ext cx="3347731" cy="2447980"/>
          </a:xfrm>
          <a:prstGeom prst="wedgeRoundRectCallout">
            <a:avLst>
              <a:gd name="adj1" fmla="val -23714"/>
              <a:gd name="adj2" fmla="val 65365"/>
              <a:gd name="adj3" fmla="val 16667"/>
            </a:avLst>
          </a:prstGeom>
          <a:solidFill>
            <a:schemeClr val="bg1"/>
          </a:solidFill>
          <a:ln>
            <a:solidFill>
              <a:schemeClr val="tx2"/>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57" name="メモ 56"/>
          <p:cNvSpPr/>
          <p:nvPr/>
        </p:nvSpPr>
        <p:spPr bwMode="auto">
          <a:xfrm>
            <a:off x="5633269" y="2806994"/>
            <a:ext cx="1257675" cy="572928"/>
          </a:xfrm>
          <a:prstGeom prst="foldedCorner">
            <a:avLst/>
          </a:prstGeom>
          <a:solidFill>
            <a:srgbClr val="FFCCCC"/>
          </a:solidFill>
          <a:ln>
            <a:solidFill>
              <a:schemeClr val="tx2"/>
            </a:solidFill>
          </a:ln>
          <a:effectLst/>
          <a:extLst/>
        </p:spPr>
        <p:txBody>
          <a:bodyPr wrap="none" lIns="72000" tIns="0" rIns="72000" bIns="0" rtlCol="0" anchor="ctr" anchorCtr="0"/>
          <a:lstStyle/>
          <a:p>
            <a:pPr algn="ctr"/>
            <a:endParaRPr kumimoji="1" lang="en-US" altLang="ja-JP" sz="1200" b="1" dirty="0" smtClean="0">
              <a:latin typeface="メイリオ" pitchFamily="50" charset="-128"/>
              <a:ea typeface="メイリオ" pitchFamily="50" charset="-128"/>
              <a:cs typeface="メイリオ" pitchFamily="50" charset="-128"/>
            </a:endParaRPr>
          </a:p>
          <a:p>
            <a:pPr algn="ctr"/>
            <a:r>
              <a:rPr kumimoji="1" lang="ja-JP" altLang="en-US" sz="1200" b="1" dirty="0" smtClean="0">
                <a:latin typeface="メイリオ" pitchFamily="50" charset="-128"/>
                <a:ea typeface="メイリオ" pitchFamily="50" charset="-128"/>
                <a:cs typeface="メイリオ" pitchFamily="50" charset="-128"/>
              </a:rPr>
              <a:t>ソリューション</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ja-JP" altLang="en-US" sz="1200" b="1" dirty="0" smtClean="0">
                <a:latin typeface="メイリオ" pitchFamily="50" charset="-128"/>
                <a:ea typeface="メイリオ" pitchFamily="50" charset="-128"/>
                <a:cs typeface="メイリオ" pitchFamily="50" charset="-128"/>
              </a:rPr>
              <a:t>マップ</a:t>
            </a:r>
          </a:p>
        </p:txBody>
      </p:sp>
      <p:sp>
        <p:nvSpPr>
          <p:cNvPr id="59" name="角丸四角形 58"/>
          <p:cNvSpPr/>
          <p:nvPr/>
        </p:nvSpPr>
        <p:spPr bwMode="auto">
          <a:xfrm>
            <a:off x="7038333" y="2792481"/>
            <a:ext cx="1728000" cy="225755"/>
          </a:xfrm>
          <a:prstGeom prst="roundRect">
            <a:avLst/>
          </a:prstGeom>
          <a:solidFill>
            <a:schemeClr val="bg1"/>
          </a:solidFill>
          <a:ln>
            <a:solidFill>
              <a:schemeClr val="tx2"/>
            </a:solidFill>
          </a:ln>
          <a:effectLst/>
          <a:extLst/>
        </p:spPr>
        <p:txBody>
          <a:bodyPr wrap="none" lIns="72000" tIns="0" rIns="72000" bIns="0" rtlCol="0" anchor="ctr" anchorCtr="0"/>
          <a:lstStyle/>
          <a:p>
            <a:r>
              <a:rPr lang="ja-JP" altLang="en-US" sz="1000" dirty="0">
                <a:latin typeface="メイリオ" pitchFamily="50" charset="-128"/>
                <a:ea typeface="メイリオ" pitchFamily="50" charset="-128"/>
                <a:cs typeface="メイリオ" pitchFamily="50" charset="-128"/>
              </a:rPr>
              <a:t>アプリケーション基盤</a:t>
            </a:r>
          </a:p>
        </p:txBody>
      </p:sp>
      <p:sp>
        <p:nvSpPr>
          <p:cNvPr id="60" name="角丸四角形 59"/>
          <p:cNvSpPr/>
          <p:nvPr/>
        </p:nvSpPr>
        <p:spPr bwMode="auto">
          <a:xfrm>
            <a:off x="7038333" y="3075507"/>
            <a:ext cx="1728000" cy="225755"/>
          </a:xfrm>
          <a:prstGeom prst="roundRect">
            <a:avLst/>
          </a:prstGeom>
          <a:solidFill>
            <a:schemeClr val="bg1"/>
          </a:solidFill>
          <a:ln>
            <a:solidFill>
              <a:schemeClr val="tx2"/>
            </a:solidFill>
          </a:ln>
          <a:effectLst/>
          <a:extLst/>
        </p:spPr>
        <p:txBody>
          <a:bodyPr wrap="none" lIns="72000" tIns="0" rIns="72000" bIns="0" rtlCol="0" anchor="ctr" anchorCtr="0"/>
          <a:lstStyle/>
          <a:p>
            <a:r>
              <a:rPr lang="ja-JP" altLang="en-US" sz="1000" dirty="0" smtClean="0">
                <a:latin typeface="メイリオ" pitchFamily="50" charset="-128"/>
                <a:ea typeface="メイリオ" pitchFamily="50" charset="-128"/>
                <a:cs typeface="メイリオ" pitchFamily="50" charset="-128"/>
              </a:rPr>
              <a:t>データベース基盤</a:t>
            </a:r>
            <a:endParaRPr lang="ja-JP" altLang="en-US" sz="1000" dirty="0">
              <a:latin typeface="メイリオ" pitchFamily="50" charset="-128"/>
              <a:ea typeface="メイリオ" pitchFamily="50" charset="-128"/>
              <a:cs typeface="メイリオ" pitchFamily="50" charset="-128"/>
            </a:endParaRPr>
          </a:p>
        </p:txBody>
      </p:sp>
      <p:sp>
        <p:nvSpPr>
          <p:cNvPr id="61" name="角丸四角形 60"/>
          <p:cNvSpPr/>
          <p:nvPr/>
        </p:nvSpPr>
        <p:spPr bwMode="auto">
          <a:xfrm>
            <a:off x="7038333" y="3351273"/>
            <a:ext cx="1728000" cy="225755"/>
          </a:xfrm>
          <a:prstGeom prst="roundRect">
            <a:avLst/>
          </a:prstGeom>
          <a:solidFill>
            <a:schemeClr val="bg1"/>
          </a:solidFill>
          <a:ln>
            <a:solidFill>
              <a:schemeClr val="tx2"/>
            </a:solidFill>
          </a:ln>
          <a:effectLst/>
          <a:extLst/>
        </p:spPr>
        <p:txBody>
          <a:bodyPr wrap="none" lIns="72000" tIns="0" rIns="72000" bIns="0" rtlCol="0" anchor="ctr" anchorCtr="0"/>
          <a:lstStyle/>
          <a:p>
            <a:r>
              <a:rPr lang="ja-JP" altLang="en-US" sz="1000" dirty="0" smtClean="0">
                <a:latin typeface="メイリオ" pitchFamily="50" charset="-128"/>
                <a:ea typeface="メイリオ" pitchFamily="50" charset="-128"/>
                <a:cs typeface="メイリオ" pitchFamily="50" charset="-128"/>
              </a:rPr>
              <a:t>サーバー、</a:t>
            </a:r>
            <a:r>
              <a:rPr lang="en-US" altLang="ja-JP" sz="1000" dirty="0" smtClean="0">
                <a:latin typeface="メイリオ" pitchFamily="50" charset="-128"/>
                <a:ea typeface="メイリオ" pitchFamily="50" charset="-128"/>
                <a:cs typeface="メイリオ" pitchFamily="50" charset="-128"/>
              </a:rPr>
              <a:t>OS,</a:t>
            </a:r>
            <a:r>
              <a:rPr lang="ja-JP" altLang="en-US" sz="1000" dirty="0" smtClean="0">
                <a:latin typeface="メイリオ" pitchFamily="50" charset="-128"/>
                <a:ea typeface="メイリオ" pitchFamily="50" charset="-128"/>
                <a:cs typeface="メイリオ" pitchFamily="50" charset="-128"/>
              </a:rPr>
              <a:t>仮想基盤</a:t>
            </a:r>
            <a:endParaRPr lang="ja-JP" altLang="en-US" sz="1000" dirty="0">
              <a:latin typeface="メイリオ" pitchFamily="50" charset="-128"/>
              <a:ea typeface="メイリオ" pitchFamily="50" charset="-128"/>
              <a:cs typeface="メイリオ" pitchFamily="50" charset="-128"/>
            </a:endParaRPr>
          </a:p>
        </p:txBody>
      </p:sp>
      <p:sp>
        <p:nvSpPr>
          <p:cNvPr id="62" name="角丸四角形 61"/>
          <p:cNvSpPr/>
          <p:nvPr/>
        </p:nvSpPr>
        <p:spPr bwMode="auto">
          <a:xfrm>
            <a:off x="7038333" y="3634299"/>
            <a:ext cx="1728000" cy="225755"/>
          </a:xfrm>
          <a:prstGeom prst="roundRect">
            <a:avLst/>
          </a:prstGeom>
          <a:solidFill>
            <a:schemeClr val="bg1"/>
          </a:solidFill>
          <a:ln>
            <a:solidFill>
              <a:schemeClr val="tx2"/>
            </a:solidFill>
          </a:ln>
          <a:effectLst/>
          <a:extLst/>
        </p:spPr>
        <p:txBody>
          <a:bodyPr wrap="none" lIns="72000" tIns="0" rIns="72000" bIns="0" rtlCol="0" anchor="ctr" anchorCtr="0"/>
          <a:lstStyle/>
          <a:p>
            <a:r>
              <a:rPr lang="ja-JP" altLang="en-US" sz="1000" dirty="0" smtClean="0">
                <a:latin typeface="メイリオ" pitchFamily="50" charset="-128"/>
                <a:ea typeface="メイリオ" pitchFamily="50" charset="-128"/>
                <a:cs typeface="メイリオ" pitchFamily="50" charset="-128"/>
              </a:rPr>
              <a:t>ハードウエア、ストレージ</a:t>
            </a:r>
            <a:endParaRPr lang="ja-JP" altLang="en-US" sz="1000" dirty="0">
              <a:latin typeface="メイリオ" pitchFamily="50" charset="-128"/>
              <a:ea typeface="メイリオ" pitchFamily="50" charset="-128"/>
              <a:cs typeface="メイリオ" pitchFamily="50" charset="-128"/>
            </a:endParaRPr>
          </a:p>
        </p:txBody>
      </p:sp>
      <p:sp>
        <p:nvSpPr>
          <p:cNvPr id="63" name="角丸四角形 62"/>
          <p:cNvSpPr/>
          <p:nvPr/>
        </p:nvSpPr>
        <p:spPr bwMode="auto">
          <a:xfrm>
            <a:off x="7038333" y="3931839"/>
            <a:ext cx="1728000" cy="225755"/>
          </a:xfrm>
          <a:prstGeom prst="roundRect">
            <a:avLst/>
          </a:prstGeom>
          <a:solidFill>
            <a:schemeClr val="bg1"/>
          </a:solidFill>
          <a:ln>
            <a:solidFill>
              <a:schemeClr val="tx2"/>
            </a:solidFill>
          </a:ln>
          <a:effectLst/>
          <a:extLst/>
        </p:spPr>
        <p:txBody>
          <a:bodyPr wrap="none" lIns="72000" tIns="0" rIns="72000" bIns="0" rtlCol="0" anchor="ctr" anchorCtr="0"/>
          <a:lstStyle/>
          <a:p>
            <a:r>
              <a:rPr lang="ja-JP" altLang="en-US" sz="1000" dirty="0" smtClean="0">
                <a:latin typeface="メイリオ" pitchFamily="50" charset="-128"/>
                <a:ea typeface="メイリオ" pitchFamily="50" charset="-128"/>
                <a:cs typeface="メイリオ" pitchFamily="50" charset="-128"/>
              </a:rPr>
              <a:t>運用管理基盤</a:t>
            </a:r>
            <a:endParaRPr lang="ja-JP" altLang="en-US" sz="1000" dirty="0">
              <a:latin typeface="メイリオ" pitchFamily="50" charset="-128"/>
              <a:ea typeface="メイリオ" pitchFamily="50" charset="-128"/>
              <a:cs typeface="メイリオ" pitchFamily="50" charset="-128"/>
            </a:endParaRPr>
          </a:p>
        </p:txBody>
      </p:sp>
      <p:cxnSp>
        <p:nvCxnSpPr>
          <p:cNvPr id="64" name="カギ線コネクタ 63"/>
          <p:cNvCxnSpPr>
            <a:stCxn id="57" idx="3"/>
            <a:endCxn id="59" idx="1"/>
          </p:cNvCxnSpPr>
          <p:nvPr/>
        </p:nvCxnSpPr>
        <p:spPr>
          <a:xfrm flipV="1">
            <a:off x="6890944" y="2905359"/>
            <a:ext cx="147389" cy="1880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57" idx="3"/>
            <a:endCxn id="60" idx="1"/>
          </p:cNvCxnSpPr>
          <p:nvPr/>
        </p:nvCxnSpPr>
        <p:spPr>
          <a:xfrm>
            <a:off x="6890944" y="3093458"/>
            <a:ext cx="147389" cy="949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57" idx="3"/>
            <a:endCxn id="61" idx="1"/>
          </p:cNvCxnSpPr>
          <p:nvPr/>
        </p:nvCxnSpPr>
        <p:spPr>
          <a:xfrm>
            <a:off x="6890944" y="3093458"/>
            <a:ext cx="147389" cy="3706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7" name="カギ線コネクタ 66"/>
          <p:cNvCxnSpPr>
            <a:stCxn id="57" idx="3"/>
            <a:endCxn id="62" idx="1"/>
          </p:cNvCxnSpPr>
          <p:nvPr/>
        </p:nvCxnSpPr>
        <p:spPr>
          <a:xfrm>
            <a:off x="6890944" y="3093458"/>
            <a:ext cx="147389" cy="6537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57" idx="3"/>
            <a:endCxn id="63" idx="1"/>
          </p:cNvCxnSpPr>
          <p:nvPr/>
        </p:nvCxnSpPr>
        <p:spPr>
          <a:xfrm>
            <a:off x="6890944" y="3093458"/>
            <a:ext cx="147389" cy="95125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7227281" y="2402857"/>
            <a:ext cx="1337226" cy="430887"/>
          </a:xfrm>
          <a:prstGeom prst="rect">
            <a:avLst/>
          </a:prstGeom>
          <a:noFill/>
        </p:spPr>
        <p:txBody>
          <a:bodyPr wrap="none" rtlCol="0">
            <a:spAutoFit/>
          </a:bodyPr>
          <a:lstStyle/>
          <a:p>
            <a:r>
              <a:rPr kumimoji="1" lang="en-US" altLang="ja-JP" sz="1100" b="1" dirty="0" smtClean="0">
                <a:solidFill>
                  <a:schemeClr val="tx2"/>
                </a:solidFill>
                <a:latin typeface="メイリオ" pitchFamily="50" charset="-128"/>
                <a:ea typeface="メイリオ" pitchFamily="50" charset="-128"/>
                <a:cs typeface="メイリオ" pitchFamily="50" charset="-128"/>
              </a:rPr>
              <a:t>IT</a:t>
            </a:r>
            <a:r>
              <a:rPr kumimoji="1" lang="ja-JP" altLang="en-US" sz="1100" b="1" dirty="0" smtClean="0">
                <a:solidFill>
                  <a:schemeClr val="tx2"/>
                </a:solidFill>
                <a:latin typeface="メイリオ" pitchFamily="50" charset="-128"/>
                <a:ea typeface="メイリオ" pitchFamily="50" charset="-128"/>
                <a:cs typeface="メイリオ" pitchFamily="50" charset="-128"/>
              </a:rPr>
              <a:t>支援組織で用意</a:t>
            </a:r>
            <a:endParaRPr kumimoji="1" lang="en-US" altLang="ja-JP" sz="1100" b="1" dirty="0" smtClean="0">
              <a:solidFill>
                <a:schemeClr val="tx2"/>
              </a:solidFill>
              <a:latin typeface="メイリオ" pitchFamily="50" charset="-128"/>
              <a:ea typeface="メイリオ" pitchFamily="50" charset="-128"/>
              <a:cs typeface="メイリオ" pitchFamily="50" charset="-128"/>
            </a:endParaRPr>
          </a:p>
          <a:p>
            <a:r>
              <a:rPr kumimoji="1" lang="ja-JP" altLang="en-US" sz="1100" b="1" dirty="0" smtClean="0">
                <a:solidFill>
                  <a:schemeClr val="tx2"/>
                </a:solidFill>
                <a:latin typeface="メイリオ" pitchFamily="50" charset="-128"/>
                <a:ea typeface="メイリオ" pitchFamily="50" charset="-128"/>
                <a:cs typeface="メイリオ" pitchFamily="50" charset="-128"/>
              </a:rPr>
              <a:t>している基盤</a:t>
            </a:r>
            <a:endParaRPr kumimoji="1" lang="ja-JP" altLang="en-US" sz="1100" b="1" dirty="0">
              <a:solidFill>
                <a:schemeClr val="tx2"/>
              </a:solidFill>
              <a:latin typeface="メイリオ" pitchFamily="50" charset="-128"/>
              <a:ea typeface="メイリオ" pitchFamily="50" charset="-128"/>
              <a:cs typeface="メイリオ" pitchFamily="50" charset="-128"/>
            </a:endParaRPr>
          </a:p>
        </p:txBody>
      </p:sp>
      <p:sp>
        <p:nvSpPr>
          <p:cNvPr id="70" name="テキスト ボックス 69"/>
          <p:cNvSpPr txBox="1"/>
          <p:nvPr/>
        </p:nvSpPr>
        <p:spPr>
          <a:xfrm>
            <a:off x="5569240" y="2402857"/>
            <a:ext cx="1454244" cy="430887"/>
          </a:xfrm>
          <a:prstGeom prst="rect">
            <a:avLst/>
          </a:prstGeom>
          <a:noFill/>
        </p:spPr>
        <p:txBody>
          <a:bodyPr wrap="none" rtlCol="0">
            <a:spAutoFit/>
          </a:bodyPr>
          <a:lstStyle/>
          <a:p>
            <a:r>
              <a:rPr kumimoji="1" lang="en-US" altLang="ja-JP" sz="1100" b="1" dirty="0" smtClean="0">
                <a:solidFill>
                  <a:schemeClr val="tx2"/>
                </a:solidFill>
                <a:latin typeface="メイリオ" pitchFamily="50" charset="-128"/>
                <a:ea typeface="メイリオ" pitchFamily="50" charset="-128"/>
                <a:cs typeface="メイリオ" pitchFamily="50" charset="-128"/>
              </a:rPr>
              <a:t>IT</a:t>
            </a:r>
            <a:r>
              <a:rPr kumimoji="1" lang="ja-JP" altLang="en-US" sz="1100" b="1" dirty="0" smtClean="0">
                <a:solidFill>
                  <a:schemeClr val="tx2"/>
                </a:solidFill>
                <a:latin typeface="メイリオ" pitchFamily="50" charset="-128"/>
                <a:ea typeface="メイリオ" pitchFamily="50" charset="-128"/>
                <a:cs typeface="メイリオ" pitchFamily="50" charset="-128"/>
              </a:rPr>
              <a:t>支援組織で用意</a:t>
            </a:r>
            <a:endParaRPr kumimoji="1" lang="en-US" altLang="ja-JP" sz="1100" b="1" dirty="0" smtClean="0">
              <a:solidFill>
                <a:schemeClr val="tx2"/>
              </a:solidFill>
              <a:latin typeface="メイリオ" pitchFamily="50" charset="-128"/>
              <a:ea typeface="メイリオ" pitchFamily="50" charset="-128"/>
              <a:cs typeface="メイリオ" pitchFamily="50" charset="-128"/>
            </a:endParaRPr>
          </a:p>
          <a:p>
            <a:r>
              <a:rPr kumimoji="1" lang="ja-JP" altLang="en-US" sz="1100" b="1" dirty="0" smtClean="0">
                <a:solidFill>
                  <a:schemeClr val="tx2"/>
                </a:solidFill>
                <a:latin typeface="メイリオ" pitchFamily="50" charset="-128"/>
                <a:ea typeface="メイリオ" pitchFamily="50" charset="-128"/>
                <a:cs typeface="メイリオ" pitchFamily="50" charset="-128"/>
              </a:rPr>
              <a:t>して</a:t>
            </a:r>
            <a:r>
              <a:rPr lang="ja-JP" altLang="en-US" sz="1100" b="1" dirty="0" smtClean="0">
                <a:solidFill>
                  <a:schemeClr val="tx2"/>
                </a:solidFill>
                <a:latin typeface="メイリオ" pitchFamily="50" charset="-128"/>
                <a:ea typeface="メイリオ" pitchFamily="50" charset="-128"/>
                <a:cs typeface="メイリオ" pitchFamily="50" charset="-128"/>
              </a:rPr>
              <a:t>いる</a:t>
            </a:r>
            <a:r>
              <a:rPr kumimoji="1" lang="ja-JP" altLang="en-US" sz="1100" b="1" dirty="0" smtClean="0">
                <a:solidFill>
                  <a:schemeClr val="tx2"/>
                </a:solidFill>
                <a:latin typeface="メイリオ" pitchFamily="50" charset="-128"/>
                <a:ea typeface="メイリオ" pitchFamily="50" charset="-128"/>
                <a:cs typeface="メイリオ" pitchFamily="50" charset="-128"/>
              </a:rPr>
              <a:t>基盤の一覧</a:t>
            </a:r>
            <a:endParaRPr kumimoji="1" lang="ja-JP" altLang="en-US" sz="1100" b="1" dirty="0">
              <a:solidFill>
                <a:schemeClr val="tx2"/>
              </a:solidFill>
              <a:latin typeface="メイリオ" pitchFamily="50" charset="-128"/>
              <a:ea typeface="メイリオ" pitchFamily="50" charset="-128"/>
              <a:cs typeface="メイリオ" pitchFamily="50" charset="-128"/>
            </a:endParaRPr>
          </a:p>
        </p:txBody>
      </p:sp>
      <p:sp>
        <p:nvSpPr>
          <p:cNvPr id="71" name="角丸四角形吹き出し 70"/>
          <p:cNvSpPr/>
          <p:nvPr/>
        </p:nvSpPr>
        <p:spPr bwMode="auto">
          <a:xfrm>
            <a:off x="2890733" y="2008916"/>
            <a:ext cx="2530530" cy="1541736"/>
          </a:xfrm>
          <a:prstGeom prst="wedgeRoundRectCallout">
            <a:avLst>
              <a:gd name="adj1" fmla="val 53066"/>
              <a:gd name="adj2" fmla="val 163152"/>
              <a:gd name="adj3" fmla="val 16667"/>
            </a:avLst>
          </a:prstGeom>
          <a:solidFill>
            <a:schemeClr val="bg1"/>
          </a:solidFill>
          <a:ln>
            <a:solidFill>
              <a:schemeClr val="tx2"/>
            </a:solidFill>
          </a:ln>
          <a:effectLst/>
          <a:extLst/>
        </p:spPr>
        <p:txBody>
          <a:bodyPr wrap="none" lIns="72000" tIns="0" rIns="72000" bIns="0" rtlCol="0" anchor="ctr" anchorCtr="0"/>
          <a:lstStyle/>
          <a:p>
            <a:pPr algn="ctr">
              <a:spcBef>
                <a:spcPct val="50000"/>
              </a:spcBef>
            </a:pPr>
            <a:endParaRPr kumimoji="1" lang="ja-JP" altLang="en-US" sz="1050" dirty="0" smtClean="0">
              <a:solidFill>
                <a:schemeClr val="tx2"/>
              </a:solidFill>
              <a:latin typeface="メイリオ" pitchFamily="50" charset="-128"/>
              <a:ea typeface="メイリオ" pitchFamily="50" charset="-128"/>
              <a:cs typeface="メイリオ" pitchFamily="50" charset="-128"/>
            </a:endParaRPr>
          </a:p>
        </p:txBody>
      </p:sp>
      <p:sp>
        <p:nvSpPr>
          <p:cNvPr id="72" name="テキスト ボックス 71"/>
          <p:cNvSpPr txBox="1"/>
          <p:nvPr/>
        </p:nvSpPr>
        <p:spPr>
          <a:xfrm>
            <a:off x="4761997" y="6175168"/>
            <a:ext cx="805029" cy="338554"/>
          </a:xfrm>
          <a:prstGeom prst="rect">
            <a:avLst/>
          </a:prstGeom>
          <a:noFill/>
        </p:spPr>
        <p:txBody>
          <a:bodyPr wrap="none" rtlCol="0">
            <a:spAutoFit/>
          </a:bodyPr>
          <a:lstStyle/>
          <a:p>
            <a:r>
              <a:rPr kumimoji="1" lang="ja-JP" altLang="en-US" sz="1600" b="1" dirty="0" smtClean="0">
                <a:latin typeface="メイリオ" pitchFamily="50" charset="-128"/>
                <a:ea typeface="メイリオ" pitchFamily="50" charset="-128"/>
                <a:cs typeface="メイリオ" pitchFamily="50" charset="-128"/>
              </a:rPr>
              <a:t>導入側</a:t>
            </a:r>
            <a:endParaRPr kumimoji="1" lang="ja-JP" altLang="en-US" sz="1600" b="1" dirty="0">
              <a:latin typeface="メイリオ" pitchFamily="50" charset="-128"/>
              <a:ea typeface="メイリオ" pitchFamily="50" charset="-128"/>
              <a:cs typeface="メイリオ" pitchFamily="50" charset="-128"/>
            </a:endParaRPr>
          </a:p>
        </p:txBody>
      </p:sp>
      <p:sp>
        <p:nvSpPr>
          <p:cNvPr id="73" name="テキスト ボックス 72"/>
          <p:cNvSpPr txBox="1"/>
          <p:nvPr/>
        </p:nvSpPr>
        <p:spPr>
          <a:xfrm>
            <a:off x="6061003" y="6182428"/>
            <a:ext cx="1451038" cy="338554"/>
          </a:xfrm>
          <a:prstGeom prst="rect">
            <a:avLst/>
          </a:prstGeom>
          <a:noFill/>
        </p:spPr>
        <p:txBody>
          <a:bodyPr wrap="none" rtlCol="0">
            <a:spAutoFit/>
          </a:bodyPr>
          <a:lstStyle/>
          <a:p>
            <a:r>
              <a:rPr kumimoji="1" lang="en-US" altLang="ja-JP" sz="1600" b="1" dirty="0" smtClean="0">
                <a:latin typeface="メイリオ" pitchFamily="50" charset="-128"/>
                <a:ea typeface="メイリオ" pitchFamily="50" charset="-128"/>
                <a:cs typeface="メイリオ" pitchFamily="50" charset="-128"/>
              </a:rPr>
              <a:t>IT</a:t>
            </a:r>
            <a:r>
              <a:rPr kumimoji="1" lang="ja-JP" altLang="en-US" sz="1600" b="1" dirty="0" smtClean="0">
                <a:latin typeface="メイリオ" pitchFamily="50" charset="-128"/>
                <a:ea typeface="メイリオ" pitchFamily="50" charset="-128"/>
                <a:cs typeface="メイリオ" pitchFamily="50" charset="-128"/>
              </a:rPr>
              <a:t>支援組織側</a:t>
            </a:r>
            <a:endParaRPr kumimoji="1" lang="ja-JP" altLang="en-US" sz="1600" b="1" dirty="0">
              <a:latin typeface="メイリオ" pitchFamily="50" charset="-128"/>
              <a:ea typeface="メイリオ" pitchFamily="50" charset="-128"/>
              <a:cs typeface="メイリオ" pitchFamily="50" charset="-128"/>
            </a:endParaRPr>
          </a:p>
        </p:txBody>
      </p:sp>
      <p:sp>
        <p:nvSpPr>
          <p:cNvPr id="74" name="テキスト ボックス 73"/>
          <p:cNvSpPr txBox="1"/>
          <p:nvPr/>
        </p:nvSpPr>
        <p:spPr>
          <a:xfrm>
            <a:off x="5695363" y="4221580"/>
            <a:ext cx="2909771" cy="276999"/>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cs typeface="メイリオ" pitchFamily="50" charset="-128"/>
              </a:rPr>
              <a:t>..</a:t>
            </a:r>
            <a:r>
              <a:rPr kumimoji="1" lang="ja-JP" altLang="en-US" sz="1200" dirty="0" smtClean="0">
                <a:latin typeface="メイリオ" pitchFamily="50" charset="-128"/>
                <a:ea typeface="メイリオ" pitchFamily="50" charset="-128"/>
                <a:cs typeface="メイリオ" pitchFamily="50" charset="-128"/>
              </a:rPr>
              <a:t>といったものが用意されていますよ。</a:t>
            </a:r>
            <a:endParaRPr kumimoji="1" lang="ja-JP" altLang="en-US" sz="1200" dirty="0">
              <a:latin typeface="メイリオ" pitchFamily="50" charset="-128"/>
              <a:ea typeface="メイリオ" pitchFamily="50" charset="-128"/>
              <a:cs typeface="メイリオ" pitchFamily="50" charset="-128"/>
            </a:endParaRPr>
          </a:p>
        </p:txBody>
      </p:sp>
      <p:sp>
        <p:nvSpPr>
          <p:cNvPr id="75" name="角丸四角形吹き出し 74"/>
          <p:cNvSpPr/>
          <p:nvPr/>
        </p:nvSpPr>
        <p:spPr bwMode="auto">
          <a:xfrm>
            <a:off x="2890732" y="4167532"/>
            <a:ext cx="1742545" cy="1570118"/>
          </a:xfrm>
          <a:prstGeom prst="wedgeRoundRectCallout">
            <a:avLst>
              <a:gd name="adj1" fmla="val 65052"/>
              <a:gd name="adj2" fmla="val 28486"/>
              <a:gd name="adj3" fmla="val 16667"/>
            </a:avLst>
          </a:prstGeom>
          <a:solidFill>
            <a:schemeClr val="bg1"/>
          </a:solidFill>
          <a:ln>
            <a:solidFill>
              <a:schemeClr val="tx2"/>
            </a:solidFill>
          </a:ln>
          <a:effectLst/>
          <a:extLst/>
        </p:spPr>
        <p:txBody>
          <a:bodyPr wrap="square" lIns="72000" tIns="0" rIns="72000" bIns="0" rtlCol="0" anchor="ctr" anchorCtr="0"/>
          <a:lstStyle/>
          <a:p>
            <a:pPr>
              <a:spcBef>
                <a:spcPct val="50000"/>
              </a:spcBef>
            </a:pPr>
            <a:endParaRPr kumimoji="1" lang="en-US" altLang="ja-JP" sz="1200" dirty="0" smtClean="0">
              <a:latin typeface="メイリオ" pitchFamily="50" charset="-128"/>
              <a:ea typeface="メイリオ" pitchFamily="50" charset="-128"/>
              <a:cs typeface="メイリオ" pitchFamily="50" charset="-128"/>
            </a:endParaRPr>
          </a:p>
          <a:p>
            <a:pPr>
              <a:spcBef>
                <a:spcPct val="50000"/>
              </a:spcBef>
            </a:pPr>
            <a:r>
              <a:rPr kumimoji="1" lang="ja-JP" altLang="en-US" sz="1200" dirty="0" smtClean="0">
                <a:latin typeface="メイリオ" pitchFamily="50" charset="-128"/>
                <a:ea typeface="メイリオ" pitchFamily="50" charset="-128"/>
                <a:cs typeface="メイリオ" pitchFamily="50" charset="-128"/>
              </a:rPr>
              <a:t>なるほど、それでは</a:t>
            </a:r>
            <a:r>
              <a:rPr lang="ja-JP" altLang="en-US" sz="1200" dirty="0" smtClean="0">
                <a:latin typeface="メイリオ" pitchFamily="50" charset="-128"/>
                <a:ea typeface="メイリオ" pitchFamily="50" charset="-128"/>
                <a:cs typeface="メイリオ" pitchFamily="50" charset="-128"/>
              </a:rPr>
              <a:t>これらの基盤を極力</a:t>
            </a:r>
            <a:r>
              <a:rPr kumimoji="1" lang="ja-JP" altLang="en-US" sz="1200" dirty="0" smtClean="0">
                <a:latin typeface="メイリオ" pitchFamily="50" charset="-128"/>
                <a:ea typeface="メイリオ" pitchFamily="50" charset="-128"/>
                <a:cs typeface="メイリオ" pitchFamily="50" charset="-128"/>
              </a:rPr>
              <a:t>利用し、足りない部分だけ</a:t>
            </a:r>
            <a:r>
              <a:rPr lang="ja-JP" altLang="en-US" sz="1200" dirty="0" smtClean="0">
                <a:latin typeface="メイリオ" pitchFamily="50" charset="-128"/>
                <a:ea typeface="メイリオ" pitchFamily="50" charset="-128"/>
                <a:cs typeface="メイリオ" pitchFamily="50" charset="-128"/>
              </a:rPr>
              <a:t>ベンダーに頼めばコストを抑えられるのですね。</a:t>
            </a:r>
            <a:endParaRPr kumimoji="1" lang="ja-JP" altLang="en-US" sz="1200" dirty="0" smtClean="0">
              <a:latin typeface="メイリオ" pitchFamily="50" charset="-128"/>
              <a:ea typeface="メイリオ" pitchFamily="50" charset="-128"/>
              <a:cs typeface="メイリオ" pitchFamily="50" charset="-128"/>
            </a:endParaRPr>
          </a:p>
        </p:txBody>
      </p:sp>
      <p:sp>
        <p:nvSpPr>
          <p:cNvPr id="76" name="正方形/長方形 75"/>
          <p:cNvSpPr/>
          <p:nvPr/>
        </p:nvSpPr>
        <p:spPr bwMode="auto">
          <a:xfrm>
            <a:off x="3038208" y="2354617"/>
            <a:ext cx="605090" cy="628741"/>
          </a:xfrm>
          <a:prstGeom prst="rect">
            <a:avLst/>
          </a:prstGeom>
          <a:solidFill>
            <a:schemeClr val="accent1">
              <a:lumMod val="75000"/>
            </a:schemeClr>
          </a:solidFill>
          <a:ln>
            <a:noFill/>
          </a:ln>
          <a:effectLst/>
          <a:extLst/>
        </p:spPr>
        <p:txBody>
          <a:bodyPr wrap="none" lIns="72000" tIns="0" rIns="72000" bIns="0" rtlCol="0" anchor="ctr" anchorCtr="0"/>
          <a:lstStyle/>
          <a:p>
            <a:pPr algn="ctr" fontAlgn="ctr"/>
            <a:r>
              <a:rPr lang="ja-JP" altLang="en-US" sz="900" dirty="0">
                <a:solidFill>
                  <a:schemeClr val="bg1"/>
                </a:solidFill>
                <a:latin typeface="メイリオ" pitchFamily="50" charset="-128"/>
                <a:ea typeface="メイリオ" pitchFamily="50" charset="-128"/>
                <a:cs typeface="メイリオ" pitchFamily="50" charset="-128"/>
              </a:rPr>
              <a:t>現状の姿</a:t>
            </a:r>
          </a:p>
        </p:txBody>
      </p:sp>
      <p:sp>
        <p:nvSpPr>
          <p:cNvPr id="77" name="正方形/長方形 76"/>
          <p:cNvSpPr/>
          <p:nvPr/>
        </p:nvSpPr>
        <p:spPr bwMode="auto">
          <a:xfrm>
            <a:off x="4691339" y="2361875"/>
            <a:ext cx="605090" cy="621484"/>
          </a:xfrm>
          <a:prstGeom prst="rect">
            <a:avLst/>
          </a:prstGeom>
          <a:solidFill>
            <a:schemeClr val="accent1">
              <a:lumMod val="75000"/>
            </a:schemeClr>
          </a:solidFill>
          <a:ln>
            <a:noFill/>
          </a:ln>
          <a:effectLst/>
          <a:extLst/>
        </p:spPr>
        <p:txBody>
          <a:bodyPr wrap="none" lIns="72000" tIns="0" rIns="72000" bIns="0" rtlCol="0" anchor="ctr" anchorCtr="0"/>
          <a:lstStyle/>
          <a:p>
            <a:pPr algn="ctr" fontAlgn="ctr"/>
            <a:r>
              <a:rPr lang="ja-JP" altLang="en-US" sz="900" dirty="0" smtClean="0">
                <a:solidFill>
                  <a:schemeClr val="bg1"/>
                </a:solidFill>
                <a:latin typeface="メイリオ" pitchFamily="50" charset="-128"/>
                <a:ea typeface="メイリオ" pitchFamily="50" charset="-128"/>
                <a:cs typeface="メイリオ" pitchFamily="50" charset="-128"/>
              </a:rPr>
              <a:t>ある</a:t>
            </a:r>
            <a:endParaRPr lang="en-US" altLang="ja-JP" sz="900" dirty="0" smtClean="0">
              <a:solidFill>
                <a:schemeClr val="bg1"/>
              </a:solidFill>
              <a:latin typeface="メイリオ" pitchFamily="50" charset="-128"/>
              <a:ea typeface="メイリオ" pitchFamily="50" charset="-128"/>
              <a:cs typeface="メイリオ" pitchFamily="50" charset="-128"/>
            </a:endParaRPr>
          </a:p>
          <a:p>
            <a:pPr algn="ctr" fontAlgn="ctr"/>
            <a:r>
              <a:rPr lang="ja-JP" altLang="en-US" sz="900" dirty="0" err="1" smtClean="0">
                <a:solidFill>
                  <a:schemeClr val="bg1"/>
                </a:solidFill>
                <a:latin typeface="メイリオ" pitchFamily="50" charset="-128"/>
                <a:ea typeface="メイリオ" pitchFamily="50" charset="-128"/>
                <a:cs typeface="メイリオ" pitchFamily="50" charset="-128"/>
              </a:rPr>
              <a:t>べき</a:t>
            </a:r>
            <a:r>
              <a:rPr lang="ja-JP" altLang="en-US" sz="900" dirty="0" smtClean="0">
                <a:solidFill>
                  <a:schemeClr val="bg1"/>
                </a:solidFill>
                <a:latin typeface="メイリオ" pitchFamily="50" charset="-128"/>
                <a:ea typeface="メイリオ" pitchFamily="50" charset="-128"/>
                <a:cs typeface="メイリオ" pitchFamily="50" charset="-128"/>
              </a:rPr>
              <a:t>姿</a:t>
            </a:r>
            <a:endParaRPr lang="ja-JP" altLang="en-US" sz="900" dirty="0">
              <a:solidFill>
                <a:schemeClr val="bg1"/>
              </a:solidFill>
              <a:latin typeface="メイリオ" pitchFamily="50" charset="-128"/>
              <a:ea typeface="メイリオ" pitchFamily="50" charset="-128"/>
              <a:cs typeface="メイリオ" pitchFamily="50" charset="-128"/>
            </a:endParaRPr>
          </a:p>
        </p:txBody>
      </p:sp>
      <p:sp>
        <p:nvSpPr>
          <p:cNvPr id="78" name="正方形/長方形 77"/>
          <p:cNvSpPr/>
          <p:nvPr/>
        </p:nvSpPr>
        <p:spPr bwMode="auto">
          <a:xfrm>
            <a:off x="3672326" y="2354617"/>
            <a:ext cx="977033" cy="224272"/>
          </a:xfrm>
          <a:prstGeom prst="rect">
            <a:avLst/>
          </a:prstGeom>
          <a:solidFill>
            <a:schemeClr val="bg1"/>
          </a:solidFill>
          <a:ln>
            <a:solidFill>
              <a:schemeClr val="tx2"/>
            </a:solidFill>
          </a:ln>
          <a:effectLst/>
          <a:extLst/>
        </p:spPr>
        <p:txBody>
          <a:bodyPr wrap="none" lIns="72000" tIns="0" rIns="72000" bIns="0" rtlCol="0" anchor="ctr" anchorCtr="0"/>
          <a:lstStyle/>
          <a:p>
            <a:pPr algn="ctr">
              <a:spcBef>
                <a:spcPct val="50000"/>
              </a:spcBef>
            </a:pPr>
            <a:r>
              <a:rPr kumimoji="1" lang="ja-JP" altLang="en-US" sz="900" dirty="0" smtClean="0">
                <a:latin typeface="メイリオ" pitchFamily="50" charset="-128"/>
                <a:ea typeface="メイリオ" pitchFamily="50" charset="-128"/>
                <a:cs typeface="メイリオ" pitchFamily="50" charset="-128"/>
              </a:rPr>
              <a:t>ビジネス要求</a:t>
            </a:r>
          </a:p>
        </p:txBody>
      </p:sp>
      <p:sp>
        <p:nvSpPr>
          <p:cNvPr id="79" name="正方形/長方形 78"/>
          <p:cNvSpPr/>
          <p:nvPr/>
        </p:nvSpPr>
        <p:spPr bwMode="auto">
          <a:xfrm>
            <a:off x="3665072" y="2615873"/>
            <a:ext cx="984287" cy="367485"/>
          </a:xfrm>
          <a:prstGeom prst="rect">
            <a:avLst/>
          </a:prstGeom>
          <a:solidFill>
            <a:schemeClr val="bg1"/>
          </a:solidFill>
          <a:ln>
            <a:solidFill>
              <a:schemeClr val="tx2"/>
            </a:solidFill>
          </a:ln>
          <a:effectLst/>
          <a:extLst/>
        </p:spPr>
        <p:txBody>
          <a:bodyPr wrap="none" lIns="72000" tIns="0" rIns="72000" bIns="0" rtlCol="0" anchor="ctr" anchorCtr="0"/>
          <a:lstStyle/>
          <a:p>
            <a:pPr algn="ctr"/>
            <a:r>
              <a:rPr kumimoji="1" lang="ja-JP" altLang="en-US" sz="900" dirty="0" smtClean="0">
                <a:latin typeface="メイリオ" pitchFamily="50" charset="-128"/>
                <a:ea typeface="メイリオ" pitchFamily="50" charset="-128"/>
                <a:cs typeface="メイリオ" pitchFamily="50" charset="-128"/>
              </a:rPr>
              <a:t>ステークホルダー</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要求</a:t>
            </a:r>
          </a:p>
        </p:txBody>
      </p:sp>
      <p:sp>
        <p:nvSpPr>
          <p:cNvPr id="80" name="テキスト ボックス 79"/>
          <p:cNvSpPr txBox="1"/>
          <p:nvPr/>
        </p:nvSpPr>
        <p:spPr>
          <a:xfrm>
            <a:off x="2973157" y="2999217"/>
            <a:ext cx="2294218" cy="461665"/>
          </a:xfrm>
          <a:prstGeom prst="rect">
            <a:avLst/>
          </a:prstGeom>
          <a:noFill/>
        </p:spPr>
        <p:txBody>
          <a:bodyPr wrap="none" rtlCol="0">
            <a:spAutoFit/>
          </a:bodyPr>
          <a:lstStyle/>
          <a:p>
            <a:r>
              <a:rPr kumimoji="1" lang="en-US" altLang="ja-JP" sz="1200" dirty="0" smtClean="0">
                <a:latin typeface="メイリオ" pitchFamily="50" charset="-128"/>
                <a:ea typeface="メイリオ" pitchFamily="50" charset="-128"/>
                <a:cs typeface="メイリオ" pitchFamily="50" charset="-128"/>
              </a:rPr>
              <a:t>..</a:t>
            </a:r>
            <a:r>
              <a:rPr kumimoji="1" lang="ja-JP" altLang="en-US" sz="1200" dirty="0" smtClean="0">
                <a:latin typeface="メイリオ" pitchFamily="50" charset="-128"/>
                <a:ea typeface="メイリオ" pitchFamily="50" charset="-128"/>
                <a:cs typeface="メイリオ" pitchFamily="50" charset="-128"/>
              </a:rPr>
              <a:t>といった要求を満たす基盤は</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どんなものがありますかね？</a:t>
            </a:r>
            <a:endParaRPr kumimoji="1" lang="en-US" altLang="ja-JP" sz="1200" dirty="0" smtClean="0">
              <a:latin typeface="メイリオ" pitchFamily="50" charset="-128"/>
              <a:ea typeface="メイリオ" pitchFamily="50" charset="-128"/>
              <a:cs typeface="メイリオ" pitchFamily="50" charset="-128"/>
            </a:endParaRPr>
          </a:p>
        </p:txBody>
      </p:sp>
      <p:sp>
        <p:nvSpPr>
          <p:cNvPr id="81" name="角丸四角形吹き出し 80"/>
          <p:cNvSpPr/>
          <p:nvPr/>
        </p:nvSpPr>
        <p:spPr bwMode="auto">
          <a:xfrm>
            <a:off x="7038333" y="4690232"/>
            <a:ext cx="1876424" cy="1224000"/>
          </a:xfrm>
          <a:prstGeom prst="wedgeRoundRectCallout">
            <a:avLst>
              <a:gd name="adj1" fmla="val -58980"/>
              <a:gd name="adj2" fmla="val -6699"/>
              <a:gd name="adj3" fmla="val 16667"/>
            </a:avLst>
          </a:prstGeom>
          <a:solidFill>
            <a:schemeClr val="bg1"/>
          </a:solidFill>
          <a:ln>
            <a:solidFill>
              <a:schemeClr val="tx2"/>
            </a:solidFill>
          </a:ln>
          <a:effectLst/>
          <a:extLst/>
        </p:spPr>
        <p:txBody>
          <a:bodyPr wrap="square" lIns="72000" tIns="0" rIns="72000" bIns="0" rtlCol="0" anchor="ctr" anchorCtr="0"/>
          <a:lstStyle/>
          <a:p>
            <a:endParaRPr kumimoji="1" lang="en-US" altLang="ja-JP" sz="1200" dirty="0" smtClean="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その通りです。</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用意されているもので</a:t>
            </a:r>
            <a:endParaRPr lang="en-US" altLang="ja-JP" sz="1200" dirty="0" smtClean="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どこ</a:t>
            </a:r>
            <a:r>
              <a:rPr lang="ja-JP" altLang="en-US" sz="1200" dirty="0" smtClean="0">
                <a:latin typeface="メイリオ" pitchFamily="50" charset="-128"/>
                <a:ea typeface="メイリオ" pitchFamily="50" charset="-128"/>
                <a:cs typeface="メイリオ" pitchFamily="50" charset="-128"/>
              </a:rPr>
              <a:t>までカバーされるか詳細をつめましょう。</a:t>
            </a:r>
            <a:endParaRPr kumimoji="1" lang="ja-JP" altLang="en-US" sz="1200" dirty="0" smtClean="0">
              <a:latin typeface="メイリオ" pitchFamily="50" charset="-128"/>
              <a:ea typeface="メイリオ" pitchFamily="50" charset="-128"/>
              <a:cs typeface="メイリオ" pitchFamily="50" charset="-128"/>
            </a:endParaRPr>
          </a:p>
        </p:txBody>
      </p:sp>
      <p:sp>
        <p:nvSpPr>
          <p:cNvPr id="82" name="テキスト ボックス 81"/>
          <p:cNvSpPr txBox="1"/>
          <p:nvPr/>
        </p:nvSpPr>
        <p:spPr>
          <a:xfrm>
            <a:off x="2896059" y="2050599"/>
            <a:ext cx="415498" cy="369332"/>
          </a:xfrm>
          <a:prstGeom prst="rect">
            <a:avLst/>
          </a:prstGeom>
          <a:noFill/>
        </p:spPr>
        <p:txBody>
          <a:bodyPr wrap="none" rtlCol="0">
            <a:spAutoFit/>
          </a:bodyPr>
          <a:lstStyle/>
          <a:p>
            <a:r>
              <a:rPr kumimoji="1" lang="ja-JP" altLang="en-US" b="1" dirty="0" smtClean="0">
                <a:solidFill>
                  <a:schemeClr val="tx2"/>
                </a:solidFill>
                <a:latin typeface="メイリオ" pitchFamily="50" charset="-128"/>
                <a:ea typeface="メイリオ" pitchFamily="50" charset="-128"/>
                <a:cs typeface="メイリオ" pitchFamily="50" charset="-128"/>
              </a:rPr>
              <a:t>①</a:t>
            </a:r>
            <a:endParaRPr kumimoji="1" lang="ja-JP" altLang="en-US" b="1" dirty="0">
              <a:solidFill>
                <a:schemeClr val="tx2"/>
              </a:solidFill>
              <a:latin typeface="メイリオ" pitchFamily="50" charset="-128"/>
              <a:ea typeface="メイリオ" pitchFamily="50" charset="-128"/>
              <a:cs typeface="メイリオ" pitchFamily="50" charset="-128"/>
            </a:endParaRPr>
          </a:p>
        </p:txBody>
      </p:sp>
      <p:sp>
        <p:nvSpPr>
          <p:cNvPr id="83" name="テキスト ボックス 82"/>
          <p:cNvSpPr txBox="1"/>
          <p:nvPr/>
        </p:nvSpPr>
        <p:spPr>
          <a:xfrm>
            <a:off x="5572309" y="2129095"/>
            <a:ext cx="417102" cy="369332"/>
          </a:xfrm>
          <a:prstGeom prst="rect">
            <a:avLst/>
          </a:prstGeom>
          <a:noFill/>
        </p:spPr>
        <p:txBody>
          <a:bodyPr wrap="none" rtlCol="0">
            <a:spAutoFit/>
          </a:bodyPr>
          <a:lstStyle/>
          <a:p>
            <a:r>
              <a:rPr kumimoji="1" lang="ja-JP" altLang="en-US" b="1" dirty="0" smtClean="0">
                <a:solidFill>
                  <a:schemeClr val="tx2"/>
                </a:solidFill>
                <a:latin typeface="メイリオ" pitchFamily="50" charset="-128"/>
                <a:ea typeface="メイリオ" pitchFamily="50" charset="-128"/>
                <a:cs typeface="メイリオ" pitchFamily="50" charset="-128"/>
              </a:rPr>
              <a:t>②</a:t>
            </a:r>
            <a:endParaRPr kumimoji="1" lang="ja-JP" altLang="en-US" b="1" dirty="0">
              <a:solidFill>
                <a:schemeClr val="tx2"/>
              </a:solidFill>
              <a:latin typeface="メイリオ" pitchFamily="50" charset="-128"/>
              <a:ea typeface="メイリオ" pitchFamily="50" charset="-128"/>
              <a:cs typeface="メイリオ" pitchFamily="50" charset="-128"/>
            </a:endParaRPr>
          </a:p>
        </p:txBody>
      </p:sp>
      <p:sp>
        <p:nvSpPr>
          <p:cNvPr id="84" name="テキスト ボックス 83"/>
          <p:cNvSpPr txBox="1"/>
          <p:nvPr/>
        </p:nvSpPr>
        <p:spPr>
          <a:xfrm>
            <a:off x="2908602" y="4240917"/>
            <a:ext cx="417102" cy="369332"/>
          </a:xfrm>
          <a:prstGeom prst="rect">
            <a:avLst/>
          </a:prstGeom>
          <a:noFill/>
        </p:spPr>
        <p:txBody>
          <a:bodyPr wrap="none" rtlCol="0">
            <a:spAutoFit/>
          </a:bodyPr>
          <a:lstStyle/>
          <a:p>
            <a:r>
              <a:rPr kumimoji="1" lang="ja-JP" altLang="en-US" b="1" dirty="0" smtClean="0">
                <a:solidFill>
                  <a:schemeClr val="tx2"/>
                </a:solidFill>
                <a:latin typeface="メイリオ" pitchFamily="50" charset="-128"/>
                <a:ea typeface="メイリオ" pitchFamily="50" charset="-128"/>
                <a:cs typeface="メイリオ" pitchFamily="50" charset="-128"/>
              </a:rPr>
              <a:t>③</a:t>
            </a:r>
            <a:endParaRPr kumimoji="1" lang="ja-JP" altLang="en-US" b="1" dirty="0">
              <a:solidFill>
                <a:schemeClr val="tx2"/>
              </a:solidFill>
              <a:latin typeface="メイリオ" pitchFamily="50" charset="-128"/>
              <a:ea typeface="メイリオ" pitchFamily="50" charset="-128"/>
              <a:cs typeface="メイリオ" pitchFamily="50" charset="-128"/>
            </a:endParaRPr>
          </a:p>
        </p:txBody>
      </p:sp>
      <p:sp>
        <p:nvSpPr>
          <p:cNvPr id="85" name="テキスト ボックス 84"/>
          <p:cNvSpPr txBox="1"/>
          <p:nvPr/>
        </p:nvSpPr>
        <p:spPr>
          <a:xfrm>
            <a:off x="7047648" y="4737275"/>
            <a:ext cx="417102" cy="369332"/>
          </a:xfrm>
          <a:prstGeom prst="rect">
            <a:avLst/>
          </a:prstGeom>
          <a:noFill/>
        </p:spPr>
        <p:txBody>
          <a:bodyPr wrap="none" rtlCol="0">
            <a:spAutoFit/>
          </a:bodyPr>
          <a:lstStyle/>
          <a:p>
            <a:r>
              <a:rPr kumimoji="1" lang="ja-JP" altLang="en-US" b="1" dirty="0" smtClean="0">
                <a:solidFill>
                  <a:schemeClr val="tx2"/>
                </a:solidFill>
                <a:latin typeface="メイリオ" pitchFamily="50" charset="-128"/>
                <a:ea typeface="メイリオ" pitchFamily="50" charset="-128"/>
                <a:cs typeface="メイリオ" pitchFamily="50" charset="-128"/>
              </a:rPr>
              <a:t>④</a:t>
            </a:r>
            <a:endParaRPr kumimoji="1" lang="ja-JP" altLang="en-US" b="1" dirty="0">
              <a:solidFill>
                <a:schemeClr val="tx2"/>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904739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251520" y="1232975"/>
            <a:ext cx="7056784" cy="5220361"/>
          </a:xfrm>
          <a:prstGeom prst="roundRect">
            <a:avLst>
              <a:gd name="adj" fmla="val 5078"/>
            </a:avLst>
          </a:prstGeom>
          <a:noFill/>
          <a:ln>
            <a:solidFill>
              <a:schemeClr val="tx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2" name="タイトル 1"/>
          <p:cNvSpPr>
            <a:spLocks noGrp="1"/>
          </p:cNvSpPr>
          <p:nvPr>
            <p:ph type="title"/>
          </p:nvPr>
        </p:nvSpPr>
        <p:spPr/>
        <p:txBody>
          <a:bodyPr/>
          <a:lstStyle/>
          <a:p>
            <a:r>
              <a:rPr lang="ja-JP" altLang="en-US" dirty="0" smtClean="0"/>
              <a:t>５－６．実現シナリオの策定（</a:t>
            </a:r>
            <a:r>
              <a:rPr lang="en-US" altLang="ja-JP" dirty="0" smtClean="0"/>
              <a:t>1/2</a:t>
            </a:r>
            <a:r>
              <a:rPr lang="ja-JP" altLang="en-US" dirty="0" smtClean="0"/>
              <a:t>）</a:t>
            </a:r>
            <a:endParaRPr kumimoji="1" lang="ja-JP" altLang="en-US" dirty="0"/>
          </a:p>
        </p:txBody>
      </p:sp>
      <p:sp>
        <p:nvSpPr>
          <p:cNvPr id="3" name="テキスト ボックス 2"/>
          <p:cNvSpPr txBox="1"/>
          <p:nvPr/>
        </p:nvSpPr>
        <p:spPr>
          <a:xfrm>
            <a:off x="251520" y="828001"/>
            <a:ext cx="8763517" cy="338554"/>
          </a:xfrm>
          <a:prstGeom prst="rect">
            <a:avLst/>
          </a:prstGeom>
          <a:noFill/>
        </p:spPr>
        <p:txBody>
          <a:bodyPr wrap="square" rtlCol="0">
            <a:spAutoFit/>
          </a:bodyPr>
          <a:lstStyle/>
          <a:p>
            <a:r>
              <a:rPr lang="ja-JP" altLang="en-US" sz="1600" dirty="0" smtClean="0">
                <a:latin typeface="メイリオ" pitchFamily="50" charset="-128"/>
                <a:ea typeface="メイリオ" pitchFamily="50" charset="-128"/>
                <a:cs typeface="メイリオ" pitchFamily="50" charset="-128"/>
              </a:rPr>
              <a:t>新業務・システムを実現するシナリオを策定し、システム企画の承認を得る。</a:t>
            </a:r>
            <a:endParaRPr lang="en-US" altLang="ja-JP" sz="1600" dirty="0" smtClean="0">
              <a:latin typeface="メイリオ" pitchFamily="50" charset="-128"/>
              <a:ea typeface="メイリオ" pitchFamily="50" charset="-128"/>
              <a:cs typeface="メイリオ" pitchFamily="50" charset="-128"/>
            </a:endParaRPr>
          </a:p>
        </p:txBody>
      </p:sp>
      <p:pic>
        <p:nvPicPr>
          <p:cNvPr id="7171" name="Picture 3" descr="C:\Users\iidam\AppData\Local\Microsoft\Windows\Temporary Internet Files\Content.IE5\TB7NCZU6\MC90005504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417768" y="5112170"/>
            <a:ext cx="1496686" cy="1413174"/>
          </a:xfrm>
          <a:prstGeom prst="rect">
            <a:avLst/>
          </a:prstGeom>
          <a:noFill/>
          <a:extLst>
            <a:ext uri="{909E8E84-426E-40DD-AFC4-6F175D3DCCD1}">
              <a14:hiddenFill xmlns:a14="http://schemas.microsoft.com/office/drawing/2010/main">
                <a:solidFill>
                  <a:srgbClr val="FFFFFF"/>
                </a:solidFill>
              </a14:hiddenFill>
            </a:ext>
          </a:extLst>
        </p:spPr>
      </p:pic>
      <p:sp>
        <p:nvSpPr>
          <p:cNvPr id="9" name="二等辺三角形 8"/>
          <p:cNvSpPr/>
          <p:nvPr/>
        </p:nvSpPr>
        <p:spPr bwMode="auto">
          <a:xfrm rot="16200000" flipV="1">
            <a:off x="7179075" y="3349157"/>
            <a:ext cx="682136" cy="152386"/>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雲形吹き出し 10"/>
          <p:cNvSpPr/>
          <p:nvPr/>
        </p:nvSpPr>
        <p:spPr bwMode="auto">
          <a:xfrm>
            <a:off x="8166111" y="4956488"/>
            <a:ext cx="848925" cy="493531"/>
          </a:xfrm>
          <a:prstGeom prst="cloudCallout">
            <a:avLst>
              <a:gd name="adj1" fmla="val -57766"/>
              <a:gd name="adj2" fmla="val 53253"/>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000" rIns="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承認</a:t>
            </a:r>
            <a:endParaRPr kumimoji="1" lang="en-US" altLang="ja-JP" sz="11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endParaRPr>
          </a:p>
        </p:txBody>
      </p:sp>
      <p:sp>
        <p:nvSpPr>
          <p:cNvPr id="8" name="円/楕円 7"/>
          <p:cNvSpPr/>
          <p:nvPr/>
        </p:nvSpPr>
        <p:spPr bwMode="auto">
          <a:xfrm>
            <a:off x="647564" y="4882845"/>
            <a:ext cx="6084676" cy="1354467"/>
          </a:xfrm>
          <a:prstGeom prst="ellipse">
            <a:avLst/>
          </a:prstGeom>
          <a:solidFill>
            <a:schemeClr val="bg1">
              <a:lumMod val="95000"/>
            </a:schemeClr>
          </a:solidFill>
          <a:ln>
            <a:solidFill>
              <a:schemeClr val="bg1">
                <a:lumMod val="50000"/>
              </a:schemeClr>
            </a:solidFill>
            <a:prstDash val="dash"/>
          </a:ln>
          <a:effectLst/>
          <a:extLst/>
        </p:spPr>
        <p:txBody>
          <a:bodyPr wrap="none" lIns="72000" tIns="0" rIns="72000" bIns="0" rtlCol="0" anchor="ctr" anchorCtr="0"/>
          <a:lstStyle/>
          <a:p>
            <a:pPr algn="ctr">
              <a:spcBef>
                <a:spcPts val="600"/>
              </a:spcBef>
            </a:pPr>
            <a:r>
              <a:rPr lang="ja-JP" altLang="en-US" sz="1400" b="1" dirty="0">
                <a:solidFill>
                  <a:schemeClr val="bg1">
                    <a:lumMod val="50000"/>
                  </a:schemeClr>
                </a:solidFill>
                <a:latin typeface="メイリオ" pitchFamily="50" charset="-128"/>
                <a:ea typeface="メイリオ" pitchFamily="50" charset="-128"/>
                <a:cs typeface="メイリオ" pitchFamily="50" charset="-128"/>
              </a:rPr>
              <a:t>要求</a:t>
            </a: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の取りまとめ（</a:t>
            </a:r>
            <a:r>
              <a:rPr lang="en-US" altLang="ja-JP" sz="1400" b="1" dirty="0" smtClean="0">
                <a:solidFill>
                  <a:schemeClr val="bg1">
                    <a:lumMod val="50000"/>
                  </a:schemeClr>
                </a:solidFill>
                <a:latin typeface="メイリオ" pitchFamily="50" charset="-128"/>
                <a:ea typeface="メイリオ" pitchFamily="50" charset="-128"/>
                <a:cs typeface="メイリオ" pitchFamily="50" charset="-128"/>
              </a:rPr>
              <a:t>Why</a:t>
            </a: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a:t>
            </a:r>
            <a:endParaRPr lang="en-US" altLang="ja-JP" sz="1400" b="1" dirty="0" smtClean="0">
              <a:solidFill>
                <a:schemeClr val="bg1">
                  <a:lumMod val="50000"/>
                </a:schemeClr>
              </a:solidFill>
              <a:latin typeface="メイリオ" pitchFamily="50" charset="-128"/>
              <a:ea typeface="メイリオ" pitchFamily="50" charset="-128"/>
              <a:cs typeface="メイリオ" pitchFamily="50" charset="-128"/>
            </a:endParaRPr>
          </a:p>
          <a:p>
            <a:pPr algn="ctr">
              <a:spcBef>
                <a:spcPts val="600"/>
              </a:spcBef>
            </a:pP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業務・システムの概要定義（</a:t>
            </a:r>
            <a:r>
              <a:rPr lang="en-US" altLang="ja-JP" sz="1400" b="1" dirty="0" smtClean="0">
                <a:solidFill>
                  <a:schemeClr val="bg1">
                    <a:lumMod val="50000"/>
                  </a:schemeClr>
                </a:solidFill>
                <a:latin typeface="メイリオ" pitchFamily="50" charset="-128"/>
                <a:ea typeface="メイリオ" pitchFamily="50" charset="-128"/>
                <a:cs typeface="メイリオ" pitchFamily="50" charset="-128"/>
              </a:rPr>
              <a:t>What</a:t>
            </a:r>
            <a:r>
              <a:rPr lang="ja-JP" altLang="en-US" sz="1400" b="1" dirty="0" smtClean="0">
                <a:solidFill>
                  <a:schemeClr val="bg1">
                    <a:lumMod val="50000"/>
                  </a:schemeClr>
                </a:solidFill>
                <a:latin typeface="メイリオ" pitchFamily="50" charset="-128"/>
                <a:ea typeface="メイリオ" pitchFamily="50" charset="-128"/>
                <a:cs typeface="メイリオ" pitchFamily="50" charset="-128"/>
              </a:rPr>
              <a:t>）</a:t>
            </a:r>
            <a:endParaRPr lang="en-US" altLang="ja-JP" sz="1400" b="1" dirty="0" smtClean="0">
              <a:solidFill>
                <a:schemeClr val="bg1">
                  <a:lumMod val="50000"/>
                </a:schemeClr>
              </a:solidFill>
              <a:latin typeface="メイリオ" pitchFamily="50" charset="-128"/>
              <a:ea typeface="メイリオ" pitchFamily="50" charset="-128"/>
              <a:cs typeface="メイリオ" pitchFamily="50" charset="-128"/>
            </a:endParaRPr>
          </a:p>
          <a:p>
            <a:pPr algn="ctr">
              <a:spcBef>
                <a:spcPts val="600"/>
              </a:spcBef>
            </a:pPr>
            <a:r>
              <a:rPr kumimoji="1" lang="ja-JP" altLang="en-US" sz="1400" b="1" dirty="0" smtClean="0">
                <a:solidFill>
                  <a:schemeClr val="bg1">
                    <a:lumMod val="50000"/>
                  </a:schemeClr>
                </a:solidFill>
                <a:latin typeface="メイリオ" pitchFamily="50" charset="-128"/>
                <a:ea typeface="メイリオ" pitchFamily="50" charset="-128"/>
                <a:cs typeface="メイリオ" pitchFamily="50" charset="-128"/>
              </a:rPr>
              <a:t>で作成した資料</a:t>
            </a:r>
          </a:p>
        </p:txBody>
      </p:sp>
      <p:sp>
        <p:nvSpPr>
          <p:cNvPr id="14" name="円/楕円 13"/>
          <p:cNvSpPr/>
          <p:nvPr/>
        </p:nvSpPr>
        <p:spPr bwMode="auto">
          <a:xfrm>
            <a:off x="899592" y="2067474"/>
            <a:ext cx="5688632" cy="1768583"/>
          </a:xfrm>
          <a:prstGeom prst="ellipse">
            <a:avLst/>
          </a:prstGeom>
          <a:solidFill>
            <a:srgbClr val="FFFFCC"/>
          </a:solidFill>
          <a:ln>
            <a:solidFill>
              <a:schemeClr val="bg1">
                <a:lumMod val="75000"/>
              </a:schemeClr>
            </a:solidFill>
          </a:ln>
          <a:effectLst/>
          <a:extLst/>
        </p:spPr>
        <p:txBody>
          <a:bodyPr wrap="none" lIns="72000" tIns="0" rIns="72000" bIns="0" rtlCol="0" anchor="ctr" anchorCtr="0"/>
          <a:lstStyle/>
          <a:p>
            <a:pPr algn="ctr">
              <a:spcBef>
                <a:spcPct val="50000"/>
              </a:spcBef>
            </a:pPr>
            <a:r>
              <a:rPr kumimoji="1" lang="ja-JP" altLang="en-US" sz="1400" b="1" dirty="0" smtClean="0">
                <a:solidFill>
                  <a:srgbClr val="FF0000"/>
                </a:solidFill>
                <a:latin typeface="メイリオ" pitchFamily="50" charset="-128"/>
                <a:ea typeface="メイリオ" pitchFamily="50" charset="-128"/>
                <a:cs typeface="メイリオ" pitchFamily="50" charset="-128"/>
              </a:rPr>
              <a:t>実現シナリオ</a:t>
            </a:r>
            <a:r>
              <a:rPr kumimoji="1" lang="ja-JP" altLang="en-US" sz="1400" b="1" dirty="0" smtClean="0">
                <a:latin typeface="メイリオ" pitchFamily="50" charset="-128"/>
                <a:ea typeface="メイリオ" pitchFamily="50" charset="-128"/>
                <a:cs typeface="メイリオ" pitchFamily="50" charset="-128"/>
              </a:rPr>
              <a:t>（</a:t>
            </a:r>
            <a:r>
              <a:rPr kumimoji="1" lang="en-US" altLang="ja-JP" sz="1400" b="1" dirty="0" smtClean="0">
                <a:latin typeface="メイリオ" pitchFamily="50" charset="-128"/>
                <a:ea typeface="メイリオ" pitchFamily="50" charset="-128"/>
                <a:cs typeface="メイリオ" pitchFamily="50" charset="-128"/>
              </a:rPr>
              <a:t>How</a:t>
            </a:r>
            <a:r>
              <a:rPr kumimoji="1" lang="ja-JP" altLang="en-US" sz="1400" b="1" dirty="0" smtClean="0">
                <a:latin typeface="メイリオ" pitchFamily="50" charset="-128"/>
                <a:ea typeface="メイリオ" pitchFamily="50" charset="-128"/>
                <a:cs typeface="メイリオ" pitchFamily="50" charset="-128"/>
              </a:rPr>
              <a:t>）</a:t>
            </a:r>
          </a:p>
        </p:txBody>
      </p:sp>
      <p:graphicFrame>
        <p:nvGraphicFramePr>
          <p:cNvPr id="17" name="Group 294"/>
          <p:cNvGraphicFramePr>
            <a:graphicFrameLocks noGrp="1"/>
          </p:cNvGraphicFramePr>
          <p:nvPr>
            <p:extLst>
              <p:ext uri="{D42A27DB-BD31-4B8C-83A1-F6EECF244321}">
                <p14:modId xmlns:p14="http://schemas.microsoft.com/office/powerpoint/2010/main" val="5672561"/>
              </p:ext>
            </p:extLst>
          </p:nvPr>
        </p:nvGraphicFramePr>
        <p:xfrm>
          <a:off x="505527" y="5114602"/>
          <a:ext cx="1440160" cy="993006"/>
        </p:xfrm>
        <a:graphic>
          <a:graphicData uri="http://schemas.openxmlformats.org/drawingml/2006/table">
            <a:tbl>
              <a:tblPr/>
              <a:tblGrid>
                <a:gridCol w="180975"/>
                <a:gridCol w="539105"/>
                <a:gridCol w="288032"/>
                <a:gridCol w="432048"/>
              </a:tblGrid>
              <a:tr h="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要求レベル</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ビジネス要求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131476">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ｽﾃｰｸﾎﾙﾀﾞｰ要求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2537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ｿﾘｭｰｼｮﾝ要求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81811">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10257">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rPr>
                        <a:t>非機能要求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rPr>
                        <a:t>移行要求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600" b="0" i="0" u="none" strike="noStrike" cap="none" normalizeH="0" baseline="0" dirty="0" smtClean="0">
                        <a:ln>
                          <a:noFill/>
                        </a:ln>
                        <a:solidFill>
                          <a:srgbClr val="000000"/>
                        </a:solidFill>
                        <a:effectLst/>
                        <a:latin typeface="メイリオ" pitchFamily="50" charset="-128"/>
                        <a:ea typeface="メイリオ" pitchFamily="50" charset="-128"/>
                        <a:cs typeface="メイリオ"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18" name="正方形/長方形 17"/>
          <p:cNvSpPr/>
          <p:nvPr/>
        </p:nvSpPr>
        <p:spPr bwMode="auto">
          <a:xfrm>
            <a:off x="5256256" y="5560078"/>
            <a:ext cx="1620000" cy="680326"/>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情報システム</a:t>
            </a:r>
          </a:p>
        </p:txBody>
      </p:sp>
      <p:sp>
        <p:nvSpPr>
          <p:cNvPr id="19" name="直角三角形 18"/>
          <p:cNvSpPr/>
          <p:nvPr/>
        </p:nvSpPr>
        <p:spPr bwMode="auto">
          <a:xfrm rot="10800000">
            <a:off x="5346257" y="5707684"/>
            <a:ext cx="1440000" cy="180000"/>
          </a:xfrm>
          <a:prstGeom prst="rtTriangle">
            <a:avLst/>
          </a:prstGeom>
          <a:solidFill>
            <a:srgbClr val="FFFF00"/>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20" name="正方形/長方形 19"/>
          <p:cNvSpPr/>
          <p:nvPr/>
        </p:nvSpPr>
        <p:spPr bwMode="auto">
          <a:xfrm>
            <a:off x="5346256" y="5962009"/>
            <a:ext cx="1440000" cy="216000"/>
          </a:xfrm>
          <a:prstGeom prst="rect">
            <a:avLst/>
          </a:prstGeom>
          <a:solidFill>
            <a:srgbClr val="FFCCFF"/>
          </a:solidFill>
          <a:ln w="9525" algn="ctr">
            <a:solidFill>
              <a:srgbClr val="000000"/>
            </a:solidFill>
            <a:prstDash val="solid"/>
            <a:round/>
            <a:headEnd/>
            <a:tailEnd/>
          </a:ln>
          <a:effectLst/>
          <a:extLst/>
        </p:spPr>
        <p:txBody>
          <a:bodyPr lIns="90000" tIns="46800" rIns="90000" bIns="46800" rtlCol="0" anchor="ctr"/>
          <a:lstStyle/>
          <a:p>
            <a:pPr marL="354013" indent="-354013" algn="ctr"/>
            <a:r>
              <a:rPr lang="ja-JP" altLang="en-US" sz="600" dirty="0" smtClean="0">
                <a:solidFill>
                  <a:srgbClr val="000000"/>
                </a:solidFill>
                <a:latin typeface="メイリオ" pitchFamily="50" charset="-128"/>
                <a:ea typeface="メイリオ" pitchFamily="50" charset="-128"/>
                <a:cs typeface="メイリオ" pitchFamily="50" charset="-128"/>
              </a:rPr>
              <a:t>アーキテクチャ</a:t>
            </a:r>
            <a:endParaRPr lang="en-US" altLang="ja-JP" sz="600" dirty="0" smtClean="0">
              <a:solidFill>
                <a:srgbClr val="000000"/>
              </a:solidFill>
              <a:latin typeface="メイリオ" pitchFamily="50" charset="-128"/>
              <a:ea typeface="メイリオ" pitchFamily="50" charset="-128"/>
              <a:cs typeface="メイリオ" pitchFamily="50" charset="-128"/>
            </a:endParaRPr>
          </a:p>
          <a:p>
            <a:pPr marL="354013" indent="-354013" algn="ctr"/>
            <a:r>
              <a:rPr kumimoji="1" lang="ja-JP" altLang="en-US" sz="600" dirty="0" smtClean="0">
                <a:solidFill>
                  <a:srgbClr val="000000"/>
                </a:solidFill>
                <a:latin typeface="メイリオ" pitchFamily="50" charset="-128"/>
                <a:ea typeface="メイリオ" pitchFamily="50" charset="-128"/>
                <a:cs typeface="メイリオ" pitchFamily="50" charset="-128"/>
              </a:rPr>
              <a:t>（</a:t>
            </a:r>
            <a:r>
              <a:rPr lang="ja-JP" altLang="en-US" sz="600" dirty="0" smtClean="0">
                <a:solidFill>
                  <a:srgbClr val="000000"/>
                </a:solidFill>
                <a:latin typeface="メイリオ" pitchFamily="50" charset="-128"/>
                <a:ea typeface="メイリオ" pitchFamily="50" charset="-128"/>
                <a:cs typeface="メイリオ" pitchFamily="50" charset="-128"/>
              </a:rPr>
              <a:t>ＩＴ基盤）</a:t>
            </a:r>
            <a:endParaRPr kumimoji="1" lang="ja-JP" altLang="en-US" sz="600" dirty="0">
              <a:solidFill>
                <a:srgbClr val="000000"/>
              </a:solidFill>
              <a:latin typeface="メイリオ" pitchFamily="50" charset="-128"/>
              <a:ea typeface="メイリオ" pitchFamily="50" charset="-128"/>
              <a:cs typeface="メイリオ" pitchFamily="50" charset="-128"/>
            </a:endParaRPr>
          </a:p>
        </p:txBody>
      </p:sp>
      <p:sp>
        <p:nvSpPr>
          <p:cNvPr id="21" name="直角三角形 20"/>
          <p:cNvSpPr/>
          <p:nvPr/>
        </p:nvSpPr>
        <p:spPr bwMode="auto">
          <a:xfrm>
            <a:off x="5346256" y="5743239"/>
            <a:ext cx="1440000" cy="180000"/>
          </a:xfrm>
          <a:prstGeom prst="rtTriangle">
            <a:avLst/>
          </a:prstGeom>
          <a:solidFill>
            <a:srgbClr val="CCFFCC"/>
          </a:solidFill>
          <a:ln w="9525" algn="ctr">
            <a:solidFill>
              <a:srgbClr val="000000"/>
            </a:solidFill>
            <a:prstDash val="solid"/>
            <a:round/>
            <a:headEnd/>
            <a:tailEnd/>
          </a:ln>
          <a:effectLst/>
          <a:extLst/>
        </p:spPr>
        <p:txBody>
          <a:bodyPr lIns="90000" tIns="46800" rIns="90000" bIns="46800" rtlCol="0" anchor="ctr"/>
          <a:lstStyle/>
          <a:p>
            <a:pPr marL="354013" indent="-354013" algn="ctr"/>
            <a:endParaRPr kumimoji="1" lang="ja-JP" altLang="en-US" sz="1100" dirty="0">
              <a:solidFill>
                <a:srgbClr val="000000"/>
              </a:solidFill>
              <a:latin typeface="メイリオ" pitchFamily="50" charset="-128"/>
              <a:ea typeface="メイリオ" pitchFamily="50" charset="-128"/>
              <a:cs typeface="メイリオ" pitchFamily="50" charset="-128"/>
            </a:endParaRPr>
          </a:p>
        </p:txBody>
      </p:sp>
      <p:sp>
        <p:nvSpPr>
          <p:cNvPr id="13" name="円/楕円 12"/>
          <p:cNvSpPr/>
          <p:nvPr/>
        </p:nvSpPr>
        <p:spPr bwMode="auto">
          <a:xfrm>
            <a:off x="1475655" y="2060848"/>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プロジェクト</a:t>
            </a:r>
            <a:endParaRPr lang="en-US" altLang="ja-JP" sz="1200" dirty="0" smtClean="0">
              <a:solidFill>
                <a:schemeClr val="tx1"/>
              </a:solidFill>
              <a:latin typeface="メイリオ" pitchFamily="50" charset="-128"/>
              <a:ea typeface="メイリオ" pitchFamily="50" charset="-128"/>
              <a:cs typeface="メイリオ" pitchFamily="50" charset="-128"/>
            </a:endParaRPr>
          </a:p>
          <a:p>
            <a:pPr algn="ctr"/>
            <a:r>
              <a:rPr lang="ja-JP" altLang="en-US" sz="1200" dirty="0" smtClean="0">
                <a:solidFill>
                  <a:schemeClr val="tx1"/>
                </a:solidFill>
                <a:latin typeface="メイリオ" pitchFamily="50" charset="-128"/>
                <a:ea typeface="メイリオ" pitchFamily="50" charset="-128"/>
                <a:cs typeface="メイリオ" pitchFamily="50" charset="-128"/>
              </a:rPr>
              <a:t>の定義</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p:txBody>
      </p:sp>
      <p:sp>
        <p:nvSpPr>
          <p:cNvPr id="25" name="円/楕円 24"/>
          <p:cNvSpPr/>
          <p:nvPr/>
        </p:nvSpPr>
        <p:spPr bwMode="auto">
          <a:xfrm>
            <a:off x="3077908" y="1916878"/>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プロジェクト</a:t>
            </a:r>
            <a:endParaRPr lang="en-US" altLang="ja-JP" sz="1200" dirty="0" smtClean="0">
              <a:solidFill>
                <a:schemeClr val="tx1"/>
              </a:solidFill>
              <a:latin typeface="メイリオ" pitchFamily="50" charset="-128"/>
              <a:ea typeface="メイリオ" pitchFamily="50" charset="-128"/>
              <a:cs typeface="メイリオ" pitchFamily="50" charset="-128"/>
            </a:endParaRPr>
          </a:p>
          <a:p>
            <a:pPr algn="ctr"/>
            <a:r>
              <a:rPr lang="ja-JP" altLang="en-US" sz="1200" dirty="0" smtClean="0">
                <a:solidFill>
                  <a:schemeClr val="tx1"/>
                </a:solidFill>
                <a:latin typeface="メイリオ" pitchFamily="50" charset="-128"/>
                <a:ea typeface="メイリオ" pitchFamily="50" charset="-128"/>
                <a:cs typeface="メイリオ" pitchFamily="50" charset="-128"/>
              </a:rPr>
              <a:t>の方針</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p:txBody>
      </p:sp>
      <p:sp>
        <p:nvSpPr>
          <p:cNvPr id="26" name="円/楕円 25"/>
          <p:cNvSpPr/>
          <p:nvPr/>
        </p:nvSpPr>
        <p:spPr bwMode="auto">
          <a:xfrm>
            <a:off x="4643517" y="2060848"/>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リスク</a:t>
            </a:r>
            <a:endParaRPr lang="en-US" altLang="ja-JP" sz="1200" dirty="0" smtClean="0">
              <a:solidFill>
                <a:schemeClr val="tx1"/>
              </a:solidFill>
              <a:latin typeface="メイリオ" pitchFamily="50" charset="-128"/>
              <a:ea typeface="メイリオ" pitchFamily="50" charset="-128"/>
              <a:cs typeface="メイリオ" pitchFamily="50" charset="-128"/>
            </a:endParaRPr>
          </a:p>
        </p:txBody>
      </p:sp>
      <p:sp>
        <p:nvSpPr>
          <p:cNvPr id="27" name="円/楕円 26"/>
          <p:cNvSpPr/>
          <p:nvPr/>
        </p:nvSpPr>
        <p:spPr bwMode="auto">
          <a:xfrm>
            <a:off x="5811501" y="2636984"/>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スケジュール</a:t>
            </a:r>
            <a:endParaRPr lang="en-US" altLang="ja-JP" sz="1200" dirty="0" smtClean="0">
              <a:solidFill>
                <a:schemeClr val="tx1"/>
              </a:solidFill>
              <a:latin typeface="メイリオ" pitchFamily="50" charset="-128"/>
              <a:ea typeface="メイリオ" pitchFamily="50" charset="-128"/>
              <a:cs typeface="メイリオ" pitchFamily="50" charset="-128"/>
            </a:endParaRPr>
          </a:p>
        </p:txBody>
      </p:sp>
      <p:sp>
        <p:nvSpPr>
          <p:cNvPr id="28" name="円/楕円 27"/>
          <p:cNvSpPr/>
          <p:nvPr/>
        </p:nvSpPr>
        <p:spPr bwMode="auto">
          <a:xfrm>
            <a:off x="4643517" y="3212976"/>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体制</a:t>
            </a:r>
          </a:p>
        </p:txBody>
      </p:sp>
      <p:sp>
        <p:nvSpPr>
          <p:cNvPr id="29" name="円/楕円 28"/>
          <p:cNvSpPr/>
          <p:nvPr/>
        </p:nvSpPr>
        <p:spPr bwMode="auto">
          <a:xfrm>
            <a:off x="3077908" y="3356992"/>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調達先</a:t>
            </a:r>
          </a:p>
        </p:txBody>
      </p:sp>
      <p:sp>
        <p:nvSpPr>
          <p:cNvPr id="31" name="円/楕円 30"/>
          <p:cNvSpPr/>
          <p:nvPr/>
        </p:nvSpPr>
        <p:spPr bwMode="auto">
          <a:xfrm>
            <a:off x="1475655" y="3212976"/>
            <a:ext cx="1332000" cy="648000"/>
          </a:xfrm>
          <a:prstGeom prst="ellipse">
            <a:avLst/>
          </a:prstGeom>
          <a:solidFill>
            <a:srgbClr val="FFFF66"/>
          </a:solidFill>
          <a:ln>
            <a:solidFill>
              <a:schemeClr val="bg1">
                <a:lumMod val="75000"/>
              </a:schemeClr>
            </a:solidFill>
          </a:ln>
          <a:extLst/>
        </p:spPr>
        <p:style>
          <a:lnRef idx="1">
            <a:schemeClr val="accent3"/>
          </a:lnRef>
          <a:fillRef idx="2">
            <a:schemeClr val="accent3"/>
          </a:fillRef>
          <a:effectRef idx="1">
            <a:schemeClr val="accent3"/>
          </a:effectRef>
          <a:fontRef idx="minor">
            <a:schemeClr val="dk1"/>
          </a:fontRef>
        </p:style>
        <p:txBody>
          <a:bodyPr wrap="none" lIns="72000" tIns="0" rIns="72000" bIns="0" rtlCol="0" anchor="ctr" anchorCtr="0"/>
          <a:lstStyle/>
          <a:p>
            <a:pPr algn="ctr"/>
            <a:r>
              <a:rPr lang="ja-JP" altLang="en-US" sz="1200" dirty="0" smtClean="0">
                <a:solidFill>
                  <a:schemeClr val="tx1"/>
                </a:solidFill>
                <a:latin typeface="メイリオ" pitchFamily="50" charset="-128"/>
                <a:ea typeface="メイリオ" pitchFamily="50" charset="-128"/>
                <a:cs typeface="メイリオ" pitchFamily="50" charset="-128"/>
              </a:rPr>
              <a:t>投資対効果</a:t>
            </a:r>
            <a:endParaRPr kumimoji="1" lang="ja-JP" altLang="en-US" sz="1200" dirty="0" smtClean="0">
              <a:solidFill>
                <a:schemeClr val="tx1"/>
              </a:solidFill>
              <a:latin typeface="メイリオ" pitchFamily="50" charset="-128"/>
              <a:ea typeface="メイリオ" pitchFamily="50" charset="-128"/>
              <a:cs typeface="メイリオ" pitchFamily="50" charset="-128"/>
            </a:endParaRPr>
          </a:p>
        </p:txBody>
      </p:sp>
      <p:sp>
        <p:nvSpPr>
          <p:cNvPr id="30" name="フローチャート : 複数書類 29"/>
          <p:cNvSpPr/>
          <p:nvPr/>
        </p:nvSpPr>
        <p:spPr bwMode="auto">
          <a:xfrm>
            <a:off x="7724739" y="3113578"/>
            <a:ext cx="1078928" cy="626666"/>
          </a:xfrm>
          <a:prstGeom prst="flowChartMultidocumen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100" dirty="0">
                <a:solidFill>
                  <a:schemeClr val="tx1"/>
                </a:solidFill>
                <a:latin typeface="メイリオ" pitchFamily="50" charset="-128"/>
                <a:ea typeface="メイリオ" pitchFamily="50" charset="-128"/>
                <a:cs typeface="メイリオ" pitchFamily="50" charset="-128"/>
              </a:rPr>
              <a:t>システム</a:t>
            </a:r>
            <a:endParaRPr lang="en-US" altLang="ja-JP" sz="1100" dirty="0">
              <a:solidFill>
                <a:schemeClr val="tx1"/>
              </a:solidFill>
              <a:latin typeface="メイリオ" pitchFamily="50" charset="-128"/>
              <a:ea typeface="メイリオ" pitchFamily="50" charset="-128"/>
              <a:cs typeface="メイリオ" pitchFamily="50" charset="-128"/>
            </a:endParaRPr>
          </a:p>
          <a:p>
            <a:pPr algn="ctr">
              <a:defRPr/>
            </a:pPr>
            <a:r>
              <a:rPr lang="ja-JP" altLang="en-US" sz="1100" dirty="0" smtClean="0">
                <a:solidFill>
                  <a:schemeClr val="tx1"/>
                </a:solidFill>
                <a:latin typeface="メイリオ" pitchFamily="50" charset="-128"/>
                <a:ea typeface="メイリオ" pitchFamily="50" charset="-128"/>
                <a:cs typeface="メイリオ" pitchFamily="50" charset="-128"/>
              </a:rPr>
              <a:t>企画書</a:t>
            </a:r>
            <a:endParaRPr lang="en-US" altLang="ja-JP" sz="1100" dirty="0" smtClean="0">
              <a:solidFill>
                <a:schemeClr val="tx1"/>
              </a:solidFill>
              <a:latin typeface="メイリオ" pitchFamily="50" charset="-128"/>
              <a:ea typeface="メイリオ" pitchFamily="50" charset="-128"/>
              <a:cs typeface="メイリオ" pitchFamily="50" charset="-128"/>
            </a:endParaRPr>
          </a:p>
        </p:txBody>
      </p:sp>
      <p:sp>
        <p:nvSpPr>
          <p:cNvPr id="32" name="フローチャート : 複数書類 31"/>
          <p:cNvSpPr/>
          <p:nvPr/>
        </p:nvSpPr>
        <p:spPr bwMode="auto">
          <a:xfrm>
            <a:off x="7724168" y="4092393"/>
            <a:ext cx="1078928" cy="553227"/>
          </a:xfrm>
          <a:prstGeom prst="flowChartMultidocumen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r>
              <a:rPr lang="ja-JP" altLang="en-US" sz="1100" dirty="0">
                <a:solidFill>
                  <a:schemeClr val="tx1"/>
                </a:solidFill>
                <a:latin typeface="メイリオ" pitchFamily="50" charset="-128"/>
                <a:ea typeface="メイリオ" pitchFamily="50" charset="-128"/>
                <a:cs typeface="メイリオ" pitchFamily="50" charset="-128"/>
              </a:rPr>
              <a:t>稟議書</a:t>
            </a:r>
            <a:endParaRPr lang="en-US" altLang="ja-JP" sz="1100" dirty="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（方針稟議）</a:t>
            </a:r>
          </a:p>
        </p:txBody>
      </p:sp>
      <p:sp>
        <p:nvSpPr>
          <p:cNvPr id="33" name="二等辺三角形 32"/>
          <p:cNvSpPr/>
          <p:nvPr/>
        </p:nvSpPr>
        <p:spPr bwMode="auto">
          <a:xfrm flipV="1">
            <a:off x="7959439" y="3876369"/>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4" name="二等辺三角形 33"/>
          <p:cNvSpPr/>
          <p:nvPr/>
        </p:nvSpPr>
        <p:spPr bwMode="auto">
          <a:xfrm flipV="1">
            <a:off x="7956376" y="4782676"/>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5" name="正方形/長方形 34"/>
          <p:cNvSpPr/>
          <p:nvPr/>
        </p:nvSpPr>
        <p:spPr bwMode="auto">
          <a:xfrm>
            <a:off x="5256256" y="5114925"/>
            <a:ext cx="1620000" cy="361861"/>
          </a:xfrm>
          <a:prstGeom prst="rect">
            <a:avLst/>
          </a:prstGeom>
          <a:solidFill>
            <a:srgbClr val="CCFFCC"/>
          </a:solidFill>
          <a:ln w="28575" cap="flat" cmpd="sng" algn="ctr">
            <a:solidFill>
              <a:schemeClr val="tx1"/>
            </a:solidFill>
            <a:prstDash val="solid"/>
            <a:round/>
            <a:headEnd type="none" w="med" len="med"/>
            <a:tailEnd type="none" w="med" len="med"/>
          </a:ln>
          <a:effectLst/>
          <a:extLst/>
        </p:spPr>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600" b="0" i="0" u="none" strike="noStrike" cap="none" normalizeH="0" baseline="0" dirty="0" smtClean="0">
                <a:ln>
                  <a:noFill/>
                </a:ln>
                <a:solidFill>
                  <a:schemeClr val="tx1"/>
                </a:solidFill>
                <a:effectLst/>
                <a:latin typeface="メイリオ" pitchFamily="50" charset="-128"/>
                <a:ea typeface="メイリオ" pitchFamily="50" charset="-128"/>
                <a:cs typeface="メイリオ" pitchFamily="50" charset="-128"/>
              </a:rPr>
              <a:t>業務プロセス</a:t>
            </a:r>
          </a:p>
        </p:txBody>
      </p:sp>
      <p:sp>
        <p:nvSpPr>
          <p:cNvPr id="36" name="正方形/長方形 35"/>
          <p:cNvSpPr/>
          <p:nvPr/>
        </p:nvSpPr>
        <p:spPr bwMode="auto">
          <a:xfrm>
            <a:off x="5305406" y="5264570"/>
            <a:ext cx="1512000" cy="162000"/>
          </a:xfrm>
          <a:prstGeom prst="rect">
            <a:avLst/>
          </a:prstGeom>
          <a:solidFill>
            <a:schemeClr val="bg1"/>
          </a:solidFill>
          <a:ln w="9525" algn="ctr">
            <a:solidFill>
              <a:srgbClr val="000000"/>
            </a:solidFill>
            <a:prstDash val="solid"/>
            <a:round/>
            <a:headEnd/>
            <a:tailEnd/>
          </a:ln>
          <a:effectLst/>
          <a:extLst/>
        </p:spPr>
        <p:txBody>
          <a:bodyPr lIns="90000" tIns="46800" rIns="90000" bIns="46800" rtlCol="0" anchor="ctr"/>
          <a:lstStyle/>
          <a:p>
            <a:pPr marL="354013" indent="-354013" algn="ctr"/>
            <a:r>
              <a:rPr lang="ja-JP" altLang="en-US" sz="600" dirty="0" smtClean="0">
                <a:solidFill>
                  <a:srgbClr val="000000"/>
                </a:solidFill>
                <a:latin typeface="メイリオ" pitchFamily="50" charset="-128"/>
                <a:ea typeface="メイリオ" pitchFamily="50" charset="-128"/>
                <a:cs typeface="メイリオ" pitchFamily="50" charset="-128"/>
              </a:rPr>
              <a:t>組織・役割</a:t>
            </a:r>
            <a:endParaRPr lang="ja-JP" altLang="en-US" sz="600" dirty="0">
              <a:solidFill>
                <a:srgbClr val="000000"/>
              </a:solidFill>
              <a:latin typeface="メイリオ" pitchFamily="50" charset="-128"/>
              <a:ea typeface="メイリオ" pitchFamily="50" charset="-128"/>
              <a:cs typeface="メイリオ" pitchFamily="50" charset="-128"/>
            </a:endParaRPr>
          </a:p>
        </p:txBody>
      </p:sp>
      <p:sp>
        <p:nvSpPr>
          <p:cNvPr id="37" name="線吹き出し 2 (枠付き) 36"/>
          <p:cNvSpPr/>
          <p:nvPr/>
        </p:nvSpPr>
        <p:spPr bwMode="auto">
          <a:xfrm>
            <a:off x="547158" y="1458617"/>
            <a:ext cx="1909295" cy="504000"/>
          </a:xfrm>
          <a:prstGeom prst="borderCallout2">
            <a:avLst>
              <a:gd name="adj1" fmla="val 111834"/>
              <a:gd name="adj2" fmla="val 18962"/>
              <a:gd name="adj3" fmla="val 144520"/>
              <a:gd name="adj4" fmla="val 19216"/>
              <a:gd name="adj5" fmla="val 184647"/>
              <a:gd name="adj6" fmla="val 54791"/>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プロジェクト範囲・目的の</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明確化</a:t>
            </a:r>
            <a:r>
              <a:rPr lang="ja-JP" altLang="en-US" sz="1100" dirty="0">
                <a:solidFill>
                  <a:schemeClr val="tx1"/>
                </a:solidFill>
                <a:latin typeface="メイリオ" pitchFamily="50" charset="-128"/>
                <a:ea typeface="メイリオ" pitchFamily="50" charset="-128"/>
                <a:cs typeface="メイリオ" pitchFamily="50" charset="-128"/>
              </a:rPr>
              <a:t>と</a:t>
            </a:r>
            <a:r>
              <a:rPr lang="ja-JP" altLang="en-US" sz="1100" dirty="0" smtClean="0">
                <a:solidFill>
                  <a:schemeClr val="tx1"/>
                </a:solidFill>
                <a:latin typeface="メイリオ" pitchFamily="50" charset="-128"/>
                <a:ea typeface="メイリオ" pitchFamily="50" charset="-128"/>
                <a:cs typeface="メイリオ" pitchFamily="50" charset="-128"/>
              </a:rPr>
              <a:t>優先</a:t>
            </a:r>
            <a:r>
              <a:rPr lang="ja-JP" altLang="en-US" sz="1100" dirty="0">
                <a:solidFill>
                  <a:schemeClr val="tx1"/>
                </a:solidFill>
                <a:latin typeface="メイリオ" pitchFamily="50" charset="-128"/>
                <a:ea typeface="メイリオ" pitchFamily="50" charset="-128"/>
                <a:cs typeface="メイリオ" pitchFamily="50" charset="-128"/>
              </a:rPr>
              <a:t>順位</a:t>
            </a:r>
            <a:r>
              <a:rPr lang="ja-JP" altLang="en-US" sz="1100" dirty="0" smtClean="0">
                <a:solidFill>
                  <a:schemeClr val="tx1"/>
                </a:solidFill>
                <a:latin typeface="メイリオ" pitchFamily="50" charset="-128"/>
                <a:ea typeface="メイリオ" pitchFamily="50" charset="-128"/>
                <a:cs typeface="メイリオ" pitchFamily="50" charset="-128"/>
              </a:rPr>
              <a:t>の</a:t>
            </a:r>
            <a:r>
              <a:rPr lang="ja-JP" altLang="en-US" sz="1100" dirty="0">
                <a:solidFill>
                  <a:schemeClr val="tx1"/>
                </a:solidFill>
                <a:latin typeface="メイリオ" pitchFamily="50" charset="-128"/>
                <a:ea typeface="メイリオ" pitchFamily="50" charset="-128"/>
                <a:cs typeface="メイリオ" pitchFamily="50" charset="-128"/>
              </a:rPr>
              <a:t>決定</a:t>
            </a:r>
          </a:p>
        </p:txBody>
      </p:sp>
      <p:sp>
        <p:nvSpPr>
          <p:cNvPr id="38" name="線吹き出し 2 (枠付き) 37"/>
          <p:cNvSpPr/>
          <p:nvPr/>
        </p:nvSpPr>
        <p:spPr bwMode="auto">
          <a:xfrm>
            <a:off x="2640083" y="1340768"/>
            <a:ext cx="1909295" cy="504000"/>
          </a:xfrm>
          <a:prstGeom prst="borderCallout2">
            <a:avLst>
              <a:gd name="adj1" fmla="val 111834"/>
              <a:gd name="adj2" fmla="val 10806"/>
              <a:gd name="adj3" fmla="val 144673"/>
              <a:gd name="adj4" fmla="val 11216"/>
              <a:gd name="adj5" fmla="val 175155"/>
              <a:gd name="adj6" fmla="val 2874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開発方針、調達方針、</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移行方針、運用方針の策定</a:t>
            </a:r>
            <a:endParaRPr lang="ja-JP" altLang="en-US" sz="1100" dirty="0">
              <a:solidFill>
                <a:schemeClr val="tx1"/>
              </a:solidFill>
              <a:latin typeface="メイリオ" pitchFamily="50" charset="-128"/>
              <a:ea typeface="メイリオ" pitchFamily="50" charset="-128"/>
              <a:cs typeface="メイリオ" pitchFamily="50" charset="-128"/>
            </a:endParaRPr>
          </a:p>
        </p:txBody>
      </p:sp>
      <p:sp>
        <p:nvSpPr>
          <p:cNvPr id="39" name="線吹き出し 2 (枠付き) 38"/>
          <p:cNvSpPr/>
          <p:nvPr/>
        </p:nvSpPr>
        <p:spPr bwMode="auto">
          <a:xfrm>
            <a:off x="4716016" y="1458617"/>
            <a:ext cx="1529217" cy="504000"/>
          </a:xfrm>
          <a:prstGeom prst="borderCallout2">
            <a:avLst>
              <a:gd name="adj1" fmla="val 109691"/>
              <a:gd name="adj2" fmla="val 12580"/>
              <a:gd name="adj3" fmla="val 140233"/>
              <a:gd name="adj4" fmla="val 12545"/>
              <a:gd name="adj5" fmla="val 173777"/>
              <a:gd name="adj6" fmla="val 18111"/>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リスクの洗い出し、</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対応策の検討</a:t>
            </a:r>
            <a:endParaRPr lang="ja-JP" altLang="en-US" sz="1100" dirty="0">
              <a:solidFill>
                <a:schemeClr val="tx1"/>
              </a:solidFill>
              <a:latin typeface="メイリオ" pitchFamily="50" charset="-128"/>
              <a:ea typeface="メイリオ" pitchFamily="50" charset="-128"/>
              <a:cs typeface="メイリオ" pitchFamily="50" charset="-128"/>
            </a:endParaRPr>
          </a:p>
        </p:txBody>
      </p:sp>
      <p:sp>
        <p:nvSpPr>
          <p:cNvPr id="40" name="線吹き出し 2 (枠付き) 39"/>
          <p:cNvSpPr/>
          <p:nvPr/>
        </p:nvSpPr>
        <p:spPr bwMode="auto">
          <a:xfrm>
            <a:off x="6516336" y="1710617"/>
            <a:ext cx="2160000" cy="504000"/>
          </a:xfrm>
          <a:prstGeom prst="borderCallout2">
            <a:avLst>
              <a:gd name="adj1" fmla="val 109690"/>
              <a:gd name="adj2" fmla="val 17891"/>
              <a:gd name="adj3" fmla="val 140233"/>
              <a:gd name="adj4" fmla="val 17608"/>
              <a:gd name="adj5" fmla="val 200263"/>
              <a:gd name="adj6" fmla="val 1491"/>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方針やリスク対応策を踏まえた</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マスタスケジュール</a:t>
            </a:r>
            <a:r>
              <a:rPr lang="ja-JP" altLang="en-US" sz="1100" dirty="0" smtClean="0">
                <a:solidFill>
                  <a:schemeClr val="tx1"/>
                </a:solidFill>
                <a:latin typeface="メイリオ" pitchFamily="50" charset="-128"/>
                <a:ea typeface="メイリオ" pitchFamily="50" charset="-128"/>
                <a:cs typeface="メイリオ" pitchFamily="50" charset="-128"/>
              </a:rPr>
              <a:t>の</a:t>
            </a:r>
            <a:r>
              <a:rPr lang="ja-JP" altLang="en-US" sz="1100" dirty="0">
                <a:solidFill>
                  <a:schemeClr val="tx1"/>
                </a:solidFill>
                <a:latin typeface="メイリオ" pitchFamily="50" charset="-128"/>
                <a:ea typeface="メイリオ" pitchFamily="50" charset="-128"/>
                <a:cs typeface="メイリオ" pitchFamily="50" charset="-128"/>
              </a:rPr>
              <a:t>作成</a:t>
            </a:r>
          </a:p>
        </p:txBody>
      </p:sp>
      <p:sp>
        <p:nvSpPr>
          <p:cNvPr id="41" name="線吹き出し 2 (枠付き) 40"/>
          <p:cNvSpPr/>
          <p:nvPr/>
        </p:nvSpPr>
        <p:spPr bwMode="auto">
          <a:xfrm>
            <a:off x="4499992" y="4012421"/>
            <a:ext cx="1228896" cy="504000"/>
          </a:xfrm>
          <a:prstGeom prst="borderCallout2">
            <a:avLst>
              <a:gd name="adj1" fmla="val 51817"/>
              <a:gd name="adj2" fmla="val 104165"/>
              <a:gd name="adj3" fmla="val 52351"/>
              <a:gd name="adj4" fmla="val 112456"/>
              <a:gd name="adj5" fmla="val -75478"/>
              <a:gd name="adj6" fmla="val 10150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必要なスキルや</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人数の明確化</a:t>
            </a:r>
            <a:endParaRPr lang="ja-JP" altLang="en-US" sz="1100" dirty="0">
              <a:solidFill>
                <a:schemeClr val="tx1"/>
              </a:solidFill>
              <a:latin typeface="メイリオ" pitchFamily="50" charset="-128"/>
              <a:ea typeface="メイリオ" pitchFamily="50" charset="-128"/>
              <a:cs typeface="メイリオ" pitchFamily="50" charset="-128"/>
            </a:endParaRPr>
          </a:p>
        </p:txBody>
      </p:sp>
      <p:sp>
        <p:nvSpPr>
          <p:cNvPr id="42" name="線吹き出し 2 (枠付き) 41"/>
          <p:cNvSpPr/>
          <p:nvPr/>
        </p:nvSpPr>
        <p:spPr bwMode="auto">
          <a:xfrm>
            <a:off x="2595968" y="4117006"/>
            <a:ext cx="1399968" cy="504000"/>
          </a:xfrm>
          <a:prstGeom prst="borderCallout2">
            <a:avLst>
              <a:gd name="adj1" fmla="val 51817"/>
              <a:gd name="adj2" fmla="val 104165"/>
              <a:gd name="adj3" fmla="val 52351"/>
              <a:gd name="adj4" fmla="val 112456"/>
              <a:gd name="adj5" fmla="val -66291"/>
              <a:gd name="adj6" fmla="val 105031"/>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評価基準の明確化</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調達先</a:t>
            </a:r>
            <a:r>
              <a:rPr lang="ja-JP" altLang="en-US" sz="1100" dirty="0" smtClean="0">
                <a:solidFill>
                  <a:schemeClr val="tx1"/>
                </a:solidFill>
                <a:latin typeface="メイリオ" pitchFamily="50" charset="-128"/>
                <a:ea typeface="メイリオ" pitchFamily="50" charset="-128"/>
                <a:cs typeface="メイリオ" pitchFamily="50" charset="-128"/>
              </a:rPr>
              <a:t>の</a:t>
            </a:r>
            <a:r>
              <a:rPr lang="ja-JP" altLang="en-US" sz="1100" dirty="0">
                <a:solidFill>
                  <a:schemeClr val="tx1"/>
                </a:solidFill>
                <a:latin typeface="メイリオ" pitchFamily="50" charset="-128"/>
                <a:ea typeface="メイリオ" pitchFamily="50" charset="-128"/>
                <a:cs typeface="メイリオ" pitchFamily="50" charset="-128"/>
              </a:rPr>
              <a:t>検討</a:t>
            </a:r>
            <a:endParaRPr lang="en-US" altLang="ja-JP" sz="1100" dirty="0" smtClean="0">
              <a:solidFill>
                <a:schemeClr val="tx1"/>
              </a:solidFill>
              <a:latin typeface="メイリオ" pitchFamily="50" charset="-128"/>
              <a:ea typeface="メイリオ" pitchFamily="50" charset="-128"/>
              <a:cs typeface="メイリオ" pitchFamily="50" charset="-128"/>
            </a:endParaRPr>
          </a:p>
        </p:txBody>
      </p:sp>
      <p:sp>
        <p:nvSpPr>
          <p:cNvPr id="43" name="線吹き出し 2 (枠付き) 42"/>
          <p:cNvSpPr/>
          <p:nvPr/>
        </p:nvSpPr>
        <p:spPr bwMode="auto">
          <a:xfrm>
            <a:off x="421283" y="4007775"/>
            <a:ext cx="1720372" cy="504000"/>
          </a:xfrm>
          <a:prstGeom prst="borderCallout2">
            <a:avLst>
              <a:gd name="adj1" fmla="val 51817"/>
              <a:gd name="adj2" fmla="val 104165"/>
              <a:gd name="adj3" fmla="val 52351"/>
              <a:gd name="adj4" fmla="val 112456"/>
              <a:gd name="adj5" fmla="val -58023"/>
              <a:gd name="adj6" fmla="val 116929"/>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概算コストの見積もり</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投資対効果</a:t>
            </a:r>
            <a:r>
              <a:rPr lang="ja-JP" altLang="en-US" sz="1100" dirty="0" smtClean="0">
                <a:solidFill>
                  <a:schemeClr val="tx1"/>
                </a:solidFill>
                <a:latin typeface="メイリオ" pitchFamily="50" charset="-128"/>
                <a:ea typeface="メイリオ" pitchFamily="50" charset="-128"/>
                <a:cs typeface="メイリオ" pitchFamily="50" charset="-128"/>
              </a:rPr>
              <a:t>の</a:t>
            </a:r>
            <a:r>
              <a:rPr lang="ja-JP" altLang="en-US" sz="1100" dirty="0">
                <a:solidFill>
                  <a:schemeClr val="tx1"/>
                </a:solidFill>
                <a:latin typeface="メイリオ" pitchFamily="50" charset="-128"/>
                <a:ea typeface="メイリオ" pitchFamily="50" charset="-128"/>
                <a:cs typeface="メイリオ" pitchFamily="50" charset="-128"/>
              </a:rPr>
              <a:t>算出</a:t>
            </a:r>
          </a:p>
        </p:txBody>
      </p:sp>
      <p:sp>
        <p:nvSpPr>
          <p:cNvPr id="44" name="線吹き出し 2 (枠付き) 43"/>
          <p:cNvSpPr/>
          <p:nvPr/>
        </p:nvSpPr>
        <p:spPr bwMode="auto">
          <a:xfrm>
            <a:off x="395536" y="2699765"/>
            <a:ext cx="1087602" cy="504000"/>
          </a:xfrm>
          <a:prstGeom prst="borderCallout2">
            <a:avLst>
              <a:gd name="adj1" fmla="val 51817"/>
              <a:gd name="adj2" fmla="val 104165"/>
              <a:gd name="adj3" fmla="val 52351"/>
              <a:gd name="adj4" fmla="val 115649"/>
              <a:gd name="adj5" fmla="val 66910"/>
              <a:gd name="adj6" fmla="val 138055"/>
            </a:avLst>
          </a:prstGeom>
          <a:ln/>
          <a:extLst/>
        </p:spPr>
        <p:style>
          <a:lnRef idx="1">
            <a:schemeClr val="accent6"/>
          </a:lnRef>
          <a:fillRef idx="2">
            <a:schemeClr val="accent6"/>
          </a:fillRef>
          <a:effectRef idx="1">
            <a:schemeClr val="accent6"/>
          </a:effectRef>
          <a:fontRef idx="minor">
            <a:schemeClr val="dk1"/>
          </a:fontRef>
        </p:style>
        <p:txBody>
          <a:bodyPr wrap="none" lIns="36000" tIns="36000" rIns="36000" bIns="36000" rtlCol="0" anchor="ctr" anchorCtr="0"/>
          <a:lstStyle/>
          <a:p>
            <a:pPr algn="ctr"/>
            <a:r>
              <a:rPr lang="ja-JP" altLang="en-US" sz="1100" dirty="0" smtClean="0">
                <a:solidFill>
                  <a:schemeClr val="tx1"/>
                </a:solidFill>
                <a:latin typeface="メイリオ" pitchFamily="50" charset="-128"/>
                <a:ea typeface="メイリオ" pitchFamily="50" charset="-128"/>
                <a:cs typeface="メイリオ" pitchFamily="50" charset="-128"/>
              </a:rPr>
              <a:t>シナリオの</a:t>
            </a:r>
            <a:endParaRPr lang="en-US" altLang="ja-JP" sz="1100" dirty="0" smtClean="0">
              <a:solidFill>
                <a:schemeClr val="tx1"/>
              </a:solidFill>
              <a:latin typeface="メイリオ" pitchFamily="50" charset="-128"/>
              <a:ea typeface="メイリオ" pitchFamily="50" charset="-128"/>
              <a:cs typeface="メイリオ" pitchFamily="50" charset="-128"/>
            </a:endParaRPr>
          </a:p>
          <a:p>
            <a:pPr algn="ctr"/>
            <a:r>
              <a:rPr lang="ja-JP" altLang="en-US" sz="1100" dirty="0" smtClean="0">
                <a:solidFill>
                  <a:schemeClr val="tx1"/>
                </a:solidFill>
                <a:latin typeface="メイリオ" pitchFamily="50" charset="-128"/>
                <a:ea typeface="メイリオ" pitchFamily="50" charset="-128"/>
                <a:cs typeface="メイリオ" pitchFamily="50" charset="-128"/>
              </a:rPr>
              <a:t>妥当性の確認</a:t>
            </a:r>
            <a:endParaRPr lang="ja-JP" altLang="en-US" sz="1100" dirty="0">
              <a:solidFill>
                <a:schemeClr val="tx1"/>
              </a:solidFill>
              <a:latin typeface="メイリオ" pitchFamily="50" charset="-128"/>
              <a:ea typeface="メイリオ" pitchFamily="50" charset="-128"/>
              <a:cs typeface="メイリオ" pitchFamily="50" charset="-128"/>
            </a:endParaRPr>
          </a:p>
        </p:txBody>
      </p:sp>
      <p:sp>
        <p:nvSpPr>
          <p:cNvPr id="46" name="テキスト ボックス 70"/>
          <p:cNvSpPr txBox="1">
            <a:spLocks noChangeArrowheads="1"/>
          </p:cNvSpPr>
          <p:nvPr/>
        </p:nvSpPr>
        <p:spPr bwMode="auto">
          <a:xfrm>
            <a:off x="5994567" y="5680298"/>
            <a:ext cx="81915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algn="r" eaLnBrk="1" hangingPunct="1"/>
            <a:r>
              <a:rPr lang="ja-JP" altLang="en-US" sz="600" b="1" dirty="0" smtClean="0">
                <a:latin typeface="メイリオ" pitchFamily="50" charset="-128"/>
                <a:ea typeface="メイリオ" pitchFamily="50" charset="-128"/>
                <a:cs typeface="メイリオ" pitchFamily="50" charset="-128"/>
              </a:rPr>
              <a:t>アプリケーション</a:t>
            </a:r>
            <a:endParaRPr lang="en-US" altLang="ja-JP" sz="600" b="1" dirty="0" smtClean="0">
              <a:latin typeface="メイリオ" pitchFamily="50" charset="-128"/>
              <a:ea typeface="メイリオ" pitchFamily="50" charset="-128"/>
              <a:cs typeface="メイリオ" pitchFamily="50" charset="-128"/>
            </a:endParaRPr>
          </a:p>
        </p:txBody>
      </p:sp>
      <p:sp>
        <p:nvSpPr>
          <p:cNvPr id="47" name="テキスト ボックス 70"/>
          <p:cNvSpPr txBox="1">
            <a:spLocks noChangeArrowheads="1"/>
          </p:cNvSpPr>
          <p:nvPr/>
        </p:nvSpPr>
        <p:spPr bwMode="auto">
          <a:xfrm>
            <a:off x="5297837" y="5769590"/>
            <a:ext cx="81915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hangingPunct="1"/>
            <a:r>
              <a:rPr lang="ja-JP" altLang="en-US" sz="600" b="1" dirty="0" smtClean="0">
                <a:latin typeface="メイリオ" pitchFamily="50" charset="-128"/>
                <a:ea typeface="メイリオ" pitchFamily="50" charset="-128"/>
                <a:cs typeface="メイリオ" pitchFamily="50" charset="-128"/>
              </a:rPr>
              <a:t>データベース</a:t>
            </a:r>
            <a:endParaRPr lang="en-US" altLang="ja-JP" sz="600" b="1"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550178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５－６．実現シナリオの策定（</a:t>
            </a:r>
            <a:r>
              <a:rPr lang="en-US" altLang="ja-JP" dirty="0" smtClean="0"/>
              <a:t>2/2</a:t>
            </a:r>
            <a:r>
              <a:rPr lang="ja-JP" altLang="en-US" dirty="0" smtClean="0"/>
              <a:t>）</a:t>
            </a:r>
            <a:endParaRPr kumimoji="1" lang="ja-JP" altLang="en-US" dirty="0"/>
          </a:p>
        </p:txBody>
      </p:sp>
      <p:sp>
        <p:nvSpPr>
          <p:cNvPr id="4" name="テキスト ボックス 3"/>
          <p:cNvSpPr txBox="1"/>
          <p:nvPr/>
        </p:nvSpPr>
        <p:spPr>
          <a:xfrm>
            <a:off x="251520" y="796642"/>
            <a:ext cx="8568952" cy="338554"/>
          </a:xfrm>
          <a:prstGeom prst="rect">
            <a:avLst/>
          </a:prstGeom>
          <a:noFill/>
        </p:spPr>
        <p:txBody>
          <a:bodyPr wrap="square" rtlCol="0">
            <a:spAutoFit/>
          </a:bodyPr>
          <a:lstStyle/>
          <a:p>
            <a:r>
              <a:rPr lang="ja-JP" altLang="en-US" sz="1600" b="1" dirty="0">
                <a:latin typeface="メイリオ" pitchFamily="50" charset="-128"/>
                <a:ea typeface="メイリオ" pitchFamily="50" charset="-128"/>
                <a:cs typeface="メイリオ" pitchFamily="50" charset="-128"/>
              </a:rPr>
              <a:t>「実現シナリオの策定」の</a:t>
            </a:r>
            <a:r>
              <a:rPr lang="ja-JP" altLang="en-US" sz="1600" b="1" dirty="0" smtClean="0">
                <a:latin typeface="メイリオ" pitchFamily="50" charset="-128"/>
                <a:ea typeface="メイリオ" pitchFamily="50" charset="-128"/>
                <a:cs typeface="メイリオ" pitchFamily="50" charset="-128"/>
              </a:rPr>
              <a:t>ヒント（</a:t>
            </a:r>
            <a:r>
              <a:rPr lang="en-US" altLang="ja-JP" sz="1600" b="1" dirty="0" smtClean="0">
                <a:latin typeface="メイリオ" pitchFamily="50" charset="-128"/>
                <a:ea typeface="メイリオ" pitchFamily="50" charset="-128"/>
                <a:cs typeface="メイリオ" pitchFamily="50" charset="-128"/>
              </a:rPr>
              <a:t>Tips</a:t>
            </a:r>
            <a:r>
              <a:rPr lang="ja-JP" altLang="en-US" sz="1600" b="1" dirty="0" smtClean="0">
                <a:latin typeface="メイリオ" pitchFamily="50" charset="-128"/>
                <a:ea typeface="メイリオ" pitchFamily="50" charset="-128"/>
                <a:cs typeface="メイリオ" pitchFamily="50" charset="-128"/>
              </a:rPr>
              <a:t>）</a:t>
            </a:r>
            <a:endParaRPr lang="ja-JP" altLang="en-US" sz="1600" b="1" dirty="0">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539553" y="1093707"/>
            <a:ext cx="7686628" cy="523220"/>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システム構築範囲やプロジェクトの定義により、スケジュール・体制の組み方が変わるため、よく検討する。</a:t>
            </a:r>
          </a:p>
        </p:txBody>
      </p:sp>
      <p:sp>
        <p:nvSpPr>
          <p:cNvPr id="6" name="正方形/長方形 5"/>
          <p:cNvSpPr/>
          <p:nvPr/>
        </p:nvSpPr>
        <p:spPr bwMode="auto">
          <a:xfrm>
            <a:off x="482599" y="4095276"/>
            <a:ext cx="8532438" cy="2448000"/>
          </a:xfrm>
          <a:prstGeom prst="rect">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7" name="正方形/長方形 6"/>
          <p:cNvSpPr/>
          <p:nvPr/>
        </p:nvSpPr>
        <p:spPr bwMode="auto">
          <a:xfrm>
            <a:off x="482599" y="1614919"/>
            <a:ext cx="8532438" cy="2415099"/>
          </a:xfrm>
          <a:prstGeom prst="rect">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dirty="0" smtClean="0">
              <a:solidFill>
                <a:schemeClr val="tx2"/>
              </a:solidFill>
              <a:latin typeface="メイリオ" pitchFamily="50" charset="-128"/>
              <a:ea typeface="メイリオ" pitchFamily="50" charset="-128"/>
              <a:cs typeface="メイリオ" pitchFamily="50" charset="-128"/>
            </a:endParaRPr>
          </a:p>
        </p:txBody>
      </p:sp>
      <p:sp>
        <p:nvSpPr>
          <p:cNvPr id="8" name="正方形/長方形 7"/>
          <p:cNvSpPr/>
          <p:nvPr/>
        </p:nvSpPr>
        <p:spPr bwMode="auto">
          <a:xfrm>
            <a:off x="649967" y="2233063"/>
            <a:ext cx="1268059" cy="1248848"/>
          </a:xfrm>
          <a:prstGeom prst="rect">
            <a:avLst/>
          </a:prstGeom>
          <a:solidFill>
            <a:schemeClr val="tx2">
              <a:lumMod val="60000"/>
              <a:lumOff val="40000"/>
            </a:schemeClr>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200" b="1" dirty="0" smtClean="0">
                <a:latin typeface="メイリオ" pitchFamily="50" charset="-128"/>
                <a:ea typeface="メイリオ" pitchFamily="50" charset="-128"/>
                <a:cs typeface="メイリオ" pitchFamily="50" charset="-128"/>
              </a:rPr>
              <a:t>システム全体</a:t>
            </a:r>
          </a:p>
        </p:txBody>
      </p:sp>
      <p:sp>
        <p:nvSpPr>
          <p:cNvPr id="9" name="正方形/長方形 8"/>
          <p:cNvSpPr/>
          <p:nvPr/>
        </p:nvSpPr>
        <p:spPr bwMode="auto">
          <a:xfrm>
            <a:off x="681717" y="4988253"/>
            <a:ext cx="1268059" cy="1248848"/>
          </a:xfrm>
          <a:prstGeom prst="rect">
            <a:avLst/>
          </a:prstGeom>
          <a:solidFill>
            <a:srgbClr val="FFFFCC"/>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10" name="正方形/長方形 9"/>
          <p:cNvSpPr/>
          <p:nvPr/>
        </p:nvSpPr>
        <p:spPr bwMode="auto">
          <a:xfrm>
            <a:off x="945895" y="5295970"/>
            <a:ext cx="766119" cy="624424"/>
          </a:xfrm>
          <a:prstGeom prst="rect">
            <a:avLst/>
          </a:prstGeom>
          <a:solidFill>
            <a:srgbClr val="FFCCCC"/>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11" name="正方形/長方形 10"/>
          <p:cNvSpPr/>
          <p:nvPr/>
        </p:nvSpPr>
        <p:spPr bwMode="auto">
          <a:xfrm>
            <a:off x="599683" y="4988253"/>
            <a:ext cx="346214" cy="1248848"/>
          </a:xfrm>
          <a:prstGeom prst="rect">
            <a:avLst/>
          </a:prstGeom>
          <a:solidFill>
            <a:srgbClr val="CCFFCC"/>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12" name="正方形/長方形 11"/>
          <p:cNvSpPr/>
          <p:nvPr/>
        </p:nvSpPr>
        <p:spPr bwMode="auto">
          <a:xfrm rot="5400000">
            <a:off x="1291730" y="4642419"/>
            <a:ext cx="312212" cy="1003881"/>
          </a:xfrm>
          <a:prstGeom prst="rect">
            <a:avLst/>
          </a:prstGeom>
          <a:solidFill>
            <a:schemeClr val="tx2">
              <a:lumMod val="20000"/>
              <a:lumOff val="80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935755" y="5409851"/>
            <a:ext cx="800219" cy="461665"/>
          </a:xfrm>
          <a:prstGeom prst="rect">
            <a:avLst/>
          </a:prstGeom>
          <a:noFill/>
        </p:spPr>
        <p:txBody>
          <a:bodyPr wrap="none" rtlCol="0">
            <a:spAutoFit/>
          </a:bodyPr>
          <a:lstStyle/>
          <a:p>
            <a:pPr algn="ctr"/>
            <a:r>
              <a:rPr kumimoji="1" lang="ja-JP" altLang="en-US" sz="1200" b="1" dirty="0" smtClean="0">
                <a:latin typeface="メイリオ" pitchFamily="50" charset="-128"/>
                <a:ea typeface="メイリオ" pitchFamily="50" charset="-128"/>
                <a:cs typeface="メイリオ" pitchFamily="50" charset="-128"/>
              </a:rPr>
              <a:t>システム</a:t>
            </a:r>
            <a:endParaRPr kumimoji="1" lang="en-US" altLang="ja-JP" sz="1200" b="1" dirty="0" smtClean="0">
              <a:latin typeface="メイリオ" pitchFamily="50" charset="-128"/>
              <a:ea typeface="メイリオ" pitchFamily="50" charset="-128"/>
              <a:cs typeface="メイリオ" pitchFamily="50" charset="-128"/>
            </a:endParaRPr>
          </a:p>
          <a:p>
            <a:pPr algn="ctr"/>
            <a:r>
              <a:rPr kumimoji="1" lang="en-US" altLang="ja-JP" sz="1200" b="1" dirty="0" smtClean="0">
                <a:latin typeface="メイリオ" pitchFamily="50" charset="-128"/>
                <a:ea typeface="メイリオ" pitchFamily="50" charset="-128"/>
                <a:cs typeface="メイリオ" pitchFamily="50" charset="-128"/>
              </a:rPr>
              <a:t>A</a:t>
            </a:r>
            <a:endParaRPr kumimoji="1" lang="ja-JP" altLang="en-US" sz="1200" b="1"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990631" y="5046210"/>
            <a:ext cx="922047" cy="276999"/>
          </a:xfrm>
          <a:prstGeom prst="rect">
            <a:avLst/>
          </a:prstGeom>
          <a:noFill/>
        </p:spPr>
        <p:txBody>
          <a:bodyPr wrap="none" rtlCol="0">
            <a:spAutoFit/>
          </a:bodyPr>
          <a:lstStyle/>
          <a:p>
            <a:r>
              <a:rPr kumimoji="1" lang="ja-JP" altLang="en-US" sz="1200" b="1" dirty="0" smtClean="0">
                <a:latin typeface="メイリオ" pitchFamily="50" charset="-128"/>
                <a:ea typeface="メイリオ" pitchFamily="50" charset="-128"/>
                <a:cs typeface="メイリオ" pitchFamily="50" charset="-128"/>
              </a:rPr>
              <a:t>システム</a:t>
            </a:r>
            <a:r>
              <a:rPr kumimoji="1" lang="en-US" altLang="ja-JP" sz="1200" b="1" dirty="0" smtClean="0">
                <a:latin typeface="メイリオ" pitchFamily="50" charset="-128"/>
                <a:ea typeface="メイリオ" pitchFamily="50" charset="-128"/>
                <a:cs typeface="メイリオ" pitchFamily="50" charset="-128"/>
              </a:rPr>
              <a:t>D</a:t>
            </a:r>
            <a:endParaRPr kumimoji="1" lang="ja-JP" altLang="en-US" sz="12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585827" y="5193880"/>
            <a:ext cx="369332" cy="989338"/>
          </a:xfrm>
          <a:prstGeom prst="rect">
            <a:avLst/>
          </a:prstGeom>
          <a:noFill/>
        </p:spPr>
        <p:txBody>
          <a:bodyPr vert="eaVert" wrap="square" rtlCol="0">
            <a:spAutoFit/>
          </a:bodyPr>
          <a:lstStyle/>
          <a:p>
            <a:r>
              <a:rPr kumimoji="1" lang="ja-JP" altLang="en-US" sz="1200" b="1" smtClean="0">
                <a:latin typeface="メイリオ" pitchFamily="50" charset="-128"/>
                <a:ea typeface="メイリオ" pitchFamily="50" charset="-128"/>
                <a:cs typeface="メイリオ" pitchFamily="50" charset="-128"/>
              </a:rPr>
              <a:t>システムＣ</a:t>
            </a:r>
            <a:endParaRPr kumimoji="1" lang="ja-JP" altLang="en-US" sz="1200" b="1" dirty="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1023974" y="5955334"/>
            <a:ext cx="912429" cy="276999"/>
          </a:xfrm>
          <a:prstGeom prst="rect">
            <a:avLst/>
          </a:prstGeom>
          <a:noFill/>
        </p:spPr>
        <p:txBody>
          <a:bodyPr wrap="none" rtlCol="0">
            <a:spAutoFit/>
          </a:bodyPr>
          <a:lstStyle/>
          <a:p>
            <a:r>
              <a:rPr kumimoji="1" lang="ja-JP" altLang="en-US" sz="1200" b="1" dirty="0" smtClean="0">
                <a:latin typeface="メイリオ" pitchFamily="50" charset="-128"/>
                <a:ea typeface="メイリオ" pitchFamily="50" charset="-128"/>
                <a:cs typeface="メイリオ" pitchFamily="50" charset="-128"/>
              </a:rPr>
              <a:t>システム</a:t>
            </a:r>
            <a:r>
              <a:rPr kumimoji="1" lang="en-US" altLang="ja-JP" sz="1200" b="1" dirty="0" smtClean="0">
                <a:latin typeface="メイリオ" pitchFamily="50" charset="-128"/>
                <a:ea typeface="メイリオ" pitchFamily="50" charset="-128"/>
                <a:cs typeface="メイリオ" pitchFamily="50" charset="-128"/>
              </a:rPr>
              <a:t>B</a:t>
            </a:r>
            <a:endParaRPr kumimoji="1" lang="ja-JP" altLang="en-US" sz="1200" b="1" dirty="0">
              <a:latin typeface="メイリオ" pitchFamily="50" charset="-128"/>
              <a:ea typeface="メイリオ" pitchFamily="50" charset="-128"/>
              <a:cs typeface="メイリオ" pitchFamily="50" charset="-128"/>
            </a:endParaRPr>
          </a:p>
        </p:txBody>
      </p:sp>
      <p:sp>
        <p:nvSpPr>
          <p:cNvPr id="18" name="正方形/長方形 17"/>
          <p:cNvSpPr/>
          <p:nvPr/>
        </p:nvSpPr>
        <p:spPr bwMode="auto">
          <a:xfrm>
            <a:off x="3587996" y="4542811"/>
            <a:ext cx="3978040" cy="1933566"/>
          </a:xfrm>
          <a:prstGeom prst="rect">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lang="ja-JP" altLang="en-US" sz="1100" dirty="0">
              <a:latin typeface="メイリオ" pitchFamily="50" charset="-128"/>
              <a:ea typeface="メイリオ" pitchFamily="50" charset="-128"/>
              <a:cs typeface="メイリオ" pitchFamily="50" charset="-128"/>
            </a:endParaRPr>
          </a:p>
        </p:txBody>
      </p:sp>
      <p:grpSp>
        <p:nvGrpSpPr>
          <p:cNvPr id="19" name="グループ化 18"/>
          <p:cNvGrpSpPr/>
          <p:nvPr/>
        </p:nvGrpSpPr>
        <p:grpSpPr>
          <a:xfrm>
            <a:off x="3694510" y="4743213"/>
            <a:ext cx="3142000" cy="1292119"/>
            <a:chOff x="3851920" y="4060815"/>
            <a:chExt cx="4972618" cy="2129125"/>
          </a:xfrm>
        </p:grpSpPr>
        <p:grpSp>
          <p:nvGrpSpPr>
            <p:cNvPr id="20" name="グループ化 19"/>
            <p:cNvGrpSpPr/>
            <p:nvPr/>
          </p:nvGrpSpPr>
          <p:grpSpPr>
            <a:xfrm>
              <a:off x="5401390" y="4607376"/>
              <a:ext cx="1538006" cy="520313"/>
              <a:chOff x="5003386" y="4805030"/>
              <a:chExt cx="1177966" cy="520313"/>
            </a:xfrm>
          </p:grpSpPr>
          <p:sp>
            <p:nvSpPr>
              <p:cNvPr id="42" name="正方形/長方形 41"/>
              <p:cNvSpPr/>
              <p:nvPr/>
            </p:nvSpPr>
            <p:spPr bwMode="auto">
              <a:xfrm>
                <a:off x="5003386" y="4805030"/>
                <a:ext cx="1177966" cy="520313"/>
              </a:xfrm>
              <a:prstGeom prst="rect">
                <a:avLst/>
              </a:prstGeom>
              <a:solidFill>
                <a:srgbClr val="FFFFCC"/>
              </a:solidFill>
              <a:ln>
                <a:solidFill>
                  <a:schemeClr val="accent1"/>
                </a:solidFill>
              </a:ln>
              <a:effectLst/>
              <a:extLst/>
            </p:spPr>
            <p:txBody>
              <a:bodyPr wrap="none" lIns="72000" tIns="0" rIns="72000" bIns="0" rtlCol="0" anchor="ctr" anchorCtr="0"/>
              <a:lstStyle/>
              <a:p>
                <a:pPr algn="ctr">
                  <a:spcBef>
                    <a:spcPct val="50000"/>
                  </a:spcBef>
                </a:pPr>
                <a:endParaRPr lang="ja-JP" altLang="en-US" sz="1000" dirty="0">
                  <a:solidFill>
                    <a:srgbClr val="FFFFFF"/>
                  </a:solidFill>
                  <a:latin typeface="メイリオ" pitchFamily="50" charset="-128"/>
                  <a:ea typeface="メイリオ" pitchFamily="50" charset="-128"/>
                  <a:cs typeface="メイリオ" pitchFamily="50" charset="-128"/>
                </a:endParaRPr>
              </a:p>
            </p:txBody>
          </p:sp>
          <p:cxnSp>
            <p:nvCxnSpPr>
              <p:cNvPr id="43" name="直線コネクタ 42"/>
              <p:cNvCxnSpPr/>
              <p:nvPr/>
            </p:nvCxnSpPr>
            <p:spPr>
              <a:xfrm>
                <a:off x="5036706" y="4923785"/>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30958" y="5013176"/>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446982" y="5085184"/>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735014" y="5157192"/>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951038" y="5229200"/>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p:nvGrpSpPr>
          <p:grpSpPr>
            <a:xfrm>
              <a:off x="6948264" y="5140934"/>
              <a:ext cx="940170" cy="520314"/>
              <a:chOff x="6300192" y="4805030"/>
              <a:chExt cx="1177966" cy="520314"/>
            </a:xfrm>
          </p:grpSpPr>
          <p:sp>
            <p:nvSpPr>
              <p:cNvPr id="36" name="正方形/長方形 35"/>
              <p:cNvSpPr/>
              <p:nvPr/>
            </p:nvSpPr>
            <p:spPr bwMode="auto">
              <a:xfrm>
                <a:off x="6300192" y="4805030"/>
                <a:ext cx="1177966" cy="520314"/>
              </a:xfrm>
              <a:prstGeom prst="rect">
                <a:avLst/>
              </a:prstGeom>
              <a:solidFill>
                <a:srgbClr val="CCFFCC"/>
              </a:solidFill>
              <a:ln>
                <a:solidFill>
                  <a:schemeClr val="accent1"/>
                </a:solidFill>
              </a:ln>
              <a:effectLst/>
              <a:extLst/>
            </p:spPr>
            <p:txBody>
              <a:bodyPr wrap="none" lIns="72000" tIns="0" rIns="72000" bIns="0" rtlCol="0" anchor="ctr" anchorCtr="0"/>
              <a:lstStyle/>
              <a:p>
                <a:pPr algn="ctr">
                  <a:spcBef>
                    <a:spcPct val="50000"/>
                  </a:spcBef>
                </a:pPr>
                <a:endParaRPr lang="ja-JP" altLang="en-US" sz="1000" dirty="0">
                  <a:solidFill>
                    <a:srgbClr val="FFFFFF"/>
                  </a:solidFill>
                  <a:latin typeface="メイリオ" pitchFamily="50" charset="-128"/>
                  <a:ea typeface="メイリオ" pitchFamily="50" charset="-128"/>
                  <a:cs typeface="メイリオ" pitchFamily="50" charset="-128"/>
                </a:endParaRPr>
              </a:p>
            </p:txBody>
          </p:sp>
          <p:cxnSp>
            <p:nvCxnSpPr>
              <p:cNvPr id="37" name="直線コネクタ 36"/>
              <p:cNvCxnSpPr/>
              <p:nvPr/>
            </p:nvCxnSpPr>
            <p:spPr>
              <a:xfrm>
                <a:off x="6300192" y="4941168"/>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6494444" y="5030559"/>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6710468" y="5102567"/>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6998500" y="5174575"/>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7214524" y="5246583"/>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グループ化 21"/>
            <p:cNvGrpSpPr/>
            <p:nvPr/>
          </p:nvGrpSpPr>
          <p:grpSpPr>
            <a:xfrm>
              <a:off x="7884368" y="5661248"/>
              <a:ext cx="940170" cy="528692"/>
              <a:chOff x="7570498" y="4805030"/>
              <a:chExt cx="1177966" cy="528692"/>
            </a:xfrm>
          </p:grpSpPr>
          <p:sp>
            <p:nvSpPr>
              <p:cNvPr id="30" name="正方形/長方形 29"/>
              <p:cNvSpPr/>
              <p:nvPr/>
            </p:nvSpPr>
            <p:spPr bwMode="auto">
              <a:xfrm>
                <a:off x="7570498" y="4805030"/>
                <a:ext cx="1177966" cy="528692"/>
              </a:xfrm>
              <a:prstGeom prst="rect">
                <a:avLst/>
              </a:prstGeom>
              <a:solidFill>
                <a:schemeClr val="tx2">
                  <a:lumMod val="20000"/>
                  <a:lumOff val="80000"/>
                </a:schemeClr>
              </a:solidFill>
              <a:ln>
                <a:solidFill>
                  <a:schemeClr val="accent1"/>
                </a:solidFill>
              </a:ln>
              <a:effectLst/>
              <a:extLst/>
            </p:spPr>
            <p:txBody>
              <a:bodyPr wrap="none" lIns="72000" tIns="0" rIns="72000" bIns="0" rtlCol="0" anchor="ctr" anchorCtr="0"/>
              <a:lstStyle/>
              <a:p>
                <a:pPr algn="ctr">
                  <a:spcBef>
                    <a:spcPct val="50000"/>
                  </a:spcBef>
                </a:pPr>
                <a:endParaRPr lang="ja-JP" altLang="en-US" sz="1000" dirty="0">
                  <a:solidFill>
                    <a:srgbClr val="FFFFFF"/>
                  </a:solidFill>
                  <a:latin typeface="メイリオ" pitchFamily="50" charset="-128"/>
                  <a:ea typeface="メイリオ" pitchFamily="50" charset="-128"/>
                  <a:cs typeface="メイリオ" pitchFamily="50" charset="-128"/>
                </a:endParaRPr>
              </a:p>
            </p:txBody>
          </p:sp>
          <p:cxnSp>
            <p:nvCxnSpPr>
              <p:cNvPr id="31" name="直線コネクタ 30"/>
              <p:cNvCxnSpPr/>
              <p:nvPr/>
            </p:nvCxnSpPr>
            <p:spPr>
              <a:xfrm>
                <a:off x="7596336" y="4941168"/>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7790588" y="5030559"/>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8006612" y="5102567"/>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8294644" y="5174575"/>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8510668" y="5246583"/>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3851920" y="4060815"/>
              <a:ext cx="1538006" cy="520313"/>
              <a:chOff x="3682066" y="4797152"/>
              <a:chExt cx="1177966" cy="520313"/>
            </a:xfrm>
          </p:grpSpPr>
          <p:sp>
            <p:nvSpPr>
              <p:cNvPr id="24" name="正方形/長方形 23"/>
              <p:cNvSpPr/>
              <p:nvPr/>
            </p:nvSpPr>
            <p:spPr bwMode="auto">
              <a:xfrm>
                <a:off x="3682066" y="4797152"/>
                <a:ext cx="1177966" cy="520313"/>
              </a:xfrm>
              <a:prstGeom prst="rect">
                <a:avLst/>
              </a:prstGeom>
              <a:solidFill>
                <a:srgbClr val="FFCCCC"/>
              </a:solidFill>
              <a:ln>
                <a:solidFill>
                  <a:schemeClr val="accent1"/>
                </a:solidFill>
              </a:ln>
              <a:effectLst/>
              <a:extLst/>
            </p:spPr>
            <p:txBody>
              <a:bodyPr wrap="none" lIns="72000" tIns="0" rIns="72000" bIns="0" rtlCol="0" anchor="ctr" anchorCtr="0"/>
              <a:lstStyle/>
              <a:p>
                <a:pPr algn="ctr">
                  <a:spcBef>
                    <a:spcPct val="50000"/>
                  </a:spcBef>
                </a:pPr>
                <a:endParaRPr lang="ja-JP" altLang="en-US" sz="1000" dirty="0">
                  <a:solidFill>
                    <a:srgbClr val="FFFFFF"/>
                  </a:solidFill>
                  <a:latin typeface="メイリオ" pitchFamily="50" charset="-128"/>
                  <a:ea typeface="メイリオ" pitchFamily="50" charset="-128"/>
                  <a:cs typeface="メイリオ" pitchFamily="50" charset="-128"/>
                </a:endParaRPr>
              </a:p>
            </p:txBody>
          </p:sp>
          <p:cxnSp>
            <p:nvCxnSpPr>
              <p:cNvPr id="25" name="直線コネクタ 24"/>
              <p:cNvCxnSpPr/>
              <p:nvPr/>
            </p:nvCxnSpPr>
            <p:spPr>
              <a:xfrm>
                <a:off x="3715386" y="4915907"/>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3909638" y="5005298"/>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4125662" y="5077306"/>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4413694" y="5149314"/>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629718" y="5221322"/>
                <a:ext cx="205138"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sp>
        <p:nvSpPr>
          <p:cNvPr id="48" name="テキスト ボックス 47"/>
          <p:cNvSpPr txBox="1"/>
          <p:nvPr/>
        </p:nvSpPr>
        <p:spPr>
          <a:xfrm>
            <a:off x="5633284" y="5202603"/>
            <a:ext cx="1683474" cy="246221"/>
          </a:xfrm>
          <a:prstGeom prst="rect">
            <a:avLst/>
          </a:prstGeom>
          <a:noFill/>
        </p:spPr>
        <p:txBody>
          <a:bodyPr wrap="none" rtlCol="0">
            <a:spAutoFit/>
          </a:bodyPr>
          <a:lstStyle/>
          <a:p>
            <a:r>
              <a:rPr kumimoji="1" lang="ja-JP" altLang="en-US" sz="1000" b="1" dirty="0" smtClean="0">
                <a:latin typeface="メイリオ" pitchFamily="50" charset="-128"/>
                <a:ea typeface="メイリオ" pitchFamily="50" charset="-128"/>
                <a:cs typeface="メイリオ" pitchFamily="50" charset="-128"/>
              </a:rPr>
              <a:t>フェーズ３（システム</a:t>
            </a:r>
            <a:r>
              <a:rPr kumimoji="1" lang="en-US" altLang="ja-JP" sz="1000" b="1" dirty="0" smtClean="0">
                <a:latin typeface="メイリオ" pitchFamily="50" charset="-128"/>
                <a:ea typeface="メイリオ" pitchFamily="50" charset="-128"/>
                <a:cs typeface="メイリオ" pitchFamily="50" charset="-128"/>
              </a:rPr>
              <a:t>C</a:t>
            </a:r>
            <a:r>
              <a:rPr kumimoji="1" lang="ja-JP" altLang="en-US"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49" name="テキスト ボックス 48"/>
          <p:cNvSpPr txBox="1"/>
          <p:nvPr/>
        </p:nvSpPr>
        <p:spPr>
          <a:xfrm>
            <a:off x="6191801" y="5516780"/>
            <a:ext cx="1696298" cy="246221"/>
          </a:xfrm>
          <a:prstGeom prst="rect">
            <a:avLst/>
          </a:prstGeom>
          <a:noFill/>
        </p:spPr>
        <p:txBody>
          <a:bodyPr wrap="none" rtlCol="0">
            <a:spAutoFit/>
          </a:bodyPr>
          <a:lstStyle/>
          <a:p>
            <a:r>
              <a:rPr kumimoji="1" lang="ja-JP" altLang="en-US" sz="1000" b="1" dirty="0" smtClean="0">
                <a:latin typeface="メイリオ" pitchFamily="50" charset="-128"/>
                <a:ea typeface="メイリオ" pitchFamily="50" charset="-128"/>
                <a:cs typeface="メイリオ" pitchFamily="50" charset="-128"/>
              </a:rPr>
              <a:t>フェーズ</a:t>
            </a:r>
            <a:r>
              <a:rPr lang="ja-JP" altLang="en-US" sz="1000" b="1" dirty="0" smtClean="0">
                <a:latin typeface="メイリオ" pitchFamily="50" charset="-128"/>
                <a:ea typeface="メイリオ" pitchFamily="50" charset="-128"/>
                <a:cs typeface="メイリオ" pitchFamily="50" charset="-128"/>
              </a:rPr>
              <a:t>４</a:t>
            </a:r>
            <a:r>
              <a:rPr kumimoji="1" lang="ja-JP" altLang="en-US" sz="1000" b="1" dirty="0" smtClean="0">
                <a:latin typeface="メイリオ" pitchFamily="50" charset="-128"/>
                <a:ea typeface="メイリオ" pitchFamily="50" charset="-128"/>
                <a:cs typeface="メイリオ" pitchFamily="50" charset="-128"/>
              </a:rPr>
              <a:t>（システム</a:t>
            </a:r>
            <a:r>
              <a:rPr kumimoji="1" lang="en-US" altLang="ja-JP" sz="1000" b="1" dirty="0" smtClean="0">
                <a:latin typeface="メイリオ" pitchFamily="50" charset="-128"/>
                <a:ea typeface="メイリオ" pitchFamily="50" charset="-128"/>
                <a:cs typeface="メイリオ" pitchFamily="50" charset="-128"/>
              </a:rPr>
              <a:t>D</a:t>
            </a:r>
            <a:r>
              <a:rPr kumimoji="1" lang="ja-JP" altLang="en-US"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50" name="テキスト ボックス 49"/>
          <p:cNvSpPr txBox="1"/>
          <p:nvPr/>
        </p:nvSpPr>
        <p:spPr>
          <a:xfrm>
            <a:off x="4618294" y="4870550"/>
            <a:ext cx="1689886" cy="246221"/>
          </a:xfrm>
          <a:prstGeom prst="rect">
            <a:avLst/>
          </a:prstGeom>
          <a:noFill/>
        </p:spPr>
        <p:txBody>
          <a:bodyPr wrap="none" rtlCol="0">
            <a:spAutoFit/>
          </a:bodyPr>
          <a:lstStyle/>
          <a:p>
            <a:r>
              <a:rPr kumimoji="1" lang="ja-JP" altLang="en-US" sz="1000" b="1" dirty="0" smtClean="0">
                <a:latin typeface="メイリオ" pitchFamily="50" charset="-128"/>
                <a:ea typeface="メイリオ" pitchFamily="50" charset="-128"/>
                <a:cs typeface="メイリオ" pitchFamily="50" charset="-128"/>
              </a:rPr>
              <a:t>フェーズ</a:t>
            </a:r>
            <a:r>
              <a:rPr lang="ja-JP" altLang="en-US" sz="1000" b="1" dirty="0" smtClean="0">
                <a:latin typeface="メイリオ" pitchFamily="50" charset="-128"/>
                <a:ea typeface="メイリオ" pitchFamily="50" charset="-128"/>
                <a:cs typeface="メイリオ" pitchFamily="50" charset="-128"/>
              </a:rPr>
              <a:t>２</a:t>
            </a:r>
            <a:r>
              <a:rPr kumimoji="1" lang="ja-JP" altLang="en-US" sz="1000" b="1" dirty="0" smtClean="0">
                <a:latin typeface="メイリオ" pitchFamily="50" charset="-128"/>
                <a:ea typeface="メイリオ" pitchFamily="50" charset="-128"/>
                <a:cs typeface="メイリオ" pitchFamily="50" charset="-128"/>
              </a:rPr>
              <a:t>（システム</a:t>
            </a:r>
            <a:r>
              <a:rPr kumimoji="1" lang="en-US" altLang="ja-JP" sz="1000" b="1" dirty="0" smtClean="0">
                <a:latin typeface="メイリオ" pitchFamily="50" charset="-128"/>
                <a:ea typeface="メイリオ" pitchFamily="50" charset="-128"/>
                <a:cs typeface="メイリオ" pitchFamily="50" charset="-128"/>
              </a:rPr>
              <a:t>B</a:t>
            </a:r>
            <a:r>
              <a:rPr kumimoji="1" lang="ja-JP" altLang="en-US"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3617083" y="4537689"/>
            <a:ext cx="1689886" cy="246221"/>
          </a:xfrm>
          <a:prstGeom prst="rect">
            <a:avLst/>
          </a:prstGeom>
          <a:noFill/>
        </p:spPr>
        <p:txBody>
          <a:bodyPr wrap="none" rtlCol="0">
            <a:spAutoFit/>
          </a:bodyPr>
          <a:lstStyle/>
          <a:p>
            <a:r>
              <a:rPr kumimoji="1" lang="ja-JP" altLang="en-US" sz="1000" b="1" dirty="0" smtClean="0">
                <a:latin typeface="メイリオ" pitchFamily="50" charset="-128"/>
                <a:ea typeface="メイリオ" pitchFamily="50" charset="-128"/>
                <a:cs typeface="メイリオ" pitchFamily="50" charset="-128"/>
              </a:rPr>
              <a:t>フェーズ１（システム</a:t>
            </a:r>
            <a:r>
              <a:rPr kumimoji="1" lang="en-US" altLang="ja-JP" sz="1000" b="1" dirty="0" smtClean="0">
                <a:latin typeface="メイリオ" pitchFamily="50" charset="-128"/>
                <a:ea typeface="メイリオ" pitchFamily="50" charset="-128"/>
                <a:cs typeface="メイリオ" pitchFamily="50" charset="-128"/>
              </a:rPr>
              <a:t>A</a:t>
            </a:r>
            <a:r>
              <a:rPr kumimoji="1" lang="ja-JP" altLang="en-US"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52" name="二等辺三角形 51"/>
          <p:cNvSpPr/>
          <p:nvPr/>
        </p:nvSpPr>
        <p:spPr bwMode="auto">
          <a:xfrm>
            <a:off x="4602299" y="6073445"/>
            <a:ext cx="132749" cy="86390"/>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53" name="二等辺三角形 52"/>
          <p:cNvSpPr/>
          <p:nvPr/>
        </p:nvSpPr>
        <p:spPr bwMode="auto">
          <a:xfrm>
            <a:off x="5590810" y="6073445"/>
            <a:ext cx="132749" cy="86390"/>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54" name="二等辺三角形 53"/>
          <p:cNvSpPr/>
          <p:nvPr/>
        </p:nvSpPr>
        <p:spPr bwMode="auto">
          <a:xfrm>
            <a:off x="6163106" y="6073445"/>
            <a:ext cx="132749" cy="86390"/>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55" name="二等辺三角形 54"/>
          <p:cNvSpPr/>
          <p:nvPr/>
        </p:nvSpPr>
        <p:spPr bwMode="auto">
          <a:xfrm>
            <a:off x="6764097" y="6073445"/>
            <a:ext cx="132749" cy="86390"/>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4330338" y="6131744"/>
            <a:ext cx="724878" cy="369332"/>
          </a:xfrm>
          <a:prstGeom prst="rect">
            <a:avLst/>
          </a:prstGeom>
          <a:noFill/>
        </p:spPr>
        <p:txBody>
          <a:bodyPr wrap="none" rtlCol="0">
            <a:spAutoFit/>
          </a:bodyPr>
          <a:lstStyle/>
          <a:p>
            <a:pPr algn="ctr"/>
            <a:r>
              <a:rPr lang="ja-JP" altLang="en-US" sz="900" dirty="0" smtClean="0">
                <a:latin typeface="メイリオ" pitchFamily="50" charset="-128"/>
                <a:ea typeface="メイリオ" pitchFamily="50" charset="-128"/>
                <a:cs typeface="メイリオ" pitchFamily="50" charset="-128"/>
              </a:rPr>
              <a:t>システム</a:t>
            </a:r>
            <a:r>
              <a:rPr lang="en-US" altLang="ja-JP" sz="900" dirty="0" smtClean="0">
                <a:latin typeface="メイリオ" pitchFamily="50" charset="-128"/>
                <a:ea typeface="メイリオ" pitchFamily="50" charset="-128"/>
                <a:cs typeface="メイリオ" pitchFamily="50" charset="-128"/>
              </a:rPr>
              <a:t>A</a:t>
            </a:r>
          </a:p>
          <a:p>
            <a:pPr algn="ctr"/>
            <a:r>
              <a:rPr lang="ja-JP" altLang="en-US" sz="900" dirty="0" smtClean="0">
                <a:latin typeface="メイリオ" pitchFamily="50" charset="-128"/>
                <a:ea typeface="メイリオ" pitchFamily="50" charset="-128"/>
                <a:cs typeface="メイリオ" pitchFamily="50" charset="-128"/>
              </a:rPr>
              <a:t>稼働</a:t>
            </a:r>
            <a:endParaRPr kumimoji="1" lang="ja-JP" altLang="en-US" sz="900" dirty="0">
              <a:latin typeface="メイリオ" pitchFamily="50" charset="-128"/>
              <a:ea typeface="メイリオ" pitchFamily="50" charset="-128"/>
              <a:cs typeface="メイリオ" pitchFamily="50" charset="-128"/>
            </a:endParaRPr>
          </a:p>
        </p:txBody>
      </p:sp>
      <p:sp>
        <p:nvSpPr>
          <p:cNvPr id="57" name="テキスト ボックス 56"/>
          <p:cNvSpPr txBox="1"/>
          <p:nvPr/>
        </p:nvSpPr>
        <p:spPr>
          <a:xfrm>
            <a:off x="5305845" y="6130816"/>
            <a:ext cx="723275" cy="369332"/>
          </a:xfrm>
          <a:prstGeom prst="rect">
            <a:avLst/>
          </a:prstGeom>
          <a:noFill/>
        </p:spPr>
        <p:txBody>
          <a:bodyPr wrap="none" rtlCol="0">
            <a:spAutoFit/>
          </a:bodyPr>
          <a:lstStyle/>
          <a:p>
            <a:pPr algn="ctr"/>
            <a:r>
              <a:rPr lang="ja-JP" altLang="en-US" sz="900" dirty="0" smtClean="0">
                <a:latin typeface="メイリオ" pitchFamily="50" charset="-128"/>
                <a:ea typeface="メイリオ" pitchFamily="50" charset="-128"/>
                <a:cs typeface="メイリオ" pitchFamily="50" charset="-128"/>
              </a:rPr>
              <a:t>システム</a:t>
            </a:r>
            <a:r>
              <a:rPr lang="en-US" altLang="ja-JP" sz="900" dirty="0">
                <a:latin typeface="メイリオ" pitchFamily="50" charset="-128"/>
                <a:ea typeface="メイリオ" pitchFamily="50" charset="-128"/>
                <a:cs typeface="メイリオ" pitchFamily="50" charset="-128"/>
              </a:rPr>
              <a:t>B</a:t>
            </a:r>
            <a:endParaRPr lang="en-US" altLang="ja-JP" sz="900" dirty="0" smtClean="0">
              <a:latin typeface="メイリオ" pitchFamily="50" charset="-128"/>
              <a:ea typeface="メイリオ" pitchFamily="50" charset="-128"/>
              <a:cs typeface="メイリオ" pitchFamily="50" charset="-128"/>
            </a:endParaRPr>
          </a:p>
          <a:p>
            <a:pPr algn="ctr"/>
            <a:r>
              <a:rPr lang="ja-JP" altLang="en-US" sz="900" dirty="0" smtClean="0">
                <a:latin typeface="メイリオ" pitchFamily="50" charset="-128"/>
                <a:ea typeface="メイリオ" pitchFamily="50" charset="-128"/>
                <a:cs typeface="メイリオ" pitchFamily="50" charset="-128"/>
              </a:rPr>
              <a:t>稼働</a:t>
            </a:r>
            <a:endParaRPr kumimoji="1" lang="ja-JP" altLang="en-US" sz="900" dirty="0">
              <a:latin typeface="メイリオ" pitchFamily="50" charset="-128"/>
              <a:ea typeface="メイリオ" pitchFamily="50" charset="-128"/>
              <a:cs typeface="メイリオ" pitchFamily="50" charset="-128"/>
            </a:endParaRPr>
          </a:p>
        </p:txBody>
      </p:sp>
      <p:sp>
        <p:nvSpPr>
          <p:cNvPr id="58" name="テキスト ボックス 57"/>
          <p:cNvSpPr txBox="1"/>
          <p:nvPr/>
        </p:nvSpPr>
        <p:spPr>
          <a:xfrm>
            <a:off x="5883345" y="6130816"/>
            <a:ext cx="723275" cy="369332"/>
          </a:xfrm>
          <a:prstGeom prst="rect">
            <a:avLst/>
          </a:prstGeom>
          <a:noFill/>
        </p:spPr>
        <p:txBody>
          <a:bodyPr wrap="none" rtlCol="0">
            <a:spAutoFit/>
          </a:bodyPr>
          <a:lstStyle/>
          <a:p>
            <a:pPr algn="ctr"/>
            <a:r>
              <a:rPr lang="ja-JP" altLang="en-US" sz="900" dirty="0" smtClean="0">
                <a:latin typeface="メイリオ" pitchFamily="50" charset="-128"/>
                <a:ea typeface="メイリオ" pitchFamily="50" charset="-128"/>
                <a:cs typeface="メイリオ" pitchFamily="50" charset="-128"/>
              </a:rPr>
              <a:t>システム</a:t>
            </a:r>
            <a:r>
              <a:rPr lang="en-US" altLang="ja-JP" sz="900" dirty="0" smtClean="0">
                <a:latin typeface="メイリオ" pitchFamily="50" charset="-128"/>
                <a:ea typeface="メイリオ" pitchFamily="50" charset="-128"/>
                <a:cs typeface="メイリオ" pitchFamily="50" charset="-128"/>
              </a:rPr>
              <a:t>C</a:t>
            </a:r>
          </a:p>
          <a:p>
            <a:pPr algn="ctr"/>
            <a:r>
              <a:rPr lang="ja-JP" altLang="en-US" sz="900" dirty="0" smtClean="0">
                <a:latin typeface="メイリオ" pitchFamily="50" charset="-128"/>
                <a:ea typeface="メイリオ" pitchFamily="50" charset="-128"/>
                <a:cs typeface="メイリオ" pitchFamily="50" charset="-128"/>
              </a:rPr>
              <a:t>稼働</a:t>
            </a:r>
            <a:endParaRPr kumimoji="1" lang="ja-JP" altLang="en-US" sz="900" dirty="0">
              <a:latin typeface="メイリオ" pitchFamily="50" charset="-128"/>
              <a:ea typeface="メイリオ" pitchFamily="50" charset="-128"/>
              <a:cs typeface="メイリオ" pitchFamily="50" charset="-128"/>
            </a:endParaRPr>
          </a:p>
        </p:txBody>
      </p:sp>
      <p:sp>
        <p:nvSpPr>
          <p:cNvPr id="59" name="テキスト ボックス 58"/>
          <p:cNvSpPr txBox="1"/>
          <p:nvPr/>
        </p:nvSpPr>
        <p:spPr>
          <a:xfrm>
            <a:off x="6454306" y="6130816"/>
            <a:ext cx="732894" cy="369332"/>
          </a:xfrm>
          <a:prstGeom prst="rect">
            <a:avLst/>
          </a:prstGeom>
          <a:noFill/>
        </p:spPr>
        <p:txBody>
          <a:bodyPr wrap="none" rtlCol="0">
            <a:spAutoFit/>
          </a:bodyPr>
          <a:lstStyle/>
          <a:p>
            <a:pPr algn="ctr"/>
            <a:r>
              <a:rPr lang="ja-JP" altLang="en-US" sz="900" dirty="0" smtClean="0">
                <a:latin typeface="メイリオ" pitchFamily="50" charset="-128"/>
                <a:ea typeface="メイリオ" pitchFamily="50" charset="-128"/>
                <a:cs typeface="メイリオ" pitchFamily="50" charset="-128"/>
              </a:rPr>
              <a:t>システム</a:t>
            </a:r>
            <a:r>
              <a:rPr lang="en-US" altLang="ja-JP" sz="900" dirty="0" smtClean="0">
                <a:latin typeface="メイリオ" pitchFamily="50" charset="-128"/>
                <a:ea typeface="メイリオ" pitchFamily="50" charset="-128"/>
                <a:cs typeface="メイリオ" pitchFamily="50" charset="-128"/>
              </a:rPr>
              <a:t>D</a:t>
            </a:r>
          </a:p>
          <a:p>
            <a:pPr algn="ctr"/>
            <a:r>
              <a:rPr lang="ja-JP" altLang="en-US" sz="900" dirty="0" smtClean="0">
                <a:latin typeface="メイリオ" pitchFamily="50" charset="-128"/>
                <a:ea typeface="メイリオ" pitchFamily="50" charset="-128"/>
                <a:cs typeface="メイリオ" pitchFamily="50" charset="-128"/>
              </a:rPr>
              <a:t>稼働</a:t>
            </a:r>
            <a:endParaRPr kumimoji="1" lang="ja-JP" altLang="en-US" sz="900" dirty="0">
              <a:latin typeface="メイリオ" pitchFamily="50" charset="-128"/>
              <a:ea typeface="メイリオ" pitchFamily="50" charset="-128"/>
              <a:cs typeface="メイリオ" pitchFamily="50" charset="-128"/>
            </a:endParaRPr>
          </a:p>
        </p:txBody>
      </p:sp>
      <p:sp>
        <p:nvSpPr>
          <p:cNvPr id="60" name="正方形/長方形 59"/>
          <p:cNvSpPr/>
          <p:nvPr/>
        </p:nvSpPr>
        <p:spPr>
          <a:xfrm>
            <a:off x="3550148" y="4109133"/>
            <a:ext cx="1723549" cy="276999"/>
          </a:xfrm>
          <a:prstGeom prst="rect">
            <a:avLst/>
          </a:prstGeom>
          <a:noFill/>
        </p:spPr>
        <p:txBody>
          <a:bodyPr wrap="none" rtlCol="0">
            <a:spAutoFit/>
          </a:bodyPr>
          <a:lstStyle/>
          <a:p>
            <a:r>
              <a:rPr lang="ja-JP" altLang="en-US" sz="1200" b="1" dirty="0" smtClean="0">
                <a:latin typeface="メイリオ" pitchFamily="50" charset="-128"/>
                <a:ea typeface="メイリオ" pitchFamily="50" charset="-128"/>
                <a:cs typeface="メイリオ" pitchFamily="50" charset="-128"/>
              </a:rPr>
              <a:t>スケジュール　</a:t>
            </a:r>
            <a:r>
              <a:rPr lang="ja-JP" altLang="en-US" sz="1200" dirty="0" smtClean="0">
                <a:latin typeface="メイリオ" pitchFamily="50" charset="-128"/>
                <a:ea typeface="メイリオ" pitchFamily="50" charset="-128"/>
                <a:cs typeface="メイリオ" pitchFamily="50" charset="-128"/>
              </a:rPr>
              <a:t>（長）</a:t>
            </a:r>
            <a:endParaRPr lang="ja-JP" altLang="en-US" sz="1200" dirty="0">
              <a:latin typeface="メイリオ" pitchFamily="50" charset="-128"/>
              <a:ea typeface="メイリオ" pitchFamily="50" charset="-128"/>
              <a:cs typeface="メイリオ" pitchFamily="50" charset="-128"/>
            </a:endParaRPr>
          </a:p>
        </p:txBody>
      </p:sp>
      <p:sp>
        <p:nvSpPr>
          <p:cNvPr id="61" name="正方形/長方形 60"/>
          <p:cNvSpPr/>
          <p:nvPr/>
        </p:nvSpPr>
        <p:spPr bwMode="auto">
          <a:xfrm>
            <a:off x="3587995" y="4336589"/>
            <a:ext cx="1078318" cy="181606"/>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kumimoji="1" lang="ja-JP" altLang="en-US" sz="1000" dirty="0" smtClean="0">
                <a:solidFill>
                  <a:srgbClr val="FFFFFF"/>
                </a:solidFill>
                <a:latin typeface="メイリオ" pitchFamily="50" charset="-128"/>
                <a:ea typeface="メイリオ" pitchFamily="50" charset="-128"/>
                <a:cs typeface="メイリオ" pitchFamily="50" charset="-128"/>
              </a:rPr>
              <a:t>１年目</a:t>
            </a:r>
          </a:p>
        </p:txBody>
      </p:sp>
      <p:sp>
        <p:nvSpPr>
          <p:cNvPr id="62" name="正方形/長方形 61"/>
          <p:cNvSpPr/>
          <p:nvPr/>
        </p:nvSpPr>
        <p:spPr bwMode="auto">
          <a:xfrm>
            <a:off x="4677732" y="4336589"/>
            <a:ext cx="1002819" cy="181606"/>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kumimoji="1" lang="ja-JP" altLang="en-US" sz="1000" dirty="0" smtClean="0">
                <a:solidFill>
                  <a:srgbClr val="FFFFFF"/>
                </a:solidFill>
                <a:latin typeface="メイリオ" pitchFamily="50" charset="-128"/>
                <a:ea typeface="メイリオ" pitchFamily="50" charset="-128"/>
                <a:cs typeface="メイリオ" pitchFamily="50" charset="-128"/>
              </a:rPr>
              <a:t>２年目</a:t>
            </a:r>
          </a:p>
        </p:txBody>
      </p:sp>
      <p:sp>
        <p:nvSpPr>
          <p:cNvPr id="63" name="正方形/長方形 62"/>
          <p:cNvSpPr/>
          <p:nvPr/>
        </p:nvSpPr>
        <p:spPr bwMode="auto">
          <a:xfrm>
            <a:off x="5697741" y="4336589"/>
            <a:ext cx="1138768" cy="181606"/>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lang="ja-JP" altLang="en-US" sz="1000" dirty="0">
                <a:solidFill>
                  <a:srgbClr val="FFFFFF"/>
                </a:solidFill>
                <a:latin typeface="メイリオ" pitchFamily="50" charset="-128"/>
                <a:ea typeface="メイリオ" pitchFamily="50" charset="-128"/>
                <a:cs typeface="メイリオ" pitchFamily="50" charset="-128"/>
              </a:rPr>
              <a:t>３</a:t>
            </a:r>
            <a:r>
              <a:rPr kumimoji="1" lang="ja-JP" altLang="en-US" sz="1000" dirty="0" smtClean="0">
                <a:solidFill>
                  <a:srgbClr val="FFFFFF"/>
                </a:solidFill>
                <a:latin typeface="メイリオ" pitchFamily="50" charset="-128"/>
                <a:ea typeface="メイリオ" pitchFamily="50" charset="-128"/>
                <a:cs typeface="メイリオ" pitchFamily="50" charset="-128"/>
              </a:rPr>
              <a:t>年目</a:t>
            </a:r>
          </a:p>
        </p:txBody>
      </p:sp>
      <p:grpSp>
        <p:nvGrpSpPr>
          <p:cNvPr id="64" name="グループ化 63"/>
          <p:cNvGrpSpPr/>
          <p:nvPr/>
        </p:nvGrpSpPr>
        <p:grpSpPr>
          <a:xfrm>
            <a:off x="3533509" y="2131961"/>
            <a:ext cx="3263752" cy="1741078"/>
            <a:chOff x="3851920" y="1124744"/>
            <a:chExt cx="4313271" cy="2176833"/>
          </a:xfrm>
        </p:grpSpPr>
        <p:grpSp>
          <p:nvGrpSpPr>
            <p:cNvPr id="65" name="グループ化 64"/>
            <p:cNvGrpSpPr/>
            <p:nvPr/>
          </p:nvGrpSpPr>
          <p:grpSpPr>
            <a:xfrm>
              <a:off x="3923928" y="1628801"/>
              <a:ext cx="3143859" cy="979938"/>
              <a:chOff x="3874411" y="1844824"/>
              <a:chExt cx="4660131" cy="1599401"/>
            </a:xfrm>
          </p:grpSpPr>
          <p:sp>
            <p:nvSpPr>
              <p:cNvPr id="72" name="正方形/長方形 71"/>
              <p:cNvSpPr/>
              <p:nvPr/>
            </p:nvSpPr>
            <p:spPr bwMode="auto">
              <a:xfrm>
                <a:off x="3874411" y="1844824"/>
                <a:ext cx="4658029" cy="1599401"/>
              </a:xfrm>
              <a:prstGeom prst="rect">
                <a:avLst/>
              </a:prstGeom>
              <a:solidFill>
                <a:schemeClr val="bg1">
                  <a:lumMod val="95000"/>
                </a:schemeClr>
              </a:solidFill>
              <a:ln>
                <a:solidFill>
                  <a:schemeClr val="accent1"/>
                </a:solidFill>
              </a:ln>
              <a:effectLst/>
              <a:extLst/>
            </p:spPr>
            <p:txBody>
              <a:bodyPr wrap="none" lIns="72000" tIns="0" rIns="72000" bIns="0" rtlCol="0" anchor="ctr" anchorCtr="0"/>
              <a:lstStyle/>
              <a:p>
                <a:pPr algn="ctr">
                  <a:spcBef>
                    <a:spcPct val="50000"/>
                  </a:spcBef>
                </a:pPr>
                <a:endParaRPr kumimoji="1" lang="ja-JP" altLang="en-US" sz="1100" dirty="0" smtClean="0">
                  <a:latin typeface="メイリオ" pitchFamily="50" charset="-128"/>
                  <a:ea typeface="メイリオ" pitchFamily="50" charset="-128"/>
                  <a:cs typeface="メイリオ" pitchFamily="50" charset="-128"/>
                </a:endParaRPr>
              </a:p>
            </p:txBody>
          </p:sp>
          <p:cxnSp>
            <p:nvCxnSpPr>
              <p:cNvPr id="73" name="直線コネクタ 72"/>
              <p:cNvCxnSpPr/>
              <p:nvPr/>
            </p:nvCxnSpPr>
            <p:spPr>
              <a:xfrm>
                <a:off x="3902571" y="2220089"/>
                <a:ext cx="72218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4644008" y="2372489"/>
                <a:ext cx="72218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433994" y="2524889"/>
                <a:ext cx="16423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7092280" y="2868161"/>
                <a:ext cx="1008112" cy="131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8100392" y="3228201"/>
                <a:ext cx="434150"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6" name="テキスト ボックス 65"/>
            <p:cNvSpPr txBox="1"/>
            <p:nvPr/>
          </p:nvSpPr>
          <p:spPr>
            <a:xfrm>
              <a:off x="3851920" y="1124744"/>
              <a:ext cx="2277788" cy="346326"/>
            </a:xfrm>
            <a:prstGeom prst="rect">
              <a:avLst/>
            </a:prstGeom>
            <a:noFill/>
          </p:spPr>
          <p:txBody>
            <a:bodyPr wrap="none" rtlCol="0">
              <a:spAutoFit/>
            </a:bodyPr>
            <a:lstStyle/>
            <a:p>
              <a:r>
                <a:rPr lang="ja-JP" altLang="en-US" sz="1200" b="1" dirty="0" smtClean="0">
                  <a:latin typeface="メイリオ" pitchFamily="50" charset="-128"/>
                  <a:ea typeface="メイリオ" pitchFamily="50" charset="-128"/>
                  <a:cs typeface="メイリオ" pitchFamily="50" charset="-128"/>
                </a:rPr>
                <a:t>スケジュール　</a:t>
              </a:r>
              <a:r>
                <a:rPr lang="ja-JP" altLang="en-US" sz="1200" dirty="0" smtClean="0">
                  <a:latin typeface="メイリオ" pitchFamily="50" charset="-128"/>
                  <a:ea typeface="メイリオ" pitchFamily="50" charset="-128"/>
                  <a:cs typeface="メイリオ" pitchFamily="50" charset="-128"/>
                </a:rPr>
                <a:t>（短）</a:t>
              </a:r>
              <a:endParaRPr kumimoji="1" lang="ja-JP" altLang="en-US" sz="1200" dirty="0">
                <a:latin typeface="メイリオ" pitchFamily="50" charset="-128"/>
                <a:ea typeface="メイリオ" pitchFamily="50" charset="-128"/>
                <a:cs typeface="メイリオ" pitchFamily="50" charset="-128"/>
              </a:endParaRPr>
            </a:p>
          </p:txBody>
        </p:sp>
        <p:sp>
          <p:nvSpPr>
            <p:cNvPr id="67" name="二等辺三角形 66"/>
            <p:cNvSpPr/>
            <p:nvPr/>
          </p:nvSpPr>
          <p:spPr bwMode="auto">
            <a:xfrm>
              <a:off x="6980556" y="2674078"/>
              <a:ext cx="216564" cy="108011"/>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00" dirty="0" smtClean="0">
                <a:solidFill>
                  <a:srgbClr val="FFFFFF"/>
                </a:solidFill>
                <a:latin typeface="メイリオ" pitchFamily="50" charset="-128"/>
                <a:ea typeface="メイリオ" pitchFamily="50" charset="-128"/>
                <a:cs typeface="メイリオ" pitchFamily="50" charset="-128"/>
              </a:endParaRPr>
            </a:p>
          </p:txBody>
        </p:sp>
        <p:sp>
          <p:nvSpPr>
            <p:cNvPr id="68" name="テキスト ボックス 67"/>
            <p:cNvSpPr txBox="1"/>
            <p:nvPr/>
          </p:nvSpPr>
          <p:spPr>
            <a:xfrm>
              <a:off x="6275477" y="2782089"/>
              <a:ext cx="1311762" cy="519488"/>
            </a:xfrm>
            <a:prstGeom prst="rect">
              <a:avLst/>
            </a:prstGeom>
            <a:noFill/>
          </p:spPr>
          <p:txBody>
            <a:bodyPr wrap="none" rtlCol="0">
              <a:spAutoFit/>
            </a:bodyPr>
            <a:lstStyle/>
            <a:p>
              <a:pPr algn="ctr"/>
              <a:r>
                <a:rPr lang="ja-JP" altLang="en-US" sz="1050" dirty="0" smtClean="0">
                  <a:latin typeface="メイリオ" pitchFamily="50" charset="-128"/>
                  <a:ea typeface="メイリオ" pitchFamily="50" charset="-128"/>
                  <a:cs typeface="メイリオ" pitchFamily="50" charset="-128"/>
                </a:rPr>
                <a:t>システム全体</a:t>
              </a:r>
              <a:endParaRPr lang="en-US" altLang="ja-JP" sz="1050" dirty="0" smtClean="0">
                <a:latin typeface="メイリオ" pitchFamily="50" charset="-128"/>
                <a:ea typeface="メイリオ" pitchFamily="50" charset="-128"/>
                <a:cs typeface="メイリオ" pitchFamily="50" charset="-128"/>
              </a:endParaRPr>
            </a:p>
            <a:p>
              <a:pPr algn="ctr"/>
              <a:r>
                <a:rPr kumimoji="1" lang="ja-JP" altLang="en-US" sz="1050" dirty="0" smtClean="0">
                  <a:latin typeface="メイリオ" pitchFamily="50" charset="-128"/>
                  <a:ea typeface="メイリオ" pitchFamily="50" charset="-128"/>
                  <a:cs typeface="メイリオ" pitchFamily="50" charset="-128"/>
                </a:rPr>
                <a:t>稼働</a:t>
              </a:r>
              <a:endParaRPr kumimoji="1" lang="ja-JP" altLang="en-US" sz="1050" dirty="0">
                <a:latin typeface="メイリオ" pitchFamily="50" charset="-128"/>
                <a:ea typeface="メイリオ" pitchFamily="50" charset="-128"/>
                <a:cs typeface="メイリオ" pitchFamily="50" charset="-128"/>
              </a:endParaRPr>
            </a:p>
          </p:txBody>
        </p:sp>
        <p:sp>
          <p:nvSpPr>
            <p:cNvPr id="69" name="正方形/長方形 68"/>
            <p:cNvSpPr/>
            <p:nvPr/>
          </p:nvSpPr>
          <p:spPr bwMode="auto">
            <a:xfrm>
              <a:off x="3923928" y="1401742"/>
              <a:ext cx="1425071" cy="227058"/>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kumimoji="1" lang="ja-JP" altLang="en-US" sz="1000" dirty="0" smtClean="0">
                  <a:solidFill>
                    <a:srgbClr val="FFFFFF"/>
                  </a:solidFill>
                  <a:latin typeface="メイリオ" pitchFamily="50" charset="-128"/>
                  <a:ea typeface="メイリオ" pitchFamily="50" charset="-128"/>
                  <a:cs typeface="メイリオ" pitchFamily="50" charset="-128"/>
                </a:rPr>
                <a:t>１年目</a:t>
              </a:r>
            </a:p>
          </p:txBody>
        </p:sp>
        <p:sp>
          <p:nvSpPr>
            <p:cNvPr id="70" name="正方形/長方形 69"/>
            <p:cNvSpPr/>
            <p:nvPr/>
          </p:nvSpPr>
          <p:spPr bwMode="auto">
            <a:xfrm>
              <a:off x="5364089" y="1401742"/>
              <a:ext cx="1325293" cy="227058"/>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kumimoji="1" lang="ja-JP" altLang="en-US" sz="1000" dirty="0" smtClean="0">
                  <a:solidFill>
                    <a:srgbClr val="FFFFFF"/>
                  </a:solidFill>
                  <a:latin typeface="メイリオ" pitchFamily="50" charset="-128"/>
                  <a:ea typeface="メイリオ" pitchFamily="50" charset="-128"/>
                  <a:cs typeface="メイリオ" pitchFamily="50" charset="-128"/>
                </a:rPr>
                <a:t>２年目</a:t>
              </a:r>
            </a:p>
          </p:txBody>
        </p:sp>
        <p:sp>
          <p:nvSpPr>
            <p:cNvPr id="71" name="正方形/長方形 70"/>
            <p:cNvSpPr/>
            <p:nvPr/>
          </p:nvSpPr>
          <p:spPr bwMode="auto">
            <a:xfrm>
              <a:off x="6660232" y="1401742"/>
              <a:ext cx="1504959" cy="227058"/>
            </a:xfrm>
            <a:prstGeom prst="rect">
              <a:avLst/>
            </a:prstGeom>
            <a:solidFill>
              <a:schemeClr val="accent1">
                <a:lumMod val="75000"/>
              </a:schemeClr>
            </a:solidFill>
            <a:ln>
              <a:solidFill>
                <a:schemeClr val="bg1"/>
              </a:solidFill>
            </a:ln>
            <a:effectLst/>
            <a:extLst/>
          </p:spPr>
          <p:txBody>
            <a:bodyPr wrap="none" lIns="72000" tIns="0" rIns="72000" bIns="0" rtlCol="0" anchor="ctr" anchorCtr="0"/>
            <a:lstStyle/>
            <a:p>
              <a:pPr algn="ctr">
                <a:spcBef>
                  <a:spcPct val="50000"/>
                </a:spcBef>
              </a:pPr>
              <a:r>
                <a:rPr lang="ja-JP" altLang="en-US" sz="1000" dirty="0">
                  <a:solidFill>
                    <a:srgbClr val="FFFFFF"/>
                  </a:solidFill>
                  <a:latin typeface="メイリオ" pitchFamily="50" charset="-128"/>
                  <a:ea typeface="メイリオ" pitchFamily="50" charset="-128"/>
                  <a:cs typeface="メイリオ" pitchFamily="50" charset="-128"/>
                </a:rPr>
                <a:t>３</a:t>
              </a:r>
              <a:r>
                <a:rPr kumimoji="1" lang="ja-JP" altLang="en-US" sz="1000" dirty="0" smtClean="0">
                  <a:solidFill>
                    <a:srgbClr val="FFFFFF"/>
                  </a:solidFill>
                  <a:latin typeface="メイリオ" pitchFamily="50" charset="-128"/>
                  <a:ea typeface="メイリオ" pitchFamily="50" charset="-128"/>
                  <a:cs typeface="メイリオ" pitchFamily="50" charset="-128"/>
                </a:rPr>
                <a:t>年目</a:t>
              </a:r>
            </a:p>
          </p:txBody>
        </p:sp>
      </p:grpSp>
      <p:grpSp>
        <p:nvGrpSpPr>
          <p:cNvPr id="78" name="グループ化 77"/>
          <p:cNvGrpSpPr/>
          <p:nvPr/>
        </p:nvGrpSpPr>
        <p:grpSpPr>
          <a:xfrm>
            <a:off x="2389286" y="2683952"/>
            <a:ext cx="773107" cy="599880"/>
            <a:chOff x="2555776" y="1404577"/>
            <a:chExt cx="1206356" cy="988138"/>
          </a:xfrm>
        </p:grpSpPr>
        <p:grpSp>
          <p:nvGrpSpPr>
            <p:cNvPr id="79" name="グループ化 78"/>
            <p:cNvGrpSpPr/>
            <p:nvPr/>
          </p:nvGrpSpPr>
          <p:grpSpPr>
            <a:xfrm>
              <a:off x="2989096" y="1786339"/>
              <a:ext cx="205356" cy="195176"/>
              <a:chOff x="2771800" y="6165304"/>
              <a:chExt cx="264362" cy="254609"/>
            </a:xfrm>
          </p:grpSpPr>
          <p:sp>
            <p:nvSpPr>
              <p:cNvPr id="140" name="円/楕円 13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41" name="二等辺三角形 14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0" name="グループ化 79"/>
            <p:cNvGrpSpPr/>
            <p:nvPr/>
          </p:nvGrpSpPr>
          <p:grpSpPr>
            <a:xfrm>
              <a:off x="3126000" y="1786339"/>
              <a:ext cx="205356" cy="195176"/>
              <a:chOff x="2771800" y="6165304"/>
              <a:chExt cx="264362" cy="254609"/>
            </a:xfrm>
          </p:grpSpPr>
          <p:sp>
            <p:nvSpPr>
              <p:cNvPr id="138" name="円/楕円 13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9" name="二等辺三角形 13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1" name="グループ化 80"/>
            <p:cNvGrpSpPr/>
            <p:nvPr/>
          </p:nvGrpSpPr>
          <p:grpSpPr>
            <a:xfrm>
              <a:off x="3262904" y="1786339"/>
              <a:ext cx="205356" cy="195176"/>
              <a:chOff x="2771800" y="6165304"/>
              <a:chExt cx="264362" cy="254609"/>
            </a:xfrm>
          </p:grpSpPr>
          <p:sp>
            <p:nvSpPr>
              <p:cNvPr id="136" name="円/楕円 13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7" name="二等辺三角形 13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2" name="グループ化 81"/>
            <p:cNvGrpSpPr/>
            <p:nvPr/>
          </p:nvGrpSpPr>
          <p:grpSpPr>
            <a:xfrm>
              <a:off x="2852192" y="1786339"/>
              <a:ext cx="205356" cy="195176"/>
              <a:chOff x="2771800" y="6165304"/>
              <a:chExt cx="264362" cy="254609"/>
            </a:xfrm>
          </p:grpSpPr>
          <p:sp>
            <p:nvSpPr>
              <p:cNvPr id="134" name="円/楕円 13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5" name="二等辺三角形 13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3" name="グループ化 82"/>
            <p:cNvGrpSpPr/>
            <p:nvPr/>
          </p:nvGrpSpPr>
          <p:grpSpPr>
            <a:xfrm>
              <a:off x="2997066" y="1599753"/>
              <a:ext cx="205356" cy="195176"/>
              <a:chOff x="2771800" y="6165304"/>
              <a:chExt cx="264362" cy="254609"/>
            </a:xfrm>
          </p:grpSpPr>
          <p:sp>
            <p:nvSpPr>
              <p:cNvPr id="132" name="円/楕円 13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3" name="二等辺三角形 13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4" name="グループ化 83"/>
            <p:cNvGrpSpPr/>
            <p:nvPr/>
          </p:nvGrpSpPr>
          <p:grpSpPr>
            <a:xfrm>
              <a:off x="3141940" y="1599753"/>
              <a:ext cx="205356" cy="195176"/>
              <a:chOff x="2771800" y="6165304"/>
              <a:chExt cx="264362" cy="254609"/>
            </a:xfrm>
          </p:grpSpPr>
          <p:sp>
            <p:nvSpPr>
              <p:cNvPr id="130" name="円/楕円 12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31" name="二等辺三角形 13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5" name="グループ化 84"/>
            <p:cNvGrpSpPr/>
            <p:nvPr/>
          </p:nvGrpSpPr>
          <p:grpSpPr>
            <a:xfrm>
              <a:off x="3057548" y="1404577"/>
              <a:ext cx="205356" cy="195176"/>
              <a:chOff x="2771800" y="6165304"/>
              <a:chExt cx="264362" cy="254609"/>
            </a:xfrm>
          </p:grpSpPr>
          <p:sp>
            <p:nvSpPr>
              <p:cNvPr id="128" name="円/楕円 12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9" name="二等辺三角形 12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6" name="グループ化 85"/>
            <p:cNvGrpSpPr/>
            <p:nvPr/>
          </p:nvGrpSpPr>
          <p:grpSpPr>
            <a:xfrm>
              <a:off x="2836696" y="1981515"/>
              <a:ext cx="205356" cy="195176"/>
              <a:chOff x="2771800" y="6165304"/>
              <a:chExt cx="264362" cy="254609"/>
            </a:xfrm>
          </p:grpSpPr>
          <p:sp>
            <p:nvSpPr>
              <p:cNvPr id="126" name="円/楕円 12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7" name="二等辺三角形 12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7" name="グループ化 86"/>
            <p:cNvGrpSpPr/>
            <p:nvPr/>
          </p:nvGrpSpPr>
          <p:grpSpPr>
            <a:xfrm>
              <a:off x="2973600" y="1981515"/>
              <a:ext cx="205356" cy="195176"/>
              <a:chOff x="2771800" y="6165304"/>
              <a:chExt cx="264362" cy="254609"/>
            </a:xfrm>
          </p:grpSpPr>
          <p:sp>
            <p:nvSpPr>
              <p:cNvPr id="124" name="円/楕円 12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5" name="二等辺三角形 12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8" name="グループ化 87"/>
            <p:cNvGrpSpPr/>
            <p:nvPr/>
          </p:nvGrpSpPr>
          <p:grpSpPr>
            <a:xfrm>
              <a:off x="3110504" y="1981515"/>
              <a:ext cx="205356" cy="195176"/>
              <a:chOff x="2771800" y="6165304"/>
              <a:chExt cx="264362" cy="254609"/>
            </a:xfrm>
          </p:grpSpPr>
          <p:sp>
            <p:nvSpPr>
              <p:cNvPr id="122" name="円/楕円 12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3" name="二等辺三角形 12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89" name="グループ化 88"/>
            <p:cNvGrpSpPr/>
            <p:nvPr/>
          </p:nvGrpSpPr>
          <p:grpSpPr>
            <a:xfrm>
              <a:off x="2699792" y="1981515"/>
              <a:ext cx="205356" cy="195176"/>
              <a:chOff x="2771800" y="6165304"/>
              <a:chExt cx="264362" cy="254609"/>
            </a:xfrm>
          </p:grpSpPr>
          <p:sp>
            <p:nvSpPr>
              <p:cNvPr id="120" name="円/楕円 11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1" name="二等辺三角形 12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0" name="グループ化 89"/>
            <p:cNvGrpSpPr/>
            <p:nvPr/>
          </p:nvGrpSpPr>
          <p:grpSpPr>
            <a:xfrm>
              <a:off x="3275856" y="1981515"/>
              <a:ext cx="205356" cy="195176"/>
              <a:chOff x="2771800" y="6165304"/>
              <a:chExt cx="264362" cy="254609"/>
            </a:xfrm>
          </p:grpSpPr>
          <p:sp>
            <p:nvSpPr>
              <p:cNvPr id="118" name="円/楕円 11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9" name="二等辺三角形 11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1" name="グループ化 90"/>
            <p:cNvGrpSpPr/>
            <p:nvPr/>
          </p:nvGrpSpPr>
          <p:grpSpPr>
            <a:xfrm>
              <a:off x="3412760" y="1981515"/>
              <a:ext cx="205356" cy="195176"/>
              <a:chOff x="2771800" y="6165304"/>
              <a:chExt cx="264362" cy="254609"/>
            </a:xfrm>
          </p:grpSpPr>
          <p:sp>
            <p:nvSpPr>
              <p:cNvPr id="116" name="円/楕円 11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7" name="二等辺三角形 11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2" name="グループ化 91"/>
            <p:cNvGrpSpPr/>
            <p:nvPr/>
          </p:nvGrpSpPr>
          <p:grpSpPr>
            <a:xfrm>
              <a:off x="2692680" y="2197539"/>
              <a:ext cx="205356" cy="195176"/>
              <a:chOff x="2771800" y="6165304"/>
              <a:chExt cx="264362" cy="254609"/>
            </a:xfrm>
          </p:grpSpPr>
          <p:sp>
            <p:nvSpPr>
              <p:cNvPr id="114" name="円/楕円 11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5" name="二等辺三角形 11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3" name="グループ化 92"/>
            <p:cNvGrpSpPr/>
            <p:nvPr/>
          </p:nvGrpSpPr>
          <p:grpSpPr>
            <a:xfrm>
              <a:off x="2829584" y="2197539"/>
              <a:ext cx="205356" cy="195176"/>
              <a:chOff x="2771800" y="6165304"/>
              <a:chExt cx="264362" cy="254609"/>
            </a:xfrm>
          </p:grpSpPr>
          <p:sp>
            <p:nvSpPr>
              <p:cNvPr id="112" name="円/楕円 11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3" name="二等辺三角形 11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4" name="グループ化 93"/>
            <p:cNvGrpSpPr/>
            <p:nvPr/>
          </p:nvGrpSpPr>
          <p:grpSpPr>
            <a:xfrm>
              <a:off x="2966488" y="2197539"/>
              <a:ext cx="205356" cy="195176"/>
              <a:chOff x="2771800" y="6165304"/>
              <a:chExt cx="264362" cy="254609"/>
            </a:xfrm>
          </p:grpSpPr>
          <p:sp>
            <p:nvSpPr>
              <p:cNvPr id="110" name="円/楕円 10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11" name="二等辺三角形 11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5" name="グループ化 94"/>
            <p:cNvGrpSpPr/>
            <p:nvPr/>
          </p:nvGrpSpPr>
          <p:grpSpPr>
            <a:xfrm>
              <a:off x="2555776" y="2197539"/>
              <a:ext cx="205356" cy="195176"/>
              <a:chOff x="2771800" y="6165304"/>
              <a:chExt cx="264362" cy="254609"/>
            </a:xfrm>
          </p:grpSpPr>
          <p:sp>
            <p:nvSpPr>
              <p:cNvPr id="108" name="円/楕円 10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9" name="二等辺三角形 10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6" name="グループ化 95"/>
            <p:cNvGrpSpPr/>
            <p:nvPr/>
          </p:nvGrpSpPr>
          <p:grpSpPr>
            <a:xfrm>
              <a:off x="3131840" y="2197539"/>
              <a:ext cx="205356" cy="195176"/>
              <a:chOff x="2771800" y="6165304"/>
              <a:chExt cx="264362" cy="254609"/>
            </a:xfrm>
          </p:grpSpPr>
          <p:sp>
            <p:nvSpPr>
              <p:cNvPr id="106" name="円/楕円 10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7" name="二等辺三角形 10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7" name="グループ化 96"/>
            <p:cNvGrpSpPr/>
            <p:nvPr/>
          </p:nvGrpSpPr>
          <p:grpSpPr>
            <a:xfrm>
              <a:off x="3268744" y="2197539"/>
              <a:ext cx="205356" cy="195176"/>
              <a:chOff x="2771800" y="6165304"/>
              <a:chExt cx="264362" cy="254609"/>
            </a:xfrm>
          </p:grpSpPr>
          <p:sp>
            <p:nvSpPr>
              <p:cNvPr id="104" name="円/楕円 10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5" name="二等辺三角形 10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8" name="グループ化 97"/>
            <p:cNvGrpSpPr/>
            <p:nvPr/>
          </p:nvGrpSpPr>
          <p:grpSpPr>
            <a:xfrm>
              <a:off x="3419872" y="2197539"/>
              <a:ext cx="205356" cy="195176"/>
              <a:chOff x="2771800" y="6165304"/>
              <a:chExt cx="264362" cy="254609"/>
            </a:xfrm>
          </p:grpSpPr>
          <p:sp>
            <p:nvSpPr>
              <p:cNvPr id="102" name="円/楕円 10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3" name="二等辺三角形 10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99" name="グループ化 98"/>
            <p:cNvGrpSpPr/>
            <p:nvPr/>
          </p:nvGrpSpPr>
          <p:grpSpPr>
            <a:xfrm>
              <a:off x="3556776" y="2197539"/>
              <a:ext cx="205356" cy="195176"/>
              <a:chOff x="2771800" y="6165304"/>
              <a:chExt cx="264362" cy="254609"/>
            </a:xfrm>
          </p:grpSpPr>
          <p:sp>
            <p:nvSpPr>
              <p:cNvPr id="100" name="円/楕円 9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01" name="二等辺三角形 10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nvGrpSpPr>
          <p:cNvPr id="142" name="グループ化 141"/>
          <p:cNvGrpSpPr/>
          <p:nvPr/>
        </p:nvGrpSpPr>
        <p:grpSpPr>
          <a:xfrm>
            <a:off x="2607233" y="4704873"/>
            <a:ext cx="394815" cy="1411526"/>
            <a:chOff x="3104726" y="4149080"/>
            <a:chExt cx="616068" cy="2520280"/>
          </a:xfrm>
        </p:grpSpPr>
        <p:grpSp>
          <p:nvGrpSpPr>
            <p:cNvPr id="143" name="グループ化 142"/>
            <p:cNvGrpSpPr/>
            <p:nvPr/>
          </p:nvGrpSpPr>
          <p:grpSpPr>
            <a:xfrm>
              <a:off x="3104726" y="4149080"/>
              <a:ext cx="616068" cy="576938"/>
              <a:chOff x="2627784" y="5475557"/>
              <a:chExt cx="648072" cy="761755"/>
            </a:xfrm>
          </p:grpSpPr>
          <p:grpSp>
            <p:nvGrpSpPr>
              <p:cNvPr id="210" name="グループ化 209"/>
              <p:cNvGrpSpPr/>
              <p:nvPr/>
            </p:nvGrpSpPr>
            <p:grpSpPr>
              <a:xfrm>
                <a:off x="2771800" y="5979613"/>
                <a:ext cx="216024" cy="257699"/>
                <a:chOff x="2771800" y="6165304"/>
                <a:chExt cx="264362" cy="254609"/>
              </a:xfrm>
            </p:grpSpPr>
            <p:sp>
              <p:nvSpPr>
                <p:cNvPr id="229" name="円/楕円 228"/>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30" name="二等辺三角形 229"/>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1" name="グループ化 210"/>
              <p:cNvGrpSpPr/>
              <p:nvPr/>
            </p:nvGrpSpPr>
            <p:grpSpPr>
              <a:xfrm>
                <a:off x="2915816" y="5979613"/>
                <a:ext cx="216024" cy="257699"/>
                <a:chOff x="2771800" y="6165304"/>
                <a:chExt cx="264362" cy="254609"/>
              </a:xfrm>
            </p:grpSpPr>
            <p:sp>
              <p:nvSpPr>
                <p:cNvPr id="227" name="円/楕円 226"/>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8" name="二等辺三角形 227"/>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2" name="グループ化 211"/>
              <p:cNvGrpSpPr/>
              <p:nvPr/>
            </p:nvGrpSpPr>
            <p:grpSpPr>
              <a:xfrm>
                <a:off x="3059832" y="5979613"/>
                <a:ext cx="216024" cy="257699"/>
                <a:chOff x="2771800" y="6165304"/>
                <a:chExt cx="264362" cy="254609"/>
              </a:xfrm>
            </p:grpSpPr>
            <p:sp>
              <p:nvSpPr>
                <p:cNvPr id="225" name="円/楕円 224"/>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6" name="二等辺三角形 225"/>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3" name="グループ化 212"/>
              <p:cNvGrpSpPr/>
              <p:nvPr/>
            </p:nvGrpSpPr>
            <p:grpSpPr>
              <a:xfrm>
                <a:off x="2627784" y="5979613"/>
                <a:ext cx="216024" cy="257699"/>
                <a:chOff x="2771800" y="6165304"/>
                <a:chExt cx="264362" cy="254609"/>
              </a:xfrm>
            </p:grpSpPr>
            <p:sp>
              <p:nvSpPr>
                <p:cNvPr id="223" name="円/楕円 222"/>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4" name="二等辺三角形 223"/>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4" name="グループ化 213"/>
              <p:cNvGrpSpPr/>
              <p:nvPr/>
            </p:nvGrpSpPr>
            <p:grpSpPr>
              <a:xfrm>
                <a:off x="2780184" y="5733256"/>
                <a:ext cx="216024" cy="257699"/>
                <a:chOff x="2771800" y="6165304"/>
                <a:chExt cx="264362" cy="254609"/>
              </a:xfrm>
            </p:grpSpPr>
            <p:sp>
              <p:nvSpPr>
                <p:cNvPr id="221" name="円/楕円 220"/>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2" name="二等辺三角形 221"/>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5" name="グループ化 214"/>
              <p:cNvGrpSpPr/>
              <p:nvPr/>
            </p:nvGrpSpPr>
            <p:grpSpPr>
              <a:xfrm>
                <a:off x="2932584" y="5733256"/>
                <a:ext cx="216024" cy="257699"/>
                <a:chOff x="2771800" y="6165304"/>
                <a:chExt cx="264362" cy="254609"/>
              </a:xfrm>
            </p:grpSpPr>
            <p:sp>
              <p:nvSpPr>
                <p:cNvPr id="219" name="円/楕円 218"/>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20" name="二等辺三角形 219"/>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216" name="グループ化 215"/>
              <p:cNvGrpSpPr/>
              <p:nvPr/>
            </p:nvGrpSpPr>
            <p:grpSpPr>
              <a:xfrm>
                <a:off x="2843808" y="5475557"/>
                <a:ext cx="216024" cy="257699"/>
                <a:chOff x="2771800" y="6165304"/>
                <a:chExt cx="264362" cy="254609"/>
              </a:xfrm>
            </p:grpSpPr>
            <p:sp>
              <p:nvSpPr>
                <p:cNvPr id="217" name="円/楕円 216"/>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18" name="二等辺三角形 217"/>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nvGrpSpPr>
            <p:cNvPr id="144" name="グループ化 143"/>
            <p:cNvGrpSpPr/>
            <p:nvPr/>
          </p:nvGrpSpPr>
          <p:grpSpPr>
            <a:xfrm>
              <a:off x="3104726" y="4796569"/>
              <a:ext cx="616068" cy="576938"/>
              <a:chOff x="2627784" y="5475557"/>
              <a:chExt cx="648072" cy="761755"/>
            </a:xfrm>
          </p:grpSpPr>
          <p:grpSp>
            <p:nvGrpSpPr>
              <p:cNvPr id="189" name="グループ化 188"/>
              <p:cNvGrpSpPr/>
              <p:nvPr/>
            </p:nvGrpSpPr>
            <p:grpSpPr>
              <a:xfrm>
                <a:off x="2771800" y="5979613"/>
                <a:ext cx="216024" cy="257699"/>
                <a:chOff x="2771800" y="6165304"/>
                <a:chExt cx="264362" cy="254609"/>
              </a:xfrm>
            </p:grpSpPr>
            <p:sp>
              <p:nvSpPr>
                <p:cNvPr id="208" name="円/楕円 20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9" name="二等辺三角形 20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0" name="グループ化 189"/>
              <p:cNvGrpSpPr/>
              <p:nvPr/>
            </p:nvGrpSpPr>
            <p:grpSpPr>
              <a:xfrm>
                <a:off x="2915816" y="5979613"/>
                <a:ext cx="216024" cy="257699"/>
                <a:chOff x="2771800" y="6165304"/>
                <a:chExt cx="264362" cy="254609"/>
              </a:xfrm>
            </p:grpSpPr>
            <p:sp>
              <p:nvSpPr>
                <p:cNvPr id="206" name="円/楕円 20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7" name="二等辺三角形 20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1" name="グループ化 190"/>
              <p:cNvGrpSpPr/>
              <p:nvPr/>
            </p:nvGrpSpPr>
            <p:grpSpPr>
              <a:xfrm>
                <a:off x="3059832" y="5979613"/>
                <a:ext cx="216024" cy="257699"/>
                <a:chOff x="2771800" y="6165304"/>
                <a:chExt cx="264362" cy="254609"/>
              </a:xfrm>
            </p:grpSpPr>
            <p:sp>
              <p:nvSpPr>
                <p:cNvPr id="204" name="円/楕円 20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5" name="二等辺三角形 20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2" name="グループ化 191"/>
              <p:cNvGrpSpPr/>
              <p:nvPr/>
            </p:nvGrpSpPr>
            <p:grpSpPr>
              <a:xfrm>
                <a:off x="2627784" y="5979613"/>
                <a:ext cx="216024" cy="257699"/>
                <a:chOff x="2771800" y="6165304"/>
                <a:chExt cx="264362" cy="254609"/>
              </a:xfrm>
            </p:grpSpPr>
            <p:sp>
              <p:nvSpPr>
                <p:cNvPr id="202" name="円/楕円 20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3" name="二等辺三角形 20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3" name="グループ化 192"/>
              <p:cNvGrpSpPr/>
              <p:nvPr/>
            </p:nvGrpSpPr>
            <p:grpSpPr>
              <a:xfrm>
                <a:off x="2780184" y="5733256"/>
                <a:ext cx="216024" cy="257699"/>
                <a:chOff x="2771800" y="6165304"/>
                <a:chExt cx="264362" cy="254609"/>
              </a:xfrm>
            </p:grpSpPr>
            <p:sp>
              <p:nvSpPr>
                <p:cNvPr id="200" name="円/楕円 19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1" name="二等辺三角形 20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4" name="グループ化 193"/>
              <p:cNvGrpSpPr/>
              <p:nvPr/>
            </p:nvGrpSpPr>
            <p:grpSpPr>
              <a:xfrm>
                <a:off x="2932584" y="5733256"/>
                <a:ext cx="216024" cy="257699"/>
                <a:chOff x="2771800" y="6165304"/>
                <a:chExt cx="264362" cy="254609"/>
              </a:xfrm>
            </p:grpSpPr>
            <p:sp>
              <p:nvSpPr>
                <p:cNvPr id="198" name="円/楕円 19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99" name="二等辺三角形 19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95" name="グループ化 194"/>
              <p:cNvGrpSpPr/>
              <p:nvPr/>
            </p:nvGrpSpPr>
            <p:grpSpPr>
              <a:xfrm>
                <a:off x="2843808" y="5475557"/>
                <a:ext cx="216024" cy="257699"/>
                <a:chOff x="2771800" y="6165304"/>
                <a:chExt cx="264362" cy="254609"/>
              </a:xfrm>
            </p:grpSpPr>
            <p:sp>
              <p:nvSpPr>
                <p:cNvPr id="196" name="円/楕円 19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97" name="二等辺三角形 19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nvGrpSpPr>
            <p:cNvPr id="145" name="グループ化 144"/>
            <p:cNvGrpSpPr/>
            <p:nvPr/>
          </p:nvGrpSpPr>
          <p:grpSpPr>
            <a:xfrm>
              <a:off x="3104726" y="5444350"/>
              <a:ext cx="616068" cy="576938"/>
              <a:chOff x="2627784" y="5475557"/>
              <a:chExt cx="648072" cy="761755"/>
            </a:xfrm>
          </p:grpSpPr>
          <p:grpSp>
            <p:nvGrpSpPr>
              <p:cNvPr id="168" name="グループ化 167"/>
              <p:cNvGrpSpPr/>
              <p:nvPr/>
            </p:nvGrpSpPr>
            <p:grpSpPr>
              <a:xfrm>
                <a:off x="2771800" y="5979613"/>
                <a:ext cx="216024" cy="257699"/>
                <a:chOff x="2771800" y="6165304"/>
                <a:chExt cx="264362" cy="254609"/>
              </a:xfrm>
            </p:grpSpPr>
            <p:sp>
              <p:nvSpPr>
                <p:cNvPr id="187" name="円/楕円 186"/>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8" name="二等辺三角形 187"/>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69" name="グループ化 168"/>
              <p:cNvGrpSpPr/>
              <p:nvPr/>
            </p:nvGrpSpPr>
            <p:grpSpPr>
              <a:xfrm>
                <a:off x="2915816" y="5979613"/>
                <a:ext cx="216024" cy="257699"/>
                <a:chOff x="2771800" y="6165304"/>
                <a:chExt cx="264362" cy="254609"/>
              </a:xfrm>
            </p:grpSpPr>
            <p:sp>
              <p:nvSpPr>
                <p:cNvPr id="185" name="円/楕円 184"/>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6" name="二等辺三角形 185"/>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0" name="グループ化 169"/>
              <p:cNvGrpSpPr/>
              <p:nvPr/>
            </p:nvGrpSpPr>
            <p:grpSpPr>
              <a:xfrm>
                <a:off x="3059832" y="5979613"/>
                <a:ext cx="216024" cy="257699"/>
                <a:chOff x="2771800" y="6165304"/>
                <a:chExt cx="264362" cy="254609"/>
              </a:xfrm>
            </p:grpSpPr>
            <p:sp>
              <p:nvSpPr>
                <p:cNvPr id="183" name="円/楕円 182"/>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4" name="二等辺三角形 183"/>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1" name="グループ化 170"/>
              <p:cNvGrpSpPr/>
              <p:nvPr/>
            </p:nvGrpSpPr>
            <p:grpSpPr>
              <a:xfrm>
                <a:off x="2627784" y="5979613"/>
                <a:ext cx="216024" cy="257699"/>
                <a:chOff x="2771800" y="6165304"/>
                <a:chExt cx="264362" cy="254609"/>
              </a:xfrm>
            </p:grpSpPr>
            <p:sp>
              <p:nvSpPr>
                <p:cNvPr id="181" name="円/楕円 180"/>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2" name="二等辺三角形 181"/>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2" name="グループ化 171"/>
              <p:cNvGrpSpPr/>
              <p:nvPr/>
            </p:nvGrpSpPr>
            <p:grpSpPr>
              <a:xfrm>
                <a:off x="2780184" y="5733256"/>
                <a:ext cx="216024" cy="257699"/>
                <a:chOff x="2771800" y="6165304"/>
                <a:chExt cx="264362" cy="254609"/>
              </a:xfrm>
            </p:grpSpPr>
            <p:sp>
              <p:nvSpPr>
                <p:cNvPr id="179" name="円/楕円 178"/>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80" name="二等辺三角形 179"/>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3" name="グループ化 172"/>
              <p:cNvGrpSpPr/>
              <p:nvPr/>
            </p:nvGrpSpPr>
            <p:grpSpPr>
              <a:xfrm>
                <a:off x="2932584" y="5733256"/>
                <a:ext cx="216024" cy="257699"/>
                <a:chOff x="2771800" y="6165304"/>
                <a:chExt cx="264362" cy="254609"/>
              </a:xfrm>
            </p:grpSpPr>
            <p:sp>
              <p:nvSpPr>
                <p:cNvPr id="177" name="円/楕円 176"/>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78" name="二等辺三角形 177"/>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74" name="グループ化 173"/>
              <p:cNvGrpSpPr/>
              <p:nvPr/>
            </p:nvGrpSpPr>
            <p:grpSpPr>
              <a:xfrm>
                <a:off x="2843808" y="5475557"/>
                <a:ext cx="216024" cy="257699"/>
                <a:chOff x="2771800" y="6165304"/>
                <a:chExt cx="264362" cy="254609"/>
              </a:xfrm>
            </p:grpSpPr>
            <p:sp>
              <p:nvSpPr>
                <p:cNvPr id="175" name="円/楕円 174"/>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76" name="二等辺三角形 175"/>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nvGrpSpPr>
            <p:cNvPr id="146" name="グループ化 145"/>
            <p:cNvGrpSpPr/>
            <p:nvPr/>
          </p:nvGrpSpPr>
          <p:grpSpPr>
            <a:xfrm>
              <a:off x="3104726" y="6092422"/>
              <a:ext cx="616068" cy="576938"/>
              <a:chOff x="2627784" y="5475557"/>
              <a:chExt cx="648072" cy="761755"/>
            </a:xfrm>
          </p:grpSpPr>
          <p:grpSp>
            <p:nvGrpSpPr>
              <p:cNvPr id="147" name="グループ化 146"/>
              <p:cNvGrpSpPr/>
              <p:nvPr/>
            </p:nvGrpSpPr>
            <p:grpSpPr>
              <a:xfrm>
                <a:off x="2771800" y="5979613"/>
                <a:ext cx="216024" cy="257699"/>
                <a:chOff x="2771800" y="6165304"/>
                <a:chExt cx="264362" cy="254609"/>
              </a:xfrm>
            </p:grpSpPr>
            <p:sp>
              <p:nvSpPr>
                <p:cNvPr id="166" name="円/楕円 16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7" name="二等辺三角形 16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48" name="グループ化 147"/>
              <p:cNvGrpSpPr/>
              <p:nvPr/>
            </p:nvGrpSpPr>
            <p:grpSpPr>
              <a:xfrm>
                <a:off x="2915816" y="5979613"/>
                <a:ext cx="216024" cy="257699"/>
                <a:chOff x="2771800" y="6165304"/>
                <a:chExt cx="264362" cy="254609"/>
              </a:xfrm>
            </p:grpSpPr>
            <p:sp>
              <p:nvSpPr>
                <p:cNvPr id="164" name="円/楕円 16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5" name="二等辺三角形 16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49" name="グループ化 148"/>
              <p:cNvGrpSpPr/>
              <p:nvPr/>
            </p:nvGrpSpPr>
            <p:grpSpPr>
              <a:xfrm>
                <a:off x="3059832" y="5979613"/>
                <a:ext cx="216024" cy="257699"/>
                <a:chOff x="2771800" y="6165304"/>
                <a:chExt cx="264362" cy="254609"/>
              </a:xfrm>
            </p:grpSpPr>
            <p:sp>
              <p:nvSpPr>
                <p:cNvPr id="162" name="円/楕円 161"/>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3" name="二等辺三角形 162"/>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50" name="グループ化 149"/>
              <p:cNvGrpSpPr/>
              <p:nvPr/>
            </p:nvGrpSpPr>
            <p:grpSpPr>
              <a:xfrm>
                <a:off x="2627784" y="5979613"/>
                <a:ext cx="216024" cy="257699"/>
                <a:chOff x="2771800" y="6165304"/>
                <a:chExt cx="264362" cy="254609"/>
              </a:xfrm>
            </p:grpSpPr>
            <p:sp>
              <p:nvSpPr>
                <p:cNvPr id="160" name="円/楕円 159"/>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1" name="二等辺三角形 160"/>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51" name="グループ化 150"/>
              <p:cNvGrpSpPr/>
              <p:nvPr/>
            </p:nvGrpSpPr>
            <p:grpSpPr>
              <a:xfrm>
                <a:off x="2780184" y="5733256"/>
                <a:ext cx="216024" cy="257699"/>
                <a:chOff x="2771800" y="6165304"/>
                <a:chExt cx="264362" cy="254609"/>
              </a:xfrm>
            </p:grpSpPr>
            <p:sp>
              <p:nvSpPr>
                <p:cNvPr id="158" name="円/楕円 157"/>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59" name="二等辺三角形 158"/>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52" name="グループ化 151"/>
              <p:cNvGrpSpPr/>
              <p:nvPr/>
            </p:nvGrpSpPr>
            <p:grpSpPr>
              <a:xfrm>
                <a:off x="2932584" y="5733256"/>
                <a:ext cx="216024" cy="257699"/>
                <a:chOff x="2771800" y="6165304"/>
                <a:chExt cx="264362" cy="254609"/>
              </a:xfrm>
            </p:grpSpPr>
            <p:sp>
              <p:nvSpPr>
                <p:cNvPr id="156" name="円/楕円 155"/>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57" name="二等辺三角形 156"/>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nvGrpSpPr>
              <p:cNvPr id="153" name="グループ化 152"/>
              <p:cNvGrpSpPr/>
              <p:nvPr/>
            </p:nvGrpSpPr>
            <p:grpSpPr>
              <a:xfrm>
                <a:off x="2843808" y="5475557"/>
                <a:ext cx="216024" cy="257699"/>
                <a:chOff x="2771800" y="6165304"/>
                <a:chExt cx="264362" cy="254609"/>
              </a:xfrm>
            </p:grpSpPr>
            <p:sp>
              <p:nvSpPr>
                <p:cNvPr id="154" name="円/楕円 153"/>
                <p:cNvSpPr/>
                <p:nvPr/>
              </p:nvSpPr>
              <p:spPr bwMode="auto">
                <a:xfrm>
                  <a:off x="2819169" y="6165304"/>
                  <a:ext cx="168655" cy="144016"/>
                </a:xfrm>
                <a:prstGeom prst="ellips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55" name="二等辺三角形 154"/>
                <p:cNvSpPr/>
                <p:nvPr/>
              </p:nvSpPr>
              <p:spPr bwMode="auto">
                <a:xfrm>
                  <a:off x="2771800" y="6275897"/>
                  <a:ext cx="264362" cy="144016"/>
                </a:xfrm>
                <a:prstGeom prst="triangle">
                  <a:avLst/>
                </a:prstGeom>
                <a:solidFill>
                  <a:schemeClr val="tx2">
                    <a:lumMod val="40000"/>
                    <a:lumOff val="60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grpSp>
        </p:grpSp>
      </p:grpSp>
      <p:sp>
        <p:nvSpPr>
          <p:cNvPr id="231" name="テキスト ボックス 230"/>
          <p:cNvSpPr txBox="1"/>
          <p:nvPr/>
        </p:nvSpPr>
        <p:spPr>
          <a:xfrm>
            <a:off x="2284572" y="2114138"/>
            <a:ext cx="1008609" cy="461665"/>
          </a:xfrm>
          <a:prstGeom prst="rect">
            <a:avLst/>
          </a:prstGeom>
          <a:noFill/>
        </p:spPr>
        <p:txBody>
          <a:bodyPr wrap="none" rtlCol="0">
            <a:spAutoFit/>
          </a:bodyPr>
          <a:lstStyle/>
          <a:p>
            <a:pPr algn="ctr"/>
            <a:r>
              <a:rPr kumimoji="1" lang="ja-JP" altLang="en-US" sz="1200" b="1" dirty="0" smtClean="0">
                <a:latin typeface="メイリオ" pitchFamily="50" charset="-128"/>
                <a:ea typeface="メイリオ" pitchFamily="50" charset="-128"/>
                <a:cs typeface="メイリオ" pitchFamily="50" charset="-128"/>
              </a:rPr>
              <a:t>体制</a:t>
            </a:r>
            <a:endParaRPr kumimoji="1" lang="en-US" altLang="ja-JP" sz="1200" b="1"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（大 </a:t>
            </a:r>
            <a:r>
              <a:rPr lang="en-US" altLang="ja-JP" sz="1200" dirty="0" smtClean="0">
                <a:latin typeface="メイリオ" pitchFamily="50" charset="-128"/>
                <a:ea typeface="メイリオ" pitchFamily="50" charset="-128"/>
                <a:cs typeface="メイリオ" pitchFamily="50" charset="-128"/>
              </a:rPr>
              <a:t>X</a:t>
            </a:r>
            <a:r>
              <a:rPr lang="ja-JP" altLang="en-US" sz="1200" dirty="0" smtClean="0">
                <a:latin typeface="メイリオ" pitchFamily="50" charset="-128"/>
                <a:ea typeface="メイリオ" pitchFamily="50" charset="-128"/>
                <a:cs typeface="メイリオ" pitchFamily="50" charset="-128"/>
              </a:rPr>
              <a:t> 短）</a:t>
            </a:r>
            <a:endParaRPr kumimoji="1" lang="en-US" altLang="ja-JP" sz="1200" dirty="0" smtClean="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287478" y="4128621"/>
            <a:ext cx="1059907" cy="461665"/>
          </a:xfrm>
          <a:prstGeom prst="rect">
            <a:avLst/>
          </a:prstGeom>
          <a:noFill/>
        </p:spPr>
        <p:txBody>
          <a:bodyPr wrap="none" rtlCol="0">
            <a:spAutoFit/>
          </a:bodyPr>
          <a:lstStyle/>
          <a:p>
            <a:pPr algn="ctr"/>
            <a:r>
              <a:rPr kumimoji="1" lang="ja-JP" altLang="en-US" sz="1200" b="1" dirty="0" smtClean="0">
                <a:latin typeface="メイリオ" pitchFamily="50" charset="-128"/>
                <a:ea typeface="メイリオ" pitchFamily="50" charset="-128"/>
                <a:cs typeface="メイリオ" pitchFamily="50" charset="-128"/>
              </a:rPr>
              <a:t>体制</a:t>
            </a:r>
            <a:endParaRPr kumimoji="1" lang="en-US" altLang="ja-JP" sz="1200" b="1"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（小 ｘ 長）</a:t>
            </a:r>
            <a:endParaRPr kumimoji="1" lang="en-US" altLang="ja-JP" sz="1200" dirty="0" smtClean="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3162395" y="2692092"/>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4" name="テキスト ボックス 233"/>
          <p:cNvSpPr txBox="1"/>
          <p:nvPr/>
        </p:nvSpPr>
        <p:spPr>
          <a:xfrm>
            <a:off x="3156164" y="4710470"/>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5" name="テキスト ボックス 234"/>
          <p:cNvSpPr txBox="1"/>
          <p:nvPr/>
        </p:nvSpPr>
        <p:spPr>
          <a:xfrm>
            <a:off x="3152101" y="5056031"/>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6" name="テキスト ボックス 235"/>
          <p:cNvSpPr txBox="1"/>
          <p:nvPr/>
        </p:nvSpPr>
        <p:spPr>
          <a:xfrm>
            <a:off x="3152101" y="5451754"/>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7" name="テキスト ボックス 236"/>
          <p:cNvSpPr txBox="1"/>
          <p:nvPr/>
        </p:nvSpPr>
        <p:spPr>
          <a:xfrm>
            <a:off x="3152101" y="5804747"/>
            <a:ext cx="268370" cy="400110"/>
          </a:xfrm>
          <a:prstGeom prst="rect">
            <a:avLst/>
          </a:prstGeom>
          <a:noFill/>
        </p:spPr>
        <p:txBody>
          <a:bodyPr wrap="square" rtlCol="0">
            <a:spAutoFit/>
          </a:bodyPr>
          <a:lstStyle/>
          <a:p>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8" name="テキスト ボックス 237"/>
          <p:cNvSpPr txBox="1"/>
          <p:nvPr/>
        </p:nvSpPr>
        <p:spPr>
          <a:xfrm>
            <a:off x="7489836" y="2639676"/>
            <a:ext cx="268370"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39" name="テキスト ボックス 238"/>
          <p:cNvSpPr txBox="1"/>
          <p:nvPr/>
        </p:nvSpPr>
        <p:spPr>
          <a:xfrm>
            <a:off x="7511239" y="5079580"/>
            <a:ext cx="268370"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240" name="ホームベース 239"/>
          <p:cNvSpPr/>
          <p:nvPr/>
        </p:nvSpPr>
        <p:spPr bwMode="auto">
          <a:xfrm>
            <a:off x="76200" y="1614919"/>
            <a:ext cx="393700" cy="2415100"/>
          </a:xfrm>
          <a:prstGeom prst="homePlate">
            <a:avLst>
              <a:gd name="adj" fmla="val 33333"/>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241" name="ホームベース 240"/>
          <p:cNvSpPr/>
          <p:nvPr/>
        </p:nvSpPr>
        <p:spPr bwMode="auto">
          <a:xfrm>
            <a:off x="76200" y="4095276"/>
            <a:ext cx="381000" cy="2448000"/>
          </a:xfrm>
          <a:prstGeom prst="homePlate">
            <a:avLst>
              <a:gd name="adj" fmla="val 32500"/>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b="1" dirty="0" smtClean="0">
              <a:solidFill>
                <a:srgbClr val="FFFFFF"/>
              </a:solidFill>
              <a:latin typeface="メイリオ" pitchFamily="50" charset="-128"/>
              <a:ea typeface="メイリオ" pitchFamily="50" charset="-128"/>
              <a:cs typeface="メイリオ" pitchFamily="50" charset="-128"/>
            </a:endParaRPr>
          </a:p>
        </p:txBody>
      </p:sp>
      <p:sp>
        <p:nvSpPr>
          <p:cNvPr id="242" name="テキスト ボックス 241"/>
          <p:cNvSpPr txBox="1"/>
          <p:nvPr/>
        </p:nvSpPr>
        <p:spPr>
          <a:xfrm>
            <a:off x="23831" y="1992333"/>
            <a:ext cx="369332" cy="1631216"/>
          </a:xfrm>
          <a:prstGeom prst="rect">
            <a:avLst/>
          </a:prstGeom>
          <a:noFill/>
        </p:spPr>
        <p:txBody>
          <a:bodyPr vert="eaVert" wrap="none" rtlCol="0">
            <a:spAutoFit/>
          </a:bodyPr>
          <a:lstStyle/>
          <a:p>
            <a:r>
              <a:rPr kumimoji="1" lang="ja-JP" altLang="en-US" sz="1200" b="1" dirty="0" smtClean="0">
                <a:solidFill>
                  <a:schemeClr val="bg1"/>
                </a:solidFill>
                <a:latin typeface="メイリオ" pitchFamily="50" charset="-128"/>
                <a:ea typeface="メイリオ" pitchFamily="50" charset="-128"/>
                <a:cs typeface="メイリオ" pitchFamily="50" charset="-128"/>
              </a:rPr>
              <a:t>ビッグバン</a:t>
            </a:r>
            <a:r>
              <a:rPr lang="ja-JP" altLang="en-US" sz="1200" b="1" dirty="0">
                <a:solidFill>
                  <a:schemeClr val="bg1"/>
                </a:solidFill>
                <a:latin typeface="メイリオ" pitchFamily="50" charset="-128"/>
                <a:ea typeface="メイリオ" pitchFamily="50" charset="-128"/>
                <a:cs typeface="メイリオ" pitchFamily="50" charset="-128"/>
              </a:rPr>
              <a:t>アプローチ</a:t>
            </a:r>
            <a:endParaRPr kumimoji="1" lang="ja-JP" altLang="en-US" sz="1200" b="1" dirty="0">
              <a:solidFill>
                <a:schemeClr val="bg1"/>
              </a:solidFill>
              <a:latin typeface="メイリオ" pitchFamily="50" charset="-128"/>
              <a:ea typeface="メイリオ" pitchFamily="50" charset="-128"/>
              <a:cs typeface="メイリオ" pitchFamily="50" charset="-128"/>
            </a:endParaRPr>
          </a:p>
        </p:txBody>
      </p:sp>
      <p:sp>
        <p:nvSpPr>
          <p:cNvPr id="243" name="テキスト ボックス 242"/>
          <p:cNvSpPr txBox="1"/>
          <p:nvPr/>
        </p:nvSpPr>
        <p:spPr>
          <a:xfrm>
            <a:off x="24779" y="4500583"/>
            <a:ext cx="369332" cy="1631216"/>
          </a:xfrm>
          <a:prstGeom prst="rect">
            <a:avLst/>
          </a:prstGeom>
          <a:noFill/>
        </p:spPr>
        <p:txBody>
          <a:bodyPr vert="eaVert" wrap="none" rtlCol="0">
            <a:spAutoFit/>
          </a:bodyPr>
          <a:lstStyle/>
          <a:p>
            <a:r>
              <a:rPr lang="ja-JP" altLang="en-US" sz="1200" b="1" dirty="0" smtClean="0">
                <a:solidFill>
                  <a:schemeClr val="bg1"/>
                </a:solidFill>
                <a:latin typeface="メイリオ" pitchFamily="50" charset="-128"/>
                <a:ea typeface="メイリオ" pitchFamily="50" charset="-128"/>
                <a:cs typeface="メイリオ" pitchFamily="50" charset="-128"/>
              </a:rPr>
              <a:t>フェーズドアプローチ</a:t>
            </a:r>
            <a:endParaRPr kumimoji="1" lang="ja-JP" altLang="en-US" sz="1200" b="1" dirty="0">
              <a:solidFill>
                <a:schemeClr val="bg1"/>
              </a:solidFill>
              <a:latin typeface="メイリオ" pitchFamily="50" charset="-128"/>
              <a:ea typeface="メイリオ" pitchFamily="50" charset="-128"/>
              <a:cs typeface="メイリオ" pitchFamily="50" charset="-128"/>
            </a:endParaRPr>
          </a:p>
        </p:txBody>
      </p:sp>
      <p:sp>
        <p:nvSpPr>
          <p:cNvPr id="244" name="テキスト ボックス 243"/>
          <p:cNvSpPr txBox="1"/>
          <p:nvPr/>
        </p:nvSpPr>
        <p:spPr>
          <a:xfrm>
            <a:off x="515293" y="1736925"/>
            <a:ext cx="1556493" cy="523220"/>
          </a:xfrm>
          <a:prstGeom prst="rect">
            <a:avLst/>
          </a:prstGeom>
          <a:noFill/>
        </p:spPr>
        <p:txBody>
          <a:bodyPr wrap="square" rtlCol="0">
            <a:spAutoFit/>
          </a:bodyPr>
          <a:lstStyle/>
          <a:p>
            <a:r>
              <a:rPr lang="ja-JP" altLang="en-US" sz="1400" b="1" dirty="0" smtClean="0">
                <a:solidFill>
                  <a:srgbClr val="FF0000"/>
                </a:solidFill>
                <a:latin typeface="メイリオ" pitchFamily="50" charset="-128"/>
                <a:ea typeface="メイリオ" pitchFamily="50" charset="-128"/>
                <a:cs typeface="メイリオ" pitchFamily="50" charset="-128"/>
              </a:rPr>
              <a:t>全部</a:t>
            </a:r>
            <a:endParaRPr lang="en-US" altLang="ja-JP" sz="1400" b="1" dirty="0" smtClean="0">
              <a:solidFill>
                <a:srgbClr val="FF0000"/>
              </a:solidFill>
              <a:latin typeface="メイリオ" pitchFamily="50" charset="-128"/>
              <a:ea typeface="メイリオ" pitchFamily="50" charset="-128"/>
              <a:cs typeface="メイリオ" pitchFamily="50" charset="-128"/>
            </a:endParaRPr>
          </a:p>
          <a:p>
            <a:r>
              <a:rPr lang="ja-JP" altLang="en-US" sz="1400" b="1" dirty="0" smtClean="0">
                <a:solidFill>
                  <a:srgbClr val="FF0000"/>
                </a:solidFill>
                <a:latin typeface="メイリオ" pitchFamily="50" charset="-128"/>
                <a:ea typeface="メイリオ" pitchFamily="50" charset="-128"/>
                <a:cs typeface="メイリオ" pitchFamily="50" charset="-128"/>
              </a:rPr>
              <a:t>まとめて</a:t>
            </a:r>
            <a:r>
              <a:rPr kumimoji="1" lang="ja-JP" altLang="en-US" sz="1400" b="1" dirty="0" smtClean="0">
                <a:solidFill>
                  <a:srgbClr val="FF0000"/>
                </a:solidFill>
                <a:latin typeface="メイリオ" pitchFamily="50" charset="-128"/>
                <a:ea typeface="メイリオ" pitchFamily="50" charset="-128"/>
                <a:cs typeface="メイリオ" pitchFamily="50" charset="-128"/>
              </a:rPr>
              <a:t>構築</a:t>
            </a:r>
            <a:endParaRPr kumimoji="1"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245" name="テキスト ボックス 244"/>
          <p:cNvSpPr txBox="1"/>
          <p:nvPr/>
        </p:nvSpPr>
        <p:spPr>
          <a:xfrm>
            <a:off x="488951" y="4261426"/>
            <a:ext cx="1652686" cy="738664"/>
          </a:xfrm>
          <a:prstGeom prst="rect">
            <a:avLst/>
          </a:prstGeom>
          <a:noFill/>
        </p:spPr>
        <p:txBody>
          <a:bodyPr wrap="square" rtlCol="0">
            <a:spAutoFit/>
          </a:bodyPr>
          <a:lstStyle/>
          <a:p>
            <a:r>
              <a:rPr lang="ja-JP" altLang="en-US" sz="1400" b="1" dirty="0" smtClean="0">
                <a:solidFill>
                  <a:srgbClr val="FF0000"/>
                </a:solidFill>
                <a:latin typeface="メイリオ" pitchFamily="50" charset="-128"/>
                <a:ea typeface="メイリオ" pitchFamily="50" charset="-128"/>
                <a:cs typeface="メイリオ" pitchFamily="50" charset="-128"/>
              </a:rPr>
              <a:t>システムを分割し</a:t>
            </a:r>
            <a:endParaRPr lang="en-US" altLang="ja-JP" sz="1400" b="1" dirty="0" smtClean="0">
              <a:solidFill>
                <a:srgbClr val="FF0000"/>
              </a:solidFill>
              <a:latin typeface="メイリオ" pitchFamily="50" charset="-128"/>
              <a:ea typeface="メイリオ" pitchFamily="50" charset="-128"/>
              <a:cs typeface="メイリオ" pitchFamily="50" charset="-128"/>
            </a:endParaRPr>
          </a:p>
          <a:p>
            <a:r>
              <a:rPr lang="ja-JP" altLang="en-US" sz="1400" b="1" dirty="0" smtClean="0">
                <a:solidFill>
                  <a:srgbClr val="FF0000"/>
                </a:solidFill>
                <a:latin typeface="メイリオ" pitchFamily="50" charset="-128"/>
                <a:ea typeface="メイリオ" pitchFamily="50" charset="-128"/>
                <a:cs typeface="メイリオ" pitchFamily="50" charset="-128"/>
              </a:rPr>
              <a:t>複数プロジェクト</a:t>
            </a:r>
            <a:endParaRPr lang="en-US" altLang="ja-JP" sz="1400" b="1" dirty="0" smtClean="0">
              <a:solidFill>
                <a:srgbClr val="FF0000"/>
              </a:solidFill>
              <a:latin typeface="メイリオ" pitchFamily="50" charset="-128"/>
              <a:ea typeface="メイリオ" pitchFamily="50" charset="-128"/>
              <a:cs typeface="メイリオ" pitchFamily="50" charset="-128"/>
            </a:endParaRPr>
          </a:p>
          <a:p>
            <a:r>
              <a:rPr kumimoji="1" lang="ja-JP" altLang="en-US" sz="1400" b="1" dirty="0" smtClean="0">
                <a:solidFill>
                  <a:srgbClr val="FF0000"/>
                </a:solidFill>
                <a:latin typeface="メイリオ" pitchFamily="50" charset="-128"/>
                <a:ea typeface="メイリオ" pitchFamily="50" charset="-128"/>
                <a:cs typeface="メイリオ" pitchFamily="50" charset="-128"/>
              </a:rPr>
              <a:t>で順次構築</a:t>
            </a:r>
            <a:endParaRPr kumimoji="1"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246" name="右矢印 245"/>
          <p:cNvSpPr/>
          <p:nvPr/>
        </p:nvSpPr>
        <p:spPr bwMode="auto">
          <a:xfrm>
            <a:off x="2059086" y="1712933"/>
            <a:ext cx="228600" cy="2075786"/>
          </a:xfrm>
          <a:prstGeom prst="rightArrow">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47" name="右矢印 246"/>
          <p:cNvSpPr/>
          <p:nvPr/>
        </p:nvSpPr>
        <p:spPr bwMode="auto">
          <a:xfrm>
            <a:off x="2059086" y="4323686"/>
            <a:ext cx="228600" cy="2075786"/>
          </a:xfrm>
          <a:prstGeom prst="rightArrow">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48" name="円/楕円 247"/>
          <p:cNvSpPr/>
          <p:nvPr/>
        </p:nvSpPr>
        <p:spPr bwMode="auto">
          <a:xfrm>
            <a:off x="7917961" y="3185101"/>
            <a:ext cx="1002318" cy="663504"/>
          </a:xfrm>
          <a:prstGeom prst="ellipse">
            <a:avLst/>
          </a:prstGeom>
          <a:solidFill>
            <a:srgbClr val="FFFF00"/>
          </a:solidFill>
          <a:ln>
            <a:solidFill>
              <a:schemeClr val="accent1"/>
            </a:solidFill>
          </a:ln>
          <a:effectLst/>
          <a:extLst/>
        </p:spPr>
        <p:txBody>
          <a:bodyPr wrap="none" lIns="72000" tIns="0" rIns="72000" bIns="0" rtlCol="0" anchor="ctr" anchorCtr="0"/>
          <a:lstStyle/>
          <a:p>
            <a:pPr algn="ctr">
              <a:spcBef>
                <a:spcPct val="50000"/>
              </a:spcBef>
            </a:pPr>
            <a:r>
              <a:rPr lang="ja-JP" altLang="en-US" sz="1400" b="1" dirty="0" smtClean="0">
                <a:solidFill>
                  <a:srgbClr val="FF0000"/>
                </a:solidFill>
                <a:latin typeface="メイリオ" pitchFamily="50" charset="-128"/>
                <a:ea typeface="メイリオ" pitchFamily="50" charset="-128"/>
                <a:cs typeface="メイリオ" pitchFamily="50" charset="-128"/>
              </a:rPr>
              <a:t>リスク</a:t>
            </a:r>
            <a:endParaRPr kumimoji="1" lang="ja-JP" altLang="en-US" sz="1400" b="1" dirty="0" smtClean="0">
              <a:solidFill>
                <a:srgbClr val="FF0000"/>
              </a:solidFill>
              <a:latin typeface="メイリオ" pitchFamily="50" charset="-128"/>
              <a:ea typeface="メイリオ" pitchFamily="50" charset="-128"/>
              <a:cs typeface="メイリオ" pitchFamily="50" charset="-128"/>
            </a:endParaRPr>
          </a:p>
        </p:txBody>
      </p:sp>
      <p:sp>
        <p:nvSpPr>
          <p:cNvPr id="249" name="円/楕円 248"/>
          <p:cNvSpPr/>
          <p:nvPr/>
        </p:nvSpPr>
        <p:spPr bwMode="auto">
          <a:xfrm>
            <a:off x="8121161" y="2535115"/>
            <a:ext cx="591039" cy="589589"/>
          </a:xfrm>
          <a:prstGeom prst="ellipse">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lang="ja-JP" altLang="en-US" sz="1400" b="1" dirty="0" smtClean="0">
                <a:solidFill>
                  <a:srgbClr val="FF0000"/>
                </a:solidFill>
                <a:latin typeface="メイリオ" pitchFamily="50" charset="-128"/>
                <a:ea typeface="メイリオ" pitchFamily="50" charset="-128"/>
                <a:cs typeface="メイリオ" pitchFamily="50" charset="-128"/>
              </a:rPr>
              <a:t>コスト</a:t>
            </a:r>
            <a:endParaRPr kumimoji="1" lang="ja-JP" altLang="en-US" sz="1400" b="1" dirty="0" smtClean="0">
              <a:solidFill>
                <a:srgbClr val="FF0000"/>
              </a:solidFill>
              <a:latin typeface="メイリオ" pitchFamily="50" charset="-128"/>
              <a:ea typeface="メイリオ" pitchFamily="50" charset="-128"/>
              <a:cs typeface="メイリオ" pitchFamily="50" charset="-128"/>
            </a:endParaRPr>
          </a:p>
        </p:txBody>
      </p:sp>
      <p:sp>
        <p:nvSpPr>
          <p:cNvPr id="250" name="円/楕円 249"/>
          <p:cNvSpPr/>
          <p:nvPr/>
        </p:nvSpPr>
        <p:spPr bwMode="auto">
          <a:xfrm>
            <a:off x="7892561" y="5188526"/>
            <a:ext cx="1002318" cy="663504"/>
          </a:xfrm>
          <a:prstGeom prst="ellipse">
            <a:avLst/>
          </a:prstGeom>
          <a:solidFill>
            <a:srgbClr val="FFFF00"/>
          </a:solidFill>
          <a:ln>
            <a:solidFill>
              <a:schemeClr val="accent1"/>
            </a:solidFill>
          </a:ln>
          <a:effectLst/>
          <a:extLst/>
        </p:spPr>
        <p:txBody>
          <a:bodyPr wrap="none" lIns="72000" tIns="0" rIns="72000" bIns="0" rtlCol="0" anchor="ctr" anchorCtr="0"/>
          <a:lstStyle/>
          <a:p>
            <a:pPr algn="ctr">
              <a:spcBef>
                <a:spcPct val="50000"/>
              </a:spcBef>
            </a:pPr>
            <a:r>
              <a:rPr lang="ja-JP" altLang="en-US" sz="1400" b="1" dirty="0" smtClean="0">
                <a:solidFill>
                  <a:srgbClr val="FF0000"/>
                </a:solidFill>
                <a:latin typeface="メイリオ" pitchFamily="50" charset="-128"/>
                <a:ea typeface="メイリオ" pitchFamily="50" charset="-128"/>
                <a:cs typeface="メイリオ" pitchFamily="50" charset="-128"/>
              </a:rPr>
              <a:t>コスト</a:t>
            </a:r>
            <a:endParaRPr kumimoji="1" lang="ja-JP" altLang="en-US" sz="1400" b="1" dirty="0" smtClean="0">
              <a:solidFill>
                <a:srgbClr val="FF0000"/>
              </a:solidFill>
              <a:latin typeface="メイリオ" pitchFamily="50" charset="-128"/>
              <a:ea typeface="メイリオ" pitchFamily="50" charset="-128"/>
              <a:cs typeface="メイリオ" pitchFamily="50" charset="-128"/>
            </a:endParaRPr>
          </a:p>
        </p:txBody>
      </p:sp>
      <p:sp>
        <p:nvSpPr>
          <p:cNvPr id="251" name="右矢印 250"/>
          <p:cNvSpPr/>
          <p:nvPr/>
        </p:nvSpPr>
        <p:spPr bwMode="auto">
          <a:xfrm>
            <a:off x="7930661" y="1684096"/>
            <a:ext cx="591039" cy="765437"/>
          </a:xfrm>
          <a:prstGeom prst="rightArrow">
            <a:avLst>
              <a:gd name="adj1" fmla="val 73229"/>
              <a:gd name="adj2" fmla="val 50000"/>
            </a:avLst>
          </a:prstGeom>
          <a:solidFill>
            <a:schemeClr val="bg1"/>
          </a:solidFill>
          <a:ln>
            <a:solidFill>
              <a:schemeClr val="accent1"/>
            </a:solidFill>
          </a:ln>
          <a:effectLst/>
          <a:extLst/>
        </p:spPr>
        <p:txBody>
          <a:bodyPr wrap="none" lIns="72000" tIns="0" rIns="72000" bIns="0" rtlCol="0" anchor="ctr" anchorCtr="0"/>
          <a:lstStyle/>
          <a:p>
            <a:pPr algn="ctr"/>
            <a:r>
              <a:rPr lang="ja-JP" altLang="en-US" sz="1400" b="1" dirty="0">
                <a:solidFill>
                  <a:srgbClr val="FF0000"/>
                </a:solidFill>
                <a:latin typeface="メイリオ" pitchFamily="50" charset="-128"/>
                <a:ea typeface="メイリオ" pitchFamily="50" charset="-128"/>
                <a:cs typeface="メイリオ" pitchFamily="50" charset="-128"/>
              </a:rPr>
              <a:t>稼働</a:t>
            </a:r>
            <a:endParaRPr lang="en-US" altLang="ja-JP" sz="1400" b="1" dirty="0">
              <a:solidFill>
                <a:srgbClr val="FF0000"/>
              </a:solidFill>
              <a:latin typeface="メイリオ" pitchFamily="50" charset="-128"/>
              <a:ea typeface="メイリオ" pitchFamily="50" charset="-128"/>
              <a:cs typeface="メイリオ" pitchFamily="50" charset="-128"/>
            </a:endParaRPr>
          </a:p>
          <a:p>
            <a:pPr algn="ctr"/>
            <a:r>
              <a:rPr lang="ja-JP" altLang="en-US" sz="1400" b="1" dirty="0">
                <a:solidFill>
                  <a:srgbClr val="FF0000"/>
                </a:solidFill>
                <a:latin typeface="メイリオ" pitchFamily="50" charset="-128"/>
                <a:ea typeface="メイリオ" pitchFamily="50" charset="-128"/>
                <a:cs typeface="メイリオ" pitchFamily="50" charset="-128"/>
              </a:rPr>
              <a:t>時期</a:t>
            </a:r>
          </a:p>
        </p:txBody>
      </p:sp>
      <p:sp>
        <p:nvSpPr>
          <p:cNvPr id="252" name="右矢印 251"/>
          <p:cNvSpPr/>
          <p:nvPr/>
        </p:nvSpPr>
        <p:spPr bwMode="auto">
          <a:xfrm>
            <a:off x="7917961" y="4425839"/>
            <a:ext cx="1097076" cy="765437"/>
          </a:xfrm>
          <a:prstGeom prst="rightArrow">
            <a:avLst>
              <a:gd name="adj1" fmla="val 73229"/>
              <a:gd name="adj2" fmla="val 50000"/>
            </a:avLst>
          </a:prstGeom>
          <a:solidFill>
            <a:srgbClr val="FFFF00"/>
          </a:solidFill>
          <a:ln>
            <a:solidFill>
              <a:schemeClr val="accent1"/>
            </a:solidFill>
          </a:ln>
          <a:effectLst/>
          <a:extLst/>
        </p:spPr>
        <p:txBody>
          <a:bodyPr wrap="none" lIns="72000" tIns="0" rIns="72000" bIns="0" rtlCol="0" anchor="ctr" anchorCtr="0"/>
          <a:lstStyle/>
          <a:p>
            <a:pPr algn="ctr"/>
            <a:r>
              <a:rPr lang="ja-JP" altLang="en-US" sz="1400" b="1" dirty="0">
                <a:solidFill>
                  <a:srgbClr val="FF0000"/>
                </a:solidFill>
                <a:latin typeface="メイリオ" pitchFamily="50" charset="-128"/>
                <a:ea typeface="メイリオ" pitchFamily="50" charset="-128"/>
                <a:cs typeface="メイリオ" pitchFamily="50" charset="-128"/>
              </a:rPr>
              <a:t>稼働</a:t>
            </a:r>
            <a:endParaRPr lang="en-US" altLang="ja-JP" sz="1400" b="1" dirty="0">
              <a:solidFill>
                <a:srgbClr val="FF0000"/>
              </a:solidFill>
              <a:latin typeface="メイリオ" pitchFamily="50" charset="-128"/>
              <a:ea typeface="メイリオ" pitchFamily="50" charset="-128"/>
              <a:cs typeface="メイリオ" pitchFamily="50" charset="-128"/>
            </a:endParaRPr>
          </a:p>
          <a:p>
            <a:pPr algn="ctr"/>
            <a:r>
              <a:rPr lang="ja-JP" altLang="en-US" sz="1400" b="1" dirty="0">
                <a:solidFill>
                  <a:srgbClr val="FF0000"/>
                </a:solidFill>
                <a:latin typeface="メイリオ" pitchFamily="50" charset="-128"/>
                <a:ea typeface="メイリオ" pitchFamily="50" charset="-128"/>
                <a:cs typeface="メイリオ" pitchFamily="50" charset="-128"/>
              </a:rPr>
              <a:t>時期</a:t>
            </a:r>
          </a:p>
        </p:txBody>
      </p:sp>
      <p:sp>
        <p:nvSpPr>
          <p:cNvPr id="253" name="円/楕円 252"/>
          <p:cNvSpPr/>
          <p:nvPr/>
        </p:nvSpPr>
        <p:spPr bwMode="auto">
          <a:xfrm>
            <a:off x="8121161" y="5905637"/>
            <a:ext cx="591039" cy="589589"/>
          </a:xfrm>
          <a:prstGeom prst="ellipse">
            <a:avLst/>
          </a:prstGeom>
          <a:solidFill>
            <a:schemeClr val="bg1"/>
          </a:solidFill>
          <a:ln>
            <a:solidFill>
              <a:schemeClr val="accent1"/>
            </a:solidFill>
          </a:ln>
          <a:effectLst/>
          <a:extLst/>
        </p:spPr>
        <p:txBody>
          <a:bodyPr wrap="none" lIns="72000" tIns="0" rIns="72000" bIns="0" rtlCol="0" anchor="ctr" anchorCtr="0"/>
          <a:lstStyle/>
          <a:p>
            <a:pPr algn="ctr">
              <a:spcBef>
                <a:spcPct val="50000"/>
              </a:spcBef>
            </a:pPr>
            <a:r>
              <a:rPr kumimoji="1" lang="ja-JP" altLang="en-US" sz="1400" b="1" dirty="0" smtClean="0">
                <a:solidFill>
                  <a:srgbClr val="FF0000"/>
                </a:solidFill>
                <a:latin typeface="メイリオ" pitchFamily="50" charset="-128"/>
                <a:ea typeface="メイリオ" pitchFamily="50" charset="-128"/>
                <a:cs typeface="メイリオ" pitchFamily="50" charset="-128"/>
              </a:rPr>
              <a:t>リスク</a:t>
            </a:r>
          </a:p>
        </p:txBody>
      </p:sp>
      <p:pic>
        <p:nvPicPr>
          <p:cNvPr id="254" name="Picture 2" descr="C:\Documents and Settings\hamaguchik\Local Settings\Temporary Internet Files\Content.IE5\JYE2AFWR\MC90037102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7888" y="6192936"/>
            <a:ext cx="239576" cy="334991"/>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2" descr="C:\Documents and Settings\hamaguchik\Local Settings\Temporary Internet Files\Content.IE5\JYE2AFWR\MC90037102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6287" y="3516853"/>
            <a:ext cx="357335" cy="499649"/>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2" descr="C:\Documents and Settings\hamaguchik\Local Settings\Temporary Internet Files\Content.IE5\JYE2AFWR\MC90043252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1859" y="2982734"/>
            <a:ext cx="210292" cy="210292"/>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2" descr="C:\Documents and Settings\hamaguchik\Local Settings\Temporary Internet Files\Content.IE5\JYE2AFWR\MC90043252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3191" y="5516780"/>
            <a:ext cx="365135" cy="365135"/>
          </a:xfrm>
          <a:prstGeom prst="rect">
            <a:avLst/>
          </a:prstGeom>
          <a:noFill/>
          <a:extLst>
            <a:ext uri="{909E8E84-426E-40DD-AFC4-6F175D3DCCD1}">
              <a14:hiddenFill xmlns:a14="http://schemas.microsoft.com/office/drawing/2010/main">
                <a:solidFill>
                  <a:srgbClr val="FFFFFF"/>
                </a:solidFill>
              </a14:hiddenFill>
            </a:ext>
          </a:extLst>
        </p:spPr>
      </p:pic>
      <p:sp>
        <p:nvSpPr>
          <p:cNvPr id="258" name="テキスト ボックス 257"/>
          <p:cNvSpPr txBox="1"/>
          <p:nvPr/>
        </p:nvSpPr>
        <p:spPr>
          <a:xfrm>
            <a:off x="8229600" y="2184535"/>
            <a:ext cx="364202" cy="307777"/>
          </a:xfrm>
          <a:prstGeom prst="rect">
            <a:avLst/>
          </a:prstGeom>
          <a:noFill/>
        </p:spPr>
        <p:txBody>
          <a:bodyPr wrap="none" rtlCol="0">
            <a:spAutoFit/>
          </a:bodyPr>
          <a:lstStyle>
            <a:defPPr>
              <a:defRPr lang="ja-JP"/>
            </a:defPPr>
            <a:lvl1pPr>
              <a:defRPr sz="1400">
                <a:solidFill>
                  <a:srgbClr val="FF0000"/>
                </a:solidFill>
              </a:defRPr>
            </a:lvl1pPr>
          </a:lstStyle>
          <a:p>
            <a:r>
              <a:rPr lang="ja-JP" altLang="en-US" b="1" dirty="0">
                <a:latin typeface="メイリオ" pitchFamily="50" charset="-128"/>
                <a:ea typeface="メイリオ" pitchFamily="50" charset="-128"/>
                <a:cs typeface="メイリオ" pitchFamily="50" charset="-128"/>
              </a:rPr>
              <a:t>早</a:t>
            </a:r>
          </a:p>
        </p:txBody>
      </p:sp>
      <p:sp>
        <p:nvSpPr>
          <p:cNvPr id="259" name="テキスト ボックス 258"/>
          <p:cNvSpPr txBox="1"/>
          <p:nvPr/>
        </p:nvSpPr>
        <p:spPr>
          <a:xfrm>
            <a:off x="8581926" y="4912091"/>
            <a:ext cx="364202" cy="307777"/>
          </a:xfrm>
          <a:prstGeom prst="rect">
            <a:avLst/>
          </a:prstGeom>
          <a:noFill/>
        </p:spPr>
        <p:txBody>
          <a:bodyPr wrap="none" rtlCol="0">
            <a:spAutoFit/>
          </a:bodyPr>
          <a:lstStyle/>
          <a:p>
            <a:r>
              <a:rPr kumimoji="1" lang="ja-JP" altLang="en-US" sz="1400" b="1" dirty="0" smtClean="0">
                <a:solidFill>
                  <a:srgbClr val="FF0000"/>
                </a:solidFill>
                <a:latin typeface="メイリオ" pitchFamily="50" charset="-128"/>
                <a:ea typeface="メイリオ" pitchFamily="50" charset="-128"/>
                <a:cs typeface="メイリオ" pitchFamily="50" charset="-128"/>
              </a:rPr>
              <a:t>遅</a:t>
            </a:r>
            <a:endParaRPr kumimoji="1" lang="ja-JP" altLang="en-US" sz="1400" b="1" dirty="0">
              <a:solidFill>
                <a:srgbClr val="FF0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07529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033436"/>
            <a:ext cx="9144000" cy="490066"/>
          </a:xfrm>
        </p:spPr>
        <p:txBody>
          <a:bodyPr/>
          <a:lstStyle/>
          <a:p>
            <a:pPr algn="ctr"/>
            <a:r>
              <a:rPr kumimoji="1" lang="ja-JP" altLang="en-US" sz="3200" dirty="0" smtClean="0"/>
              <a:t>情報システム構想・企画の実施プロセス</a:t>
            </a:r>
            <a:endParaRPr kumimoji="1" lang="ja-JP" altLang="en-US" sz="3200" dirty="0"/>
          </a:p>
        </p:txBody>
      </p:sp>
    </p:spTree>
    <p:extLst>
      <p:ext uri="{BB962C8B-B14F-4D97-AF65-F5344CB8AC3E}">
        <p14:creationId xmlns:p14="http://schemas.microsoft.com/office/powerpoint/2010/main" val="793740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1/11</a:t>
            </a:r>
            <a:r>
              <a:rPr lang="ja-JP" altLang="en-US" dirty="0" smtClean="0"/>
              <a:t>）</a:t>
            </a:r>
            <a:endParaRPr kumimoji="1" lang="ja-JP" altLang="en-US" dirty="0"/>
          </a:p>
        </p:txBody>
      </p:sp>
      <p:sp>
        <p:nvSpPr>
          <p:cNvPr id="48" name="AutoShape 7"/>
          <p:cNvSpPr>
            <a:spLocks noChangeArrowheads="1"/>
          </p:cNvSpPr>
          <p:nvPr/>
        </p:nvSpPr>
        <p:spPr bwMode="auto">
          <a:xfrm>
            <a:off x="179512" y="1629344"/>
            <a:ext cx="8712968" cy="4860000"/>
          </a:xfrm>
          <a:prstGeom prst="homePlate">
            <a:avLst>
              <a:gd name="adj" fmla="val 4936"/>
            </a:avLst>
          </a:prstGeom>
          <a:solidFill>
            <a:srgbClr val="CCFFCC"/>
          </a:solidFill>
          <a:ln w="19050">
            <a:solidFill>
              <a:schemeClr val="tx1"/>
            </a:solidFill>
            <a:miter lim="800000"/>
            <a:headEnd/>
            <a:tailEnd/>
          </a:ln>
          <a:effectLst>
            <a:outerShdw blurRad="50800" dist="38100" dir="2700000" algn="tl" rotWithShape="0">
              <a:prstClr val="black">
                <a:alpha val="40000"/>
              </a:prstClr>
            </a:outerShdw>
          </a:effectLst>
        </p:spPr>
        <p:txBody>
          <a:bodyPr wrap="none" tIns="72000" bIns="72000" anchor="t" anchorCtr="0"/>
          <a:lstStyle/>
          <a:p>
            <a:pPr algn="ctr">
              <a:defRPr/>
            </a:pPr>
            <a:r>
              <a:rPr lang="ja-JP" altLang="en-US" sz="1600" b="1" dirty="0" smtClean="0">
                <a:latin typeface="メイリオ" pitchFamily="50" charset="-128"/>
                <a:ea typeface="メイリオ" pitchFamily="50" charset="-128"/>
                <a:cs typeface="メイリオ" pitchFamily="50" charset="-128"/>
              </a:rPr>
              <a:t>情報システム構想・企画</a:t>
            </a:r>
            <a:endParaRPr lang="ja-JP" altLang="en-US" sz="1600" b="1" dirty="0">
              <a:latin typeface="メイリオ" pitchFamily="50" charset="-128"/>
              <a:ea typeface="メイリオ" pitchFamily="50" charset="-128"/>
              <a:cs typeface="メイリオ" pitchFamily="50" charset="-128"/>
            </a:endParaRPr>
          </a:p>
        </p:txBody>
      </p:sp>
      <p:sp>
        <p:nvSpPr>
          <p:cNvPr id="49" name="AutoShape 14"/>
          <p:cNvSpPr>
            <a:spLocks noChangeAspect="1" noChangeArrowheads="1"/>
          </p:cNvSpPr>
          <p:nvPr/>
        </p:nvSpPr>
        <p:spPr bwMode="auto">
          <a:xfrm>
            <a:off x="325115" y="2132856"/>
            <a:ext cx="2374677" cy="864096"/>
          </a:xfrm>
          <a:prstGeom prst="homePlate">
            <a:avLst>
              <a:gd name="adj" fmla="val 17258"/>
            </a:avLst>
          </a:prstGeom>
          <a:solidFill>
            <a:schemeClr val="bg1"/>
          </a:solidFill>
          <a:ln w="9525" algn="ctr">
            <a:solidFill>
              <a:srgbClr val="000000"/>
            </a:solidFill>
            <a:miter lim="800000"/>
            <a:headEnd/>
            <a:tailEnd/>
          </a:ln>
          <a:effectLst/>
          <a:extLst/>
        </p:spPr>
        <p:txBody>
          <a:bodyPr wrap="none" lIns="108000" tIns="108000" rIns="108000" bIns="108000" anchor="b" anchorCtr="0"/>
          <a:lstStyle/>
          <a:p>
            <a:pPr eaLnBrk="1" hangingPunct="1"/>
            <a:r>
              <a:rPr lang="en-US" altLang="ja-JP" sz="1200" b="1" dirty="0" smtClean="0">
                <a:latin typeface="メイリオ" pitchFamily="50" charset="-128"/>
                <a:ea typeface="メイリオ" pitchFamily="50" charset="-128"/>
                <a:cs typeface="メイリオ" pitchFamily="50" charset="-128"/>
              </a:rPr>
              <a:t>A. </a:t>
            </a:r>
            <a:r>
              <a:rPr lang="ja-JP" altLang="en-US" sz="1200" b="1" dirty="0" smtClean="0">
                <a:latin typeface="メイリオ" pitchFamily="50" charset="-128"/>
                <a:ea typeface="メイリオ" pitchFamily="50" charset="-128"/>
                <a:cs typeface="メイリオ" pitchFamily="50" charset="-128"/>
              </a:rPr>
              <a:t>要求の取りまとめ</a:t>
            </a:r>
            <a:endParaRPr lang="ja-JP" altLang="en-US" sz="1200" b="1" dirty="0">
              <a:latin typeface="メイリオ" pitchFamily="50" charset="-128"/>
              <a:ea typeface="メイリオ" pitchFamily="50" charset="-128"/>
              <a:cs typeface="メイリオ" pitchFamily="50" charset="-128"/>
            </a:endParaRPr>
          </a:p>
        </p:txBody>
      </p:sp>
      <p:sp>
        <p:nvSpPr>
          <p:cNvPr id="50" name="AutoShape 275"/>
          <p:cNvSpPr>
            <a:spLocks noChangeArrowheads="1"/>
          </p:cNvSpPr>
          <p:nvPr/>
        </p:nvSpPr>
        <p:spPr bwMode="auto">
          <a:xfrm>
            <a:off x="251520" y="1988839"/>
            <a:ext cx="2063948" cy="612000"/>
          </a:xfrm>
          <a:prstGeom prst="roundRect">
            <a:avLst>
              <a:gd name="adj" fmla="val 50000"/>
            </a:avLst>
          </a:prstGeom>
          <a:solidFill>
            <a:schemeClr val="accent1">
              <a:lumMod val="75000"/>
            </a:schemeClr>
          </a:solidFill>
          <a:ln>
            <a:noFill/>
          </a:ln>
          <a:effectLst/>
          <a:extLst/>
        </p:spPr>
        <p:txBody>
          <a:bodyPr wrap="none" lIns="72000" tIns="0" rIns="72000" bIns="0"/>
          <a:lstStyle/>
          <a:p>
            <a:pPr>
              <a:spcBef>
                <a:spcPct val="50000"/>
              </a:spcBef>
            </a:pPr>
            <a:r>
              <a:rPr lang="en-US" altLang="ja-JP" dirty="0" smtClean="0">
                <a:solidFill>
                  <a:srgbClr val="FFFFFF"/>
                </a:solidFill>
                <a:latin typeface="Arial Black" pitchFamily="34" charset="0"/>
              </a:rPr>
              <a:t>Why</a:t>
            </a:r>
          </a:p>
          <a:p>
            <a:r>
              <a:rPr lang="ja-JP" altLang="en-US" sz="1100" dirty="0" smtClean="0">
                <a:solidFill>
                  <a:srgbClr val="FFFFFF"/>
                </a:solidFill>
                <a:latin typeface="メイリオ" pitchFamily="50" charset="-128"/>
                <a:ea typeface="メイリオ" pitchFamily="50" charset="-128"/>
                <a:cs typeface="メイリオ" pitchFamily="50" charset="-128"/>
              </a:rPr>
              <a:t>何のために？</a:t>
            </a:r>
            <a:endParaRPr lang="en-US" altLang="ja-JP" sz="1100" dirty="0" smtClean="0">
              <a:solidFill>
                <a:srgbClr val="FFFFFF"/>
              </a:solidFill>
              <a:latin typeface="メイリオ" pitchFamily="50" charset="-128"/>
              <a:ea typeface="メイリオ" pitchFamily="50" charset="-128"/>
              <a:cs typeface="メイリオ" pitchFamily="50" charset="-128"/>
            </a:endParaRPr>
          </a:p>
        </p:txBody>
      </p:sp>
      <p:sp>
        <p:nvSpPr>
          <p:cNvPr id="51" name="AutoShape 14"/>
          <p:cNvSpPr>
            <a:spLocks noChangeAspect="1" noChangeArrowheads="1"/>
          </p:cNvSpPr>
          <p:nvPr/>
        </p:nvSpPr>
        <p:spPr bwMode="auto">
          <a:xfrm>
            <a:off x="2834993" y="2132855"/>
            <a:ext cx="3321877" cy="864096"/>
          </a:xfrm>
          <a:prstGeom prst="homePlate">
            <a:avLst>
              <a:gd name="adj" fmla="val 17258"/>
            </a:avLst>
          </a:prstGeom>
          <a:solidFill>
            <a:schemeClr val="bg1"/>
          </a:solidFill>
          <a:ln w="9525" algn="ctr">
            <a:solidFill>
              <a:srgbClr val="000000"/>
            </a:solidFill>
            <a:miter lim="800000"/>
            <a:headEnd/>
            <a:tailEnd/>
          </a:ln>
          <a:effectLst/>
          <a:extLst/>
        </p:spPr>
        <p:txBody>
          <a:bodyPr wrap="none" lIns="108000" tIns="108000" rIns="108000" bIns="108000" anchor="b" anchorCtr="0"/>
          <a:lstStyle/>
          <a:p>
            <a:pPr eaLnBrk="1" hangingPunct="1"/>
            <a:r>
              <a:rPr lang="en-US" altLang="ja-JP" sz="1200" b="1" dirty="0" smtClean="0">
                <a:latin typeface="メイリオ" pitchFamily="50" charset="-128"/>
                <a:ea typeface="メイリオ" pitchFamily="50" charset="-128"/>
                <a:cs typeface="メイリオ" pitchFamily="50" charset="-128"/>
              </a:rPr>
              <a:t>B. </a:t>
            </a:r>
            <a:r>
              <a:rPr lang="ja-JP" altLang="en-US" sz="1200" b="1" dirty="0" smtClean="0">
                <a:latin typeface="メイリオ" pitchFamily="50" charset="-128"/>
                <a:ea typeface="メイリオ" pitchFamily="50" charset="-128"/>
                <a:cs typeface="メイリオ" pitchFamily="50" charset="-128"/>
              </a:rPr>
              <a:t>業務・システムの概要定義</a:t>
            </a:r>
            <a:endParaRPr lang="ja-JP" altLang="en-US" sz="1200" b="1" dirty="0">
              <a:latin typeface="メイリオ" pitchFamily="50" charset="-128"/>
              <a:ea typeface="メイリオ" pitchFamily="50" charset="-128"/>
              <a:cs typeface="メイリオ" pitchFamily="50" charset="-128"/>
            </a:endParaRPr>
          </a:p>
        </p:txBody>
      </p:sp>
      <p:sp>
        <p:nvSpPr>
          <p:cNvPr id="52" name="AutoShape 275"/>
          <p:cNvSpPr>
            <a:spLocks noChangeArrowheads="1"/>
          </p:cNvSpPr>
          <p:nvPr/>
        </p:nvSpPr>
        <p:spPr bwMode="auto">
          <a:xfrm>
            <a:off x="2699793" y="1988838"/>
            <a:ext cx="2063948" cy="612000"/>
          </a:xfrm>
          <a:prstGeom prst="roundRect">
            <a:avLst>
              <a:gd name="adj" fmla="val 50000"/>
            </a:avLst>
          </a:prstGeom>
          <a:solidFill>
            <a:schemeClr val="accent1">
              <a:lumMod val="75000"/>
            </a:schemeClr>
          </a:solidFill>
          <a:ln>
            <a:noFill/>
          </a:ln>
          <a:effectLst/>
          <a:extLst/>
        </p:spPr>
        <p:txBody>
          <a:bodyPr wrap="none" lIns="72000" tIns="0" rIns="72000" bIns="0"/>
          <a:lstStyle/>
          <a:p>
            <a:pPr>
              <a:spcBef>
                <a:spcPct val="50000"/>
              </a:spcBef>
            </a:pPr>
            <a:r>
              <a:rPr lang="en-US" altLang="ja-JP" dirty="0" smtClean="0">
                <a:solidFill>
                  <a:srgbClr val="FFFFFF"/>
                </a:solidFill>
                <a:latin typeface="Arial Black" pitchFamily="34" charset="0"/>
              </a:rPr>
              <a:t>What</a:t>
            </a:r>
          </a:p>
          <a:p>
            <a:r>
              <a:rPr lang="ja-JP" altLang="en-US" sz="1100" dirty="0" smtClean="0">
                <a:solidFill>
                  <a:srgbClr val="FFFFFF"/>
                </a:solidFill>
                <a:latin typeface="メイリオ" pitchFamily="50" charset="-128"/>
                <a:ea typeface="メイリオ" pitchFamily="50" charset="-128"/>
                <a:cs typeface="メイリオ" pitchFamily="50" charset="-128"/>
              </a:rPr>
              <a:t>どのようなしくみを？</a:t>
            </a:r>
            <a:endParaRPr lang="en-US" altLang="ja-JP" sz="1100" dirty="0" smtClean="0">
              <a:solidFill>
                <a:srgbClr val="FFFFFF"/>
              </a:solidFill>
              <a:latin typeface="メイリオ" pitchFamily="50" charset="-128"/>
              <a:ea typeface="メイリオ" pitchFamily="50" charset="-128"/>
              <a:cs typeface="メイリオ" pitchFamily="50" charset="-128"/>
            </a:endParaRPr>
          </a:p>
        </p:txBody>
      </p:sp>
      <p:sp>
        <p:nvSpPr>
          <p:cNvPr id="53" name="AutoShape 14"/>
          <p:cNvSpPr>
            <a:spLocks noChangeAspect="1" noChangeArrowheads="1"/>
          </p:cNvSpPr>
          <p:nvPr/>
        </p:nvSpPr>
        <p:spPr bwMode="auto">
          <a:xfrm>
            <a:off x="6291376" y="2132855"/>
            <a:ext cx="2241063" cy="864096"/>
          </a:xfrm>
          <a:prstGeom prst="homePlate">
            <a:avLst>
              <a:gd name="adj" fmla="val 17258"/>
            </a:avLst>
          </a:prstGeom>
          <a:solidFill>
            <a:schemeClr val="bg1"/>
          </a:solidFill>
          <a:ln w="9525" algn="ctr">
            <a:solidFill>
              <a:srgbClr val="000000"/>
            </a:solidFill>
            <a:miter lim="800000"/>
            <a:headEnd/>
            <a:tailEnd/>
          </a:ln>
          <a:effectLst/>
          <a:extLst/>
        </p:spPr>
        <p:txBody>
          <a:bodyPr wrap="none" lIns="108000" tIns="108000" rIns="108000" bIns="108000" anchor="b" anchorCtr="0"/>
          <a:lstStyle/>
          <a:p>
            <a:pPr eaLnBrk="1" hangingPunct="1"/>
            <a:r>
              <a:rPr lang="en-US" altLang="ja-JP" sz="1200" b="1" dirty="0" smtClean="0">
                <a:latin typeface="メイリオ" pitchFamily="50" charset="-128"/>
                <a:ea typeface="メイリオ" pitchFamily="50" charset="-128"/>
                <a:cs typeface="メイリオ" pitchFamily="50" charset="-128"/>
              </a:rPr>
              <a:t>C. </a:t>
            </a:r>
            <a:r>
              <a:rPr lang="ja-JP" altLang="en-US" sz="1200" b="1" dirty="0" smtClean="0">
                <a:latin typeface="メイリオ" pitchFamily="50" charset="-128"/>
                <a:ea typeface="メイリオ" pitchFamily="50" charset="-128"/>
                <a:cs typeface="メイリオ" pitchFamily="50" charset="-128"/>
              </a:rPr>
              <a:t>実現シナリオの策定</a:t>
            </a:r>
            <a:endParaRPr lang="ja-JP" altLang="en-US" sz="1200" b="1" dirty="0">
              <a:latin typeface="メイリオ" pitchFamily="50" charset="-128"/>
              <a:ea typeface="メイリオ" pitchFamily="50" charset="-128"/>
              <a:cs typeface="メイリオ" pitchFamily="50" charset="-128"/>
            </a:endParaRPr>
          </a:p>
        </p:txBody>
      </p:sp>
      <p:sp>
        <p:nvSpPr>
          <p:cNvPr id="54" name="AutoShape 275"/>
          <p:cNvSpPr>
            <a:spLocks noChangeArrowheads="1"/>
          </p:cNvSpPr>
          <p:nvPr/>
        </p:nvSpPr>
        <p:spPr bwMode="auto">
          <a:xfrm>
            <a:off x="6156176" y="1988838"/>
            <a:ext cx="2063948" cy="612000"/>
          </a:xfrm>
          <a:prstGeom prst="roundRect">
            <a:avLst>
              <a:gd name="adj" fmla="val 50000"/>
            </a:avLst>
          </a:prstGeom>
          <a:solidFill>
            <a:schemeClr val="accent1">
              <a:lumMod val="75000"/>
            </a:schemeClr>
          </a:solidFill>
          <a:ln>
            <a:noFill/>
          </a:ln>
          <a:effectLst/>
          <a:extLst/>
        </p:spPr>
        <p:txBody>
          <a:bodyPr wrap="none" lIns="72000" tIns="0" rIns="72000" bIns="0"/>
          <a:lstStyle/>
          <a:p>
            <a:pPr>
              <a:spcBef>
                <a:spcPct val="50000"/>
              </a:spcBef>
            </a:pPr>
            <a:r>
              <a:rPr lang="en-US" altLang="ja-JP" dirty="0" smtClean="0">
                <a:solidFill>
                  <a:srgbClr val="FFFFFF"/>
                </a:solidFill>
                <a:latin typeface="Arial Black" pitchFamily="34" charset="0"/>
              </a:rPr>
              <a:t>How</a:t>
            </a:r>
          </a:p>
          <a:p>
            <a:r>
              <a:rPr lang="ja-JP" altLang="en-US" sz="1100" dirty="0" smtClean="0">
                <a:solidFill>
                  <a:srgbClr val="FFFFFF"/>
                </a:solidFill>
                <a:latin typeface="メイリオ" pitchFamily="50" charset="-128"/>
                <a:ea typeface="メイリオ" pitchFamily="50" charset="-128"/>
                <a:cs typeface="メイリオ" pitchFamily="50" charset="-128"/>
              </a:rPr>
              <a:t>どのように実現するか？</a:t>
            </a:r>
            <a:endParaRPr lang="en-US" altLang="ja-JP" sz="1100" dirty="0" smtClean="0">
              <a:solidFill>
                <a:srgbClr val="FFFFFF"/>
              </a:solidFill>
              <a:latin typeface="メイリオ" pitchFamily="50" charset="-128"/>
              <a:ea typeface="メイリオ" pitchFamily="50" charset="-128"/>
              <a:cs typeface="メイリオ" pitchFamily="50" charset="-128"/>
            </a:endParaRPr>
          </a:p>
        </p:txBody>
      </p:sp>
      <p:sp>
        <p:nvSpPr>
          <p:cNvPr id="55" name="テキスト ボックス 54"/>
          <p:cNvSpPr txBox="1"/>
          <p:nvPr/>
        </p:nvSpPr>
        <p:spPr>
          <a:xfrm>
            <a:off x="251520" y="796642"/>
            <a:ext cx="8568952"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情報システム構想・企画　全体の流れ</a:t>
            </a:r>
            <a:endParaRPr kumimoji="1" lang="ja-JP" altLang="en-US" sz="2000" b="1" dirty="0">
              <a:latin typeface="メイリオ" pitchFamily="50" charset="-128"/>
              <a:ea typeface="メイリオ" pitchFamily="50" charset="-128"/>
              <a:cs typeface="メイリオ" pitchFamily="50" charset="-128"/>
            </a:endParaRPr>
          </a:p>
        </p:txBody>
      </p:sp>
      <p:sp>
        <p:nvSpPr>
          <p:cNvPr id="56" name="Rectangle 8"/>
          <p:cNvSpPr>
            <a:spLocks noChangeArrowheads="1"/>
          </p:cNvSpPr>
          <p:nvPr/>
        </p:nvSpPr>
        <p:spPr bwMode="auto">
          <a:xfrm>
            <a:off x="2699793" y="3068960"/>
            <a:ext cx="3572656" cy="3240360"/>
          </a:xfrm>
          <a:prstGeom prst="rect">
            <a:avLst/>
          </a:prstGeom>
          <a:solidFill>
            <a:schemeClr val="bg1">
              <a:lumMod val="95000"/>
            </a:schemeClr>
          </a:solidFill>
          <a:ln w="12700"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latin typeface="メイリオ" pitchFamily="50" charset="-128"/>
              <a:ea typeface="メイリオ" pitchFamily="50" charset="-128"/>
              <a:cs typeface="メイリオ" pitchFamily="50" charset="-128"/>
            </a:endParaRPr>
          </a:p>
        </p:txBody>
      </p:sp>
      <p:sp>
        <p:nvSpPr>
          <p:cNvPr id="57" name="Rectangle 37"/>
          <p:cNvSpPr>
            <a:spLocks noChangeArrowheads="1"/>
          </p:cNvSpPr>
          <p:nvPr/>
        </p:nvSpPr>
        <p:spPr bwMode="auto">
          <a:xfrm>
            <a:off x="2771801" y="3214064"/>
            <a:ext cx="3384550" cy="2213303"/>
          </a:xfrm>
          <a:prstGeom prst="rect">
            <a:avLst/>
          </a:prstGeom>
          <a:solidFill>
            <a:schemeClr val="bg1">
              <a:lumMod val="95000"/>
            </a:schemeClr>
          </a:solidFill>
          <a:ln w="28575" algn="ctr">
            <a:solidFill>
              <a:srgbClr val="5F5F5F"/>
            </a:solidFill>
            <a:prstDash val="sysDot"/>
            <a:miter lim="800000"/>
            <a:headEnd/>
            <a:tailEnd/>
          </a:ln>
          <a:effectLst/>
          <a:extLst/>
        </p:spPr>
        <p:txBody>
          <a:bodyPr wrap="none" anchor="ctr"/>
          <a:lstStyle/>
          <a:p>
            <a:endParaRPr lang="ja-JP" altLang="en-US" sz="2000">
              <a:latin typeface="メイリオ" pitchFamily="50" charset="-128"/>
              <a:ea typeface="メイリオ" pitchFamily="50" charset="-128"/>
              <a:cs typeface="メイリオ" pitchFamily="50" charset="-128"/>
            </a:endParaRPr>
          </a:p>
        </p:txBody>
      </p:sp>
      <p:sp>
        <p:nvSpPr>
          <p:cNvPr id="58" name="Rectangle 9"/>
          <p:cNvSpPr>
            <a:spLocks noChangeArrowheads="1"/>
          </p:cNvSpPr>
          <p:nvPr/>
        </p:nvSpPr>
        <p:spPr bwMode="auto">
          <a:xfrm>
            <a:off x="6300886" y="3068960"/>
            <a:ext cx="2163760" cy="3240360"/>
          </a:xfrm>
          <a:prstGeom prst="rect">
            <a:avLst/>
          </a:prstGeom>
          <a:solidFill>
            <a:schemeClr val="bg1">
              <a:lumMod val="95000"/>
            </a:schemeClr>
          </a:solidFill>
          <a:ln w="12700"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latin typeface="メイリオ" pitchFamily="50" charset="-128"/>
              <a:ea typeface="メイリオ" pitchFamily="50" charset="-128"/>
              <a:cs typeface="メイリオ" pitchFamily="50" charset="-128"/>
            </a:endParaRPr>
          </a:p>
        </p:txBody>
      </p:sp>
      <p:sp>
        <p:nvSpPr>
          <p:cNvPr id="59" name="Rectangle 10"/>
          <p:cNvSpPr>
            <a:spLocks noChangeArrowheads="1"/>
          </p:cNvSpPr>
          <p:nvPr/>
        </p:nvSpPr>
        <p:spPr bwMode="auto">
          <a:xfrm>
            <a:off x="325115" y="3068960"/>
            <a:ext cx="2340591" cy="3240360"/>
          </a:xfrm>
          <a:prstGeom prst="rect">
            <a:avLst/>
          </a:prstGeom>
          <a:solidFill>
            <a:schemeClr val="bg1">
              <a:lumMod val="95000"/>
            </a:schemeClr>
          </a:solidFill>
          <a:ln w="12700"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latin typeface="メイリオ" pitchFamily="50" charset="-128"/>
              <a:ea typeface="メイリオ" pitchFamily="50" charset="-128"/>
              <a:cs typeface="メイリオ" pitchFamily="50" charset="-128"/>
            </a:endParaRPr>
          </a:p>
        </p:txBody>
      </p:sp>
      <p:cxnSp>
        <p:nvCxnSpPr>
          <p:cNvPr id="62" name="AutoShape 20"/>
          <p:cNvCxnSpPr>
            <a:cxnSpLocks noChangeShapeType="1"/>
            <a:endCxn id="75" idx="1"/>
          </p:cNvCxnSpPr>
          <p:nvPr/>
        </p:nvCxnSpPr>
        <p:spPr bwMode="auto">
          <a:xfrm rot="5400000" flipH="1" flipV="1">
            <a:off x="2320081" y="3767956"/>
            <a:ext cx="547968" cy="482023"/>
          </a:xfrm>
          <a:prstGeom prst="bentConnector2">
            <a:avLst/>
          </a:prstGeom>
          <a:noFill/>
          <a:ln w="28575">
            <a:solidFill>
              <a:srgbClr val="0000FF"/>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Rectangle 31"/>
          <p:cNvSpPr>
            <a:spLocks noChangeArrowheads="1"/>
          </p:cNvSpPr>
          <p:nvPr/>
        </p:nvSpPr>
        <p:spPr bwMode="auto">
          <a:xfrm>
            <a:off x="2835077" y="4378176"/>
            <a:ext cx="938992" cy="900000"/>
          </a:xfrm>
          <a:prstGeom prst="rect">
            <a:avLst/>
          </a:prstGeom>
          <a:solidFill>
            <a:srgbClr val="FFFF66"/>
          </a:solidFill>
          <a:ln w="12700" algn="ctr">
            <a:solidFill>
              <a:schemeClr val="tx1"/>
            </a:solidFill>
            <a:miter lim="800000"/>
            <a:headEnd/>
            <a:tailEnd/>
          </a:ln>
          <a:effectLst/>
          <a:extLst/>
        </p:spPr>
        <p:txBody>
          <a:bodyPr wrap="square" lIns="72000" tIns="36000" rIns="72000" bIns="36000" anchor="t" anchorCtr="0"/>
          <a:lstStyle/>
          <a:p>
            <a:pPr algn="ctr" eaLnBrk="0" hangingPunct="0">
              <a:lnSpc>
                <a:spcPct val="95000"/>
              </a:lnSpc>
            </a:pPr>
            <a:r>
              <a:rPr lang="en-US" altLang="ja-JP" sz="1050" b="1" dirty="0">
                <a:solidFill>
                  <a:srgbClr val="FF0000"/>
                </a:solidFill>
                <a:latin typeface="メイリオ" pitchFamily="50" charset="-128"/>
                <a:ea typeface="メイリオ" pitchFamily="50" charset="-128"/>
                <a:cs typeface="メイリオ" pitchFamily="50" charset="-128"/>
              </a:rPr>
              <a:t>B2</a:t>
            </a:r>
          </a:p>
          <a:p>
            <a:pPr algn="ctr" eaLnBrk="0" hangingPunct="0">
              <a:lnSpc>
                <a:spcPct val="95000"/>
              </a:lnSpc>
            </a:pPr>
            <a:r>
              <a:rPr lang="ja-JP" altLang="en-US" sz="1050" b="1" dirty="0">
                <a:solidFill>
                  <a:srgbClr val="FF0000"/>
                </a:solidFill>
                <a:latin typeface="メイリオ" pitchFamily="50" charset="-128"/>
                <a:ea typeface="メイリオ" pitchFamily="50" charset="-128"/>
                <a:cs typeface="メイリオ" pitchFamily="50" charset="-128"/>
              </a:rPr>
              <a:t>業務運用の</a:t>
            </a:r>
          </a:p>
          <a:p>
            <a:pPr algn="ctr" eaLnBrk="0" hangingPunct="0">
              <a:lnSpc>
                <a:spcPct val="95000"/>
              </a:lnSpc>
            </a:pPr>
            <a:r>
              <a:rPr lang="ja-JP" altLang="en-US" sz="1050" b="1" dirty="0">
                <a:solidFill>
                  <a:srgbClr val="FF0000"/>
                </a:solidFill>
                <a:latin typeface="メイリオ" pitchFamily="50" charset="-128"/>
                <a:ea typeface="メイリオ" pitchFamily="50" charset="-128"/>
                <a:cs typeface="メイリオ" pitchFamily="50" charset="-128"/>
              </a:rPr>
              <a:t>体制を定義</a:t>
            </a:r>
          </a:p>
          <a:p>
            <a:pPr algn="ctr" eaLnBrk="0" hangingPunct="0">
              <a:lnSpc>
                <a:spcPct val="95000"/>
              </a:lnSpc>
            </a:pPr>
            <a:r>
              <a:rPr lang="ja-JP" altLang="en-US" sz="1050" b="1" dirty="0">
                <a:solidFill>
                  <a:srgbClr val="FF0000"/>
                </a:solidFill>
                <a:latin typeface="メイリオ" pitchFamily="50" charset="-128"/>
                <a:ea typeface="メイリオ" pitchFamily="50" charset="-128"/>
                <a:cs typeface="メイリオ" pitchFamily="50" charset="-128"/>
              </a:rPr>
              <a:t>する</a:t>
            </a:r>
          </a:p>
        </p:txBody>
      </p:sp>
      <p:cxnSp>
        <p:nvCxnSpPr>
          <p:cNvPr id="66" name="AutoShape 32"/>
          <p:cNvCxnSpPr>
            <a:cxnSpLocks noChangeShapeType="1"/>
            <a:stCxn id="75" idx="2"/>
            <a:endCxn id="65" idx="0"/>
          </p:cNvCxnSpPr>
          <p:nvPr/>
        </p:nvCxnSpPr>
        <p:spPr bwMode="auto">
          <a:xfrm flipH="1">
            <a:off x="3304573" y="4184983"/>
            <a:ext cx="5417" cy="193193"/>
          </a:xfrm>
          <a:prstGeom prst="straightConnector1">
            <a:avLst/>
          </a:prstGeom>
          <a:noFill/>
          <a:ln w="28575">
            <a:solidFill>
              <a:srgbClr val="00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Rectangle 33"/>
          <p:cNvSpPr>
            <a:spLocks noChangeArrowheads="1"/>
          </p:cNvSpPr>
          <p:nvPr/>
        </p:nvSpPr>
        <p:spPr bwMode="auto">
          <a:xfrm>
            <a:off x="2771800" y="5642938"/>
            <a:ext cx="3384551" cy="594374"/>
          </a:xfrm>
          <a:prstGeom prst="rect">
            <a:avLst/>
          </a:prstGeom>
          <a:solidFill>
            <a:schemeClr val="bg1"/>
          </a:solidFill>
          <a:ln w="12700" algn="ctr">
            <a:solidFill>
              <a:schemeClr val="tx1"/>
            </a:solidFill>
            <a:miter lim="800000"/>
            <a:headEnd/>
            <a:tailEnd/>
          </a:ln>
          <a:effectLst/>
          <a:extLst/>
        </p:spPr>
        <p:txBody>
          <a:bodyPr wrap="square" lIns="72000" tIns="36000" rIns="72000" bIns="36000" anchor="t" anchorCtr="0"/>
          <a:lstStyle/>
          <a:p>
            <a:pPr algn="ctr">
              <a:lnSpc>
                <a:spcPct val="95000"/>
              </a:lnSpc>
            </a:pPr>
            <a:r>
              <a:rPr lang="en-US" altLang="ja-JP" sz="1050" dirty="0" smtClean="0">
                <a:solidFill>
                  <a:srgbClr val="000000"/>
                </a:solidFill>
                <a:latin typeface="メイリオ" pitchFamily="50" charset="-128"/>
                <a:ea typeface="メイリオ" pitchFamily="50" charset="-128"/>
                <a:cs typeface="メイリオ" pitchFamily="50" charset="-128"/>
              </a:rPr>
              <a:t>B5</a:t>
            </a:r>
            <a:endParaRPr lang="en-US" altLang="ja-JP" sz="1050" dirty="0">
              <a:solidFill>
                <a:srgbClr val="000000"/>
              </a:solidFill>
              <a:latin typeface="メイリオ" pitchFamily="50" charset="-128"/>
              <a:ea typeface="メイリオ" pitchFamily="50" charset="-128"/>
              <a:cs typeface="メイリオ" pitchFamily="50" charset="-128"/>
            </a:endParaRPr>
          </a:p>
          <a:p>
            <a:pPr algn="ctr">
              <a:lnSpc>
                <a:spcPct val="95000"/>
              </a:lnSpc>
            </a:pPr>
            <a:r>
              <a:rPr lang="ja-JP" altLang="en-US" sz="1050" dirty="0" smtClean="0">
                <a:solidFill>
                  <a:srgbClr val="000000"/>
                </a:solidFill>
                <a:latin typeface="メイリオ" pitchFamily="50" charset="-128"/>
                <a:ea typeface="メイリオ" pitchFamily="50" charset="-128"/>
                <a:cs typeface="メイリオ" pitchFamily="50" charset="-128"/>
              </a:rPr>
              <a:t>自社</a:t>
            </a:r>
            <a:r>
              <a:rPr lang="ja-JP" altLang="ja-JP" sz="1050" dirty="0">
                <a:solidFill>
                  <a:srgbClr val="000000"/>
                </a:solidFill>
                <a:latin typeface="メイリオ" pitchFamily="50" charset="-128"/>
                <a:ea typeface="メイリオ" pitchFamily="50" charset="-128"/>
                <a:cs typeface="メイリオ" pitchFamily="50" charset="-128"/>
              </a:rPr>
              <a:t>基盤の活用を</a:t>
            </a:r>
            <a:r>
              <a:rPr lang="ja-JP" altLang="ja-JP" sz="1050" dirty="0" smtClean="0">
                <a:solidFill>
                  <a:srgbClr val="000000"/>
                </a:solidFill>
                <a:latin typeface="メイリオ" pitchFamily="50" charset="-128"/>
                <a:ea typeface="メイリオ" pitchFamily="50" charset="-128"/>
                <a:cs typeface="メイリオ" pitchFamily="50" charset="-128"/>
              </a:rPr>
              <a:t>含め</a:t>
            </a:r>
            <a:endParaRPr lang="en-US" altLang="ja-JP" sz="1050" dirty="0" smtClean="0">
              <a:solidFill>
                <a:srgbClr val="000000"/>
              </a:solidFill>
              <a:latin typeface="メイリオ" pitchFamily="50" charset="-128"/>
              <a:ea typeface="メイリオ" pitchFamily="50" charset="-128"/>
              <a:cs typeface="メイリオ" pitchFamily="50" charset="-128"/>
            </a:endParaRPr>
          </a:p>
          <a:p>
            <a:pPr algn="ctr">
              <a:lnSpc>
                <a:spcPct val="95000"/>
              </a:lnSpc>
            </a:pPr>
            <a:r>
              <a:rPr lang="ja-JP" altLang="en-US" sz="1050" dirty="0" smtClean="0">
                <a:solidFill>
                  <a:srgbClr val="000000"/>
                </a:solidFill>
                <a:latin typeface="メイリオ" pitchFamily="50" charset="-128"/>
                <a:ea typeface="メイリオ" pitchFamily="50" charset="-128"/>
                <a:cs typeface="メイリオ" pitchFamily="50" charset="-128"/>
              </a:rPr>
              <a:t>ソリューション</a:t>
            </a:r>
            <a:r>
              <a:rPr lang="ja-JP" altLang="en-US" sz="1050" dirty="0">
                <a:solidFill>
                  <a:srgbClr val="000000"/>
                </a:solidFill>
                <a:latin typeface="メイリオ" pitchFamily="50" charset="-128"/>
                <a:ea typeface="メイリオ" pitchFamily="50" charset="-128"/>
                <a:cs typeface="メイリオ" pitchFamily="50" charset="-128"/>
              </a:rPr>
              <a:t>候補を評価する</a:t>
            </a:r>
          </a:p>
        </p:txBody>
      </p:sp>
      <p:cxnSp>
        <p:nvCxnSpPr>
          <p:cNvPr id="68" name="AutoShape 34"/>
          <p:cNvCxnSpPr>
            <a:cxnSpLocks noChangeShapeType="1"/>
            <a:stCxn id="65" idx="3"/>
            <a:endCxn id="76" idx="1"/>
          </p:cNvCxnSpPr>
          <p:nvPr/>
        </p:nvCxnSpPr>
        <p:spPr bwMode="auto">
          <a:xfrm flipV="1">
            <a:off x="3774069" y="4105171"/>
            <a:ext cx="292760" cy="723005"/>
          </a:xfrm>
          <a:prstGeom prst="bentConnector3">
            <a:avLst>
              <a:gd name="adj1" fmla="val 50000"/>
            </a:avLst>
          </a:prstGeom>
          <a:noFill/>
          <a:ln w="28575">
            <a:solidFill>
              <a:srgbClr val="0000FF"/>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線矢印コネクタ 69"/>
          <p:cNvCxnSpPr>
            <a:stCxn id="57" idx="2"/>
            <a:endCxn id="67" idx="0"/>
          </p:cNvCxnSpPr>
          <p:nvPr/>
        </p:nvCxnSpPr>
        <p:spPr bwMode="auto">
          <a:xfrm>
            <a:off x="4464076" y="5427367"/>
            <a:ext cx="0" cy="215571"/>
          </a:xfrm>
          <a:prstGeom prst="straightConnector1">
            <a:avLst/>
          </a:prstGeom>
          <a:ln w="28575">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AutoShape 49"/>
          <p:cNvSpPr>
            <a:spLocks noChangeArrowheads="1"/>
          </p:cNvSpPr>
          <p:nvPr/>
        </p:nvSpPr>
        <p:spPr bwMode="auto">
          <a:xfrm>
            <a:off x="7596416" y="4653136"/>
            <a:ext cx="720000" cy="612000"/>
          </a:xfrm>
          <a:prstGeom prst="flowChartMultidocument">
            <a:avLst/>
          </a:prstGeom>
          <a:solidFill>
            <a:schemeClr val="bg1"/>
          </a:solidFill>
          <a:ln w="9525">
            <a:solidFill>
              <a:schemeClr val="bg1">
                <a:lumMod val="50000"/>
              </a:schemeClr>
            </a:solidFill>
            <a:miter lim="800000"/>
            <a:headEnd/>
            <a:tailEnd/>
          </a:ln>
          <a:effectLst>
            <a:outerShdw dist="35921" dir="2700000" algn="ctr" rotWithShape="0">
              <a:schemeClr val="bg2"/>
            </a:outerShdw>
          </a:effectLst>
        </p:spPr>
        <p:txBody>
          <a:bodyPr wrap="none" lIns="54000" rIns="18000" anchor="ctr"/>
          <a:lstStyle/>
          <a:p>
            <a:pPr algn="ctr">
              <a:defRPr/>
            </a:pPr>
            <a:r>
              <a:rPr lang="ja-JP" altLang="en-US" sz="1050" dirty="0" smtClean="0">
                <a:latin typeface="メイリオ" pitchFamily="50" charset="-128"/>
                <a:ea typeface="メイリオ" pitchFamily="50" charset="-128"/>
                <a:cs typeface="メイリオ" pitchFamily="50" charset="-128"/>
              </a:rPr>
              <a:t>システム</a:t>
            </a:r>
            <a:endParaRPr lang="en-US" altLang="ja-JP" sz="1050" dirty="0" smtClean="0">
              <a:latin typeface="メイリオ" pitchFamily="50" charset="-128"/>
              <a:ea typeface="メイリオ" pitchFamily="50" charset="-128"/>
              <a:cs typeface="メイリオ" pitchFamily="50" charset="-128"/>
            </a:endParaRPr>
          </a:p>
          <a:p>
            <a:pPr algn="ctr">
              <a:defRPr/>
            </a:pPr>
            <a:r>
              <a:rPr lang="ja-JP" altLang="en-US" sz="1050" dirty="0" smtClean="0">
                <a:latin typeface="メイリオ" pitchFamily="50" charset="-128"/>
                <a:ea typeface="メイリオ" pitchFamily="50" charset="-128"/>
                <a:cs typeface="メイリオ" pitchFamily="50" charset="-128"/>
              </a:rPr>
              <a:t>企画書</a:t>
            </a:r>
            <a:endParaRPr lang="ja-JP" altLang="en-US" sz="1050" dirty="0">
              <a:latin typeface="メイリオ" pitchFamily="50" charset="-128"/>
              <a:ea typeface="メイリオ" pitchFamily="50" charset="-128"/>
              <a:cs typeface="メイリオ" pitchFamily="50" charset="-128"/>
            </a:endParaRPr>
          </a:p>
        </p:txBody>
      </p:sp>
      <p:sp>
        <p:nvSpPr>
          <p:cNvPr id="72" name="AutoShape 49"/>
          <p:cNvSpPr>
            <a:spLocks noChangeArrowheads="1"/>
          </p:cNvSpPr>
          <p:nvPr/>
        </p:nvSpPr>
        <p:spPr bwMode="auto">
          <a:xfrm>
            <a:off x="8316496" y="5265272"/>
            <a:ext cx="720000" cy="612000"/>
          </a:xfrm>
          <a:prstGeom prst="flowChartMultidocument">
            <a:avLst/>
          </a:prstGeom>
          <a:solidFill>
            <a:schemeClr val="bg1"/>
          </a:solidFill>
          <a:ln w="9525">
            <a:solidFill>
              <a:schemeClr val="bg1">
                <a:lumMod val="50000"/>
              </a:schemeClr>
            </a:solidFill>
            <a:miter lim="800000"/>
            <a:headEnd/>
            <a:tailEnd/>
          </a:ln>
          <a:effectLst>
            <a:outerShdw dist="35921" dir="2700000" algn="ctr" rotWithShape="0">
              <a:schemeClr val="bg2"/>
            </a:outerShdw>
          </a:effectLst>
        </p:spPr>
        <p:txBody>
          <a:bodyPr wrap="none" lIns="54000" tIns="0" rIns="18000" bIns="36000" anchor="ctr"/>
          <a:lstStyle/>
          <a:p>
            <a:pPr algn="ctr">
              <a:defRPr/>
            </a:pPr>
            <a:r>
              <a:rPr lang="ja-JP" altLang="en-US" sz="1050" dirty="0" smtClean="0">
                <a:latin typeface="メイリオ" pitchFamily="50" charset="-128"/>
                <a:ea typeface="メイリオ" pitchFamily="50" charset="-128"/>
                <a:cs typeface="メイリオ" pitchFamily="50" charset="-128"/>
              </a:rPr>
              <a:t>稟議書</a:t>
            </a:r>
            <a:endParaRPr lang="en-US" altLang="ja-JP" sz="1050" dirty="0" smtClean="0">
              <a:latin typeface="メイリオ" pitchFamily="50" charset="-128"/>
              <a:ea typeface="メイリオ" pitchFamily="50" charset="-128"/>
              <a:cs typeface="メイリオ" pitchFamily="50" charset="-128"/>
            </a:endParaRPr>
          </a:p>
          <a:p>
            <a:pPr algn="ctr">
              <a:defRPr/>
            </a:pPr>
            <a:r>
              <a:rPr lang="ja-JP" altLang="en-US" sz="900" dirty="0" smtClean="0">
                <a:latin typeface="メイリオ" pitchFamily="50" charset="-128"/>
                <a:ea typeface="メイリオ" pitchFamily="50" charset="-128"/>
                <a:cs typeface="メイリオ" pitchFamily="50" charset="-128"/>
              </a:rPr>
              <a:t>（方針稟議）</a:t>
            </a:r>
            <a:endParaRPr lang="ja-JP" altLang="en-US" sz="900" dirty="0">
              <a:latin typeface="メイリオ" pitchFamily="50" charset="-128"/>
              <a:ea typeface="メイリオ" pitchFamily="50" charset="-128"/>
              <a:cs typeface="メイリオ" pitchFamily="50" charset="-128"/>
            </a:endParaRPr>
          </a:p>
        </p:txBody>
      </p:sp>
      <p:cxnSp>
        <p:nvCxnSpPr>
          <p:cNvPr id="73" name="カギ線コネクタ 72"/>
          <p:cNvCxnSpPr>
            <a:stCxn id="71" idx="2"/>
            <a:endCxn id="72" idx="1"/>
          </p:cNvCxnSpPr>
          <p:nvPr/>
        </p:nvCxnSpPr>
        <p:spPr bwMode="auto">
          <a:xfrm rot="16200000" flipH="1">
            <a:off x="7946766" y="5201541"/>
            <a:ext cx="329313" cy="410147"/>
          </a:xfrm>
          <a:prstGeom prst="bentConnector2">
            <a:avLst/>
          </a:prstGeom>
          <a:solidFill>
            <a:schemeClr val="bg1"/>
          </a:solidFill>
          <a:ln w="12700"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 Box 55"/>
          <p:cNvSpPr txBox="1">
            <a:spLocks noChangeArrowheads="1"/>
          </p:cNvSpPr>
          <p:nvPr/>
        </p:nvSpPr>
        <p:spPr bwMode="auto">
          <a:xfrm>
            <a:off x="1620366" y="3861047"/>
            <a:ext cx="949826" cy="900000"/>
          </a:xfrm>
          <a:prstGeom prst="rect">
            <a:avLst/>
          </a:prstGeom>
          <a:solidFill>
            <a:srgbClr val="FFFF66"/>
          </a:solidFill>
          <a:ln w="9525">
            <a:solidFill>
              <a:srgbClr val="000000"/>
            </a:solidFill>
            <a:miter lim="800000"/>
            <a:headEnd/>
            <a:tailEnd/>
          </a:ln>
          <a:effectLst/>
          <a:extLst/>
        </p:spPr>
        <p:txBody>
          <a:bodyPr wrap="square" lIns="72000" tIns="36000" rIns="72000" bIns="36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1050" b="1" dirty="0">
                <a:solidFill>
                  <a:srgbClr val="FF0000"/>
                </a:solidFill>
                <a:latin typeface="メイリオ" pitchFamily="50" charset="-128"/>
                <a:ea typeface="メイリオ" pitchFamily="50" charset="-128"/>
                <a:cs typeface="メイリオ" pitchFamily="50" charset="-128"/>
              </a:rPr>
              <a:t>A3</a:t>
            </a:r>
          </a:p>
          <a:p>
            <a:pPr lvl="0" algn="ctr">
              <a:lnSpc>
                <a:spcPct val="95000"/>
              </a:lnSpc>
            </a:pPr>
            <a:r>
              <a:rPr lang="ja-JP" altLang="en-US" sz="1050" b="1" dirty="0">
                <a:solidFill>
                  <a:srgbClr val="FF0000"/>
                </a:solidFill>
                <a:latin typeface="メイリオ" pitchFamily="50" charset="-128"/>
                <a:ea typeface="メイリオ" pitchFamily="50" charset="-128"/>
                <a:cs typeface="メイリオ" pitchFamily="50" charset="-128"/>
              </a:rPr>
              <a:t>業務・システムの要求</a:t>
            </a:r>
            <a:r>
              <a:rPr lang="ja-JP" altLang="en-US" sz="1050" b="1" dirty="0" smtClean="0">
                <a:solidFill>
                  <a:srgbClr val="FF0000"/>
                </a:solidFill>
                <a:latin typeface="メイリオ" pitchFamily="50" charset="-128"/>
                <a:ea typeface="メイリオ" pitchFamily="50" charset="-128"/>
                <a:cs typeface="メイリオ" pitchFamily="50" charset="-128"/>
              </a:rPr>
              <a:t>を</a:t>
            </a:r>
            <a:endParaRPr lang="en-US" altLang="ja-JP" sz="1050" b="1" dirty="0" smtClean="0">
              <a:solidFill>
                <a:srgbClr val="FF0000"/>
              </a:solidFill>
              <a:latin typeface="メイリオ" pitchFamily="50" charset="-128"/>
              <a:ea typeface="メイリオ" pitchFamily="50" charset="-128"/>
              <a:cs typeface="メイリオ" pitchFamily="50" charset="-128"/>
            </a:endParaRPr>
          </a:p>
          <a:p>
            <a:pPr lvl="0" algn="ctr">
              <a:lnSpc>
                <a:spcPct val="95000"/>
              </a:lnSpc>
            </a:pPr>
            <a:r>
              <a:rPr lang="ja-JP" altLang="en-US" sz="1050" b="1" dirty="0" smtClean="0">
                <a:solidFill>
                  <a:srgbClr val="FF0000"/>
                </a:solidFill>
                <a:latin typeface="メイリオ" pitchFamily="50" charset="-128"/>
                <a:ea typeface="メイリオ" pitchFamily="50" charset="-128"/>
                <a:cs typeface="メイリオ" pitchFamily="50" charset="-128"/>
              </a:rPr>
              <a:t>概括</a:t>
            </a:r>
            <a:r>
              <a:rPr lang="ja-JP" altLang="en-US" sz="1050" b="1" dirty="0">
                <a:solidFill>
                  <a:srgbClr val="FF0000"/>
                </a:solidFill>
                <a:latin typeface="メイリオ" pitchFamily="50" charset="-128"/>
                <a:ea typeface="メイリオ" pitchFamily="50" charset="-128"/>
                <a:cs typeface="メイリオ" pitchFamily="50" charset="-128"/>
              </a:rPr>
              <a:t>する</a:t>
            </a:r>
          </a:p>
        </p:txBody>
      </p:sp>
      <p:sp>
        <p:nvSpPr>
          <p:cNvPr id="75" name="Text Box 55"/>
          <p:cNvSpPr txBox="1">
            <a:spLocks noChangeArrowheads="1"/>
          </p:cNvSpPr>
          <p:nvPr/>
        </p:nvSpPr>
        <p:spPr bwMode="auto">
          <a:xfrm>
            <a:off x="2835077" y="3284983"/>
            <a:ext cx="949826" cy="900000"/>
          </a:xfrm>
          <a:prstGeom prst="rect">
            <a:avLst/>
          </a:prstGeom>
          <a:solidFill>
            <a:schemeClr val="bg1"/>
          </a:solidFill>
          <a:ln w="9525">
            <a:solidFill>
              <a:srgbClr val="000000"/>
            </a:solidFill>
            <a:miter lim="800000"/>
            <a:headEnd/>
            <a:tailEnd/>
          </a:ln>
          <a:effectLst/>
          <a:extLst/>
        </p:spPr>
        <p:txBody>
          <a:bodyPr wrap="square" lIns="72000" tIns="36000" rIns="72000" bIns="36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95000"/>
              </a:lnSpc>
            </a:pPr>
            <a:r>
              <a:rPr lang="en-US" altLang="ja-JP" sz="1050" dirty="0">
                <a:solidFill>
                  <a:srgbClr val="000000"/>
                </a:solidFill>
                <a:latin typeface="メイリオ" pitchFamily="50" charset="-128"/>
                <a:ea typeface="メイリオ" pitchFamily="50" charset="-128"/>
                <a:cs typeface="メイリオ" pitchFamily="50" charset="-128"/>
              </a:rPr>
              <a:t>B1</a:t>
            </a:r>
          </a:p>
          <a:p>
            <a:pPr algn="ctr">
              <a:lnSpc>
                <a:spcPct val="95000"/>
              </a:lnSpc>
            </a:pPr>
            <a:r>
              <a:rPr lang="ja-JP" altLang="en-US" sz="1050" dirty="0">
                <a:solidFill>
                  <a:srgbClr val="000000"/>
                </a:solidFill>
                <a:latin typeface="メイリオ" pitchFamily="50" charset="-128"/>
                <a:ea typeface="メイリオ" pitchFamily="50" charset="-128"/>
                <a:cs typeface="メイリオ" pitchFamily="50" charset="-128"/>
              </a:rPr>
              <a:t>新業務・システムの概要を定義する</a:t>
            </a:r>
            <a:endParaRPr lang="en-US" altLang="ja-JP" sz="1050" dirty="0">
              <a:solidFill>
                <a:srgbClr val="000000"/>
              </a:solidFill>
              <a:latin typeface="メイリオ" pitchFamily="50" charset="-128"/>
              <a:ea typeface="メイリオ" pitchFamily="50" charset="-128"/>
              <a:cs typeface="メイリオ" pitchFamily="50" charset="-128"/>
            </a:endParaRPr>
          </a:p>
        </p:txBody>
      </p:sp>
      <p:sp>
        <p:nvSpPr>
          <p:cNvPr id="76" name="Text Box 55"/>
          <p:cNvSpPr txBox="1">
            <a:spLocks noChangeArrowheads="1"/>
          </p:cNvSpPr>
          <p:nvPr/>
        </p:nvSpPr>
        <p:spPr bwMode="auto">
          <a:xfrm>
            <a:off x="4066829" y="3655171"/>
            <a:ext cx="949826" cy="900000"/>
          </a:xfrm>
          <a:prstGeom prst="rect">
            <a:avLst/>
          </a:prstGeom>
          <a:solidFill>
            <a:schemeClr val="bg1"/>
          </a:solidFill>
          <a:ln w="9525">
            <a:solidFill>
              <a:srgbClr val="000000"/>
            </a:solidFill>
            <a:miter lim="800000"/>
            <a:headEnd/>
            <a:tailEnd/>
          </a:ln>
          <a:effectLst/>
          <a:extLst/>
        </p:spPr>
        <p:txBody>
          <a:bodyPr wrap="square" lIns="72000" tIns="36000" rIns="72000" bIns="36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95000"/>
              </a:lnSpc>
            </a:pPr>
            <a:r>
              <a:rPr lang="en-US" altLang="ja-JP" sz="1050" dirty="0">
                <a:solidFill>
                  <a:srgbClr val="000000"/>
                </a:solidFill>
                <a:latin typeface="メイリオ" pitchFamily="50" charset="-128"/>
                <a:ea typeface="メイリオ" pitchFamily="50" charset="-128"/>
                <a:cs typeface="メイリオ" pitchFamily="50" charset="-128"/>
              </a:rPr>
              <a:t>B3</a:t>
            </a:r>
          </a:p>
          <a:p>
            <a:pPr algn="ctr">
              <a:lnSpc>
                <a:spcPct val="95000"/>
              </a:lnSpc>
            </a:pPr>
            <a:r>
              <a:rPr lang="ja-JP" altLang="en-US" sz="1050" dirty="0">
                <a:solidFill>
                  <a:srgbClr val="000000"/>
                </a:solidFill>
                <a:latin typeface="メイリオ" pitchFamily="50" charset="-128"/>
                <a:ea typeface="メイリオ" pitchFamily="50" charset="-128"/>
                <a:cs typeface="メイリオ" pitchFamily="50" charset="-128"/>
              </a:rPr>
              <a:t>技術的な</a:t>
            </a:r>
          </a:p>
          <a:p>
            <a:pPr algn="ctr">
              <a:lnSpc>
                <a:spcPct val="95000"/>
              </a:lnSpc>
            </a:pPr>
            <a:r>
              <a:rPr lang="ja-JP" altLang="en-US" sz="1050" dirty="0">
                <a:solidFill>
                  <a:srgbClr val="000000"/>
                </a:solidFill>
                <a:latin typeface="メイリオ" pitchFamily="50" charset="-128"/>
                <a:ea typeface="メイリオ" pitchFamily="50" charset="-128"/>
                <a:cs typeface="メイリオ" pitchFamily="50" charset="-128"/>
              </a:rPr>
              <a:t>アーキテクチャ</a:t>
            </a:r>
            <a:r>
              <a:rPr lang="ja-JP" altLang="en-US" sz="1050" dirty="0" smtClean="0">
                <a:solidFill>
                  <a:srgbClr val="000000"/>
                </a:solidFill>
                <a:latin typeface="メイリオ" pitchFamily="50" charset="-128"/>
                <a:ea typeface="メイリオ" pitchFamily="50" charset="-128"/>
                <a:cs typeface="メイリオ" pitchFamily="50" charset="-128"/>
              </a:rPr>
              <a:t>を定義</a:t>
            </a:r>
            <a:endParaRPr lang="en-US" altLang="ja-JP" sz="1050" dirty="0" smtClean="0">
              <a:solidFill>
                <a:srgbClr val="000000"/>
              </a:solidFill>
              <a:latin typeface="メイリオ" pitchFamily="50" charset="-128"/>
              <a:ea typeface="メイリオ" pitchFamily="50" charset="-128"/>
              <a:cs typeface="メイリオ" pitchFamily="50" charset="-128"/>
            </a:endParaRPr>
          </a:p>
          <a:p>
            <a:pPr algn="ctr">
              <a:lnSpc>
                <a:spcPct val="95000"/>
              </a:lnSpc>
            </a:pPr>
            <a:r>
              <a:rPr lang="ja-JP" altLang="en-US" sz="1050" dirty="0" smtClean="0">
                <a:solidFill>
                  <a:srgbClr val="000000"/>
                </a:solidFill>
                <a:latin typeface="メイリオ" pitchFamily="50" charset="-128"/>
                <a:ea typeface="メイリオ" pitchFamily="50" charset="-128"/>
                <a:cs typeface="メイリオ" pitchFamily="50" charset="-128"/>
              </a:rPr>
              <a:t>する</a:t>
            </a:r>
            <a:endParaRPr lang="ja-JP" altLang="en-US" sz="1050" dirty="0">
              <a:solidFill>
                <a:srgbClr val="000000"/>
              </a:solidFill>
              <a:latin typeface="メイリオ" pitchFamily="50" charset="-128"/>
              <a:ea typeface="メイリオ" pitchFamily="50" charset="-128"/>
              <a:cs typeface="メイリオ" pitchFamily="50" charset="-128"/>
            </a:endParaRPr>
          </a:p>
        </p:txBody>
      </p:sp>
      <p:sp>
        <p:nvSpPr>
          <p:cNvPr id="77" name="Text Box 55"/>
          <p:cNvSpPr txBox="1">
            <a:spLocks noChangeArrowheads="1"/>
          </p:cNvSpPr>
          <p:nvPr/>
        </p:nvSpPr>
        <p:spPr bwMode="auto">
          <a:xfrm>
            <a:off x="5147643" y="3655171"/>
            <a:ext cx="949826" cy="900000"/>
          </a:xfrm>
          <a:prstGeom prst="rect">
            <a:avLst/>
          </a:prstGeom>
          <a:solidFill>
            <a:schemeClr val="bg1"/>
          </a:solidFill>
          <a:ln w="9525">
            <a:solidFill>
              <a:srgbClr val="000000"/>
            </a:solidFill>
            <a:miter lim="800000"/>
            <a:headEnd/>
            <a:tailEnd/>
          </a:ln>
          <a:effectLst/>
          <a:extLst/>
        </p:spPr>
        <p:txBody>
          <a:bodyPr wrap="square" lIns="72000" tIns="36000" rIns="72000" bIns="36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95000"/>
              </a:lnSpc>
            </a:pPr>
            <a:r>
              <a:rPr lang="en-US" altLang="ja-JP" sz="1050" dirty="0" smtClean="0">
                <a:solidFill>
                  <a:srgbClr val="000000"/>
                </a:solidFill>
                <a:latin typeface="メイリオ" pitchFamily="50" charset="-128"/>
                <a:ea typeface="メイリオ" pitchFamily="50" charset="-128"/>
                <a:cs typeface="メイリオ" pitchFamily="50" charset="-128"/>
              </a:rPr>
              <a:t>B4</a:t>
            </a:r>
            <a:endParaRPr lang="en-US" altLang="ja-JP" sz="1050" dirty="0">
              <a:solidFill>
                <a:srgbClr val="000000"/>
              </a:solidFill>
              <a:latin typeface="メイリオ" pitchFamily="50" charset="-128"/>
              <a:ea typeface="メイリオ" pitchFamily="50" charset="-128"/>
              <a:cs typeface="メイリオ" pitchFamily="50" charset="-128"/>
            </a:endParaRPr>
          </a:p>
          <a:p>
            <a:pPr algn="ctr">
              <a:lnSpc>
                <a:spcPct val="95000"/>
              </a:lnSpc>
            </a:pPr>
            <a:r>
              <a:rPr lang="ja-JP" altLang="en-US" sz="1050" dirty="0">
                <a:solidFill>
                  <a:srgbClr val="000000"/>
                </a:solidFill>
                <a:latin typeface="メイリオ" pitchFamily="50" charset="-128"/>
                <a:ea typeface="メイリオ" pitchFamily="50" charset="-128"/>
                <a:cs typeface="メイリオ" pitchFamily="50" charset="-128"/>
              </a:rPr>
              <a:t>移行を</a:t>
            </a:r>
          </a:p>
          <a:p>
            <a:pPr algn="ctr">
              <a:lnSpc>
                <a:spcPct val="95000"/>
              </a:lnSpc>
            </a:pPr>
            <a:r>
              <a:rPr lang="ja-JP" altLang="en-US" sz="1050" dirty="0">
                <a:solidFill>
                  <a:srgbClr val="000000"/>
                </a:solidFill>
                <a:latin typeface="メイリオ" pitchFamily="50" charset="-128"/>
                <a:ea typeface="メイリオ" pitchFamily="50" charset="-128"/>
                <a:cs typeface="メイリオ" pitchFamily="50" charset="-128"/>
              </a:rPr>
              <a:t>検討する</a:t>
            </a:r>
            <a:endParaRPr lang="en-US" altLang="ja-JP" sz="1050" dirty="0">
              <a:solidFill>
                <a:srgbClr val="000000"/>
              </a:solidFill>
              <a:latin typeface="メイリオ" pitchFamily="50" charset="-128"/>
              <a:ea typeface="メイリオ" pitchFamily="50" charset="-128"/>
              <a:cs typeface="メイリオ" pitchFamily="50" charset="-128"/>
            </a:endParaRPr>
          </a:p>
        </p:txBody>
      </p:sp>
      <p:sp>
        <p:nvSpPr>
          <p:cNvPr id="78" name="Text Box 55"/>
          <p:cNvSpPr txBox="1">
            <a:spLocks noChangeArrowheads="1"/>
          </p:cNvSpPr>
          <p:nvPr/>
        </p:nvSpPr>
        <p:spPr bwMode="auto">
          <a:xfrm>
            <a:off x="6372894" y="3655171"/>
            <a:ext cx="949826" cy="900000"/>
          </a:xfrm>
          <a:prstGeom prst="rect">
            <a:avLst/>
          </a:prstGeom>
          <a:solidFill>
            <a:schemeClr val="bg1"/>
          </a:solidFill>
          <a:ln w="9525">
            <a:solidFill>
              <a:srgbClr val="000000"/>
            </a:solidFill>
            <a:miter lim="800000"/>
            <a:headEnd/>
            <a:tailEnd/>
          </a:ln>
          <a:effectLst/>
          <a:extLst/>
        </p:spPr>
        <p:txBody>
          <a:bodyPr wrap="square" lIns="72000" tIns="36000" rIns="72000" bIns="36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95000"/>
              </a:lnSpc>
            </a:pPr>
            <a:r>
              <a:rPr lang="en-US" altLang="ja-JP" sz="1050" dirty="0" smtClean="0">
                <a:solidFill>
                  <a:srgbClr val="000000"/>
                </a:solidFill>
                <a:latin typeface="メイリオ" pitchFamily="50" charset="-128"/>
                <a:ea typeface="メイリオ" pitchFamily="50" charset="-128"/>
                <a:cs typeface="メイリオ" pitchFamily="50" charset="-128"/>
              </a:rPr>
              <a:t>C1</a:t>
            </a:r>
            <a:endParaRPr lang="en-US" altLang="ja-JP" sz="1050" dirty="0">
              <a:solidFill>
                <a:srgbClr val="000000"/>
              </a:solidFill>
              <a:latin typeface="メイリオ" pitchFamily="50" charset="-128"/>
              <a:ea typeface="メイリオ" pitchFamily="50" charset="-128"/>
              <a:cs typeface="メイリオ" pitchFamily="50" charset="-128"/>
            </a:endParaRPr>
          </a:p>
          <a:p>
            <a:pPr algn="ctr">
              <a:lnSpc>
                <a:spcPct val="95000"/>
              </a:lnSpc>
            </a:pPr>
            <a:r>
              <a:rPr lang="ja-JP" altLang="en-US" sz="1050" dirty="0">
                <a:solidFill>
                  <a:srgbClr val="000000"/>
                </a:solidFill>
                <a:latin typeface="メイリオ" pitchFamily="50" charset="-128"/>
                <a:ea typeface="メイリオ" pitchFamily="50" charset="-128"/>
                <a:cs typeface="メイリオ" pitchFamily="50" charset="-128"/>
              </a:rPr>
              <a:t>実現シナリオ</a:t>
            </a:r>
          </a:p>
          <a:p>
            <a:pPr algn="ctr">
              <a:lnSpc>
                <a:spcPct val="95000"/>
              </a:lnSpc>
            </a:pPr>
            <a:r>
              <a:rPr lang="ja-JP" altLang="en-US" sz="1050" dirty="0">
                <a:solidFill>
                  <a:srgbClr val="000000"/>
                </a:solidFill>
                <a:latin typeface="メイリオ" pitchFamily="50" charset="-128"/>
                <a:ea typeface="メイリオ" pitchFamily="50" charset="-128"/>
                <a:cs typeface="メイリオ" pitchFamily="50" charset="-128"/>
              </a:rPr>
              <a:t>を策定する</a:t>
            </a:r>
          </a:p>
        </p:txBody>
      </p:sp>
      <p:sp>
        <p:nvSpPr>
          <p:cNvPr id="79" name="Text Box 55"/>
          <p:cNvSpPr txBox="1">
            <a:spLocks noChangeArrowheads="1"/>
          </p:cNvSpPr>
          <p:nvPr/>
        </p:nvSpPr>
        <p:spPr bwMode="auto">
          <a:xfrm>
            <a:off x="7453014" y="3655171"/>
            <a:ext cx="949826" cy="900000"/>
          </a:xfrm>
          <a:prstGeom prst="rect">
            <a:avLst/>
          </a:prstGeom>
          <a:solidFill>
            <a:srgbClr val="FFFF66"/>
          </a:solidFill>
          <a:ln w="12700" algn="ctr">
            <a:solidFill>
              <a:schemeClr val="tx1"/>
            </a:solidFill>
            <a:miter lim="800000"/>
            <a:headEnd/>
            <a:tailEnd/>
          </a:ln>
          <a:effectLst/>
          <a:extLst/>
        </p:spPr>
        <p:txBody>
          <a:bodyPr wrap="square" lIns="72000" tIns="36000" rIns="72000" bIns="36000" anchor="t" anchorCtr="0"/>
          <a:lstStyle>
            <a:defPPr>
              <a:defRPr lang="ja-JP"/>
            </a:defPPr>
            <a:lvl1pPr algn="ctr" eaLnBrk="0" hangingPunct="0">
              <a:lnSpc>
                <a:spcPct val="95000"/>
              </a:lnSpc>
              <a:defRPr sz="1200">
                <a:solidFill>
                  <a:srgbClr val="000000"/>
                </a:solidFill>
                <a:latin typeface="+mn-ea"/>
                <a:ea typeface="+mn-ea"/>
              </a:defRPr>
            </a:lvl1pPr>
          </a:lstStyle>
          <a:p>
            <a:r>
              <a:rPr lang="en-US" altLang="ja-JP" sz="1050" b="1" dirty="0" smtClean="0">
                <a:solidFill>
                  <a:srgbClr val="FF0000"/>
                </a:solidFill>
                <a:latin typeface="メイリオ" pitchFamily="50" charset="-128"/>
                <a:ea typeface="メイリオ" pitchFamily="50" charset="-128"/>
                <a:cs typeface="メイリオ" pitchFamily="50" charset="-128"/>
              </a:rPr>
              <a:t>C2</a:t>
            </a:r>
            <a:endParaRPr lang="en-US" altLang="ja-JP" sz="1050" b="1" dirty="0">
              <a:solidFill>
                <a:srgbClr val="FF0000"/>
              </a:solidFill>
              <a:latin typeface="メイリオ" pitchFamily="50" charset="-128"/>
              <a:ea typeface="メイリオ" pitchFamily="50" charset="-128"/>
              <a:cs typeface="メイリオ" pitchFamily="50" charset="-128"/>
            </a:endParaRPr>
          </a:p>
          <a:p>
            <a:r>
              <a:rPr lang="ja-JP" altLang="en-US" sz="1050" b="1" dirty="0">
                <a:solidFill>
                  <a:srgbClr val="FF0000"/>
                </a:solidFill>
                <a:latin typeface="メイリオ" pitchFamily="50" charset="-128"/>
                <a:ea typeface="メイリオ" pitchFamily="50" charset="-128"/>
                <a:cs typeface="メイリオ" pitchFamily="50" charset="-128"/>
              </a:rPr>
              <a:t>企画の承認</a:t>
            </a:r>
          </a:p>
          <a:p>
            <a:r>
              <a:rPr lang="ja-JP" altLang="en-US" sz="1050" b="1" dirty="0">
                <a:solidFill>
                  <a:srgbClr val="FF0000"/>
                </a:solidFill>
                <a:latin typeface="メイリオ" pitchFamily="50" charset="-128"/>
                <a:ea typeface="メイリオ" pitchFamily="50" charset="-128"/>
                <a:cs typeface="メイリオ" pitchFamily="50" charset="-128"/>
              </a:rPr>
              <a:t>を得る</a:t>
            </a:r>
          </a:p>
        </p:txBody>
      </p:sp>
      <p:sp>
        <p:nvSpPr>
          <p:cNvPr id="80" name="Text Box 55"/>
          <p:cNvSpPr txBox="1">
            <a:spLocks noChangeArrowheads="1"/>
          </p:cNvSpPr>
          <p:nvPr/>
        </p:nvSpPr>
        <p:spPr bwMode="auto">
          <a:xfrm>
            <a:off x="389125" y="3246580"/>
            <a:ext cx="949826" cy="900000"/>
          </a:xfrm>
          <a:prstGeom prst="rect">
            <a:avLst/>
          </a:prstGeom>
          <a:solidFill>
            <a:srgbClr val="FFFF66"/>
          </a:solidFill>
          <a:ln w="12700" algn="ctr">
            <a:solidFill>
              <a:schemeClr val="tx1"/>
            </a:solidFill>
            <a:miter lim="800000"/>
            <a:headEnd/>
            <a:tailEnd/>
          </a:ln>
          <a:effectLst/>
          <a:extLst/>
        </p:spPr>
        <p:txBody>
          <a:bodyPr wrap="square" lIns="72000" tIns="36000" rIns="72000" bIns="36000" anchor="t"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1050" b="1" dirty="0">
                <a:solidFill>
                  <a:srgbClr val="FF0000"/>
                </a:solidFill>
                <a:latin typeface="メイリオ" pitchFamily="50" charset="-128"/>
                <a:ea typeface="メイリオ" pitchFamily="50" charset="-128"/>
                <a:cs typeface="メイリオ" pitchFamily="50" charset="-128"/>
              </a:rPr>
              <a:t>A1</a:t>
            </a:r>
          </a:p>
          <a:p>
            <a:pPr>
              <a:defRPr/>
            </a:pPr>
            <a:r>
              <a:rPr lang="ja-JP" altLang="en-US" sz="1050" b="1" dirty="0">
                <a:solidFill>
                  <a:srgbClr val="FF0000"/>
                </a:solidFill>
                <a:latin typeface="メイリオ" pitchFamily="50" charset="-128"/>
                <a:ea typeface="メイリオ" pitchFamily="50" charset="-128"/>
                <a:cs typeface="メイリオ" pitchFamily="50" charset="-128"/>
              </a:rPr>
              <a:t>ビジネスを取り巻く環境を把握し、課題を明確にする</a:t>
            </a:r>
          </a:p>
        </p:txBody>
      </p:sp>
      <p:sp>
        <p:nvSpPr>
          <p:cNvPr id="81" name="Text Box 55"/>
          <p:cNvSpPr txBox="1">
            <a:spLocks noChangeArrowheads="1"/>
          </p:cNvSpPr>
          <p:nvPr/>
        </p:nvSpPr>
        <p:spPr bwMode="auto">
          <a:xfrm>
            <a:off x="404630" y="4527368"/>
            <a:ext cx="949826" cy="900000"/>
          </a:xfrm>
          <a:prstGeom prst="rect">
            <a:avLst/>
          </a:prstGeom>
          <a:solidFill>
            <a:schemeClr val="bg1"/>
          </a:solidFill>
          <a:ln w="9525">
            <a:solidFill>
              <a:srgbClr val="000000"/>
            </a:solidFill>
            <a:miter lim="800000"/>
            <a:headEnd/>
            <a:tailEnd/>
          </a:ln>
          <a:effectLst/>
          <a:extLst/>
        </p:spPr>
        <p:txBody>
          <a:bodyPr wrap="square" lIns="72000" tIns="36000" rIns="72000" bIns="36000" anchor="t"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1050" dirty="0">
                <a:solidFill>
                  <a:srgbClr val="000000"/>
                </a:solidFill>
                <a:latin typeface="メイリオ" pitchFamily="50" charset="-128"/>
                <a:ea typeface="メイリオ" pitchFamily="50" charset="-128"/>
                <a:cs typeface="メイリオ" pitchFamily="50" charset="-128"/>
              </a:rPr>
              <a:t>A2</a:t>
            </a:r>
          </a:p>
          <a:p>
            <a:pPr lvl="0" algn="ctr" eaLnBrk="0" hangingPunct="0">
              <a:lnSpc>
                <a:spcPct val="95000"/>
              </a:lnSpc>
              <a:defRPr/>
            </a:pPr>
            <a:r>
              <a:rPr lang="ja-JP" altLang="en-US" sz="1050" dirty="0">
                <a:solidFill>
                  <a:srgbClr val="000000"/>
                </a:solidFill>
                <a:latin typeface="メイリオ" pitchFamily="50" charset="-128"/>
                <a:ea typeface="メイリオ" pitchFamily="50" charset="-128"/>
                <a:cs typeface="メイリオ" pitchFamily="50" charset="-128"/>
              </a:rPr>
              <a:t>現行業務・システムを把握し課題を明確にする</a:t>
            </a:r>
          </a:p>
        </p:txBody>
      </p:sp>
      <p:cxnSp>
        <p:nvCxnSpPr>
          <p:cNvPr id="82" name="AutoShape 36"/>
          <p:cNvCxnSpPr>
            <a:cxnSpLocks noChangeShapeType="1"/>
            <a:stCxn id="78" idx="3"/>
            <a:endCxn id="79" idx="1"/>
          </p:cNvCxnSpPr>
          <p:nvPr/>
        </p:nvCxnSpPr>
        <p:spPr bwMode="auto">
          <a:xfrm>
            <a:off x="7322720" y="4105171"/>
            <a:ext cx="130294" cy="0"/>
          </a:xfrm>
          <a:prstGeom prst="straightConnector1">
            <a:avLst/>
          </a:prstGeom>
          <a:noFill/>
          <a:ln w="28575">
            <a:solidFill>
              <a:srgbClr val="0000FF"/>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21"/>
          <p:cNvCxnSpPr>
            <a:cxnSpLocks noChangeShapeType="1"/>
            <a:stCxn id="75" idx="3"/>
            <a:endCxn id="76" idx="1"/>
          </p:cNvCxnSpPr>
          <p:nvPr/>
        </p:nvCxnSpPr>
        <p:spPr bwMode="auto">
          <a:xfrm>
            <a:off x="3784903" y="3734983"/>
            <a:ext cx="281926" cy="370188"/>
          </a:xfrm>
          <a:prstGeom prst="bentConnector3">
            <a:avLst>
              <a:gd name="adj1" fmla="val 50000"/>
            </a:avLst>
          </a:prstGeom>
          <a:noFill/>
          <a:ln w="28575">
            <a:solidFill>
              <a:srgbClr val="0000FF"/>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22"/>
          <p:cNvCxnSpPr>
            <a:cxnSpLocks noChangeShapeType="1"/>
            <a:stCxn id="76" idx="3"/>
            <a:endCxn id="77" idx="1"/>
          </p:cNvCxnSpPr>
          <p:nvPr/>
        </p:nvCxnSpPr>
        <p:spPr bwMode="auto">
          <a:xfrm>
            <a:off x="5016655" y="4105171"/>
            <a:ext cx="130988" cy="0"/>
          </a:xfrm>
          <a:prstGeom prst="straightConnector1">
            <a:avLst/>
          </a:prstGeom>
          <a:noFill/>
          <a:ln w="28575">
            <a:solidFill>
              <a:srgbClr val="0000FF"/>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36"/>
          <p:cNvCxnSpPr>
            <a:cxnSpLocks noChangeShapeType="1"/>
            <a:stCxn id="77" idx="3"/>
            <a:endCxn id="78" idx="1"/>
          </p:cNvCxnSpPr>
          <p:nvPr/>
        </p:nvCxnSpPr>
        <p:spPr bwMode="auto">
          <a:xfrm>
            <a:off x="6097469" y="4105171"/>
            <a:ext cx="275425" cy="0"/>
          </a:xfrm>
          <a:prstGeom prst="straightConnector1">
            <a:avLst/>
          </a:prstGeom>
          <a:noFill/>
          <a:ln w="28575">
            <a:solidFill>
              <a:srgbClr val="0000FF"/>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19"/>
          <p:cNvCxnSpPr>
            <a:cxnSpLocks noChangeShapeType="1"/>
            <a:stCxn id="81" idx="3"/>
            <a:endCxn id="74" idx="1"/>
          </p:cNvCxnSpPr>
          <p:nvPr/>
        </p:nvCxnSpPr>
        <p:spPr bwMode="auto">
          <a:xfrm flipV="1">
            <a:off x="1354456" y="4311047"/>
            <a:ext cx="265910" cy="666321"/>
          </a:xfrm>
          <a:prstGeom prst="bentConnector3">
            <a:avLst>
              <a:gd name="adj1" fmla="val 50000"/>
            </a:avLst>
          </a:prstGeom>
          <a:noFill/>
          <a:ln w="28575">
            <a:solidFill>
              <a:srgbClr val="0000FF"/>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18"/>
          <p:cNvCxnSpPr>
            <a:cxnSpLocks noChangeShapeType="1"/>
            <a:stCxn id="80" idx="3"/>
            <a:endCxn id="74" idx="1"/>
          </p:cNvCxnSpPr>
          <p:nvPr/>
        </p:nvCxnSpPr>
        <p:spPr bwMode="auto">
          <a:xfrm>
            <a:off x="1338951" y="3696580"/>
            <a:ext cx="281415" cy="614467"/>
          </a:xfrm>
          <a:prstGeom prst="bentConnector3">
            <a:avLst>
              <a:gd name="adj1" fmla="val 50000"/>
            </a:avLst>
          </a:prstGeom>
          <a:noFill/>
          <a:ln w="28575">
            <a:solidFill>
              <a:srgbClr val="0000FF"/>
            </a:solidFill>
            <a:miter lim="800000"/>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テキスト ボックス 37"/>
          <p:cNvSpPr txBox="1"/>
          <p:nvPr/>
        </p:nvSpPr>
        <p:spPr>
          <a:xfrm>
            <a:off x="184704" y="1346880"/>
            <a:ext cx="8208912" cy="307777"/>
          </a:xfrm>
          <a:prstGeom prst="rect">
            <a:avLst/>
          </a:prstGeom>
          <a:noFill/>
        </p:spPr>
        <p:txBody>
          <a:bodyPr wrap="square" rtlCol="0">
            <a:spAutoFit/>
          </a:bodyPr>
          <a:lstStyle/>
          <a:p>
            <a:r>
              <a:rPr lang="en-US" altLang="ja-JP" sz="1400" dirty="0" smtClean="0">
                <a:solidFill>
                  <a:srgbClr val="FF0000"/>
                </a:solidFill>
                <a:latin typeface="メイリオ" pitchFamily="50" charset="-128"/>
                <a:ea typeface="メイリオ" pitchFamily="50" charset="-128"/>
                <a:cs typeface="メイリオ" pitchFamily="50" charset="-128"/>
              </a:rPr>
              <a:t>※</a:t>
            </a:r>
            <a:r>
              <a:rPr lang="ja-JP" altLang="en-US" sz="1400" dirty="0" smtClean="0">
                <a:solidFill>
                  <a:srgbClr val="FF0000"/>
                </a:solidFill>
                <a:latin typeface="メイリオ" pitchFamily="50" charset="-128"/>
                <a:ea typeface="メイリオ" pitchFamily="50" charset="-128"/>
                <a:cs typeface="メイリオ" pitchFamily="50" charset="-128"/>
              </a:rPr>
              <a:t>詳細は、次ページ以降またはプロセス</a:t>
            </a:r>
            <a:r>
              <a:rPr lang="en-US" altLang="ja-JP" sz="1400" dirty="0" smtClean="0">
                <a:solidFill>
                  <a:srgbClr val="FF0000"/>
                </a:solidFill>
                <a:latin typeface="メイリオ" pitchFamily="50" charset="-128"/>
                <a:ea typeface="メイリオ" pitchFamily="50" charset="-128"/>
                <a:cs typeface="メイリオ" pitchFamily="50" charset="-128"/>
              </a:rPr>
              <a:t>No.(A1</a:t>
            </a:r>
            <a:r>
              <a:rPr lang="ja-JP" altLang="en-US" sz="1400" dirty="0" smtClean="0">
                <a:solidFill>
                  <a:srgbClr val="FF0000"/>
                </a:solidFill>
                <a:latin typeface="メイリオ" pitchFamily="50" charset="-128"/>
                <a:ea typeface="メイリオ" pitchFamily="50" charset="-128"/>
                <a:cs typeface="メイリオ" pitchFamily="50" charset="-128"/>
              </a:rPr>
              <a:t>等</a:t>
            </a:r>
            <a:r>
              <a:rPr lang="en-US" altLang="ja-JP" sz="1400" dirty="0" smtClean="0">
                <a:solidFill>
                  <a:srgbClr val="FF0000"/>
                </a:solidFill>
                <a:latin typeface="メイリオ" pitchFamily="50" charset="-128"/>
                <a:ea typeface="メイリオ" pitchFamily="50" charset="-128"/>
                <a:cs typeface="メイリオ" pitchFamily="50" charset="-128"/>
              </a:rPr>
              <a:t>)</a:t>
            </a:r>
            <a:r>
              <a:rPr lang="ja-JP" altLang="en-US" sz="1400" dirty="0" smtClean="0">
                <a:solidFill>
                  <a:srgbClr val="FF0000"/>
                </a:solidFill>
                <a:latin typeface="メイリオ" pitchFamily="50" charset="-128"/>
                <a:ea typeface="メイリオ" pitchFamily="50" charset="-128"/>
                <a:cs typeface="メイリオ" pitchFamily="50" charset="-128"/>
              </a:rPr>
              <a:t>にて「情報システム構想・企画ガイド」を参照</a:t>
            </a:r>
            <a:endParaRPr lang="en-US" altLang="ja-JP" sz="1400" dirty="0" smtClean="0">
              <a:solidFill>
                <a:srgbClr val="FF0000"/>
              </a:solidFill>
              <a:latin typeface="メイリオ" pitchFamily="50" charset="-128"/>
              <a:ea typeface="メイリオ" pitchFamily="50" charset="-128"/>
              <a:cs typeface="メイリオ" pitchFamily="50" charset="-128"/>
            </a:endParaRPr>
          </a:p>
        </p:txBody>
      </p:sp>
      <p:sp>
        <p:nvSpPr>
          <p:cNvPr id="39" name="雲形吹き出し 38"/>
          <p:cNvSpPr/>
          <p:nvPr/>
        </p:nvSpPr>
        <p:spPr bwMode="auto">
          <a:xfrm>
            <a:off x="4684952" y="532530"/>
            <a:ext cx="4392909" cy="792000"/>
          </a:xfrm>
          <a:prstGeom prst="cloudCallout">
            <a:avLst>
              <a:gd name="adj1" fmla="val -53482"/>
              <a:gd name="adj2" fmla="val 31389"/>
            </a:avLst>
          </a:prstGeom>
          <a:solidFill>
            <a:srgbClr val="FFFF66"/>
          </a:solidFill>
          <a:ln>
            <a:solidFill>
              <a:srgbClr val="FFC000"/>
            </a:solidFill>
          </a:ln>
          <a:effectLst>
            <a:outerShdw blurRad="50800" dist="38100" dir="2700000" algn="tl" rotWithShape="0">
              <a:prstClr val="black">
                <a:alpha val="40000"/>
              </a:prstClr>
            </a:outerShdw>
          </a:effectLst>
          <a:extLst/>
        </p:spPr>
        <p:txBody>
          <a:bodyPr wrap="square" lIns="36000" tIns="36000" rIns="36000" bIns="36000" rtlCol="0" anchor="ctr" anchorCtr="0"/>
          <a:lstStyle/>
          <a:p>
            <a:pPr>
              <a:spcBef>
                <a:spcPct val="50000"/>
              </a:spcBef>
            </a:pPr>
            <a:r>
              <a:rPr kumimoji="1" lang="ja-JP" altLang="en-US" sz="1100" b="1" dirty="0" smtClean="0">
                <a:solidFill>
                  <a:srgbClr val="FF0000"/>
                </a:solidFill>
                <a:latin typeface="メイリオ" pitchFamily="50" charset="-128"/>
                <a:ea typeface="メイリオ" pitchFamily="50" charset="-128"/>
                <a:cs typeface="メイリオ" pitchFamily="50" charset="-128"/>
              </a:rPr>
              <a:t>特に導入側が担う作業は、</a:t>
            </a:r>
            <a:r>
              <a:rPr kumimoji="1" lang="en-US" altLang="ja-JP" sz="1100" b="1" dirty="0" smtClean="0">
                <a:solidFill>
                  <a:srgbClr val="FF0000"/>
                </a:solidFill>
                <a:latin typeface="メイリオ" pitchFamily="50" charset="-128"/>
                <a:ea typeface="メイリオ" pitchFamily="50" charset="-128"/>
                <a:cs typeface="メイリオ" pitchFamily="50" charset="-128"/>
              </a:rPr>
              <a:t>A1, A3, B2, C2</a:t>
            </a:r>
            <a:r>
              <a:rPr lang="ja-JP" altLang="en-US" sz="1100" dirty="0" smtClean="0">
                <a:latin typeface="メイリオ" pitchFamily="50" charset="-128"/>
                <a:ea typeface="メイリオ" pitchFamily="50" charset="-128"/>
                <a:cs typeface="メイリオ" pitchFamily="50" charset="-128"/>
              </a:rPr>
              <a:t>の部分。</a:t>
            </a:r>
            <a:r>
              <a:rPr kumimoji="1" lang="ja-JP" altLang="en-US" sz="1100" dirty="0" smtClean="0">
                <a:latin typeface="メイリオ" pitchFamily="50" charset="-128"/>
                <a:ea typeface="メイリオ" pitchFamily="50" charset="-128"/>
                <a:cs typeface="メイリオ" pitchFamily="50" charset="-128"/>
              </a:rPr>
              <a:t>その他は、導入側が主体となり、</a:t>
            </a:r>
            <a:r>
              <a:rPr kumimoji="1" lang="en-US" altLang="ja-JP" sz="1100" dirty="0" smtClean="0">
                <a:latin typeface="メイリオ" pitchFamily="50" charset="-128"/>
                <a:ea typeface="メイリオ" pitchFamily="50" charset="-128"/>
                <a:cs typeface="メイリオ" pitchFamily="50" charset="-128"/>
              </a:rPr>
              <a:t>IT</a:t>
            </a:r>
            <a:r>
              <a:rPr kumimoji="1" lang="ja-JP" altLang="en-US" sz="1100" dirty="0" smtClean="0">
                <a:latin typeface="メイリオ" pitchFamily="50" charset="-128"/>
                <a:ea typeface="メイリオ" pitchFamily="50" charset="-128"/>
                <a:cs typeface="メイリオ" pitchFamily="50" charset="-128"/>
              </a:rPr>
              <a:t>支援組織や現行システム運用担当およびベンダーと協力しながら作業を進めていく。</a:t>
            </a:r>
            <a:endParaRPr kumimoji="1" lang="en-US" altLang="ja-JP" sz="11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77286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本書中の名称と組織名の対比表</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537370468"/>
              </p:ext>
            </p:extLst>
          </p:nvPr>
        </p:nvGraphicFramePr>
        <p:xfrm>
          <a:off x="323528" y="836712"/>
          <a:ext cx="8568952" cy="1919596"/>
        </p:xfrm>
        <a:graphic>
          <a:graphicData uri="http://schemas.openxmlformats.org/drawingml/2006/table">
            <a:tbl>
              <a:tblPr firstRow="1">
                <a:tableStyleId>{7DF18680-E054-41AD-8BC1-D1AEF772440D}</a:tableStyleId>
              </a:tblPr>
              <a:tblGrid>
                <a:gridCol w="1944216"/>
                <a:gridCol w="3082178"/>
                <a:gridCol w="3542558"/>
              </a:tblGrid>
              <a:tr h="361396">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本書中の名称</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nchor="ctr">
                    <a:solidFill>
                      <a:schemeClr val="bg1">
                        <a:lumMod val="75000"/>
                      </a:schemeClr>
                    </a:solidFill>
                  </a:tcPr>
                </a:tc>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組織名</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nchor="ctr">
                    <a:solidFill>
                      <a:schemeClr val="bg1">
                        <a:lumMod val="75000"/>
                      </a:schemeClr>
                    </a:solidFill>
                  </a:tcPr>
                </a:tc>
                <a:tc>
                  <a:txBody>
                    <a:bodyPr/>
                    <a:lstStyle/>
                    <a:p>
                      <a:pPr algn="ctr"/>
                      <a:r>
                        <a:rPr kumimoji="1" lang="ja-JP" altLang="en-US" sz="1200" dirty="0" smtClean="0">
                          <a:solidFill>
                            <a:schemeClr val="tx1"/>
                          </a:solidFill>
                          <a:latin typeface="メイリオ" pitchFamily="50" charset="-128"/>
                          <a:ea typeface="メイリオ" pitchFamily="50" charset="-128"/>
                          <a:cs typeface="メイリオ" pitchFamily="50" charset="-128"/>
                        </a:rPr>
                        <a:t>登場箇所</a:t>
                      </a:r>
                      <a:endParaRPr kumimoji="1" lang="ja-JP" altLang="en-US" sz="1200" dirty="0">
                        <a:solidFill>
                          <a:schemeClr val="tx1"/>
                        </a:solidFill>
                        <a:latin typeface="メイリオ" pitchFamily="50" charset="-128"/>
                        <a:ea typeface="メイリオ" pitchFamily="50" charset="-128"/>
                        <a:cs typeface="メイリオ" pitchFamily="50" charset="-128"/>
                      </a:endParaRPr>
                    </a:p>
                  </a:txBody>
                  <a:tcPr anchor="ctr">
                    <a:solidFill>
                      <a:schemeClr val="bg1">
                        <a:lumMod val="75000"/>
                      </a:schemeClr>
                    </a:solidFill>
                  </a:tcPr>
                </a:tc>
              </a:tr>
              <a:tr h="288000">
                <a:tc>
                  <a:txBody>
                    <a:bodyPr/>
                    <a:lstStyle/>
                    <a:p>
                      <a:pPr algn="l"/>
                      <a:r>
                        <a:rPr kumimoji="1" lang="en-US" altLang="ja-JP" sz="1100" dirty="0" smtClean="0">
                          <a:latin typeface="メイリオ" pitchFamily="50" charset="-128"/>
                          <a:ea typeface="メイリオ" pitchFamily="50" charset="-128"/>
                          <a:cs typeface="メイリオ" pitchFamily="50" charset="-128"/>
                        </a:rPr>
                        <a:t>IT</a:t>
                      </a:r>
                      <a:r>
                        <a:rPr kumimoji="1" lang="ja-JP" altLang="en-US" sz="1100" dirty="0" smtClean="0">
                          <a:latin typeface="メイリオ" pitchFamily="50" charset="-128"/>
                          <a:ea typeface="メイリオ" pitchFamily="50" charset="-128"/>
                          <a:cs typeface="メイリオ" pitchFamily="50" charset="-128"/>
                        </a:rPr>
                        <a:t>支援組織</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c>
                  <a:txBody>
                    <a:bodyPr/>
                    <a:lstStyle/>
                    <a:p>
                      <a:r>
                        <a:rPr kumimoji="1" lang="ja-JP" altLang="en-US" sz="1100" dirty="0" smtClean="0">
                          <a:latin typeface="メイリオ" pitchFamily="50" charset="-128"/>
                          <a:ea typeface="メイリオ" pitchFamily="50" charset="-128"/>
                          <a:cs typeface="メイリオ" pitchFamily="50" charset="-128"/>
                        </a:rPr>
                        <a:t>・情報産業本部</a:t>
                      </a:r>
                      <a:r>
                        <a:rPr kumimoji="1" lang="ja-JP" altLang="en-US" sz="1100" baseline="0" dirty="0" smtClean="0">
                          <a:latin typeface="メイリオ" pitchFamily="50" charset="-128"/>
                          <a:ea typeface="メイリオ" pitchFamily="50" charset="-128"/>
                          <a:cs typeface="メイリオ" pitchFamily="50" charset="-128"/>
                        </a:rPr>
                        <a:t> 情報コンサルティング室</a:t>
                      </a:r>
                      <a:endParaRPr kumimoji="1" lang="en-US" altLang="ja-JP" sz="1100" baseline="0" dirty="0" smtClean="0">
                        <a:latin typeface="メイリオ" pitchFamily="50" charset="-128"/>
                        <a:ea typeface="メイリオ" pitchFamily="50" charset="-128"/>
                        <a:cs typeface="メイリオ" pitchFamily="50" charset="-128"/>
                      </a:endParaRPr>
                    </a:p>
                    <a:p>
                      <a:r>
                        <a:rPr kumimoji="1" lang="ja-JP" altLang="en-US" sz="1100" baseline="0" dirty="0" smtClean="0">
                          <a:latin typeface="メイリオ" pitchFamily="50" charset="-128"/>
                          <a:ea typeface="メイリオ" pitchFamily="50" charset="-128"/>
                          <a:cs typeface="メイリオ" pitchFamily="50" charset="-128"/>
                        </a:rPr>
                        <a:t>・</a:t>
                      </a:r>
                      <a:r>
                        <a:rPr kumimoji="1" lang="en-US" altLang="ja-JP" sz="1100" baseline="0" dirty="0" smtClean="0">
                          <a:latin typeface="メイリオ" pitchFamily="50" charset="-128"/>
                          <a:ea typeface="メイリオ" pitchFamily="50" charset="-128"/>
                          <a:cs typeface="メイリオ" pitchFamily="50" charset="-128"/>
                        </a:rPr>
                        <a:t>IT</a:t>
                      </a:r>
                      <a:r>
                        <a:rPr kumimoji="1" lang="ja-JP" altLang="en-US" sz="1100" baseline="0" dirty="0" smtClean="0">
                          <a:latin typeface="メイリオ" pitchFamily="50" charset="-128"/>
                          <a:ea typeface="メイリオ" pitchFamily="50" charset="-128"/>
                          <a:cs typeface="メイリオ" pitchFamily="50" charset="-128"/>
                        </a:rPr>
                        <a:t>推進部 </a:t>
                      </a:r>
                      <a:r>
                        <a:rPr kumimoji="1" lang="en-US" altLang="ja-JP" sz="1100" baseline="0" dirty="0" smtClean="0">
                          <a:latin typeface="メイリオ" pitchFamily="50" charset="-128"/>
                          <a:ea typeface="メイリオ" pitchFamily="50" charset="-128"/>
                          <a:cs typeface="メイリオ" pitchFamily="50" charset="-128"/>
                        </a:rPr>
                        <a:t>IT</a:t>
                      </a:r>
                      <a:r>
                        <a:rPr kumimoji="1" lang="ja-JP" altLang="en-US" sz="1100" baseline="0" dirty="0" smtClean="0">
                          <a:latin typeface="メイリオ" pitchFamily="50" charset="-128"/>
                          <a:ea typeface="メイリオ" pitchFamily="50" charset="-128"/>
                          <a:cs typeface="メイリオ" pitchFamily="50" charset="-128"/>
                        </a:rPr>
                        <a:t>プロジェクト推進室</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c>
                  <a:txBody>
                    <a:bodyPr/>
                    <a:lstStyle/>
                    <a:p>
                      <a:r>
                        <a:rPr kumimoji="1" lang="en-US" altLang="ja-JP" sz="1100" dirty="0" smtClean="0">
                          <a:latin typeface="メイリオ" pitchFamily="50" charset="-128"/>
                          <a:ea typeface="メイリオ" pitchFamily="50" charset="-128"/>
                          <a:cs typeface="メイリオ" pitchFamily="50" charset="-128"/>
                        </a:rPr>
                        <a:t>P.5</a:t>
                      </a:r>
                      <a:r>
                        <a:rPr kumimoji="1" lang="ja-JP" altLang="en-US" sz="1100" dirty="0" smtClean="0">
                          <a:latin typeface="メイリオ" pitchFamily="50" charset="-128"/>
                          <a:ea typeface="メイリオ" pitchFamily="50" charset="-128"/>
                          <a:cs typeface="メイリオ" pitchFamily="50" charset="-128"/>
                        </a:rPr>
                        <a:t>（情報システム構想・企画ガイドの想定利用者）</a:t>
                      </a:r>
                      <a:endParaRPr kumimoji="1" lang="en-US" altLang="ja-JP" sz="1100" dirty="0" smtClean="0">
                        <a:latin typeface="メイリオ" pitchFamily="50" charset="-128"/>
                        <a:ea typeface="メイリオ" pitchFamily="50" charset="-128"/>
                        <a:cs typeface="メイリオ" pitchFamily="50" charset="-128"/>
                      </a:endParaRPr>
                    </a:p>
                    <a:p>
                      <a:r>
                        <a:rPr kumimoji="1" lang="en-US" altLang="ja-JP" sz="1100" dirty="0" smtClean="0">
                          <a:latin typeface="メイリオ" pitchFamily="50" charset="-128"/>
                          <a:ea typeface="メイリオ" pitchFamily="50" charset="-128"/>
                          <a:cs typeface="メイリオ" pitchFamily="50" charset="-128"/>
                        </a:rPr>
                        <a:t>P.23, 25</a:t>
                      </a:r>
                      <a:r>
                        <a:rPr kumimoji="1" lang="ja-JP" altLang="en-US" sz="1100" dirty="0" smtClean="0">
                          <a:latin typeface="メイリオ" pitchFamily="50" charset="-128"/>
                          <a:ea typeface="メイリオ" pitchFamily="50" charset="-128"/>
                          <a:cs typeface="メイリオ" pitchFamily="50" charset="-128"/>
                        </a:rPr>
                        <a:t>（相談先）</a:t>
                      </a:r>
                      <a:endParaRPr kumimoji="1" lang="en-US" altLang="ja-JP" sz="1100" dirty="0" smtClean="0">
                        <a:latin typeface="メイリオ" pitchFamily="50" charset="-128"/>
                        <a:ea typeface="メイリオ" pitchFamily="50" charset="-128"/>
                        <a:cs typeface="メイリオ" pitchFamily="50" charset="-128"/>
                      </a:endParaRPr>
                    </a:p>
                    <a:p>
                      <a:r>
                        <a:rPr kumimoji="1" lang="en-US" altLang="ja-JP" sz="1100" dirty="0" smtClean="0">
                          <a:latin typeface="メイリオ" pitchFamily="50" charset="-128"/>
                          <a:ea typeface="メイリオ" pitchFamily="50" charset="-128"/>
                          <a:cs typeface="メイリオ" pitchFamily="50" charset="-128"/>
                        </a:rPr>
                        <a:t>P.28</a:t>
                      </a:r>
                      <a:r>
                        <a:rPr kumimoji="1" lang="ja-JP" altLang="en-US" sz="1100" dirty="0" smtClean="0">
                          <a:latin typeface="メイリオ" pitchFamily="50" charset="-128"/>
                          <a:ea typeface="メイリオ" pitchFamily="50" charset="-128"/>
                          <a:cs typeface="メイリオ" pitchFamily="50" charset="-128"/>
                        </a:rPr>
                        <a:t>（担当者に関する吹き出し）</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r>
              <a:tr h="288000">
                <a:tc>
                  <a:txBody>
                    <a:bodyPr/>
                    <a:lstStyle/>
                    <a:p>
                      <a:pPr algn="l"/>
                      <a:r>
                        <a:rPr kumimoji="1" lang="en-US" altLang="ja-JP" sz="1100" dirty="0" smtClean="0">
                          <a:latin typeface="メイリオ" pitchFamily="50" charset="-128"/>
                          <a:ea typeface="メイリオ" pitchFamily="50" charset="-128"/>
                          <a:cs typeface="メイリオ" pitchFamily="50" charset="-128"/>
                        </a:rPr>
                        <a:t>IT</a:t>
                      </a:r>
                      <a:r>
                        <a:rPr kumimoji="1" lang="ja-JP" altLang="en-US" sz="1100" dirty="0" smtClean="0">
                          <a:latin typeface="メイリオ" pitchFamily="50" charset="-128"/>
                          <a:ea typeface="メイリオ" pitchFamily="50" charset="-128"/>
                          <a:cs typeface="メイリオ" pitchFamily="50" charset="-128"/>
                        </a:rPr>
                        <a:t>推進部</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c>
                  <a:txBody>
                    <a:bodyPr/>
                    <a:lstStyle/>
                    <a:p>
                      <a:r>
                        <a:rPr kumimoji="1" lang="ja-JP" altLang="en-US" sz="1100" dirty="0" smtClean="0">
                          <a:latin typeface="メイリオ" pitchFamily="50" charset="-128"/>
                          <a:ea typeface="メイリオ" pitchFamily="50" charset="-128"/>
                          <a:cs typeface="メイリオ" pitchFamily="50" charset="-128"/>
                        </a:rPr>
                        <a:t>（左に同じ）</a:t>
                      </a:r>
                    </a:p>
                  </a:txBody>
                  <a:tcPr marL="72000" marR="72000" marT="36000" marB="36000" anchor="ctr">
                    <a:solidFill>
                      <a:schemeClr val="bg1">
                        <a:lumMod val="95000"/>
                      </a:schemeClr>
                    </a:solidFill>
                  </a:tcPr>
                </a:tc>
                <a:tc>
                  <a:txBody>
                    <a:bodyPr/>
                    <a:lstStyle/>
                    <a:p>
                      <a:r>
                        <a:rPr kumimoji="1" lang="en-US" altLang="ja-JP" sz="1100" dirty="0" smtClean="0">
                          <a:latin typeface="メイリオ" pitchFamily="50" charset="-128"/>
                          <a:ea typeface="メイリオ" pitchFamily="50" charset="-128"/>
                          <a:cs typeface="メイリオ" pitchFamily="50" charset="-128"/>
                        </a:rPr>
                        <a:t>P.5</a:t>
                      </a:r>
                      <a:r>
                        <a:rPr kumimoji="1" lang="ja-JP" altLang="en-US" sz="1100" dirty="0" smtClean="0">
                          <a:latin typeface="メイリオ" pitchFamily="50" charset="-128"/>
                          <a:ea typeface="メイリオ" pitchFamily="50" charset="-128"/>
                          <a:cs typeface="メイリオ" pitchFamily="50" charset="-128"/>
                        </a:rPr>
                        <a:t>（ソリューションマップの作成担当）</a:t>
                      </a:r>
                      <a:endParaRPr kumimoji="1" lang="en-US" altLang="ja-JP" sz="1100" dirty="0" smtClean="0">
                        <a:latin typeface="メイリオ" pitchFamily="50" charset="-128"/>
                        <a:ea typeface="メイリオ" pitchFamily="50" charset="-128"/>
                        <a:cs typeface="メイリオ" pitchFamily="50" charset="-128"/>
                      </a:endParaRPr>
                    </a:p>
                    <a:p>
                      <a:r>
                        <a:rPr kumimoji="1" lang="en-US" altLang="ja-JP" sz="1100" dirty="0" smtClean="0">
                          <a:latin typeface="メイリオ" pitchFamily="50" charset="-128"/>
                          <a:ea typeface="メイリオ" pitchFamily="50" charset="-128"/>
                          <a:cs typeface="メイリオ" pitchFamily="50" charset="-128"/>
                        </a:rPr>
                        <a:t>P.42</a:t>
                      </a:r>
                      <a:r>
                        <a:rPr kumimoji="1" lang="ja-JP" altLang="en-US" sz="1100" dirty="0" smtClean="0">
                          <a:latin typeface="メイリオ" pitchFamily="50" charset="-128"/>
                          <a:ea typeface="メイリオ" pitchFamily="50" charset="-128"/>
                          <a:cs typeface="メイリオ" pitchFamily="50" charset="-128"/>
                        </a:rPr>
                        <a:t>（手引きの推進・問い合わせ対応担当）</a:t>
                      </a:r>
                    </a:p>
                  </a:txBody>
                  <a:tcPr marL="72000" marR="72000" marT="36000" marB="36000" anchor="ctr">
                    <a:solidFill>
                      <a:schemeClr val="bg1">
                        <a:lumMod val="95000"/>
                      </a:schemeClr>
                    </a:solidFill>
                  </a:tcPr>
                </a:tc>
              </a:tr>
              <a:tr h="288000">
                <a:tc>
                  <a:txBody>
                    <a:bodyPr/>
                    <a:lstStyle/>
                    <a:p>
                      <a:pPr algn="l"/>
                      <a:r>
                        <a:rPr kumimoji="1" lang="en-US" altLang="ja-JP" sz="1100" dirty="0" smtClean="0">
                          <a:latin typeface="メイリオ" pitchFamily="50" charset="-128"/>
                          <a:ea typeface="メイリオ" pitchFamily="50" charset="-128"/>
                          <a:cs typeface="メイリオ" pitchFamily="50" charset="-128"/>
                        </a:rPr>
                        <a:t>TKACR</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c>
                  <a:txBody>
                    <a:bodyPr/>
                    <a:lstStyle/>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IT</a:t>
                      </a:r>
                      <a:r>
                        <a:rPr kumimoji="1" lang="ja-JP" altLang="en-US" sz="1100" dirty="0" smtClean="0">
                          <a:latin typeface="メイリオ" pitchFamily="50" charset="-128"/>
                          <a:ea typeface="メイリオ" pitchFamily="50" charset="-128"/>
                          <a:cs typeface="メイリオ" pitchFamily="50" charset="-128"/>
                        </a:rPr>
                        <a:t>推進部</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c>
                  <a:txBody>
                    <a:bodyPr/>
                    <a:lstStyle/>
                    <a:p>
                      <a:r>
                        <a:rPr kumimoji="1" lang="en-US" altLang="ja-JP" sz="1100" dirty="0" smtClean="0">
                          <a:latin typeface="メイリオ" pitchFamily="50" charset="-128"/>
                          <a:ea typeface="メイリオ" pitchFamily="50" charset="-128"/>
                          <a:cs typeface="メイリオ" pitchFamily="50" charset="-128"/>
                        </a:rPr>
                        <a:t>P.5</a:t>
                      </a:r>
                      <a:r>
                        <a:rPr kumimoji="1" lang="ja-JP" altLang="en-US" sz="1100" dirty="0" smtClean="0">
                          <a:latin typeface="メイリオ" pitchFamily="50" charset="-128"/>
                          <a:ea typeface="メイリオ" pitchFamily="50" charset="-128"/>
                          <a:cs typeface="メイリオ" pitchFamily="50" charset="-128"/>
                        </a:rPr>
                        <a:t>（ソリューションマップの作成担当）</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r>
              <a:tr h="288000">
                <a:tc>
                  <a:txBody>
                    <a:bodyPr/>
                    <a:lstStyle/>
                    <a:p>
                      <a:pPr algn="l"/>
                      <a:r>
                        <a:rPr kumimoji="1" lang="ja-JP" altLang="en-US" sz="1100" dirty="0" smtClean="0">
                          <a:latin typeface="メイリオ" pitchFamily="50" charset="-128"/>
                          <a:ea typeface="メイリオ" pitchFamily="50" charset="-128"/>
                          <a:cs typeface="メイリオ" pitchFamily="50" charset="-128"/>
                        </a:rPr>
                        <a:t>現行システム運用担当</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c>
                  <a:txBody>
                    <a:bodyPr/>
                    <a:lstStyle/>
                    <a:p>
                      <a:r>
                        <a:rPr kumimoji="1" lang="ja-JP" altLang="en-US" sz="1100" dirty="0" smtClean="0">
                          <a:latin typeface="メイリオ" pitchFamily="50" charset="-128"/>
                          <a:ea typeface="メイリオ" pitchFamily="50" charset="-128"/>
                          <a:cs typeface="メイリオ" pitchFamily="50" charset="-128"/>
                        </a:rPr>
                        <a:t>（左に同じ）</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c>
                  <a:txBody>
                    <a:bodyPr/>
                    <a:lstStyle/>
                    <a:p>
                      <a:r>
                        <a:rPr kumimoji="1" lang="en-US" altLang="ja-JP" sz="1100" dirty="0" smtClean="0">
                          <a:latin typeface="メイリオ" pitchFamily="50" charset="-128"/>
                          <a:ea typeface="メイリオ" pitchFamily="50" charset="-128"/>
                          <a:cs typeface="メイリオ" pitchFamily="50" charset="-128"/>
                        </a:rPr>
                        <a:t>P.28</a:t>
                      </a:r>
                      <a:r>
                        <a:rPr kumimoji="1" lang="ja-JP" altLang="en-US" sz="1100" dirty="0" smtClean="0">
                          <a:latin typeface="メイリオ" pitchFamily="50" charset="-128"/>
                          <a:ea typeface="メイリオ" pitchFamily="50" charset="-128"/>
                          <a:cs typeface="メイリオ" pitchFamily="50" charset="-128"/>
                        </a:rPr>
                        <a:t>（担当者に関する吹き出し）</a:t>
                      </a:r>
                      <a:endParaRPr kumimoji="1" lang="ja-JP" altLang="en-US" sz="1100" dirty="0">
                        <a:latin typeface="メイリオ" pitchFamily="50" charset="-128"/>
                        <a:ea typeface="メイリオ" pitchFamily="50" charset="-128"/>
                        <a:cs typeface="メイリオ" pitchFamily="50" charset="-128"/>
                      </a:endParaRPr>
                    </a:p>
                  </a:txBody>
                  <a:tcPr marL="72000" marR="72000" marT="36000" marB="36000" anchor="ctr">
                    <a:solidFill>
                      <a:schemeClr val="bg1">
                        <a:lumMod val="95000"/>
                      </a:schemeClr>
                    </a:solidFill>
                  </a:tcPr>
                </a:tc>
              </a:tr>
            </a:tbl>
          </a:graphicData>
        </a:graphic>
      </p:graphicFrame>
    </p:spTree>
    <p:extLst>
      <p:ext uri="{BB962C8B-B14F-4D97-AF65-F5344CB8AC3E}">
        <p14:creationId xmlns:p14="http://schemas.microsoft.com/office/powerpoint/2010/main" val="1289357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2/11</a:t>
            </a:r>
            <a:r>
              <a:rPr lang="ja-JP" altLang="en-US" dirty="0" smtClean="0"/>
              <a:t>）</a:t>
            </a:r>
            <a:endParaRPr kumimoji="1" lang="ja-JP" altLang="en-US" dirty="0"/>
          </a:p>
        </p:txBody>
      </p:sp>
      <p:sp>
        <p:nvSpPr>
          <p:cNvPr id="10" name="角丸四角形 9"/>
          <p:cNvSpPr/>
          <p:nvPr/>
        </p:nvSpPr>
        <p:spPr>
          <a:xfrm>
            <a:off x="395536" y="1268760"/>
            <a:ext cx="8352928" cy="1368152"/>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経営戦略／ユニット戦略・情報戦略／</a:t>
            </a:r>
            <a:r>
              <a:rPr lang="en-US" altLang="ja-JP" sz="1600" dirty="0" smtClean="0">
                <a:latin typeface="メイリオ" pitchFamily="50" charset="-128"/>
                <a:ea typeface="メイリオ" pitchFamily="50" charset="-128"/>
                <a:cs typeface="メイリオ" pitchFamily="50" charset="-128"/>
              </a:rPr>
              <a:t>IT</a:t>
            </a:r>
            <a:r>
              <a:rPr lang="ja-JP" altLang="en-US" sz="1600" dirty="0" smtClean="0">
                <a:latin typeface="メイリオ" pitchFamily="50" charset="-128"/>
                <a:ea typeface="メイリオ" pitchFamily="50" charset="-128"/>
                <a:cs typeface="メイリオ" pitchFamily="50" charset="-128"/>
              </a:rPr>
              <a:t>戦略を</a:t>
            </a:r>
            <a:r>
              <a:rPr lang="ja-JP" altLang="en-US" sz="1600" dirty="0">
                <a:latin typeface="メイリオ" pitchFamily="50" charset="-128"/>
                <a:ea typeface="メイリオ" pitchFamily="50" charset="-128"/>
                <a:cs typeface="メイリオ" pitchFamily="50" charset="-128"/>
              </a:rPr>
              <a:t>把握する</a:t>
            </a: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ステークホルダーを</a:t>
            </a:r>
            <a:r>
              <a:rPr lang="ja-JP" altLang="en-US" sz="1600" dirty="0">
                <a:latin typeface="メイリオ" pitchFamily="50" charset="-128"/>
                <a:ea typeface="メイリオ" pitchFamily="50" charset="-128"/>
                <a:cs typeface="メイリオ" pitchFamily="50" charset="-128"/>
              </a:rPr>
              <a:t>把握する</a:t>
            </a: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世の中の趨勢（ビジネス・</a:t>
            </a:r>
            <a:r>
              <a:rPr lang="en-US" altLang="ja-JP" sz="1600" dirty="0" smtClean="0">
                <a:latin typeface="メイリオ" pitchFamily="50" charset="-128"/>
                <a:ea typeface="メイリオ" pitchFamily="50" charset="-128"/>
                <a:cs typeface="メイリオ" pitchFamily="50" charset="-128"/>
              </a:rPr>
              <a:t>IT</a:t>
            </a:r>
            <a:r>
              <a:rPr lang="ja-JP" altLang="en-US" sz="1600" dirty="0" smtClean="0">
                <a:latin typeface="メイリオ" pitchFamily="50" charset="-128"/>
                <a:ea typeface="メイリオ" pitchFamily="50" charset="-128"/>
                <a:cs typeface="メイリオ" pitchFamily="50" charset="-128"/>
              </a:rPr>
              <a:t>）を確認し、自社の状況</a:t>
            </a:r>
            <a:r>
              <a:rPr lang="ja-JP" altLang="en-US" sz="1600" dirty="0">
                <a:latin typeface="メイリオ" pitchFamily="50" charset="-128"/>
                <a:ea typeface="メイリオ" pitchFamily="50" charset="-128"/>
                <a:cs typeface="メイリオ" pitchFamily="50" charset="-128"/>
              </a:rPr>
              <a:t>を把握する</a:t>
            </a: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ビジネス上</a:t>
            </a:r>
            <a:r>
              <a:rPr lang="ja-JP" altLang="en-US" sz="1600" dirty="0">
                <a:latin typeface="メイリオ" pitchFamily="50" charset="-128"/>
                <a:ea typeface="メイリオ" pitchFamily="50" charset="-128"/>
                <a:cs typeface="メイリオ" pitchFamily="50" charset="-128"/>
              </a:rPr>
              <a:t>の課題を明確にする</a:t>
            </a:r>
          </a:p>
        </p:txBody>
      </p:sp>
      <p:pic>
        <p:nvPicPr>
          <p:cNvPr id="125" name="図 124"/>
          <p:cNvPicPr>
            <a:picLocks noChangeAspect="1"/>
          </p:cNvPicPr>
          <p:nvPr/>
        </p:nvPicPr>
        <p:blipFill rotWithShape="1">
          <a:blip r:embed="rId3"/>
          <a:srcRect b="2222"/>
          <a:stretch/>
        </p:blipFill>
        <p:spPr>
          <a:xfrm>
            <a:off x="539552" y="3284984"/>
            <a:ext cx="3365284" cy="1898003"/>
          </a:xfrm>
          <a:prstGeom prst="rect">
            <a:avLst/>
          </a:prstGeom>
          <a:solidFill>
            <a:schemeClr val="bg1"/>
          </a:solidFill>
        </p:spPr>
      </p:pic>
      <p:pic>
        <p:nvPicPr>
          <p:cNvPr id="96" name="図 95"/>
          <p:cNvPicPr>
            <a:picLocks noChangeAspect="1"/>
          </p:cNvPicPr>
          <p:nvPr/>
        </p:nvPicPr>
        <p:blipFill>
          <a:blip r:embed="rId4"/>
          <a:stretch>
            <a:fillRect/>
          </a:stretch>
        </p:blipFill>
        <p:spPr>
          <a:xfrm>
            <a:off x="683568" y="4555951"/>
            <a:ext cx="1999661" cy="1906994"/>
          </a:xfrm>
          <a:prstGeom prst="roundRect">
            <a:avLst>
              <a:gd name="adj" fmla="val 8594"/>
            </a:avLst>
          </a:prstGeom>
          <a:solidFill>
            <a:sysClr val="window" lastClr="FFFFFF"/>
          </a:solidFill>
          <a:ln>
            <a:noFill/>
          </a:ln>
          <a:effectLst/>
        </p:spPr>
      </p:pic>
      <p:pic>
        <p:nvPicPr>
          <p:cNvPr id="126" name="図 125"/>
          <p:cNvPicPr>
            <a:picLocks noChangeAspect="1"/>
          </p:cNvPicPr>
          <p:nvPr/>
        </p:nvPicPr>
        <p:blipFill>
          <a:blip r:embed="rId5"/>
          <a:stretch>
            <a:fillRect/>
          </a:stretch>
        </p:blipFill>
        <p:spPr>
          <a:xfrm>
            <a:off x="2814589" y="4581128"/>
            <a:ext cx="2621507" cy="1777748"/>
          </a:xfrm>
          <a:prstGeom prst="rect">
            <a:avLst/>
          </a:prstGeom>
          <a:solidFill>
            <a:schemeClr val="bg1"/>
          </a:solidFill>
          <a:ln>
            <a:solidFill>
              <a:schemeClr val="bg1">
                <a:lumMod val="75000"/>
              </a:schemeClr>
            </a:solidFill>
          </a:ln>
          <a:effectLst/>
        </p:spPr>
      </p:pic>
      <p:pic>
        <p:nvPicPr>
          <p:cNvPr id="128" name="図 127"/>
          <p:cNvPicPr>
            <a:picLocks noChangeAspect="1"/>
          </p:cNvPicPr>
          <p:nvPr/>
        </p:nvPicPr>
        <p:blipFill>
          <a:blip r:embed="rId6"/>
          <a:stretch>
            <a:fillRect/>
          </a:stretch>
        </p:blipFill>
        <p:spPr>
          <a:xfrm>
            <a:off x="5292080" y="5050477"/>
            <a:ext cx="3462828" cy="1358306"/>
          </a:xfrm>
          <a:prstGeom prst="rect">
            <a:avLst/>
          </a:prstGeom>
          <a:solidFill>
            <a:schemeClr val="bg1"/>
          </a:solidFill>
          <a:ln>
            <a:noFill/>
          </a:ln>
        </p:spPr>
      </p:pic>
      <p:sp>
        <p:nvSpPr>
          <p:cNvPr id="129" name="テキスト ボックス 128"/>
          <p:cNvSpPr txBox="1"/>
          <p:nvPr/>
        </p:nvSpPr>
        <p:spPr>
          <a:xfrm>
            <a:off x="323528" y="2874422"/>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pic>
        <p:nvPicPr>
          <p:cNvPr id="127" name="Picture 35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64088" y="3452728"/>
            <a:ext cx="3305510" cy="1560448"/>
          </a:xfrm>
          <a:prstGeom prst="rect">
            <a:avLst/>
          </a:prstGeom>
          <a:solidFill>
            <a:schemeClr val="bg1"/>
          </a:solidFill>
          <a:ln>
            <a:solidFill>
              <a:schemeClr val="bg1">
                <a:lumMod val="75000"/>
              </a:schemeClr>
            </a:solidFill>
          </a:ln>
          <a:extLst/>
        </p:spPr>
      </p:pic>
      <p:sp>
        <p:nvSpPr>
          <p:cNvPr id="40" name="Rectangle 10"/>
          <p:cNvSpPr>
            <a:spLocks noChangeArrowheads="1"/>
          </p:cNvSpPr>
          <p:nvPr/>
        </p:nvSpPr>
        <p:spPr bwMode="auto">
          <a:xfrm>
            <a:off x="6535412" y="318814"/>
            <a:ext cx="720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1" name="Rectangle 10"/>
          <p:cNvSpPr>
            <a:spLocks noChangeArrowheads="1"/>
          </p:cNvSpPr>
          <p:nvPr/>
        </p:nvSpPr>
        <p:spPr bwMode="auto">
          <a:xfrm>
            <a:off x="8388496" y="318814"/>
            <a:ext cx="648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2" name="Rectangle 10"/>
          <p:cNvSpPr>
            <a:spLocks noChangeArrowheads="1"/>
          </p:cNvSpPr>
          <p:nvPr/>
        </p:nvSpPr>
        <p:spPr bwMode="auto">
          <a:xfrm>
            <a:off x="7279069" y="318815"/>
            <a:ext cx="108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3" name="Rectangle 37"/>
          <p:cNvSpPr>
            <a:spLocks noChangeArrowheads="1"/>
          </p:cNvSpPr>
          <p:nvPr/>
        </p:nvSpPr>
        <p:spPr bwMode="auto">
          <a:xfrm>
            <a:off x="7315205" y="354738"/>
            <a:ext cx="1008000" cy="486000"/>
          </a:xfrm>
          <a:prstGeom prst="rect">
            <a:avLst/>
          </a:prstGeom>
          <a:solidFill>
            <a:schemeClr val="bg1">
              <a:lumMod val="95000"/>
            </a:schemeClr>
          </a:solidFill>
          <a:ln w="9525" algn="ctr">
            <a:solidFill>
              <a:srgbClr val="5F5F5F"/>
            </a:solidFill>
            <a:prstDash val="sysDot"/>
            <a:miter lim="800000"/>
            <a:headEnd/>
            <a:tailEnd/>
          </a:ln>
          <a:effectLst/>
          <a:extLst/>
        </p:spPr>
        <p:txBody>
          <a:bodyPr wrap="none" anchor="ctr"/>
          <a:lstStyle/>
          <a:p>
            <a:endParaRPr lang="ja-JP" altLang="en-US" sz="2000"/>
          </a:p>
        </p:txBody>
      </p:sp>
      <p:sp>
        <p:nvSpPr>
          <p:cNvPr id="44" name="AutoShape 275"/>
          <p:cNvSpPr>
            <a:spLocks noChangeArrowheads="1"/>
          </p:cNvSpPr>
          <p:nvPr/>
        </p:nvSpPr>
        <p:spPr bwMode="auto">
          <a:xfrm>
            <a:off x="7279069" y="116635"/>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45" name="AutoShape 275"/>
          <p:cNvSpPr>
            <a:spLocks noChangeArrowheads="1"/>
          </p:cNvSpPr>
          <p:nvPr/>
        </p:nvSpPr>
        <p:spPr bwMode="auto">
          <a:xfrm>
            <a:off x="8380469" y="116632"/>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46" name="Text Box 55"/>
          <p:cNvSpPr txBox="1">
            <a:spLocks noChangeArrowheads="1"/>
          </p:cNvSpPr>
          <p:nvPr/>
        </p:nvSpPr>
        <p:spPr bwMode="auto">
          <a:xfrm>
            <a:off x="6957129" y="514069"/>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7" name="Text Box 55"/>
          <p:cNvSpPr txBox="1">
            <a:spLocks noChangeArrowheads="1"/>
          </p:cNvSpPr>
          <p:nvPr/>
        </p:nvSpPr>
        <p:spPr bwMode="auto">
          <a:xfrm>
            <a:off x="6584389" y="387027"/>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solidFill>
                  <a:schemeClr val="bg1"/>
                </a:solidFill>
                <a:latin typeface="Arial" pitchFamily="34" charset="0"/>
                <a:ea typeface="ＭＳ Ｐゴシック" pitchFamily="50" charset="-128"/>
                <a:cs typeface="Arial" pitchFamily="34" charset="0"/>
              </a:rPr>
              <a:t>A1</a:t>
            </a:r>
            <a:endParaRPr lang="ja-JP" altLang="en-US" sz="800" dirty="0">
              <a:solidFill>
                <a:schemeClr val="bg1"/>
              </a:solidFill>
              <a:latin typeface="Arial" pitchFamily="34" charset="0"/>
              <a:ea typeface="ＭＳ Ｐゴシック" pitchFamily="50" charset="-128"/>
              <a:cs typeface="Arial" pitchFamily="34" charset="0"/>
            </a:endParaRPr>
          </a:p>
        </p:txBody>
      </p:sp>
      <p:sp>
        <p:nvSpPr>
          <p:cNvPr id="48" name="Text Box 55"/>
          <p:cNvSpPr txBox="1">
            <a:spLocks noChangeArrowheads="1"/>
          </p:cNvSpPr>
          <p:nvPr/>
        </p:nvSpPr>
        <p:spPr bwMode="auto">
          <a:xfrm>
            <a:off x="6584389" y="658085"/>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9" name="AutoShape 275"/>
          <p:cNvSpPr>
            <a:spLocks noChangeArrowheads="1"/>
          </p:cNvSpPr>
          <p:nvPr/>
        </p:nvSpPr>
        <p:spPr bwMode="auto">
          <a:xfrm>
            <a:off x="6543535" y="116634"/>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50" name="AutoShape 18"/>
          <p:cNvCxnSpPr>
            <a:cxnSpLocks noChangeShapeType="1"/>
            <a:stCxn id="47" idx="3"/>
            <a:endCxn id="46" idx="1"/>
          </p:cNvCxnSpPr>
          <p:nvPr/>
        </p:nvCxnSpPr>
        <p:spPr bwMode="auto">
          <a:xfrm>
            <a:off x="6800389" y="459027"/>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8"/>
          <p:cNvCxnSpPr>
            <a:cxnSpLocks noChangeShapeType="1"/>
            <a:stCxn id="48" idx="3"/>
            <a:endCxn id="46" idx="1"/>
          </p:cNvCxnSpPr>
          <p:nvPr/>
        </p:nvCxnSpPr>
        <p:spPr bwMode="auto">
          <a:xfrm flipV="1">
            <a:off x="6800389" y="586069"/>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55"/>
          <p:cNvSpPr txBox="1">
            <a:spLocks noChangeArrowheads="1"/>
          </p:cNvSpPr>
          <p:nvPr/>
        </p:nvSpPr>
        <p:spPr bwMode="auto">
          <a:xfrm>
            <a:off x="8771182" y="514069"/>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3" name="Text Box 55"/>
          <p:cNvSpPr txBox="1">
            <a:spLocks noChangeArrowheads="1"/>
          </p:cNvSpPr>
          <p:nvPr/>
        </p:nvSpPr>
        <p:spPr bwMode="auto">
          <a:xfrm>
            <a:off x="8456182" y="514069"/>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54" name="AutoShape 18"/>
          <p:cNvCxnSpPr>
            <a:cxnSpLocks noChangeShapeType="1"/>
            <a:stCxn id="53" idx="3"/>
            <a:endCxn id="52" idx="1"/>
          </p:cNvCxnSpPr>
          <p:nvPr/>
        </p:nvCxnSpPr>
        <p:spPr bwMode="auto">
          <a:xfrm>
            <a:off x="8672182" y="586069"/>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55"/>
          <p:cNvSpPr txBox="1">
            <a:spLocks noChangeArrowheads="1"/>
          </p:cNvSpPr>
          <p:nvPr/>
        </p:nvSpPr>
        <p:spPr bwMode="auto">
          <a:xfrm>
            <a:off x="7717467" y="514069"/>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6" name="Text Box 55"/>
          <p:cNvSpPr txBox="1">
            <a:spLocks noChangeArrowheads="1"/>
          </p:cNvSpPr>
          <p:nvPr/>
        </p:nvSpPr>
        <p:spPr bwMode="auto">
          <a:xfrm>
            <a:off x="7349429" y="38702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57" name="Text Box 55"/>
          <p:cNvSpPr txBox="1">
            <a:spLocks noChangeArrowheads="1"/>
          </p:cNvSpPr>
          <p:nvPr/>
        </p:nvSpPr>
        <p:spPr bwMode="auto">
          <a:xfrm>
            <a:off x="7349429" y="658085"/>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58" name="AutoShape 18"/>
          <p:cNvCxnSpPr>
            <a:cxnSpLocks noChangeShapeType="1"/>
            <a:stCxn id="56" idx="3"/>
            <a:endCxn id="55" idx="1"/>
          </p:cNvCxnSpPr>
          <p:nvPr/>
        </p:nvCxnSpPr>
        <p:spPr bwMode="auto">
          <a:xfrm>
            <a:off x="7565429" y="459027"/>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18"/>
          <p:cNvCxnSpPr>
            <a:cxnSpLocks noChangeShapeType="1"/>
            <a:stCxn id="57" idx="3"/>
            <a:endCxn id="55" idx="1"/>
          </p:cNvCxnSpPr>
          <p:nvPr/>
        </p:nvCxnSpPr>
        <p:spPr bwMode="auto">
          <a:xfrm flipV="1">
            <a:off x="7565429" y="586069"/>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 Box 55"/>
          <p:cNvSpPr txBox="1">
            <a:spLocks noChangeArrowheads="1"/>
          </p:cNvSpPr>
          <p:nvPr/>
        </p:nvSpPr>
        <p:spPr bwMode="auto">
          <a:xfrm>
            <a:off x="8058457" y="514069"/>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61" name="Text Box 55"/>
          <p:cNvSpPr txBox="1">
            <a:spLocks noChangeArrowheads="1"/>
          </p:cNvSpPr>
          <p:nvPr/>
        </p:nvSpPr>
        <p:spPr bwMode="auto">
          <a:xfrm>
            <a:off x="7999173" y="879049"/>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62" name="AutoShape 18"/>
          <p:cNvCxnSpPr>
            <a:cxnSpLocks noChangeShapeType="1"/>
            <a:stCxn id="46" idx="3"/>
            <a:endCxn id="56" idx="1"/>
          </p:cNvCxnSpPr>
          <p:nvPr/>
        </p:nvCxnSpPr>
        <p:spPr bwMode="auto">
          <a:xfrm flipV="1">
            <a:off x="7173129" y="459027"/>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8"/>
          <p:cNvCxnSpPr>
            <a:cxnSpLocks noChangeShapeType="1"/>
            <a:stCxn id="43" idx="2"/>
            <a:endCxn id="61" idx="1"/>
          </p:cNvCxnSpPr>
          <p:nvPr/>
        </p:nvCxnSpPr>
        <p:spPr bwMode="auto">
          <a:xfrm rot="16200000" flipH="1">
            <a:off x="7854034" y="805909"/>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8"/>
          <p:cNvCxnSpPr>
            <a:cxnSpLocks noChangeShapeType="1"/>
            <a:stCxn id="55" idx="3"/>
            <a:endCxn id="60" idx="1"/>
          </p:cNvCxnSpPr>
          <p:nvPr/>
        </p:nvCxnSpPr>
        <p:spPr bwMode="auto">
          <a:xfrm>
            <a:off x="7933467" y="586069"/>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18"/>
          <p:cNvCxnSpPr>
            <a:cxnSpLocks noChangeShapeType="1"/>
            <a:stCxn id="60" idx="3"/>
            <a:endCxn id="53" idx="1"/>
          </p:cNvCxnSpPr>
          <p:nvPr/>
        </p:nvCxnSpPr>
        <p:spPr bwMode="auto">
          <a:xfrm>
            <a:off x="8274457" y="586069"/>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18"/>
          <p:cNvCxnSpPr>
            <a:cxnSpLocks noChangeShapeType="1"/>
            <a:stCxn id="56" idx="2"/>
            <a:endCxn id="57" idx="0"/>
          </p:cNvCxnSpPr>
          <p:nvPr/>
        </p:nvCxnSpPr>
        <p:spPr bwMode="auto">
          <a:xfrm>
            <a:off x="7457429" y="531027"/>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A1. </a:t>
            </a:r>
            <a:r>
              <a:rPr lang="ja-JP" altLang="en-US" sz="2000" b="1" dirty="0">
                <a:latin typeface="メイリオ" pitchFamily="50" charset="-128"/>
                <a:ea typeface="メイリオ" pitchFamily="50" charset="-128"/>
                <a:cs typeface="メイリオ" pitchFamily="50" charset="-128"/>
              </a:rPr>
              <a:t>ビジネス</a:t>
            </a:r>
            <a:r>
              <a:rPr lang="ja-JP" altLang="en-US" sz="2000" b="1" dirty="0" smtClean="0">
                <a:latin typeface="メイリオ" pitchFamily="50" charset="-128"/>
                <a:ea typeface="メイリオ" pitchFamily="50" charset="-128"/>
                <a:cs typeface="メイリオ" pitchFamily="50" charset="-128"/>
              </a:rPr>
              <a:t>を取り巻く</a:t>
            </a:r>
            <a:r>
              <a:rPr lang="ja-JP" altLang="en-US" sz="2000" b="1" dirty="0">
                <a:latin typeface="メイリオ" pitchFamily="50" charset="-128"/>
                <a:ea typeface="メイリオ" pitchFamily="50" charset="-128"/>
                <a:cs typeface="メイリオ" pitchFamily="50" charset="-128"/>
              </a:rPr>
              <a:t>環境</a:t>
            </a:r>
            <a:r>
              <a:rPr lang="ja-JP" altLang="en-US" sz="2000" b="1" dirty="0" smtClean="0">
                <a:latin typeface="メイリオ" pitchFamily="50" charset="-128"/>
                <a:ea typeface="メイリオ" pitchFamily="50" charset="-128"/>
                <a:cs typeface="メイリオ" pitchFamily="50" charset="-128"/>
              </a:rPr>
              <a:t>を</a:t>
            </a:r>
            <a:r>
              <a:rPr lang="ja-JP" altLang="en-US" sz="2000" b="1" dirty="0">
                <a:latin typeface="メイリオ" pitchFamily="50" charset="-128"/>
                <a:ea typeface="メイリオ" pitchFamily="50" charset="-128"/>
                <a:cs typeface="メイリオ" pitchFamily="50" charset="-128"/>
              </a:rPr>
              <a:t>把握</a:t>
            </a:r>
            <a:r>
              <a:rPr lang="ja-JP" altLang="en-US" sz="2000" b="1" dirty="0" smtClean="0">
                <a:latin typeface="メイリオ" pitchFamily="50" charset="-128"/>
                <a:ea typeface="メイリオ" pitchFamily="50" charset="-128"/>
                <a:cs typeface="メイリオ" pitchFamily="50" charset="-128"/>
              </a:rPr>
              <a:t>し、課題を明確にする</a:t>
            </a:r>
            <a:endParaRPr kumimoji="1" lang="ja-JP" altLang="en-US" sz="2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58125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3/11</a:t>
            </a:r>
            <a:r>
              <a:rPr lang="ja-JP" altLang="en-US" dirty="0" smtClean="0"/>
              <a:t>）</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A2. </a:t>
            </a:r>
            <a:r>
              <a:rPr lang="ja-JP" altLang="en-US" sz="2000" b="1" dirty="0" smtClean="0">
                <a:latin typeface="メイリオ" pitchFamily="50" charset="-128"/>
                <a:ea typeface="メイリオ" pitchFamily="50" charset="-128"/>
                <a:cs typeface="メイリオ" pitchFamily="50" charset="-128"/>
              </a:rPr>
              <a:t>現行業務・システムを把握し、課題を明確にする</a:t>
            </a:r>
            <a:endParaRPr kumimoji="1" lang="ja-JP" altLang="en-US" sz="2000" b="1" dirty="0">
              <a:latin typeface="メイリオ" pitchFamily="50" charset="-128"/>
              <a:ea typeface="メイリオ" pitchFamily="50" charset="-128"/>
              <a:cs typeface="メイリオ" pitchFamily="50" charset="-128"/>
            </a:endParaRPr>
          </a:p>
        </p:txBody>
      </p:sp>
      <p:sp>
        <p:nvSpPr>
          <p:cNvPr id="10" name="角丸四角形 9"/>
          <p:cNvSpPr/>
          <p:nvPr/>
        </p:nvSpPr>
        <p:spPr>
          <a:xfrm>
            <a:off x="395536" y="1268760"/>
            <a:ext cx="8352928" cy="1656185"/>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現行の組織構造と役割を把握</a:t>
            </a:r>
            <a:r>
              <a:rPr lang="ja-JP" altLang="en-US" sz="1600" dirty="0">
                <a:latin typeface="メイリオ" pitchFamily="50" charset="-128"/>
                <a:ea typeface="メイリオ" pitchFamily="50" charset="-128"/>
                <a:cs typeface="メイリオ" pitchFamily="50" charset="-128"/>
              </a:rPr>
              <a:t>する</a:t>
            </a: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現行業務を把握する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現行システムを</a:t>
            </a:r>
            <a:r>
              <a:rPr lang="ja-JP" altLang="en-US" sz="1600" dirty="0">
                <a:latin typeface="メイリオ" pitchFamily="50" charset="-128"/>
                <a:ea typeface="メイリオ" pitchFamily="50" charset="-128"/>
                <a:cs typeface="メイリオ" pitchFamily="50" charset="-128"/>
              </a:rPr>
              <a:t>把握する</a:t>
            </a: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システム運用状況を把握する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a:latin typeface="メイリオ" pitchFamily="50" charset="-128"/>
                <a:ea typeface="メイリオ" pitchFamily="50" charset="-128"/>
                <a:cs typeface="メイリオ" pitchFamily="50" charset="-128"/>
              </a:rPr>
              <a:t>現行</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問題点</a:t>
            </a:r>
            <a:r>
              <a:rPr lang="ja-JP" altLang="en-US" sz="1600" dirty="0" smtClean="0">
                <a:latin typeface="メイリオ" pitchFamily="50" charset="-128"/>
                <a:ea typeface="メイリオ" pitchFamily="50" charset="-128"/>
                <a:cs typeface="メイリオ" pitchFamily="50" charset="-128"/>
              </a:rPr>
              <a:t>を</a:t>
            </a:r>
            <a:r>
              <a:rPr lang="ja-JP" altLang="en-US" sz="1600" dirty="0">
                <a:latin typeface="メイリオ" pitchFamily="50" charset="-128"/>
                <a:ea typeface="メイリオ" pitchFamily="50" charset="-128"/>
                <a:cs typeface="メイリオ" pitchFamily="50" charset="-128"/>
              </a:rPr>
              <a:t>明確にする</a:t>
            </a:r>
          </a:p>
        </p:txBody>
      </p:sp>
      <p:sp>
        <p:nvSpPr>
          <p:cNvPr id="129" name="テキスト ボックス 128"/>
          <p:cNvSpPr txBox="1"/>
          <p:nvPr/>
        </p:nvSpPr>
        <p:spPr>
          <a:xfrm>
            <a:off x="323528" y="3140968"/>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pic>
        <p:nvPicPr>
          <p:cNvPr id="34" name="図 33"/>
          <p:cNvPicPr>
            <a:picLocks noChangeAspect="1"/>
          </p:cNvPicPr>
          <p:nvPr/>
        </p:nvPicPr>
        <p:blipFill>
          <a:blip r:embed="rId3"/>
          <a:stretch>
            <a:fillRect/>
          </a:stretch>
        </p:blipFill>
        <p:spPr>
          <a:xfrm>
            <a:off x="539552" y="3479522"/>
            <a:ext cx="3572566" cy="1643624"/>
          </a:xfrm>
          <a:prstGeom prst="rect">
            <a:avLst/>
          </a:prstGeom>
          <a:solidFill>
            <a:schemeClr val="bg1"/>
          </a:solidFill>
        </p:spPr>
      </p:pic>
      <p:pic>
        <p:nvPicPr>
          <p:cNvPr id="35" name="図 34"/>
          <p:cNvPicPr>
            <a:picLocks noChangeAspect="1"/>
          </p:cNvPicPr>
          <p:nvPr/>
        </p:nvPicPr>
        <p:blipFill>
          <a:blip r:embed="rId4"/>
          <a:stretch>
            <a:fillRect/>
          </a:stretch>
        </p:blipFill>
        <p:spPr>
          <a:xfrm>
            <a:off x="467284" y="4922900"/>
            <a:ext cx="1019340" cy="1314412"/>
          </a:xfrm>
          <a:prstGeom prst="rect">
            <a:avLst/>
          </a:prstGeom>
          <a:solidFill>
            <a:schemeClr val="bg1"/>
          </a:solidFill>
        </p:spPr>
      </p:pic>
      <p:pic>
        <p:nvPicPr>
          <p:cNvPr id="36" name="図 35"/>
          <p:cNvPicPr>
            <a:picLocks noChangeAspect="1"/>
          </p:cNvPicPr>
          <p:nvPr/>
        </p:nvPicPr>
        <p:blipFill>
          <a:blip r:embed="rId5"/>
          <a:stretch>
            <a:fillRect/>
          </a:stretch>
        </p:blipFill>
        <p:spPr>
          <a:xfrm>
            <a:off x="1403648" y="5013176"/>
            <a:ext cx="1772870" cy="1258324"/>
          </a:xfrm>
          <a:prstGeom prst="rect">
            <a:avLst/>
          </a:prstGeom>
          <a:solidFill>
            <a:schemeClr val="bg1"/>
          </a:solidFill>
        </p:spPr>
      </p:pic>
      <p:pic>
        <p:nvPicPr>
          <p:cNvPr id="37" name="図 36"/>
          <p:cNvPicPr>
            <a:picLocks noChangeAspect="1"/>
          </p:cNvPicPr>
          <p:nvPr/>
        </p:nvPicPr>
        <p:blipFill>
          <a:blip r:embed="rId6"/>
          <a:stretch>
            <a:fillRect/>
          </a:stretch>
        </p:blipFill>
        <p:spPr>
          <a:xfrm>
            <a:off x="2321851" y="5229200"/>
            <a:ext cx="2970229" cy="1273869"/>
          </a:xfrm>
          <a:prstGeom prst="rect">
            <a:avLst/>
          </a:prstGeom>
          <a:solidFill>
            <a:schemeClr val="bg1"/>
          </a:solidFill>
        </p:spPr>
      </p:pic>
      <p:pic>
        <p:nvPicPr>
          <p:cNvPr id="38" name="図 37"/>
          <p:cNvPicPr>
            <a:picLocks noChangeAspect="1"/>
          </p:cNvPicPr>
          <p:nvPr/>
        </p:nvPicPr>
        <p:blipFill>
          <a:blip r:embed="rId7"/>
          <a:stretch>
            <a:fillRect/>
          </a:stretch>
        </p:blipFill>
        <p:spPr>
          <a:xfrm>
            <a:off x="4436127" y="3493682"/>
            <a:ext cx="1711905" cy="1150415"/>
          </a:xfrm>
          <a:prstGeom prst="rect">
            <a:avLst/>
          </a:prstGeom>
          <a:solidFill>
            <a:schemeClr val="bg1"/>
          </a:solidFill>
        </p:spPr>
      </p:pic>
      <p:pic>
        <p:nvPicPr>
          <p:cNvPr id="40" name="図 39"/>
          <p:cNvPicPr>
            <a:picLocks noChangeAspect="1"/>
          </p:cNvPicPr>
          <p:nvPr/>
        </p:nvPicPr>
        <p:blipFill rotWithShape="1">
          <a:blip r:embed="rId8"/>
          <a:srcRect l="-6" r="9203" b="8594"/>
          <a:stretch/>
        </p:blipFill>
        <p:spPr>
          <a:xfrm>
            <a:off x="6356523" y="3668803"/>
            <a:ext cx="2193296" cy="1334079"/>
          </a:xfrm>
          <a:prstGeom prst="rect">
            <a:avLst/>
          </a:prstGeom>
          <a:solidFill>
            <a:schemeClr val="bg1"/>
          </a:solidFill>
        </p:spPr>
      </p:pic>
      <p:pic>
        <p:nvPicPr>
          <p:cNvPr id="42" name="図 41"/>
          <p:cNvPicPr>
            <a:picLocks noChangeAspect="1"/>
          </p:cNvPicPr>
          <p:nvPr/>
        </p:nvPicPr>
        <p:blipFill>
          <a:blip r:embed="rId9"/>
          <a:stretch>
            <a:fillRect/>
          </a:stretch>
        </p:blipFill>
        <p:spPr>
          <a:xfrm>
            <a:off x="4209635" y="4535230"/>
            <a:ext cx="2666621" cy="1774090"/>
          </a:xfrm>
          <a:prstGeom prst="rect">
            <a:avLst/>
          </a:prstGeom>
          <a:solidFill>
            <a:sysClr val="window" lastClr="FFFFFF"/>
          </a:solidFill>
          <a:ln>
            <a:solidFill>
              <a:schemeClr val="bg1">
                <a:lumMod val="85000"/>
              </a:schemeClr>
            </a:solidFill>
          </a:ln>
        </p:spPr>
      </p:pic>
      <p:pic>
        <p:nvPicPr>
          <p:cNvPr id="41" name="図 40"/>
          <p:cNvPicPr>
            <a:picLocks noChangeAspect="1"/>
          </p:cNvPicPr>
          <p:nvPr/>
        </p:nvPicPr>
        <p:blipFill>
          <a:blip r:embed="rId10"/>
          <a:stretch>
            <a:fillRect/>
          </a:stretch>
        </p:blipFill>
        <p:spPr>
          <a:xfrm>
            <a:off x="5750679" y="5560804"/>
            <a:ext cx="3048264" cy="892532"/>
          </a:xfrm>
          <a:prstGeom prst="rect">
            <a:avLst/>
          </a:prstGeom>
          <a:solidFill>
            <a:schemeClr val="bg1"/>
          </a:solidFill>
          <a:ln>
            <a:solidFill>
              <a:schemeClr val="bg1">
                <a:lumMod val="85000"/>
              </a:schemeClr>
            </a:solidFill>
          </a:ln>
        </p:spPr>
      </p:pic>
      <p:grpSp>
        <p:nvGrpSpPr>
          <p:cNvPr id="127" name="グループ化 126"/>
          <p:cNvGrpSpPr/>
          <p:nvPr/>
        </p:nvGrpSpPr>
        <p:grpSpPr>
          <a:xfrm>
            <a:off x="6535412" y="116632"/>
            <a:ext cx="2501084" cy="940183"/>
            <a:chOff x="6537504" y="188640"/>
            <a:chExt cx="2501084" cy="940183"/>
          </a:xfrm>
        </p:grpSpPr>
        <p:sp>
          <p:nvSpPr>
            <p:cNvPr id="128" name="Rectangle 10"/>
            <p:cNvSpPr>
              <a:spLocks noChangeArrowheads="1"/>
            </p:cNvSpPr>
            <p:nvPr/>
          </p:nvSpPr>
          <p:spPr bwMode="auto">
            <a:xfrm>
              <a:off x="6537504" y="390822"/>
              <a:ext cx="720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30" name="Rectangle 10"/>
            <p:cNvSpPr>
              <a:spLocks noChangeArrowheads="1"/>
            </p:cNvSpPr>
            <p:nvPr/>
          </p:nvSpPr>
          <p:spPr bwMode="auto">
            <a:xfrm>
              <a:off x="8390588" y="390822"/>
              <a:ext cx="648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31" name="Rectangle 10"/>
            <p:cNvSpPr>
              <a:spLocks noChangeArrowheads="1"/>
            </p:cNvSpPr>
            <p:nvPr/>
          </p:nvSpPr>
          <p:spPr bwMode="auto">
            <a:xfrm>
              <a:off x="7281161" y="390823"/>
              <a:ext cx="108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32" name="Rectangle 37"/>
            <p:cNvSpPr>
              <a:spLocks noChangeArrowheads="1"/>
            </p:cNvSpPr>
            <p:nvPr/>
          </p:nvSpPr>
          <p:spPr bwMode="auto">
            <a:xfrm>
              <a:off x="7317297" y="426746"/>
              <a:ext cx="1008000" cy="486000"/>
            </a:xfrm>
            <a:prstGeom prst="rect">
              <a:avLst/>
            </a:prstGeom>
            <a:solidFill>
              <a:schemeClr val="bg1">
                <a:lumMod val="95000"/>
              </a:schemeClr>
            </a:solidFill>
            <a:ln w="9525" algn="ctr">
              <a:solidFill>
                <a:srgbClr val="5F5F5F"/>
              </a:solidFill>
              <a:prstDash val="sysDot"/>
              <a:miter lim="800000"/>
              <a:headEnd/>
              <a:tailEnd/>
            </a:ln>
            <a:effectLst/>
            <a:extLst/>
          </p:spPr>
          <p:txBody>
            <a:bodyPr wrap="none" anchor="ctr"/>
            <a:lstStyle/>
            <a:p>
              <a:endParaRPr lang="ja-JP" altLang="en-US" sz="2000"/>
            </a:p>
          </p:txBody>
        </p:sp>
        <p:sp>
          <p:nvSpPr>
            <p:cNvPr id="133"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134"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135" name="Text Box 55"/>
            <p:cNvSpPr txBox="1">
              <a:spLocks noChangeArrowheads="1"/>
            </p:cNvSpPr>
            <p:nvPr/>
          </p:nvSpPr>
          <p:spPr bwMode="auto">
            <a:xfrm>
              <a:off x="6959221"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36" name="Text Box 55"/>
            <p:cNvSpPr txBox="1">
              <a:spLocks noChangeArrowheads="1"/>
            </p:cNvSpPr>
            <p:nvPr/>
          </p:nvSpPr>
          <p:spPr bwMode="auto">
            <a:xfrm>
              <a:off x="658648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A1</a:t>
              </a:r>
              <a:endParaRPr lang="ja-JP" altLang="en-US" sz="800" dirty="0">
                <a:latin typeface="Arial" pitchFamily="34" charset="0"/>
                <a:ea typeface="ＭＳ Ｐゴシック" pitchFamily="50" charset="-128"/>
                <a:cs typeface="Arial" pitchFamily="34" charset="0"/>
              </a:endParaRPr>
            </a:p>
          </p:txBody>
        </p:sp>
        <p:sp>
          <p:nvSpPr>
            <p:cNvPr id="137" name="Text Box 55"/>
            <p:cNvSpPr txBox="1">
              <a:spLocks noChangeArrowheads="1"/>
            </p:cNvSpPr>
            <p:nvPr/>
          </p:nvSpPr>
          <p:spPr bwMode="auto">
            <a:xfrm>
              <a:off x="6586481" y="730093"/>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chemeClr val="bg1"/>
                  </a:solidFill>
                  <a:latin typeface="Arial" pitchFamily="34" charset="0"/>
                  <a:ea typeface="ＭＳ Ｐゴシック" pitchFamily="50" charset="-128"/>
                  <a:cs typeface="Arial" pitchFamily="34" charset="0"/>
                </a:rPr>
                <a:t>A2</a:t>
              </a:r>
              <a:endParaRPr lang="ja-JP" altLang="en-US" sz="800" dirty="0">
                <a:solidFill>
                  <a:schemeClr val="bg1"/>
                </a:solidFill>
                <a:latin typeface="Arial" pitchFamily="34" charset="0"/>
                <a:ea typeface="ＭＳ Ｐゴシック" pitchFamily="50" charset="-128"/>
                <a:cs typeface="Arial" pitchFamily="34" charset="0"/>
              </a:endParaRPr>
            </a:p>
          </p:txBody>
        </p:sp>
        <p:sp>
          <p:nvSpPr>
            <p:cNvPr id="138"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139" name="AutoShape 18"/>
            <p:cNvCxnSpPr>
              <a:cxnSpLocks noChangeShapeType="1"/>
              <a:stCxn id="136" idx="3"/>
              <a:endCxn id="135"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18"/>
            <p:cNvCxnSpPr>
              <a:cxnSpLocks noChangeShapeType="1"/>
              <a:stCxn id="137" idx="3"/>
              <a:endCxn id="135"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1" name="Text Box 55"/>
            <p:cNvSpPr txBox="1">
              <a:spLocks noChangeArrowheads="1"/>
            </p:cNvSpPr>
            <p:nvPr/>
          </p:nvSpPr>
          <p:spPr bwMode="auto">
            <a:xfrm>
              <a:off x="8773274"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42" name="Text Box 55"/>
            <p:cNvSpPr txBox="1">
              <a:spLocks noChangeArrowheads="1"/>
            </p:cNvSpPr>
            <p:nvPr/>
          </p:nvSpPr>
          <p:spPr bwMode="auto">
            <a:xfrm>
              <a:off x="8458274" y="58607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143" name="AutoShape 18"/>
            <p:cNvCxnSpPr>
              <a:cxnSpLocks noChangeShapeType="1"/>
              <a:stCxn id="142" idx="3"/>
              <a:endCxn id="141"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Text Box 55"/>
            <p:cNvSpPr txBox="1">
              <a:spLocks noChangeArrowheads="1"/>
            </p:cNvSpPr>
            <p:nvPr/>
          </p:nvSpPr>
          <p:spPr bwMode="auto">
            <a:xfrm>
              <a:off x="771955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45" name="Text Box 55"/>
            <p:cNvSpPr txBox="1">
              <a:spLocks noChangeArrowheads="1"/>
            </p:cNvSpPr>
            <p:nvPr/>
          </p:nvSpPr>
          <p:spPr bwMode="auto">
            <a:xfrm>
              <a:off x="735152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146" name="Text Box 55"/>
            <p:cNvSpPr txBox="1">
              <a:spLocks noChangeArrowheads="1"/>
            </p:cNvSpPr>
            <p:nvPr/>
          </p:nvSpPr>
          <p:spPr bwMode="auto">
            <a:xfrm>
              <a:off x="735152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147" name="AutoShape 18"/>
            <p:cNvCxnSpPr>
              <a:cxnSpLocks noChangeShapeType="1"/>
              <a:stCxn id="145" idx="3"/>
              <a:endCxn id="144"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18"/>
            <p:cNvCxnSpPr>
              <a:cxnSpLocks noChangeShapeType="1"/>
              <a:stCxn id="146" idx="3"/>
              <a:endCxn id="144"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55"/>
            <p:cNvSpPr txBox="1">
              <a:spLocks noChangeArrowheads="1"/>
            </p:cNvSpPr>
            <p:nvPr/>
          </p:nvSpPr>
          <p:spPr bwMode="auto">
            <a:xfrm>
              <a:off x="806054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50" name="Text Box 55"/>
            <p:cNvSpPr txBox="1">
              <a:spLocks noChangeArrowheads="1"/>
            </p:cNvSpPr>
            <p:nvPr/>
          </p:nvSpPr>
          <p:spPr bwMode="auto">
            <a:xfrm>
              <a:off x="8001265" y="95105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151" name="AutoShape 18"/>
            <p:cNvCxnSpPr>
              <a:cxnSpLocks noChangeShapeType="1"/>
              <a:stCxn id="135" idx="3"/>
              <a:endCxn id="145"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18"/>
            <p:cNvCxnSpPr>
              <a:cxnSpLocks noChangeShapeType="1"/>
              <a:stCxn id="132" idx="2"/>
              <a:endCxn id="150"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18"/>
            <p:cNvCxnSpPr>
              <a:cxnSpLocks noChangeShapeType="1"/>
              <a:stCxn id="144" idx="3"/>
              <a:endCxn id="149"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AutoShape 18"/>
            <p:cNvCxnSpPr>
              <a:cxnSpLocks noChangeShapeType="1"/>
              <a:stCxn id="149" idx="3"/>
              <a:endCxn id="142"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AutoShape 18"/>
            <p:cNvCxnSpPr>
              <a:cxnSpLocks noChangeShapeType="1"/>
              <a:stCxn id="145" idx="2"/>
              <a:endCxn id="146"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64395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4/11</a:t>
            </a:r>
            <a:r>
              <a:rPr lang="ja-JP" altLang="en-US" dirty="0" smtClean="0"/>
              <a:t>）</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A3. </a:t>
            </a:r>
            <a:r>
              <a:rPr lang="ja-JP" altLang="en-US" sz="2000" b="1" dirty="0" smtClean="0">
                <a:latin typeface="メイリオ" pitchFamily="50" charset="-128"/>
                <a:ea typeface="メイリオ" pitchFamily="50" charset="-128"/>
                <a:cs typeface="メイリオ" pitchFamily="50" charset="-128"/>
              </a:rPr>
              <a:t>業務・システムの要求を概括する</a:t>
            </a:r>
            <a:endParaRPr kumimoji="1" lang="ja-JP" altLang="en-US" sz="2000" b="1" dirty="0">
              <a:latin typeface="メイリオ" pitchFamily="50" charset="-128"/>
              <a:ea typeface="メイリオ" pitchFamily="50" charset="-128"/>
              <a:cs typeface="メイリオ" pitchFamily="50" charset="-128"/>
            </a:endParaRPr>
          </a:p>
        </p:txBody>
      </p:sp>
      <p:sp>
        <p:nvSpPr>
          <p:cNvPr id="10" name="角丸四角形 9"/>
          <p:cNvSpPr/>
          <p:nvPr/>
        </p:nvSpPr>
        <p:spPr>
          <a:xfrm>
            <a:off x="395536" y="1268760"/>
            <a:ext cx="8352928" cy="1944217"/>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要求を体系化する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要求の妥当性を確認する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前提・制約事項を洗い出す</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a:latin typeface="メイリオ" pitchFamily="50" charset="-128"/>
                <a:ea typeface="メイリオ" pitchFamily="50" charset="-128"/>
                <a:cs typeface="メイリオ" pitchFamily="50" charset="-128"/>
              </a:rPr>
              <a:t>ソリューション</a:t>
            </a:r>
            <a:r>
              <a:rPr lang="ja-JP" altLang="en-US" sz="1600" dirty="0" smtClean="0">
                <a:latin typeface="メイリオ" pitchFamily="50" charset="-128"/>
                <a:ea typeface="メイリオ" pitchFamily="50" charset="-128"/>
                <a:cs typeface="メイリオ" pitchFamily="50" charset="-128"/>
              </a:rPr>
              <a:t>候補を選定する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想定</a:t>
            </a:r>
            <a:r>
              <a:rPr lang="ja-JP" altLang="en-US" sz="1600" dirty="0">
                <a:latin typeface="メイリオ" pitchFamily="50" charset="-128"/>
                <a:ea typeface="メイリオ" pitchFamily="50" charset="-128"/>
                <a:cs typeface="メイリオ" pitchFamily="50" charset="-128"/>
              </a:rPr>
              <a:t>投資対</a:t>
            </a:r>
            <a:r>
              <a:rPr lang="ja-JP" altLang="en-US" sz="1600" dirty="0" smtClean="0">
                <a:latin typeface="メイリオ" pitchFamily="50" charset="-128"/>
                <a:ea typeface="メイリオ" pitchFamily="50" charset="-128"/>
                <a:cs typeface="メイリオ" pitchFamily="50" charset="-128"/>
              </a:rPr>
              <a:t>効果を算出する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新業務・システム構想の承認を得る</a:t>
            </a:r>
            <a:endParaRPr lang="ja-JP" altLang="en-US" sz="1600" dirty="0">
              <a:latin typeface="メイリオ" pitchFamily="50" charset="-128"/>
              <a:ea typeface="メイリオ" pitchFamily="50" charset="-128"/>
              <a:cs typeface="メイリオ" pitchFamily="50" charset="-128"/>
            </a:endParaRPr>
          </a:p>
        </p:txBody>
      </p:sp>
      <p:sp>
        <p:nvSpPr>
          <p:cNvPr id="129" name="テキスト ボックス 128"/>
          <p:cNvSpPr txBox="1"/>
          <p:nvPr/>
        </p:nvSpPr>
        <p:spPr>
          <a:xfrm>
            <a:off x="323528" y="3450486"/>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pic>
        <p:nvPicPr>
          <p:cNvPr id="34" name="Picture 2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417" y="3933057"/>
            <a:ext cx="3112343" cy="1779600"/>
          </a:xfrm>
          <a:prstGeom prst="rect">
            <a:avLst/>
          </a:prstGeom>
          <a:solidFill>
            <a:sysClr val="window" lastClr="FFFFFF"/>
          </a:solidFill>
          <a:ln>
            <a:noFill/>
          </a:ln>
          <a:extLst/>
        </p:spPr>
      </p:pic>
      <p:pic>
        <p:nvPicPr>
          <p:cNvPr id="35" name="図 34"/>
          <p:cNvPicPr>
            <a:picLocks noChangeAspect="1"/>
          </p:cNvPicPr>
          <p:nvPr/>
        </p:nvPicPr>
        <p:blipFill rotWithShape="1">
          <a:blip r:embed="rId4"/>
          <a:srcRect r="1373" b="3525"/>
          <a:stretch/>
        </p:blipFill>
        <p:spPr>
          <a:xfrm>
            <a:off x="3779912" y="4077072"/>
            <a:ext cx="1967697" cy="1246905"/>
          </a:xfrm>
          <a:prstGeom prst="rect">
            <a:avLst/>
          </a:prstGeom>
          <a:solidFill>
            <a:sysClr val="window" lastClr="FFFFFF"/>
          </a:solidFill>
        </p:spPr>
      </p:pic>
      <p:pic>
        <p:nvPicPr>
          <p:cNvPr id="36"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3688" y="5589240"/>
            <a:ext cx="3135840" cy="956522"/>
          </a:xfrm>
          <a:prstGeom prst="rect">
            <a:avLst/>
          </a:prstGeom>
          <a:solidFill>
            <a:sysClr val="window" lastClr="FFFFFF"/>
          </a:solidFill>
          <a:ln>
            <a:noFill/>
          </a:ln>
          <a:extLst/>
        </p:spPr>
      </p:pic>
      <p:pic>
        <p:nvPicPr>
          <p:cNvPr id="38" name="Picture 29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6825" y="3933057"/>
            <a:ext cx="3611892" cy="2509649"/>
          </a:xfrm>
          <a:prstGeom prst="rect">
            <a:avLst/>
          </a:prstGeom>
          <a:solidFill>
            <a:sysClr val="window" lastClr="FFFFFF"/>
          </a:solidFill>
          <a:ln w="9525">
            <a:solidFill>
              <a:srgbClr val="333333"/>
            </a:solidFill>
            <a:miter lim="800000"/>
            <a:headEnd/>
            <a:tailEnd/>
          </a:ln>
          <a:extLst/>
        </p:spPr>
      </p:pic>
      <p:grpSp>
        <p:nvGrpSpPr>
          <p:cNvPr id="95" name="グループ化 94"/>
          <p:cNvGrpSpPr/>
          <p:nvPr/>
        </p:nvGrpSpPr>
        <p:grpSpPr>
          <a:xfrm>
            <a:off x="6535412" y="116632"/>
            <a:ext cx="2501084" cy="940183"/>
            <a:chOff x="6537504" y="188640"/>
            <a:chExt cx="2501084" cy="940183"/>
          </a:xfrm>
        </p:grpSpPr>
        <p:sp>
          <p:nvSpPr>
            <p:cNvPr id="96" name="Rectangle 10"/>
            <p:cNvSpPr>
              <a:spLocks noChangeArrowheads="1"/>
            </p:cNvSpPr>
            <p:nvPr/>
          </p:nvSpPr>
          <p:spPr bwMode="auto">
            <a:xfrm>
              <a:off x="6537504" y="390822"/>
              <a:ext cx="720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25" name="Rectangle 10"/>
            <p:cNvSpPr>
              <a:spLocks noChangeArrowheads="1"/>
            </p:cNvSpPr>
            <p:nvPr/>
          </p:nvSpPr>
          <p:spPr bwMode="auto">
            <a:xfrm>
              <a:off x="8390588" y="390822"/>
              <a:ext cx="648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26" name="Rectangle 10"/>
            <p:cNvSpPr>
              <a:spLocks noChangeArrowheads="1"/>
            </p:cNvSpPr>
            <p:nvPr/>
          </p:nvSpPr>
          <p:spPr bwMode="auto">
            <a:xfrm>
              <a:off x="7281161" y="390823"/>
              <a:ext cx="108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27" name="Rectangle 37"/>
            <p:cNvSpPr>
              <a:spLocks noChangeArrowheads="1"/>
            </p:cNvSpPr>
            <p:nvPr/>
          </p:nvSpPr>
          <p:spPr bwMode="auto">
            <a:xfrm>
              <a:off x="7317297" y="426746"/>
              <a:ext cx="1008000" cy="486000"/>
            </a:xfrm>
            <a:prstGeom prst="rect">
              <a:avLst/>
            </a:prstGeom>
            <a:solidFill>
              <a:schemeClr val="bg1">
                <a:lumMod val="95000"/>
              </a:schemeClr>
            </a:solidFill>
            <a:ln w="9525" algn="ctr">
              <a:solidFill>
                <a:srgbClr val="5F5F5F"/>
              </a:solidFill>
              <a:prstDash val="sysDot"/>
              <a:miter lim="800000"/>
              <a:headEnd/>
              <a:tailEnd/>
            </a:ln>
            <a:effectLst/>
            <a:extLst/>
          </p:spPr>
          <p:txBody>
            <a:bodyPr wrap="none" anchor="ctr"/>
            <a:lstStyle/>
            <a:p>
              <a:endParaRPr lang="ja-JP" altLang="en-US" sz="2000"/>
            </a:p>
          </p:txBody>
        </p:sp>
        <p:sp>
          <p:nvSpPr>
            <p:cNvPr id="128"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130"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131" name="Text Box 55"/>
            <p:cNvSpPr txBox="1">
              <a:spLocks noChangeArrowheads="1"/>
            </p:cNvSpPr>
            <p:nvPr/>
          </p:nvSpPr>
          <p:spPr bwMode="auto">
            <a:xfrm>
              <a:off x="6959221" y="586077"/>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chemeClr val="bg1"/>
                  </a:solidFill>
                  <a:latin typeface="Arial" pitchFamily="34" charset="0"/>
                  <a:ea typeface="ＭＳ Ｐゴシック" pitchFamily="50" charset="-128"/>
                  <a:cs typeface="Arial" pitchFamily="34" charset="0"/>
                </a:rPr>
                <a:t>A3</a:t>
              </a:r>
              <a:endParaRPr lang="ja-JP" altLang="en-US" sz="800" dirty="0">
                <a:solidFill>
                  <a:schemeClr val="bg1"/>
                </a:solidFill>
                <a:latin typeface="Arial" pitchFamily="34" charset="0"/>
                <a:ea typeface="ＭＳ Ｐゴシック" pitchFamily="50" charset="-128"/>
                <a:cs typeface="Arial" pitchFamily="34" charset="0"/>
              </a:endParaRPr>
            </a:p>
          </p:txBody>
        </p:sp>
        <p:sp>
          <p:nvSpPr>
            <p:cNvPr id="132" name="Text Box 55"/>
            <p:cNvSpPr txBox="1">
              <a:spLocks noChangeArrowheads="1"/>
            </p:cNvSpPr>
            <p:nvPr/>
          </p:nvSpPr>
          <p:spPr bwMode="auto">
            <a:xfrm>
              <a:off x="658648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A1</a:t>
              </a:r>
              <a:endParaRPr lang="ja-JP" altLang="en-US" sz="800" dirty="0">
                <a:latin typeface="Arial" pitchFamily="34" charset="0"/>
                <a:ea typeface="ＭＳ Ｐゴシック" pitchFamily="50" charset="-128"/>
                <a:cs typeface="Arial" pitchFamily="34" charset="0"/>
              </a:endParaRPr>
            </a:p>
          </p:txBody>
        </p:sp>
        <p:sp>
          <p:nvSpPr>
            <p:cNvPr id="133" name="Text Box 55"/>
            <p:cNvSpPr txBox="1">
              <a:spLocks noChangeArrowheads="1"/>
            </p:cNvSpPr>
            <p:nvPr/>
          </p:nvSpPr>
          <p:spPr bwMode="auto">
            <a:xfrm>
              <a:off x="658648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34"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135" name="AutoShape 18"/>
            <p:cNvCxnSpPr>
              <a:cxnSpLocks noChangeShapeType="1"/>
              <a:stCxn id="132" idx="3"/>
              <a:endCxn id="131"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18"/>
            <p:cNvCxnSpPr>
              <a:cxnSpLocks noChangeShapeType="1"/>
              <a:stCxn id="133" idx="3"/>
              <a:endCxn id="131"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Text Box 55"/>
            <p:cNvSpPr txBox="1">
              <a:spLocks noChangeArrowheads="1"/>
            </p:cNvSpPr>
            <p:nvPr/>
          </p:nvSpPr>
          <p:spPr bwMode="auto">
            <a:xfrm>
              <a:off x="8773274"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38" name="Text Box 55"/>
            <p:cNvSpPr txBox="1">
              <a:spLocks noChangeArrowheads="1"/>
            </p:cNvSpPr>
            <p:nvPr/>
          </p:nvSpPr>
          <p:spPr bwMode="auto">
            <a:xfrm>
              <a:off x="8458274" y="58607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139" name="AutoShape 18"/>
            <p:cNvCxnSpPr>
              <a:cxnSpLocks noChangeShapeType="1"/>
              <a:stCxn id="138" idx="3"/>
              <a:endCxn id="137"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Text Box 55"/>
            <p:cNvSpPr txBox="1">
              <a:spLocks noChangeArrowheads="1"/>
            </p:cNvSpPr>
            <p:nvPr/>
          </p:nvSpPr>
          <p:spPr bwMode="auto">
            <a:xfrm>
              <a:off x="771955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41" name="Text Box 55"/>
            <p:cNvSpPr txBox="1">
              <a:spLocks noChangeArrowheads="1"/>
            </p:cNvSpPr>
            <p:nvPr/>
          </p:nvSpPr>
          <p:spPr bwMode="auto">
            <a:xfrm>
              <a:off x="735152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142" name="Text Box 55"/>
            <p:cNvSpPr txBox="1">
              <a:spLocks noChangeArrowheads="1"/>
            </p:cNvSpPr>
            <p:nvPr/>
          </p:nvSpPr>
          <p:spPr bwMode="auto">
            <a:xfrm>
              <a:off x="735152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143" name="AutoShape 18"/>
            <p:cNvCxnSpPr>
              <a:cxnSpLocks noChangeShapeType="1"/>
              <a:stCxn id="141" idx="3"/>
              <a:endCxn id="140"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18"/>
            <p:cNvCxnSpPr>
              <a:cxnSpLocks noChangeShapeType="1"/>
              <a:stCxn id="142" idx="3"/>
              <a:endCxn id="140"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 name="Text Box 55"/>
            <p:cNvSpPr txBox="1">
              <a:spLocks noChangeArrowheads="1"/>
            </p:cNvSpPr>
            <p:nvPr/>
          </p:nvSpPr>
          <p:spPr bwMode="auto">
            <a:xfrm>
              <a:off x="806054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46" name="Text Box 55"/>
            <p:cNvSpPr txBox="1">
              <a:spLocks noChangeArrowheads="1"/>
            </p:cNvSpPr>
            <p:nvPr/>
          </p:nvSpPr>
          <p:spPr bwMode="auto">
            <a:xfrm>
              <a:off x="8001265" y="95105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147" name="AutoShape 18"/>
            <p:cNvCxnSpPr>
              <a:cxnSpLocks noChangeShapeType="1"/>
              <a:stCxn id="131" idx="3"/>
              <a:endCxn id="141"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18"/>
            <p:cNvCxnSpPr>
              <a:cxnSpLocks noChangeShapeType="1"/>
              <a:stCxn id="127" idx="2"/>
              <a:endCxn id="146"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18"/>
            <p:cNvCxnSpPr>
              <a:cxnSpLocks noChangeShapeType="1"/>
              <a:stCxn id="140" idx="3"/>
              <a:endCxn id="145"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18"/>
            <p:cNvCxnSpPr>
              <a:cxnSpLocks noChangeShapeType="1"/>
              <a:stCxn id="145" idx="3"/>
              <a:endCxn id="138"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18"/>
            <p:cNvCxnSpPr>
              <a:cxnSpLocks noChangeShapeType="1"/>
              <a:stCxn id="141" idx="2"/>
              <a:endCxn id="142"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562406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5/11</a:t>
            </a:r>
            <a:r>
              <a:rPr lang="ja-JP" altLang="en-US" dirty="0" smtClean="0"/>
              <a:t>）</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a:latin typeface="メイリオ" pitchFamily="50" charset="-128"/>
                <a:ea typeface="メイリオ" pitchFamily="50" charset="-128"/>
                <a:cs typeface="メイリオ" pitchFamily="50" charset="-128"/>
              </a:rPr>
              <a:t>B</a:t>
            </a:r>
            <a:r>
              <a:rPr lang="en-US" altLang="ja-JP" sz="2000" b="1" dirty="0" smtClean="0">
                <a:latin typeface="メイリオ" pitchFamily="50" charset="-128"/>
                <a:ea typeface="メイリオ" pitchFamily="50" charset="-128"/>
                <a:cs typeface="メイリオ" pitchFamily="50" charset="-128"/>
              </a:rPr>
              <a:t>1. </a:t>
            </a:r>
            <a:r>
              <a:rPr lang="ja-JP" altLang="en-US" sz="2000" b="1" dirty="0" smtClean="0">
                <a:latin typeface="メイリオ" pitchFamily="50" charset="-128"/>
                <a:ea typeface="メイリオ" pitchFamily="50" charset="-128"/>
                <a:cs typeface="メイリオ" pitchFamily="50" charset="-128"/>
              </a:rPr>
              <a:t>新業務・システムの概要を定義する</a:t>
            </a:r>
            <a:endParaRPr kumimoji="1" lang="ja-JP" altLang="en-US" sz="2000" b="1" dirty="0">
              <a:latin typeface="メイリオ" pitchFamily="50" charset="-128"/>
              <a:ea typeface="メイリオ" pitchFamily="50" charset="-128"/>
              <a:cs typeface="メイリオ" pitchFamily="50" charset="-128"/>
            </a:endParaRPr>
          </a:p>
        </p:txBody>
      </p:sp>
      <p:sp>
        <p:nvSpPr>
          <p:cNvPr id="10" name="角丸四角形 9"/>
          <p:cNvSpPr/>
          <p:nvPr/>
        </p:nvSpPr>
        <p:spPr>
          <a:xfrm>
            <a:off x="395536" y="1268760"/>
            <a:ext cx="8352928" cy="1368152"/>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ハイレベルな業務プロセスモデルを作成する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概念データ</a:t>
            </a:r>
            <a:r>
              <a:rPr lang="ja-JP" altLang="en-US" sz="1600" dirty="0">
                <a:latin typeface="メイリオ" pitchFamily="50" charset="-128"/>
                <a:ea typeface="メイリオ" pitchFamily="50" charset="-128"/>
                <a:cs typeface="メイリオ" pitchFamily="50" charset="-128"/>
              </a:rPr>
              <a:t>モデル</a:t>
            </a:r>
            <a:r>
              <a:rPr lang="ja-JP" altLang="en-US" sz="1600" dirty="0" smtClean="0">
                <a:latin typeface="メイリオ" pitchFamily="50" charset="-128"/>
                <a:ea typeface="メイリオ" pitchFamily="50" charset="-128"/>
                <a:cs typeface="メイリオ" pitchFamily="50" charset="-128"/>
              </a:rPr>
              <a:t>を</a:t>
            </a:r>
            <a:r>
              <a:rPr lang="ja-JP" altLang="en-US" sz="1600" dirty="0">
                <a:latin typeface="メイリオ" pitchFamily="50" charset="-128"/>
                <a:ea typeface="メイリオ" pitchFamily="50" charset="-128"/>
                <a:cs typeface="メイリオ" pitchFamily="50" charset="-128"/>
              </a:rPr>
              <a:t>作成</a:t>
            </a:r>
            <a:r>
              <a:rPr lang="ja-JP" altLang="en-US" sz="1600" dirty="0" smtClean="0">
                <a:latin typeface="メイリオ" pitchFamily="50" charset="-128"/>
                <a:ea typeface="メイリオ" pitchFamily="50" charset="-128"/>
                <a:cs typeface="メイリオ" pitchFamily="50" charset="-128"/>
              </a:rPr>
              <a:t>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業務</a:t>
            </a:r>
            <a:r>
              <a:rPr lang="ja-JP" altLang="en-US" sz="1600" dirty="0">
                <a:latin typeface="メイリオ" pitchFamily="50" charset="-128"/>
                <a:ea typeface="メイリオ" pitchFamily="50" charset="-128"/>
                <a:cs typeface="メイリオ" pitchFamily="50" charset="-128"/>
              </a:rPr>
              <a:t>プロセス</a:t>
            </a:r>
            <a:r>
              <a:rPr lang="ja-JP" altLang="en-US" sz="1600" dirty="0" smtClean="0">
                <a:latin typeface="メイリオ" pitchFamily="50" charset="-128"/>
                <a:ea typeface="メイリオ" pitchFamily="50" charset="-128"/>
                <a:cs typeface="メイリオ" pitchFamily="50" charset="-128"/>
              </a:rPr>
              <a:t>とデータの相互作用を検証する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a:latin typeface="メイリオ" pitchFamily="50" charset="-128"/>
                <a:ea typeface="メイリオ" pitchFamily="50" charset="-128"/>
                <a:cs typeface="メイリオ" pitchFamily="50" charset="-128"/>
              </a:rPr>
              <a:t>システム化</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領域</a:t>
            </a:r>
            <a:r>
              <a:rPr lang="ja-JP" altLang="en-US" sz="1600" dirty="0" smtClean="0">
                <a:latin typeface="メイリオ" pitchFamily="50" charset="-128"/>
                <a:ea typeface="メイリオ" pitchFamily="50" charset="-128"/>
                <a:cs typeface="メイリオ" pitchFamily="50" charset="-128"/>
              </a:rPr>
              <a:t>を</a:t>
            </a:r>
            <a:r>
              <a:rPr lang="ja-JP" altLang="en-US" sz="1600" dirty="0">
                <a:latin typeface="メイリオ" pitchFamily="50" charset="-128"/>
                <a:ea typeface="メイリオ" pitchFamily="50" charset="-128"/>
                <a:cs typeface="メイリオ" pitchFamily="50" charset="-128"/>
              </a:rPr>
              <a:t>明確に</a:t>
            </a:r>
            <a:r>
              <a:rPr lang="ja-JP" altLang="en-US" sz="1600" dirty="0" smtClean="0">
                <a:latin typeface="メイリオ" pitchFamily="50" charset="-128"/>
                <a:ea typeface="メイリオ" pitchFamily="50" charset="-128"/>
                <a:cs typeface="メイリオ" pitchFamily="50" charset="-128"/>
              </a:rPr>
              <a:t>し、自社基盤の活用を考慮する</a:t>
            </a:r>
            <a:endParaRPr lang="ja-JP" altLang="en-US" sz="1600" dirty="0">
              <a:latin typeface="メイリオ" pitchFamily="50" charset="-128"/>
              <a:ea typeface="メイリオ" pitchFamily="50" charset="-128"/>
              <a:cs typeface="メイリオ" pitchFamily="50" charset="-128"/>
            </a:endParaRPr>
          </a:p>
        </p:txBody>
      </p:sp>
      <p:sp>
        <p:nvSpPr>
          <p:cNvPr id="129" name="テキスト ボックス 128"/>
          <p:cNvSpPr txBox="1"/>
          <p:nvPr/>
        </p:nvSpPr>
        <p:spPr>
          <a:xfrm>
            <a:off x="323528" y="2874422"/>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grpSp>
        <p:nvGrpSpPr>
          <p:cNvPr id="39" name="グループ化 38"/>
          <p:cNvGrpSpPr/>
          <p:nvPr/>
        </p:nvGrpSpPr>
        <p:grpSpPr>
          <a:xfrm>
            <a:off x="6535412" y="116632"/>
            <a:ext cx="2501084" cy="940183"/>
            <a:chOff x="6537504" y="188640"/>
            <a:chExt cx="2501084" cy="940183"/>
          </a:xfrm>
        </p:grpSpPr>
        <p:sp>
          <p:nvSpPr>
            <p:cNvPr id="40" name="Rectangle 10"/>
            <p:cNvSpPr>
              <a:spLocks noChangeArrowheads="1"/>
            </p:cNvSpPr>
            <p:nvPr/>
          </p:nvSpPr>
          <p:spPr bwMode="auto">
            <a:xfrm>
              <a:off x="6537504" y="390822"/>
              <a:ext cx="72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1" name="Rectangle 10"/>
            <p:cNvSpPr>
              <a:spLocks noChangeArrowheads="1"/>
            </p:cNvSpPr>
            <p:nvPr/>
          </p:nvSpPr>
          <p:spPr bwMode="auto">
            <a:xfrm>
              <a:off x="8390588" y="390822"/>
              <a:ext cx="648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2" name="Rectangle 10"/>
            <p:cNvSpPr>
              <a:spLocks noChangeArrowheads="1"/>
            </p:cNvSpPr>
            <p:nvPr/>
          </p:nvSpPr>
          <p:spPr bwMode="auto">
            <a:xfrm>
              <a:off x="7281161" y="390823"/>
              <a:ext cx="1080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3" name="Rectangle 37"/>
            <p:cNvSpPr>
              <a:spLocks noChangeArrowheads="1"/>
            </p:cNvSpPr>
            <p:nvPr/>
          </p:nvSpPr>
          <p:spPr bwMode="auto">
            <a:xfrm>
              <a:off x="7317297" y="426746"/>
              <a:ext cx="1008000" cy="486000"/>
            </a:xfrm>
            <a:prstGeom prst="rect">
              <a:avLst/>
            </a:prstGeom>
            <a:solidFill>
              <a:srgbClr val="FFCCCC"/>
            </a:solidFill>
            <a:ln w="9525" algn="ctr">
              <a:solidFill>
                <a:srgbClr val="5F5F5F"/>
              </a:solidFill>
              <a:prstDash val="sysDot"/>
              <a:miter lim="800000"/>
              <a:headEnd/>
              <a:tailEnd/>
            </a:ln>
            <a:effectLst/>
            <a:extLst/>
          </p:spPr>
          <p:txBody>
            <a:bodyPr wrap="none" anchor="ctr"/>
            <a:lstStyle/>
            <a:p>
              <a:endParaRPr lang="ja-JP" altLang="en-US" sz="2000"/>
            </a:p>
          </p:txBody>
        </p:sp>
        <p:sp>
          <p:nvSpPr>
            <p:cNvPr id="44"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45"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46" name="Text Box 55"/>
            <p:cNvSpPr txBox="1">
              <a:spLocks noChangeArrowheads="1"/>
            </p:cNvSpPr>
            <p:nvPr/>
          </p:nvSpPr>
          <p:spPr bwMode="auto">
            <a:xfrm>
              <a:off x="6959221"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7" name="Text Box 55"/>
            <p:cNvSpPr txBox="1">
              <a:spLocks noChangeArrowheads="1"/>
            </p:cNvSpPr>
            <p:nvPr/>
          </p:nvSpPr>
          <p:spPr bwMode="auto">
            <a:xfrm>
              <a:off x="6586481" y="459035"/>
              <a:ext cx="216000" cy="144000"/>
            </a:xfrm>
            <a:prstGeom prst="rect">
              <a:avLst/>
            </a:prstGeom>
            <a:solidFill>
              <a:schemeClr val="bg1"/>
            </a:solidFill>
            <a:ln w="9525" cmpd="sng"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solidFill>
                    <a:schemeClr val="tx1"/>
                  </a:solidFill>
                  <a:latin typeface="Arial" pitchFamily="34" charset="0"/>
                  <a:ea typeface="ＭＳ Ｐゴシック" pitchFamily="50" charset="-128"/>
                  <a:cs typeface="Arial" pitchFamily="34" charset="0"/>
                </a:rPr>
                <a:t>A1</a:t>
              </a:r>
              <a:endParaRPr lang="ja-JP" altLang="en-US" sz="800" dirty="0">
                <a:solidFill>
                  <a:schemeClr val="tx1"/>
                </a:solidFill>
                <a:latin typeface="Arial" pitchFamily="34" charset="0"/>
                <a:ea typeface="ＭＳ Ｐゴシック" pitchFamily="50" charset="-128"/>
                <a:cs typeface="Arial" pitchFamily="34" charset="0"/>
              </a:endParaRPr>
            </a:p>
          </p:txBody>
        </p:sp>
        <p:sp>
          <p:nvSpPr>
            <p:cNvPr id="48" name="Text Box 55"/>
            <p:cNvSpPr txBox="1">
              <a:spLocks noChangeArrowheads="1"/>
            </p:cNvSpPr>
            <p:nvPr/>
          </p:nvSpPr>
          <p:spPr bwMode="auto">
            <a:xfrm>
              <a:off x="658648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9"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50" name="AutoShape 18"/>
            <p:cNvCxnSpPr>
              <a:cxnSpLocks noChangeShapeType="1"/>
              <a:stCxn id="47" idx="3"/>
              <a:endCxn id="46"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8"/>
            <p:cNvCxnSpPr>
              <a:cxnSpLocks noChangeShapeType="1"/>
              <a:stCxn id="48" idx="3"/>
              <a:endCxn id="46"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55"/>
            <p:cNvSpPr txBox="1">
              <a:spLocks noChangeArrowheads="1"/>
            </p:cNvSpPr>
            <p:nvPr/>
          </p:nvSpPr>
          <p:spPr bwMode="auto">
            <a:xfrm>
              <a:off x="8773274"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3" name="Text Box 55"/>
            <p:cNvSpPr txBox="1">
              <a:spLocks noChangeArrowheads="1"/>
            </p:cNvSpPr>
            <p:nvPr/>
          </p:nvSpPr>
          <p:spPr bwMode="auto">
            <a:xfrm>
              <a:off x="8458274" y="58607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54" name="AutoShape 18"/>
            <p:cNvCxnSpPr>
              <a:cxnSpLocks noChangeShapeType="1"/>
              <a:stCxn id="53" idx="3"/>
              <a:endCxn id="52"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55"/>
            <p:cNvSpPr txBox="1">
              <a:spLocks noChangeArrowheads="1"/>
            </p:cNvSpPr>
            <p:nvPr/>
          </p:nvSpPr>
          <p:spPr bwMode="auto">
            <a:xfrm>
              <a:off x="771955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6" name="Text Box 55"/>
            <p:cNvSpPr txBox="1">
              <a:spLocks noChangeArrowheads="1"/>
            </p:cNvSpPr>
            <p:nvPr/>
          </p:nvSpPr>
          <p:spPr bwMode="auto">
            <a:xfrm>
              <a:off x="7351521" y="459035"/>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solidFill>
                    <a:schemeClr val="bg1"/>
                  </a:solidFill>
                  <a:latin typeface="Arial" pitchFamily="34" charset="0"/>
                  <a:ea typeface="ＭＳ Ｐゴシック" pitchFamily="50" charset="-128"/>
                  <a:cs typeface="Arial" pitchFamily="34" charset="0"/>
                </a:rPr>
                <a:t>B1</a:t>
              </a:r>
              <a:endParaRPr lang="ja-JP" altLang="en-US" sz="800" dirty="0">
                <a:solidFill>
                  <a:schemeClr val="bg1"/>
                </a:solidFill>
                <a:latin typeface="Arial" pitchFamily="34" charset="0"/>
                <a:ea typeface="ＭＳ Ｐゴシック" pitchFamily="50" charset="-128"/>
                <a:cs typeface="Arial" pitchFamily="34" charset="0"/>
              </a:endParaRPr>
            </a:p>
          </p:txBody>
        </p:sp>
        <p:sp>
          <p:nvSpPr>
            <p:cNvPr id="57" name="Text Box 55"/>
            <p:cNvSpPr txBox="1">
              <a:spLocks noChangeArrowheads="1"/>
            </p:cNvSpPr>
            <p:nvPr/>
          </p:nvSpPr>
          <p:spPr bwMode="auto">
            <a:xfrm>
              <a:off x="735152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58" name="AutoShape 18"/>
            <p:cNvCxnSpPr>
              <a:cxnSpLocks noChangeShapeType="1"/>
              <a:stCxn id="56" idx="3"/>
              <a:endCxn id="55"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18"/>
            <p:cNvCxnSpPr>
              <a:cxnSpLocks noChangeShapeType="1"/>
              <a:stCxn id="57" idx="3"/>
              <a:endCxn id="55"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 Box 55"/>
            <p:cNvSpPr txBox="1">
              <a:spLocks noChangeArrowheads="1"/>
            </p:cNvSpPr>
            <p:nvPr/>
          </p:nvSpPr>
          <p:spPr bwMode="auto">
            <a:xfrm>
              <a:off x="806054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61" name="Text Box 55"/>
            <p:cNvSpPr txBox="1">
              <a:spLocks noChangeArrowheads="1"/>
            </p:cNvSpPr>
            <p:nvPr/>
          </p:nvSpPr>
          <p:spPr bwMode="auto">
            <a:xfrm>
              <a:off x="8001265" y="95105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62" name="AutoShape 18"/>
            <p:cNvCxnSpPr>
              <a:cxnSpLocks noChangeShapeType="1"/>
              <a:stCxn id="46" idx="3"/>
              <a:endCxn id="56"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8"/>
            <p:cNvCxnSpPr>
              <a:cxnSpLocks noChangeShapeType="1"/>
              <a:stCxn id="43" idx="2"/>
              <a:endCxn id="61"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8"/>
            <p:cNvCxnSpPr>
              <a:cxnSpLocks noChangeShapeType="1"/>
              <a:stCxn id="55" idx="3"/>
              <a:endCxn id="60"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18"/>
            <p:cNvCxnSpPr>
              <a:cxnSpLocks noChangeShapeType="1"/>
              <a:stCxn id="60" idx="3"/>
              <a:endCxn id="53"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18"/>
            <p:cNvCxnSpPr>
              <a:cxnSpLocks noChangeShapeType="1"/>
              <a:stCxn id="56" idx="2"/>
              <a:endCxn id="57"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7" name="図 66"/>
          <p:cNvPicPr>
            <a:picLocks noChangeAspect="1"/>
          </p:cNvPicPr>
          <p:nvPr/>
        </p:nvPicPr>
        <p:blipFill>
          <a:blip r:embed="rId3"/>
          <a:stretch>
            <a:fillRect/>
          </a:stretch>
        </p:blipFill>
        <p:spPr>
          <a:xfrm>
            <a:off x="467284" y="3284984"/>
            <a:ext cx="1019340" cy="1314412"/>
          </a:xfrm>
          <a:prstGeom prst="rect">
            <a:avLst/>
          </a:prstGeom>
          <a:solidFill>
            <a:schemeClr val="bg1"/>
          </a:solidFill>
        </p:spPr>
      </p:pic>
      <p:pic>
        <p:nvPicPr>
          <p:cNvPr id="68" name="図 67"/>
          <p:cNvPicPr>
            <a:picLocks noChangeAspect="1"/>
          </p:cNvPicPr>
          <p:nvPr/>
        </p:nvPicPr>
        <p:blipFill>
          <a:blip r:embed="rId4"/>
          <a:stretch>
            <a:fillRect/>
          </a:stretch>
        </p:blipFill>
        <p:spPr>
          <a:xfrm>
            <a:off x="1619672" y="3284984"/>
            <a:ext cx="1772870" cy="1258324"/>
          </a:xfrm>
          <a:prstGeom prst="rect">
            <a:avLst/>
          </a:prstGeom>
          <a:solidFill>
            <a:schemeClr val="bg1"/>
          </a:solidFill>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2633" y="3645024"/>
            <a:ext cx="3127519" cy="1210771"/>
          </a:xfrm>
          <a:prstGeom prst="rect">
            <a:avLst/>
          </a:prstGeom>
          <a:solidFill>
            <a:schemeClr val="bg1"/>
          </a:solidFill>
          <a:ln>
            <a:noFill/>
          </a:ln>
          <a:effectLst/>
        </p:spPr>
      </p:pic>
      <p:pic>
        <p:nvPicPr>
          <p:cNvPr id="70" name="図 69"/>
          <p:cNvPicPr>
            <a:picLocks noChangeAspect="1"/>
          </p:cNvPicPr>
          <p:nvPr/>
        </p:nvPicPr>
        <p:blipFill>
          <a:blip r:embed="rId6"/>
          <a:stretch>
            <a:fillRect/>
          </a:stretch>
        </p:blipFill>
        <p:spPr>
          <a:xfrm>
            <a:off x="673686" y="4949135"/>
            <a:ext cx="1711905" cy="1150415"/>
          </a:xfrm>
          <a:prstGeom prst="rect">
            <a:avLst/>
          </a:prstGeom>
          <a:solidFill>
            <a:schemeClr val="bg1"/>
          </a:solidFill>
        </p:spPr>
      </p:pic>
      <p:pic>
        <p:nvPicPr>
          <p:cNvPr id="71" name="図 70"/>
          <p:cNvPicPr>
            <a:picLocks noChangeAspect="1"/>
          </p:cNvPicPr>
          <p:nvPr/>
        </p:nvPicPr>
        <p:blipFill rotWithShape="1">
          <a:blip r:embed="rId7"/>
          <a:srcRect l="-6" r="9203" b="8594"/>
          <a:stretch/>
        </p:blipFill>
        <p:spPr>
          <a:xfrm>
            <a:off x="2613529" y="4941168"/>
            <a:ext cx="2193296" cy="1334079"/>
          </a:xfrm>
          <a:prstGeom prst="rect">
            <a:avLst/>
          </a:prstGeom>
          <a:solidFill>
            <a:schemeClr val="bg1"/>
          </a:solidFill>
        </p:spPr>
      </p:pic>
      <p:pic>
        <p:nvPicPr>
          <p:cNvPr id="72" name="図 71"/>
          <p:cNvPicPr>
            <a:picLocks noChangeAspect="1"/>
          </p:cNvPicPr>
          <p:nvPr/>
        </p:nvPicPr>
        <p:blipFill>
          <a:blip r:embed="rId8"/>
          <a:stretch>
            <a:fillRect/>
          </a:stretch>
        </p:blipFill>
        <p:spPr>
          <a:xfrm>
            <a:off x="3923928" y="5205164"/>
            <a:ext cx="2417578" cy="1342151"/>
          </a:xfrm>
          <a:prstGeom prst="rect">
            <a:avLst/>
          </a:prstGeom>
          <a:solidFill>
            <a:schemeClr val="bg1"/>
          </a:solidFill>
        </p:spPr>
      </p:pic>
      <p:pic>
        <p:nvPicPr>
          <p:cNvPr id="73" name="図 72"/>
          <p:cNvPicPr>
            <a:picLocks noChangeAspect="1"/>
          </p:cNvPicPr>
          <p:nvPr/>
        </p:nvPicPr>
        <p:blipFill>
          <a:blip r:embed="rId9"/>
          <a:stretch>
            <a:fillRect/>
          </a:stretch>
        </p:blipFill>
        <p:spPr>
          <a:xfrm>
            <a:off x="6609664" y="5205164"/>
            <a:ext cx="1919187" cy="1236376"/>
          </a:xfrm>
          <a:prstGeom prst="rect">
            <a:avLst/>
          </a:prstGeom>
          <a:solidFill>
            <a:schemeClr val="bg1"/>
          </a:solidFill>
        </p:spPr>
      </p:pic>
    </p:spTree>
    <p:extLst>
      <p:ext uri="{BB962C8B-B14F-4D97-AF65-F5344CB8AC3E}">
        <p14:creationId xmlns:p14="http://schemas.microsoft.com/office/powerpoint/2010/main" val="25910825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6/11</a:t>
            </a:r>
            <a:r>
              <a:rPr lang="ja-JP" altLang="en-US" dirty="0" smtClean="0"/>
              <a:t>）</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B2. </a:t>
            </a:r>
            <a:r>
              <a:rPr lang="ja-JP" altLang="en-US" sz="2000" b="1" dirty="0" smtClean="0">
                <a:latin typeface="メイリオ" pitchFamily="50" charset="-128"/>
                <a:ea typeface="メイリオ" pitchFamily="50" charset="-128"/>
                <a:cs typeface="メイリオ" pitchFamily="50" charset="-128"/>
              </a:rPr>
              <a:t>業務運用の体制を定義する</a:t>
            </a:r>
            <a:endParaRPr kumimoji="1" lang="ja-JP" altLang="en-US" sz="2000" b="1" dirty="0">
              <a:latin typeface="メイリオ" pitchFamily="50" charset="-128"/>
              <a:ea typeface="メイリオ" pitchFamily="50" charset="-128"/>
              <a:cs typeface="メイリオ" pitchFamily="50" charset="-128"/>
            </a:endParaRPr>
          </a:p>
        </p:txBody>
      </p:sp>
      <p:sp>
        <p:nvSpPr>
          <p:cNvPr id="10" name="角丸四角形 9"/>
          <p:cNvSpPr/>
          <p:nvPr/>
        </p:nvSpPr>
        <p:spPr>
          <a:xfrm>
            <a:off x="395536" y="1268760"/>
            <a:ext cx="8352928" cy="432048"/>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業務運用の役割と組織構造を定義する</a:t>
            </a:r>
            <a:endParaRPr lang="ja-JP" altLang="en-US" sz="1600" dirty="0">
              <a:latin typeface="メイリオ" pitchFamily="50" charset="-128"/>
              <a:ea typeface="メイリオ" pitchFamily="50" charset="-128"/>
              <a:cs typeface="メイリオ" pitchFamily="50" charset="-128"/>
            </a:endParaRPr>
          </a:p>
        </p:txBody>
      </p:sp>
      <p:sp>
        <p:nvSpPr>
          <p:cNvPr id="129" name="テキスト ボックス 128"/>
          <p:cNvSpPr txBox="1"/>
          <p:nvPr/>
        </p:nvSpPr>
        <p:spPr>
          <a:xfrm>
            <a:off x="323528" y="1916832"/>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grpSp>
        <p:nvGrpSpPr>
          <p:cNvPr id="39" name="グループ化 38"/>
          <p:cNvGrpSpPr/>
          <p:nvPr/>
        </p:nvGrpSpPr>
        <p:grpSpPr>
          <a:xfrm>
            <a:off x="6535412" y="116632"/>
            <a:ext cx="2501084" cy="940183"/>
            <a:chOff x="6537504" y="188640"/>
            <a:chExt cx="2501084" cy="940183"/>
          </a:xfrm>
        </p:grpSpPr>
        <p:sp>
          <p:nvSpPr>
            <p:cNvPr id="40" name="Rectangle 10"/>
            <p:cNvSpPr>
              <a:spLocks noChangeArrowheads="1"/>
            </p:cNvSpPr>
            <p:nvPr/>
          </p:nvSpPr>
          <p:spPr bwMode="auto">
            <a:xfrm>
              <a:off x="6537504" y="390822"/>
              <a:ext cx="72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1" name="Rectangle 10"/>
            <p:cNvSpPr>
              <a:spLocks noChangeArrowheads="1"/>
            </p:cNvSpPr>
            <p:nvPr/>
          </p:nvSpPr>
          <p:spPr bwMode="auto">
            <a:xfrm>
              <a:off x="8390588" y="390822"/>
              <a:ext cx="648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2" name="Rectangle 10"/>
            <p:cNvSpPr>
              <a:spLocks noChangeArrowheads="1"/>
            </p:cNvSpPr>
            <p:nvPr/>
          </p:nvSpPr>
          <p:spPr bwMode="auto">
            <a:xfrm>
              <a:off x="7281161" y="390823"/>
              <a:ext cx="1080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3" name="Rectangle 37"/>
            <p:cNvSpPr>
              <a:spLocks noChangeArrowheads="1"/>
            </p:cNvSpPr>
            <p:nvPr/>
          </p:nvSpPr>
          <p:spPr bwMode="auto">
            <a:xfrm>
              <a:off x="7317297" y="426746"/>
              <a:ext cx="1008000" cy="486000"/>
            </a:xfrm>
            <a:prstGeom prst="rect">
              <a:avLst/>
            </a:prstGeom>
            <a:solidFill>
              <a:srgbClr val="FFCCCC"/>
            </a:solidFill>
            <a:ln w="9525" algn="ctr">
              <a:solidFill>
                <a:srgbClr val="5F5F5F"/>
              </a:solidFill>
              <a:prstDash val="sysDot"/>
              <a:miter lim="800000"/>
              <a:headEnd/>
              <a:tailEnd/>
            </a:ln>
            <a:effectLst/>
            <a:extLst/>
          </p:spPr>
          <p:txBody>
            <a:bodyPr wrap="none" anchor="ctr"/>
            <a:lstStyle/>
            <a:p>
              <a:endParaRPr lang="ja-JP" altLang="en-US" sz="2000"/>
            </a:p>
          </p:txBody>
        </p:sp>
        <p:sp>
          <p:nvSpPr>
            <p:cNvPr id="44"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45"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46" name="Text Box 55"/>
            <p:cNvSpPr txBox="1">
              <a:spLocks noChangeArrowheads="1"/>
            </p:cNvSpPr>
            <p:nvPr/>
          </p:nvSpPr>
          <p:spPr bwMode="auto">
            <a:xfrm>
              <a:off x="6959221"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7" name="Text Box 55"/>
            <p:cNvSpPr txBox="1">
              <a:spLocks noChangeArrowheads="1"/>
            </p:cNvSpPr>
            <p:nvPr/>
          </p:nvSpPr>
          <p:spPr bwMode="auto">
            <a:xfrm>
              <a:off x="6586481" y="459035"/>
              <a:ext cx="216000" cy="144000"/>
            </a:xfrm>
            <a:prstGeom prst="rect">
              <a:avLst/>
            </a:prstGeom>
            <a:solidFill>
              <a:schemeClr val="bg1"/>
            </a:solidFill>
            <a:ln w="9525" cmpd="sng"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solidFill>
                    <a:schemeClr val="tx1"/>
                  </a:solidFill>
                  <a:latin typeface="Arial" pitchFamily="34" charset="0"/>
                  <a:ea typeface="ＭＳ Ｐゴシック" pitchFamily="50" charset="-128"/>
                  <a:cs typeface="Arial" pitchFamily="34" charset="0"/>
                </a:rPr>
                <a:t>A1</a:t>
              </a:r>
              <a:endParaRPr lang="ja-JP" altLang="en-US" sz="800" dirty="0">
                <a:solidFill>
                  <a:schemeClr val="tx1"/>
                </a:solidFill>
                <a:latin typeface="Arial" pitchFamily="34" charset="0"/>
                <a:ea typeface="ＭＳ Ｐゴシック" pitchFamily="50" charset="-128"/>
                <a:cs typeface="Arial" pitchFamily="34" charset="0"/>
              </a:endParaRPr>
            </a:p>
          </p:txBody>
        </p:sp>
        <p:sp>
          <p:nvSpPr>
            <p:cNvPr id="48" name="Text Box 55"/>
            <p:cNvSpPr txBox="1">
              <a:spLocks noChangeArrowheads="1"/>
            </p:cNvSpPr>
            <p:nvPr/>
          </p:nvSpPr>
          <p:spPr bwMode="auto">
            <a:xfrm>
              <a:off x="658648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9"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50" name="AutoShape 18"/>
            <p:cNvCxnSpPr>
              <a:cxnSpLocks noChangeShapeType="1"/>
              <a:stCxn id="47" idx="3"/>
              <a:endCxn id="46"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8"/>
            <p:cNvCxnSpPr>
              <a:cxnSpLocks noChangeShapeType="1"/>
              <a:stCxn id="48" idx="3"/>
              <a:endCxn id="46"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55"/>
            <p:cNvSpPr txBox="1">
              <a:spLocks noChangeArrowheads="1"/>
            </p:cNvSpPr>
            <p:nvPr/>
          </p:nvSpPr>
          <p:spPr bwMode="auto">
            <a:xfrm>
              <a:off x="8773274"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3" name="Text Box 55"/>
            <p:cNvSpPr txBox="1">
              <a:spLocks noChangeArrowheads="1"/>
            </p:cNvSpPr>
            <p:nvPr/>
          </p:nvSpPr>
          <p:spPr bwMode="auto">
            <a:xfrm>
              <a:off x="8458274" y="58607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54" name="AutoShape 18"/>
            <p:cNvCxnSpPr>
              <a:cxnSpLocks noChangeShapeType="1"/>
              <a:stCxn id="53" idx="3"/>
              <a:endCxn id="52"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55"/>
            <p:cNvSpPr txBox="1">
              <a:spLocks noChangeArrowheads="1"/>
            </p:cNvSpPr>
            <p:nvPr/>
          </p:nvSpPr>
          <p:spPr bwMode="auto">
            <a:xfrm>
              <a:off x="771955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6" name="Text Box 55"/>
            <p:cNvSpPr txBox="1">
              <a:spLocks noChangeArrowheads="1"/>
            </p:cNvSpPr>
            <p:nvPr/>
          </p:nvSpPr>
          <p:spPr bwMode="auto">
            <a:xfrm>
              <a:off x="735152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57" name="Text Box 55"/>
            <p:cNvSpPr txBox="1">
              <a:spLocks noChangeArrowheads="1"/>
            </p:cNvSpPr>
            <p:nvPr/>
          </p:nvSpPr>
          <p:spPr bwMode="auto">
            <a:xfrm>
              <a:off x="7351521" y="730093"/>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chemeClr val="bg1"/>
                  </a:solidFill>
                  <a:latin typeface="Arial" pitchFamily="34" charset="0"/>
                  <a:ea typeface="ＭＳ Ｐゴシック" pitchFamily="50" charset="-128"/>
                  <a:cs typeface="Arial" pitchFamily="34" charset="0"/>
                </a:rPr>
                <a:t>B2</a:t>
              </a:r>
              <a:endParaRPr lang="ja-JP" altLang="en-US" sz="800" dirty="0">
                <a:solidFill>
                  <a:schemeClr val="bg1"/>
                </a:solidFill>
                <a:latin typeface="Arial" pitchFamily="34" charset="0"/>
                <a:ea typeface="ＭＳ Ｐゴシック" pitchFamily="50" charset="-128"/>
                <a:cs typeface="Arial" pitchFamily="34" charset="0"/>
              </a:endParaRPr>
            </a:p>
          </p:txBody>
        </p:sp>
        <p:cxnSp>
          <p:nvCxnSpPr>
            <p:cNvPr id="58" name="AutoShape 18"/>
            <p:cNvCxnSpPr>
              <a:cxnSpLocks noChangeShapeType="1"/>
              <a:stCxn id="56" idx="3"/>
              <a:endCxn id="55"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18"/>
            <p:cNvCxnSpPr>
              <a:cxnSpLocks noChangeShapeType="1"/>
              <a:stCxn id="57" idx="3"/>
              <a:endCxn id="55"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 Box 55"/>
            <p:cNvSpPr txBox="1">
              <a:spLocks noChangeArrowheads="1"/>
            </p:cNvSpPr>
            <p:nvPr/>
          </p:nvSpPr>
          <p:spPr bwMode="auto">
            <a:xfrm>
              <a:off x="806054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61" name="Text Box 55"/>
            <p:cNvSpPr txBox="1">
              <a:spLocks noChangeArrowheads="1"/>
            </p:cNvSpPr>
            <p:nvPr/>
          </p:nvSpPr>
          <p:spPr bwMode="auto">
            <a:xfrm>
              <a:off x="8001265" y="95105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62" name="AutoShape 18"/>
            <p:cNvCxnSpPr>
              <a:cxnSpLocks noChangeShapeType="1"/>
              <a:stCxn id="46" idx="3"/>
              <a:endCxn id="56"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8"/>
            <p:cNvCxnSpPr>
              <a:cxnSpLocks noChangeShapeType="1"/>
              <a:stCxn id="43" idx="2"/>
              <a:endCxn id="61"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8"/>
            <p:cNvCxnSpPr>
              <a:cxnSpLocks noChangeShapeType="1"/>
              <a:stCxn id="55" idx="3"/>
              <a:endCxn id="60"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18"/>
            <p:cNvCxnSpPr>
              <a:cxnSpLocks noChangeShapeType="1"/>
              <a:stCxn id="60" idx="3"/>
              <a:endCxn id="53"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18"/>
            <p:cNvCxnSpPr>
              <a:cxnSpLocks noChangeShapeType="1"/>
              <a:stCxn id="56" idx="2"/>
              <a:endCxn id="57"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4" name="図 33"/>
          <p:cNvPicPr>
            <a:picLocks noChangeAspect="1"/>
          </p:cNvPicPr>
          <p:nvPr/>
        </p:nvPicPr>
        <p:blipFill rotWithShape="1">
          <a:blip r:embed="rId3"/>
          <a:srcRect b="2273"/>
          <a:stretch/>
        </p:blipFill>
        <p:spPr>
          <a:xfrm>
            <a:off x="581129" y="2445658"/>
            <a:ext cx="2590477" cy="2387332"/>
          </a:xfrm>
          <a:prstGeom prst="rect">
            <a:avLst/>
          </a:prstGeom>
          <a:solidFill>
            <a:schemeClr val="bg1"/>
          </a:solidFill>
        </p:spPr>
      </p:pic>
      <p:pic>
        <p:nvPicPr>
          <p:cNvPr id="35" name="図 34"/>
          <p:cNvPicPr/>
          <p:nvPr/>
        </p:nvPicPr>
        <p:blipFill>
          <a:blip r:embed="rId4"/>
          <a:stretch>
            <a:fillRect/>
          </a:stretch>
        </p:blipFill>
        <p:spPr>
          <a:xfrm>
            <a:off x="827584" y="5085242"/>
            <a:ext cx="3636645" cy="1056640"/>
          </a:xfrm>
          <a:prstGeom prst="rect">
            <a:avLst/>
          </a:prstGeom>
          <a:solidFill>
            <a:schemeClr val="bg1"/>
          </a:solidFill>
        </p:spPr>
      </p:pic>
      <p:pic>
        <p:nvPicPr>
          <p:cNvPr id="36" name="図 35"/>
          <p:cNvPicPr>
            <a:picLocks noChangeAspect="1"/>
          </p:cNvPicPr>
          <p:nvPr/>
        </p:nvPicPr>
        <p:blipFill rotWithShape="1">
          <a:blip r:embed="rId5"/>
          <a:srcRect t="13" b="54035"/>
          <a:stretch/>
        </p:blipFill>
        <p:spPr>
          <a:xfrm>
            <a:off x="3383138" y="2420627"/>
            <a:ext cx="3127519" cy="1588438"/>
          </a:xfrm>
          <a:prstGeom prst="rect">
            <a:avLst/>
          </a:prstGeom>
          <a:solidFill>
            <a:schemeClr val="bg1"/>
          </a:solidFill>
        </p:spPr>
      </p:pic>
      <p:pic>
        <p:nvPicPr>
          <p:cNvPr id="37" name="図 36"/>
          <p:cNvPicPr>
            <a:picLocks noChangeAspect="1"/>
          </p:cNvPicPr>
          <p:nvPr/>
        </p:nvPicPr>
        <p:blipFill rotWithShape="1">
          <a:blip r:embed="rId5"/>
          <a:srcRect t="50562" b="3832"/>
          <a:stretch/>
        </p:blipFill>
        <p:spPr>
          <a:xfrm>
            <a:off x="4781669" y="3220826"/>
            <a:ext cx="3440271" cy="1734125"/>
          </a:xfrm>
          <a:prstGeom prst="rect">
            <a:avLst/>
          </a:prstGeom>
          <a:solidFill>
            <a:schemeClr val="bg1"/>
          </a:solidFill>
        </p:spPr>
      </p:pic>
      <p:pic>
        <p:nvPicPr>
          <p:cNvPr id="38" name="図 37"/>
          <p:cNvPicPr>
            <a:picLocks noChangeAspect="1"/>
          </p:cNvPicPr>
          <p:nvPr/>
        </p:nvPicPr>
        <p:blipFill>
          <a:blip r:embed="rId6"/>
          <a:stretch>
            <a:fillRect/>
          </a:stretch>
        </p:blipFill>
        <p:spPr>
          <a:xfrm>
            <a:off x="5955996" y="4595562"/>
            <a:ext cx="2500186" cy="1680813"/>
          </a:xfrm>
          <a:prstGeom prst="rect">
            <a:avLst/>
          </a:prstGeom>
          <a:solidFill>
            <a:schemeClr val="bg1"/>
          </a:solidFill>
        </p:spPr>
      </p:pic>
    </p:spTree>
    <p:extLst>
      <p:ext uri="{BB962C8B-B14F-4D97-AF65-F5344CB8AC3E}">
        <p14:creationId xmlns:p14="http://schemas.microsoft.com/office/powerpoint/2010/main" val="3510973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7/11</a:t>
            </a:r>
            <a:r>
              <a:rPr lang="ja-JP" altLang="en-US" dirty="0" smtClean="0"/>
              <a:t>）</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B</a:t>
            </a:r>
            <a:r>
              <a:rPr lang="en-US" altLang="ja-JP" sz="2000" b="1" dirty="0">
                <a:latin typeface="メイリオ" pitchFamily="50" charset="-128"/>
                <a:ea typeface="メイリオ" pitchFamily="50" charset="-128"/>
                <a:cs typeface="メイリオ" pitchFamily="50" charset="-128"/>
              </a:rPr>
              <a:t>3</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技術的なアーキテクチャを定義する</a:t>
            </a:r>
            <a:endParaRPr kumimoji="1" lang="ja-JP" altLang="en-US" sz="2000" b="1" dirty="0">
              <a:latin typeface="メイリオ" pitchFamily="50" charset="-128"/>
              <a:ea typeface="メイリオ" pitchFamily="50" charset="-128"/>
              <a:cs typeface="メイリオ" pitchFamily="50" charset="-128"/>
            </a:endParaRPr>
          </a:p>
        </p:txBody>
      </p:sp>
      <p:sp>
        <p:nvSpPr>
          <p:cNvPr id="10" name="角丸四角形 9"/>
          <p:cNvSpPr/>
          <p:nvPr/>
        </p:nvSpPr>
        <p:spPr>
          <a:xfrm>
            <a:off x="395536" y="1268760"/>
            <a:ext cx="8352928" cy="1368152"/>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技術情報を収集する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非機能要求を検討する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システムの配置を検討する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新システムのアーキテクチャを定義する</a:t>
            </a:r>
            <a:endParaRPr lang="ja-JP" altLang="en-US" sz="1600" dirty="0">
              <a:latin typeface="メイリオ" pitchFamily="50" charset="-128"/>
              <a:ea typeface="メイリオ" pitchFamily="50" charset="-128"/>
              <a:cs typeface="メイリオ" pitchFamily="50" charset="-128"/>
            </a:endParaRPr>
          </a:p>
        </p:txBody>
      </p:sp>
      <p:sp>
        <p:nvSpPr>
          <p:cNvPr id="129" name="テキスト ボックス 128"/>
          <p:cNvSpPr txBox="1"/>
          <p:nvPr/>
        </p:nvSpPr>
        <p:spPr>
          <a:xfrm>
            <a:off x="323528" y="2874422"/>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grpSp>
        <p:nvGrpSpPr>
          <p:cNvPr id="39" name="グループ化 38"/>
          <p:cNvGrpSpPr/>
          <p:nvPr/>
        </p:nvGrpSpPr>
        <p:grpSpPr>
          <a:xfrm>
            <a:off x="6535412" y="116632"/>
            <a:ext cx="2501084" cy="940183"/>
            <a:chOff x="6537504" y="188640"/>
            <a:chExt cx="2501084" cy="940183"/>
          </a:xfrm>
        </p:grpSpPr>
        <p:sp>
          <p:nvSpPr>
            <p:cNvPr id="40" name="Rectangle 10"/>
            <p:cNvSpPr>
              <a:spLocks noChangeArrowheads="1"/>
            </p:cNvSpPr>
            <p:nvPr/>
          </p:nvSpPr>
          <p:spPr bwMode="auto">
            <a:xfrm>
              <a:off x="6537504" y="390822"/>
              <a:ext cx="72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1" name="Rectangle 10"/>
            <p:cNvSpPr>
              <a:spLocks noChangeArrowheads="1"/>
            </p:cNvSpPr>
            <p:nvPr/>
          </p:nvSpPr>
          <p:spPr bwMode="auto">
            <a:xfrm>
              <a:off x="8390588" y="390822"/>
              <a:ext cx="648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2" name="Rectangle 10"/>
            <p:cNvSpPr>
              <a:spLocks noChangeArrowheads="1"/>
            </p:cNvSpPr>
            <p:nvPr/>
          </p:nvSpPr>
          <p:spPr bwMode="auto">
            <a:xfrm>
              <a:off x="7281161" y="390823"/>
              <a:ext cx="1080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3" name="Rectangle 37"/>
            <p:cNvSpPr>
              <a:spLocks noChangeArrowheads="1"/>
            </p:cNvSpPr>
            <p:nvPr/>
          </p:nvSpPr>
          <p:spPr bwMode="auto">
            <a:xfrm>
              <a:off x="7317297" y="426746"/>
              <a:ext cx="1008000" cy="486000"/>
            </a:xfrm>
            <a:prstGeom prst="rect">
              <a:avLst/>
            </a:prstGeom>
            <a:solidFill>
              <a:srgbClr val="FFCCCC"/>
            </a:solidFill>
            <a:ln w="9525" algn="ctr">
              <a:solidFill>
                <a:srgbClr val="5F5F5F"/>
              </a:solidFill>
              <a:prstDash val="sysDot"/>
              <a:miter lim="800000"/>
              <a:headEnd/>
              <a:tailEnd/>
            </a:ln>
            <a:effectLst/>
            <a:extLst/>
          </p:spPr>
          <p:txBody>
            <a:bodyPr wrap="none" anchor="ctr"/>
            <a:lstStyle/>
            <a:p>
              <a:endParaRPr lang="ja-JP" altLang="en-US" sz="2000"/>
            </a:p>
          </p:txBody>
        </p:sp>
        <p:sp>
          <p:nvSpPr>
            <p:cNvPr id="44"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45"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46" name="Text Box 55"/>
            <p:cNvSpPr txBox="1">
              <a:spLocks noChangeArrowheads="1"/>
            </p:cNvSpPr>
            <p:nvPr/>
          </p:nvSpPr>
          <p:spPr bwMode="auto">
            <a:xfrm>
              <a:off x="6959221"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7" name="Text Box 55"/>
            <p:cNvSpPr txBox="1">
              <a:spLocks noChangeArrowheads="1"/>
            </p:cNvSpPr>
            <p:nvPr/>
          </p:nvSpPr>
          <p:spPr bwMode="auto">
            <a:xfrm>
              <a:off x="6586481" y="459035"/>
              <a:ext cx="216000" cy="144000"/>
            </a:xfrm>
            <a:prstGeom prst="rect">
              <a:avLst/>
            </a:prstGeom>
            <a:solidFill>
              <a:schemeClr val="bg1"/>
            </a:solidFill>
            <a:ln w="9525" cmpd="sng"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solidFill>
                    <a:schemeClr val="tx1"/>
                  </a:solidFill>
                  <a:latin typeface="Arial" pitchFamily="34" charset="0"/>
                  <a:ea typeface="ＭＳ Ｐゴシック" pitchFamily="50" charset="-128"/>
                  <a:cs typeface="Arial" pitchFamily="34" charset="0"/>
                </a:rPr>
                <a:t>A1</a:t>
              </a:r>
              <a:endParaRPr lang="ja-JP" altLang="en-US" sz="800" dirty="0">
                <a:solidFill>
                  <a:schemeClr val="tx1"/>
                </a:solidFill>
                <a:latin typeface="Arial" pitchFamily="34" charset="0"/>
                <a:ea typeface="ＭＳ Ｐゴシック" pitchFamily="50" charset="-128"/>
                <a:cs typeface="Arial" pitchFamily="34" charset="0"/>
              </a:endParaRPr>
            </a:p>
          </p:txBody>
        </p:sp>
        <p:sp>
          <p:nvSpPr>
            <p:cNvPr id="48" name="Text Box 55"/>
            <p:cNvSpPr txBox="1">
              <a:spLocks noChangeArrowheads="1"/>
            </p:cNvSpPr>
            <p:nvPr/>
          </p:nvSpPr>
          <p:spPr bwMode="auto">
            <a:xfrm>
              <a:off x="658648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9"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50" name="AutoShape 18"/>
            <p:cNvCxnSpPr>
              <a:cxnSpLocks noChangeShapeType="1"/>
              <a:stCxn id="47" idx="3"/>
              <a:endCxn id="46"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8"/>
            <p:cNvCxnSpPr>
              <a:cxnSpLocks noChangeShapeType="1"/>
              <a:stCxn id="48" idx="3"/>
              <a:endCxn id="46"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55"/>
            <p:cNvSpPr txBox="1">
              <a:spLocks noChangeArrowheads="1"/>
            </p:cNvSpPr>
            <p:nvPr/>
          </p:nvSpPr>
          <p:spPr bwMode="auto">
            <a:xfrm>
              <a:off x="8773274"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3" name="Text Box 55"/>
            <p:cNvSpPr txBox="1">
              <a:spLocks noChangeArrowheads="1"/>
            </p:cNvSpPr>
            <p:nvPr/>
          </p:nvSpPr>
          <p:spPr bwMode="auto">
            <a:xfrm>
              <a:off x="8458274" y="58607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54" name="AutoShape 18"/>
            <p:cNvCxnSpPr>
              <a:cxnSpLocks noChangeShapeType="1"/>
              <a:stCxn id="53" idx="3"/>
              <a:endCxn id="52"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55"/>
            <p:cNvSpPr txBox="1">
              <a:spLocks noChangeArrowheads="1"/>
            </p:cNvSpPr>
            <p:nvPr/>
          </p:nvSpPr>
          <p:spPr bwMode="auto">
            <a:xfrm>
              <a:off x="7719559" y="586077"/>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chemeClr val="bg1"/>
                  </a:solidFill>
                  <a:latin typeface="Arial" pitchFamily="34" charset="0"/>
                  <a:ea typeface="ＭＳ Ｐゴシック" pitchFamily="50" charset="-128"/>
                  <a:cs typeface="Arial" pitchFamily="34" charset="0"/>
                </a:rPr>
                <a:t>B3</a:t>
              </a:r>
              <a:endParaRPr lang="ja-JP" altLang="en-US" sz="800" dirty="0">
                <a:solidFill>
                  <a:schemeClr val="bg1"/>
                </a:solidFill>
                <a:latin typeface="Arial" pitchFamily="34" charset="0"/>
                <a:ea typeface="ＭＳ Ｐゴシック" pitchFamily="50" charset="-128"/>
                <a:cs typeface="Arial" pitchFamily="34" charset="0"/>
              </a:endParaRPr>
            </a:p>
          </p:txBody>
        </p:sp>
        <p:sp>
          <p:nvSpPr>
            <p:cNvPr id="56" name="Text Box 55"/>
            <p:cNvSpPr txBox="1">
              <a:spLocks noChangeArrowheads="1"/>
            </p:cNvSpPr>
            <p:nvPr/>
          </p:nvSpPr>
          <p:spPr bwMode="auto">
            <a:xfrm>
              <a:off x="735152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57" name="Text Box 55"/>
            <p:cNvSpPr txBox="1">
              <a:spLocks noChangeArrowheads="1"/>
            </p:cNvSpPr>
            <p:nvPr/>
          </p:nvSpPr>
          <p:spPr bwMode="auto">
            <a:xfrm>
              <a:off x="735152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58" name="AutoShape 18"/>
            <p:cNvCxnSpPr>
              <a:cxnSpLocks noChangeShapeType="1"/>
              <a:stCxn id="56" idx="3"/>
              <a:endCxn id="55"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18"/>
            <p:cNvCxnSpPr>
              <a:cxnSpLocks noChangeShapeType="1"/>
              <a:stCxn id="57" idx="3"/>
              <a:endCxn id="55"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 Box 55"/>
            <p:cNvSpPr txBox="1">
              <a:spLocks noChangeArrowheads="1"/>
            </p:cNvSpPr>
            <p:nvPr/>
          </p:nvSpPr>
          <p:spPr bwMode="auto">
            <a:xfrm>
              <a:off x="806054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61" name="Text Box 55"/>
            <p:cNvSpPr txBox="1">
              <a:spLocks noChangeArrowheads="1"/>
            </p:cNvSpPr>
            <p:nvPr/>
          </p:nvSpPr>
          <p:spPr bwMode="auto">
            <a:xfrm>
              <a:off x="8001265" y="95105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62" name="AutoShape 18"/>
            <p:cNvCxnSpPr>
              <a:cxnSpLocks noChangeShapeType="1"/>
              <a:stCxn id="46" idx="3"/>
              <a:endCxn id="56"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8"/>
            <p:cNvCxnSpPr>
              <a:cxnSpLocks noChangeShapeType="1"/>
              <a:stCxn id="43" idx="2"/>
              <a:endCxn id="61"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8"/>
            <p:cNvCxnSpPr>
              <a:cxnSpLocks noChangeShapeType="1"/>
              <a:stCxn id="55" idx="3"/>
              <a:endCxn id="60"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18"/>
            <p:cNvCxnSpPr>
              <a:cxnSpLocks noChangeShapeType="1"/>
              <a:stCxn id="60" idx="3"/>
              <a:endCxn id="53"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18"/>
            <p:cNvCxnSpPr>
              <a:cxnSpLocks noChangeShapeType="1"/>
              <a:stCxn id="56" idx="2"/>
              <a:endCxn id="57"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310041"/>
            <a:ext cx="5148438" cy="2783255"/>
          </a:xfrm>
          <a:prstGeom prst="rect">
            <a:avLst/>
          </a:prstGeom>
          <a:solidFill>
            <a:schemeClr val="bg1"/>
          </a:solidFill>
          <a:ln>
            <a:noFill/>
          </a:ln>
          <a:effectLst/>
        </p:spPr>
      </p:pic>
      <p:pic>
        <p:nvPicPr>
          <p:cNvPr id="36" name="Picture 36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7846" y="4581128"/>
            <a:ext cx="3318170" cy="1885121"/>
          </a:xfrm>
          <a:prstGeom prst="rect">
            <a:avLst/>
          </a:prstGeom>
          <a:solidFill>
            <a:schemeClr val="bg1"/>
          </a:solidFill>
          <a:ln>
            <a:solidFill>
              <a:schemeClr val="bg1">
                <a:lumMod val="85000"/>
              </a:schemeClr>
            </a:solidFill>
          </a:ln>
          <a:extLst/>
        </p:spPr>
      </p:pic>
      <p:pic>
        <p:nvPicPr>
          <p:cNvPr id="37" name="Picture 39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4357" y="3212976"/>
            <a:ext cx="3056804" cy="1872476"/>
          </a:xfrm>
          <a:prstGeom prst="rect">
            <a:avLst/>
          </a:prstGeom>
          <a:solidFill>
            <a:schemeClr val="bg1"/>
          </a:solidFill>
          <a:ln>
            <a:noFill/>
          </a:ln>
          <a:extLst/>
        </p:spPr>
      </p:pic>
      <p:pic>
        <p:nvPicPr>
          <p:cNvPr id="38" name="図 37"/>
          <p:cNvPicPr>
            <a:picLocks noChangeAspect="1"/>
          </p:cNvPicPr>
          <p:nvPr/>
        </p:nvPicPr>
        <p:blipFill>
          <a:blip r:embed="rId6"/>
          <a:stretch>
            <a:fillRect/>
          </a:stretch>
        </p:blipFill>
        <p:spPr>
          <a:xfrm>
            <a:off x="5277366" y="4452921"/>
            <a:ext cx="3111058" cy="2022828"/>
          </a:xfrm>
          <a:prstGeom prst="rect">
            <a:avLst/>
          </a:prstGeom>
          <a:solidFill>
            <a:schemeClr val="bg1"/>
          </a:solidFill>
          <a:ln>
            <a:solidFill>
              <a:schemeClr val="bg1">
                <a:lumMod val="85000"/>
              </a:schemeClr>
            </a:solidFill>
          </a:ln>
        </p:spPr>
      </p:pic>
    </p:spTree>
    <p:extLst>
      <p:ext uri="{BB962C8B-B14F-4D97-AF65-F5344CB8AC3E}">
        <p14:creationId xmlns:p14="http://schemas.microsoft.com/office/powerpoint/2010/main" val="3510973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8/11</a:t>
            </a:r>
            <a:r>
              <a:rPr lang="ja-JP" altLang="en-US" dirty="0" smtClean="0"/>
              <a:t>）</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B</a:t>
            </a:r>
            <a:r>
              <a:rPr lang="en-US" altLang="ja-JP" sz="2000" b="1" dirty="0">
                <a:latin typeface="メイリオ" pitchFamily="50" charset="-128"/>
                <a:ea typeface="メイリオ" pitchFamily="50" charset="-128"/>
                <a:cs typeface="メイリオ" pitchFamily="50" charset="-128"/>
              </a:rPr>
              <a:t>4</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移行を検討する</a:t>
            </a:r>
            <a:endParaRPr kumimoji="1" lang="ja-JP" altLang="en-US" sz="2000" b="1" dirty="0">
              <a:latin typeface="メイリオ" pitchFamily="50" charset="-128"/>
              <a:ea typeface="メイリオ" pitchFamily="50" charset="-128"/>
              <a:cs typeface="メイリオ" pitchFamily="50" charset="-128"/>
            </a:endParaRPr>
          </a:p>
        </p:txBody>
      </p:sp>
      <p:sp>
        <p:nvSpPr>
          <p:cNvPr id="10" name="角丸四角形 9"/>
          <p:cNvSpPr/>
          <p:nvPr/>
        </p:nvSpPr>
        <p:spPr>
          <a:xfrm>
            <a:off x="395536" y="1268760"/>
            <a:ext cx="8352928" cy="720080"/>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業務・システムへの影響を整理する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業務・システム変更への対応を検討する</a:t>
            </a:r>
            <a:endParaRPr lang="ja-JP" altLang="en-US" sz="1600" dirty="0">
              <a:latin typeface="メイリオ" pitchFamily="50" charset="-128"/>
              <a:ea typeface="メイリオ" pitchFamily="50" charset="-128"/>
              <a:cs typeface="メイリオ" pitchFamily="50" charset="-128"/>
            </a:endParaRPr>
          </a:p>
        </p:txBody>
      </p:sp>
      <p:sp>
        <p:nvSpPr>
          <p:cNvPr id="129" name="テキスト ボックス 128"/>
          <p:cNvSpPr txBox="1"/>
          <p:nvPr/>
        </p:nvSpPr>
        <p:spPr>
          <a:xfrm>
            <a:off x="323528" y="2204864"/>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grpSp>
        <p:nvGrpSpPr>
          <p:cNvPr id="39" name="グループ化 38"/>
          <p:cNvGrpSpPr/>
          <p:nvPr/>
        </p:nvGrpSpPr>
        <p:grpSpPr>
          <a:xfrm>
            <a:off x="6535412" y="116632"/>
            <a:ext cx="2501084" cy="940183"/>
            <a:chOff x="6537504" y="188640"/>
            <a:chExt cx="2501084" cy="940183"/>
          </a:xfrm>
        </p:grpSpPr>
        <p:sp>
          <p:nvSpPr>
            <p:cNvPr id="40" name="Rectangle 10"/>
            <p:cNvSpPr>
              <a:spLocks noChangeArrowheads="1"/>
            </p:cNvSpPr>
            <p:nvPr/>
          </p:nvSpPr>
          <p:spPr bwMode="auto">
            <a:xfrm>
              <a:off x="6537504" y="390822"/>
              <a:ext cx="72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1" name="Rectangle 10"/>
            <p:cNvSpPr>
              <a:spLocks noChangeArrowheads="1"/>
            </p:cNvSpPr>
            <p:nvPr/>
          </p:nvSpPr>
          <p:spPr bwMode="auto">
            <a:xfrm>
              <a:off x="8390588" y="390822"/>
              <a:ext cx="648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2" name="Rectangle 10"/>
            <p:cNvSpPr>
              <a:spLocks noChangeArrowheads="1"/>
            </p:cNvSpPr>
            <p:nvPr/>
          </p:nvSpPr>
          <p:spPr bwMode="auto">
            <a:xfrm>
              <a:off x="7281161" y="390823"/>
              <a:ext cx="1080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3" name="Rectangle 37"/>
            <p:cNvSpPr>
              <a:spLocks noChangeArrowheads="1"/>
            </p:cNvSpPr>
            <p:nvPr/>
          </p:nvSpPr>
          <p:spPr bwMode="auto">
            <a:xfrm>
              <a:off x="7317297" y="426746"/>
              <a:ext cx="1008000" cy="486000"/>
            </a:xfrm>
            <a:prstGeom prst="rect">
              <a:avLst/>
            </a:prstGeom>
            <a:solidFill>
              <a:srgbClr val="FFCCCC"/>
            </a:solidFill>
            <a:ln w="9525" algn="ctr">
              <a:solidFill>
                <a:srgbClr val="5F5F5F"/>
              </a:solidFill>
              <a:prstDash val="sysDot"/>
              <a:miter lim="800000"/>
              <a:headEnd/>
              <a:tailEnd/>
            </a:ln>
            <a:effectLst/>
            <a:extLst/>
          </p:spPr>
          <p:txBody>
            <a:bodyPr wrap="none" anchor="ctr"/>
            <a:lstStyle/>
            <a:p>
              <a:endParaRPr lang="ja-JP" altLang="en-US" sz="2000"/>
            </a:p>
          </p:txBody>
        </p:sp>
        <p:sp>
          <p:nvSpPr>
            <p:cNvPr id="44"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45"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46" name="Text Box 55"/>
            <p:cNvSpPr txBox="1">
              <a:spLocks noChangeArrowheads="1"/>
            </p:cNvSpPr>
            <p:nvPr/>
          </p:nvSpPr>
          <p:spPr bwMode="auto">
            <a:xfrm>
              <a:off x="6959221"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7" name="Text Box 55"/>
            <p:cNvSpPr txBox="1">
              <a:spLocks noChangeArrowheads="1"/>
            </p:cNvSpPr>
            <p:nvPr/>
          </p:nvSpPr>
          <p:spPr bwMode="auto">
            <a:xfrm>
              <a:off x="6586481" y="459035"/>
              <a:ext cx="216000" cy="144000"/>
            </a:xfrm>
            <a:prstGeom prst="rect">
              <a:avLst/>
            </a:prstGeom>
            <a:solidFill>
              <a:schemeClr val="bg1"/>
            </a:solidFill>
            <a:ln w="9525" cmpd="sng"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solidFill>
                    <a:schemeClr val="tx1"/>
                  </a:solidFill>
                  <a:latin typeface="Arial" pitchFamily="34" charset="0"/>
                  <a:ea typeface="ＭＳ Ｐゴシック" pitchFamily="50" charset="-128"/>
                  <a:cs typeface="Arial" pitchFamily="34" charset="0"/>
                </a:rPr>
                <a:t>A1</a:t>
              </a:r>
              <a:endParaRPr lang="ja-JP" altLang="en-US" sz="800" dirty="0">
                <a:solidFill>
                  <a:schemeClr val="tx1"/>
                </a:solidFill>
                <a:latin typeface="Arial" pitchFamily="34" charset="0"/>
                <a:ea typeface="ＭＳ Ｐゴシック" pitchFamily="50" charset="-128"/>
                <a:cs typeface="Arial" pitchFamily="34" charset="0"/>
              </a:endParaRPr>
            </a:p>
          </p:txBody>
        </p:sp>
        <p:sp>
          <p:nvSpPr>
            <p:cNvPr id="48" name="Text Box 55"/>
            <p:cNvSpPr txBox="1">
              <a:spLocks noChangeArrowheads="1"/>
            </p:cNvSpPr>
            <p:nvPr/>
          </p:nvSpPr>
          <p:spPr bwMode="auto">
            <a:xfrm>
              <a:off x="658648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9"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50" name="AutoShape 18"/>
            <p:cNvCxnSpPr>
              <a:cxnSpLocks noChangeShapeType="1"/>
              <a:stCxn id="47" idx="3"/>
              <a:endCxn id="46"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8"/>
            <p:cNvCxnSpPr>
              <a:cxnSpLocks noChangeShapeType="1"/>
              <a:stCxn id="48" idx="3"/>
              <a:endCxn id="46"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55"/>
            <p:cNvSpPr txBox="1">
              <a:spLocks noChangeArrowheads="1"/>
            </p:cNvSpPr>
            <p:nvPr/>
          </p:nvSpPr>
          <p:spPr bwMode="auto">
            <a:xfrm>
              <a:off x="8773274"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3" name="Text Box 55"/>
            <p:cNvSpPr txBox="1">
              <a:spLocks noChangeArrowheads="1"/>
            </p:cNvSpPr>
            <p:nvPr/>
          </p:nvSpPr>
          <p:spPr bwMode="auto">
            <a:xfrm>
              <a:off x="8458274" y="58607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54" name="AutoShape 18"/>
            <p:cNvCxnSpPr>
              <a:cxnSpLocks noChangeShapeType="1"/>
              <a:stCxn id="53" idx="3"/>
              <a:endCxn id="52"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55"/>
            <p:cNvSpPr txBox="1">
              <a:spLocks noChangeArrowheads="1"/>
            </p:cNvSpPr>
            <p:nvPr/>
          </p:nvSpPr>
          <p:spPr bwMode="auto">
            <a:xfrm>
              <a:off x="771955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6" name="Text Box 55"/>
            <p:cNvSpPr txBox="1">
              <a:spLocks noChangeArrowheads="1"/>
            </p:cNvSpPr>
            <p:nvPr/>
          </p:nvSpPr>
          <p:spPr bwMode="auto">
            <a:xfrm>
              <a:off x="735152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57" name="Text Box 55"/>
            <p:cNvSpPr txBox="1">
              <a:spLocks noChangeArrowheads="1"/>
            </p:cNvSpPr>
            <p:nvPr/>
          </p:nvSpPr>
          <p:spPr bwMode="auto">
            <a:xfrm>
              <a:off x="735152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58" name="AutoShape 18"/>
            <p:cNvCxnSpPr>
              <a:cxnSpLocks noChangeShapeType="1"/>
              <a:stCxn id="56" idx="3"/>
              <a:endCxn id="55"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18"/>
            <p:cNvCxnSpPr>
              <a:cxnSpLocks noChangeShapeType="1"/>
              <a:stCxn id="57" idx="3"/>
              <a:endCxn id="55"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 Box 55"/>
            <p:cNvSpPr txBox="1">
              <a:spLocks noChangeArrowheads="1"/>
            </p:cNvSpPr>
            <p:nvPr/>
          </p:nvSpPr>
          <p:spPr bwMode="auto">
            <a:xfrm>
              <a:off x="8060549" y="586077"/>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chemeClr val="bg1"/>
                  </a:solidFill>
                  <a:latin typeface="Arial" pitchFamily="34" charset="0"/>
                  <a:ea typeface="ＭＳ Ｐゴシック" pitchFamily="50" charset="-128"/>
                  <a:cs typeface="Arial" pitchFamily="34" charset="0"/>
                </a:rPr>
                <a:t>B4</a:t>
              </a:r>
              <a:endParaRPr lang="ja-JP" altLang="en-US" sz="800" dirty="0">
                <a:solidFill>
                  <a:schemeClr val="bg1"/>
                </a:solidFill>
                <a:latin typeface="Arial" pitchFamily="34" charset="0"/>
                <a:ea typeface="ＭＳ Ｐゴシック" pitchFamily="50" charset="-128"/>
                <a:cs typeface="Arial" pitchFamily="34" charset="0"/>
              </a:endParaRPr>
            </a:p>
          </p:txBody>
        </p:sp>
        <p:sp>
          <p:nvSpPr>
            <p:cNvPr id="61" name="Text Box 55"/>
            <p:cNvSpPr txBox="1">
              <a:spLocks noChangeArrowheads="1"/>
            </p:cNvSpPr>
            <p:nvPr/>
          </p:nvSpPr>
          <p:spPr bwMode="auto">
            <a:xfrm>
              <a:off x="8001265" y="95105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62" name="AutoShape 18"/>
            <p:cNvCxnSpPr>
              <a:cxnSpLocks noChangeShapeType="1"/>
              <a:stCxn id="46" idx="3"/>
              <a:endCxn id="56"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8"/>
            <p:cNvCxnSpPr>
              <a:cxnSpLocks noChangeShapeType="1"/>
              <a:stCxn id="43" idx="2"/>
              <a:endCxn id="61"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8"/>
            <p:cNvCxnSpPr>
              <a:cxnSpLocks noChangeShapeType="1"/>
              <a:stCxn id="55" idx="3"/>
              <a:endCxn id="60"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18"/>
            <p:cNvCxnSpPr>
              <a:cxnSpLocks noChangeShapeType="1"/>
              <a:stCxn id="60" idx="3"/>
              <a:endCxn id="53"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18"/>
            <p:cNvCxnSpPr>
              <a:cxnSpLocks noChangeShapeType="1"/>
              <a:stCxn id="56" idx="2"/>
              <a:endCxn id="57"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4" name="図 33"/>
          <p:cNvPicPr>
            <a:picLocks noChangeAspect="1"/>
          </p:cNvPicPr>
          <p:nvPr/>
        </p:nvPicPr>
        <p:blipFill>
          <a:blip r:embed="rId3"/>
          <a:stretch>
            <a:fillRect/>
          </a:stretch>
        </p:blipFill>
        <p:spPr>
          <a:xfrm>
            <a:off x="611560" y="2537711"/>
            <a:ext cx="5692938" cy="4011516"/>
          </a:xfrm>
          <a:prstGeom prst="rect">
            <a:avLst/>
          </a:prstGeom>
          <a:solidFill>
            <a:schemeClr val="bg1"/>
          </a:solidFill>
        </p:spPr>
      </p:pic>
      <p:sp>
        <p:nvSpPr>
          <p:cNvPr id="35" name="雲形吹き出し 34"/>
          <p:cNvSpPr/>
          <p:nvPr/>
        </p:nvSpPr>
        <p:spPr bwMode="auto">
          <a:xfrm>
            <a:off x="4345044" y="1813787"/>
            <a:ext cx="4619444" cy="751117"/>
          </a:xfrm>
          <a:prstGeom prst="cloudCallout">
            <a:avLst>
              <a:gd name="adj1" fmla="val -39643"/>
              <a:gd name="adj2" fmla="val -71605"/>
            </a:avLst>
          </a:prstGeom>
          <a:solidFill>
            <a:srgbClr val="FFFF66"/>
          </a:solidFill>
          <a:ln>
            <a:solidFill>
              <a:srgbClr val="FFC000"/>
            </a:solidFill>
          </a:ln>
          <a:effectLst>
            <a:outerShdw blurRad="50800" dist="38100" dir="2700000" algn="tl" rotWithShape="0">
              <a:prstClr val="black">
                <a:alpha val="40000"/>
              </a:prstClr>
            </a:outerShdw>
          </a:effectLst>
          <a:extLst/>
        </p:spPr>
        <p:txBody>
          <a:bodyPr wrap="square" lIns="36000" tIns="36000" rIns="36000" bIns="36000" rtlCol="0" anchor="ctr" anchorCtr="0"/>
          <a:lstStyle/>
          <a:p>
            <a:pPr algn="ctr"/>
            <a:r>
              <a:rPr kumimoji="1" lang="ja-JP" altLang="en-US" sz="1200" dirty="0" smtClean="0">
                <a:latin typeface="メイリオ" pitchFamily="50" charset="-128"/>
                <a:ea typeface="メイリオ" pitchFamily="50" charset="-128"/>
                <a:cs typeface="メイリオ" pitchFamily="50" charset="-128"/>
              </a:rPr>
              <a:t>新業務・システムへ移行するために必要な体制、スキル、トレーニング等を検討する。</a:t>
            </a:r>
          </a:p>
        </p:txBody>
      </p:sp>
      <p:sp>
        <p:nvSpPr>
          <p:cNvPr id="38" name="テキスト ボックス 37"/>
          <p:cNvSpPr txBox="1"/>
          <p:nvPr/>
        </p:nvSpPr>
        <p:spPr>
          <a:xfrm>
            <a:off x="5436096" y="2636912"/>
            <a:ext cx="3312368" cy="576064"/>
          </a:xfrm>
          <a:prstGeom prst="rect">
            <a:avLst/>
          </a:prstGeom>
          <a:noFill/>
        </p:spPr>
        <p:txBody>
          <a:bodyPr wrap="square" rtlCol="0">
            <a:spAutoFit/>
          </a:bodyPr>
          <a:lstStyle/>
          <a:p>
            <a:pPr marL="171450" indent="-171450">
              <a:buFont typeface="メイリオ" pitchFamily="50" charset="-128"/>
              <a:buChar char="※"/>
            </a:pPr>
            <a:r>
              <a:rPr lang="ja-JP" altLang="en-US" sz="1050" dirty="0" smtClean="0">
                <a:latin typeface="メイリオ" pitchFamily="50" charset="-128"/>
                <a:ea typeface="メイリオ" pitchFamily="50" charset="-128"/>
                <a:cs typeface="メイリオ" pitchFamily="50" charset="-128"/>
              </a:rPr>
              <a:t>システム</a:t>
            </a:r>
            <a:r>
              <a:rPr lang="ja-JP" altLang="en-US" sz="1050" dirty="0">
                <a:latin typeface="メイリオ" pitchFamily="50" charset="-128"/>
                <a:ea typeface="メイリオ" pitchFamily="50" charset="-128"/>
                <a:cs typeface="メイリオ" pitchFamily="50" charset="-128"/>
              </a:rPr>
              <a:t>関連（データ、アプリケーション等）の移行方針は、「</a:t>
            </a:r>
            <a:r>
              <a:rPr lang="en-US" altLang="ja-JP" sz="1050" dirty="0">
                <a:latin typeface="メイリオ" pitchFamily="50" charset="-128"/>
                <a:ea typeface="メイリオ" pitchFamily="50" charset="-128"/>
                <a:cs typeface="メイリオ" pitchFamily="50" charset="-128"/>
              </a:rPr>
              <a:t>C1 </a:t>
            </a:r>
            <a:r>
              <a:rPr lang="ja-JP" altLang="en-US" sz="1050" dirty="0">
                <a:latin typeface="メイリオ" pitchFamily="50" charset="-128"/>
                <a:ea typeface="メイリオ" pitchFamily="50" charset="-128"/>
                <a:cs typeface="メイリオ" pitchFamily="50" charset="-128"/>
              </a:rPr>
              <a:t>実現のシナリオを策定する」で検討する</a:t>
            </a:r>
          </a:p>
        </p:txBody>
      </p:sp>
    </p:spTree>
    <p:extLst>
      <p:ext uri="{BB962C8B-B14F-4D97-AF65-F5344CB8AC3E}">
        <p14:creationId xmlns:p14="http://schemas.microsoft.com/office/powerpoint/2010/main" val="3510973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9/11</a:t>
            </a:r>
            <a:r>
              <a:rPr lang="ja-JP" altLang="en-US" dirty="0" smtClean="0"/>
              <a:t>）</a:t>
            </a:r>
            <a:endParaRPr kumimoji="1" lang="ja-JP" altLang="en-US" dirty="0"/>
          </a:p>
        </p:txBody>
      </p:sp>
      <p:sp>
        <p:nvSpPr>
          <p:cNvPr id="10" name="角丸四角形 9"/>
          <p:cNvSpPr/>
          <p:nvPr/>
        </p:nvSpPr>
        <p:spPr>
          <a:xfrm>
            <a:off x="395536" y="1268760"/>
            <a:ext cx="8352928" cy="1656185"/>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評価の目的と方法を明確にする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新業務・システムのイメージを評価する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新業務・システムの流れを評価する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新アーキテクチャを評価する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a:latin typeface="メイリオ" pitchFamily="50" charset="-128"/>
                <a:ea typeface="メイリオ" pitchFamily="50" charset="-128"/>
                <a:cs typeface="メイリオ" pitchFamily="50" charset="-128"/>
              </a:rPr>
              <a:t>ソリューション</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妥当性</a:t>
            </a:r>
            <a:r>
              <a:rPr lang="ja-JP" altLang="en-US" sz="1600" dirty="0" smtClean="0">
                <a:latin typeface="メイリオ" pitchFamily="50" charset="-128"/>
                <a:ea typeface="メイリオ" pitchFamily="50" charset="-128"/>
                <a:cs typeface="メイリオ" pitchFamily="50" charset="-128"/>
              </a:rPr>
              <a:t>を</a:t>
            </a:r>
            <a:r>
              <a:rPr lang="ja-JP" altLang="en-US" sz="1600" dirty="0">
                <a:latin typeface="メイリオ" pitchFamily="50" charset="-128"/>
                <a:ea typeface="メイリオ" pitchFamily="50" charset="-128"/>
                <a:cs typeface="メイリオ" pitchFamily="50" charset="-128"/>
              </a:rPr>
              <a:t>確認する</a:t>
            </a:r>
          </a:p>
        </p:txBody>
      </p:sp>
      <p:grpSp>
        <p:nvGrpSpPr>
          <p:cNvPr id="127" name="グループ化 126"/>
          <p:cNvGrpSpPr/>
          <p:nvPr/>
        </p:nvGrpSpPr>
        <p:grpSpPr>
          <a:xfrm>
            <a:off x="6535412" y="116632"/>
            <a:ext cx="2501084" cy="940183"/>
            <a:chOff x="6537504" y="188640"/>
            <a:chExt cx="2501084" cy="940183"/>
          </a:xfrm>
        </p:grpSpPr>
        <p:sp>
          <p:nvSpPr>
            <p:cNvPr id="128" name="Rectangle 10"/>
            <p:cNvSpPr>
              <a:spLocks noChangeArrowheads="1"/>
            </p:cNvSpPr>
            <p:nvPr/>
          </p:nvSpPr>
          <p:spPr bwMode="auto">
            <a:xfrm>
              <a:off x="6537504" y="390822"/>
              <a:ext cx="72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30" name="Rectangle 10"/>
            <p:cNvSpPr>
              <a:spLocks noChangeArrowheads="1"/>
            </p:cNvSpPr>
            <p:nvPr/>
          </p:nvSpPr>
          <p:spPr bwMode="auto">
            <a:xfrm>
              <a:off x="8390588" y="390822"/>
              <a:ext cx="648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31" name="Rectangle 10"/>
            <p:cNvSpPr>
              <a:spLocks noChangeArrowheads="1"/>
            </p:cNvSpPr>
            <p:nvPr/>
          </p:nvSpPr>
          <p:spPr bwMode="auto">
            <a:xfrm>
              <a:off x="7281161" y="390823"/>
              <a:ext cx="1080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32" name="Rectangle 37"/>
            <p:cNvSpPr>
              <a:spLocks noChangeArrowheads="1"/>
            </p:cNvSpPr>
            <p:nvPr/>
          </p:nvSpPr>
          <p:spPr bwMode="auto">
            <a:xfrm>
              <a:off x="7317297" y="426746"/>
              <a:ext cx="1008000" cy="486000"/>
            </a:xfrm>
            <a:prstGeom prst="rect">
              <a:avLst/>
            </a:prstGeom>
            <a:solidFill>
              <a:srgbClr val="FFCCCC"/>
            </a:solidFill>
            <a:ln w="9525" algn="ctr">
              <a:solidFill>
                <a:srgbClr val="5F5F5F"/>
              </a:solidFill>
              <a:prstDash val="sysDot"/>
              <a:miter lim="800000"/>
              <a:headEnd/>
              <a:tailEnd/>
            </a:ln>
            <a:effectLst/>
            <a:extLst/>
          </p:spPr>
          <p:txBody>
            <a:bodyPr wrap="none" anchor="ctr"/>
            <a:lstStyle/>
            <a:p>
              <a:endParaRPr lang="ja-JP" altLang="en-US" sz="2000"/>
            </a:p>
          </p:txBody>
        </p:sp>
        <p:sp>
          <p:nvSpPr>
            <p:cNvPr id="133"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134"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135" name="Text Box 55"/>
            <p:cNvSpPr txBox="1">
              <a:spLocks noChangeArrowheads="1"/>
            </p:cNvSpPr>
            <p:nvPr/>
          </p:nvSpPr>
          <p:spPr bwMode="auto">
            <a:xfrm>
              <a:off x="6959221"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36" name="Text Box 55"/>
            <p:cNvSpPr txBox="1">
              <a:spLocks noChangeArrowheads="1"/>
            </p:cNvSpPr>
            <p:nvPr/>
          </p:nvSpPr>
          <p:spPr bwMode="auto">
            <a:xfrm>
              <a:off x="658648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A1</a:t>
              </a:r>
              <a:endParaRPr lang="ja-JP" altLang="en-US" sz="800" dirty="0">
                <a:latin typeface="Arial" pitchFamily="34" charset="0"/>
                <a:ea typeface="ＭＳ Ｐゴシック" pitchFamily="50" charset="-128"/>
                <a:cs typeface="Arial" pitchFamily="34" charset="0"/>
              </a:endParaRPr>
            </a:p>
          </p:txBody>
        </p:sp>
        <p:sp>
          <p:nvSpPr>
            <p:cNvPr id="137" name="Text Box 55"/>
            <p:cNvSpPr txBox="1">
              <a:spLocks noChangeArrowheads="1"/>
            </p:cNvSpPr>
            <p:nvPr/>
          </p:nvSpPr>
          <p:spPr bwMode="auto">
            <a:xfrm>
              <a:off x="658648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38"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139" name="AutoShape 18"/>
            <p:cNvCxnSpPr>
              <a:cxnSpLocks noChangeShapeType="1"/>
              <a:stCxn id="136" idx="3"/>
              <a:endCxn id="135"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18"/>
            <p:cNvCxnSpPr>
              <a:cxnSpLocks noChangeShapeType="1"/>
              <a:stCxn id="137" idx="3"/>
              <a:endCxn id="135"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1" name="Text Box 55"/>
            <p:cNvSpPr txBox="1">
              <a:spLocks noChangeArrowheads="1"/>
            </p:cNvSpPr>
            <p:nvPr/>
          </p:nvSpPr>
          <p:spPr bwMode="auto">
            <a:xfrm>
              <a:off x="8773274"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42" name="Text Box 55"/>
            <p:cNvSpPr txBox="1">
              <a:spLocks noChangeArrowheads="1"/>
            </p:cNvSpPr>
            <p:nvPr/>
          </p:nvSpPr>
          <p:spPr bwMode="auto">
            <a:xfrm>
              <a:off x="8458274" y="58607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143" name="AutoShape 18"/>
            <p:cNvCxnSpPr>
              <a:cxnSpLocks noChangeShapeType="1"/>
              <a:stCxn id="142" idx="3"/>
              <a:endCxn id="141"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Text Box 55"/>
            <p:cNvSpPr txBox="1">
              <a:spLocks noChangeArrowheads="1"/>
            </p:cNvSpPr>
            <p:nvPr/>
          </p:nvSpPr>
          <p:spPr bwMode="auto">
            <a:xfrm>
              <a:off x="771955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45" name="Text Box 55"/>
            <p:cNvSpPr txBox="1">
              <a:spLocks noChangeArrowheads="1"/>
            </p:cNvSpPr>
            <p:nvPr/>
          </p:nvSpPr>
          <p:spPr bwMode="auto">
            <a:xfrm>
              <a:off x="735152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146" name="Text Box 55"/>
            <p:cNvSpPr txBox="1">
              <a:spLocks noChangeArrowheads="1"/>
            </p:cNvSpPr>
            <p:nvPr/>
          </p:nvSpPr>
          <p:spPr bwMode="auto">
            <a:xfrm>
              <a:off x="735152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147" name="AutoShape 18"/>
            <p:cNvCxnSpPr>
              <a:cxnSpLocks noChangeShapeType="1"/>
              <a:stCxn id="145" idx="3"/>
              <a:endCxn id="144"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18"/>
            <p:cNvCxnSpPr>
              <a:cxnSpLocks noChangeShapeType="1"/>
              <a:stCxn id="146" idx="3"/>
              <a:endCxn id="144"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55"/>
            <p:cNvSpPr txBox="1">
              <a:spLocks noChangeArrowheads="1"/>
            </p:cNvSpPr>
            <p:nvPr/>
          </p:nvSpPr>
          <p:spPr bwMode="auto">
            <a:xfrm>
              <a:off x="806054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50" name="Text Box 55"/>
            <p:cNvSpPr txBox="1">
              <a:spLocks noChangeArrowheads="1"/>
            </p:cNvSpPr>
            <p:nvPr/>
          </p:nvSpPr>
          <p:spPr bwMode="auto">
            <a:xfrm>
              <a:off x="8001265" y="951057"/>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chemeClr val="bg1"/>
                  </a:solidFill>
                  <a:latin typeface="Arial" pitchFamily="34" charset="0"/>
                  <a:ea typeface="ＭＳ Ｐゴシック" pitchFamily="50" charset="-128"/>
                  <a:cs typeface="Arial" pitchFamily="34" charset="0"/>
                </a:rPr>
                <a:t>B5</a:t>
              </a:r>
              <a:endParaRPr lang="ja-JP" altLang="en-US" sz="800" dirty="0">
                <a:solidFill>
                  <a:schemeClr val="bg1"/>
                </a:solidFill>
                <a:latin typeface="Arial" pitchFamily="34" charset="0"/>
                <a:ea typeface="ＭＳ Ｐゴシック" pitchFamily="50" charset="-128"/>
                <a:cs typeface="Arial" pitchFamily="34" charset="0"/>
              </a:endParaRPr>
            </a:p>
          </p:txBody>
        </p:sp>
        <p:cxnSp>
          <p:nvCxnSpPr>
            <p:cNvPr id="151" name="AutoShape 18"/>
            <p:cNvCxnSpPr>
              <a:cxnSpLocks noChangeShapeType="1"/>
              <a:stCxn id="135" idx="3"/>
              <a:endCxn id="145"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AutoShape 18"/>
            <p:cNvCxnSpPr>
              <a:cxnSpLocks noChangeShapeType="1"/>
              <a:stCxn id="132" idx="2"/>
              <a:endCxn id="150"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18"/>
            <p:cNvCxnSpPr>
              <a:cxnSpLocks noChangeShapeType="1"/>
              <a:stCxn id="144" idx="3"/>
              <a:endCxn id="149"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AutoShape 18"/>
            <p:cNvCxnSpPr>
              <a:cxnSpLocks noChangeShapeType="1"/>
              <a:stCxn id="149" idx="3"/>
              <a:endCxn id="142"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AutoShape 18"/>
            <p:cNvCxnSpPr>
              <a:cxnSpLocks noChangeShapeType="1"/>
              <a:stCxn id="145" idx="2"/>
              <a:endCxn id="146"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B5. </a:t>
            </a:r>
            <a:r>
              <a:rPr lang="ja-JP" altLang="en-US" sz="2000" b="1" dirty="0" smtClean="0">
                <a:latin typeface="メイリオ" pitchFamily="50" charset="-128"/>
                <a:ea typeface="メイリオ" pitchFamily="50" charset="-128"/>
                <a:cs typeface="メイリオ" pitchFamily="50" charset="-128"/>
              </a:rPr>
              <a:t>自社基盤の活用を含め、ソリューション候補を評価する</a:t>
            </a:r>
            <a:endParaRPr kumimoji="1" lang="ja-JP" altLang="en-US" sz="2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729431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10/11</a:t>
            </a:r>
            <a:r>
              <a:rPr lang="ja-JP" altLang="en-US" dirty="0" smtClean="0"/>
              <a:t>）</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C1. </a:t>
            </a:r>
            <a:r>
              <a:rPr lang="ja-JP" altLang="en-US" sz="2000" b="1" dirty="0" smtClean="0">
                <a:latin typeface="メイリオ" pitchFamily="50" charset="-128"/>
                <a:ea typeface="メイリオ" pitchFamily="50" charset="-128"/>
                <a:cs typeface="メイリオ" pitchFamily="50" charset="-128"/>
              </a:rPr>
              <a:t>実現のシナリオを策定する</a:t>
            </a:r>
            <a:endParaRPr kumimoji="1" lang="ja-JP" altLang="en-US" sz="2000" b="1" dirty="0">
              <a:latin typeface="メイリオ" pitchFamily="50" charset="-128"/>
              <a:ea typeface="メイリオ" pitchFamily="50" charset="-128"/>
              <a:cs typeface="メイリオ" pitchFamily="50" charset="-128"/>
            </a:endParaRPr>
          </a:p>
        </p:txBody>
      </p:sp>
      <p:sp>
        <p:nvSpPr>
          <p:cNvPr id="10" name="角丸四角形 9"/>
          <p:cNvSpPr/>
          <p:nvPr/>
        </p:nvSpPr>
        <p:spPr>
          <a:xfrm>
            <a:off x="395536" y="1268760"/>
            <a:ext cx="8352928" cy="2448273"/>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プロジェクトを定義する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プロジェクトの方針（開発手法など）を策定する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リスクの対応策を検討する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マスタスケジュールを策定する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体制を検討する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a:latin typeface="メイリオ" pitchFamily="50" charset="-128"/>
                <a:ea typeface="メイリオ" pitchFamily="50" charset="-128"/>
                <a:cs typeface="メイリオ" pitchFamily="50" charset="-128"/>
              </a:rPr>
              <a:t>調達先</a:t>
            </a:r>
            <a:r>
              <a:rPr lang="ja-JP" altLang="en-US" sz="1600" dirty="0" smtClean="0">
                <a:latin typeface="メイリオ" pitchFamily="50" charset="-128"/>
                <a:ea typeface="メイリオ" pitchFamily="50" charset="-128"/>
                <a:cs typeface="メイリオ" pitchFamily="50" charset="-128"/>
              </a:rPr>
              <a:t>を</a:t>
            </a:r>
            <a:r>
              <a:rPr lang="ja-JP" altLang="en-US" sz="1600" dirty="0">
                <a:latin typeface="メイリオ" pitchFamily="50" charset="-128"/>
                <a:ea typeface="メイリオ" pitchFamily="50" charset="-128"/>
                <a:cs typeface="メイリオ" pitchFamily="50" charset="-128"/>
              </a:rPr>
              <a:t>検討</a:t>
            </a:r>
            <a:r>
              <a:rPr lang="ja-JP" altLang="en-US" sz="1600" dirty="0" smtClean="0">
                <a:latin typeface="メイリオ" pitchFamily="50" charset="-128"/>
                <a:ea typeface="メイリオ" pitchFamily="50" charset="-128"/>
                <a:cs typeface="メイリオ" pitchFamily="50" charset="-128"/>
              </a:rPr>
              <a:t>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a:latin typeface="メイリオ" pitchFamily="50" charset="-128"/>
                <a:ea typeface="メイリオ" pitchFamily="50" charset="-128"/>
                <a:cs typeface="メイリオ" pitchFamily="50" charset="-128"/>
              </a:rPr>
              <a:t>投資対効果</a:t>
            </a:r>
            <a:r>
              <a:rPr lang="ja-JP" altLang="en-US" sz="1600" dirty="0" smtClean="0">
                <a:latin typeface="メイリオ" pitchFamily="50" charset="-128"/>
                <a:ea typeface="メイリオ" pitchFamily="50" charset="-128"/>
                <a:cs typeface="メイリオ" pitchFamily="50" charset="-128"/>
              </a:rPr>
              <a:t>を算出する</a:t>
            </a:r>
            <a:endParaRPr lang="en-US" altLang="ja-JP" sz="1600" dirty="0" smtClean="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a:latin typeface="メイリオ" pitchFamily="50" charset="-128"/>
                <a:ea typeface="メイリオ" pitchFamily="50" charset="-128"/>
                <a:cs typeface="メイリオ" pitchFamily="50" charset="-128"/>
              </a:rPr>
              <a:t>シナリオ</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妥当性</a:t>
            </a:r>
            <a:r>
              <a:rPr lang="ja-JP" altLang="en-US" sz="1600" dirty="0" smtClean="0">
                <a:latin typeface="メイリオ" pitchFamily="50" charset="-128"/>
                <a:ea typeface="メイリオ" pitchFamily="50" charset="-128"/>
                <a:cs typeface="メイリオ" pitchFamily="50" charset="-128"/>
              </a:rPr>
              <a:t>を</a:t>
            </a:r>
            <a:r>
              <a:rPr lang="ja-JP" altLang="en-US" sz="1600" dirty="0">
                <a:latin typeface="メイリオ" pitchFamily="50" charset="-128"/>
                <a:ea typeface="メイリオ" pitchFamily="50" charset="-128"/>
                <a:cs typeface="メイリオ" pitchFamily="50" charset="-128"/>
              </a:rPr>
              <a:t>確認する</a:t>
            </a:r>
          </a:p>
        </p:txBody>
      </p:sp>
      <p:sp>
        <p:nvSpPr>
          <p:cNvPr id="129" name="テキスト ボックス 128"/>
          <p:cNvSpPr txBox="1"/>
          <p:nvPr/>
        </p:nvSpPr>
        <p:spPr>
          <a:xfrm>
            <a:off x="323528" y="3882534"/>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grpSp>
        <p:nvGrpSpPr>
          <p:cNvPr id="95" name="グループ化 94"/>
          <p:cNvGrpSpPr/>
          <p:nvPr/>
        </p:nvGrpSpPr>
        <p:grpSpPr>
          <a:xfrm>
            <a:off x="6535412" y="116632"/>
            <a:ext cx="2501084" cy="940183"/>
            <a:chOff x="6537504" y="188640"/>
            <a:chExt cx="2501084" cy="940183"/>
          </a:xfrm>
        </p:grpSpPr>
        <p:sp>
          <p:nvSpPr>
            <p:cNvPr id="96" name="Rectangle 10"/>
            <p:cNvSpPr>
              <a:spLocks noChangeArrowheads="1"/>
            </p:cNvSpPr>
            <p:nvPr/>
          </p:nvSpPr>
          <p:spPr bwMode="auto">
            <a:xfrm>
              <a:off x="6537504" y="390822"/>
              <a:ext cx="72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25" name="Rectangle 10"/>
            <p:cNvSpPr>
              <a:spLocks noChangeArrowheads="1"/>
            </p:cNvSpPr>
            <p:nvPr/>
          </p:nvSpPr>
          <p:spPr bwMode="auto">
            <a:xfrm>
              <a:off x="8390588" y="390822"/>
              <a:ext cx="648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26" name="Rectangle 10"/>
            <p:cNvSpPr>
              <a:spLocks noChangeArrowheads="1"/>
            </p:cNvSpPr>
            <p:nvPr/>
          </p:nvSpPr>
          <p:spPr bwMode="auto">
            <a:xfrm>
              <a:off x="7281161" y="390823"/>
              <a:ext cx="108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127" name="Rectangle 37"/>
            <p:cNvSpPr>
              <a:spLocks noChangeArrowheads="1"/>
            </p:cNvSpPr>
            <p:nvPr/>
          </p:nvSpPr>
          <p:spPr bwMode="auto">
            <a:xfrm>
              <a:off x="7317297" y="426746"/>
              <a:ext cx="1008000" cy="486000"/>
            </a:xfrm>
            <a:prstGeom prst="rect">
              <a:avLst/>
            </a:prstGeom>
            <a:solidFill>
              <a:schemeClr val="bg1">
                <a:lumMod val="95000"/>
              </a:schemeClr>
            </a:solidFill>
            <a:ln w="9525" algn="ctr">
              <a:solidFill>
                <a:srgbClr val="5F5F5F"/>
              </a:solidFill>
              <a:prstDash val="sysDot"/>
              <a:miter lim="800000"/>
              <a:headEnd/>
              <a:tailEnd/>
            </a:ln>
            <a:effectLst/>
            <a:extLst/>
          </p:spPr>
          <p:txBody>
            <a:bodyPr wrap="none" anchor="ctr"/>
            <a:lstStyle/>
            <a:p>
              <a:endParaRPr lang="ja-JP" altLang="en-US" sz="2000"/>
            </a:p>
          </p:txBody>
        </p:sp>
        <p:sp>
          <p:nvSpPr>
            <p:cNvPr id="128"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130"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131" name="Text Box 55"/>
            <p:cNvSpPr txBox="1">
              <a:spLocks noChangeArrowheads="1"/>
            </p:cNvSpPr>
            <p:nvPr/>
          </p:nvSpPr>
          <p:spPr bwMode="auto">
            <a:xfrm>
              <a:off x="6959221"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32" name="Text Box 55"/>
            <p:cNvSpPr txBox="1">
              <a:spLocks noChangeArrowheads="1"/>
            </p:cNvSpPr>
            <p:nvPr/>
          </p:nvSpPr>
          <p:spPr bwMode="auto">
            <a:xfrm>
              <a:off x="658648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A1</a:t>
              </a:r>
              <a:endParaRPr lang="ja-JP" altLang="en-US" sz="800" dirty="0">
                <a:latin typeface="Arial" pitchFamily="34" charset="0"/>
                <a:ea typeface="ＭＳ Ｐゴシック" pitchFamily="50" charset="-128"/>
                <a:cs typeface="Arial" pitchFamily="34" charset="0"/>
              </a:endParaRPr>
            </a:p>
          </p:txBody>
        </p:sp>
        <p:sp>
          <p:nvSpPr>
            <p:cNvPr id="133" name="Text Box 55"/>
            <p:cNvSpPr txBox="1">
              <a:spLocks noChangeArrowheads="1"/>
            </p:cNvSpPr>
            <p:nvPr/>
          </p:nvSpPr>
          <p:spPr bwMode="auto">
            <a:xfrm>
              <a:off x="658648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34"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135" name="AutoShape 18"/>
            <p:cNvCxnSpPr>
              <a:cxnSpLocks noChangeShapeType="1"/>
              <a:stCxn id="132" idx="3"/>
              <a:endCxn id="131"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18"/>
            <p:cNvCxnSpPr>
              <a:cxnSpLocks noChangeShapeType="1"/>
              <a:stCxn id="133" idx="3"/>
              <a:endCxn id="131"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Text Box 55"/>
            <p:cNvSpPr txBox="1">
              <a:spLocks noChangeArrowheads="1"/>
            </p:cNvSpPr>
            <p:nvPr/>
          </p:nvSpPr>
          <p:spPr bwMode="auto">
            <a:xfrm>
              <a:off x="8773274"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C2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38" name="Text Box 55"/>
            <p:cNvSpPr txBox="1">
              <a:spLocks noChangeArrowheads="1"/>
            </p:cNvSpPr>
            <p:nvPr/>
          </p:nvSpPr>
          <p:spPr bwMode="auto">
            <a:xfrm>
              <a:off x="8458274" y="586077"/>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solidFill>
                    <a:schemeClr val="bg1"/>
                  </a:solidFill>
                  <a:latin typeface="Arial" pitchFamily="34" charset="0"/>
                  <a:ea typeface="ＭＳ Ｐゴシック" pitchFamily="50" charset="-128"/>
                  <a:cs typeface="Arial" pitchFamily="34" charset="0"/>
                </a:rPr>
                <a:t>C</a:t>
              </a:r>
              <a:r>
                <a:rPr lang="en-US" altLang="ja-JP" sz="800" dirty="0" smtClean="0">
                  <a:solidFill>
                    <a:schemeClr val="bg1"/>
                  </a:solidFill>
                  <a:latin typeface="Arial" pitchFamily="34" charset="0"/>
                  <a:ea typeface="ＭＳ Ｐゴシック" pitchFamily="50" charset="-128"/>
                  <a:cs typeface="Arial" pitchFamily="34" charset="0"/>
                </a:rPr>
                <a:t>1</a:t>
              </a:r>
              <a:endParaRPr lang="ja-JP" altLang="en-US" sz="800" dirty="0">
                <a:solidFill>
                  <a:schemeClr val="bg1"/>
                </a:solidFill>
                <a:latin typeface="Arial" pitchFamily="34" charset="0"/>
                <a:ea typeface="ＭＳ Ｐゴシック" pitchFamily="50" charset="-128"/>
                <a:cs typeface="Arial" pitchFamily="34" charset="0"/>
              </a:endParaRPr>
            </a:p>
          </p:txBody>
        </p:sp>
        <p:cxnSp>
          <p:nvCxnSpPr>
            <p:cNvPr id="139" name="AutoShape 18"/>
            <p:cNvCxnSpPr>
              <a:cxnSpLocks noChangeShapeType="1"/>
              <a:stCxn id="138" idx="3"/>
              <a:endCxn id="137"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Text Box 55"/>
            <p:cNvSpPr txBox="1">
              <a:spLocks noChangeArrowheads="1"/>
            </p:cNvSpPr>
            <p:nvPr/>
          </p:nvSpPr>
          <p:spPr bwMode="auto">
            <a:xfrm>
              <a:off x="771955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41" name="Text Box 55"/>
            <p:cNvSpPr txBox="1">
              <a:spLocks noChangeArrowheads="1"/>
            </p:cNvSpPr>
            <p:nvPr/>
          </p:nvSpPr>
          <p:spPr bwMode="auto">
            <a:xfrm>
              <a:off x="735152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142" name="Text Box 55"/>
            <p:cNvSpPr txBox="1">
              <a:spLocks noChangeArrowheads="1"/>
            </p:cNvSpPr>
            <p:nvPr/>
          </p:nvSpPr>
          <p:spPr bwMode="auto">
            <a:xfrm>
              <a:off x="735152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143" name="AutoShape 18"/>
            <p:cNvCxnSpPr>
              <a:cxnSpLocks noChangeShapeType="1"/>
              <a:stCxn id="141" idx="3"/>
              <a:endCxn id="140"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18"/>
            <p:cNvCxnSpPr>
              <a:cxnSpLocks noChangeShapeType="1"/>
              <a:stCxn id="142" idx="3"/>
              <a:endCxn id="140"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 name="Text Box 55"/>
            <p:cNvSpPr txBox="1">
              <a:spLocks noChangeArrowheads="1"/>
            </p:cNvSpPr>
            <p:nvPr/>
          </p:nvSpPr>
          <p:spPr bwMode="auto">
            <a:xfrm>
              <a:off x="806054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146" name="Text Box 55"/>
            <p:cNvSpPr txBox="1">
              <a:spLocks noChangeArrowheads="1"/>
            </p:cNvSpPr>
            <p:nvPr/>
          </p:nvSpPr>
          <p:spPr bwMode="auto">
            <a:xfrm>
              <a:off x="8001265" y="95105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147" name="AutoShape 18"/>
            <p:cNvCxnSpPr>
              <a:cxnSpLocks noChangeShapeType="1"/>
              <a:stCxn id="131" idx="3"/>
              <a:endCxn id="141"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AutoShape 18"/>
            <p:cNvCxnSpPr>
              <a:cxnSpLocks noChangeShapeType="1"/>
              <a:stCxn id="127" idx="2"/>
              <a:endCxn id="146"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AutoShape 18"/>
            <p:cNvCxnSpPr>
              <a:cxnSpLocks noChangeShapeType="1"/>
              <a:stCxn id="140" idx="3"/>
              <a:endCxn id="145"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18"/>
            <p:cNvCxnSpPr>
              <a:cxnSpLocks noChangeShapeType="1"/>
              <a:stCxn id="145" idx="3"/>
              <a:endCxn id="138"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AutoShape 18"/>
            <p:cNvCxnSpPr>
              <a:cxnSpLocks noChangeShapeType="1"/>
              <a:stCxn id="141" idx="2"/>
              <a:endCxn id="142"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9" name="Picture 28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70" y="4221088"/>
            <a:ext cx="2983260" cy="1191992"/>
          </a:xfrm>
          <a:prstGeom prst="rect">
            <a:avLst/>
          </a:prstGeom>
          <a:solidFill>
            <a:schemeClr val="bg1"/>
          </a:solidFill>
          <a:ln>
            <a:noFill/>
          </a:ln>
          <a:extLst/>
        </p:spPr>
      </p:pic>
      <p:pic>
        <p:nvPicPr>
          <p:cNvPr id="40" name="図 39"/>
          <p:cNvPicPr>
            <a:picLocks noChangeAspect="1"/>
          </p:cNvPicPr>
          <p:nvPr/>
        </p:nvPicPr>
        <p:blipFill>
          <a:blip r:embed="rId4"/>
          <a:stretch>
            <a:fillRect/>
          </a:stretch>
        </p:blipFill>
        <p:spPr>
          <a:xfrm>
            <a:off x="827584" y="5301208"/>
            <a:ext cx="3057714" cy="1239729"/>
          </a:xfrm>
          <a:prstGeom prst="rect">
            <a:avLst/>
          </a:prstGeom>
        </p:spPr>
      </p:pic>
      <p:pic>
        <p:nvPicPr>
          <p:cNvPr id="41" name="Picture 3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2486" y="3898467"/>
            <a:ext cx="3113411" cy="1902368"/>
          </a:xfrm>
          <a:prstGeom prst="rect">
            <a:avLst/>
          </a:prstGeom>
          <a:solidFill>
            <a:schemeClr val="bg1"/>
          </a:solidFill>
          <a:ln>
            <a:noFill/>
          </a:ln>
          <a:extLst/>
        </p:spPr>
      </p:pic>
      <p:pic>
        <p:nvPicPr>
          <p:cNvPr id="42" name="Picture 31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38190" y="3898467"/>
            <a:ext cx="2187246" cy="1628771"/>
          </a:xfrm>
          <a:prstGeom prst="rect">
            <a:avLst/>
          </a:prstGeom>
          <a:noFill/>
          <a:ln>
            <a:noFill/>
          </a:ln>
          <a:extLst/>
        </p:spPr>
      </p:pic>
      <p:pic>
        <p:nvPicPr>
          <p:cNvPr id="43" name="Picture 310"/>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06107" y="5483528"/>
            <a:ext cx="3590229" cy="1041816"/>
          </a:xfrm>
          <a:prstGeom prst="rect">
            <a:avLst/>
          </a:prstGeom>
          <a:solidFill>
            <a:schemeClr val="bg1"/>
          </a:solidFill>
          <a:ln>
            <a:noFill/>
          </a:ln>
          <a:extLst/>
        </p:spPr>
      </p:pic>
      <p:pic>
        <p:nvPicPr>
          <p:cNvPr id="44" name="図 43"/>
          <p:cNvPicPr>
            <a:picLocks noChangeAspect="1"/>
          </p:cNvPicPr>
          <p:nvPr/>
        </p:nvPicPr>
        <p:blipFill>
          <a:blip r:embed="rId8"/>
          <a:stretch>
            <a:fillRect/>
          </a:stretch>
        </p:blipFill>
        <p:spPr>
          <a:xfrm>
            <a:off x="6739357" y="5301208"/>
            <a:ext cx="2159695" cy="1188823"/>
          </a:xfrm>
          <a:prstGeom prst="rect">
            <a:avLst/>
          </a:prstGeom>
          <a:solidFill>
            <a:schemeClr val="bg1"/>
          </a:solidFill>
          <a:ln>
            <a:solidFill>
              <a:schemeClr val="bg1">
                <a:lumMod val="85000"/>
              </a:schemeClr>
            </a:solidFill>
          </a:ln>
        </p:spPr>
      </p:pic>
    </p:spTree>
    <p:extLst>
      <p:ext uri="{BB962C8B-B14F-4D97-AF65-F5344CB8AC3E}">
        <p14:creationId xmlns:p14="http://schemas.microsoft.com/office/powerpoint/2010/main" val="1934362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６．情報システム構想・企画の実施（</a:t>
            </a:r>
            <a:r>
              <a:rPr lang="en-US" altLang="ja-JP" dirty="0" smtClean="0"/>
              <a:t>11/11</a:t>
            </a:r>
            <a:r>
              <a:rPr lang="ja-JP" altLang="en-US" dirty="0" smtClean="0"/>
              <a:t>）</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C2. </a:t>
            </a:r>
            <a:r>
              <a:rPr lang="ja-JP" altLang="en-US" sz="2000" b="1" dirty="0" smtClean="0">
                <a:latin typeface="メイリオ" pitchFamily="50" charset="-128"/>
                <a:ea typeface="メイリオ" pitchFamily="50" charset="-128"/>
                <a:cs typeface="メイリオ" pitchFamily="50" charset="-128"/>
              </a:rPr>
              <a:t>企画の承認を得る</a:t>
            </a:r>
            <a:endParaRPr kumimoji="1" lang="ja-JP" altLang="en-US" sz="2000" b="1" dirty="0">
              <a:latin typeface="メイリオ" pitchFamily="50" charset="-128"/>
              <a:ea typeface="メイリオ" pitchFamily="50" charset="-128"/>
              <a:cs typeface="メイリオ" pitchFamily="50" charset="-128"/>
            </a:endParaRPr>
          </a:p>
        </p:txBody>
      </p:sp>
      <p:sp>
        <p:nvSpPr>
          <p:cNvPr id="10" name="角丸四角形 9"/>
          <p:cNvSpPr/>
          <p:nvPr/>
        </p:nvSpPr>
        <p:spPr>
          <a:xfrm>
            <a:off x="395536" y="1268760"/>
            <a:ext cx="8352928" cy="720080"/>
          </a:xfrm>
          <a:prstGeom prst="roundRect">
            <a:avLst/>
          </a:prstGeom>
        </p:spPr>
        <p:style>
          <a:lnRef idx="1">
            <a:schemeClr val="accent1"/>
          </a:lnRef>
          <a:fillRef idx="2">
            <a:schemeClr val="accent1"/>
          </a:fillRef>
          <a:effectRef idx="1">
            <a:schemeClr val="accent1"/>
          </a:effectRef>
          <a:fontRef idx="minor">
            <a:schemeClr val="dk1"/>
          </a:fontRef>
        </p:style>
        <p:txBody>
          <a:bodyPr lIns="72000" tIns="36000" bIns="36000" rtlCol="0" anchor="ctr"/>
          <a:lstStyle/>
          <a:p>
            <a:pPr marL="342900" indent="-342900">
              <a:lnSpc>
                <a:spcPct val="120000"/>
              </a:lnSpc>
              <a:buFont typeface="+mj-ea"/>
              <a:buAutoNum type="circleNumDbPlain"/>
            </a:pPr>
            <a:r>
              <a:rPr lang="ja-JP" altLang="en-US" sz="1600" dirty="0" smtClean="0">
                <a:latin typeface="メイリオ" pitchFamily="50" charset="-128"/>
                <a:ea typeface="メイリオ" pitchFamily="50" charset="-128"/>
                <a:cs typeface="メイリオ" pitchFamily="50" charset="-128"/>
              </a:rPr>
              <a:t>これまでの検討を企画としてまとめる</a:t>
            </a:r>
            <a:endParaRPr lang="ja-JP" altLang="en-US" sz="1600" dirty="0">
              <a:latin typeface="メイリオ" pitchFamily="50" charset="-128"/>
              <a:ea typeface="メイリオ" pitchFamily="50" charset="-128"/>
              <a:cs typeface="メイリオ" pitchFamily="50" charset="-128"/>
            </a:endParaRPr>
          </a:p>
          <a:p>
            <a:pPr marL="342900" indent="-342900">
              <a:lnSpc>
                <a:spcPct val="120000"/>
              </a:lnSpc>
              <a:buFont typeface="+mj-ea"/>
              <a:buAutoNum type="circleNumDbPlain"/>
            </a:pPr>
            <a:r>
              <a:rPr lang="ja-JP" altLang="en-US" sz="1600" dirty="0">
                <a:latin typeface="メイリオ" pitchFamily="50" charset="-128"/>
                <a:ea typeface="メイリオ" pitchFamily="50" charset="-128"/>
                <a:cs typeface="メイリオ" pitchFamily="50" charset="-128"/>
              </a:rPr>
              <a:t>システム企画書</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承認</a:t>
            </a:r>
            <a:r>
              <a:rPr lang="ja-JP" altLang="en-US" sz="1600" dirty="0" smtClean="0">
                <a:latin typeface="メイリオ" pitchFamily="50" charset="-128"/>
                <a:ea typeface="メイリオ" pitchFamily="50" charset="-128"/>
                <a:cs typeface="メイリオ" pitchFamily="50" charset="-128"/>
              </a:rPr>
              <a:t>を</a:t>
            </a:r>
            <a:r>
              <a:rPr lang="ja-JP" altLang="en-US" sz="1600" dirty="0">
                <a:latin typeface="メイリオ" pitchFamily="50" charset="-128"/>
                <a:ea typeface="メイリオ" pitchFamily="50" charset="-128"/>
                <a:cs typeface="メイリオ" pitchFamily="50" charset="-128"/>
              </a:rPr>
              <a:t>得る</a:t>
            </a:r>
          </a:p>
        </p:txBody>
      </p:sp>
      <p:sp>
        <p:nvSpPr>
          <p:cNvPr id="129" name="テキスト ボックス 128"/>
          <p:cNvSpPr txBox="1"/>
          <p:nvPr/>
        </p:nvSpPr>
        <p:spPr>
          <a:xfrm>
            <a:off x="323528" y="2204864"/>
            <a:ext cx="8568952" cy="338554"/>
          </a:xfrm>
          <a:prstGeom prst="rect">
            <a:avLst/>
          </a:prstGeom>
          <a:noFill/>
        </p:spPr>
        <p:txBody>
          <a:bodyPr wrap="square" rtlCol="0">
            <a:spAutoFit/>
          </a:bodyPr>
          <a:lstStyle/>
          <a:p>
            <a:pPr marL="285750" indent="-285750">
              <a:buFont typeface="Wingdings" pitchFamily="2" charset="2"/>
              <a:buChar char="u"/>
            </a:pPr>
            <a:r>
              <a:rPr lang="ja-JP" altLang="en-US" sz="1600" dirty="0">
                <a:latin typeface="メイリオ" pitchFamily="50" charset="-128"/>
                <a:ea typeface="メイリオ" pitchFamily="50" charset="-128"/>
                <a:cs typeface="メイリオ" pitchFamily="50" charset="-128"/>
              </a:rPr>
              <a:t>作成物</a:t>
            </a:r>
            <a:r>
              <a:rPr lang="ja-JP" altLang="en-US" sz="1600" dirty="0" smtClean="0">
                <a:latin typeface="メイリオ" pitchFamily="50" charset="-128"/>
                <a:ea typeface="メイリオ" pitchFamily="50" charset="-128"/>
                <a:cs typeface="メイリオ" pitchFamily="50" charset="-128"/>
              </a:rPr>
              <a:t>の</a:t>
            </a:r>
            <a:r>
              <a:rPr lang="ja-JP" altLang="en-US" sz="1600" dirty="0">
                <a:latin typeface="メイリオ" pitchFamily="50" charset="-128"/>
                <a:ea typeface="メイリオ" pitchFamily="50" charset="-128"/>
                <a:cs typeface="メイリオ" pitchFamily="50" charset="-128"/>
              </a:rPr>
              <a:t>イメージ</a:t>
            </a:r>
            <a:endParaRPr kumimoji="1" lang="ja-JP" altLang="en-US" sz="1600" dirty="0">
              <a:latin typeface="メイリオ" pitchFamily="50" charset="-128"/>
              <a:ea typeface="メイリオ" pitchFamily="50" charset="-128"/>
              <a:cs typeface="メイリオ" pitchFamily="50" charset="-128"/>
            </a:endParaRPr>
          </a:p>
        </p:txBody>
      </p:sp>
      <p:grpSp>
        <p:nvGrpSpPr>
          <p:cNvPr id="39" name="グループ化 38"/>
          <p:cNvGrpSpPr/>
          <p:nvPr/>
        </p:nvGrpSpPr>
        <p:grpSpPr>
          <a:xfrm>
            <a:off x="6535412" y="116632"/>
            <a:ext cx="2501084" cy="940183"/>
            <a:chOff x="6537504" y="188640"/>
            <a:chExt cx="2501084" cy="940183"/>
          </a:xfrm>
        </p:grpSpPr>
        <p:sp>
          <p:nvSpPr>
            <p:cNvPr id="40" name="Rectangle 10"/>
            <p:cNvSpPr>
              <a:spLocks noChangeArrowheads="1"/>
            </p:cNvSpPr>
            <p:nvPr/>
          </p:nvSpPr>
          <p:spPr bwMode="auto">
            <a:xfrm>
              <a:off x="6537504" y="390822"/>
              <a:ext cx="72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1" name="Rectangle 10"/>
            <p:cNvSpPr>
              <a:spLocks noChangeArrowheads="1"/>
            </p:cNvSpPr>
            <p:nvPr/>
          </p:nvSpPr>
          <p:spPr bwMode="auto">
            <a:xfrm>
              <a:off x="8390588" y="390822"/>
              <a:ext cx="648000" cy="738000"/>
            </a:xfrm>
            <a:prstGeom prst="rect">
              <a:avLst/>
            </a:prstGeom>
            <a:solidFill>
              <a:srgbClr val="FFCCCC"/>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2" name="Rectangle 10"/>
            <p:cNvSpPr>
              <a:spLocks noChangeArrowheads="1"/>
            </p:cNvSpPr>
            <p:nvPr/>
          </p:nvSpPr>
          <p:spPr bwMode="auto">
            <a:xfrm>
              <a:off x="7281161" y="390823"/>
              <a:ext cx="1080000" cy="738000"/>
            </a:xfrm>
            <a:prstGeom prst="rect">
              <a:avLst/>
            </a:prstGeom>
            <a:solidFill>
              <a:schemeClr val="bg1">
                <a:lumMod val="95000"/>
              </a:schemeClr>
            </a:solidFill>
            <a:ln w="9525" algn="ctr">
              <a:solidFill>
                <a:schemeClr val="tx1">
                  <a:lumMod val="50000"/>
                  <a:lumOff val="50000"/>
                </a:schemeClr>
              </a:solidFill>
              <a:miter lim="800000"/>
              <a:headEnd/>
              <a:tailEnd/>
            </a:ln>
            <a:effectLst/>
            <a:extLst/>
          </p:spPr>
          <p:txBody>
            <a:bodyPr wrap="none" lIns="90000" tIns="46800" rIns="90000" bIns="46800" anchor="ctr"/>
            <a:lstStyle/>
            <a:p>
              <a:pPr>
                <a:defRPr/>
              </a:pPr>
              <a:endParaRPr lang="ja-JP" altLang="en-US" sz="2000"/>
            </a:p>
          </p:txBody>
        </p:sp>
        <p:sp>
          <p:nvSpPr>
            <p:cNvPr id="43" name="Rectangle 37"/>
            <p:cNvSpPr>
              <a:spLocks noChangeArrowheads="1"/>
            </p:cNvSpPr>
            <p:nvPr/>
          </p:nvSpPr>
          <p:spPr bwMode="auto">
            <a:xfrm>
              <a:off x="7317297" y="426746"/>
              <a:ext cx="1008000" cy="486000"/>
            </a:xfrm>
            <a:prstGeom prst="rect">
              <a:avLst/>
            </a:prstGeom>
            <a:solidFill>
              <a:schemeClr val="bg1">
                <a:lumMod val="95000"/>
              </a:schemeClr>
            </a:solidFill>
            <a:ln w="9525" algn="ctr">
              <a:solidFill>
                <a:srgbClr val="5F5F5F"/>
              </a:solidFill>
              <a:prstDash val="sysDot"/>
              <a:miter lim="800000"/>
              <a:headEnd/>
              <a:tailEnd/>
            </a:ln>
            <a:effectLst/>
            <a:extLst/>
          </p:spPr>
          <p:txBody>
            <a:bodyPr wrap="none" anchor="ctr"/>
            <a:lstStyle/>
            <a:p>
              <a:endParaRPr lang="ja-JP" altLang="en-US" sz="2000"/>
            </a:p>
          </p:txBody>
        </p:sp>
        <p:sp>
          <p:nvSpPr>
            <p:cNvPr id="44" name="AutoShape 275"/>
            <p:cNvSpPr>
              <a:spLocks noChangeArrowheads="1"/>
            </p:cNvSpPr>
            <p:nvPr/>
          </p:nvSpPr>
          <p:spPr bwMode="auto">
            <a:xfrm>
              <a:off x="7281161" y="188643"/>
              <a:ext cx="108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What</a:t>
              </a:r>
              <a:endParaRPr lang="en-US" altLang="ja-JP" sz="900" dirty="0" smtClean="0">
                <a:solidFill>
                  <a:srgbClr val="FFFFFF"/>
                </a:solidFill>
                <a:latin typeface="ＭＳ Ｐゴシック" pitchFamily="50" charset="-128"/>
                <a:ea typeface="ＭＳ Ｐゴシック" pitchFamily="50" charset="-128"/>
              </a:endParaRPr>
            </a:p>
          </p:txBody>
        </p:sp>
        <p:sp>
          <p:nvSpPr>
            <p:cNvPr id="45" name="AutoShape 275"/>
            <p:cNvSpPr>
              <a:spLocks noChangeArrowheads="1"/>
            </p:cNvSpPr>
            <p:nvPr/>
          </p:nvSpPr>
          <p:spPr bwMode="auto">
            <a:xfrm>
              <a:off x="8382561" y="188640"/>
              <a:ext cx="648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How</a:t>
              </a:r>
              <a:endParaRPr lang="en-US" altLang="ja-JP" sz="900" dirty="0" smtClean="0">
                <a:solidFill>
                  <a:srgbClr val="FFFFFF"/>
                </a:solidFill>
                <a:latin typeface="ＭＳ Ｐゴシック" pitchFamily="50" charset="-128"/>
                <a:ea typeface="ＭＳ Ｐゴシック" pitchFamily="50" charset="-128"/>
              </a:endParaRPr>
            </a:p>
          </p:txBody>
        </p:sp>
        <p:sp>
          <p:nvSpPr>
            <p:cNvPr id="46" name="Text Box 55"/>
            <p:cNvSpPr txBox="1">
              <a:spLocks noChangeArrowheads="1"/>
            </p:cNvSpPr>
            <p:nvPr/>
          </p:nvSpPr>
          <p:spPr bwMode="auto">
            <a:xfrm>
              <a:off x="6959221"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A3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7" name="Text Box 55"/>
            <p:cNvSpPr txBox="1">
              <a:spLocks noChangeArrowheads="1"/>
            </p:cNvSpPr>
            <p:nvPr/>
          </p:nvSpPr>
          <p:spPr bwMode="auto">
            <a:xfrm>
              <a:off x="6586481" y="459035"/>
              <a:ext cx="216000" cy="144000"/>
            </a:xfrm>
            <a:prstGeom prst="rect">
              <a:avLst/>
            </a:prstGeom>
            <a:solidFill>
              <a:schemeClr val="bg1"/>
            </a:solidFill>
            <a:ln w="9525" cmpd="sng"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solidFill>
                    <a:schemeClr val="tx1"/>
                  </a:solidFill>
                  <a:latin typeface="Arial" pitchFamily="34" charset="0"/>
                  <a:ea typeface="ＭＳ Ｐゴシック" pitchFamily="50" charset="-128"/>
                  <a:cs typeface="Arial" pitchFamily="34" charset="0"/>
                </a:rPr>
                <a:t>A1</a:t>
              </a:r>
              <a:endParaRPr lang="ja-JP" altLang="en-US" sz="800" dirty="0">
                <a:solidFill>
                  <a:schemeClr val="tx1"/>
                </a:solidFill>
                <a:latin typeface="Arial" pitchFamily="34" charset="0"/>
                <a:ea typeface="ＭＳ Ｐゴシック" pitchFamily="50" charset="-128"/>
                <a:cs typeface="Arial" pitchFamily="34" charset="0"/>
              </a:endParaRPr>
            </a:p>
          </p:txBody>
        </p:sp>
        <p:sp>
          <p:nvSpPr>
            <p:cNvPr id="48" name="Text Box 55"/>
            <p:cNvSpPr txBox="1">
              <a:spLocks noChangeArrowheads="1"/>
            </p:cNvSpPr>
            <p:nvPr/>
          </p:nvSpPr>
          <p:spPr bwMode="auto">
            <a:xfrm>
              <a:off x="658648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A2</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49" name="AutoShape 275"/>
            <p:cNvSpPr>
              <a:spLocks noChangeArrowheads="1"/>
            </p:cNvSpPr>
            <p:nvPr/>
          </p:nvSpPr>
          <p:spPr bwMode="auto">
            <a:xfrm>
              <a:off x="6545627" y="188642"/>
              <a:ext cx="720000" cy="180000"/>
            </a:xfrm>
            <a:prstGeom prst="roundRect">
              <a:avLst>
                <a:gd name="adj" fmla="val 50000"/>
              </a:avLst>
            </a:prstGeom>
            <a:solidFill>
              <a:schemeClr val="accent1">
                <a:lumMod val="75000"/>
              </a:schemeClr>
            </a:solidFill>
            <a:ln>
              <a:noFill/>
            </a:ln>
            <a:effectLst/>
            <a:extLst/>
          </p:spPr>
          <p:txBody>
            <a:bodyPr wrap="none" lIns="72000" tIns="0" rIns="72000" bIns="0" anchor="ctr" anchorCtr="0"/>
            <a:lstStyle/>
            <a:p>
              <a:pPr>
                <a:spcBef>
                  <a:spcPct val="50000"/>
                </a:spcBef>
              </a:pPr>
              <a:r>
                <a:rPr lang="en-US" altLang="ja-JP" sz="900" dirty="0" smtClean="0">
                  <a:solidFill>
                    <a:srgbClr val="FFFFFF"/>
                  </a:solidFill>
                  <a:latin typeface="Arial Black" pitchFamily="34" charset="0"/>
                </a:rPr>
                <a:t>Why</a:t>
              </a:r>
              <a:endParaRPr lang="en-US" altLang="ja-JP" sz="900" dirty="0" smtClean="0">
                <a:solidFill>
                  <a:srgbClr val="FFFFFF"/>
                </a:solidFill>
                <a:latin typeface="ＭＳ Ｐゴシック" pitchFamily="50" charset="-128"/>
                <a:ea typeface="ＭＳ Ｐゴシック" pitchFamily="50" charset="-128"/>
              </a:endParaRPr>
            </a:p>
          </p:txBody>
        </p:sp>
        <p:cxnSp>
          <p:nvCxnSpPr>
            <p:cNvPr id="50" name="AutoShape 18"/>
            <p:cNvCxnSpPr>
              <a:cxnSpLocks noChangeShapeType="1"/>
              <a:stCxn id="47" idx="3"/>
              <a:endCxn id="46" idx="1"/>
            </p:cNvCxnSpPr>
            <p:nvPr/>
          </p:nvCxnSpPr>
          <p:spPr bwMode="auto">
            <a:xfrm>
              <a:off x="6802481" y="531035"/>
              <a:ext cx="15674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8"/>
            <p:cNvCxnSpPr>
              <a:cxnSpLocks noChangeShapeType="1"/>
              <a:stCxn id="48" idx="3"/>
              <a:endCxn id="46" idx="1"/>
            </p:cNvCxnSpPr>
            <p:nvPr/>
          </p:nvCxnSpPr>
          <p:spPr bwMode="auto">
            <a:xfrm flipV="1">
              <a:off x="6802481" y="658077"/>
              <a:ext cx="156740"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55"/>
            <p:cNvSpPr txBox="1">
              <a:spLocks noChangeArrowheads="1"/>
            </p:cNvSpPr>
            <p:nvPr/>
          </p:nvSpPr>
          <p:spPr bwMode="auto">
            <a:xfrm>
              <a:off x="8773274" y="586077"/>
              <a:ext cx="216000" cy="144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chemeClr val="bg1"/>
                  </a:solidFill>
                  <a:latin typeface="Arial" pitchFamily="34" charset="0"/>
                  <a:ea typeface="ＭＳ Ｐゴシック" pitchFamily="50" charset="-128"/>
                  <a:cs typeface="Arial" pitchFamily="34" charset="0"/>
                </a:rPr>
                <a:t>C2</a:t>
              </a:r>
              <a:endParaRPr lang="ja-JP" altLang="en-US" sz="800" dirty="0">
                <a:solidFill>
                  <a:schemeClr val="bg1"/>
                </a:solidFill>
                <a:latin typeface="Arial" pitchFamily="34" charset="0"/>
                <a:ea typeface="ＭＳ Ｐゴシック" pitchFamily="50" charset="-128"/>
                <a:cs typeface="Arial" pitchFamily="34" charset="0"/>
              </a:endParaRPr>
            </a:p>
          </p:txBody>
        </p:sp>
        <p:sp>
          <p:nvSpPr>
            <p:cNvPr id="53" name="Text Box 55"/>
            <p:cNvSpPr txBox="1">
              <a:spLocks noChangeArrowheads="1"/>
            </p:cNvSpPr>
            <p:nvPr/>
          </p:nvSpPr>
          <p:spPr bwMode="auto">
            <a:xfrm>
              <a:off x="8458274" y="586077"/>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a:latin typeface="Arial" pitchFamily="34" charset="0"/>
                  <a:ea typeface="ＭＳ Ｐゴシック" pitchFamily="50" charset="-128"/>
                  <a:cs typeface="Arial" pitchFamily="34" charset="0"/>
                </a:rPr>
                <a:t>C</a:t>
              </a:r>
              <a:r>
                <a:rPr lang="en-US" altLang="ja-JP" sz="800" dirty="0" smtClean="0">
                  <a:latin typeface="Arial" pitchFamily="34" charset="0"/>
                  <a:ea typeface="ＭＳ Ｐゴシック" pitchFamily="50" charset="-128"/>
                  <a:cs typeface="Arial" pitchFamily="34" charset="0"/>
                </a:rPr>
                <a:t>1</a:t>
              </a:r>
              <a:endParaRPr lang="ja-JP" altLang="en-US" sz="800" dirty="0">
                <a:latin typeface="Arial" pitchFamily="34" charset="0"/>
                <a:ea typeface="ＭＳ Ｐゴシック" pitchFamily="50" charset="-128"/>
                <a:cs typeface="Arial" pitchFamily="34" charset="0"/>
              </a:endParaRPr>
            </a:p>
          </p:txBody>
        </p:sp>
        <p:cxnSp>
          <p:nvCxnSpPr>
            <p:cNvPr id="54" name="AutoShape 18"/>
            <p:cNvCxnSpPr>
              <a:cxnSpLocks noChangeShapeType="1"/>
              <a:stCxn id="53" idx="3"/>
              <a:endCxn id="52" idx="1"/>
            </p:cNvCxnSpPr>
            <p:nvPr/>
          </p:nvCxnSpPr>
          <p:spPr bwMode="auto">
            <a:xfrm>
              <a:off x="8674274" y="658077"/>
              <a:ext cx="9900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55"/>
            <p:cNvSpPr txBox="1">
              <a:spLocks noChangeArrowheads="1"/>
            </p:cNvSpPr>
            <p:nvPr/>
          </p:nvSpPr>
          <p:spPr bwMode="auto">
            <a:xfrm>
              <a:off x="771955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B3</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56" name="Text Box 55"/>
            <p:cNvSpPr txBox="1">
              <a:spLocks noChangeArrowheads="1"/>
            </p:cNvSpPr>
            <p:nvPr/>
          </p:nvSpPr>
          <p:spPr bwMode="auto">
            <a:xfrm>
              <a:off x="7351521" y="459035"/>
              <a:ext cx="216000" cy="144000"/>
            </a:xfrm>
            <a:prstGeom prst="rect">
              <a:avLst/>
            </a:prstGeom>
            <a:solidFill>
              <a:schemeClr val="bg1"/>
            </a:solidFill>
            <a:ln w="9525" algn="ctr">
              <a:solidFill>
                <a:schemeClr val="tx1"/>
              </a:solidFill>
              <a:miter lim="800000"/>
              <a:headEnd/>
              <a:tailEnd/>
            </a:ln>
            <a:effectLst/>
            <a:extLst/>
          </p:spPr>
          <p:txBody>
            <a:bodyPr wrap="square" lIns="36000" tIns="36000" rIns="36000" bIns="36000" anchor="ctr" anchorCtr="0"/>
            <a:lstStyle>
              <a:defPPr>
                <a:defRPr lang="ja-JP"/>
              </a:defPPr>
              <a:lvl1pPr algn="ctr" eaLnBrk="0" hangingPunct="0">
                <a:lnSpc>
                  <a:spcPct val="95000"/>
                </a:lnSpc>
                <a:defRPr sz="1200">
                  <a:solidFill>
                    <a:srgbClr val="000000"/>
                  </a:solidFill>
                  <a:latin typeface="+mn-ea"/>
                  <a:ea typeface="+mn-ea"/>
                </a:defRPr>
              </a:lvl1pPr>
            </a:lstStyle>
            <a:p>
              <a:pPr>
                <a:defRPr/>
              </a:pPr>
              <a:r>
                <a:rPr lang="en-US" altLang="ja-JP" sz="800" dirty="0" smtClean="0">
                  <a:latin typeface="Arial" pitchFamily="34" charset="0"/>
                  <a:ea typeface="ＭＳ Ｐゴシック" pitchFamily="50" charset="-128"/>
                  <a:cs typeface="Arial" pitchFamily="34" charset="0"/>
                </a:rPr>
                <a:t>B1</a:t>
              </a:r>
              <a:endParaRPr lang="ja-JP" altLang="en-US" sz="800" dirty="0">
                <a:latin typeface="Arial" pitchFamily="34" charset="0"/>
                <a:ea typeface="ＭＳ Ｐゴシック" pitchFamily="50" charset="-128"/>
                <a:cs typeface="Arial" pitchFamily="34" charset="0"/>
              </a:endParaRPr>
            </a:p>
          </p:txBody>
        </p:sp>
        <p:sp>
          <p:nvSpPr>
            <p:cNvPr id="57" name="Text Box 55"/>
            <p:cNvSpPr txBox="1">
              <a:spLocks noChangeArrowheads="1"/>
            </p:cNvSpPr>
            <p:nvPr/>
          </p:nvSpPr>
          <p:spPr bwMode="auto">
            <a:xfrm>
              <a:off x="7351521" y="730093"/>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B2</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58" name="AutoShape 18"/>
            <p:cNvCxnSpPr>
              <a:cxnSpLocks noChangeShapeType="1"/>
              <a:stCxn id="56" idx="3"/>
              <a:endCxn id="55" idx="1"/>
            </p:cNvCxnSpPr>
            <p:nvPr/>
          </p:nvCxnSpPr>
          <p:spPr bwMode="auto">
            <a:xfrm>
              <a:off x="7567521" y="531035"/>
              <a:ext cx="152038"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18"/>
            <p:cNvCxnSpPr>
              <a:cxnSpLocks noChangeShapeType="1"/>
              <a:stCxn id="57" idx="3"/>
              <a:endCxn id="55" idx="1"/>
            </p:cNvCxnSpPr>
            <p:nvPr/>
          </p:nvCxnSpPr>
          <p:spPr bwMode="auto">
            <a:xfrm flipV="1">
              <a:off x="7567521" y="658077"/>
              <a:ext cx="152038" cy="144016"/>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 Box 55"/>
            <p:cNvSpPr txBox="1">
              <a:spLocks noChangeArrowheads="1"/>
            </p:cNvSpPr>
            <p:nvPr/>
          </p:nvSpPr>
          <p:spPr bwMode="auto">
            <a:xfrm>
              <a:off x="8060549" y="58607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a:lnSpc>
                  <a:spcPct val="95000"/>
                </a:lnSpc>
              </a:pPr>
              <a:r>
                <a:rPr lang="en-US" altLang="ja-JP" sz="800" dirty="0" smtClean="0">
                  <a:solidFill>
                    <a:srgbClr val="000000"/>
                  </a:solidFill>
                  <a:latin typeface="Arial" pitchFamily="34" charset="0"/>
                  <a:ea typeface="ＭＳ Ｐゴシック" pitchFamily="50" charset="-128"/>
                  <a:cs typeface="Arial" pitchFamily="34" charset="0"/>
                </a:rPr>
                <a:t>B4</a:t>
              </a:r>
              <a:endParaRPr lang="ja-JP" altLang="en-US" sz="800" dirty="0">
                <a:solidFill>
                  <a:srgbClr val="000000"/>
                </a:solidFill>
                <a:latin typeface="Arial" pitchFamily="34" charset="0"/>
                <a:ea typeface="ＭＳ Ｐゴシック" pitchFamily="50" charset="-128"/>
                <a:cs typeface="Arial" pitchFamily="34" charset="0"/>
              </a:endParaRPr>
            </a:p>
          </p:txBody>
        </p:sp>
        <p:sp>
          <p:nvSpPr>
            <p:cNvPr id="61" name="Text Box 55"/>
            <p:cNvSpPr txBox="1">
              <a:spLocks noChangeArrowheads="1"/>
            </p:cNvSpPr>
            <p:nvPr/>
          </p:nvSpPr>
          <p:spPr bwMode="auto">
            <a:xfrm>
              <a:off x="8001265" y="951057"/>
              <a:ext cx="216000" cy="144000"/>
            </a:xfrm>
            <a:prstGeom prst="rect">
              <a:avLst/>
            </a:prstGeom>
            <a:solidFill>
              <a:schemeClr val="bg1"/>
            </a:solidFill>
            <a:ln w="9525">
              <a:solidFill>
                <a:srgbClr val="000000"/>
              </a:solidFill>
              <a:miter lim="800000"/>
              <a:headEnd/>
              <a:tailEnd/>
            </a:ln>
            <a:effectLst/>
            <a:extLst/>
          </p:spPr>
          <p:txBody>
            <a:bodyPr wrap="square" lIns="36000" tIns="36000" rIns="36000" bIns="36000" anchor="ctr" anchorCtr="0"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gn="ctr" eaLnBrk="0" hangingPunct="0">
                <a:lnSpc>
                  <a:spcPct val="95000"/>
                </a:lnSpc>
                <a:defRPr/>
              </a:pPr>
              <a:r>
                <a:rPr lang="en-US" altLang="ja-JP" sz="800" dirty="0" smtClean="0">
                  <a:solidFill>
                    <a:srgbClr val="000000"/>
                  </a:solidFill>
                  <a:latin typeface="Arial" pitchFamily="34" charset="0"/>
                  <a:ea typeface="ＭＳ Ｐゴシック" pitchFamily="50" charset="-128"/>
                  <a:cs typeface="Arial" pitchFamily="34" charset="0"/>
                </a:rPr>
                <a:t>B5</a:t>
              </a:r>
              <a:endParaRPr lang="ja-JP" altLang="en-US" sz="800" dirty="0">
                <a:solidFill>
                  <a:srgbClr val="000000"/>
                </a:solidFill>
                <a:latin typeface="Arial" pitchFamily="34" charset="0"/>
                <a:ea typeface="ＭＳ Ｐゴシック" pitchFamily="50" charset="-128"/>
                <a:cs typeface="Arial" pitchFamily="34" charset="0"/>
              </a:endParaRPr>
            </a:p>
          </p:txBody>
        </p:sp>
        <p:cxnSp>
          <p:nvCxnSpPr>
            <p:cNvPr id="62" name="AutoShape 18"/>
            <p:cNvCxnSpPr>
              <a:cxnSpLocks noChangeShapeType="1"/>
              <a:stCxn id="46" idx="3"/>
              <a:endCxn id="56" idx="1"/>
            </p:cNvCxnSpPr>
            <p:nvPr/>
          </p:nvCxnSpPr>
          <p:spPr bwMode="auto">
            <a:xfrm flipV="1">
              <a:off x="7175221" y="531035"/>
              <a:ext cx="176300" cy="127042"/>
            </a:xfrm>
            <a:prstGeom prst="bentConnector3">
              <a:avLst>
                <a:gd name="adj1" fmla="val 50000"/>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8"/>
            <p:cNvCxnSpPr>
              <a:cxnSpLocks noChangeShapeType="1"/>
              <a:stCxn id="43" idx="2"/>
              <a:endCxn id="61" idx="1"/>
            </p:cNvCxnSpPr>
            <p:nvPr/>
          </p:nvCxnSpPr>
          <p:spPr bwMode="auto">
            <a:xfrm rot="16200000" flipH="1">
              <a:off x="7856126" y="877917"/>
              <a:ext cx="110311" cy="179968"/>
            </a:xfrm>
            <a:prstGeom prst="bentConnector2">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8"/>
            <p:cNvCxnSpPr>
              <a:cxnSpLocks noChangeShapeType="1"/>
              <a:stCxn id="55" idx="3"/>
              <a:endCxn id="60" idx="1"/>
            </p:cNvCxnSpPr>
            <p:nvPr/>
          </p:nvCxnSpPr>
          <p:spPr bwMode="auto">
            <a:xfrm>
              <a:off x="7935559" y="658077"/>
              <a:ext cx="124990"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18"/>
            <p:cNvCxnSpPr>
              <a:cxnSpLocks noChangeShapeType="1"/>
              <a:stCxn id="60" idx="3"/>
              <a:endCxn id="53" idx="1"/>
            </p:cNvCxnSpPr>
            <p:nvPr/>
          </p:nvCxnSpPr>
          <p:spPr bwMode="auto">
            <a:xfrm>
              <a:off x="8276549" y="658077"/>
              <a:ext cx="181725" cy="0"/>
            </a:xfrm>
            <a:prstGeom prst="straightConnector1">
              <a:avLst/>
            </a:prstGeom>
            <a:noFill/>
            <a:ln w="12700">
              <a:solidFill>
                <a:srgbClr val="0000FF"/>
              </a:solidFill>
              <a:miter lim="800000"/>
              <a:headEnd type="oval" w="sm"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18"/>
            <p:cNvCxnSpPr>
              <a:cxnSpLocks noChangeShapeType="1"/>
              <a:stCxn id="56" idx="2"/>
              <a:endCxn id="57" idx="0"/>
            </p:cNvCxnSpPr>
            <p:nvPr/>
          </p:nvCxnSpPr>
          <p:spPr bwMode="auto">
            <a:xfrm>
              <a:off x="7459521" y="603035"/>
              <a:ext cx="0" cy="127058"/>
            </a:xfrm>
            <a:prstGeom prst="straightConnector1">
              <a:avLst/>
            </a:prstGeom>
            <a:noFill/>
            <a:ln w="12700">
              <a:solidFill>
                <a:srgbClr val="0000FF"/>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4" name="図 33"/>
          <p:cNvPicPr>
            <a:picLocks noChangeAspect="1"/>
          </p:cNvPicPr>
          <p:nvPr/>
        </p:nvPicPr>
        <p:blipFill>
          <a:blip r:embed="rId3"/>
          <a:stretch>
            <a:fillRect/>
          </a:stretch>
        </p:blipFill>
        <p:spPr>
          <a:xfrm>
            <a:off x="899592" y="3005908"/>
            <a:ext cx="6684844" cy="2601388"/>
          </a:xfrm>
          <a:prstGeom prst="rect">
            <a:avLst/>
          </a:prstGeom>
          <a:solidFill>
            <a:schemeClr val="bg1"/>
          </a:solidFill>
        </p:spPr>
      </p:pic>
      <p:sp>
        <p:nvSpPr>
          <p:cNvPr id="67" name="テキスト ボックス 66"/>
          <p:cNvSpPr txBox="1"/>
          <p:nvPr/>
        </p:nvSpPr>
        <p:spPr>
          <a:xfrm>
            <a:off x="891208" y="2708920"/>
            <a:ext cx="2600672" cy="276999"/>
          </a:xfrm>
          <a:prstGeom prst="rect">
            <a:avLst/>
          </a:prstGeom>
          <a:noFill/>
        </p:spPr>
        <p:txBody>
          <a:bodyPr wrap="square" rtlCol="0">
            <a:spAutoFit/>
          </a:bodyPr>
          <a:lstStyle/>
          <a:p>
            <a:r>
              <a:rPr kumimoji="1" lang="ja-JP" altLang="en-US" sz="1200" dirty="0" smtClean="0">
                <a:latin typeface="メイリオ" pitchFamily="50" charset="-128"/>
                <a:ea typeface="メイリオ" pitchFamily="50" charset="-128"/>
                <a:cs typeface="メイリオ" pitchFamily="50" charset="-128"/>
              </a:rPr>
              <a:t>システム企画書の目次例</a:t>
            </a:r>
            <a:endParaRPr kumimoji="1" lang="ja-JP" altLang="en-US" sz="1200" dirty="0">
              <a:latin typeface="メイリオ" pitchFamily="50" charset="-128"/>
              <a:ea typeface="メイリオ" pitchFamily="50" charset="-128"/>
              <a:cs typeface="メイリオ" pitchFamily="50" charset="-128"/>
            </a:endParaRPr>
          </a:p>
        </p:txBody>
      </p:sp>
      <p:sp>
        <p:nvSpPr>
          <p:cNvPr id="5" name="雲形吹き出し 4"/>
          <p:cNvSpPr/>
          <p:nvPr/>
        </p:nvSpPr>
        <p:spPr bwMode="auto">
          <a:xfrm>
            <a:off x="3722707" y="1821389"/>
            <a:ext cx="4186482" cy="887531"/>
          </a:xfrm>
          <a:prstGeom prst="cloudCallout">
            <a:avLst>
              <a:gd name="adj1" fmla="val -50727"/>
              <a:gd name="adj2" fmla="val -43926"/>
            </a:avLst>
          </a:prstGeom>
          <a:solidFill>
            <a:srgbClr val="FFFF66"/>
          </a:solidFill>
          <a:ln>
            <a:solidFill>
              <a:srgbClr val="FFC000"/>
            </a:solidFill>
          </a:ln>
          <a:effectLst>
            <a:outerShdw blurRad="50800" dist="38100" dir="2700000" algn="tl" rotWithShape="0">
              <a:prstClr val="black">
                <a:alpha val="40000"/>
              </a:prstClr>
            </a:outerShdw>
          </a:effectLst>
          <a:extLst/>
        </p:spPr>
        <p:txBody>
          <a:bodyPr wrap="square" lIns="36000" tIns="36000" rIns="36000" bIns="36000" rtlCol="0" anchor="ctr" anchorCtr="0"/>
          <a:lstStyle/>
          <a:p>
            <a:pPr algn="ctr"/>
            <a:r>
              <a:rPr kumimoji="1" lang="ja-JP" altLang="en-US" sz="1200" dirty="0" smtClean="0">
                <a:latin typeface="メイリオ" pitchFamily="50" charset="-128"/>
                <a:ea typeface="メイリオ" pitchFamily="50" charset="-128"/>
                <a:cs typeface="メイリオ" pitchFamily="50" charset="-128"/>
              </a:rPr>
              <a:t>システム企画書を基に稟議書を作成し、</a:t>
            </a:r>
            <a:endParaRPr kumimoji="1" lang="en-US" altLang="ja-JP" sz="1200" dirty="0" smtClean="0">
              <a:latin typeface="メイリオ" pitchFamily="50" charset="-128"/>
              <a:ea typeface="メイリオ" pitchFamily="50" charset="-128"/>
              <a:cs typeface="メイリオ" pitchFamily="50" charset="-128"/>
            </a:endParaRPr>
          </a:p>
          <a:p>
            <a:pPr algn="ctr"/>
            <a:r>
              <a:rPr kumimoji="1" lang="ja-JP" altLang="en-US" sz="1200" dirty="0" smtClean="0">
                <a:latin typeface="メイリオ" pitchFamily="50" charset="-128"/>
                <a:ea typeface="メイリオ" pitchFamily="50" charset="-128"/>
                <a:cs typeface="メイリオ" pitchFamily="50" charset="-128"/>
              </a:rPr>
              <a:t>稟議プロセスに沿って承認を得る。</a:t>
            </a:r>
          </a:p>
        </p:txBody>
      </p:sp>
    </p:spTree>
    <p:extLst>
      <p:ext uri="{BB962C8B-B14F-4D97-AF65-F5344CB8AC3E}">
        <p14:creationId xmlns:p14="http://schemas.microsoft.com/office/powerpoint/2010/main" val="951121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240955266"/>
              </p:ext>
            </p:extLst>
          </p:nvPr>
        </p:nvGraphicFramePr>
        <p:xfrm>
          <a:off x="637309" y="851186"/>
          <a:ext cx="8057168" cy="5394960"/>
        </p:xfrm>
        <a:graphic>
          <a:graphicData uri="http://schemas.openxmlformats.org/drawingml/2006/table">
            <a:tbl>
              <a:tblPr firstRow="1" bandRow="1">
                <a:tableStyleId>{2D5ABB26-0587-4C30-8999-92F81FD0307C}</a:tableStyleId>
              </a:tblPr>
              <a:tblGrid>
                <a:gridCol w="1021087"/>
                <a:gridCol w="6119294"/>
                <a:gridCol w="916787"/>
              </a:tblGrid>
              <a:tr h="302594">
                <a:tc gridSpan="2">
                  <a:txBody>
                    <a:bodyPr/>
                    <a:lstStyle/>
                    <a:p>
                      <a:pPr algn="l"/>
                      <a:r>
                        <a:rPr kumimoji="1" lang="ja-JP" altLang="en-US" sz="1400" dirty="0" smtClean="0">
                          <a:latin typeface="メイリオ" pitchFamily="50" charset="-128"/>
                          <a:ea typeface="メイリオ" pitchFamily="50" charset="-128"/>
                          <a:cs typeface="メイリオ" pitchFamily="50" charset="-128"/>
                        </a:rPr>
                        <a:t>１．はじめに</a:t>
                      </a:r>
                      <a:endParaRPr kumimoji="1" lang="ja-JP" altLang="en-US" sz="1400" dirty="0">
                        <a:latin typeface="メイリオ" pitchFamily="50" charset="-128"/>
                        <a:ea typeface="メイリオ" pitchFamily="50" charset="-128"/>
                        <a:cs typeface="メイリオ" pitchFamily="50" charset="-128"/>
                      </a:endParaRPr>
                    </a:p>
                  </a:txBody>
                  <a:tcPr>
                    <a:lnL>
                      <a:noFill/>
                    </a:lnL>
                    <a:lnT>
                      <a:noFill/>
                    </a:lnT>
                    <a:lnB>
                      <a:noFill/>
                    </a:lnB>
                    <a:lnTlToBr w="12700" cmpd="sng">
                      <a:noFill/>
                      <a:prstDash val="solid"/>
                    </a:lnTlToBr>
                    <a:lnBlToTr w="12700" cmpd="sng">
                      <a:noFill/>
                      <a:prstDash val="solid"/>
                    </a:lnBlToTr>
                  </a:tcPr>
                </a:tc>
                <a:tc hMerge="1">
                  <a:txBody>
                    <a:bodyPr/>
                    <a:lstStyle/>
                    <a:p>
                      <a:endParaRPr kumimoji="1" lang="ja-JP" altLang="en-US" sz="1400" dirty="0">
                        <a:latin typeface="メイリオ" pitchFamily="50" charset="-128"/>
                        <a:ea typeface="メイリオ" pitchFamily="50" charset="-128"/>
                        <a:cs typeface="メイリオ" pitchFamily="50" charset="-128"/>
                      </a:endParaRPr>
                    </a:p>
                  </a:txBody>
                  <a:tcPr>
                    <a:lnL>
                      <a:noFill/>
                    </a:lnL>
                  </a:tcPr>
                </a:tc>
                <a:tc>
                  <a:txBody>
                    <a:bodyPr/>
                    <a:lstStyle/>
                    <a:p>
                      <a:r>
                        <a:rPr kumimoji="1" lang="en-US" altLang="ja-JP" sz="1400" dirty="0" smtClean="0">
                          <a:latin typeface="メイリオ" pitchFamily="50" charset="-128"/>
                          <a:ea typeface="メイリオ" pitchFamily="50" charset="-128"/>
                          <a:cs typeface="メイリオ" pitchFamily="50" charset="-128"/>
                        </a:rPr>
                        <a:t>P. 5</a:t>
                      </a:r>
                      <a:endParaRPr kumimoji="1" lang="ja-JP" altLang="en-US" sz="1400" dirty="0">
                        <a:latin typeface="メイリオ" pitchFamily="50" charset="-128"/>
                        <a:ea typeface="メイリオ" pitchFamily="50" charset="-128"/>
                        <a:cs typeface="メイリオ" pitchFamily="50" charset="-128"/>
                      </a:endParaRPr>
                    </a:p>
                  </a:txBody>
                  <a:tcPr/>
                </a:tc>
              </a:tr>
              <a:tr h="302594">
                <a:tc gridSpan="2">
                  <a:txBody>
                    <a:bodyPr/>
                    <a:lstStyle/>
                    <a:p>
                      <a:pPr algn="l"/>
                      <a:r>
                        <a:rPr kumimoji="1" lang="ja-JP" altLang="en-US" sz="1400" dirty="0" smtClean="0">
                          <a:latin typeface="メイリオ" pitchFamily="50" charset="-128"/>
                          <a:ea typeface="メイリオ" pitchFamily="50" charset="-128"/>
                          <a:cs typeface="メイリオ" pitchFamily="50" charset="-128"/>
                        </a:rPr>
                        <a:t>２．情報システム構想・企画の位置づけおよび３つの実施内容</a:t>
                      </a:r>
                      <a:endParaRPr kumimoji="1" lang="ja-JP" altLang="en-US" sz="1400" dirty="0">
                        <a:latin typeface="メイリオ" pitchFamily="50" charset="-128"/>
                        <a:ea typeface="メイリオ" pitchFamily="50" charset="-128"/>
                        <a:cs typeface="メイリオ" pitchFamily="50" charset="-128"/>
                      </a:endParaRPr>
                    </a:p>
                  </a:txBody>
                  <a:tcPr>
                    <a:lnT>
                      <a:noFill/>
                    </a:lnT>
                    <a:lnB>
                      <a:noFill/>
                    </a:lnB>
                  </a:tcPr>
                </a:tc>
                <a:tc hMerge="1">
                  <a:txBody>
                    <a:bodyPr/>
                    <a:lstStyle/>
                    <a:p>
                      <a:endParaRPr kumimoji="1" lang="ja-JP" altLang="en-US" sz="1400" dirty="0">
                        <a:latin typeface="メイリオ" pitchFamily="50" charset="-128"/>
                        <a:ea typeface="メイリオ" pitchFamily="50" charset="-128"/>
                        <a:cs typeface="メイリオ" pitchFamily="50" charset="-128"/>
                      </a:endParaRPr>
                    </a:p>
                  </a:txBody>
                  <a:tcPr/>
                </a:tc>
                <a:tc>
                  <a:txBody>
                    <a:bodyPr/>
                    <a:lstStyle/>
                    <a:p>
                      <a:r>
                        <a:rPr kumimoji="1" lang="en-US" altLang="ja-JP" sz="1400" dirty="0" smtClean="0">
                          <a:latin typeface="メイリオ" pitchFamily="50" charset="-128"/>
                          <a:ea typeface="メイリオ" pitchFamily="50" charset="-128"/>
                          <a:cs typeface="メイリオ" pitchFamily="50" charset="-128"/>
                        </a:rPr>
                        <a:t>P. 6</a:t>
                      </a:r>
                      <a:endParaRPr kumimoji="1" lang="ja-JP" altLang="en-US" sz="1400" dirty="0">
                        <a:latin typeface="メイリオ" pitchFamily="50" charset="-128"/>
                        <a:ea typeface="メイリオ" pitchFamily="50" charset="-128"/>
                        <a:cs typeface="メイリオ" pitchFamily="50" charset="-128"/>
                      </a:endParaRPr>
                    </a:p>
                  </a:txBody>
                  <a:tcPr/>
                </a:tc>
              </a:tr>
              <a:tr h="302594">
                <a:tc gridSpan="2">
                  <a:txBody>
                    <a:bodyPr/>
                    <a:lstStyle/>
                    <a:p>
                      <a:pPr algn="l"/>
                      <a:r>
                        <a:rPr kumimoji="1" lang="ja-JP" altLang="en-US" sz="1400" dirty="0" smtClean="0">
                          <a:latin typeface="メイリオ" pitchFamily="50" charset="-128"/>
                          <a:ea typeface="メイリオ" pitchFamily="50" charset="-128"/>
                          <a:cs typeface="メイリオ" pitchFamily="50" charset="-128"/>
                        </a:rPr>
                        <a:t>　２－１．</a:t>
                      </a:r>
                      <a:r>
                        <a:rPr lang="ja-JP" altLang="en-US" sz="1400" dirty="0" smtClean="0">
                          <a:latin typeface="メイリオ" pitchFamily="50" charset="-128"/>
                          <a:ea typeface="メイリオ" pitchFamily="50" charset="-128"/>
                          <a:cs typeface="メイリオ" pitchFamily="50" charset="-128"/>
                        </a:rPr>
                        <a:t>重要キーワード１：「要求」とは</a:t>
                      </a:r>
                      <a:endParaRPr kumimoji="1" lang="ja-JP" altLang="en-US" sz="1400" dirty="0">
                        <a:latin typeface="メイリオ" pitchFamily="50" charset="-128"/>
                        <a:ea typeface="メイリオ" pitchFamily="50" charset="-128"/>
                        <a:cs typeface="メイリオ" pitchFamily="50" charset="-128"/>
                      </a:endParaRPr>
                    </a:p>
                  </a:txBody>
                  <a:tcPr>
                    <a:lnT>
                      <a:noFill/>
                    </a:lnT>
                    <a:lnB>
                      <a:noFill/>
                    </a:lnB>
                  </a:tcPr>
                </a:tc>
                <a:tc hMerge="1">
                  <a:txBody>
                    <a:bodyPr/>
                    <a:lstStyle/>
                    <a:p>
                      <a:pPr marL="85725" indent="0">
                        <a:buFont typeface="Arial" pitchFamily="34" charset="0"/>
                        <a:buNone/>
                      </a:pPr>
                      <a:endParaRPr kumimoji="1" lang="ja-JP" altLang="en-US" sz="1400" dirty="0">
                        <a:latin typeface="メイリオ" pitchFamily="50" charset="-128"/>
                        <a:ea typeface="メイリオ" pitchFamily="50" charset="-128"/>
                        <a:cs typeface="メイリオ" pitchFamily="50" charset="-128"/>
                      </a:endParaRPr>
                    </a:p>
                  </a:txBody>
                  <a:tcPr/>
                </a:tc>
                <a:tc>
                  <a:txBody>
                    <a:bodyPr/>
                    <a:lstStyle/>
                    <a:p>
                      <a:r>
                        <a:rPr kumimoji="1" lang="en-US" altLang="ja-JP" sz="1400" dirty="0" smtClean="0">
                          <a:latin typeface="メイリオ" pitchFamily="50" charset="-128"/>
                          <a:ea typeface="メイリオ" pitchFamily="50" charset="-128"/>
                          <a:cs typeface="メイリオ" pitchFamily="50" charset="-128"/>
                        </a:rPr>
                        <a:t>P. 7</a:t>
                      </a:r>
                      <a:endParaRPr kumimoji="1" lang="ja-JP" altLang="en-US" sz="1400" dirty="0">
                        <a:latin typeface="メイリオ" pitchFamily="50" charset="-128"/>
                        <a:ea typeface="メイリオ" pitchFamily="50" charset="-128"/>
                        <a:cs typeface="メイリオ" pitchFamily="50" charset="-128"/>
                      </a:endParaRPr>
                    </a:p>
                  </a:txBody>
                  <a:tcPr/>
                </a:tc>
              </a:tr>
              <a:tr h="302594">
                <a:tc gridSpan="2">
                  <a:txBody>
                    <a:bodyPr/>
                    <a:lstStyle/>
                    <a:p>
                      <a:pPr algn="l"/>
                      <a:r>
                        <a:rPr kumimoji="1" lang="ja-JP" altLang="en-US" sz="1400" dirty="0" smtClean="0">
                          <a:latin typeface="メイリオ" pitchFamily="50" charset="-128"/>
                          <a:ea typeface="メイリオ" pitchFamily="50" charset="-128"/>
                          <a:cs typeface="メイリオ" pitchFamily="50" charset="-128"/>
                        </a:rPr>
                        <a:t>　２－２．重要キーワード２：「ソリューション」とは</a:t>
                      </a:r>
                      <a:endParaRPr kumimoji="1" lang="ja-JP" altLang="en-US" sz="1400" dirty="0">
                        <a:latin typeface="メイリオ" pitchFamily="50" charset="-128"/>
                        <a:ea typeface="メイリオ" pitchFamily="50" charset="-128"/>
                        <a:cs typeface="メイリオ" pitchFamily="50" charset="-128"/>
                      </a:endParaRPr>
                    </a:p>
                  </a:txBody>
                  <a:tcPr>
                    <a:lnT>
                      <a:noFill/>
                    </a:lnT>
                    <a:lnB>
                      <a:noFill/>
                    </a:lnB>
                  </a:tcPr>
                </a:tc>
                <a:tc hMerge="1">
                  <a:txBody>
                    <a:bodyPr/>
                    <a:lstStyle/>
                    <a:p>
                      <a:pPr marL="85725" indent="0">
                        <a:buFont typeface="Arial" pitchFamily="34" charset="0"/>
                        <a:buNone/>
                      </a:pPr>
                      <a:endParaRPr kumimoji="1" lang="ja-JP" altLang="en-US" sz="1400" dirty="0">
                        <a:latin typeface="メイリオ" pitchFamily="50" charset="-128"/>
                        <a:ea typeface="メイリオ" pitchFamily="50" charset="-128"/>
                        <a:cs typeface="メイリオ" pitchFamily="50" charset="-128"/>
                      </a:endParaRPr>
                    </a:p>
                  </a:txBody>
                  <a:tcPr/>
                </a:tc>
                <a:tc>
                  <a:txBody>
                    <a:bodyPr/>
                    <a:lstStyle/>
                    <a:p>
                      <a:r>
                        <a:rPr kumimoji="1" lang="en-US" altLang="ja-JP" sz="1400" dirty="0" smtClean="0">
                          <a:latin typeface="メイリオ" pitchFamily="50" charset="-128"/>
                          <a:ea typeface="メイリオ" pitchFamily="50" charset="-128"/>
                          <a:cs typeface="メイリオ" pitchFamily="50" charset="-128"/>
                        </a:rPr>
                        <a:t>P. 8</a:t>
                      </a:r>
                      <a:endParaRPr kumimoji="1" lang="ja-JP" altLang="en-US" sz="1400" dirty="0">
                        <a:latin typeface="メイリオ" pitchFamily="50" charset="-128"/>
                        <a:ea typeface="メイリオ" pitchFamily="50" charset="-128"/>
                        <a:cs typeface="メイリオ" pitchFamily="50" charset="-128"/>
                      </a:endParaRPr>
                    </a:p>
                  </a:txBody>
                  <a:tcPr/>
                </a:tc>
              </a:tr>
              <a:tr h="302594">
                <a:tc gridSpan="2">
                  <a:txBody>
                    <a:bodyPr/>
                    <a:lstStyle/>
                    <a:p>
                      <a:pPr algn="l"/>
                      <a:r>
                        <a:rPr kumimoji="1" lang="ja-JP" altLang="en-US" sz="1400" dirty="0" smtClean="0">
                          <a:latin typeface="メイリオ" pitchFamily="50" charset="-128"/>
                          <a:ea typeface="メイリオ" pitchFamily="50" charset="-128"/>
                          <a:cs typeface="メイリオ" pitchFamily="50" charset="-128"/>
                        </a:rPr>
                        <a:t>　２－３．重要キーワード３：「シナリオ」とは</a:t>
                      </a:r>
                      <a:endParaRPr kumimoji="1" lang="ja-JP" altLang="en-US" sz="1400" dirty="0">
                        <a:latin typeface="メイリオ" pitchFamily="50" charset="-128"/>
                        <a:ea typeface="メイリオ" pitchFamily="50" charset="-128"/>
                        <a:cs typeface="メイリオ" pitchFamily="50" charset="-128"/>
                      </a:endParaRPr>
                    </a:p>
                  </a:txBody>
                  <a:tcPr>
                    <a:lnT>
                      <a:noFill/>
                    </a:lnT>
                    <a:lnB>
                      <a:noFill/>
                    </a:lnB>
                  </a:tcPr>
                </a:tc>
                <a:tc hMerge="1">
                  <a:txBody>
                    <a:bodyPr/>
                    <a:lstStyle/>
                    <a:p>
                      <a:pPr marL="85725" indent="0">
                        <a:buFont typeface="Arial" pitchFamily="34" charset="0"/>
                        <a:buNone/>
                      </a:pPr>
                      <a:endParaRPr kumimoji="1" lang="ja-JP" altLang="en-US" sz="1400" dirty="0">
                        <a:latin typeface="メイリオ" pitchFamily="50" charset="-128"/>
                        <a:ea typeface="メイリオ" pitchFamily="50" charset="-128"/>
                        <a:cs typeface="メイリオ" pitchFamily="50" charset="-128"/>
                      </a:endParaRPr>
                    </a:p>
                  </a:txBody>
                  <a:tcPr/>
                </a:tc>
                <a:tc>
                  <a:txBody>
                    <a:bodyPr/>
                    <a:lstStyle/>
                    <a:p>
                      <a:r>
                        <a:rPr kumimoji="1" lang="en-US" altLang="ja-JP" sz="1400" dirty="0" smtClean="0">
                          <a:latin typeface="メイリオ" pitchFamily="50" charset="-128"/>
                          <a:ea typeface="メイリオ" pitchFamily="50" charset="-128"/>
                          <a:cs typeface="メイリオ" pitchFamily="50" charset="-128"/>
                        </a:rPr>
                        <a:t>P. 9</a:t>
                      </a:r>
                      <a:endParaRPr kumimoji="1" lang="ja-JP" altLang="en-US" sz="1400" dirty="0">
                        <a:latin typeface="メイリオ" pitchFamily="50" charset="-128"/>
                        <a:ea typeface="メイリオ" pitchFamily="50" charset="-128"/>
                        <a:cs typeface="メイリオ" pitchFamily="50" charset="-128"/>
                      </a:endParaRPr>
                    </a:p>
                  </a:txBody>
                  <a:tcPr/>
                </a:tc>
              </a:tr>
              <a:tr h="302594">
                <a:tc gridSpan="2">
                  <a:txBody>
                    <a:bodyPr/>
                    <a:lstStyle/>
                    <a:p>
                      <a:pPr algn="l"/>
                      <a:r>
                        <a:rPr kumimoji="1" lang="ja-JP" altLang="en-US" sz="1400" dirty="0" smtClean="0">
                          <a:latin typeface="メイリオ" pitchFamily="50" charset="-128"/>
                          <a:ea typeface="メイリオ" pitchFamily="50" charset="-128"/>
                          <a:cs typeface="メイリオ" pitchFamily="50" charset="-128"/>
                        </a:rPr>
                        <a:t>３．情報システム構築にあたってまず知っておくべきこと</a:t>
                      </a:r>
                      <a:endParaRPr kumimoji="1" lang="ja-JP" altLang="en-US" sz="1400" dirty="0">
                        <a:latin typeface="メイリオ" pitchFamily="50" charset="-128"/>
                        <a:ea typeface="メイリオ" pitchFamily="50" charset="-128"/>
                        <a:cs typeface="メイリオ" pitchFamily="50" charset="-128"/>
                      </a:endParaRPr>
                    </a:p>
                  </a:txBody>
                  <a:tcPr>
                    <a:lnT>
                      <a:noFill/>
                    </a:lnT>
                  </a:tcPr>
                </a:tc>
                <a:tc hMerge="1">
                  <a:txBody>
                    <a:bodyPr/>
                    <a:lstStyle/>
                    <a:p>
                      <a:endParaRPr kumimoji="1" lang="ja-JP" altLang="en-US" sz="1400" dirty="0">
                        <a:latin typeface="メイリオ" pitchFamily="50" charset="-128"/>
                        <a:ea typeface="メイリオ" pitchFamily="50" charset="-128"/>
                        <a:cs typeface="メイリオ" pitchFamily="50" charset="-128"/>
                      </a:endParaRPr>
                    </a:p>
                  </a:txBody>
                  <a:tcPr/>
                </a:tc>
                <a:tc>
                  <a:txBody>
                    <a:bodyPr/>
                    <a:lstStyle/>
                    <a:p>
                      <a:r>
                        <a:rPr kumimoji="1" lang="en-US" altLang="ja-JP" sz="1400" dirty="0" smtClean="0">
                          <a:latin typeface="メイリオ" pitchFamily="50" charset="-128"/>
                          <a:ea typeface="メイリオ" pitchFamily="50" charset="-128"/>
                          <a:cs typeface="メイリオ" pitchFamily="50" charset="-128"/>
                        </a:rPr>
                        <a:t>P.10</a:t>
                      </a:r>
                      <a:endParaRPr kumimoji="1" lang="ja-JP" altLang="en-US" sz="1400" dirty="0">
                        <a:latin typeface="メイリオ" pitchFamily="50" charset="-128"/>
                        <a:ea typeface="メイリオ" pitchFamily="50" charset="-128"/>
                        <a:cs typeface="メイリオ" pitchFamily="50" charset="-128"/>
                      </a:endParaRPr>
                    </a:p>
                  </a:txBody>
                  <a:tcPr/>
                </a:tc>
              </a:tr>
              <a:tr h="302594">
                <a:tc gridSpan="2">
                  <a:txBody>
                    <a:bodyPr/>
                    <a:lstStyle/>
                    <a:p>
                      <a:pPr algn="l"/>
                      <a:r>
                        <a:rPr kumimoji="1" lang="ja-JP" altLang="en-US" sz="1400" dirty="0" smtClean="0">
                          <a:latin typeface="メイリオ" pitchFamily="50" charset="-128"/>
                          <a:ea typeface="メイリオ" pitchFamily="50" charset="-128"/>
                          <a:cs typeface="メイリオ" pitchFamily="50" charset="-128"/>
                        </a:rPr>
                        <a:t>４．ビジョン・戦略と業務、情報システムの整合性</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endParaRPr kumimoji="1" lang="ja-JP" altLang="en-US" sz="1400" dirty="0">
                        <a:latin typeface="メイリオ" pitchFamily="50" charset="-128"/>
                        <a:ea typeface="メイリオ" pitchFamily="50" charset="-128"/>
                        <a:cs typeface="メイリオ" pitchFamily="50" charset="-128"/>
                      </a:endParaRPr>
                    </a:p>
                  </a:txBody>
                  <a:tcPr/>
                </a:tc>
                <a:tc>
                  <a:txBody>
                    <a:bodyPr/>
                    <a:lstStyle/>
                    <a:p>
                      <a:r>
                        <a:rPr kumimoji="1" lang="en-US" altLang="ja-JP" sz="1400" dirty="0" smtClean="0">
                          <a:latin typeface="メイリオ" pitchFamily="50" charset="-128"/>
                          <a:ea typeface="メイリオ" pitchFamily="50" charset="-128"/>
                          <a:cs typeface="メイリオ" pitchFamily="50" charset="-128"/>
                        </a:rPr>
                        <a:t>P.12</a:t>
                      </a:r>
                      <a:endParaRPr kumimoji="1" lang="ja-JP" altLang="en-US" sz="1400" dirty="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５．情報システム構想・企画で着目すべき視点</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P.13</a:t>
                      </a:r>
                      <a:endParaRPr kumimoji="1" lang="ja-JP" altLang="en-US" sz="1400" dirty="0" smtClean="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　５－１．要求の位置づけ</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pPr marL="0" indent="82550"/>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P.14</a:t>
                      </a:r>
                      <a:endParaRPr kumimoji="1" lang="ja-JP" altLang="en-US" sz="1400" dirty="0" smtClean="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　５－２．要求を整理する上で注意すべき事項</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pPr marL="0" indent="82550"/>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P.15</a:t>
                      </a:r>
                      <a:endParaRPr kumimoji="1" lang="ja-JP" altLang="en-US" sz="1400" dirty="0" smtClean="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　５－３．要求・ソリューションの体系化の手順</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pPr marL="0" indent="82550"/>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P.17</a:t>
                      </a:r>
                      <a:endParaRPr kumimoji="1" lang="ja-JP" altLang="en-US" sz="1400" dirty="0" smtClean="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　５－４．要求・ソリューションの段階的体系化</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pPr marL="0" indent="82550"/>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P.21</a:t>
                      </a:r>
                      <a:endParaRPr kumimoji="1" lang="ja-JP" altLang="en-US" sz="1400" dirty="0" smtClean="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　５－５．業務・システムの概要定義</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pPr marL="0" indent="82550"/>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P.23</a:t>
                      </a:r>
                      <a:endParaRPr kumimoji="1" lang="ja-JP" altLang="en-US" sz="1400" dirty="0" smtClean="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　５－６．実現シナリオの策定</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pPr marL="0" indent="82550"/>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P.26</a:t>
                      </a:r>
                      <a:endParaRPr kumimoji="1" lang="ja-JP" altLang="en-US" sz="1400" dirty="0" smtClean="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６．情報システム構想・企画の実施</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pPr marL="0" indent="82550"/>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P.28</a:t>
                      </a:r>
                      <a:endParaRPr kumimoji="1" lang="ja-JP" altLang="en-US" sz="1400" dirty="0" smtClean="0">
                        <a:latin typeface="メイリオ" pitchFamily="50" charset="-128"/>
                        <a:ea typeface="メイリオ" pitchFamily="50" charset="-128"/>
                        <a:cs typeface="メイリオ" pitchFamily="50" charset="-128"/>
                      </a:endParaRPr>
                    </a:p>
                  </a:txBody>
                  <a:tcPr/>
                </a:tc>
              </a:tr>
              <a:tr h="30259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メイリオ" pitchFamily="50" charset="-128"/>
                          <a:ea typeface="メイリオ" pitchFamily="50" charset="-128"/>
                          <a:cs typeface="メイリオ" pitchFamily="50" charset="-128"/>
                        </a:rPr>
                        <a:t>７．まとめ</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P.40</a:t>
                      </a:r>
                      <a:endParaRPr kumimoji="1" lang="ja-JP" altLang="en-US" sz="1400" dirty="0" smtClean="0">
                        <a:latin typeface="メイリオ" pitchFamily="50" charset="-128"/>
                        <a:ea typeface="メイリオ" pitchFamily="50" charset="-128"/>
                        <a:cs typeface="メイリオ" pitchFamily="50" charset="-128"/>
                      </a:endParaRPr>
                    </a:p>
                  </a:txBody>
                  <a:tcPr/>
                </a:tc>
              </a:tr>
              <a:tr h="14527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メイリオ" pitchFamily="50" charset="-128"/>
                        <a:ea typeface="メイリオ" pitchFamily="50" charset="-128"/>
                        <a:cs typeface="メイリオ" pitchFamily="50" charset="-128"/>
                      </a:endParaRPr>
                    </a:p>
                  </a:txBody>
                  <a:tcPr/>
                </a:tc>
                <a:tc>
                  <a:txBody>
                    <a:bodyPr/>
                    <a:lstStyle/>
                    <a:p>
                      <a:endParaRPr kumimoji="1" lang="ja-JP" altLang="en-US" sz="8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smtClean="0">
                        <a:latin typeface="メイリオ" pitchFamily="50" charset="-128"/>
                        <a:ea typeface="メイリオ" pitchFamily="50" charset="-128"/>
                        <a:cs typeface="メイリオ" pitchFamily="50" charset="-128"/>
                      </a:endParaRPr>
                    </a:p>
                  </a:txBody>
                  <a:tcPr/>
                </a:tc>
              </a:tr>
              <a:tr h="302594">
                <a:tc gridSpan="2">
                  <a:txBody>
                    <a:bodyPr/>
                    <a:lstStyle/>
                    <a:p>
                      <a:pPr algn="l"/>
                      <a:r>
                        <a:rPr kumimoji="1" lang="en-US" altLang="ja-JP" sz="1400" dirty="0" smtClean="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添付資料</a:t>
                      </a:r>
                      <a:r>
                        <a:rPr kumimoji="1" lang="en-US" altLang="ja-JP" sz="1400" dirty="0" smtClean="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新ビジネスモデル創出に向けて</a:t>
                      </a:r>
                      <a:endParaRPr kumimoji="1" lang="ja-JP" altLang="en-US" sz="1400" dirty="0">
                        <a:latin typeface="メイリオ" pitchFamily="50" charset="-128"/>
                        <a:ea typeface="メイリオ" pitchFamily="50" charset="-128"/>
                        <a:cs typeface="メイリオ" pitchFamily="50" charset="-128"/>
                      </a:endParaRPr>
                    </a:p>
                  </a:txBody>
                  <a:tcPr/>
                </a:tc>
                <a:tc hMerge="1">
                  <a:txBody>
                    <a:bodyPr/>
                    <a:lstStyle/>
                    <a:p>
                      <a:endParaRPr kumimoji="1" lang="ja-JP" altLang="en-US" sz="1400" dirty="0">
                        <a:latin typeface="メイリオ" pitchFamily="50" charset="-128"/>
                        <a:ea typeface="メイリオ" pitchFamily="50" charset="-128"/>
                        <a:cs typeface="メイリオ"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メイリオ" pitchFamily="50" charset="-128"/>
                          <a:ea typeface="メイリオ" pitchFamily="50" charset="-128"/>
                          <a:cs typeface="メイリオ" pitchFamily="50" charset="-128"/>
                        </a:rPr>
                        <a:t>P.43</a:t>
                      </a:r>
                      <a:endParaRPr kumimoji="1" lang="ja-JP" altLang="en-US" sz="1400" dirty="0" smtClean="0">
                        <a:latin typeface="メイリオ" pitchFamily="50" charset="-128"/>
                        <a:ea typeface="メイリオ" pitchFamily="50" charset="-128"/>
                        <a:cs typeface="メイリオ" pitchFamily="50" charset="-128"/>
                      </a:endParaRPr>
                    </a:p>
                  </a:txBody>
                  <a:tcPr/>
                </a:tc>
              </a:tr>
            </a:tbl>
          </a:graphicData>
        </a:graphic>
      </p:graphicFrame>
    </p:spTree>
    <p:extLst>
      <p:ext uri="{BB962C8B-B14F-4D97-AF65-F5344CB8AC3E}">
        <p14:creationId xmlns:p14="http://schemas.microsoft.com/office/powerpoint/2010/main" val="20226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７．</a:t>
            </a:r>
            <a:r>
              <a:rPr lang="ja-JP" altLang="en-US" dirty="0" smtClean="0"/>
              <a:t>まとめ（</a:t>
            </a:r>
            <a:r>
              <a:rPr lang="en-US" altLang="ja-JP" dirty="0" smtClean="0"/>
              <a:t>1/3</a:t>
            </a:r>
            <a:r>
              <a:rPr lang="ja-JP" altLang="en-US" dirty="0" smtClean="0"/>
              <a:t>）</a:t>
            </a:r>
            <a:endParaRPr kumimoji="1" lang="ja-JP" altLang="en-US" dirty="0"/>
          </a:p>
        </p:txBody>
      </p:sp>
      <p:sp>
        <p:nvSpPr>
          <p:cNvPr id="29" name="テキスト ボックス 28"/>
          <p:cNvSpPr txBox="1"/>
          <p:nvPr/>
        </p:nvSpPr>
        <p:spPr>
          <a:xfrm>
            <a:off x="251520" y="796642"/>
            <a:ext cx="8568952" cy="400110"/>
          </a:xfrm>
          <a:prstGeom prst="rect">
            <a:avLst/>
          </a:prstGeom>
          <a:noFill/>
        </p:spPr>
        <p:txBody>
          <a:bodyPr wrap="square" rtlCol="0">
            <a:spAutoFit/>
          </a:bodyPr>
          <a:lstStyle/>
          <a:p>
            <a:r>
              <a:rPr lang="ja-JP" altLang="en-US" sz="2000" b="1" dirty="0">
                <a:latin typeface="メイリオ" pitchFamily="50" charset="-128"/>
                <a:ea typeface="メイリオ" pitchFamily="50" charset="-128"/>
                <a:cs typeface="メイリオ" pitchFamily="50" charset="-128"/>
              </a:rPr>
              <a:t>「要求の取りまとめ（</a:t>
            </a:r>
            <a:r>
              <a:rPr lang="en-US" altLang="ja-JP" sz="2000" b="1" dirty="0">
                <a:latin typeface="メイリオ" pitchFamily="50" charset="-128"/>
                <a:ea typeface="メイリオ" pitchFamily="50" charset="-128"/>
                <a:cs typeface="メイリオ" pitchFamily="50" charset="-128"/>
              </a:rPr>
              <a:t>Why</a:t>
            </a:r>
            <a:r>
              <a:rPr lang="ja-JP" altLang="en-US" sz="2000" b="1" dirty="0">
                <a:latin typeface="メイリオ" pitchFamily="50" charset="-128"/>
                <a:ea typeface="メイリオ" pitchFamily="50" charset="-128"/>
                <a:cs typeface="メイリオ" pitchFamily="50" charset="-128"/>
              </a:rPr>
              <a:t>）」のポイント</a:t>
            </a:r>
            <a:endParaRPr kumimoji="1" lang="ja-JP" altLang="en-US" sz="2000" b="1" dirty="0">
              <a:latin typeface="メイリオ" pitchFamily="50" charset="-128"/>
              <a:ea typeface="メイリオ" pitchFamily="50" charset="-128"/>
              <a:cs typeface="メイリオ" pitchFamily="50" charset="-128"/>
            </a:endParaRPr>
          </a:p>
        </p:txBody>
      </p:sp>
      <p:sp>
        <p:nvSpPr>
          <p:cNvPr id="5" name="Rectangle 3"/>
          <p:cNvSpPr txBox="1">
            <a:spLocks noChangeArrowheads="1"/>
          </p:cNvSpPr>
          <p:nvPr/>
        </p:nvSpPr>
        <p:spPr>
          <a:xfrm>
            <a:off x="179512" y="1193340"/>
            <a:ext cx="8892480" cy="272732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600" dirty="0" smtClean="0"/>
              <a:t>「要求」は導入側である三井物産自身にしか定義できない（ベンダー任せは</a:t>
            </a:r>
            <a:r>
              <a:rPr lang="en-US" altLang="ja-JP" sz="1600" dirty="0" smtClean="0"/>
              <a:t>NG</a:t>
            </a:r>
            <a:r>
              <a:rPr lang="ja-JP" altLang="en-US" sz="1600" dirty="0" smtClean="0"/>
              <a:t>）。</a:t>
            </a:r>
            <a:endParaRPr lang="en-US" altLang="ja-JP" sz="1600" dirty="0" smtClean="0"/>
          </a:p>
          <a:p>
            <a:r>
              <a:rPr lang="ja-JP" altLang="en-US" sz="1600" dirty="0" smtClean="0"/>
              <a:t>ステークホルダーのニーズに応えることが最善とは限らない。</a:t>
            </a:r>
          </a:p>
          <a:p>
            <a:pPr lvl="1"/>
            <a:r>
              <a:rPr lang="ja-JP" altLang="en-US" sz="1400" dirty="0" smtClean="0"/>
              <a:t>表面的なニーズやソリューションに惑わされず</a:t>
            </a:r>
            <a:r>
              <a:rPr lang="ja-JP" altLang="en-US" sz="1400" b="1" u="sng" dirty="0" smtClean="0">
                <a:solidFill>
                  <a:srgbClr val="333399"/>
                </a:solidFill>
              </a:rPr>
              <a:t>真の要求</a:t>
            </a:r>
            <a:r>
              <a:rPr lang="ja-JP" altLang="en-US" sz="1400" dirty="0" smtClean="0"/>
              <a:t>を洗い出すことに集中する。</a:t>
            </a:r>
          </a:p>
          <a:p>
            <a:pPr lvl="1"/>
            <a:r>
              <a:rPr lang="ja-JP" altLang="en-US" sz="1400" dirty="0" smtClean="0"/>
              <a:t>相手の立場や状況を考慮し、信頼関係を築きながら、</a:t>
            </a:r>
            <a:r>
              <a:rPr lang="ja-JP" altLang="en-US" sz="1400" b="1" u="sng" dirty="0" smtClean="0">
                <a:solidFill>
                  <a:srgbClr val="333399"/>
                </a:solidFill>
              </a:rPr>
              <a:t>訊く</a:t>
            </a:r>
            <a:r>
              <a:rPr lang="ja-JP" altLang="en-US" sz="1400" dirty="0" smtClean="0"/>
              <a:t>姿勢が大切である。</a:t>
            </a:r>
          </a:p>
          <a:p>
            <a:r>
              <a:rPr lang="ja-JP" altLang="en-US" sz="1600" dirty="0" smtClean="0"/>
              <a:t>想像（創造）性と洞察力を働せる</a:t>
            </a:r>
          </a:p>
          <a:p>
            <a:pPr lvl="1"/>
            <a:r>
              <a:rPr lang="ja-JP" altLang="en-US" sz="1400" dirty="0" smtClean="0"/>
              <a:t>自分達が心から実現したい、実現すると誇らしいと思う「あるべき姿」を想像し、ビジネスの発展に貢献するようなアイデアや仕組みを創造する。（利用者の立場で考える）</a:t>
            </a:r>
          </a:p>
          <a:p>
            <a:r>
              <a:rPr lang="ja-JP" altLang="en-US" sz="1600" dirty="0" smtClean="0"/>
              <a:t>トップ（経営層）の要求とボトム（現場）の要求を結びつける</a:t>
            </a:r>
          </a:p>
          <a:p>
            <a:pPr lvl="1"/>
            <a:r>
              <a:rPr lang="ja-JP" altLang="en-US" sz="1400" dirty="0" smtClean="0"/>
              <a:t>経営層が示す会社の進む方向と現場の問題解決を両立できる要求を考え抜く。</a:t>
            </a:r>
          </a:p>
        </p:txBody>
      </p:sp>
      <p:sp>
        <p:nvSpPr>
          <p:cNvPr id="6" name="Rectangle 6"/>
          <p:cNvSpPr>
            <a:spLocks noChangeArrowheads="1"/>
          </p:cNvSpPr>
          <p:nvPr/>
        </p:nvSpPr>
        <p:spPr bwMode="auto">
          <a:xfrm>
            <a:off x="195263" y="4134857"/>
            <a:ext cx="8772525" cy="2182815"/>
          </a:xfrm>
          <a:prstGeom prst="rect">
            <a:avLst/>
          </a:prstGeom>
          <a:solidFill>
            <a:srgbClr val="EAEAEA"/>
          </a:solidFill>
          <a:ln w="12700" algn="ctr">
            <a:solidFill>
              <a:srgbClr val="333399"/>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tIns="216000" rIns="90000" anchor="ctr">
            <a:noAutofit/>
          </a:bodyPr>
          <a:lstStyle/>
          <a:p>
            <a:pPr marL="185738" indent="-185738" algn="l" eaLnBrk="0" hangingPunct="0">
              <a:buSzPct val="80000"/>
              <a:buFont typeface="Wingdings" pitchFamily="2" charset="2"/>
              <a:buBlip>
                <a:blip r:embed="rId2"/>
              </a:buBlip>
            </a:pPr>
            <a:r>
              <a:rPr lang="ja-JP" altLang="en-US" sz="1400" dirty="0">
                <a:solidFill>
                  <a:srgbClr val="000000"/>
                </a:solidFill>
                <a:latin typeface="メイリオ" pitchFamily="50" charset="-128"/>
                <a:ea typeface="メイリオ" pitchFamily="50" charset="-128"/>
                <a:cs typeface="メイリオ" pitchFamily="50" charset="-128"/>
              </a:rPr>
              <a:t>ビジネス価値をもたらさない“的外れな”情報システムが企画される。</a:t>
            </a:r>
          </a:p>
          <a:p>
            <a:pPr marL="536575" lvl="1" indent="-171450" algn="l" eaLnBrk="0" hangingPunct="0">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せっかく苦労して実現したのに</a:t>
            </a:r>
            <a:r>
              <a:rPr lang="ja-JP" altLang="en-US" sz="1400" dirty="0" smtClean="0">
                <a:solidFill>
                  <a:srgbClr val="000000"/>
                </a:solidFill>
                <a:latin typeface="メイリオ" pitchFamily="50" charset="-128"/>
                <a:ea typeface="メイリオ" pitchFamily="50" charset="-128"/>
                <a:cs typeface="メイリオ" pitchFamily="50" charset="-128"/>
              </a:rPr>
              <a:t>利用者に</a:t>
            </a:r>
            <a:r>
              <a:rPr lang="ja-JP" altLang="en-US" sz="1400" dirty="0">
                <a:solidFill>
                  <a:srgbClr val="000000"/>
                </a:solidFill>
                <a:latin typeface="メイリオ" pitchFamily="50" charset="-128"/>
                <a:ea typeface="メイリオ" pitchFamily="50" charset="-128"/>
                <a:cs typeface="メイリオ" pitchFamily="50" charset="-128"/>
              </a:rPr>
              <a:t>満足してもらえない</a:t>
            </a:r>
            <a:r>
              <a:rPr lang="ja-JP" altLang="en-US" sz="1400" dirty="0" smtClean="0">
                <a:solidFill>
                  <a:srgbClr val="000000"/>
                </a:solidFill>
                <a:latin typeface="メイリオ" pitchFamily="50" charset="-128"/>
                <a:ea typeface="メイリオ" pitchFamily="50" charset="-128"/>
                <a:cs typeface="メイリオ" pitchFamily="50" charset="-128"/>
              </a:rPr>
              <a:t>。</a:t>
            </a:r>
            <a:endParaRPr lang="en-US" altLang="ja-JP" sz="1400" dirty="0">
              <a:solidFill>
                <a:srgbClr val="000000"/>
              </a:solidFill>
              <a:latin typeface="メイリオ" pitchFamily="50" charset="-128"/>
              <a:ea typeface="メイリオ" pitchFamily="50" charset="-128"/>
              <a:cs typeface="メイリオ" pitchFamily="50" charset="-128"/>
            </a:endParaRPr>
          </a:p>
          <a:p>
            <a:pPr marL="536575" lvl="1" indent="-171450" algn="l" eaLnBrk="0" hangingPunct="0">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ソリューションありきで視野が狭まり変革につながらない。</a:t>
            </a:r>
          </a:p>
          <a:p>
            <a:pPr marL="185738" indent="-185738" algn="l" eaLnBrk="0" hangingPunct="0">
              <a:spcBef>
                <a:spcPct val="20000"/>
              </a:spcBef>
              <a:buSzPct val="80000"/>
              <a:buFont typeface="Wingdings" pitchFamily="2" charset="2"/>
              <a:buBlip>
                <a:blip r:embed="rId2"/>
              </a:buBlip>
            </a:pPr>
            <a:r>
              <a:rPr lang="ja-JP" altLang="en-US" sz="1400" dirty="0">
                <a:solidFill>
                  <a:srgbClr val="000000"/>
                </a:solidFill>
                <a:latin typeface="メイリオ" pitchFamily="50" charset="-128"/>
                <a:ea typeface="メイリオ" pitchFamily="50" charset="-128"/>
                <a:cs typeface="メイリオ" pitchFamily="50" charset="-128"/>
              </a:rPr>
              <a:t>“実現すべきこと”ではなく“出来ること”しか実現できない。</a:t>
            </a:r>
          </a:p>
          <a:p>
            <a:pPr marL="536575" lvl="1" indent="-171450" algn="l" eaLnBrk="0" hangingPunct="0">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戦略がいつまでたっても実現しない。</a:t>
            </a:r>
          </a:p>
          <a:p>
            <a:pPr marL="185738" indent="-185738" algn="l" eaLnBrk="0" hangingPunct="0">
              <a:spcBef>
                <a:spcPct val="20000"/>
              </a:spcBef>
              <a:buSzPct val="80000"/>
              <a:buFont typeface="Wingdings" pitchFamily="2" charset="2"/>
              <a:buBlip>
                <a:blip r:embed="rId2"/>
              </a:buBlip>
            </a:pPr>
            <a:r>
              <a:rPr lang="ja-JP" altLang="en-US" sz="1400" dirty="0">
                <a:solidFill>
                  <a:srgbClr val="000000"/>
                </a:solidFill>
                <a:latin typeface="メイリオ" pitchFamily="50" charset="-128"/>
                <a:ea typeface="メイリオ" pitchFamily="50" charset="-128"/>
                <a:cs typeface="メイリオ" pitchFamily="50" charset="-128"/>
              </a:rPr>
              <a:t>重要な要求が後から出てきて統制がとれなくなる。</a:t>
            </a:r>
          </a:p>
          <a:p>
            <a:pPr marL="536575" lvl="1" indent="-171450" algn="l" eaLnBrk="0" hangingPunct="0">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プロジェクト規模が大幅に膨らむ。</a:t>
            </a:r>
          </a:p>
          <a:p>
            <a:pPr marL="536575" lvl="1" indent="-171450" algn="l" eaLnBrk="0" hangingPunct="0">
              <a:spcAft>
                <a:spcPct val="20000"/>
              </a:spcAft>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大きな手戻りが発生する</a:t>
            </a:r>
            <a:r>
              <a:rPr lang="ja-JP" altLang="en-US" sz="1400" dirty="0" smtClean="0">
                <a:solidFill>
                  <a:srgbClr val="000000"/>
                </a:solidFill>
                <a:latin typeface="メイリオ" pitchFamily="50" charset="-128"/>
                <a:ea typeface="メイリオ" pitchFamily="50" charset="-128"/>
                <a:cs typeface="メイリオ" pitchFamily="50" charset="-128"/>
              </a:rPr>
              <a:t>。</a:t>
            </a:r>
            <a:endParaRPr lang="ja-JP" altLang="en-US" sz="1400" dirty="0">
              <a:solidFill>
                <a:srgbClr val="000000"/>
              </a:solidFill>
              <a:latin typeface="メイリオ" pitchFamily="50" charset="-128"/>
              <a:ea typeface="メイリオ" pitchFamily="50" charset="-128"/>
              <a:cs typeface="メイリオ" pitchFamily="50" charset="-128"/>
            </a:endParaRPr>
          </a:p>
        </p:txBody>
      </p:sp>
      <p:sp>
        <p:nvSpPr>
          <p:cNvPr id="7" name="Rectangle 5"/>
          <p:cNvSpPr>
            <a:spLocks noChangeArrowheads="1"/>
          </p:cNvSpPr>
          <p:nvPr/>
        </p:nvSpPr>
        <p:spPr bwMode="auto">
          <a:xfrm>
            <a:off x="179512" y="3963882"/>
            <a:ext cx="4695814" cy="340735"/>
          </a:xfrm>
          <a:prstGeom prst="rect">
            <a:avLst/>
          </a:prstGeom>
          <a:solidFill>
            <a:srgbClr val="333399"/>
          </a:solidFill>
          <a:ln>
            <a:noFill/>
          </a:ln>
          <a:effectLst/>
          <a:extLst>
            <a:ext uri="{91240B29-F687-4F45-9708-019B960494DF}">
              <a14:hiddenLine xmlns:a14="http://schemas.microsoft.com/office/drawing/2010/main" w="9525" algn="ctr">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eaLnBrk="0" hangingPunct="0"/>
            <a:r>
              <a:rPr lang="ja-JP" altLang="en-US" sz="1600" b="1" dirty="0">
                <a:solidFill>
                  <a:schemeClr val="bg1"/>
                </a:solidFill>
                <a:latin typeface="メイリオ" pitchFamily="50" charset="-128"/>
                <a:ea typeface="メイリオ" pitchFamily="50" charset="-128"/>
                <a:cs typeface="メイリオ" pitchFamily="50" charset="-128"/>
              </a:rPr>
              <a:t>「要求の取りまとめ」ができていないと・・・　</a:t>
            </a:r>
          </a:p>
        </p:txBody>
      </p:sp>
      <p:pic>
        <p:nvPicPr>
          <p:cNvPr id="8" name="Picture 10" descr="MC90037003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8700" y="4282098"/>
            <a:ext cx="27622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1504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７．</a:t>
            </a:r>
            <a:r>
              <a:rPr lang="ja-JP" altLang="en-US" dirty="0" smtClean="0"/>
              <a:t>まとめ（</a:t>
            </a:r>
            <a:r>
              <a:rPr lang="en-US" altLang="ja-JP" dirty="0" smtClean="0"/>
              <a:t>2/3</a:t>
            </a:r>
            <a:r>
              <a:rPr lang="ja-JP" altLang="en-US" dirty="0" smtClean="0"/>
              <a:t>）</a:t>
            </a:r>
            <a:endParaRPr kumimoji="1" lang="ja-JP" altLang="en-US" dirty="0"/>
          </a:p>
        </p:txBody>
      </p:sp>
      <p:sp>
        <p:nvSpPr>
          <p:cNvPr id="29" name="テキスト ボックス 28"/>
          <p:cNvSpPr txBox="1"/>
          <p:nvPr/>
        </p:nvSpPr>
        <p:spPr>
          <a:xfrm>
            <a:off x="251520" y="796642"/>
            <a:ext cx="8568952" cy="400110"/>
          </a:xfrm>
          <a:prstGeom prst="rect">
            <a:avLst/>
          </a:prstGeom>
          <a:noFill/>
        </p:spPr>
        <p:txBody>
          <a:bodyPr wrap="square" rtlCol="0">
            <a:spAutoFit/>
          </a:bodyPr>
          <a:lstStyle/>
          <a:p>
            <a:r>
              <a:rPr lang="ja-JP" altLang="en-US" sz="2000" b="1" dirty="0">
                <a:latin typeface="メイリオ" pitchFamily="50" charset="-128"/>
                <a:ea typeface="メイリオ" pitchFamily="50" charset="-128"/>
                <a:cs typeface="メイリオ" pitchFamily="50" charset="-128"/>
              </a:rPr>
              <a:t>「業務・システムの概要</a:t>
            </a:r>
            <a:r>
              <a:rPr lang="ja-JP" altLang="en-US" sz="2000" b="1" dirty="0" smtClean="0">
                <a:latin typeface="メイリオ" pitchFamily="50" charset="-128"/>
                <a:ea typeface="メイリオ" pitchFamily="50" charset="-128"/>
                <a:cs typeface="メイリオ" pitchFamily="50" charset="-128"/>
              </a:rPr>
              <a:t>定義（</a:t>
            </a:r>
            <a:r>
              <a:rPr lang="en-US" altLang="ja-JP" sz="2000" b="1" dirty="0" smtClean="0">
                <a:latin typeface="メイリオ" pitchFamily="50" charset="-128"/>
                <a:ea typeface="メイリオ" pitchFamily="50" charset="-128"/>
                <a:cs typeface="メイリオ" pitchFamily="50" charset="-128"/>
              </a:rPr>
              <a:t>What</a:t>
            </a:r>
            <a:r>
              <a:rPr lang="ja-JP" altLang="en-US" sz="2000" b="1" dirty="0" smtClean="0">
                <a:latin typeface="メイリオ" pitchFamily="50" charset="-128"/>
                <a:ea typeface="メイリオ" pitchFamily="50" charset="-128"/>
                <a:cs typeface="メイリオ" pitchFamily="50" charset="-128"/>
              </a:rPr>
              <a:t>）」</a:t>
            </a:r>
            <a:r>
              <a:rPr lang="ja-JP" altLang="en-US" sz="2000" b="1" dirty="0">
                <a:latin typeface="メイリオ" pitchFamily="50" charset="-128"/>
                <a:ea typeface="メイリオ" pitchFamily="50" charset="-128"/>
                <a:cs typeface="メイリオ" pitchFamily="50" charset="-128"/>
              </a:rPr>
              <a:t>のポイント</a:t>
            </a:r>
            <a:endParaRPr kumimoji="1" lang="ja-JP" altLang="en-US" sz="2000" b="1" dirty="0">
              <a:latin typeface="メイリオ" pitchFamily="50" charset="-128"/>
              <a:ea typeface="メイリオ" pitchFamily="50" charset="-128"/>
              <a:cs typeface="メイリオ" pitchFamily="50" charset="-128"/>
            </a:endParaRPr>
          </a:p>
        </p:txBody>
      </p:sp>
      <p:sp>
        <p:nvSpPr>
          <p:cNvPr id="9" name="Rectangle 3"/>
          <p:cNvSpPr txBox="1">
            <a:spLocks noChangeArrowheads="1"/>
          </p:cNvSpPr>
          <p:nvPr/>
        </p:nvSpPr>
        <p:spPr>
          <a:xfrm>
            <a:off x="191047" y="1182651"/>
            <a:ext cx="8460432" cy="264522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600" dirty="0" smtClean="0"/>
              <a:t>価値の具現化</a:t>
            </a:r>
          </a:p>
          <a:p>
            <a:pPr lvl="1"/>
            <a:r>
              <a:rPr lang="ja-JP" altLang="en-US" sz="1400" dirty="0" smtClean="0"/>
              <a:t>システムを「見える化」することにより、関係者が求めている価値を明確化する。</a:t>
            </a:r>
          </a:p>
          <a:p>
            <a:r>
              <a:rPr lang="ja-JP" altLang="en-US" sz="1600" dirty="0" smtClean="0"/>
              <a:t>価値の実現にこだわる</a:t>
            </a:r>
          </a:p>
          <a:p>
            <a:pPr lvl="1"/>
            <a:r>
              <a:rPr lang="ja-JP" altLang="en-US" sz="1400" dirty="0" smtClean="0"/>
              <a:t>実現価値に疑問が出たらとことん追求する。</a:t>
            </a:r>
          </a:p>
          <a:p>
            <a:pPr lvl="1"/>
            <a:r>
              <a:rPr lang="ja-JP" altLang="en-US" sz="1400" dirty="0" smtClean="0"/>
              <a:t>本当に業務が回るのか、新しい業務運用に確信が持てるまでこだわりをもって追求する。</a:t>
            </a:r>
          </a:p>
          <a:p>
            <a:r>
              <a:rPr lang="ja-JP" altLang="en-US" sz="1600" dirty="0" smtClean="0"/>
              <a:t>役者を揃える</a:t>
            </a:r>
          </a:p>
          <a:p>
            <a:pPr lvl="1"/>
            <a:r>
              <a:rPr lang="ja-JP" altLang="en-US" sz="1400" dirty="0" smtClean="0"/>
              <a:t>業務・システム概要定義を成功させるためには強力な推進力（企画リーダー）が不可欠である。</a:t>
            </a:r>
          </a:p>
          <a:p>
            <a:pPr lvl="1"/>
            <a:r>
              <a:rPr lang="ja-JP" altLang="en-US" sz="1400" dirty="0" smtClean="0"/>
              <a:t>リーダーだけでなく、メンバー全員の活躍が必要である。</a:t>
            </a:r>
          </a:p>
          <a:p>
            <a:pPr lvl="1"/>
            <a:r>
              <a:rPr lang="ja-JP" altLang="en-US" sz="1400" dirty="0" smtClean="0"/>
              <a:t>必要に応じて外部専門家などを参画させる。</a:t>
            </a:r>
          </a:p>
        </p:txBody>
      </p:sp>
      <p:sp>
        <p:nvSpPr>
          <p:cNvPr id="10" name="Text Box 12"/>
          <p:cNvSpPr txBox="1">
            <a:spLocks noChangeArrowheads="1"/>
          </p:cNvSpPr>
          <p:nvPr/>
        </p:nvSpPr>
        <p:spPr bwMode="auto">
          <a:xfrm>
            <a:off x="242888" y="4113335"/>
            <a:ext cx="8693150" cy="2024229"/>
          </a:xfrm>
          <a:prstGeom prst="rect">
            <a:avLst/>
          </a:prstGeom>
          <a:solidFill>
            <a:srgbClr val="EAEAEA"/>
          </a:solidFill>
          <a:ln w="12700" algn="ctr">
            <a:solidFill>
              <a:srgbClr val="333399"/>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tIns="216000" rIns="90000" anchor="ctr">
            <a:noAutofit/>
          </a:bodyPr>
          <a:lstStyle>
            <a:lvl1pPr marL="185738" indent="-185738" eaLnBrk="0" hangingPunct="0">
              <a:defRPr kumimoji="1" sz="1200">
                <a:solidFill>
                  <a:srgbClr val="000066"/>
                </a:solidFill>
                <a:latin typeface="ＭＳ Ｐゴシック" pitchFamily="50" charset="-128"/>
                <a:ea typeface="ＭＳ Ｐゴシック" pitchFamily="50" charset="-128"/>
              </a:defRPr>
            </a:lvl1pPr>
            <a:lvl2pPr marL="536575" indent="-171450" eaLnBrk="0" hangingPunct="0">
              <a:defRPr kumimoji="1" sz="1200">
                <a:solidFill>
                  <a:srgbClr val="000066"/>
                </a:solidFill>
                <a:latin typeface="ＭＳ Ｐゴシック" pitchFamily="50" charset="-128"/>
                <a:ea typeface="ＭＳ Ｐゴシック" pitchFamily="50" charset="-128"/>
              </a:defRPr>
            </a:lvl2pPr>
            <a:lvl3pPr marL="1143000" indent="-228600" eaLnBrk="0" hangingPunct="0">
              <a:defRPr kumimoji="1" sz="1200">
                <a:solidFill>
                  <a:srgbClr val="000066"/>
                </a:solidFill>
                <a:latin typeface="ＭＳ Ｐゴシック" pitchFamily="50" charset="-128"/>
                <a:ea typeface="ＭＳ Ｐゴシック" pitchFamily="50" charset="-128"/>
              </a:defRPr>
            </a:lvl3pPr>
            <a:lvl4pPr marL="1600200" indent="-228600" eaLnBrk="0" hangingPunct="0">
              <a:defRPr kumimoji="1" sz="1200">
                <a:solidFill>
                  <a:srgbClr val="000066"/>
                </a:solidFill>
                <a:latin typeface="ＭＳ Ｐゴシック" pitchFamily="50" charset="-128"/>
                <a:ea typeface="ＭＳ Ｐゴシック" pitchFamily="50" charset="-128"/>
              </a:defRPr>
            </a:lvl4pPr>
            <a:lvl5pPr marL="2057400" indent="-228600" eaLnBrk="0" hangingPunct="0">
              <a:defRPr kumimoji="1" sz="1200">
                <a:solidFill>
                  <a:srgbClr val="000066"/>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9pPr>
          </a:lstStyle>
          <a:p>
            <a:pPr algn="l">
              <a:spcBef>
                <a:spcPct val="20000"/>
              </a:spcBef>
              <a:buSzPct val="80000"/>
              <a:buFont typeface="Wingdings" pitchFamily="2" charset="2"/>
              <a:buBlip>
                <a:blip r:embed="rId2"/>
              </a:buBlip>
            </a:pPr>
            <a:r>
              <a:rPr lang="ja-JP" altLang="en-US" sz="1400" dirty="0">
                <a:solidFill>
                  <a:srgbClr val="000000"/>
                </a:solidFill>
                <a:latin typeface="メイリオ" pitchFamily="50" charset="-128"/>
                <a:ea typeface="メイリオ" pitchFamily="50" charset="-128"/>
                <a:cs typeface="メイリオ" pitchFamily="50" charset="-128"/>
              </a:rPr>
              <a:t>実現方法に無理がある業務やシステムが企画される。</a:t>
            </a:r>
          </a:p>
          <a:p>
            <a:pPr lvl="1" algn="l">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開発や移行、運用でトラブルが多発する。</a:t>
            </a:r>
          </a:p>
          <a:p>
            <a:pPr lvl="1" algn="l">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ものが出来上がってから、業務で使いづらいことが判明する。</a:t>
            </a:r>
          </a:p>
          <a:p>
            <a:pPr lvl="1" algn="l">
              <a:spcAft>
                <a:spcPct val="20000"/>
              </a:spcAft>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実際に運用</a:t>
            </a:r>
            <a:r>
              <a:rPr lang="ja-JP" altLang="en-US" sz="1400" dirty="0" smtClean="0">
                <a:solidFill>
                  <a:srgbClr val="000000"/>
                </a:solidFill>
                <a:latin typeface="メイリオ" pitchFamily="50" charset="-128"/>
                <a:ea typeface="メイリオ" pitchFamily="50" charset="-128"/>
                <a:cs typeface="メイリオ" pitchFamily="50" charset="-128"/>
              </a:rPr>
              <a:t>してみると</a:t>
            </a:r>
            <a:r>
              <a:rPr lang="ja-JP" altLang="en-US" sz="1400" dirty="0">
                <a:solidFill>
                  <a:srgbClr val="000000"/>
                </a:solidFill>
                <a:latin typeface="メイリオ" pitchFamily="50" charset="-128"/>
                <a:ea typeface="メイリオ" pitchFamily="50" charset="-128"/>
                <a:cs typeface="メイリオ" pitchFamily="50" charset="-128"/>
              </a:rPr>
              <a:t>思ったほど効果が出ない。</a:t>
            </a:r>
          </a:p>
          <a:p>
            <a:pPr algn="l">
              <a:buSzPct val="80000"/>
              <a:buFont typeface="Wingdings" pitchFamily="2" charset="2"/>
              <a:buBlip>
                <a:blip r:embed="rId2"/>
              </a:buBlip>
            </a:pPr>
            <a:r>
              <a:rPr lang="ja-JP" altLang="en-US" sz="1400" dirty="0">
                <a:solidFill>
                  <a:srgbClr val="000000"/>
                </a:solidFill>
                <a:latin typeface="メイリオ" pitchFamily="50" charset="-128"/>
                <a:ea typeface="メイリオ" pitchFamily="50" charset="-128"/>
                <a:cs typeface="メイリオ" pitchFamily="50" charset="-128"/>
              </a:rPr>
              <a:t>流行という理由だけで、技術やアーキテクチャが採用される。</a:t>
            </a:r>
          </a:p>
          <a:p>
            <a:pPr lvl="1" algn="l">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機能や性能が過剰で導入に大きなコストが掛かる。</a:t>
            </a:r>
          </a:p>
          <a:p>
            <a:pPr lvl="1" algn="l">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コストは安いが使い物にならない。すぐ</a:t>
            </a:r>
            <a:r>
              <a:rPr lang="ja-JP" altLang="en-US" sz="1400" dirty="0" smtClean="0">
                <a:solidFill>
                  <a:srgbClr val="000000"/>
                </a:solidFill>
                <a:latin typeface="メイリオ" pitchFamily="50" charset="-128"/>
                <a:ea typeface="メイリオ" pitchFamily="50" charset="-128"/>
                <a:cs typeface="メイリオ" pitchFamily="50" charset="-128"/>
              </a:rPr>
              <a:t>に見直し、増強</a:t>
            </a:r>
            <a:r>
              <a:rPr lang="ja-JP" altLang="en-US" sz="1400" dirty="0">
                <a:solidFill>
                  <a:srgbClr val="000000"/>
                </a:solidFill>
                <a:latin typeface="メイリオ" pitchFamily="50" charset="-128"/>
                <a:ea typeface="メイリオ" pitchFamily="50" charset="-128"/>
                <a:cs typeface="メイリオ" pitchFamily="50" charset="-128"/>
              </a:rPr>
              <a:t>が必要になる。</a:t>
            </a:r>
          </a:p>
        </p:txBody>
      </p:sp>
      <p:sp>
        <p:nvSpPr>
          <p:cNvPr id="11" name="Rectangle 11"/>
          <p:cNvSpPr>
            <a:spLocks noChangeArrowheads="1"/>
          </p:cNvSpPr>
          <p:nvPr/>
        </p:nvSpPr>
        <p:spPr bwMode="auto">
          <a:xfrm>
            <a:off x="229033" y="3939434"/>
            <a:ext cx="5730369" cy="340735"/>
          </a:xfrm>
          <a:prstGeom prst="rect">
            <a:avLst/>
          </a:prstGeom>
          <a:solidFill>
            <a:srgbClr val="333399"/>
          </a:solidFill>
          <a:ln>
            <a:noFill/>
          </a:ln>
          <a:effectLst/>
          <a:extLst>
            <a:ext uri="{91240B29-F687-4F45-9708-019B960494DF}">
              <a14:hiddenLine xmlns:a14="http://schemas.microsoft.com/office/drawing/2010/main" w="9525" algn="ctr">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eaLnBrk="0" hangingPunct="0"/>
            <a:r>
              <a:rPr lang="ja-JP" altLang="en-US" sz="1600" b="1" dirty="0">
                <a:solidFill>
                  <a:schemeClr val="bg1"/>
                </a:solidFill>
                <a:latin typeface="メイリオ" pitchFamily="50" charset="-128"/>
                <a:ea typeface="メイリオ" pitchFamily="50" charset="-128"/>
                <a:cs typeface="メイリオ" pitchFamily="50" charset="-128"/>
              </a:rPr>
              <a:t>「業務・システムの概要定義」ができていないと、・・・　</a:t>
            </a:r>
          </a:p>
        </p:txBody>
      </p:sp>
      <p:pic>
        <p:nvPicPr>
          <p:cNvPr id="12" name="Picture 17" descr="MC90029975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5835" y="4368451"/>
            <a:ext cx="1238629" cy="145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4590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７．</a:t>
            </a:r>
            <a:r>
              <a:rPr lang="ja-JP" altLang="en-US" dirty="0" smtClean="0"/>
              <a:t>まとめ（</a:t>
            </a:r>
            <a:r>
              <a:rPr lang="en-US" altLang="ja-JP" dirty="0" smtClean="0"/>
              <a:t>3/3</a:t>
            </a:r>
            <a:r>
              <a:rPr lang="ja-JP" altLang="en-US" dirty="0" smtClean="0"/>
              <a:t>）</a:t>
            </a:r>
            <a:endParaRPr kumimoji="1" lang="ja-JP" altLang="en-US" dirty="0"/>
          </a:p>
        </p:txBody>
      </p:sp>
      <p:sp>
        <p:nvSpPr>
          <p:cNvPr id="29" name="テキスト ボックス 28"/>
          <p:cNvSpPr txBox="1"/>
          <p:nvPr/>
        </p:nvSpPr>
        <p:spPr>
          <a:xfrm>
            <a:off x="251520" y="796642"/>
            <a:ext cx="8568952" cy="400110"/>
          </a:xfrm>
          <a:prstGeom prst="rect">
            <a:avLst/>
          </a:prstGeom>
          <a:noFill/>
        </p:spPr>
        <p:txBody>
          <a:bodyPr wrap="square" rtlCol="0">
            <a:spAutoFit/>
          </a:bodyPr>
          <a:lstStyle/>
          <a:p>
            <a:r>
              <a:rPr lang="ja-JP" altLang="en-US" sz="2000" b="1" dirty="0">
                <a:latin typeface="メイリオ" pitchFamily="50" charset="-128"/>
                <a:ea typeface="メイリオ" pitchFamily="50" charset="-128"/>
                <a:cs typeface="メイリオ" pitchFamily="50" charset="-128"/>
              </a:rPr>
              <a:t>「実現シナリオの</a:t>
            </a:r>
            <a:r>
              <a:rPr lang="ja-JP" altLang="en-US" sz="2000" b="1" dirty="0" smtClean="0">
                <a:latin typeface="メイリオ" pitchFamily="50" charset="-128"/>
                <a:ea typeface="メイリオ" pitchFamily="50" charset="-128"/>
                <a:cs typeface="メイリオ" pitchFamily="50" charset="-128"/>
              </a:rPr>
              <a:t>策定（</a:t>
            </a:r>
            <a:r>
              <a:rPr lang="en-US" altLang="ja-JP" sz="2000" b="1" dirty="0" smtClean="0">
                <a:latin typeface="メイリオ" pitchFamily="50" charset="-128"/>
                <a:ea typeface="メイリオ" pitchFamily="50" charset="-128"/>
                <a:cs typeface="メイリオ" pitchFamily="50" charset="-128"/>
              </a:rPr>
              <a:t>How</a:t>
            </a:r>
            <a:r>
              <a:rPr lang="ja-JP" altLang="en-US" sz="2000" b="1" dirty="0" smtClean="0">
                <a:latin typeface="メイリオ" pitchFamily="50" charset="-128"/>
                <a:ea typeface="メイリオ" pitchFamily="50" charset="-128"/>
                <a:cs typeface="メイリオ" pitchFamily="50" charset="-128"/>
              </a:rPr>
              <a:t>）」</a:t>
            </a:r>
            <a:r>
              <a:rPr lang="ja-JP" altLang="en-US" sz="2000" b="1" dirty="0">
                <a:latin typeface="メイリオ" pitchFamily="50" charset="-128"/>
                <a:ea typeface="メイリオ" pitchFamily="50" charset="-128"/>
                <a:cs typeface="メイリオ" pitchFamily="50" charset="-128"/>
              </a:rPr>
              <a:t>のポイント</a:t>
            </a:r>
            <a:endParaRPr kumimoji="1" lang="ja-JP" altLang="en-US" sz="2000" b="1" dirty="0">
              <a:latin typeface="メイリオ" pitchFamily="50" charset="-128"/>
              <a:ea typeface="メイリオ" pitchFamily="50" charset="-128"/>
              <a:cs typeface="メイリオ" pitchFamily="50" charset="-128"/>
            </a:endParaRPr>
          </a:p>
        </p:txBody>
      </p:sp>
      <p:sp>
        <p:nvSpPr>
          <p:cNvPr id="9" name="Rectangle 3"/>
          <p:cNvSpPr txBox="1">
            <a:spLocks noChangeArrowheads="1"/>
          </p:cNvSpPr>
          <p:nvPr/>
        </p:nvSpPr>
        <p:spPr>
          <a:xfrm>
            <a:off x="183261" y="1185384"/>
            <a:ext cx="8699377" cy="1781125"/>
          </a:xfrm>
          <a:prstGeom prst="rect">
            <a:avLst/>
          </a:prstGeom>
        </p:spPr>
        <p:txBody>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600" dirty="0" smtClean="0"/>
              <a:t>企画の実現性を確信する</a:t>
            </a:r>
          </a:p>
          <a:p>
            <a:pPr lvl="1"/>
            <a:r>
              <a:rPr lang="ja-JP" altLang="en-US" sz="1400" dirty="0" smtClean="0"/>
              <a:t>スケジュール、リスク対策、体制、ソリューション実現化方針、投資対効果等を確信するまで粘り強く検討する。</a:t>
            </a:r>
          </a:p>
          <a:p>
            <a:r>
              <a:rPr lang="ja-JP" altLang="en-US" sz="1600" dirty="0" smtClean="0"/>
              <a:t>キーマンと真に共有する</a:t>
            </a:r>
          </a:p>
          <a:p>
            <a:pPr lvl="1"/>
            <a:r>
              <a:rPr lang="ja-JP" altLang="en-US" sz="1400" dirty="0" smtClean="0"/>
              <a:t>企画の内容を実現するためのキーマン（経営層やユーザ部門、運用部門、ベンダー等）にシステム企画書の承認を通じて、その内容を真に理解し納得させる。</a:t>
            </a:r>
          </a:p>
          <a:p>
            <a:pPr lvl="1"/>
            <a:r>
              <a:rPr lang="ja-JP" altLang="en-US" sz="1400" dirty="0" smtClean="0"/>
              <a:t>真に理解して納得してもらうことで、その後の開発工程にてキーマンからの積極的な協力を得る。</a:t>
            </a:r>
          </a:p>
        </p:txBody>
      </p:sp>
      <p:sp>
        <p:nvSpPr>
          <p:cNvPr id="10" name="Rectangle 4"/>
          <p:cNvSpPr>
            <a:spLocks noChangeArrowheads="1"/>
          </p:cNvSpPr>
          <p:nvPr/>
        </p:nvSpPr>
        <p:spPr bwMode="auto">
          <a:xfrm>
            <a:off x="196850" y="3548064"/>
            <a:ext cx="8755063" cy="2035318"/>
          </a:xfrm>
          <a:prstGeom prst="rect">
            <a:avLst/>
          </a:prstGeom>
          <a:solidFill>
            <a:srgbClr val="EAEAEA"/>
          </a:solidFill>
          <a:ln w="12700" algn="ctr">
            <a:solidFill>
              <a:srgbClr val="333399"/>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tIns="216000" rIns="90000" anchor="ctr">
            <a:noAutofit/>
          </a:bodyPr>
          <a:lstStyle/>
          <a:p>
            <a:pPr marL="185738" indent="-185738" algn="l" eaLnBrk="0" hangingPunct="0">
              <a:buSzPct val="80000"/>
              <a:buFont typeface="Wingdings" pitchFamily="2" charset="2"/>
              <a:buBlip>
                <a:blip r:embed="rId2"/>
              </a:buBlip>
            </a:pPr>
            <a:r>
              <a:rPr lang="ja-JP" altLang="en-US" sz="1400" dirty="0" smtClean="0">
                <a:solidFill>
                  <a:srgbClr val="000000"/>
                </a:solidFill>
                <a:latin typeface="メイリオ" pitchFamily="50" charset="-128"/>
                <a:ea typeface="メイリオ" pitchFamily="50" charset="-128"/>
                <a:cs typeface="メイリオ" pitchFamily="50" charset="-128"/>
              </a:rPr>
              <a:t>スケジュール</a:t>
            </a:r>
            <a:r>
              <a:rPr lang="ja-JP" altLang="en-US" sz="1400" dirty="0">
                <a:solidFill>
                  <a:srgbClr val="000000"/>
                </a:solidFill>
                <a:latin typeface="メイリオ" pitchFamily="50" charset="-128"/>
                <a:ea typeface="メイリオ" pitchFamily="50" charset="-128"/>
                <a:cs typeface="メイリオ" pitchFamily="50" charset="-128"/>
              </a:rPr>
              <a:t>や体制に無理がある企画ができあがる。</a:t>
            </a:r>
          </a:p>
          <a:p>
            <a:pPr marL="536575" lvl="1" indent="-171450" algn="l" eaLnBrk="0" hangingPunct="0">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プロジェクトが始まってすぐに進捗遅れが発生し、増員やスケジュール見直しが必要になる。</a:t>
            </a:r>
          </a:p>
          <a:p>
            <a:pPr marL="185738" indent="-185738" algn="l" eaLnBrk="0" hangingPunct="0">
              <a:spcBef>
                <a:spcPct val="20000"/>
              </a:spcBef>
              <a:buSzPct val="80000"/>
              <a:buFont typeface="Wingdings" pitchFamily="2" charset="2"/>
              <a:buBlip>
                <a:blip r:embed="rId2"/>
              </a:buBlip>
            </a:pPr>
            <a:r>
              <a:rPr lang="ja-JP" altLang="en-US" sz="1400" dirty="0">
                <a:solidFill>
                  <a:srgbClr val="000000"/>
                </a:solidFill>
                <a:latin typeface="メイリオ" pitchFamily="50" charset="-128"/>
                <a:ea typeface="メイリオ" pitchFamily="50" charset="-128"/>
                <a:cs typeface="メイリオ" pitchFamily="50" charset="-128"/>
              </a:rPr>
              <a:t>様々なリスクを抱えたままプロジェクトが立ち上がる。</a:t>
            </a:r>
          </a:p>
          <a:p>
            <a:pPr marL="536575" lvl="1" indent="-171450" algn="l" eaLnBrk="0" hangingPunct="0">
              <a:buSzPct val="50000"/>
              <a:buFont typeface="Wingdings" pitchFamily="2" charset="2"/>
              <a:buChar char="l"/>
            </a:pPr>
            <a:r>
              <a:rPr lang="ja-JP" altLang="en-US" sz="1400" dirty="0" smtClean="0">
                <a:solidFill>
                  <a:srgbClr val="000000"/>
                </a:solidFill>
                <a:latin typeface="メイリオ" pitchFamily="50" charset="-128"/>
                <a:ea typeface="メイリオ" pitchFamily="50" charset="-128"/>
                <a:cs typeface="メイリオ" pitchFamily="50" charset="-128"/>
              </a:rPr>
              <a:t>検討不足による想定外のトラブルが</a:t>
            </a:r>
            <a:r>
              <a:rPr lang="ja-JP" altLang="en-US" sz="1400" dirty="0">
                <a:solidFill>
                  <a:srgbClr val="000000"/>
                </a:solidFill>
                <a:latin typeface="メイリオ" pitchFamily="50" charset="-128"/>
                <a:ea typeface="メイリオ" pitchFamily="50" charset="-128"/>
                <a:cs typeface="メイリオ" pitchFamily="50" charset="-128"/>
              </a:rPr>
              <a:t>多発し、小さなトラブルでも対応に大きな手間や時間がかかる。</a:t>
            </a:r>
          </a:p>
          <a:p>
            <a:pPr marL="185738" indent="-185738" algn="l" eaLnBrk="0" hangingPunct="0">
              <a:spcBef>
                <a:spcPct val="20000"/>
              </a:spcBef>
              <a:buSzPct val="80000"/>
              <a:buFont typeface="Wingdings" pitchFamily="2" charset="2"/>
              <a:buBlip>
                <a:blip r:embed="rId2"/>
              </a:buBlip>
            </a:pPr>
            <a:r>
              <a:rPr lang="ja-JP" altLang="en-US" sz="1400" dirty="0">
                <a:solidFill>
                  <a:srgbClr val="000000"/>
                </a:solidFill>
                <a:latin typeface="メイリオ" pitchFamily="50" charset="-128"/>
                <a:ea typeface="メイリオ" pitchFamily="50" charset="-128"/>
                <a:cs typeface="メイリオ" pitchFamily="50" charset="-128"/>
              </a:rPr>
              <a:t>関係部署からの協力が得られない。</a:t>
            </a:r>
          </a:p>
          <a:p>
            <a:pPr marL="536575" lvl="1" indent="-171450" algn="l" eaLnBrk="0" hangingPunct="0">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部門間の調整や合意に時間と手間がかかる。</a:t>
            </a:r>
          </a:p>
          <a:p>
            <a:pPr marL="536575" lvl="1" indent="-171450" algn="l" eaLnBrk="0" hangingPunct="0">
              <a:buSzPct val="50000"/>
              <a:buFont typeface="Wingdings" pitchFamily="2" charset="2"/>
              <a:buChar char="l"/>
            </a:pPr>
            <a:r>
              <a:rPr lang="ja-JP" altLang="en-US" sz="1400" dirty="0">
                <a:solidFill>
                  <a:srgbClr val="000000"/>
                </a:solidFill>
                <a:latin typeface="メイリオ" pitchFamily="50" charset="-128"/>
                <a:ea typeface="メイリオ" pitchFamily="50" charset="-128"/>
                <a:cs typeface="メイリオ" pitchFamily="50" charset="-128"/>
              </a:rPr>
              <a:t>予め必要な連絡や準備が行われず、その時になって責任の押し付け合いが始まる</a:t>
            </a:r>
            <a:r>
              <a:rPr lang="ja-JP" altLang="en-US" sz="1400" dirty="0" smtClean="0">
                <a:solidFill>
                  <a:srgbClr val="000000"/>
                </a:solidFill>
                <a:latin typeface="メイリオ" pitchFamily="50" charset="-128"/>
                <a:ea typeface="メイリオ" pitchFamily="50" charset="-128"/>
                <a:cs typeface="メイリオ" pitchFamily="50" charset="-128"/>
              </a:rPr>
              <a:t>。</a:t>
            </a:r>
            <a:endParaRPr lang="en-US" altLang="ja-JP" sz="1400" dirty="0" smtClean="0">
              <a:solidFill>
                <a:srgbClr val="000000"/>
              </a:solidFill>
              <a:latin typeface="メイリオ" pitchFamily="50" charset="-128"/>
              <a:ea typeface="メイリオ" pitchFamily="50" charset="-128"/>
              <a:cs typeface="メイリオ" pitchFamily="50" charset="-128"/>
            </a:endParaRPr>
          </a:p>
        </p:txBody>
      </p:sp>
      <p:sp>
        <p:nvSpPr>
          <p:cNvPr id="11" name="Rectangle 5"/>
          <p:cNvSpPr>
            <a:spLocks noChangeArrowheads="1"/>
          </p:cNvSpPr>
          <p:nvPr/>
        </p:nvSpPr>
        <p:spPr bwMode="auto">
          <a:xfrm>
            <a:off x="196850" y="3370496"/>
            <a:ext cx="5088845" cy="340735"/>
          </a:xfrm>
          <a:prstGeom prst="rect">
            <a:avLst/>
          </a:prstGeom>
          <a:solidFill>
            <a:srgbClr val="333399"/>
          </a:solidFill>
          <a:ln>
            <a:noFill/>
          </a:ln>
          <a:effectLst/>
          <a:extLst>
            <a:ext uri="{91240B29-F687-4F45-9708-019B960494DF}">
              <a14:hiddenLine xmlns:a14="http://schemas.microsoft.com/office/drawing/2010/main" w="9525" algn="ctr">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eaLnBrk="0" hangingPunct="0"/>
            <a:r>
              <a:rPr lang="ja-JP" altLang="en-US" sz="1600" b="1" dirty="0">
                <a:solidFill>
                  <a:schemeClr val="bg1"/>
                </a:solidFill>
                <a:latin typeface="メイリオ" pitchFamily="50" charset="-128"/>
                <a:ea typeface="メイリオ" pitchFamily="50" charset="-128"/>
                <a:cs typeface="メイリオ" pitchFamily="50" charset="-128"/>
              </a:rPr>
              <a:t>「実現シナリオの策定」ができていないと、・・・　</a:t>
            </a:r>
          </a:p>
        </p:txBody>
      </p:sp>
    </p:spTree>
    <p:extLst>
      <p:ext uri="{BB962C8B-B14F-4D97-AF65-F5344CB8AC3E}">
        <p14:creationId xmlns:p14="http://schemas.microsoft.com/office/powerpoint/2010/main" val="3606427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smtClean="0"/>
              <a:t>添付資料</a:t>
            </a:r>
            <a:r>
              <a:rPr lang="en-US" altLang="ja-JP" dirty="0" smtClean="0"/>
              <a:t>】</a:t>
            </a:r>
            <a:r>
              <a:rPr lang="ja-JP" altLang="en-US" dirty="0" smtClean="0"/>
              <a:t>新ビジネスモデル創出に向けて（</a:t>
            </a:r>
            <a:r>
              <a:rPr lang="en-US" altLang="ja-JP" dirty="0" smtClean="0"/>
              <a:t>1/2</a:t>
            </a:r>
            <a:r>
              <a:rPr lang="ja-JP" altLang="en-US" dirty="0" smtClean="0"/>
              <a:t>）</a:t>
            </a:r>
            <a:endParaRPr kumimoji="1" lang="ja-JP" altLang="en-US" dirty="0"/>
          </a:p>
        </p:txBody>
      </p:sp>
      <p:pic>
        <p:nvPicPr>
          <p:cNvPr id="1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060848"/>
            <a:ext cx="6418425" cy="450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正方形/長方形 2"/>
          <p:cNvSpPr/>
          <p:nvPr/>
        </p:nvSpPr>
        <p:spPr>
          <a:xfrm>
            <a:off x="216024" y="1045185"/>
            <a:ext cx="8748464" cy="1015663"/>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ビジネスモデルとは、「顧客に価値提供をするため、事業と</a:t>
            </a:r>
            <a:r>
              <a:rPr lang="ja-JP" altLang="en-US" sz="1200" dirty="0" smtClean="0">
                <a:latin typeface="メイリオ" pitchFamily="50" charset="-128"/>
                <a:ea typeface="メイリオ" pitchFamily="50" charset="-128"/>
                <a:cs typeface="メイリオ" pitchFamily="50" charset="-128"/>
              </a:rPr>
              <a:t>して、組織的</a:t>
            </a:r>
            <a:r>
              <a:rPr lang="ja-JP" altLang="en-US" sz="1200" dirty="0">
                <a:latin typeface="メイリオ" pitchFamily="50" charset="-128"/>
                <a:ea typeface="メイリオ" pitchFamily="50" charset="-128"/>
                <a:cs typeface="メイリオ" pitchFamily="50" charset="-128"/>
              </a:rPr>
              <a:t>・継続的に遂行される一連の活動を総称したもの」である。「ビジョン・戦略」、「</a:t>
            </a:r>
            <a:r>
              <a:rPr lang="en-US" altLang="ja-JP" sz="1200" dirty="0">
                <a:latin typeface="メイリオ" pitchFamily="50" charset="-128"/>
                <a:ea typeface="メイリオ" pitchFamily="50" charset="-128"/>
                <a:cs typeface="メイリオ" pitchFamily="50" charset="-128"/>
              </a:rPr>
              <a:t>CSF</a:t>
            </a:r>
            <a:r>
              <a:rPr lang="ja-JP" altLang="en-US" sz="1200" dirty="0">
                <a:latin typeface="メイリオ" pitchFamily="50" charset="-128"/>
                <a:ea typeface="メイリオ" pitchFamily="50" charset="-128"/>
                <a:cs typeface="メイリオ" pitchFamily="50" charset="-128"/>
              </a:rPr>
              <a:t>・</a:t>
            </a:r>
            <a:r>
              <a:rPr lang="en-US" altLang="ja-JP" sz="1200" dirty="0">
                <a:latin typeface="メイリオ" pitchFamily="50" charset="-128"/>
                <a:ea typeface="メイリオ" pitchFamily="50" charset="-128"/>
                <a:cs typeface="メイリオ" pitchFamily="50" charset="-128"/>
              </a:rPr>
              <a:t>KPI</a:t>
            </a:r>
            <a:r>
              <a:rPr lang="ja-JP" altLang="en-US" sz="1200" dirty="0">
                <a:latin typeface="メイリオ" pitchFamily="50" charset="-128"/>
                <a:ea typeface="メイリオ" pitchFamily="50" charset="-128"/>
                <a:cs typeface="メイリオ" pitchFamily="50" charset="-128"/>
              </a:rPr>
              <a:t>」を達成するための、「顧客・市場」、「商品・サービス」、「チャネル・パートナー」、「業務プロセス」、</a:t>
            </a:r>
            <a:r>
              <a:rPr lang="ja-JP" altLang="en-US" sz="1200" dirty="0" smtClean="0">
                <a:latin typeface="メイリオ" pitchFamily="50" charset="-128"/>
                <a:ea typeface="メイリオ" pitchFamily="50" charset="-128"/>
                <a:cs typeface="メイリオ" pitchFamily="50" charset="-128"/>
              </a:rPr>
              <a:t>「リソース」</a:t>
            </a:r>
            <a:r>
              <a:rPr lang="ja-JP" altLang="en-US" sz="1200" dirty="0">
                <a:latin typeface="メイリオ" pitchFamily="50" charset="-128"/>
                <a:ea typeface="メイリオ" pitchFamily="50" charset="-128"/>
                <a:cs typeface="メイリオ" pitchFamily="50" charset="-128"/>
              </a:rPr>
              <a:t>、「組織・役割分担」、「収益・コスト構造」、およびそれらを支援する「情報システム」を包含したしくみ全体を指す</a:t>
            </a:r>
            <a:r>
              <a:rPr lang="ja-JP" altLang="en-US" sz="1200" dirty="0" smtClean="0">
                <a:latin typeface="メイリオ" pitchFamily="50" charset="-128"/>
                <a:ea typeface="メイリオ" pitchFamily="50" charset="-128"/>
                <a:cs typeface="メイリオ" pitchFamily="50" charset="-128"/>
              </a:rPr>
              <a:t>。情報システム再構築と合わせ、これら</a:t>
            </a:r>
            <a:r>
              <a:rPr lang="ja-JP" altLang="en-US" sz="1200" dirty="0">
                <a:latin typeface="メイリオ" pitchFamily="50" charset="-128"/>
                <a:ea typeface="メイリオ" pitchFamily="50" charset="-128"/>
                <a:cs typeface="メイリオ" pitchFamily="50" charset="-128"/>
              </a:rPr>
              <a:t>の要素を１つ、もしくは複合的に変える事によりビジネスモデルは変化、もしくは新たなビジネスモデルの創出につながる。</a:t>
            </a:r>
          </a:p>
        </p:txBody>
      </p:sp>
      <p:sp>
        <p:nvSpPr>
          <p:cNvPr id="102" name="正方形/長方形 101"/>
          <p:cNvSpPr/>
          <p:nvPr/>
        </p:nvSpPr>
        <p:spPr>
          <a:xfrm>
            <a:off x="179512" y="764704"/>
            <a:ext cx="6480051" cy="338554"/>
          </a:xfrm>
          <a:prstGeom prst="rect">
            <a:avLst/>
          </a:prstGeom>
          <a:noFill/>
        </p:spPr>
        <p:txBody>
          <a:bodyPr wrap="square" rtlCol="0">
            <a:spAutoFit/>
          </a:bodyPr>
          <a:lstStyle/>
          <a:p>
            <a:r>
              <a:rPr lang="ja-JP" altLang="en-US" sz="1600" b="1" dirty="0">
                <a:latin typeface="メイリオ" pitchFamily="50" charset="-128"/>
                <a:ea typeface="メイリオ" pitchFamily="50" charset="-128"/>
                <a:cs typeface="メイリオ" pitchFamily="50" charset="-128"/>
              </a:rPr>
              <a:t>ビジネスモデルの構造と情報システムの位置づけ</a:t>
            </a:r>
          </a:p>
        </p:txBody>
      </p:sp>
    </p:spTree>
    <p:extLst>
      <p:ext uri="{BB962C8B-B14F-4D97-AF65-F5344CB8AC3E}">
        <p14:creationId xmlns:p14="http://schemas.microsoft.com/office/powerpoint/2010/main" val="2102763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添付資料</a:t>
            </a:r>
            <a:r>
              <a:rPr lang="en-US" altLang="ja-JP" dirty="0"/>
              <a:t>】</a:t>
            </a:r>
            <a:r>
              <a:rPr lang="ja-JP" altLang="en-US" dirty="0"/>
              <a:t>新ビジネスモデル創出に向けて</a:t>
            </a:r>
            <a:r>
              <a:rPr lang="ja-JP" altLang="en-US" dirty="0" smtClean="0"/>
              <a:t>（</a:t>
            </a:r>
            <a:r>
              <a:rPr lang="en-US" altLang="ja-JP" dirty="0" smtClean="0"/>
              <a:t>2/2</a:t>
            </a:r>
            <a:r>
              <a:rPr lang="ja-JP" altLang="en-US" dirty="0"/>
              <a:t>）</a:t>
            </a:r>
            <a:endParaRPr lang="ja-JP" altLang="en-US" dirty="0">
              <a:latin typeface="メイリオ" pitchFamily="50" charset="-128"/>
            </a:endParaRPr>
          </a:p>
        </p:txBody>
      </p:sp>
      <p:sp>
        <p:nvSpPr>
          <p:cNvPr id="92" name="正方形/長方形 1"/>
          <p:cNvSpPr>
            <a:spLocks noChangeArrowheads="1"/>
          </p:cNvSpPr>
          <p:nvPr/>
        </p:nvSpPr>
        <p:spPr bwMode="auto">
          <a:xfrm>
            <a:off x="179512" y="1702420"/>
            <a:ext cx="8784975" cy="1080120"/>
          </a:xfrm>
          <a:prstGeom prst="rect">
            <a:avLst/>
          </a:prstGeom>
          <a:solidFill>
            <a:srgbClr val="CCFFFF"/>
          </a:solidFill>
          <a:ln w="9525" algn="ctr">
            <a:solidFill>
              <a:srgbClr val="000000"/>
            </a:solidFill>
            <a:round/>
            <a:headEnd/>
            <a:tailEnd/>
          </a:ln>
        </p:spPr>
        <p:txBody>
          <a:bodyPr lIns="90000" tIns="46800" rIns="90000" bIns="46800" anchor="ctr"/>
          <a:lstStyle/>
          <a:p>
            <a:r>
              <a:rPr lang="ja-JP" altLang="en-US" sz="1300" b="1" dirty="0">
                <a:latin typeface="メイリオ" pitchFamily="50" charset="-128"/>
                <a:ea typeface="メイリオ" pitchFamily="50" charset="-128"/>
                <a:cs typeface="メイリオ" pitchFamily="50" charset="-128"/>
              </a:rPr>
              <a:t>新情報システム構築が必要となるきっかけの</a:t>
            </a:r>
            <a:r>
              <a:rPr lang="ja-JP" altLang="en-US" sz="1300" b="1" dirty="0" smtClean="0">
                <a:latin typeface="メイリオ" pitchFamily="50" charset="-128"/>
                <a:ea typeface="メイリオ" pitchFamily="50" charset="-128"/>
                <a:cs typeface="メイリオ" pitchFamily="50" charset="-128"/>
              </a:rPr>
              <a:t>例</a:t>
            </a:r>
            <a:endParaRPr lang="en-US" altLang="ja-JP" sz="1300" b="1" dirty="0">
              <a:latin typeface="メイリオ" pitchFamily="50" charset="-128"/>
              <a:ea typeface="メイリオ" pitchFamily="50" charset="-128"/>
              <a:cs typeface="メイリオ" pitchFamily="50" charset="-128"/>
            </a:endParaRPr>
          </a:p>
          <a:p>
            <a:endParaRPr lang="en-US" altLang="ja-JP" b="1" dirty="0">
              <a:latin typeface="メイリオ" pitchFamily="50" charset="-128"/>
              <a:ea typeface="メイリオ" pitchFamily="50" charset="-128"/>
              <a:cs typeface="メイリオ" pitchFamily="50" charset="-128"/>
            </a:endParaRPr>
          </a:p>
          <a:p>
            <a:endParaRPr lang="en-US" altLang="ja-JP" b="1" dirty="0">
              <a:latin typeface="メイリオ" pitchFamily="50" charset="-128"/>
              <a:ea typeface="メイリオ" pitchFamily="50" charset="-128"/>
              <a:cs typeface="メイリオ" pitchFamily="50" charset="-128"/>
            </a:endParaRPr>
          </a:p>
          <a:p>
            <a:endParaRPr lang="ja-JP" altLang="en-US" b="1" dirty="0">
              <a:latin typeface="メイリオ" pitchFamily="50" charset="-128"/>
              <a:ea typeface="メイリオ" pitchFamily="50" charset="-128"/>
              <a:cs typeface="メイリオ" pitchFamily="50" charset="-128"/>
            </a:endParaRPr>
          </a:p>
        </p:txBody>
      </p:sp>
      <p:sp>
        <p:nvSpPr>
          <p:cNvPr id="101" name="角丸四角形 2"/>
          <p:cNvSpPr>
            <a:spLocks noChangeArrowheads="1"/>
          </p:cNvSpPr>
          <p:nvPr/>
        </p:nvSpPr>
        <p:spPr bwMode="auto">
          <a:xfrm>
            <a:off x="323528" y="1944732"/>
            <a:ext cx="4149724" cy="792000"/>
          </a:xfrm>
          <a:prstGeom prst="roundRect">
            <a:avLst>
              <a:gd name="adj"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72000" bIns="46800" anchor="ctr"/>
          <a:lstStyle/>
          <a:p>
            <a:r>
              <a:rPr lang="ja-JP" altLang="en-US" sz="1200" b="1" u="sng" dirty="0">
                <a:solidFill>
                  <a:srgbClr val="FF0000"/>
                </a:solidFill>
                <a:latin typeface="メイリオ" pitchFamily="50" charset="-128"/>
                <a:ea typeface="メイリオ" pitchFamily="50" charset="-128"/>
                <a:cs typeface="メイリオ" pitchFamily="50" charset="-128"/>
              </a:rPr>
              <a:t>新ビジネスモデルへの対応：</a:t>
            </a:r>
            <a:endParaRPr lang="en-US" altLang="ja-JP" sz="1200" b="1" u="sng" dirty="0">
              <a:solidFill>
                <a:srgbClr val="FF0000"/>
              </a:solidFill>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新事業構想があり最新の</a:t>
            </a:r>
            <a:r>
              <a:rPr lang="en-US" altLang="ja-JP" sz="1200" dirty="0">
                <a:latin typeface="メイリオ" pitchFamily="50" charset="-128"/>
                <a:ea typeface="メイリオ" pitchFamily="50" charset="-128"/>
                <a:cs typeface="メイリオ" pitchFamily="50" charset="-128"/>
              </a:rPr>
              <a:t>IT</a:t>
            </a:r>
            <a:r>
              <a:rPr lang="ja-JP" altLang="en-US" sz="1200" dirty="0">
                <a:latin typeface="メイリオ" pitchFamily="50" charset="-128"/>
                <a:ea typeface="メイリオ" pitchFamily="50" charset="-128"/>
                <a:cs typeface="メイリオ" pitchFamily="50" charset="-128"/>
              </a:rPr>
              <a:t>技術を利活用したい　</a:t>
            </a:r>
          </a:p>
          <a:p>
            <a:r>
              <a:rPr lang="ja-JP" altLang="en-US" sz="1200" dirty="0" smtClean="0">
                <a:latin typeface="メイリオ" pitchFamily="50" charset="-128"/>
                <a:ea typeface="メイリオ" pitchFamily="50" charset="-128"/>
                <a:cs typeface="メイリオ" pitchFamily="50" charset="-128"/>
              </a:rPr>
              <a:t> ・</a:t>
            </a:r>
            <a:r>
              <a:rPr lang="en-US" altLang="ja-JP" sz="1200" dirty="0">
                <a:latin typeface="メイリオ" pitchFamily="50" charset="-128"/>
                <a:ea typeface="メイリオ" pitchFamily="50" charset="-128"/>
                <a:cs typeface="メイリオ" pitchFamily="50" charset="-128"/>
              </a:rPr>
              <a:t>M&amp;A</a:t>
            </a:r>
            <a:r>
              <a:rPr lang="ja-JP" altLang="en-US" sz="1200" dirty="0">
                <a:latin typeface="メイリオ" pitchFamily="50" charset="-128"/>
                <a:ea typeface="メイリオ" pitchFamily="50" charset="-128"/>
                <a:cs typeface="メイリオ" pitchFamily="50" charset="-128"/>
              </a:rPr>
              <a:t>や組織変更により新システムが必要となった</a:t>
            </a:r>
            <a:endParaRPr lang="en-US" altLang="ja-JP" sz="1200" dirty="0">
              <a:latin typeface="メイリオ" pitchFamily="50" charset="-128"/>
              <a:ea typeface="メイリオ" pitchFamily="50" charset="-128"/>
              <a:cs typeface="メイリオ" pitchFamily="50" charset="-128"/>
            </a:endParaRPr>
          </a:p>
          <a:p>
            <a:endParaRPr lang="en-US" altLang="ja-JP" sz="1200" dirty="0">
              <a:latin typeface="メイリオ" pitchFamily="50" charset="-128"/>
              <a:ea typeface="メイリオ" pitchFamily="50" charset="-128"/>
              <a:cs typeface="メイリオ" pitchFamily="50" charset="-128"/>
            </a:endParaRPr>
          </a:p>
        </p:txBody>
      </p:sp>
      <p:sp>
        <p:nvSpPr>
          <p:cNvPr id="107" name="角丸四角形 5"/>
          <p:cNvSpPr>
            <a:spLocks noChangeArrowheads="1"/>
          </p:cNvSpPr>
          <p:nvPr/>
        </p:nvSpPr>
        <p:spPr bwMode="auto">
          <a:xfrm>
            <a:off x="4643438" y="1944732"/>
            <a:ext cx="4176712" cy="792000"/>
          </a:xfrm>
          <a:prstGeom prst="roundRect">
            <a:avLst>
              <a:gd name="adj" fmla="val 16667"/>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72000" bIns="46800" anchor="ctr"/>
          <a:lstStyle/>
          <a:p>
            <a:r>
              <a:rPr lang="ja-JP" altLang="en-US" sz="1200" b="1" u="sng" dirty="0">
                <a:solidFill>
                  <a:srgbClr val="FF0000"/>
                </a:solidFill>
                <a:latin typeface="メイリオ" pitchFamily="50" charset="-128"/>
                <a:ea typeface="メイリオ" pitchFamily="50" charset="-128"/>
                <a:cs typeface="メイリオ" pitchFamily="50" charset="-128"/>
              </a:rPr>
              <a:t>既存ビジネスモデルの強化：</a:t>
            </a:r>
          </a:p>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事業戦略上、重要な機能を強化したい</a:t>
            </a:r>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 ・</a:t>
            </a:r>
            <a:r>
              <a:rPr lang="ja-JP" altLang="en-US" sz="1200" dirty="0">
                <a:latin typeface="メイリオ" pitchFamily="50" charset="-128"/>
                <a:ea typeface="メイリオ" pitchFamily="50" charset="-128"/>
                <a:cs typeface="メイリオ" pitchFamily="50" charset="-128"/>
              </a:rPr>
              <a:t>新たな情報解析が必要となった</a:t>
            </a:r>
          </a:p>
          <a:p>
            <a:r>
              <a:rPr lang="ja-JP" altLang="en-US" sz="1200" dirty="0" smtClean="0">
                <a:latin typeface="メイリオ" pitchFamily="50" charset="-128"/>
                <a:ea typeface="メイリオ" pitchFamily="50" charset="-128"/>
                <a:cs typeface="メイリオ" pitchFamily="50" charset="-128"/>
              </a:rPr>
              <a:t> ・</a:t>
            </a:r>
            <a:r>
              <a:rPr lang="ja-JP" altLang="en-US" sz="1200" dirty="0">
                <a:latin typeface="メイリオ" pitchFamily="50" charset="-128"/>
                <a:ea typeface="メイリオ" pitchFamily="50" charset="-128"/>
                <a:cs typeface="メイリオ" pitchFamily="50" charset="-128"/>
              </a:rPr>
              <a:t>システムの老朽化（業務と合わない・保守が切れる）</a:t>
            </a:r>
          </a:p>
        </p:txBody>
      </p:sp>
      <p:graphicFrame>
        <p:nvGraphicFramePr>
          <p:cNvPr id="6" name="オブジェクト 5"/>
          <p:cNvGraphicFramePr>
            <a:graphicFrameLocks/>
          </p:cNvGraphicFramePr>
          <p:nvPr>
            <p:extLst>
              <p:ext uri="{D42A27DB-BD31-4B8C-83A1-F6EECF244321}">
                <p14:modId xmlns:p14="http://schemas.microsoft.com/office/powerpoint/2010/main" val="340322828"/>
              </p:ext>
            </p:extLst>
          </p:nvPr>
        </p:nvGraphicFramePr>
        <p:xfrm>
          <a:off x="223838" y="3747945"/>
          <a:ext cx="8763000" cy="2647950"/>
        </p:xfrm>
        <a:graphic>
          <a:graphicData uri="http://schemas.openxmlformats.org/presentationml/2006/ole">
            <mc:AlternateContent xmlns:mc="http://schemas.openxmlformats.org/markup-compatibility/2006">
              <mc:Choice xmlns:v="urn:schemas-microsoft-com:vml" Requires="v">
                <p:oleObj spid="_x0000_s6340" name="ワークシート" r:id="rId5" imgW="8763091" imgH="2648048" progId="Excel.Sheet.12">
                  <p:embed/>
                </p:oleObj>
              </mc:Choice>
              <mc:Fallback>
                <p:oleObj name="ワークシート" r:id="rId5" imgW="8763091" imgH="2648048" progId="Excel.Sheet.12">
                  <p:embed/>
                  <p:pic>
                    <p:nvPicPr>
                      <p:cNvPr id="0" name=""/>
                      <p:cNvPicPr>
                        <a:picLocks noChangeAspect="1" noChangeArrowheads="1"/>
                      </p:cNvPicPr>
                      <p:nvPr/>
                    </p:nvPicPr>
                    <p:blipFill>
                      <a:blip r:embed="rId6"/>
                      <a:srcRect/>
                      <a:stretch>
                        <a:fillRect/>
                      </a:stretch>
                    </p:blipFill>
                    <p:spPr bwMode="auto">
                      <a:xfrm>
                        <a:off x="223838" y="3747945"/>
                        <a:ext cx="8763000" cy="2647950"/>
                      </a:xfrm>
                      <a:prstGeom prst="rect">
                        <a:avLst/>
                      </a:prstGeom>
                      <a:noFill/>
                      <a:ln>
                        <a:noFill/>
                      </a:ln>
                    </p:spPr>
                  </p:pic>
                </p:oleObj>
              </mc:Fallback>
            </mc:AlternateContent>
          </a:graphicData>
        </a:graphic>
      </p:graphicFrame>
      <p:sp>
        <p:nvSpPr>
          <p:cNvPr id="13" name="角丸四角形 12"/>
          <p:cNvSpPr/>
          <p:nvPr/>
        </p:nvSpPr>
        <p:spPr bwMode="auto">
          <a:xfrm>
            <a:off x="250825" y="2926555"/>
            <a:ext cx="8569325" cy="674361"/>
          </a:xfrm>
          <a:prstGeom prst="roundRect">
            <a:avLst/>
          </a:prstGeom>
          <a:solidFill>
            <a:srgbClr val="FFFF00"/>
          </a:solidFill>
          <a:ln w="9525" algn="ctr">
            <a:solidFill>
              <a:srgbClr val="000000"/>
            </a:solidFill>
            <a:round/>
            <a:headEnd/>
            <a:tailEnd/>
          </a:ln>
          <a:extLst/>
        </p:spPr>
        <p:txBody>
          <a:bodyPr lIns="90000" tIns="46800" rIns="90000" bIns="46800" anchor="ctr"/>
          <a:lstStyle/>
          <a:p>
            <a:pPr algn="ctr"/>
            <a:r>
              <a:rPr lang="ja-JP" altLang="en-US" sz="1300" b="1" dirty="0">
                <a:latin typeface="メイリオ" pitchFamily="50" charset="-128"/>
                <a:ea typeface="メイリオ" pitchFamily="50" charset="-128"/>
                <a:cs typeface="メイリオ" pitchFamily="50" charset="-128"/>
              </a:rPr>
              <a:t>「新ビジネスモデルへの対応」、「既存ビジネスの強化」に関係</a:t>
            </a:r>
            <a:r>
              <a:rPr lang="ja-JP" altLang="en-US" sz="1300" b="1" dirty="0" smtClean="0">
                <a:latin typeface="メイリオ" pitchFamily="50" charset="-128"/>
                <a:ea typeface="メイリオ" pitchFamily="50" charset="-128"/>
                <a:cs typeface="メイリオ" pitchFamily="50" charset="-128"/>
              </a:rPr>
              <a:t>なく、</a:t>
            </a:r>
            <a:endParaRPr lang="en-US" altLang="ja-JP" sz="1300" b="1" dirty="0" smtClean="0">
              <a:latin typeface="メイリオ" pitchFamily="50" charset="-128"/>
              <a:ea typeface="メイリオ" pitchFamily="50" charset="-128"/>
              <a:cs typeface="メイリオ" pitchFamily="50" charset="-128"/>
            </a:endParaRPr>
          </a:p>
          <a:p>
            <a:pPr algn="ctr"/>
            <a:r>
              <a:rPr lang="ja-JP" altLang="en-US" sz="1300" b="1" dirty="0" smtClean="0">
                <a:latin typeface="メイリオ" pitchFamily="50" charset="-128"/>
                <a:ea typeface="メイリオ" pitchFamily="50" charset="-128"/>
                <a:cs typeface="メイリオ" pitchFamily="50" charset="-128"/>
              </a:rPr>
              <a:t>情報システム構想・企画では</a:t>
            </a:r>
            <a:r>
              <a:rPr lang="ja-JP" altLang="en-US" sz="1300" b="1" dirty="0" smtClean="0">
                <a:solidFill>
                  <a:srgbClr val="FF0000"/>
                </a:solidFill>
                <a:latin typeface="メイリオ" pitchFamily="50" charset="-128"/>
                <a:ea typeface="メイリオ" pitchFamily="50" charset="-128"/>
                <a:cs typeface="メイリオ" pitchFamily="50" charset="-128"/>
              </a:rPr>
              <a:t>ビジネスモデルのあるべき姿に必要な「要求」を取りまとめるという事自体は</a:t>
            </a:r>
            <a:endParaRPr lang="en-US" altLang="ja-JP" sz="1300" b="1" dirty="0" smtClean="0">
              <a:solidFill>
                <a:srgbClr val="FF0000"/>
              </a:solidFill>
              <a:latin typeface="メイリオ" pitchFamily="50" charset="-128"/>
              <a:ea typeface="メイリオ" pitchFamily="50" charset="-128"/>
              <a:cs typeface="メイリオ" pitchFamily="50" charset="-128"/>
            </a:endParaRPr>
          </a:p>
          <a:p>
            <a:pPr algn="ctr"/>
            <a:r>
              <a:rPr lang="ja-JP" altLang="en-US" sz="1300" b="1" dirty="0" smtClean="0">
                <a:solidFill>
                  <a:srgbClr val="FF0000"/>
                </a:solidFill>
                <a:latin typeface="メイリオ" pitchFamily="50" charset="-128"/>
                <a:ea typeface="メイリオ" pitchFamily="50" charset="-128"/>
                <a:cs typeface="メイリオ" pitchFamily="50" charset="-128"/>
              </a:rPr>
              <a:t>変わりはないが、検討</a:t>
            </a:r>
            <a:r>
              <a:rPr lang="ja-JP" altLang="en-US" sz="1300" b="1" dirty="0">
                <a:solidFill>
                  <a:srgbClr val="FF0000"/>
                </a:solidFill>
                <a:latin typeface="メイリオ" pitchFamily="50" charset="-128"/>
                <a:ea typeface="メイリオ" pitchFamily="50" charset="-128"/>
                <a:cs typeface="メイリオ" pitchFamily="50" charset="-128"/>
              </a:rPr>
              <a:t>の対象範囲は</a:t>
            </a:r>
            <a:r>
              <a:rPr lang="ja-JP" altLang="en-US" sz="1300" b="1" dirty="0">
                <a:latin typeface="メイリオ" pitchFamily="50" charset="-128"/>
                <a:ea typeface="メイリオ" pitchFamily="50" charset="-128"/>
                <a:cs typeface="メイリオ" pitchFamily="50" charset="-128"/>
              </a:rPr>
              <a:t>きっかけや目的により</a:t>
            </a:r>
            <a:r>
              <a:rPr lang="ja-JP" altLang="en-US" sz="1300" b="1" dirty="0" smtClean="0">
                <a:solidFill>
                  <a:srgbClr val="FF0000"/>
                </a:solidFill>
                <a:latin typeface="メイリオ" pitchFamily="50" charset="-128"/>
                <a:ea typeface="メイリオ" pitchFamily="50" charset="-128"/>
                <a:cs typeface="メイリオ" pitchFamily="50" charset="-128"/>
              </a:rPr>
              <a:t>異なる</a:t>
            </a:r>
            <a:endParaRPr lang="en-US" altLang="ja-JP" sz="1300" b="1" dirty="0">
              <a:solidFill>
                <a:srgbClr val="FF0000"/>
              </a:solidFill>
              <a:latin typeface="メイリオ" pitchFamily="50" charset="-128"/>
              <a:ea typeface="メイリオ" pitchFamily="50" charset="-128"/>
              <a:cs typeface="メイリオ" pitchFamily="50" charset="-128"/>
            </a:endParaRPr>
          </a:p>
        </p:txBody>
      </p:sp>
      <p:sp>
        <p:nvSpPr>
          <p:cNvPr id="3" name="二等辺三角形 2"/>
          <p:cNvSpPr/>
          <p:nvPr/>
        </p:nvSpPr>
        <p:spPr bwMode="auto">
          <a:xfrm flipV="1">
            <a:off x="1043608" y="2782540"/>
            <a:ext cx="2592288" cy="144016"/>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2" name="二等辺三角形 11"/>
          <p:cNvSpPr/>
          <p:nvPr/>
        </p:nvSpPr>
        <p:spPr bwMode="auto">
          <a:xfrm flipV="1">
            <a:off x="5436096" y="2782540"/>
            <a:ext cx="2592288" cy="144016"/>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16" name="二等辺三角形 15"/>
          <p:cNvSpPr/>
          <p:nvPr/>
        </p:nvSpPr>
        <p:spPr bwMode="auto">
          <a:xfrm flipV="1">
            <a:off x="3383360" y="3600916"/>
            <a:ext cx="2592288" cy="144016"/>
          </a:xfrm>
          <a:prstGeom prst="triangl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179512" y="6374281"/>
            <a:ext cx="8815387" cy="246221"/>
          </a:xfrm>
          <a:prstGeom prst="rect">
            <a:avLst/>
          </a:prstGeom>
          <a:noFill/>
        </p:spPr>
        <p:txBody>
          <a:bodyPr wrap="square" rtlCol="0">
            <a:spAutoFit/>
          </a:bodyPr>
          <a:lstStyle/>
          <a:p>
            <a:r>
              <a:rPr lang="en-US" altLang="ja-JP" sz="1000" dirty="0" smtClean="0">
                <a:latin typeface="メイリオ" pitchFamily="50" charset="-128"/>
                <a:ea typeface="メイリオ" pitchFamily="50" charset="-128"/>
                <a:cs typeface="メイリオ" pitchFamily="50" charset="-128"/>
              </a:rPr>
              <a:t>【</a:t>
            </a:r>
            <a:r>
              <a:rPr lang="ja-JP" altLang="en-US" sz="1000" dirty="0" smtClean="0">
                <a:latin typeface="メイリオ" pitchFamily="50" charset="-128"/>
                <a:ea typeface="メイリオ" pitchFamily="50" charset="-128"/>
                <a:cs typeface="メイリオ" pitchFamily="50" charset="-128"/>
              </a:rPr>
              <a:t>凡例</a:t>
            </a:r>
            <a:r>
              <a:rPr lang="en-US" altLang="ja-JP" sz="1000" dirty="0" smtClean="0">
                <a:latin typeface="メイリオ" pitchFamily="50" charset="-128"/>
                <a:ea typeface="メイリオ" pitchFamily="50" charset="-128"/>
                <a:cs typeface="メイリオ" pitchFamily="50" charset="-128"/>
              </a:rPr>
              <a:t>】</a:t>
            </a:r>
            <a:r>
              <a:rPr lang="ja-JP" altLang="en-US" sz="1000" dirty="0" smtClean="0">
                <a:latin typeface="メイリオ" pitchFamily="50" charset="-128"/>
                <a:ea typeface="メイリオ" pitchFamily="50" charset="-128"/>
                <a:cs typeface="メイリオ" pitchFamily="50" charset="-128"/>
              </a:rPr>
              <a:t>◎：検討が必須、○：状況に応じて検討</a:t>
            </a:r>
            <a:endParaRPr lang="en-US" altLang="ja-JP" sz="1000" dirty="0">
              <a:latin typeface="メイリオ" pitchFamily="50" charset="-128"/>
              <a:ea typeface="メイリオ" pitchFamily="50" charset="-128"/>
              <a:cs typeface="メイリオ" pitchFamily="50" charset="-128"/>
            </a:endParaRPr>
          </a:p>
        </p:txBody>
      </p:sp>
      <p:sp>
        <p:nvSpPr>
          <p:cNvPr id="14" name="正方形/長方形 13"/>
          <p:cNvSpPr/>
          <p:nvPr/>
        </p:nvSpPr>
        <p:spPr>
          <a:xfrm>
            <a:off x="216024" y="1045185"/>
            <a:ext cx="8748464" cy="646331"/>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新ビジネスモデルの創出や既存ビジネスモデルの付加価値向上等、新情報システム構築が必要となるきっかけは様々であるが、きっかけが何であるかにより、検討対象範囲には差異がある</a:t>
            </a:r>
            <a:r>
              <a:rPr lang="ja-JP" altLang="en-US" sz="1200" dirty="0" smtClean="0">
                <a:latin typeface="メイリオ" pitchFamily="50" charset="-128"/>
                <a:ea typeface="メイリオ" pitchFamily="50" charset="-128"/>
                <a:cs typeface="メイリオ" pitchFamily="50" charset="-128"/>
              </a:rPr>
              <a:t>。情報システム構想・企画で</a:t>
            </a:r>
            <a:r>
              <a:rPr lang="ja-JP" altLang="en-US" sz="1200" dirty="0">
                <a:latin typeface="メイリオ" pitchFamily="50" charset="-128"/>
                <a:ea typeface="メイリオ" pitchFamily="50" charset="-128"/>
                <a:cs typeface="メイリオ" pitchFamily="50" charset="-128"/>
              </a:rPr>
              <a:t>はビジネス構成要素全体を事前に検討の上、「業務プロセス」「組織・役割分担」「情報システム」の３つを主に検討する。</a:t>
            </a:r>
          </a:p>
        </p:txBody>
      </p:sp>
      <p:sp>
        <p:nvSpPr>
          <p:cNvPr id="15" name="正方形/長方形 14"/>
          <p:cNvSpPr/>
          <p:nvPr/>
        </p:nvSpPr>
        <p:spPr>
          <a:xfrm>
            <a:off x="179512" y="764704"/>
            <a:ext cx="6480051" cy="338554"/>
          </a:xfrm>
          <a:prstGeom prst="rect">
            <a:avLst/>
          </a:prstGeom>
          <a:noFill/>
        </p:spPr>
        <p:txBody>
          <a:bodyPr wrap="square" rtlCol="0">
            <a:spAutoFit/>
          </a:bodyPr>
          <a:lstStyle/>
          <a:p>
            <a:r>
              <a:rPr lang="ja-JP" altLang="en-US" sz="1600" b="1" dirty="0">
                <a:latin typeface="メイリオ" pitchFamily="50" charset="-128"/>
                <a:ea typeface="メイリオ" pitchFamily="50" charset="-128"/>
                <a:cs typeface="メイリオ" pitchFamily="50" charset="-128"/>
              </a:rPr>
              <a:t>情報システム構築のきっかけと検討範囲</a:t>
            </a:r>
          </a:p>
        </p:txBody>
      </p:sp>
    </p:spTree>
    <p:extLst>
      <p:ext uri="{BB962C8B-B14F-4D97-AF65-F5344CB8AC3E}">
        <p14:creationId xmlns:p14="http://schemas.microsoft.com/office/powerpoint/2010/main" val="124969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a:t>
            </a:r>
            <a:r>
              <a:rPr lang="ja-JP" altLang="en-US" dirty="0" smtClean="0"/>
              <a:t>．はじめに</a:t>
            </a:r>
            <a:endParaRPr kumimoji="1" lang="ja-JP" altLang="en-US" dirty="0"/>
          </a:p>
        </p:txBody>
      </p:sp>
      <p:sp>
        <p:nvSpPr>
          <p:cNvPr id="3" name="テキスト ボックス 2"/>
          <p:cNvSpPr txBox="1"/>
          <p:nvPr/>
        </p:nvSpPr>
        <p:spPr>
          <a:xfrm>
            <a:off x="251520" y="796642"/>
            <a:ext cx="8568952"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本手引きについて</a:t>
            </a:r>
            <a:endParaRPr kumimoji="1" lang="ja-JP" altLang="en-US" sz="2000" b="1" dirty="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251520" y="2592200"/>
            <a:ext cx="8568952" cy="400110"/>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情報システム構想・企画を実施するにあたって、用意されているもの</a:t>
            </a:r>
            <a:endParaRPr kumimoji="1" lang="ja-JP" altLang="en-US" sz="2000" b="1" dirty="0">
              <a:latin typeface="メイリオ" pitchFamily="50" charset="-128"/>
              <a:ea typeface="メイリオ" pitchFamily="50" charset="-128"/>
              <a:cs typeface="メイリオ" pitchFamily="50" charset="-128"/>
            </a:endParaRPr>
          </a:p>
        </p:txBody>
      </p:sp>
      <p:sp>
        <p:nvSpPr>
          <p:cNvPr id="33" name="テキスト ボックス 32"/>
          <p:cNvSpPr txBox="1"/>
          <p:nvPr/>
        </p:nvSpPr>
        <p:spPr>
          <a:xfrm>
            <a:off x="539552" y="1196752"/>
            <a:ext cx="8208912" cy="584775"/>
          </a:xfrm>
          <a:prstGeom prst="rect">
            <a:avLst/>
          </a:prstGeom>
          <a:noFill/>
        </p:spPr>
        <p:txBody>
          <a:bodyPr wrap="square" rtlCol="0">
            <a:spAutoFit/>
          </a:bodyPr>
          <a:lstStyle/>
          <a:p>
            <a:r>
              <a:rPr lang="ja-JP" altLang="en-US" sz="1600" dirty="0" smtClean="0">
                <a:latin typeface="メイリオ" pitchFamily="50" charset="-128"/>
                <a:ea typeface="メイリオ" pitchFamily="50" charset="-128"/>
                <a:cs typeface="メイリオ" pitchFamily="50" charset="-128"/>
              </a:rPr>
              <a:t>本手引きは、</a:t>
            </a:r>
            <a:r>
              <a:rPr lang="ja-JP" altLang="en-US" sz="1600" b="1" dirty="0" smtClean="0">
                <a:solidFill>
                  <a:srgbClr val="FF0000"/>
                </a:solidFill>
                <a:latin typeface="メイリオ" pitchFamily="50" charset="-128"/>
                <a:ea typeface="メイリオ" pitchFamily="50" charset="-128"/>
                <a:cs typeface="メイリオ" pitchFamily="50" charset="-128"/>
              </a:rPr>
              <a:t>情報システム構想・企画</a:t>
            </a:r>
            <a:r>
              <a:rPr lang="en-US" altLang="ja-JP" sz="1600" baseline="30000" dirty="0" smtClean="0">
                <a:latin typeface="メイリオ" pitchFamily="50" charset="-128"/>
                <a:ea typeface="メイリオ" pitchFamily="50" charset="-128"/>
                <a:cs typeface="メイリオ" pitchFamily="50" charset="-128"/>
              </a:rPr>
              <a:t>*1 </a:t>
            </a:r>
            <a:r>
              <a:rPr lang="ja-JP" altLang="en-US" sz="1600" dirty="0" smtClean="0">
                <a:latin typeface="メイリオ" pitchFamily="50" charset="-128"/>
                <a:ea typeface="メイリオ" pitchFamily="50" charset="-128"/>
                <a:cs typeface="メイリオ" pitchFamily="50" charset="-128"/>
              </a:rPr>
              <a:t>を実施する際の標準的な流れや概要をまとめた文書である。</a:t>
            </a:r>
            <a:endParaRPr lang="en-US" altLang="ja-JP" sz="1600" dirty="0" smtClean="0">
              <a:latin typeface="メイリオ" pitchFamily="50" charset="-128"/>
              <a:ea typeface="メイリオ" pitchFamily="50" charset="-128"/>
              <a:cs typeface="メイリオ" pitchFamily="50" charset="-128"/>
            </a:endParaRPr>
          </a:p>
        </p:txBody>
      </p:sp>
      <p:sp>
        <p:nvSpPr>
          <p:cNvPr id="37" name="角丸四角形 36"/>
          <p:cNvSpPr/>
          <p:nvPr/>
        </p:nvSpPr>
        <p:spPr>
          <a:xfrm>
            <a:off x="683568" y="1973466"/>
            <a:ext cx="8136904"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ja-JP" altLang="en-US" sz="1200" dirty="0">
                <a:latin typeface="メイリオ" pitchFamily="50" charset="-128"/>
                <a:ea typeface="メイリオ" pitchFamily="50" charset="-128"/>
                <a:cs typeface="メイリオ" pitchFamily="50" charset="-128"/>
              </a:rPr>
              <a:t>経営・事業戦略および情報・</a:t>
            </a:r>
            <a:r>
              <a:rPr lang="en-US" altLang="ja-JP" sz="1200" dirty="0">
                <a:latin typeface="メイリオ" pitchFamily="50" charset="-128"/>
                <a:ea typeface="メイリオ" pitchFamily="50" charset="-128"/>
                <a:cs typeface="メイリオ" pitchFamily="50" charset="-128"/>
              </a:rPr>
              <a:t>IT</a:t>
            </a:r>
            <a:r>
              <a:rPr lang="ja-JP" altLang="en-US" sz="1200" dirty="0">
                <a:latin typeface="メイリオ" pitchFamily="50" charset="-128"/>
                <a:ea typeface="メイリオ" pitchFamily="50" charset="-128"/>
                <a:cs typeface="メイリオ" pitchFamily="50" charset="-128"/>
              </a:rPr>
              <a:t>戦略に適合した形で</a:t>
            </a:r>
            <a:r>
              <a:rPr lang="ja-JP" altLang="en-US" sz="1200" dirty="0" smtClean="0">
                <a:latin typeface="メイリオ" pitchFamily="50" charset="-128"/>
                <a:ea typeface="メイリオ" pitchFamily="50" charset="-128"/>
                <a:cs typeface="メイリオ" pitchFamily="50" charset="-128"/>
              </a:rPr>
              <a:t>、</a:t>
            </a:r>
            <a:r>
              <a:rPr lang="ja-JP" altLang="en-US" sz="1200" dirty="0" smtClean="0">
                <a:solidFill>
                  <a:srgbClr val="FF0000"/>
                </a:solidFill>
                <a:latin typeface="メイリオ" pitchFamily="50" charset="-128"/>
                <a:ea typeface="メイリオ" pitchFamily="50" charset="-128"/>
                <a:cs typeface="メイリオ" pitchFamily="50" charset="-128"/>
              </a:rPr>
              <a:t>“</a:t>
            </a:r>
            <a:r>
              <a:rPr lang="ja-JP" altLang="en-US" sz="1200" b="1" dirty="0" smtClean="0">
                <a:solidFill>
                  <a:srgbClr val="FF0000"/>
                </a:solidFill>
                <a:latin typeface="メイリオ" pitchFamily="50" charset="-128"/>
                <a:ea typeface="メイリオ" pitchFamily="50" charset="-128"/>
                <a:cs typeface="メイリオ" pitchFamily="50" charset="-128"/>
              </a:rPr>
              <a:t>何</a:t>
            </a:r>
            <a:r>
              <a:rPr lang="ja-JP" altLang="en-US" sz="1200" b="1" dirty="0">
                <a:solidFill>
                  <a:srgbClr val="FF0000"/>
                </a:solidFill>
                <a:latin typeface="メイリオ" pitchFamily="50" charset="-128"/>
                <a:ea typeface="メイリオ" pitchFamily="50" charset="-128"/>
                <a:cs typeface="メイリオ" pitchFamily="50" charset="-128"/>
              </a:rPr>
              <a:t>のため</a:t>
            </a:r>
            <a:r>
              <a:rPr lang="ja-JP" altLang="en-US" sz="1200" b="1" dirty="0" smtClean="0">
                <a:solidFill>
                  <a:srgbClr val="FF0000"/>
                </a:solidFill>
                <a:latin typeface="メイリオ" pitchFamily="50" charset="-128"/>
                <a:ea typeface="メイリオ" pitchFamily="50" charset="-128"/>
                <a:cs typeface="メイリオ" pitchFamily="50" charset="-128"/>
              </a:rPr>
              <a:t>に</a:t>
            </a:r>
            <a:r>
              <a:rPr lang="ja-JP" altLang="en-US" sz="1200" dirty="0" smtClean="0">
                <a:solidFill>
                  <a:srgbClr val="FF0000"/>
                </a:solidFill>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a:t>
            </a:r>
            <a:r>
              <a:rPr lang="ja-JP" altLang="en-US" sz="1200" dirty="0" smtClean="0">
                <a:solidFill>
                  <a:srgbClr val="FF0000"/>
                </a:solidFill>
                <a:latin typeface="メイリオ" pitchFamily="50" charset="-128"/>
                <a:ea typeface="メイリオ" pitchFamily="50" charset="-128"/>
                <a:cs typeface="メイリオ" pitchFamily="50" charset="-128"/>
              </a:rPr>
              <a:t>“</a:t>
            </a:r>
            <a:r>
              <a:rPr lang="ja-JP" altLang="en-US" sz="1200" b="1" dirty="0" smtClean="0">
                <a:solidFill>
                  <a:srgbClr val="FF0000"/>
                </a:solidFill>
                <a:latin typeface="メイリオ" pitchFamily="50" charset="-128"/>
                <a:ea typeface="メイリオ" pitchFamily="50" charset="-128"/>
                <a:cs typeface="メイリオ" pitchFamily="50" charset="-128"/>
              </a:rPr>
              <a:t>どの</a:t>
            </a:r>
            <a:r>
              <a:rPr lang="ja-JP" altLang="en-US" sz="1200" b="1" dirty="0">
                <a:solidFill>
                  <a:srgbClr val="FF0000"/>
                </a:solidFill>
                <a:latin typeface="メイリオ" pitchFamily="50" charset="-128"/>
                <a:ea typeface="メイリオ" pitchFamily="50" charset="-128"/>
                <a:cs typeface="メイリオ" pitchFamily="50" charset="-128"/>
              </a:rPr>
              <a:t>よう</a:t>
            </a:r>
            <a:r>
              <a:rPr lang="ja-JP" altLang="en-US" sz="1200" b="1" dirty="0" smtClean="0">
                <a:solidFill>
                  <a:srgbClr val="FF0000"/>
                </a:solidFill>
                <a:latin typeface="メイリオ" pitchFamily="50" charset="-128"/>
                <a:ea typeface="メイリオ" pitchFamily="50" charset="-128"/>
                <a:cs typeface="メイリオ" pitchFamily="50" charset="-128"/>
              </a:rPr>
              <a:t>なしくみを</a:t>
            </a:r>
            <a:r>
              <a:rPr lang="ja-JP" altLang="en-US" sz="1200" dirty="0" smtClean="0">
                <a:solidFill>
                  <a:srgbClr val="FF0000"/>
                </a:solidFill>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（業務とシステムを）</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構築</a:t>
            </a:r>
            <a:r>
              <a:rPr lang="ja-JP" altLang="en-US" sz="1200" dirty="0">
                <a:latin typeface="メイリオ" pitchFamily="50" charset="-128"/>
                <a:ea typeface="メイリオ" pitchFamily="50" charset="-128"/>
                <a:cs typeface="メイリオ" pitchFamily="50" charset="-128"/>
              </a:rPr>
              <a:t>するべきかを事前に明確化し</a:t>
            </a:r>
            <a:r>
              <a:rPr lang="ja-JP" altLang="en-US" sz="1200" dirty="0" smtClean="0">
                <a:latin typeface="メイリオ" pitchFamily="50" charset="-128"/>
                <a:ea typeface="メイリオ" pitchFamily="50" charset="-128"/>
                <a:cs typeface="メイリオ" pitchFamily="50" charset="-128"/>
              </a:rPr>
              <a:t>、</a:t>
            </a:r>
            <a:r>
              <a:rPr lang="ja-JP" altLang="en-US" sz="1200" dirty="0" smtClean="0">
                <a:solidFill>
                  <a:srgbClr val="FF0000"/>
                </a:solidFill>
                <a:latin typeface="メイリオ" pitchFamily="50" charset="-128"/>
                <a:ea typeface="メイリオ" pitchFamily="50" charset="-128"/>
                <a:cs typeface="メイリオ" pitchFamily="50" charset="-128"/>
              </a:rPr>
              <a:t>“</a:t>
            </a:r>
            <a:r>
              <a:rPr lang="ja-JP" altLang="en-US" sz="1200" b="1" dirty="0" smtClean="0">
                <a:solidFill>
                  <a:srgbClr val="FF0000"/>
                </a:solidFill>
                <a:latin typeface="メイリオ" pitchFamily="50" charset="-128"/>
                <a:ea typeface="メイリオ" pitchFamily="50" charset="-128"/>
                <a:cs typeface="メイリオ" pitchFamily="50" charset="-128"/>
              </a:rPr>
              <a:t>どのように実現するか</a:t>
            </a:r>
            <a:r>
              <a:rPr lang="ja-JP" altLang="en-US" sz="1200" dirty="0" smtClean="0">
                <a:solidFill>
                  <a:srgbClr val="FF0000"/>
                </a:solidFill>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という実現</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シナリオを</a:t>
            </a:r>
            <a:r>
              <a:rPr lang="ja-JP" altLang="en-US" sz="1200" dirty="0">
                <a:latin typeface="メイリオ" pitchFamily="50" charset="-128"/>
                <a:ea typeface="メイリオ" pitchFamily="50" charset="-128"/>
                <a:cs typeface="メイリオ" pitchFamily="50" charset="-128"/>
              </a:rPr>
              <a:t>策定</a:t>
            </a:r>
            <a:r>
              <a:rPr lang="ja-JP" altLang="en-US" sz="1200" dirty="0" smtClean="0">
                <a:latin typeface="メイリオ" pitchFamily="50" charset="-128"/>
                <a:ea typeface="メイリオ" pitchFamily="50" charset="-128"/>
                <a:cs typeface="メイリオ" pitchFamily="50" charset="-128"/>
              </a:rPr>
              <a:t>する活動とその工程</a:t>
            </a:r>
            <a:endParaRPr lang="ja-JP" altLang="en-US" sz="1200" dirty="0">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683568" y="1706920"/>
            <a:ext cx="8064896" cy="276999"/>
          </a:xfrm>
          <a:prstGeom prst="rect">
            <a:avLst/>
          </a:prstGeom>
          <a:noFill/>
        </p:spPr>
        <p:txBody>
          <a:bodyPr wrap="square" rtlCol="0">
            <a:spAutoFit/>
          </a:bodyPr>
          <a:lstStyle/>
          <a:p>
            <a:r>
              <a:rPr lang="en-US" altLang="ja-JP" sz="1200" dirty="0" smtClean="0">
                <a:latin typeface="メイリオ" pitchFamily="50" charset="-128"/>
                <a:ea typeface="メイリオ" pitchFamily="50" charset="-128"/>
                <a:cs typeface="メイリオ" pitchFamily="50" charset="-128"/>
              </a:rPr>
              <a:t>*1</a:t>
            </a:r>
            <a:r>
              <a:rPr lang="ja-JP" altLang="en-US" sz="1200" dirty="0" smtClean="0">
                <a:latin typeface="メイリオ" pitchFamily="50" charset="-128"/>
                <a:ea typeface="メイリオ" pitchFamily="50" charset="-128"/>
                <a:cs typeface="メイリオ" pitchFamily="50" charset="-128"/>
              </a:rPr>
              <a:t>：情報システム構想・企画とは</a:t>
            </a:r>
            <a:endParaRPr kumimoji="1" lang="ja-JP" altLang="en-US" sz="1200" dirty="0">
              <a:latin typeface="メイリオ" pitchFamily="50" charset="-128"/>
              <a:ea typeface="メイリオ" pitchFamily="50" charset="-128"/>
              <a:cs typeface="メイリオ" pitchFamily="50" charset="-128"/>
            </a:endParaRPr>
          </a:p>
        </p:txBody>
      </p:sp>
      <p:sp>
        <p:nvSpPr>
          <p:cNvPr id="34" name="加算記号 33"/>
          <p:cNvSpPr>
            <a:spLocks noChangeAspect="1"/>
          </p:cNvSpPr>
          <p:nvPr/>
        </p:nvSpPr>
        <p:spPr bwMode="auto">
          <a:xfrm>
            <a:off x="2543181" y="3861048"/>
            <a:ext cx="643886" cy="685800"/>
          </a:xfrm>
          <a:prstGeom prst="mathPlus">
            <a:avLst/>
          </a:prstGeom>
          <a:solidFill>
            <a:schemeClr val="tx1"/>
          </a:solidFill>
          <a:ln w="9525" cap="flat" cmpd="sng" algn="ctr">
            <a:solidFill>
              <a:srgbClr val="FF0000"/>
            </a:solidFill>
            <a:prstDash val="solid"/>
            <a:round/>
            <a:headEnd type="none" w="med" len="med"/>
            <a:tailEnd type="none" w="med" len="med"/>
          </a:ln>
          <a:effectLst/>
        </p:spPr>
        <p:txBody>
          <a:bodyPr lIns="45720" rIns="45720"/>
          <a:lstStyle/>
          <a:p>
            <a:pPr fontAlgn="auto">
              <a:spcBef>
                <a:spcPts val="0"/>
              </a:spcBef>
              <a:spcAft>
                <a:spcPts val="0"/>
              </a:spcAft>
              <a:buFont typeface="Wingdings" charset="2"/>
              <a:buNone/>
              <a:defRPr/>
            </a:pPr>
            <a:endParaRPr lang="ja-JP" altLang="en-US">
              <a:latin typeface="+mn-lt"/>
            </a:endParaRPr>
          </a:p>
        </p:txBody>
      </p:sp>
      <p:pic>
        <p:nvPicPr>
          <p:cNvPr id="54" name="Picture 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3776067"/>
            <a:ext cx="2008187" cy="1381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テキスト ボックス 37"/>
          <p:cNvSpPr txBox="1">
            <a:spLocks noChangeArrowheads="1"/>
          </p:cNvSpPr>
          <p:nvPr/>
        </p:nvSpPr>
        <p:spPr bwMode="auto">
          <a:xfrm>
            <a:off x="107950" y="3068960"/>
            <a:ext cx="25479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b="1" u="sng" dirty="0" smtClean="0">
                <a:latin typeface="メイリオ" pitchFamily="50" charset="-128"/>
                <a:ea typeface="メイリオ" pitchFamily="50" charset="-128"/>
                <a:cs typeface="メイリオ" pitchFamily="50" charset="-128"/>
              </a:rPr>
              <a:t>情報システム構想・企画と</a:t>
            </a:r>
            <a:r>
              <a:rPr lang="en-US" altLang="ja-JP" b="1" u="sng" dirty="0">
                <a:latin typeface="メイリオ" pitchFamily="50" charset="-128"/>
                <a:ea typeface="メイリオ" pitchFamily="50" charset="-128"/>
                <a:cs typeface="メイリオ" pitchFamily="50" charset="-128"/>
              </a:rPr>
              <a:t/>
            </a:r>
            <a:br>
              <a:rPr lang="en-US" altLang="ja-JP" b="1" u="sng" dirty="0">
                <a:latin typeface="メイリオ" pitchFamily="50" charset="-128"/>
                <a:ea typeface="メイリオ" pitchFamily="50" charset="-128"/>
                <a:cs typeface="メイリオ" pitchFamily="50" charset="-128"/>
              </a:rPr>
            </a:br>
            <a:r>
              <a:rPr lang="ja-JP" altLang="en-US" b="1" u="sng" dirty="0">
                <a:latin typeface="メイリオ" pitchFamily="50" charset="-128"/>
                <a:ea typeface="メイリオ" pitchFamily="50" charset="-128"/>
                <a:cs typeface="メイリオ" pitchFamily="50" charset="-128"/>
              </a:rPr>
              <a:t>稟議承認プロセス</a:t>
            </a:r>
            <a:endParaRPr lang="en-US" altLang="ja-JP" b="1" u="sng" dirty="0">
              <a:latin typeface="メイリオ" pitchFamily="50" charset="-128"/>
              <a:ea typeface="メイリオ" pitchFamily="50" charset="-128"/>
              <a:cs typeface="メイリオ" pitchFamily="50" charset="-128"/>
            </a:endParaRPr>
          </a:p>
          <a:p>
            <a:pPr algn="ctr" eaLnBrk="1" hangingPunct="1"/>
            <a:r>
              <a:rPr lang="en-US" altLang="ja-JP" sz="1200" dirty="0" smtClean="0">
                <a:latin typeface="メイリオ" pitchFamily="50" charset="-128"/>
                <a:ea typeface="メイリオ" pitchFamily="50" charset="-128"/>
                <a:cs typeface="メイリオ" pitchFamily="50" charset="-128"/>
              </a:rPr>
              <a:t>(A3</a:t>
            </a:r>
            <a:r>
              <a:rPr lang="ja-JP" altLang="en-US" sz="1200" dirty="0" smtClean="0">
                <a:latin typeface="メイリオ" pitchFamily="50" charset="-128"/>
                <a:ea typeface="メイリオ" pitchFamily="50" charset="-128"/>
                <a:cs typeface="メイリオ" pitchFamily="50" charset="-128"/>
              </a:rPr>
              <a:t>横</a:t>
            </a:r>
            <a:r>
              <a:rPr lang="en-US" altLang="ja-JP" sz="1200" dirty="0" smtClean="0">
                <a:latin typeface="メイリオ" pitchFamily="50" charset="-128"/>
                <a:ea typeface="メイリオ" pitchFamily="50" charset="-128"/>
                <a:cs typeface="メイリオ" pitchFamily="50" charset="-128"/>
              </a:rPr>
              <a:t>×1</a:t>
            </a:r>
            <a:r>
              <a:rPr lang="ja-JP" altLang="en-US" sz="1200" dirty="0" smtClean="0">
                <a:latin typeface="メイリオ" pitchFamily="50" charset="-128"/>
                <a:ea typeface="メイリオ" pitchFamily="50" charset="-128"/>
                <a:cs typeface="メイリオ" pitchFamily="50" charset="-128"/>
              </a:rPr>
              <a:t>枚）</a:t>
            </a:r>
            <a:endParaRPr lang="en-US" altLang="ja-JP" sz="1200" dirty="0">
              <a:latin typeface="メイリオ" pitchFamily="50" charset="-128"/>
              <a:ea typeface="メイリオ" pitchFamily="50" charset="-128"/>
              <a:cs typeface="メイリオ" pitchFamily="50" charset="-128"/>
            </a:endParaRPr>
          </a:p>
        </p:txBody>
      </p:sp>
      <p:sp>
        <p:nvSpPr>
          <p:cNvPr id="77" name="テキスト ボックス 2"/>
          <p:cNvSpPr txBox="1">
            <a:spLocks noChangeArrowheads="1"/>
          </p:cNvSpPr>
          <p:nvPr/>
        </p:nvSpPr>
        <p:spPr bwMode="auto">
          <a:xfrm>
            <a:off x="6512862" y="3067942"/>
            <a:ext cx="22356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b="1" u="sng" dirty="0" smtClean="0">
                <a:latin typeface="メイリオ" pitchFamily="50" charset="-128"/>
                <a:ea typeface="メイリオ" pitchFamily="50" charset="-128"/>
                <a:cs typeface="メイリオ" pitchFamily="50" charset="-128"/>
              </a:rPr>
              <a:t>情報システム構想・企画ガイド</a:t>
            </a:r>
            <a:r>
              <a:rPr lang="ja-JP" altLang="en-US" sz="1200" u="sng" dirty="0" smtClean="0">
                <a:latin typeface="メイリオ" pitchFamily="50" charset="-128"/>
                <a:ea typeface="メイリオ" pitchFamily="50" charset="-128"/>
                <a:cs typeface="メイリオ" pitchFamily="50" charset="-128"/>
              </a:rPr>
              <a:t>（</a:t>
            </a:r>
            <a:r>
              <a:rPr lang="ja-JP" altLang="en-US" sz="1200" u="sng" dirty="0">
                <a:latin typeface="メイリオ" pitchFamily="50" charset="-128"/>
                <a:ea typeface="メイリオ" pitchFamily="50" charset="-128"/>
                <a:cs typeface="メイリオ" pitchFamily="50" charset="-128"/>
              </a:rPr>
              <a:t>詳細版）</a:t>
            </a:r>
          </a:p>
        </p:txBody>
      </p:sp>
      <p:sp>
        <p:nvSpPr>
          <p:cNvPr id="78" name="加算記号 77"/>
          <p:cNvSpPr>
            <a:spLocks noChangeAspect="1"/>
          </p:cNvSpPr>
          <p:nvPr/>
        </p:nvSpPr>
        <p:spPr bwMode="auto">
          <a:xfrm>
            <a:off x="5584298" y="3861048"/>
            <a:ext cx="643886" cy="685800"/>
          </a:xfrm>
          <a:prstGeom prst="mathPlus">
            <a:avLst/>
          </a:prstGeom>
          <a:solidFill>
            <a:schemeClr val="tx1"/>
          </a:solidFill>
          <a:ln w="9525" cap="flat" cmpd="sng" algn="ctr">
            <a:solidFill>
              <a:srgbClr val="FF0000"/>
            </a:solidFill>
            <a:prstDash val="solid"/>
            <a:round/>
            <a:headEnd type="none" w="med" len="med"/>
            <a:tailEnd type="none" w="med" len="med"/>
          </a:ln>
          <a:effectLst/>
        </p:spPr>
        <p:txBody>
          <a:bodyPr lIns="45720" rIns="45720"/>
          <a:lstStyle/>
          <a:p>
            <a:pPr fontAlgn="auto">
              <a:spcBef>
                <a:spcPts val="0"/>
              </a:spcBef>
              <a:spcAft>
                <a:spcPts val="0"/>
              </a:spcAft>
              <a:buFont typeface="Wingdings" charset="2"/>
              <a:buNone/>
              <a:defRPr/>
            </a:pPr>
            <a:endParaRPr lang="ja-JP" altLang="en-US">
              <a:latin typeface="+mn-lt"/>
            </a:endParaRPr>
          </a:p>
        </p:txBody>
      </p:sp>
      <p:sp>
        <p:nvSpPr>
          <p:cNvPr id="79" name="テキスト ボックス 2"/>
          <p:cNvSpPr txBox="1">
            <a:spLocks noChangeArrowheads="1"/>
          </p:cNvSpPr>
          <p:nvPr/>
        </p:nvSpPr>
        <p:spPr bwMode="auto">
          <a:xfrm>
            <a:off x="3436938" y="4653136"/>
            <a:ext cx="22191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b="1" u="sng" dirty="0" smtClean="0">
                <a:latin typeface="メイリオ" pitchFamily="50" charset="-128"/>
                <a:ea typeface="メイリオ" pitchFamily="50" charset="-128"/>
                <a:cs typeface="メイリオ" pitchFamily="50" charset="-128"/>
              </a:rPr>
              <a:t>情報システム構想・企画の手引き</a:t>
            </a:r>
            <a:r>
              <a:rPr lang="ja-JP" altLang="en-US" sz="1200" u="sng" dirty="0" smtClean="0">
                <a:latin typeface="メイリオ" pitchFamily="50" charset="-128"/>
                <a:ea typeface="メイリオ" pitchFamily="50" charset="-128"/>
                <a:cs typeface="メイリオ" pitchFamily="50" charset="-128"/>
              </a:rPr>
              <a:t>（</a:t>
            </a:r>
            <a:r>
              <a:rPr lang="ja-JP" altLang="en-US" sz="1200" u="sng" dirty="0">
                <a:latin typeface="メイリオ" pitchFamily="50" charset="-128"/>
                <a:ea typeface="メイリオ" pitchFamily="50" charset="-128"/>
                <a:cs typeface="メイリオ" pitchFamily="50" charset="-128"/>
              </a:rPr>
              <a:t>概要版）</a:t>
            </a:r>
          </a:p>
        </p:txBody>
      </p:sp>
      <p:grpSp>
        <p:nvGrpSpPr>
          <p:cNvPr id="80" name="グループ化 3"/>
          <p:cNvGrpSpPr>
            <a:grpSpLocks noChangeAspect="1"/>
          </p:cNvGrpSpPr>
          <p:nvPr/>
        </p:nvGrpSpPr>
        <p:grpSpPr bwMode="auto">
          <a:xfrm>
            <a:off x="6718268" y="5012931"/>
            <a:ext cx="862480" cy="888126"/>
            <a:chOff x="6559560" y="4890978"/>
            <a:chExt cx="1014958" cy="1044561"/>
          </a:xfrm>
        </p:grpSpPr>
        <p:pic>
          <p:nvPicPr>
            <p:cNvPr id="81" name="Picture 3" descr="C:\Users\iidam\AppData\Local\Microsoft\Windows\Temporary Internet Files\Content.IE5\GY5S3R1P\MC9004326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560" y="5021253"/>
              <a:ext cx="914286" cy="9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3" descr="C:\Users\iidam\AppData\Local\Microsoft\Windows\Temporary Internet Files\Content.IE5\GY5S3R1P\MC9004326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042" y="4962986"/>
              <a:ext cx="914286" cy="9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3" descr="C:\Users\iidam\AppData\Local\Microsoft\Windows\Temporary Internet Files\Content.IE5\GY5S3R1P\MC9004326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4890978"/>
              <a:ext cx="914286" cy="9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4" name="テキスト ボックス 2"/>
          <p:cNvSpPr txBox="1">
            <a:spLocks noChangeArrowheads="1"/>
          </p:cNvSpPr>
          <p:nvPr/>
        </p:nvSpPr>
        <p:spPr bwMode="auto">
          <a:xfrm>
            <a:off x="6659563" y="4581129"/>
            <a:ext cx="9525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b="1" u="sng" dirty="0">
                <a:latin typeface="メイリオ" pitchFamily="50" charset="-128"/>
                <a:ea typeface="メイリオ" pitchFamily="50" charset="-128"/>
                <a:cs typeface="メイリオ" pitchFamily="50" charset="-128"/>
              </a:rPr>
              <a:t>サンプル</a:t>
            </a:r>
            <a:endParaRPr lang="en-US" altLang="ja-JP" b="1" u="sng" dirty="0">
              <a:latin typeface="メイリオ" pitchFamily="50" charset="-128"/>
              <a:ea typeface="メイリオ" pitchFamily="50" charset="-128"/>
              <a:cs typeface="メイリオ" pitchFamily="50" charset="-128"/>
            </a:endParaRPr>
          </a:p>
          <a:p>
            <a:pPr algn="ctr" eaLnBrk="1" hangingPunct="1"/>
            <a:r>
              <a:rPr lang="ja-JP" altLang="en-US" sz="1200" u="sng" dirty="0">
                <a:latin typeface="メイリオ" pitchFamily="50" charset="-128"/>
                <a:ea typeface="メイリオ" pitchFamily="50" charset="-128"/>
                <a:cs typeface="メイリオ" pitchFamily="50" charset="-128"/>
              </a:rPr>
              <a:t>（記入例）</a:t>
            </a:r>
          </a:p>
        </p:txBody>
      </p:sp>
      <p:sp>
        <p:nvSpPr>
          <p:cNvPr id="85" name="テキスト ボックス 2"/>
          <p:cNvSpPr txBox="1">
            <a:spLocks noChangeArrowheads="1"/>
          </p:cNvSpPr>
          <p:nvPr/>
        </p:nvSpPr>
        <p:spPr bwMode="auto">
          <a:xfrm>
            <a:off x="7596188" y="4581128"/>
            <a:ext cx="118268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b="1" u="sng" dirty="0">
                <a:latin typeface="メイリオ" pitchFamily="50" charset="-128"/>
                <a:ea typeface="メイリオ" pitchFamily="50" charset="-128"/>
                <a:cs typeface="メイリオ" pitchFamily="50" charset="-128"/>
              </a:rPr>
              <a:t>添付資料</a:t>
            </a:r>
            <a:endParaRPr lang="en-US" altLang="ja-JP" b="1" u="sng" dirty="0">
              <a:latin typeface="メイリオ" pitchFamily="50" charset="-128"/>
              <a:ea typeface="メイリオ" pitchFamily="50" charset="-128"/>
              <a:cs typeface="メイリオ" pitchFamily="50" charset="-128"/>
            </a:endParaRPr>
          </a:p>
          <a:p>
            <a:pPr algn="ctr" eaLnBrk="1" hangingPunct="1"/>
            <a:r>
              <a:rPr lang="ja-JP" altLang="en-US" sz="1200" u="sng" dirty="0">
                <a:latin typeface="メイリオ" pitchFamily="50" charset="-128"/>
                <a:ea typeface="メイリオ" pitchFamily="50" charset="-128"/>
                <a:cs typeface="メイリオ" pitchFamily="50" charset="-128"/>
              </a:rPr>
              <a:t>（参考資料）</a:t>
            </a:r>
          </a:p>
        </p:txBody>
      </p:sp>
      <p:grpSp>
        <p:nvGrpSpPr>
          <p:cNvPr id="86" name="グループ化 35"/>
          <p:cNvGrpSpPr>
            <a:grpSpLocks noChangeAspect="1"/>
          </p:cNvGrpSpPr>
          <p:nvPr/>
        </p:nvGrpSpPr>
        <p:grpSpPr bwMode="auto">
          <a:xfrm>
            <a:off x="7740619" y="5012931"/>
            <a:ext cx="863829" cy="888126"/>
            <a:chOff x="6559560" y="4890978"/>
            <a:chExt cx="1014958" cy="1044561"/>
          </a:xfrm>
        </p:grpSpPr>
        <p:pic>
          <p:nvPicPr>
            <p:cNvPr id="87" name="Picture 3" descr="C:\Users\iidam\AppData\Local\Microsoft\Windows\Temporary Internet Files\Content.IE5\GY5S3R1P\MC9004326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560" y="5021253"/>
              <a:ext cx="914286" cy="9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3" descr="C:\Users\iidam\AppData\Local\Microsoft\Windows\Temporary Internet Files\Content.IE5\GY5S3R1P\MC9004326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042" y="4962986"/>
              <a:ext cx="914286" cy="9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3" descr="C:\Users\iidam\AppData\Local\Microsoft\Windows\Temporary Internet Files\Content.IE5\GY5S3R1P\MC9004326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4890978"/>
              <a:ext cx="914286" cy="9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 name="テキスト ボックス 2"/>
          <p:cNvSpPr txBox="1">
            <a:spLocks noChangeArrowheads="1"/>
          </p:cNvSpPr>
          <p:nvPr/>
        </p:nvSpPr>
        <p:spPr bwMode="auto">
          <a:xfrm>
            <a:off x="3436416" y="3105336"/>
            <a:ext cx="20716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b="1" u="sng" dirty="0">
                <a:latin typeface="メイリオ" pitchFamily="50" charset="-128"/>
                <a:ea typeface="メイリオ" pitchFamily="50" charset="-128"/>
                <a:cs typeface="メイリオ" pitchFamily="50" charset="-128"/>
              </a:rPr>
              <a:t>ビジネス</a:t>
            </a:r>
            <a:r>
              <a:rPr lang="ja-JP" altLang="en-US" b="1" u="sng" dirty="0" smtClean="0">
                <a:latin typeface="メイリオ" pitchFamily="50" charset="-128"/>
                <a:ea typeface="メイリオ" pitchFamily="50" charset="-128"/>
                <a:cs typeface="メイリオ" pitchFamily="50" charset="-128"/>
              </a:rPr>
              <a:t>と</a:t>
            </a:r>
            <a:r>
              <a:rPr lang="en-US" altLang="ja-JP" b="1" u="sng" dirty="0" smtClean="0">
                <a:latin typeface="メイリオ" pitchFamily="50" charset="-128"/>
                <a:ea typeface="メイリオ" pitchFamily="50" charset="-128"/>
                <a:cs typeface="メイリオ" pitchFamily="50" charset="-128"/>
              </a:rPr>
              <a:t>IT</a:t>
            </a:r>
          </a:p>
          <a:p>
            <a:pPr algn="ctr" eaLnBrk="1" hangingPunct="1"/>
            <a:r>
              <a:rPr lang="ja-JP" altLang="en-US" sz="1200" u="sng" dirty="0" smtClean="0">
                <a:latin typeface="メイリオ" pitchFamily="50" charset="-128"/>
                <a:ea typeface="メイリオ" pitchFamily="50" charset="-128"/>
                <a:cs typeface="メイリオ" pitchFamily="50" charset="-128"/>
              </a:rPr>
              <a:t>（</a:t>
            </a:r>
            <a:r>
              <a:rPr lang="ja-JP" altLang="en-US" sz="1200" u="sng" dirty="0">
                <a:latin typeface="メイリオ" pitchFamily="50" charset="-128"/>
                <a:ea typeface="メイリオ" pitchFamily="50" charset="-128"/>
                <a:cs typeface="メイリオ" pitchFamily="50" charset="-128"/>
              </a:rPr>
              <a:t>基礎編）</a:t>
            </a:r>
            <a:endParaRPr lang="ja-JP" altLang="en-US" sz="1100" u="sng" dirty="0">
              <a:latin typeface="メイリオ" pitchFamily="50" charset="-128"/>
              <a:ea typeface="メイリオ" pitchFamily="50" charset="-128"/>
              <a:cs typeface="メイリオ" pitchFamily="50" charset="-128"/>
            </a:endParaRPr>
          </a:p>
        </p:txBody>
      </p:sp>
      <p:sp>
        <p:nvSpPr>
          <p:cNvPr id="93" name="角丸四角形 92"/>
          <p:cNvSpPr/>
          <p:nvPr/>
        </p:nvSpPr>
        <p:spPr bwMode="auto">
          <a:xfrm>
            <a:off x="3436938" y="3041070"/>
            <a:ext cx="2071687" cy="1389927"/>
          </a:xfrm>
          <a:prstGeom prst="roundRect">
            <a:avLst>
              <a:gd name="adj" fmla="val 14140"/>
            </a:avLst>
          </a:prstGeom>
          <a:noFill/>
          <a:ln w="38100">
            <a:solidFill>
              <a:schemeClr val="tx1"/>
            </a:solidFill>
            <a:prstDash val="dash"/>
          </a:ln>
          <a:effectLst/>
          <a:extLst/>
        </p:spPr>
        <p:txBody>
          <a:bodyPr wrap="none" lIns="72000" tIns="0" rIns="72000" bIns="0" anchor="ctr"/>
          <a:lstStyle/>
          <a:p>
            <a:pPr algn="ctr">
              <a:spcBef>
                <a:spcPct val="50000"/>
              </a:spcBef>
              <a:defRPr/>
            </a:pPr>
            <a:endParaRPr lang="ja-JP" altLang="en-US" sz="1050" dirty="0">
              <a:solidFill>
                <a:srgbClr val="FFFFFF"/>
              </a:solidFill>
              <a:latin typeface="Arial Black" pitchFamily="34" charset="0"/>
            </a:endParaRPr>
          </a:p>
        </p:txBody>
      </p:sp>
      <p:cxnSp>
        <p:nvCxnSpPr>
          <p:cNvPr id="100" name="直線コネクタ 99"/>
          <p:cNvCxnSpPr/>
          <p:nvPr/>
        </p:nvCxnSpPr>
        <p:spPr>
          <a:xfrm>
            <a:off x="6300788" y="3034605"/>
            <a:ext cx="0" cy="154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H="1">
            <a:off x="3419475" y="4581128"/>
            <a:ext cx="2881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a:off x="3419475" y="4581128"/>
            <a:ext cx="17463" cy="19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3438921" y="6525344"/>
            <a:ext cx="538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8828088" y="3034605"/>
            <a:ext cx="0" cy="349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6300788" y="3034605"/>
            <a:ext cx="2519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103" y="3488797"/>
            <a:ext cx="948315" cy="94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テキスト ボックス 1"/>
          <p:cNvSpPr txBox="1">
            <a:spLocks noChangeArrowheads="1"/>
          </p:cNvSpPr>
          <p:nvPr/>
        </p:nvSpPr>
        <p:spPr bwMode="auto">
          <a:xfrm>
            <a:off x="4211116" y="3668701"/>
            <a:ext cx="522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sz="2400" b="1" dirty="0">
                <a:latin typeface="HGP創英角ｺﾞｼｯｸUB" pitchFamily="50" charset="-128"/>
                <a:ea typeface="HGP創英角ｺﾞｼｯｸUB" pitchFamily="50" charset="-128"/>
              </a:rPr>
              <a:t>①</a:t>
            </a:r>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254" y="3365922"/>
            <a:ext cx="1456155" cy="146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 name="テキスト ボックス 35"/>
          <p:cNvSpPr txBox="1">
            <a:spLocks noChangeArrowheads="1"/>
          </p:cNvSpPr>
          <p:nvPr/>
        </p:nvSpPr>
        <p:spPr bwMode="auto">
          <a:xfrm>
            <a:off x="7342981" y="3717032"/>
            <a:ext cx="520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sz="2400" b="1" dirty="0">
                <a:latin typeface="HGP創英角ｺﾞｼｯｸUB" pitchFamily="50" charset="-128"/>
                <a:ea typeface="HGP創英角ｺﾞｼｯｸUB" pitchFamily="50" charset="-128"/>
              </a:rPr>
              <a:t>③</a:t>
            </a:r>
          </a:p>
        </p:txBody>
      </p:sp>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6075" y="4980145"/>
            <a:ext cx="1093412" cy="108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テキスト ボックス 34"/>
          <p:cNvSpPr txBox="1">
            <a:spLocks noChangeArrowheads="1"/>
          </p:cNvSpPr>
          <p:nvPr/>
        </p:nvSpPr>
        <p:spPr bwMode="auto">
          <a:xfrm>
            <a:off x="4212431" y="5216112"/>
            <a:ext cx="520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sz="2400" b="1" dirty="0">
                <a:latin typeface="HGP創英角ｺﾞｼｯｸUB" pitchFamily="50" charset="-128"/>
                <a:ea typeface="HGP創英角ｺﾞｼｯｸUB" pitchFamily="50" charset="-128"/>
              </a:rPr>
              <a:t>②</a:t>
            </a:r>
          </a:p>
        </p:txBody>
      </p:sp>
      <p:sp>
        <p:nvSpPr>
          <p:cNvPr id="115" name="角丸四角形吹き出し 114"/>
          <p:cNvSpPr/>
          <p:nvPr/>
        </p:nvSpPr>
        <p:spPr bwMode="auto">
          <a:xfrm>
            <a:off x="2555446" y="3148711"/>
            <a:ext cx="1260000" cy="603438"/>
          </a:xfrm>
          <a:prstGeom prst="wedgeRoundRectCallout">
            <a:avLst>
              <a:gd name="adj1" fmla="val 64656"/>
              <a:gd name="adj2" fmla="val 33235"/>
              <a:gd name="adj3" fmla="val 16667"/>
            </a:avLst>
          </a:prstGeom>
          <a:solidFill>
            <a:schemeClr val="bg1">
              <a:lumMod val="95000"/>
            </a:schemeClr>
          </a:solidFill>
          <a:ln>
            <a:solidFill>
              <a:schemeClr val="bg1">
                <a:lumMod val="75000"/>
              </a:schemeClr>
            </a:solidFill>
          </a:ln>
          <a:effectLst/>
          <a:extLst/>
        </p:spPr>
        <p:txBody>
          <a:bodyPr wrap="square" lIns="72000" tIns="36000" rIns="72000" bIns="36000" rtlCol="0" anchor="ctr" anchorCtr="0"/>
          <a:lstStyle/>
          <a:p>
            <a:r>
              <a:rPr lang="ja-JP" altLang="en-US" sz="1000" dirty="0">
                <a:latin typeface="メイリオ" pitchFamily="50" charset="-128"/>
                <a:ea typeface="メイリオ" pitchFamily="50" charset="-128"/>
                <a:cs typeface="メイリオ" pitchFamily="50" charset="-128"/>
              </a:rPr>
              <a:t>★想定読者：</a:t>
            </a:r>
          </a:p>
          <a:p>
            <a:r>
              <a:rPr lang="ja-JP" altLang="en-US" sz="1000" dirty="0">
                <a:latin typeface="メイリオ" pitchFamily="50" charset="-128"/>
                <a:ea typeface="メイリオ" pitchFamily="50" charset="-128"/>
                <a:cs typeface="メイリオ" pitchFamily="50" charset="-128"/>
              </a:rPr>
              <a:t>新入社員</a:t>
            </a:r>
            <a:r>
              <a:rPr lang="ja-JP" altLang="en-US" sz="1000" dirty="0" smtClean="0">
                <a:latin typeface="メイリオ" pitchFamily="50" charset="-128"/>
                <a:ea typeface="メイリオ" pitchFamily="50" charset="-128"/>
                <a:cs typeface="メイリオ" pitchFamily="50" charset="-128"/>
              </a:rPr>
              <a:t>、</a:t>
            </a:r>
            <a:endParaRPr lang="en-US" altLang="ja-JP" sz="1000" dirty="0" smtClean="0">
              <a:latin typeface="メイリオ" pitchFamily="50" charset="-128"/>
              <a:ea typeface="メイリオ" pitchFamily="50" charset="-128"/>
              <a:cs typeface="メイリオ" pitchFamily="50" charset="-128"/>
            </a:endParaRPr>
          </a:p>
          <a:p>
            <a:r>
              <a:rPr lang="en-US" altLang="ja-JP" sz="1000" dirty="0" smtClean="0">
                <a:latin typeface="メイリオ" pitchFamily="50" charset="-128"/>
                <a:ea typeface="メイリオ" pitchFamily="50" charset="-128"/>
                <a:cs typeface="メイリオ" pitchFamily="50" charset="-128"/>
              </a:rPr>
              <a:t>IT</a:t>
            </a:r>
            <a:r>
              <a:rPr lang="ja-JP" altLang="en-US" sz="1000" dirty="0">
                <a:latin typeface="メイリオ" pitchFamily="50" charset="-128"/>
                <a:ea typeface="メイリオ" pitchFamily="50" charset="-128"/>
                <a:cs typeface="メイリオ" pitchFamily="50" charset="-128"/>
              </a:rPr>
              <a:t>経験</a:t>
            </a:r>
            <a:r>
              <a:rPr lang="ja-JP" altLang="en-US" sz="1000" dirty="0" smtClean="0">
                <a:latin typeface="メイリオ" pitchFamily="50" charset="-128"/>
                <a:ea typeface="メイリオ" pitchFamily="50" charset="-128"/>
                <a:cs typeface="メイリオ" pitchFamily="50" charset="-128"/>
              </a:rPr>
              <a:t>が少ない</a:t>
            </a:r>
            <a:r>
              <a:rPr lang="ja-JP" altLang="en-US" sz="1000" dirty="0">
                <a:latin typeface="メイリオ" pitchFamily="50" charset="-128"/>
                <a:ea typeface="メイリオ" pitchFamily="50" charset="-128"/>
                <a:cs typeface="メイリオ" pitchFamily="50" charset="-128"/>
              </a:rPr>
              <a:t>人</a:t>
            </a:r>
          </a:p>
        </p:txBody>
      </p:sp>
      <p:sp>
        <p:nvSpPr>
          <p:cNvPr id="46" name="円/楕円 1"/>
          <p:cNvSpPr>
            <a:spLocks noChangeArrowheads="1"/>
          </p:cNvSpPr>
          <p:nvPr/>
        </p:nvSpPr>
        <p:spPr bwMode="auto">
          <a:xfrm>
            <a:off x="3110585" y="4497694"/>
            <a:ext cx="3019335" cy="1440000"/>
          </a:xfrm>
          <a:prstGeom prst="ellipse">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marL="354013" indent="-354013" algn="ctr"/>
            <a:endParaRPr lang="ja-JP" altLang="en-US" sz="1200">
              <a:solidFill>
                <a:srgbClr val="000000"/>
              </a:solidFill>
            </a:endParaRPr>
          </a:p>
        </p:txBody>
      </p:sp>
      <p:sp>
        <p:nvSpPr>
          <p:cNvPr id="106" name="右矢印 105"/>
          <p:cNvSpPr/>
          <p:nvPr/>
        </p:nvSpPr>
        <p:spPr>
          <a:xfrm rot="19923728" flipV="1">
            <a:off x="5156369" y="4860189"/>
            <a:ext cx="1317625" cy="5080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t>し</a:t>
            </a:r>
          </a:p>
        </p:txBody>
      </p:sp>
      <p:sp>
        <p:nvSpPr>
          <p:cNvPr id="107" name="テキスト ボックス 26"/>
          <p:cNvSpPr txBox="1">
            <a:spLocks noChangeArrowheads="1"/>
          </p:cNvSpPr>
          <p:nvPr/>
        </p:nvSpPr>
        <p:spPr bwMode="auto">
          <a:xfrm rot="19934797">
            <a:off x="5029369" y="5019820"/>
            <a:ext cx="15097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algn="ctr" eaLnBrk="1" hangingPunct="1"/>
            <a:r>
              <a:rPr lang="ja-JP" altLang="en-US" sz="1100" dirty="0"/>
              <a:t>適宜詳細版参照</a:t>
            </a:r>
          </a:p>
        </p:txBody>
      </p:sp>
      <p:sp>
        <p:nvSpPr>
          <p:cNvPr id="116" name="角丸四角形吹き出し 115"/>
          <p:cNvSpPr/>
          <p:nvPr/>
        </p:nvSpPr>
        <p:spPr bwMode="auto">
          <a:xfrm>
            <a:off x="4793369" y="5829441"/>
            <a:ext cx="2084351" cy="603438"/>
          </a:xfrm>
          <a:prstGeom prst="wedgeRoundRectCallout">
            <a:avLst>
              <a:gd name="adj1" fmla="val -45473"/>
              <a:gd name="adj2" fmla="val -92647"/>
              <a:gd name="adj3" fmla="val 16667"/>
            </a:avLst>
          </a:prstGeom>
          <a:solidFill>
            <a:schemeClr val="bg1">
              <a:lumMod val="95000"/>
            </a:schemeClr>
          </a:solidFill>
          <a:ln>
            <a:solidFill>
              <a:schemeClr val="bg1">
                <a:lumMod val="75000"/>
              </a:schemeClr>
            </a:solidFill>
          </a:ln>
          <a:effectLst/>
          <a:extLst/>
        </p:spPr>
        <p:txBody>
          <a:bodyPr wrap="square" lIns="72000" tIns="36000" rIns="72000" bIns="36000" rtlCol="0" anchor="ctr" anchorCtr="0"/>
          <a:lstStyle/>
          <a:p>
            <a:r>
              <a:rPr lang="ja-JP" altLang="en-US" sz="1000" dirty="0">
                <a:latin typeface="メイリオ" pitchFamily="50" charset="-128"/>
                <a:ea typeface="メイリオ" pitchFamily="50" charset="-128"/>
                <a:cs typeface="メイリオ" pitchFamily="50" charset="-128"/>
              </a:rPr>
              <a:t>★</a:t>
            </a:r>
            <a:r>
              <a:rPr lang="ja-JP" altLang="en-US" sz="1000" dirty="0" smtClean="0">
                <a:latin typeface="メイリオ" pitchFamily="50" charset="-128"/>
                <a:ea typeface="メイリオ" pitchFamily="50" charset="-128"/>
                <a:cs typeface="メイリオ" pitchFamily="50" charset="-128"/>
              </a:rPr>
              <a:t>想定利用者：</a:t>
            </a:r>
            <a:endParaRPr lang="ja-JP" altLang="en-US" sz="1000" dirty="0">
              <a:latin typeface="メイリオ" pitchFamily="50" charset="-128"/>
              <a:ea typeface="メイリオ" pitchFamily="50" charset="-128"/>
              <a:cs typeface="メイリオ" pitchFamily="50" charset="-128"/>
            </a:endParaRPr>
          </a:p>
          <a:p>
            <a:r>
              <a:rPr lang="ja-JP" altLang="en-US" sz="1000" dirty="0">
                <a:latin typeface="メイリオ" pitchFamily="50" charset="-128"/>
                <a:ea typeface="メイリオ" pitchFamily="50" charset="-128"/>
                <a:cs typeface="メイリオ" pitchFamily="50" charset="-128"/>
              </a:rPr>
              <a:t>営業・関係会社の</a:t>
            </a:r>
            <a:r>
              <a:rPr lang="en-US" altLang="ja-JP" sz="1000" dirty="0">
                <a:latin typeface="メイリオ" pitchFamily="50" charset="-128"/>
                <a:ea typeface="メイリオ" pitchFamily="50" charset="-128"/>
                <a:cs typeface="メイリオ" pitchFamily="50" charset="-128"/>
              </a:rPr>
              <a:t>IT</a:t>
            </a:r>
            <a:r>
              <a:rPr lang="ja-JP" altLang="en-US" sz="1000" dirty="0">
                <a:latin typeface="メイリオ" pitchFamily="50" charset="-128"/>
                <a:ea typeface="メイリオ" pitchFamily="50" charset="-128"/>
                <a:cs typeface="メイリオ" pitchFamily="50" charset="-128"/>
              </a:rPr>
              <a:t>関連担当者</a:t>
            </a:r>
          </a:p>
          <a:p>
            <a:r>
              <a:rPr lang="en-US" altLang="ja-JP" sz="1000" dirty="0">
                <a:latin typeface="メイリオ" pitchFamily="50" charset="-128"/>
                <a:ea typeface="メイリオ" pitchFamily="50" charset="-128"/>
                <a:cs typeface="メイリオ" pitchFamily="50" charset="-128"/>
              </a:rPr>
              <a:t>IT</a:t>
            </a:r>
            <a:r>
              <a:rPr lang="ja-JP" altLang="en-US" sz="1000" dirty="0">
                <a:latin typeface="メイリオ" pitchFamily="50" charset="-128"/>
                <a:ea typeface="メイリオ" pitchFamily="50" charset="-128"/>
                <a:cs typeface="メイリオ" pitchFamily="50" charset="-128"/>
              </a:rPr>
              <a:t>関連資産稟議の起案者など</a:t>
            </a:r>
          </a:p>
        </p:txBody>
      </p:sp>
      <p:sp>
        <p:nvSpPr>
          <p:cNvPr id="47" name="雲形吹き出し 46"/>
          <p:cNvSpPr/>
          <p:nvPr/>
        </p:nvSpPr>
        <p:spPr bwMode="auto">
          <a:xfrm>
            <a:off x="2019036" y="5244294"/>
            <a:ext cx="1273703" cy="396806"/>
          </a:xfrm>
          <a:prstGeom prst="cloudCallout">
            <a:avLst>
              <a:gd name="adj1" fmla="val 73399"/>
              <a:gd name="adj2" fmla="val -29402"/>
            </a:avLst>
          </a:prstGeom>
          <a:solidFill>
            <a:srgbClr val="FFCCCC"/>
          </a:solidFill>
          <a:ln>
            <a:solidFill>
              <a:srgbClr val="FF99CC"/>
            </a:solidFill>
          </a:ln>
          <a:effectLst>
            <a:outerShdw blurRad="50800" dist="38100" dir="2700000" algn="tl" rotWithShape="0">
              <a:prstClr val="black">
                <a:alpha val="40000"/>
              </a:prstClr>
            </a:outerShdw>
          </a:effectLst>
          <a:extLst/>
        </p:spPr>
        <p:txBody>
          <a:bodyPr wrap="square" lIns="36000" tIns="36000" rIns="0" bIns="36000" rtlCol="0" anchor="ctr" anchorCtr="0"/>
          <a:lstStyle/>
          <a:p>
            <a:pPr algn="ctr">
              <a:spcBef>
                <a:spcPct val="50000"/>
              </a:spcBef>
            </a:pPr>
            <a:r>
              <a:rPr lang="ja-JP" altLang="en-US" sz="1200" dirty="0" smtClean="0">
                <a:latin typeface="メイリオ" pitchFamily="50" charset="-128"/>
                <a:ea typeface="メイリオ" pitchFamily="50" charset="-128"/>
                <a:cs typeface="メイリオ" pitchFamily="50" charset="-128"/>
              </a:rPr>
              <a:t>本</a:t>
            </a:r>
            <a:r>
              <a:rPr lang="ja-JP" altLang="en-US" sz="1200" dirty="0">
                <a:latin typeface="メイリオ" pitchFamily="50" charset="-128"/>
                <a:ea typeface="メイリオ" pitchFamily="50" charset="-128"/>
                <a:cs typeface="メイリオ" pitchFamily="50" charset="-128"/>
              </a:rPr>
              <a:t>手引き</a:t>
            </a:r>
            <a:endParaRPr kumimoji="1" lang="ja-JP" altLang="en-US" sz="1200" dirty="0" smtClean="0">
              <a:latin typeface="メイリオ" pitchFamily="50" charset="-128"/>
              <a:ea typeface="メイリオ" pitchFamily="50" charset="-128"/>
              <a:cs typeface="メイリオ" pitchFamily="50" charset="-128"/>
            </a:endParaRPr>
          </a:p>
        </p:txBody>
      </p:sp>
      <p:sp>
        <p:nvSpPr>
          <p:cNvPr id="49" name="角丸四角形吹き出し 48"/>
          <p:cNvSpPr/>
          <p:nvPr/>
        </p:nvSpPr>
        <p:spPr bwMode="auto">
          <a:xfrm>
            <a:off x="5656044" y="3397871"/>
            <a:ext cx="1116000" cy="439539"/>
          </a:xfrm>
          <a:prstGeom prst="wedgeRoundRectCallout">
            <a:avLst>
              <a:gd name="adj1" fmla="val 68829"/>
              <a:gd name="adj2" fmla="val -6707"/>
              <a:gd name="adj3" fmla="val 16667"/>
            </a:avLst>
          </a:prstGeom>
          <a:solidFill>
            <a:schemeClr val="bg1">
              <a:lumMod val="95000"/>
            </a:schemeClr>
          </a:solidFill>
          <a:ln>
            <a:solidFill>
              <a:schemeClr val="bg1">
                <a:lumMod val="75000"/>
              </a:schemeClr>
            </a:solidFill>
          </a:ln>
          <a:effectLst/>
          <a:extLst/>
        </p:spPr>
        <p:txBody>
          <a:bodyPr wrap="square" lIns="72000" tIns="36000" rIns="72000" bIns="36000" rtlCol="0" anchor="ctr" anchorCtr="0"/>
          <a:lstStyle/>
          <a:p>
            <a:r>
              <a:rPr lang="ja-JP" altLang="en-US" sz="1000" dirty="0">
                <a:latin typeface="メイリオ" pitchFamily="50" charset="-128"/>
                <a:ea typeface="メイリオ" pitchFamily="50" charset="-128"/>
                <a:cs typeface="メイリオ" pitchFamily="50" charset="-128"/>
              </a:rPr>
              <a:t>★</a:t>
            </a:r>
            <a:r>
              <a:rPr lang="ja-JP" altLang="en-US" sz="1000" dirty="0" smtClean="0">
                <a:latin typeface="メイリオ" pitchFamily="50" charset="-128"/>
                <a:ea typeface="メイリオ" pitchFamily="50" charset="-128"/>
                <a:cs typeface="メイリオ" pitchFamily="50" charset="-128"/>
              </a:rPr>
              <a:t>想定利用者：</a:t>
            </a:r>
            <a:endParaRPr lang="ja-JP" altLang="en-US" sz="1000" dirty="0">
              <a:latin typeface="メイリオ" pitchFamily="50" charset="-128"/>
              <a:ea typeface="メイリオ" pitchFamily="50" charset="-128"/>
              <a:cs typeface="メイリオ" pitchFamily="50" charset="-128"/>
            </a:endParaRPr>
          </a:p>
          <a:p>
            <a:r>
              <a:rPr lang="ja-JP" altLang="en-US" sz="1000" dirty="0" smtClean="0">
                <a:latin typeface="メイリオ" pitchFamily="50" charset="-128"/>
                <a:ea typeface="メイリオ" pitchFamily="50" charset="-128"/>
                <a:cs typeface="メイリオ" pitchFamily="50" charset="-128"/>
              </a:rPr>
              <a:t>②＋</a:t>
            </a:r>
            <a:r>
              <a:rPr lang="en-US" altLang="ja-JP" sz="1000" dirty="0" smtClean="0">
                <a:latin typeface="メイリオ" pitchFamily="50" charset="-128"/>
                <a:ea typeface="メイリオ" pitchFamily="50" charset="-128"/>
                <a:cs typeface="メイリオ" pitchFamily="50" charset="-128"/>
              </a:rPr>
              <a:t>IT</a:t>
            </a:r>
            <a:r>
              <a:rPr lang="ja-JP" altLang="en-US" sz="1000" dirty="0" smtClean="0">
                <a:latin typeface="メイリオ" pitchFamily="50" charset="-128"/>
                <a:ea typeface="メイリオ" pitchFamily="50" charset="-128"/>
                <a:cs typeface="メイリオ" pitchFamily="50" charset="-128"/>
              </a:rPr>
              <a:t>支援組織</a:t>
            </a:r>
            <a:endParaRPr lang="ja-JP" altLang="en-US" sz="1000" dirty="0">
              <a:latin typeface="メイリオ" pitchFamily="50" charset="-128"/>
              <a:ea typeface="メイリオ" pitchFamily="50" charset="-128"/>
              <a:cs typeface="メイリオ" pitchFamily="50" charset="-128"/>
            </a:endParaRPr>
          </a:p>
        </p:txBody>
      </p:sp>
      <p:sp>
        <p:nvSpPr>
          <p:cNvPr id="50" name="雲形吹き出し 49"/>
          <p:cNvSpPr/>
          <p:nvPr/>
        </p:nvSpPr>
        <p:spPr bwMode="auto">
          <a:xfrm>
            <a:off x="3998103" y="188640"/>
            <a:ext cx="5038813" cy="936105"/>
          </a:xfrm>
          <a:prstGeom prst="cloudCallout">
            <a:avLst>
              <a:gd name="adj1" fmla="val -32310"/>
              <a:gd name="adj2" fmla="val 52539"/>
            </a:avLst>
          </a:prstGeom>
          <a:solidFill>
            <a:srgbClr val="FFFF66"/>
          </a:solidFill>
          <a:ln>
            <a:solidFill>
              <a:srgbClr val="FFC000"/>
            </a:solidFill>
          </a:ln>
          <a:effectLst>
            <a:outerShdw blurRad="50800" dist="38100" dir="2700000" algn="tl" rotWithShape="0">
              <a:prstClr val="black">
                <a:alpha val="40000"/>
              </a:prstClr>
            </a:outerShdw>
          </a:effectLst>
          <a:extLst/>
        </p:spPr>
        <p:txBody>
          <a:bodyPr wrap="square" lIns="36000" tIns="36000" rIns="36000" bIns="36000" rtlCol="0" anchor="ctr" anchorCtr="0"/>
          <a:lstStyle/>
          <a:p>
            <a:pPr>
              <a:spcBef>
                <a:spcPct val="50000"/>
              </a:spcBef>
            </a:pPr>
            <a:r>
              <a:rPr kumimoji="1" lang="ja-JP" altLang="en-US" sz="1100" dirty="0" smtClean="0">
                <a:latin typeface="メイリオ" pitchFamily="50" charset="-128"/>
                <a:ea typeface="メイリオ" pitchFamily="50" charset="-128"/>
                <a:cs typeface="メイリオ" pitchFamily="50" charset="-128"/>
              </a:rPr>
              <a:t>実際の利用に当たっては、利用者が各プロジェクトの特性に応じて手順や成果物等を適宜変更・調整しながら、運用することを想定している。</a:t>
            </a:r>
            <a:endParaRPr kumimoji="1" lang="en-US" altLang="ja-JP" sz="11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06806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２．情報システム構想・企画</a:t>
            </a:r>
            <a:r>
              <a:rPr lang="ja-JP" altLang="en-US" dirty="0" smtClean="0">
                <a:latin typeface="メイリオ" pitchFamily="50" charset="-128"/>
              </a:rPr>
              <a:t>の位置づけおよび３つの実施内容</a:t>
            </a:r>
            <a:endParaRPr lang="ja-JP" altLang="en-US" dirty="0">
              <a:latin typeface="メイリオ" pitchFamily="50" charset="-128"/>
            </a:endParaRPr>
          </a:p>
        </p:txBody>
      </p:sp>
      <p:sp>
        <p:nvSpPr>
          <p:cNvPr id="35" name="四角形吹き出し 3"/>
          <p:cNvSpPr>
            <a:spLocks noChangeArrowheads="1"/>
          </p:cNvSpPr>
          <p:nvPr/>
        </p:nvSpPr>
        <p:spPr bwMode="auto">
          <a:xfrm>
            <a:off x="179263" y="3851523"/>
            <a:ext cx="8785225" cy="2736304"/>
          </a:xfrm>
          <a:prstGeom prst="wedgeRectCallout">
            <a:avLst>
              <a:gd name="adj1" fmla="val -20308"/>
              <a:gd name="adj2" fmla="val -49329"/>
            </a:avLst>
          </a:prstGeom>
          <a:solidFill>
            <a:srgbClr val="CCFFCC"/>
          </a:solidFill>
          <a:ln w="28575">
            <a:solidFill>
              <a:srgbClr val="FF0000"/>
            </a:solidFill>
            <a:miter lim="800000"/>
            <a:headEnd/>
            <a:tailEnd/>
          </a:ln>
          <a:effectLst>
            <a:outerShdw blurRad="50800" dist="38100" dir="2700000" algn="tl" rotWithShape="0">
              <a:prstClr val="black">
                <a:alpha val="40000"/>
              </a:prstClr>
            </a:outerShdw>
          </a:effectLst>
        </p:spPr>
        <p:txBody>
          <a:bodyPr wrap="none" tIns="36000" bIns="36000" anchor="t" anchorCtr="0"/>
          <a:lstStyle/>
          <a:p>
            <a:pPr algn="ctr"/>
            <a:r>
              <a:rPr lang="ja-JP" altLang="en-US" sz="1400" b="1" dirty="0" smtClean="0">
                <a:solidFill>
                  <a:srgbClr val="FF0000"/>
                </a:solidFill>
                <a:latin typeface="メイリオ" pitchFamily="50" charset="-128"/>
                <a:ea typeface="メイリオ" pitchFamily="50" charset="-128"/>
                <a:cs typeface="メイリオ" pitchFamily="50" charset="-128"/>
              </a:rPr>
              <a:t>情報システム構想・企画</a:t>
            </a:r>
            <a:r>
              <a:rPr lang="ja-JP" altLang="en-US" sz="1400" b="1" dirty="0">
                <a:solidFill>
                  <a:srgbClr val="FF0000"/>
                </a:solidFill>
                <a:latin typeface="メイリオ" pitchFamily="50" charset="-128"/>
                <a:ea typeface="メイリオ" pitchFamily="50" charset="-128"/>
                <a:cs typeface="メイリオ" pitchFamily="50" charset="-128"/>
              </a:rPr>
              <a:t>　実施</a:t>
            </a:r>
            <a:r>
              <a:rPr lang="ja-JP" altLang="en-US" sz="1400" b="1" dirty="0" smtClean="0">
                <a:solidFill>
                  <a:srgbClr val="FF0000"/>
                </a:solidFill>
                <a:latin typeface="メイリオ" pitchFamily="50" charset="-128"/>
                <a:ea typeface="メイリオ" pitchFamily="50" charset="-128"/>
                <a:cs typeface="メイリオ" pitchFamily="50" charset="-128"/>
              </a:rPr>
              <a:t>概要</a:t>
            </a:r>
            <a:endParaRPr lang="en-US" altLang="ja-JP" sz="1400" b="1" dirty="0">
              <a:solidFill>
                <a:srgbClr val="FF0000"/>
              </a:solidFill>
              <a:latin typeface="メイリオ" pitchFamily="50" charset="-128"/>
              <a:ea typeface="メイリオ" pitchFamily="50" charset="-128"/>
              <a:cs typeface="メイリオ" pitchFamily="50" charset="-128"/>
            </a:endParaRPr>
          </a:p>
        </p:txBody>
      </p:sp>
      <p:sp>
        <p:nvSpPr>
          <p:cNvPr id="48" name="フローチャート : 複数書類 47"/>
          <p:cNvSpPr/>
          <p:nvPr/>
        </p:nvSpPr>
        <p:spPr bwMode="auto">
          <a:xfrm>
            <a:off x="7813552" y="5084415"/>
            <a:ext cx="1078928" cy="626666"/>
          </a:xfrm>
          <a:prstGeom prst="flowChartMultidocumen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100" dirty="0">
                <a:solidFill>
                  <a:schemeClr val="tx1"/>
                </a:solidFill>
                <a:latin typeface="メイリオ" pitchFamily="50" charset="-128"/>
                <a:ea typeface="メイリオ" pitchFamily="50" charset="-128"/>
                <a:cs typeface="メイリオ" pitchFamily="50" charset="-128"/>
              </a:rPr>
              <a:t>システム</a:t>
            </a:r>
            <a:endParaRPr lang="en-US" altLang="ja-JP" sz="1100" dirty="0">
              <a:solidFill>
                <a:schemeClr val="tx1"/>
              </a:solidFill>
              <a:latin typeface="メイリオ" pitchFamily="50" charset="-128"/>
              <a:ea typeface="メイリオ" pitchFamily="50" charset="-128"/>
              <a:cs typeface="メイリオ" pitchFamily="50" charset="-128"/>
            </a:endParaRPr>
          </a:p>
          <a:p>
            <a:pPr algn="ctr">
              <a:defRPr/>
            </a:pPr>
            <a:r>
              <a:rPr lang="ja-JP" altLang="en-US" sz="1100" dirty="0" smtClean="0">
                <a:solidFill>
                  <a:schemeClr val="tx1"/>
                </a:solidFill>
                <a:latin typeface="メイリオ" pitchFamily="50" charset="-128"/>
                <a:ea typeface="メイリオ" pitchFamily="50" charset="-128"/>
                <a:cs typeface="メイリオ" pitchFamily="50" charset="-128"/>
              </a:rPr>
              <a:t>企画書</a:t>
            </a:r>
            <a:endParaRPr lang="en-US" altLang="ja-JP" sz="1100" dirty="0" smtClean="0">
              <a:solidFill>
                <a:schemeClr val="tx1"/>
              </a:solidFill>
              <a:latin typeface="メイリオ" pitchFamily="50" charset="-128"/>
              <a:ea typeface="メイリオ" pitchFamily="50" charset="-128"/>
              <a:cs typeface="メイリオ" pitchFamily="50" charset="-128"/>
            </a:endParaRPr>
          </a:p>
        </p:txBody>
      </p:sp>
      <p:sp>
        <p:nvSpPr>
          <p:cNvPr id="267" name="正方形/長方形 3"/>
          <p:cNvSpPr>
            <a:spLocks noChangeArrowheads="1"/>
          </p:cNvSpPr>
          <p:nvPr/>
        </p:nvSpPr>
        <p:spPr bwMode="auto">
          <a:xfrm>
            <a:off x="282451" y="4816202"/>
            <a:ext cx="2162171" cy="1080000"/>
          </a:xfrm>
          <a:prstGeom prst="rect">
            <a:avLst/>
          </a:prstGeom>
          <a:solidFill>
            <a:srgbClr val="FFFFCC"/>
          </a:solidFill>
          <a:ln w="9525" algn="ctr">
            <a:solidFill>
              <a:srgbClr val="000000"/>
            </a:solidFill>
            <a:round/>
            <a:headEnd/>
            <a:tailEnd/>
          </a:ln>
          <a:effectLst/>
          <a:extLst/>
        </p:spPr>
        <p:txBody>
          <a:bodyPr lIns="90000" tIns="46800" rIns="90000" bIns="46800" anchor="t"/>
          <a:lstStyle/>
          <a:p>
            <a:r>
              <a:rPr lang="ja-JP" altLang="en-US" sz="1100" dirty="0" smtClean="0">
                <a:latin typeface="メイリオ" pitchFamily="50" charset="-128"/>
                <a:ea typeface="メイリオ" pitchFamily="50" charset="-128"/>
                <a:cs typeface="メイリオ" pitchFamily="50" charset="-128"/>
              </a:rPr>
              <a:t>顧客ニーズ</a:t>
            </a:r>
            <a:r>
              <a:rPr lang="ja-JP" altLang="en-US" sz="1100" dirty="0">
                <a:latin typeface="メイリオ" pitchFamily="50" charset="-128"/>
                <a:ea typeface="メイリオ" pitchFamily="50" charset="-128"/>
                <a:cs typeface="メイリオ" pitchFamily="50" charset="-128"/>
              </a:rPr>
              <a:t>やビジネスの方向性から見えるあるべき姿と、業務・システムの現状から、必要な要求を洗い出し、要求を実現するソリューション候補を明確にする。</a:t>
            </a:r>
            <a:endParaRPr lang="en-US" altLang="ja-JP" sz="1100" dirty="0">
              <a:latin typeface="メイリオ" pitchFamily="50" charset="-128"/>
              <a:ea typeface="メイリオ" pitchFamily="50" charset="-128"/>
              <a:cs typeface="メイリオ" pitchFamily="50" charset="-128"/>
            </a:endParaRPr>
          </a:p>
        </p:txBody>
      </p:sp>
      <p:sp>
        <p:nvSpPr>
          <p:cNvPr id="268" name="正方形/長方形 240"/>
          <p:cNvSpPr>
            <a:spLocks noChangeArrowheads="1"/>
          </p:cNvSpPr>
          <p:nvPr/>
        </p:nvSpPr>
        <p:spPr bwMode="auto">
          <a:xfrm>
            <a:off x="2700984" y="4816202"/>
            <a:ext cx="2447079" cy="1080000"/>
          </a:xfrm>
          <a:prstGeom prst="rect">
            <a:avLst/>
          </a:prstGeom>
          <a:solidFill>
            <a:srgbClr val="FFFFCC"/>
          </a:solidFill>
          <a:ln w="9525" algn="ctr">
            <a:solidFill>
              <a:srgbClr val="000000"/>
            </a:solidFill>
            <a:round/>
            <a:headEnd/>
            <a:tailEnd/>
          </a:ln>
          <a:effectLst/>
          <a:extLst/>
        </p:spPr>
        <p:txBody>
          <a:bodyPr lIns="90000" tIns="46800" rIns="90000" bIns="46800" anchor="t"/>
          <a:lstStyle/>
          <a:p>
            <a:r>
              <a:rPr lang="ja-JP" altLang="en-US" sz="1100" dirty="0">
                <a:latin typeface="メイリオ" pitchFamily="50" charset="-128"/>
                <a:ea typeface="メイリオ" pitchFamily="50" charset="-128"/>
                <a:cs typeface="メイリオ" pitchFamily="50" charset="-128"/>
              </a:rPr>
              <a:t>今後の業務の概要、必要となる役割や組織、情報システムの構造、現状からの移行性を検討し、その実現性や効果を確認し、評価する。</a:t>
            </a:r>
            <a:endParaRPr lang="en-US" altLang="ja-JP" sz="1400" b="1" dirty="0">
              <a:latin typeface="メイリオ" pitchFamily="50" charset="-128"/>
              <a:ea typeface="メイリオ" pitchFamily="50" charset="-128"/>
              <a:cs typeface="メイリオ" pitchFamily="50" charset="-128"/>
            </a:endParaRPr>
          </a:p>
        </p:txBody>
      </p:sp>
      <p:sp>
        <p:nvSpPr>
          <p:cNvPr id="269" name="正方形/長方形 241"/>
          <p:cNvSpPr>
            <a:spLocks noChangeArrowheads="1"/>
          </p:cNvSpPr>
          <p:nvPr/>
        </p:nvSpPr>
        <p:spPr bwMode="auto">
          <a:xfrm>
            <a:off x="5407958" y="4816202"/>
            <a:ext cx="2181186" cy="1080000"/>
          </a:xfrm>
          <a:prstGeom prst="rect">
            <a:avLst/>
          </a:prstGeom>
          <a:solidFill>
            <a:srgbClr val="FFFFCC"/>
          </a:solidFill>
          <a:ln w="9525" algn="ctr">
            <a:solidFill>
              <a:srgbClr val="000000"/>
            </a:solidFill>
            <a:round/>
            <a:headEnd/>
            <a:tailEnd/>
          </a:ln>
          <a:effectLst/>
          <a:extLst/>
        </p:spPr>
        <p:txBody>
          <a:bodyPr lIns="90000" tIns="46800" rIns="90000" bIns="46800" anchor="t"/>
          <a:lstStyle/>
          <a:p>
            <a:r>
              <a:rPr lang="ja-JP" altLang="en-US" sz="1100" dirty="0">
                <a:latin typeface="メイリオ" pitchFamily="50" charset="-128"/>
                <a:ea typeface="メイリオ" pitchFamily="50" charset="-128"/>
                <a:cs typeface="メイリオ" pitchFamily="50" charset="-128"/>
              </a:rPr>
              <a:t>新業務・システムを実現するシナリオ（プロジェクト定義、リスク、マスタスケジュール、体制、投資対効果等）を策定し、システム企画の承認を得る。</a:t>
            </a:r>
          </a:p>
        </p:txBody>
      </p:sp>
      <p:sp>
        <p:nvSpPr>
          <p:cNvPr id="275" name="フローチャート : 複数書類 274"/>
          <p:cNvSpPr/>
          <p:nvPr/>
        </p:nvSpPr>
        <p:spPr bwMode="auto">
          <a:xfrm>
            <a:off x="7812981" y="5948511"/>
            <a:ext cx="1078928" cy="553227"/>
          </a:xfrm>
          <a:prstGeom prst="flowChartMultidocumen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r>
              <a:rPr lang="ja-JP" altLang="en-US" sz="1100" dirty="0">
                <a:solidFill>
                  <a:schemeClr val="tx1"/>
                </a:solidFill>
                <a:latin typeface="メイリオ" pitchFamily="50" charset="-128"/>
                <a:ea typeface="メイリオ" pitchFamily="50" charset="-128"/>
                <a:cs typeface="メイリオ" pitchFamily="50" charset="-128"/>
              </a:rPr>
              <a:t>稟議書</a:t>
            </a:r>
            <a:endParaRPr lang="en-US" altLang="ja-JP" sz="1100" dirty="0">
              <a:solidFill>
                <a:schemeClr val="tx1"/>
              </a:solidFill>
              <a:latin typeface="メイリオ" pitchFamily="50" charset="-128"/>
              <a:ea typeface="メイリオ" pitchFamily="50" charset="-128"/>
              <a:cs typeface="メイリオ" pitchFamily="50" charset="-128"/>
            </a:endParaRPr>
          </a:p>
          <a:p>
            <a:pPr algn="ctr"/>
            <a:r>
              <a:rPr lang="ja-JP" altLang="en-US" sz="1100" dirty="0">
                <a:solidFill>
                  <a:schemeClr val="tx1"/>
                </a:solidFill>
                <a:latin typeface="メイリオ" pitchFamily="50" charset="-128"/>
                <a:ea typeface="メイリオ" pitchFamily="50" charset="-128"/>
                <a:cs typeface="メイリオ" pitchFamily="50" charset="-128"/>
              </a:rPr>
              <a:t>（方針稟議）</a:t>
            </a:r>
          </a:p>
        </p:txBody>
      </p:sp>
      <p:sp>
        <p:nvSpPr>
          <p:cNvPr id="257" name="AutoShape 275"/>
          <p:cNvSpPr>
            <a:spLocks noChangeArrowheads="1"/>
          </p:cNvSpPr>
          <p:nvPr/>
        </p:nvSpPr>
        <p:spPr bwMode="auto">
          <a:xfrm>
            <a:off x="282451" y="4094085"/>
            <a:ext cx="2162171" cy="467992"/>
          </a:xfrm>
          <a:prstGeom prst="roundRect">
            <a:avLst>
              <a:gd name="adj" fmla="val 27612"/>
            </a:avLst>
          </a:prstGeom>
          <a:solidFill>
            <a:schemeClr val="accent1">
              <a:lumMod val="75000"/>
            </a:schemeClr>
          </a:solidFill>
          <a:ln>
            <a:noFill/>
          </a:ln>
          <a:effectLst/>
          <a:extLst/>
        </p:spPr>
        <p:txBody>
          <a:bodyPr wrap="none" lIns="72000" tIns="0" rIns="72000" bIns="0"/>
          <a:lstStyle/>
          <a:p>
            <a:pPr>
              <a:spcBef>
                <a:spcPct val="50000"/>
              </a:spcBef>
            </a:pPr>
            <a:r>
              <a:rPr lang="ja-JP" altLang="en-US" sz="1600" dirty="0" smtClean="0">
                <a:solidFill>
                  <a:srgbClr val="FFFFFF"/>
                </a:solidFill>
                <a:latin typeface="メイリオ" pitchFamily="50" charset="-128"/>
                <a:ea typeface="メイリオ" pitchFamily="50" charset="-128"/>
                <a:cs typeface="メイリオ" pitchFamily="50" charset="-128"/>
              </a:rPr>
              <a:t>①</a:t>
            </a:r>
            <a:r>
              <a:rPr lang="en-US" altLang="ja-JP" sz="1600" dirty="0" smtClean="0">
                <a:solidFill>
                  <a:srgbClr val="FFFFFF"/>
                </a:solidFill>
                <a:latin typeface="Arial Black" pitchFamily="34" charset="0"/>
              </a:rPr>
              <a:t>Why</a:t>
            </a:r>
          </a:p>
          <a:p>
            <a:r>
              <a:rPr lang="ja-JP" altLang="en-US" sz="1050" dirty="0" smtClean="0">
                <a:solidFill>
                  <a:srgbClr val="FFFFFF"/>
                </a:solidFill>
                <a:latin typeface="メイリオ" pitchFamily="50" charset="-128"/>
                <a:ea typeface="メイリオ" pitchFamily="50" charset="-128"/>
                <a:cs typeface="メイリオ" pitchFamily="50" charset="-128"/>
              </a:rPr>
              <a:t>何のために？</a:t>
            </a:r>
            <a:endParaRPr lang="en-US" altLang="ja-JP" sz="1050" dirty="0" smtClean="0">
              <a:solidFill>
                <a:srgbClr val="FFFFFF"/>
              </a:solidFill>
              <a:latin typeface="メイリオ" pitchFamily="50" charset="-128"/>
              <a:ea typeface="メイリオ" pitchFamily="50" charset="-128"/>
              <a:cs typeface="メイリオ" pitchFamily="50" charset="-128"/>
            </a:endParaRPr>
          </a:p>
        </p:txBody>
      </p:sp>
      <p:sp>
        <p:nvSpPr>
          <p:cNvPr id="259" name="AutoShape 275"/>
          <p:cNvSpPr>
            <a:spLocks noChangeArrowheads="1"/>
          </p:cNvSpPr>
          <p:nvPr/>
        </p:nvSpPr>
        <p:spPr bwMode="auto">
          <a:xfrm>
            <a:off x="2700984" y="4094085"/>
            <a:ext cx="2447080" cy="467992"/>
          </a:xfrm>
          <a:prstGeom prst="roundRect">
            <a:avLst>
              <a:gd name="adj" fmla="val 33718"/>
            </a:avLst>
          </a:prstGeom>
          <a:solidFill>
            <a:schemeClr val="accent1">
              <a:lumMod val="75000"/>
            </a:schemeClr>
          </a:solidFill>
          <a:ln>
            <a:noFill/>
          </a:ln>
          <a:effectLst/>
          <a:extLst/>
        </p:spPr>
        <p:txBody>
          <a:bodyPr wrap="none" lIns="72000" tIns="0" rIns="72000" bIns="0"/>
          <a:lstStyle/>
          <a:p>
            <a:pPr>
              <a:spcBef>
                <a:spcPct val="50000"/>
              </a:spcBef>
            </a:pPr>
            <a:r>
              <a:rPr lang="ja-JP" altLang="en-US" sz="1600" dirty="0" smtClean="0">
                <a:solidFill>
                  <a:srgbClr val="FFFFFF"/>
                </a:solidFill>
                <a:latin typeface="メイリオ" pitchFamily="50" charset="-128"/>
                <a:ea typeface="メイリオ" pitchFamily="50" charset="-128"/>
                <a:cs typeface="メイリオ" pitchFamily="50" charset="-128"/>
              </a:rPr>
              <a:t>②</a:t>
            </a:r>
            <a:r>
              <a:rPr lang="en-US" altLang="ja-JP" sz="1600" dirty="0" smtClean="0">
                <a:solidFill>
                  <a:srgbClr val="FFFFFF"/>
                </a:solidFill>
                <a:latin typeface="Arial Black" pitchFamily="34" charset="0"/>
              </a:rPr>
              <a:t>What</a:t>
            </a:r>
          </a:p>
          <a:p>
            <a:r>
              <a:rPr lang="ja-JP" altLang="en-US" sz="1050" dirty="0" smtClean="0">
                <a:solidFill>
                  <a:srgbClr val="FFFFFF"/>
                </a:solidFill>
                <a:latin typeface="メイリオ" pitchFamily="50" charset="-128"/>
                <a:ea typeface="メイリオ" pitchFamily="50" charset="-128"/>
                <a:cs typeface="メイリオ" pitchFamily="50" charset="-128"/>
              </a:rPr>
              <a:t>どのようなしくみを？</a:t>
            </a:r>
            <a:endParaRPr lang="en-US" altLang="ja-JP" sz="1050" dirty="0" smtClean="0">
              <a:solidFill>
                <a:srgbClr val="FFFFFF"/>
              </a:solidFill>
              <a:latin typeface="メイリオ" pitchFamily="50" charset="-128"/>
              <a:ea typeface="メイリオ" pitchFamily="50" charset="-128"/>
              <a:cs typeface="メイリオ" pitchFamily="50" charset="-128"/>
            </a:endParaRPr>
          </a:p>
        </p:txBody>
      </p:sp>
      <p:sp>
        <p:nvSpPr>
          <p:cNvPr id="260" name="AutoShape 275"/>
          <p:cNvSpPr>
            <a:spLocks noChangeArrowheads="1"/>
          </p:cNvSpPr>
          <p:nvPr/>
        </p:nvSpPr>
        <p:spPr bwMode="auto">
          <a:xfrm>
            <a:off x="5408785" y="4094085"/>
            <a:ext cx="2180359" cy="467992"/>
          </a:xfrm>
          <a:prstGeom prst="roundRect">
            <a:avLst>
              <a:gd name="adj" fmla="val 31682"/>
            </a:avLst>
          </a:prstGeom>
          <a:solidFill>
            <a:schemeClr val="accent1">
              <a:lumMod val="75000"/>
            </a:schemeClr>
          </a:solidFill>
          <a:ln>
            <a:noFill/>
          </a:ln>
          <a:effectLst/>
          <a:extLst/>
        </p:spPr>
        <p:txBody>
          <a:bodyPr wrap="none" lIns="72000" tIns="0" rIns="72000" bIns="0"/>
          <a:lstStyle/>
          <a:p>
            <a:pPr>
              <a:spcBef>
                <a:spcPct val="50000"/>
              </a:spcBef>
            </a:pPr>
            <a:r>
              <a:rPr lang="ja-JP" altLang="en-US" sz="1600" dirty="0" smtClean="0">
                <a:solidFill>
                  <a:srgbClr val="FFFFFF"/>
                </a:solidFill>
                <a:latin typeface="メイリオ" pitchFamily="50" charset="-128"/>
                <a:ea typeface="メイリオ" pitchFamily="50" charset="-128"/>
                <a:cs typeface="メイリオ" pitchFamily="50" charset="-128"/>
              </a:rPr>
              <a:t>③</a:t>
            </a:r>
            <a:r>
              <a:rPr lang="en-US" altLang="ja-JP" sz="1600" dirty="0" smtClean="0">
                <a:solidFill>
                  <a:srgbClr val="FFFFFF"/>
                </a:solidFill>
                <a:latin typeface="Arial Black" pitchFamily="34" charset="0"/>
              </a:rPr>
              <a:t>How</a:t>
            </a:r>
          </a:p>
          <a:p>
            <a:r>
              <a:rPr lang="ja-JP" altLang="en-US" sz="1050" dirty="0" smtClean="0">
                <a:solidFill>
                  <a:srgbClr val="FFFFFF"/>
                </a:solidFill>
                <a:latin typeface="メイリオ" pitchFamily="50" charset="-128"/>
                <a:ea typeface="メイリオ" pitchFamily="50" charset="-128"/>
                <a:cs typeface="メイリオ" pitchFamily="50" charset="-128"/>
              </a:rPr>
              <a:t>どのように実現するか？</a:t>
            </a:r>
            <a:endParaRPr lang="en-US" altLang="ja-JP" sz="1050" dirty="0" smtClean="0">
              <a:solidFill>
                <a:srgbClr val="FFFFFF"/>
              </a:solidFill>
              <a:latin typeface="メイリオ" pitchFamily="50" charset="-128"/>
              <a:ea typeface="メイリオ" pitchFamily="50" charset="-128"/>
              <a:cs typeface="メイリオ" pitchFamily="50" charset="-128"/>
            </a:endParaRPr>
          </a:p>
        </p:txBody>
      </p:sp>
      <p:sp>
        <p:nvSpPr>
          <p:cNvPr id="256" name="ホームベース 1"/>
          <p:cNvSpPr>
            <a:spLocks noChangeArrowheads="1"/>
          </p:cNvSpPr>
          <p:nvPr/>
        </p:nvSpPr>
        <p:spPr bwMode="auto">
          <a:xfrm>
            <a:off x="282451" y="4581128"/>
            <a:ext cx="2162171" cy="216000"/>
          </a:xfrm>
          <a:prstGeom prst="homePlate">
            <a:avLst>
              <a:gd name="adj" fmla="val 50050"/>
            </a:avLst>
          </a:prstGeom>
          <a:solidFill>
            <a:schemeClr val="bg1"/>
          </a:solidFill>
          <a:ln w="9525" algn="ctr">
            <a:solidFill>
              <a:srgbClr val="000000"/>
            </a:solidFill>
            <a:round/>
            <a:headEnd/>
            <a:tailEnd/>
          </a:ln>
        </p:spPr>
        <p:txBody>
          <a:bodyPr lIns="90000" tIns="36000" rIns="90000" bIns="36000" anchor="ctr"/>
          <a:lstStyle/>
          <a:p>
            <a:pPr marL="354013" indent="-354013" algn="ctr"/>
            <a:r>
              <a:rPr lang="en-US" altLang="ja-JP" sz="1200" b="1" dirty="0" smtClean="0">
                <a:solidFill>
                  <a:srgbClr val="000000"/>
                </a:solidFill>
                <a:latin typeface="メイリオ" pitchFamily="50" charset="-128"/>
                <a:ea typeface="メイリオ" pitchFamily="50" charset="-128"/>
                <a:cs typeface="メイリオ" pitchFamily="50" charset="-128"/>
              </a:rPr>
              <a:t>A. </a:t>
            </a:r>
            <a:r>
              <a:rPr lang="ja-JP" altLang="en-US" sz="1200" b="1" dirty="0" smtClean="0">
                <a:latin typeface="メイリオ" pitchFamily="50" charset="-128"/>
                <a:ea typeface="メイリオ" pitchFamily="50" charset="-128"/>
                <a:cs typeface="メイリオ" pitchFamily="50" charset="-128"/>
              </a:rPr>
              <a:t>要求の取りまとめ</a:t>
            </a:r>
            <a:endParaRPr lang="ja-JP" altLang="en-US" sz="1200" b="1" dirty="0">
              <a:latin typeface="メイリオ" pitchFamily="50" charset="-128"/>
              <a:ea typeface="メイリオ" pitchFamily="50" charset="-128"/>
              <a:cs typeface="メイリオ" pitchFamily="50" charset="-128"/>
            </a:endParaRPr>
          </a:p>
        </p:txBody>
      </p:sp>
      <p:sp>
        <p:nvSpPr>
          <p:cNvPr id="258" name="ホームベース 233"/>
          <p:cNvSpPr>
            <a:spLocks noChangeArrowheads="1"/>
          </p:cNvSpPr>
          <p:nvPr/>
        </p:nvSpPr>
        <p:spPr bwMode="auto">
          <a:xfrm>
            <a:off x="2700984" y="4581128"/>
            <a:ext cx="2447079" cy="216000"/>
          </a:xfrm>
          <a:prstGeom prst="homePlate">
            <a:avLst>
              <a:gd name="adj" fmla="val 50050"/>
            </a:avLst>
          </a:prstGeom>
          <a:solidFill>
            <a:schemeClr val="bg1"/>
          </a:solidFill>
          <a:ln w="9525" algn="ctr">
            <a:solidFill>
              <a:srgbClr val="000000"/>
            </a:solidFill>
            <a:round/>
            <a:headEnd/>
            <a:tailEnd/>
          </a:ln>
        </p:spPr>
        <p:txBody>
          <a:bodyPr lIns="90000" tIns="36000" rIns="90000" bIns="36000" anchor="ctr"/>
          <a:lstStyle/>
          <a:p>
            <a:pPr marL="354013" indent="-354013" algn="ctr"/>
            <a:r>
              <a:rPr lang="en-US" altLang="ja-JP" sz="1200" b="1" dirty="0" smtClean="0">
                <a:solidFill>
                  <a:srgbClr val="000000"/>
                </a:solidFill>
                <a:latin typeface="メイリオ" pitchFamily="50" charset="-128"/>
                <a:ea typeface="メイリオ" pitchFamily="50" charset="-128"/>
                <a:cs typeface="メイリオ" pitchFamily="50" charset="-128"/>
              </a:rPr>
              <a:t>B. </a:t>
            </a:r>
            <a:r>
              <a:rPr lang="ja-JP" altLang="en-US" sz="1200" b="1" dirty="0">
                <a:solidFill>
                  <a:srgbClr val="000000"/>
                </a:solidFill>
                <a:latin typeface="メイリオ" pitchFamily="50" charset="-128"/>
                <a:ea typeface="メイリオ" pitchFamily="50" charset="-128"/>
                <a:cs typeface="メイリオ" pitchFamily="50" charset="-128"/>
              </a:rPr>
              <a:t>業務・システムの</a:t>
            </a:r>
            <a:r>
              <a:rPr lang="ja-JP" altLang="en-US" sz="1200" b="1" dirty="0" smtClean="0">
                <a:solidFill>
                  <a:srgbClr val="000000"/>
                </a:solidFill>
                <a:latin typeface="メイリオ" pitchFamily="50" charset="-128"/>
                <a:ea typeface="メイリオ" pitchFamily="50" charset="-128"/>
                <a:cs typeface="メイリオ" pitchFamily="50" charset="-128"/>
              </a:rPr>
              <a:t>概要定義</a:t>
            </a:r>
            <a:endParaRPr lang="ja-JP" altLang="en-US" sz="1200" b="1" dirty="0">
              <a:solidFill>
                <a:srgbClr val="000000"/>
              </a:solidFill>
              <a:latin typeface="メイリオ" pitchFamily="50" charset="-128"/>
              <a:ea typeface="メイリオ" pitchFamily="50" charset="-128"/>
              <a:cs typeface="メイリオ" pitchFamily="50" charset="-128"/>
            </a:endParaRPr>
          </a:p>
        </p:txBody>
      </p:sp>
      <p:sp>
        <p:nvSpPr>
          <p:cNvPr id="263" name="ホームベース 234"/>
          <p:cNvSpPr>
            <a:spLocks noChangeArrowheads="1"/>
          </p:cNvSpPr>
          <p:nvPr/>
        </p:nvSpPr>
        <p:spPr bwMode="auto">
          <a:xfrm>
            <a:off x="5408785" y="4581128"/>
            <a:ext cx="2180360" cy="216000"/>
          </a:xfrm>
          <a:prstGeom prst="homePlate">
            <a:avLst>
              <a:gd name="adj" fmla="val 50050"/>
            </a:avLst>
          </a:prstGeom>
          <a:solidFill>
            <a:schemeClr val="bg1"/>
          </a:solidFill>
          <a:ln w="9525" algn="ctr">
            <a:solidFill>
              <a:srgbClr val="000000"/>
            </a:solidFill>
            <a:round/>
            <a:headEnd/>
            <a:tailEnd/>
          </a:ln>
        </p:spPr>
        <p:txBody>
          <a:bodyPr lIns="90000" tIns="36000" rIns="90000" bIns="36000" anchor="ctr"/>
          <a:lstStyle/>
          <a:p>
            <a:pPr marL="354013" indent="-354013" algn="ctr"/>
            <a:r>
              <a:rPr lang="en-US" altLang="ja-JP" sz="1200" b="1" dirty="0" smtClean="0">
                <a:solidFill>
                  <a:srgbClr val="000000"/>
                </a:solidFill>
                <a:latin typeface="メイリオ" pitchFamily="50" charset="-128"/>
                <a:ea typeface="メイリオ" pitchFamily="50" charset="-128"/>
                <a:cs typeface="メイリオ" pitchFamily="50" charset="-128"/>
              </a:rPr>
              <a:t>C. </a:t>
            </a:r>
            <a:r>
              <a:rPr lang="ja-JP" altLang="en-US" sz="1200" b="1" dirty="0">
                <a:solidFill>
                  <a:srgbClr val="000000"/>
                </a:solidFill>
                <a:latin typeface="メイリオ" pitchFamily="50" charset="-128"/>
                <a:ea typeface="メイリオ" pitchFamily="50" charset="-128"/>
                <a:cs typeface="メイリオ" pitchFamily="50" charset="-128"/>
              </a:rPr>
              <a:t>実現</a:t>
            </a:r>
            <a:r>
              <a:rPr lang="ja-JP" altLang="en-US" sz="1200" b="1" dirty="0" smtClean="0">
                <a:solidFill>
                  <a:srgbClr val="000000"/>
                </a:solidFill>
                <a:latin typeface="メイリオ" pitchFamily="50" charset="-128"/>
                <a:ea typeface="メイリオ" pitchFamily="50" charset="-128"/>
                <a:cs typeface="メイリオ" pitchFamily="50" charset="-128"/>
              </a:rPr>
              <a:t>シナリオの策定</a:t>
            </a:r>
            <a:endParaRPr lang="ja-JP" altLang="en-US" sz="1200" b="1" dirty="0">
              <a:solidFill>
                <a:srgbClr val="00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51520" y="5889466"/>
            <a:ext cx="2159566" cy="553998"/>
          </a:xfrm>
          <a:prstGeom prst="rect">
            <a:avLst/>
          </a:prstGeom>
          <a:noFill/>
        </p:spPr>
        <p:txBody>
          <a:bodyPr wrap="none" rtlCol="0">
            <a:spAutoFit/>
          </a:bodyPr>
          <a:lstStyle/>
          <a:p>
            <a:pPr algn="ctr"/>
            <a:r>
              <a:rPr kumimoji="1" lang="ja-JP" altLang="en-US" sz="1400" b="1" dirty="0" smtClean="0">
                <a:latin typeface="メイリオ" pitchFamily="50" charset="-128"/>
                <a:ea typeface="メイリオ" pitchFamily="50" charset="-128"/>
                <a:cs typeface="メイリオ" pitchFamily="50" charset="-128"/>
              </a:rPr>
              <a:t>あるべき姿実現のための</a:t>
            </a:r>
            <a:endParaRPr kumimoji="1" lang="en-US" altLang="ja-JP" sz="1400" b="1" dirty="0" smtClean="0">
              <a:latin typeface="メイリオ" pitchFamily="50" charset="-128"/>
              <a:ea typeface="メイリオ" pitchFamily="50" charset="-128"/>
              <a:cs typeface="メイリオ" pitchFamily="50" charset="-128"/>
            </a:endParaRPr>
          </a:p>
          <a:p>
            <a:pPr algn="ctr"/>
            <a:r>
              <a:rPr kumimoji="1" lang="ja-JP" altLang="en-US" sz="1600" b="1" dirty="0" smtClean="0">
                <a:solidFill>
                  <a:srgbClr val="FF0000"/>
                </a:solidFill>
                <a:latin typeface="メイリオ" pitchFamily="50" charset="-128"/>
                <a:ea typeface="メイリオ" pitchFamily="50" charset="-128"/>
                <a:cs typeface="メイリオ" pitchFamily="50" charset="-128"/>
              </a:rPr>
              <a:t>「要求」</a:t>
            </a:r>
            <a:r>
              <a:rPr kumimoji="1" lang="ja-JP" altLang="en-US" sz="1400" b="1" dirty="0" smtClean="0">
                <a:latin typeface="メイリオ" pitchFamily="50" charset="-128"/>
                <a:ea typeface="メイリオ" pitchFamily="50" charset="-128"/>
                <a:cs typeface="メイリオ" pitchFamily="50" charset="-128"/>
              </a:rPr>
              <a:t>のとりまとめ</a:t>
            </a:r>
            <a:endParaRPr kumimoji="1" lang="ja-JP" altLang="en-US" sz="14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2299414" y="5889466"/>
            <a:ext cx="3108543" cy="738664"/>
          </a:xfrm>
          <a:prstGeom prst="rect">
            <a:avLst/>
          </a:prstGeom>
          <a:noFill/>
        </p:spPr>
        <p:txBody>
          <a:bodyPr wrap="none" rtlCol="0">
            <a:spAutoFit/>
          </a:bodyPr>
          <a:lstStyle/>
          <a:p>
            <a:pPr algn="ctr"/>
            <a:r>
              <a:rPr lang="ja-JP" altLang="en-US" sz="1400" b="1" dirty="0" smtClean="0">
                <a:latin typeface="メイリオ" pitchFamily="50" charset="-128"/>
                <a:ea typeface="メイリオ" pitchFamily="50" charset="-128"/>
                <a:cs typeface="メイリオ" pitchFamily="50" charset="-128"/>
              </a:rPr>
              <a:t>要求を満たすための</a:t>
            </a:r>
            <a:endParaRPr lang="en-US" altLang="ja-JP" sz="1400" b="1" dirty="0" smtClean="0">
              <a:latin typeface="メイリオ" pitchFamily="50" charset="-128"/>
              <a:ea typeface="メイリオ" pitchFamily="50" charset="-128"/>
              <a:cs typeface="メイリオ" pitchFamily="50" charset="-128"/>
            </a:endParaRPr>
          </a:p>
          <a:p>
            <a:pPr algn="ctr"/>
            <a:r>
              <a:rPr lang="ja-JP" altLang="en-US" sz="1600" b="1" dirty="0" smtClean="0">
                <a:solidFill>
                  <a:srgbClr val="FF0000"/>
                </a:solidFill>
                <a:latin typeface="メイリオ" pitchFamily="50" charset="-128"/>
                <a:ea typeface="メイリオ" pitchFamily="50" charset="-128"/>
                <a:cs typeface="メイリオ" pitchFamily="50" charset="-128"/>
              </a:rPr>
              <a:t>「ソリューション」</a:t>
            </a:r>
            <a:r>
              <a:rPr lang="ja-JP" altLang="en-US" sz="1400" b="1" dirty="0" smtClean="0">
                <a:latin typeface="メイリオ" pitchFamily="50" charset="-128"/>
                <a:ea typeface="メイリオ" pitchFamily="50" charset="-128"/>
                <a:cs typeface="メイリオ" pitchFamily="50" charset="-128"/>
              </a:rPr>
              <a:t>のとりまとめ</a:t>
            </a:r>
            <a:endParaRPr lang="en-US" altLang="ja-JP" sz="1400" b="1"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（業務・システムを含めた施策）</a:t>
            </a:r>
            <a:endParaRPr lang="ja-JP" altLang="en-US" sz="1400" dirty="0">
              <a:latin typeface="メイリオ" pitchFamily="50" charset="-128"/>
              <a:ea typeface="メイリオ" pitchFamily="50" charset="-128"/>
              <a:cs typeface="メイリオ" pitchFamily="50" charset="-128"/>
            </a:endParaRPr>
          </a:p>
        </p:txBody>
      </p:sp>
      <p:sp>
        <p:nvSpPr>
          <p:cNvPr id="261" name="正方形/長方形 260"/>
          <p:cNvSpPr/>
          <p:nvPr/>
        </p:nvSpPr>
        <p:spPr>
          <a:xfrm>
            <a:off x="5247361" y="5889466"/>
            <a:ext cx="2492991" cy="738664"/>
          </a:xfrm>
          <a:prstGeom prst="rect">
            <a:avLst/>
          </a:prstGeom>
          <a:noFill/>
        </p:spPr>
        <p:txBody>
          <a:bodyPr wrap="none" rtlCol="0">
            <a:spAutoFit/>
          </a:bodyPr>
          <a:lstStyle/>
          <a:p>
            <a:pPr algn="ctr"/>
            <a:r>
              <a:rPr lang="ja-JP" altLang="en-US" sz="1400" b="1" dirty="0" smtClean="0">
                <a:latin typeface="メイリオ" pitchFamily="50" charset="-128"/>
                <a:ea typeface="メイリオ" pitchFamily="50" charset="-128"/>
                <a:cs typeface="メイリオ" pitchFamily="50" charset="-128"/>
              </a:rPr>
              <a:t>実現に向けた</a:t>
            </a:r>
            <a:endParaRPr lang="en-US" altLang="ja-JP" sz="1400" b="1" dirty="0" smtClean="0">
              <a:latin typeface="メイリオ" pitchFamily="50" charset="-128"/>
              <a:ea typeface="メイリオ" pitchFamily="50" charset="-128"/>
              <a:cs typeface="メイリオ" pitchFamily="50" charset="-128"/>
            </a:endParaRPr>
          </a:p>
          <a:p>
            <a:pPr algn="ctr"/>
            <a:r>
              <a:rPr lang="ja-JP" altLang="en-US" sz="1600" b="1" dirty="0" smtClean="0">
                <a:solidFill>
                  <a:srgbClr val="FF0000"/>
                </a:solidFill>
                <a:latin typeface="メイリオ" pitchFamily="50" charset="-128"/>
                <a:ea typeface="メイリオ" pitchFamily="50" charset="-128"/>
                <a:cs typeface="メイリオ" pitchFamily="50" charset="-128"/>
              </a:rPr>
              <a:t>「シナリオ」</a:t>
            </a:r>
            <a:r>
              <a:rPr lang="ja-JP" altLang="en-US" sz="1400" b="1" dirty="0" smtClean="0">
                <a:latin typeface="メイリオ" pitchFamily="50" charset="-128"/>
                <a:ea typeface="メイリオ" pitchFamily="50" charset="-128"/>
                <a:cs typeface="メイリオ" pitchFamily="50" charset="-128"/>
              </a:rPr>
              <a:t>のとりまとめ</a:t>
            </a:r>
            <a:endParaRPr lang="en-US" altLang="ja-JP" sz="1400" b="1" dirty="0" smtClean="0">
              <a:latin typeface="メイリオ" pitchFamily="50" charset="-128"/>
              <a:ea typeface="メイリオ" pitchFamily="50" charset="-128"/>
              <a:cs typeface="メイリオ" pitchFamily="50" charset="-128"/>
            </a:endParaRPr>
          </a:p>
          <a:p>
            <a:pPr algn="ctr"/>
            <a:r>
              <a:rPr lang="ja-JP" altLang="en-US" sz="1200" dirty="0" smtClean="0">
                <a:latin typeface="メイリオ" pitchFamily="50" charset="-128"/>
                <a:ea typeface="メイリオ" pitchFamily="50" charset="-128"/>
                <a:cs typeface="メイリオ" pitchFamily="50" charset="-128"/>
              </a:rPr>
              <a:t>（ベンダー</a:t>
            </a:r>
            <a:r>
              <a:rPr lang="ja-JP" altLang="en-US" sz="1200" dirty="0">
                <a:latin typeface="メイリオ" pitchFamily="50" charset="-128"/>
                <a:ea typeface="メイリオ" pitchFamily="50" charset="-128"/>
                <a:cs typeface="メイリオ" pitchFamily="50" charset="-128"/>
              </a:rPr>
              <a:t>への提案</a:t>
            </a:r>
            <a:r>
              <a:rPr lang="ja-JP" altLang="en-US" sz="1200" dirty="0" smtClean="0">
                <a:latin typeface="メイリオ" pitchFamily="50" charset="-128"/>
                <a:ea typeface="メイリオ" pitchFamily="50" charset="-128"/>
                <a:cs typeface="メイリオ" pitchFamily="50" charset="-128"/>
              </a:rPr>
              <a:t>依頼含む）</a:t>
            </a:r>
            <a:endParaRPr lang="ja-JP" altLang="en-US" sz="1400" b="1" dirty="0">
              <a:latin typeface="メイリオ" pitchFamily="50" charset="-128"/>
              <a:ea typeface="メイリオ" pitchFamily="50" charset="-128"/>
              <a:cs typeface="メイリオ" pitchFamily="50" charset="-128"/>
            </a:endParaRPr>
          </a:p>
        </p:txBody>
      </p:sp>
      <p:sp>
        <p:nvSpPr>
          <p:cNvPr id="86" name="正方形/長方形 2"/>
          <p:cNvSpPr>
            <a:spLocks noChangeArrowheads="1"/>
          </p:cNvSpPr>
          <p:nvPr/>
        </p:nvSpPr>
        <p:spPr bwMode="auto">
          <a:xfrm>
            <a:off x="252288" y="1269107"/>
            <a:ext cx="8640763" cy="2520000"/>
          </a:xfrm>
          <a:prstGeom prst="rect">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t"/>
          <a:lstStyle/>
          <a:p>
            <a:pPr algn="ctr"/>
            <a:r>
              <a:rPr lang="ja-JP" altLang="en-US" sz="1400" b="1" dirty="0" smtClean="0">
                <a:latin typeface="メイリオ" pitchFamily="50" charset="-128"/>
                <a:ea typeface="メイリオ" pitchFamily="50" charset="-128"/>
                <a:cs typeface="メイリオ" pitchFamily="50" charset="-128"/>
              </a:rPr>
              <a:t>情報システムライフサイクル</a:t>
            </a:r>
            <a:r>
              <a:rPr lang="ja-JP" altLang="en-US" sz="1400" b="1" dirty="0">
                <a:latin typeface="メイリオ" pitchFamily="50" charset="-128"/>
                <a:ea typeface="メイリオ" pitchFamily="50" charset="-128"/>
                <a:cs typeface="メイリオ" pitchFamily="50" charset="-128"/>
              </a:rPr>
              <a:t>関連の全体</a:t>
            </a:r>
            <a:r>
              <a:rPr lang="ja-JP" altLang="en-US" sz="1400" b="1" dirty="0" smtClean="0">
                <a:latin typeface="メイリオ" pitchFamily="50" charset="-128"/>
                <a:ea typeface="メイリオ" pitchFamily="50" charset="-128"/>
                <a:cs typeface="メイリオ" pitchFamily="50" charset="-128"/>
              </a:rPr>
              <a:t>プロセス</a:t>
            </a:r>
            <a:endParaRPr lang="en-US" altLang="ja-JP" sz="1400" b="1" dirty="0" smtClean="0">
              <a:latin typeface="メイリオ" pitchFamily="50" charset="-128"/>
              <a:ea typeface="メイリオ" pitchFamily="50" charset="-128"/>
              <a:cs typeface="メイリオ" pitchFamily="50" charset="-128"/>
            </a:endParaRPr>
          </a:p>
        </p:txBody>
      </p:sp>
      <p:sp>
        <p:nvSpPr>
          <p:cNvPr id="87" name="AutoShape 7"/>
          <p:cNvSpPr>
            <a:spLocks noChangeArrowheads="1"/>
          </p:cNvSpPr>
          <p:nvPr/>
        </p:nvSpPr>
        <p:spPr bwMode="auto">
          <a:xfrm>
            <a:off x="3635895" y="1557140"/>
            <a:ext cx="4249093" cy="1871414"/>
          </a:xfrm>
          <a:prstGeom prst="homePlate">
            <a:avLst>
              <a:gd name="adj" fmla="val 14957"/>
            </a:avLst>
          </a:prstGeom>
          <a:solidFill>
            <a:schemeClr val="accent1">
              <a:lumMod val="20000"/>
              <a:lumOff val="8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wrap="none" tIns="46800" anchor="t" anchorCtr="0"/>
          <a:lstStyle/>
          <a:p>
            <a:pPr algn="ctr">
              <a:defRPr/>
            </a:pPr>
            <a:r>
              <a:rPr lang="ja-JP" altLang="en-US" sz="1200" b="1" dirty="0">
                <a:latin typeface="メイリオ" pitchFamily="50" charset="-128"/>
                <a:ea typeface="メイリオ" pitchFamily="50" charset="-128"/>
                <a:cs typeface="メイリオ" pitchFamily="50" charset="-128"/>
              </a:rPr>
              <a:t>情報システム　構築</a:t>
            </a:r>
            <a:r>
              <a:rPr lang="ja-JP" altLang="en-US" sz="1200" b="1" dirty="0" smtClean="0">
                <a:latin typeface="メイリオ" pitchFamily="50" charset="-128"/>
                <a:ea typeface="メイリオ" pitchFamily="50" charset="-128"/>
                <a:cs typeface="メイリオ" pitchFamily="50" charset="-128"/>
              </a:rPr>
              <a:t>プロジェクト</a:t>
            </a:r>
            <a:endParaRPr lang="ja-JP" altLang="en-US" sz="1100" dirty="0">
              <a:latin typeface="メイリオ" pitchFamily="50" charset="-128"/>
              <a:ea typeface="メイリオ" pitchFamily="50" charset="-128"/>
              <a:cs typeface="メイリオ" pitchFamily="50" charset="-128"/>
            </a:endParaRPr>
          </a:p>
        </p:txBody>
      </p:sp>
      <p:sp>
        <p:nvSpPr>
          <p:cNvPr id="88" name="AutoShape 4"/>
          <p:cNvSpPr>
            <a:spLocks noChangeArrowheads="1"/>
          </p:cNvSpPr>
          <p:nvPr/>
        </p:nvSpPr>
        <p:spPr bwMode="auto">
          <a:xfrm>
            <a:off x="467544" y="1557140"/>
            <a:ext cx="914400" cy="1871413"/>
          </a:xfrm>
          <a:prstGeom prst="homePlate">
            <a:avLst>
              <a:gd name="adj" fmla="val 25000"/>
            </a:avLst>
          </a:prstGeom>
          <a:solidFill>
            <a:schemeClr val="bg1"/>
          </a:solidFill>
          <a:ln w="19050">
            <a:solidFill>
              <a:srgbClr val="002060"/>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経営戦略</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事業戦略</a:t>
            </a:r>
          </a:p>
        </p:txBody>
      </p:sp>
      <p:sp>
        <p:nvSpPr>
          <p:cNvPr id="89" name="AutoShape 5"/>
          <p:cNvSpPr>
            <a:spLocks noChangeArrowheads="1"/>
          </p:cNvSpPr>
          <p:nvPr/>
        </p:nvSpPr>
        <p:spPr bwMode="auto">
          <a:xfrm>
            <a:off x="1404813" y="2276028"/>
            <a:ext cx="792163" cy="1152525"/>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情報戦略</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ＩＴ戦略</a:t>
            </a:r>
          </a:p>
        </p:txBody>
      </p:sp>
      <p:sp>
        <p:nvSpPr>
          <p:cNvPr id="90" name="AutoShape 7"/>
          <p:cNvSpPr>
            <a:spLocks noChangeArrowheads="1"/>
          </p:cNvSpPr>
          <p:nvPr/>
        </p:nvSpPr>
        <p:spPr bwMode="auto">
          <a:xfrm>
            <a:off x="1404812" y="1557140"/>
            <a:ext cx="2231083" cy="647451"/>
          </a:xfrm>
          <a:prstGeom prst="homePlate">
            <a:avLst>
              <a:gd name="adj" fmla="val 33762"/>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ビジネス構想</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（新規事業創出・機能先鋭化）</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（業務改革・改善）</a:t>
            </a:r>
          </a:p>
        </p:txBody>
      </p:sp>
      <p:sp>
        <p:nvSpPr>
          <p:cNvPr id="91" name="AutoShape 13"/>
          <p:cNvSpPr>
            <a:spLocks noChangeArrowheads="1"/>
          </p:cNvSpPr>
          <p:nvPr/>
        </p:nvSpPr>
        <p:spPr bwMode="auto">
          <a:xfrm>
            <a:off x="6970588" y="1808509"/>
            <a:ext cx="768350" cy="1558132"/>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ユーザ</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受入れ</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テスト</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p>
          <a:p>
            <a:pPr algn="ctr">
              <a:defRPr/>
            </a:pPr>
            <a:r>
              <a:rPr lang="ja-JP" altLang="en-US" sz="1100" dirty="0">
                <a:latin typeface="メイリオ" pitchFamily="50" charset="-128"/>
                <a:ea typeface="メイリオ" pitchFamily="50" charset="-128"/>
                <a:cs typeface="メイリオ" pitchFamily="50" charset="-128"/>
              </a:rPr>
              <a:t>移行</a:t>
            </a:r>
          </a:p>
        </p:txBody>
      </p:sp>
      <p:sp>
        <p:nvSpPr>
          <p:cNvPr id="92" name="AutoShape 19"/>
          <p:cNvSpPr>
            <a:spLocks noChangeArrowheads="1"/>
          </p:cNvSpPr>
          <p:nvPr/>
        </p:nvSpPr>
        <p:spPr bwMode="auto">
          <a:xfrm>
            <a:off x="3706568" y="1808509"/>
            <a:ext cx="577400" cy="1556368"/>
          </a:xfrm>
          <a:prstGeom prst="homePlate">
            <a:avLst>
              <a:gd name="adj" fmla="val 29653"/>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endParaRPr lang="ja-JP" altLang="en-US" sz="1100" dirty="0">
              <a:latin typeface="メイリオ" pitchFamily="50" charset="-128"/>
              <a:ea typeface="メイリオ" pitchFamily="50" charset="-128"/>
              <a:cs typeface="メイリオ" pitchFamily="50" charset="-128"/>
            </a:endParaRPr>
          </a:p>
        </p:txBody>
      </p:sp>
      <p:sp>
        <p:nvSpPr>
          <p:cNvPr id="93" name="AutoShape 8"/>
          <p:cNvSpPr>
            <a:spLocks noChangeArrowheads="1"/>
          </p:cNvSpPr>
          <p:nvPr/>
        </p:nvSpPr>
        <p:spPr bwMode="auto">
          <a:xfrm>
            <a:off x="4285305" y="1808509"/>
            <a:ext cx="503931" cy="1559130"/>
          </a:xfrm>
          <a:prstGeom prst="homePlate">
            <a:avLst>
              <a:gd name="adj" fmla="val 25000"/>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要件定義</a:t>
            </a:r>
          </a:p>
        </p:txBody>
      </p:sp>
      <p:sp>
        <p:nvSpPr>
          <p:cNvPr id="94" name="AutoShape 9"/>
          <p:cNvSpPr>
            <a:spLocks noChangeArrowheads="1"/>
          </p:cNvSpPr>
          <p:nvPr/>
        </p:nvSpPr>
        <p:spPr bwMode="auto">
          <a:xfrm>
            <a:off x="4800101" y="22571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基本設計</a:t>
            </a:r>
          </a:p>
        </p:txBody>
      </p:sp>
      <p:sp>
        <p:nvSpPr>
          <p:cNvPr id="95" name="AutoShape 10"/>
          <p:cNvSpPr>
            <a:spLocks noChangeArrowheads="1"/>
          </p:cNvSpPr>
          <p:nvPr/>
        </p:nvSpPr>
        <p:spPr bwMode="auto">
          <a:xfrm>
            <a:off x="5883388" y="22571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square" anchor="ctr"/>
          <a:lstStyle/>
          <a:p>
            <a:pPr algn="ctr">
              <a:defRPr/>
            </a:pPr>
            <a:r>
              <a:rPr lang="ja-JP" altLang="en-US" sz="1000" dirty="0">
                <a:latin typeface="メイリオ" pitchFamily="50" charset="-128"/>
                <a:ea typeface="メイリオ" pitchFamily="50" charset="-128"/>
                <a:cs typeface="メイリオ" pitchFamily="50" charset="-128"/>
              </a:rPr>
              <a:t>プログラミング</a:t>
            </a:r>
            <a:endParaRPr lang="en-US" altLang="ja-JP" sz="1000" dirty="0">
              <a:latin typeface="メイリオ" pitchFamily="50" charset="-128"/>
              <a:ea typeface="メイリオ" pitchFamily="50" charset="-128"/>
              <a:cs typeface="メイリオ" pitchFamily="50" charset="-128"/>
            </a:endParaRPr>
          </a:p>
        </p:txBody>
      </p:sp>
      <p:sp>
        <p:nvSpPr>
          <p:cNvPr id="96" name="AutoShape 12"/>
          <p:cNvSpPr>
            <a:spLocks noChangeArrowheads="1"/>
          </p:cNvSpPr>
          <p:nvPr/>
        </p:nvSpPr>
        <p:spPr bwMode="auto">
          <a:xfrm>
            <a:off x="4789363" y="1808509"/>
            <a:ext cx="2170113" cy="383382"/>
          </a:xfrm>
          <a:prstGeom prst="homePlate">
            <a:avLst>
              <a:gd name="adj" fmla="val 14449"/>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業務プロセス変更実施</a:t>
            </a:r>
          </a:p>
          <a:p>
            <a:pPr algn="ctr">
              <a:defRPr/>
            </a:pPr>
            <a:r>
              <a:rPr lang="ja-JP" altLang="en-US" sz="1100" dirty="0">
                <a:latin typeface="メイリオ" pitchFamily="50" charset="-128"/>
                <a:ea typeface="メイリオ" pitchFamily="50" charset="-128"/>
                <a:cs typeface="メイリオ" pitchFamily="50" charset="-128"/>
              </a:rPr>
              <a:t>（組織、設備、プロセス・・）</a:t>
            </a:r>
          </a:p>
        </p:txBody>
      </p:sp>
      <p:sp>
        <p:nvSpPr>
          <p:cNvPr id="97" name="AutoShape 14"/>
          <p:cNvSpPr>
            <a:spLocks noChangeArrowheads="1"/>
          </p:cNvSpPr>
          <p:nvPr/>
        </p:nvSpPr>
        <p:spPr bwMode="auto">
          <a:xfrm>
            <a:off x="7884988" y="1557140"/>
            <a:ext cx="792163" cy="1871413"/>
          </a:xfrm>
          <a:prstGeom prst="homePlate">
            <a:avLst>
              <a:gd name="adj" fmla="val 25000"/>
            </a:avLst>
          </a:prstGeom>
          <a:solidFill>
            <a:schemeClr val="bg1"/>
          </a:solidFill>
          <a:ln w="19050">
            <a:solidFill>
              <a:srgbClr val="002060"/>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100" dirty="0">
                <a:latin typeface="メイリオ" pitchFamily="50" charset="-128"/>
                <a:ea typeface="メイリオ" pitchFamily="50" charset="-128"/>
                <a:cs typeface="メイリオ" pitchFamily="50" charset="-128"/>
              </a:rPr>
              <a:t>保守</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pPr algn="ctr">
              <a:defRPr/>
            </a:pPr>
            <a:r>
              <a:rPr lang="ja-JP" altLang="en-US" sz="1100" dirty="0">
                <a:latin typeface="メイリオ" pitchFamily="50" charset="-128"/>
                <a:ea typeface="メイリオ" pitchFamily="50" charset="-128"/>
                <a:cs typeface="メイリオ" pitchFamily="50" charset="-128"/>
              </a:rPr>
              <a:t>運用</a:t>
            </a:r>
          </a:p>
        </p:txBody>
      </p:sp>
      <p:sp>
        <p:nvSpPr>
          <p:cNvPr id="98" name="AutoShape 9"/>
          <p:cNvSpPr>
            <a:spLocks noChangeArrowheads="1"/>
          </p:cNvSpPr>
          <p:nvPr/>
        </p:nvSpPr>
        <p:spPr bwMode="auto">
          <a:xfrm>
            <a:off x="5336313" y="22571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none" anchor="ctr"/>
          <a:lstStyle/>
          <a:p>
            <a:pPr algn="ctr">
              <a:defRPr/>
            </a:pPr>
            <a:r>
              <a:rPr lang="ja-JP" altLang="en-US" sz="1100" dirty="0">
                <a:latin typeface="メイリオ" pitchFamily="50" charset="-128"/>
                <a:ea typeface="メイリオ" pitchFamily="50" charset="-128"/>
                <a:cs typeface="メイリオ" pitchFamily="50" charset="-128"/>
              </a:rPr>
              <a:t>詳細設計</a:t>
            </a:r>
          </a:p>
        </p:txBody>
      </p:sp>
      <p:sp>
        <p:nvSpPr>
          <p:cNvPr id="99" name="AutoShape 9"/>
          <p:cNvSpPr>
            <a:spLocks noChangeArrowheads="1"/>
          </p:cNvSpPr>
          <p:nvPr/>
        </p:nvSpPr>
        <p:spPr bwMode="auto">
          <a:xfrm>
            <a:off x="6430463" y="2257112"/>
            <a:ext cx="540000" cy="1110526"/>
          </a:xfrm>
          <a:prstGeom prst="homePlate">
            <a:avLst>
              <a:gd name="adj" fmla="val 18384"/>
            </a:avLst>
          </a:prstGeom>
          <a:solidFill>
            <a:schemeClr val="bg1"/>
          </a:solidFill>
          <a:ln w="19050">
            <a:solidFill>
              <a:srgbClr val="000066"/>
            </a:solidFill>
            <a:miter lim="800000"/>
            <a:headEnd/>
            <a:tailEnd/>
          </a:ln>
          <a:effectLst>
            <a:outerShdw blurRad="50800" dist="38100" dir="2700000" algn="tl" rotWithShape="0">
              <a:prstClr val="black">
                <a:alpha val="40000"/>
              </a:prstClr>
            </a:outerShdw>
          </a:effectLst>
        </p:spPr>
        <p:txBody>
          <a:bodyPr vert="wordArtVertRtl" wrap="square" anchor="ctr"/>
          <a:lstStyle/>
          <a:p>
            <a:pPr algn="ctr">
              <a:defRPr/>
            </a:pPr>
            <a:r>
              <a:rPr lang="ja-JP" altLang="en-US" sz="1000" dirty="0">
                <a:latin typeface="メイリオ" pitchFamily="50" charset="-128"/>
                <a:ea typeface="メイリオ" pitchFamily="50" charset="-128"/>
                <a:cs typeface="メイリオ" pitchFamily="50" charset="-128"/>
              </a:rPr>
              <a:t>システムテスト</a:t>
            </a:r>
          </a:p>
        </p:txBody>
      </p:sp>
      <p:sp>
        <p:nvSpPr>
          <p:cNvPr id="100" name="AutoShape 7"/>
          <p:cNvSpPr>
            <a:spLocks noChangeArrowheads="1"/>
          </p:cNvSpPr>
          <p:nvPr/>
        </p:nvSpPr>
        <p:spPr bwMode="auto">
          <a:xfrm>
            <a:off x="2270001" y="2276028"/>
            <a:ext cx="1365895" cy="1152525"/>
          </a:xfrm>
          <a:prstGeom prst="homePlate">
            <a:avLst>
              <a:gd name="adj" fmla="val 16051"/>
            </a:avLst>
          </a:prstGeom>
          <a:solidFill>
            <a:srgbClr val="CCFFCC"/>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ja-JP" altLang="en-US" sz="1400" b="1" dirty="0" smtClean="0">
                <a:solidFill>
                  <a:srgbClr val="FF0000"/>
                </a:solidFill>
                <a:latin typeface="メイリオ" pitchFamily="50" charset="-128"/>
                <a:ea typeface="メイリオ" pitchFamily="50" charset="-128"/>
                <a:cs typeface="メイリオ" pitchFamily="50" charset="-128"/>
              </a:rPr>
              <a:t>情報システム</a:t>
            </a:r>
            <a:endParaRPr lang="en-US" altLang="ja-JP" sz="1400" b="1" dirty="0" smtClean="0">
              <a:solidFill>
                <a:srgbClr val="FF0000"/>
              </a:solidFill>
              <a:latin typeface="メイリオ" pitchFamily="50" charset="-128"/>
              <a:ea typeface="メイリオ" pitchFamily="50" charset="-128"/>
              <a:cs typeface="メイリオ" pitchFamily="50" charset="-128"/>
            </a:endParaRPr>
          </a:p>
          <a:p>
            <a:pPr algn="ctr">
              <a:defRPr/>
            </a:pPr>
            <a:r>
              <a:rPr lang="ja-JP" altLang="en-US" sz="1400" b="1" dirty="0" smtClean="0">
                <a:solidFill>
                  <a:srgbClr val="FF0000"/>
                </a:solidFill>
                <a:latin typeface="メイリオ" pitchFamily="50" charset="-128"/>
                <a:ea typeface="メイリオ" pitchFamily="50" charset="-128"/>
                <a:cs typeface="メイリオ" pitchFamily="50" charset="-128"/>
              </a:rPr>
              <a:t>構想・企画</a:t>
            </a:r>
            <a:endParaRPr lang="ja-JP" altLang="en-US" sz="1400" b="1" dirty="0">
              <a:solidFill>
                <a:srgbClr val="FF0000"/>
              </a:solidFill>
              <a:latin typeface="メイリオ" pitchFamily="50" charset="-128"/>
              <a:ea typeface="メイリオ" pitchFamily="50" charset="-128"/>
              <a:cs typeface="メイリオ" pitchFamily="50" charset="-128"/>
            </a:endParaRPr>
          </a:p>
        </p:txBody>
      </p:sp>
      <p:sp>
        <p:nvSpPr>
          <p:cNvPr id="101" name="テキスト ボックス 100"/>
          <p:cNvSpPr txBox="1"/>
          <p:nvPr/>
        </p:nvSpPr>
        <p:spPr>
          <a:xfrm>
            <a:off x="252288" y="764704"/>
            <a:ext cx="8712200" cy="523220"/>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「情報システム構想・企画」</a:t>
            </a:r>
            <a:r>
              <a:rPr lang="ja-JP" altLang="en-US" sz="1400" dirty="0" smtClean="0">
                <a:latin typeface="メイリオ" pitchFamily="50" charset="-128"/>
                <a:ea typeface="メイリオ" pitchFamily="50" charset="-128"/>
                <a:cs typeface="メイリオ" pitchFamily="50" charset="-128"/>
              </a:rPr>
              <a:t>は、情報システム</a:t>
            </a:r>
            <a:r>
              <a:rPr lang="ja-JP" altLang="en-US" sz="1400" dirty="0">
                <a:latin typeface="メイリオ" pitchFamily="50" charset="-128"/>
                <a:ea typeface="メイリオ" pitchFamily="50" charset="-128"/>
                <a:cs typeface="メイリオ" pitchFamily="50" charset="-128"/>
              </a:rPr>
              <a:t>構築</a:t>
            </a:r>
            <a:r>
              <a:rPr lang="ja-JP" altLang="en-US" sz="1400" dirty="0" smtClean="0">
                <a:latin typeface="メイリオ" pitchFamily="50" charset="-128"/>
                <a:ea typeface="メイリオ" pitchFamily="50" charset="-128"/>
                <a:cs typeface="メイリオ" pitchFamily="50" charset="-128"/>
              </a:rPr>
              <a:t>開始前に実施する。この</a:t>
            </a:r>
            <a:r>
              <a:rPr lang="ja-JP" altLang="en-US" sz="1400" dirty="0">
                <a:latin typeface="メイリオ" pitchFamily="50" charset="-128"/>
                <a:ea typeface="メイリオ" pitchFamily="50" charset="-128"/>
                <a:cs typeface="メイリオ" pitchFamily="50" charset="-128"/>
              </a:rPr>
              <a:t>段階</a:t>
            </a:r>
            <a:r>
              <a:rPr lang="ja-JP" altLang="en-US" sz="1400" dirty="0" smtClean="0">
                <a:latin typeface="メイリオ" pitchFamily="50" charset="-128"/>
                <a:ea typeface="メイリオ" pitchFamily="50" charset="-128"/>
                <a:cs typeface="メイリオ" pitchFamily="50" charset="-128"/>
              </a:rPr>
              <a:t>で “ビジネス</a:t>
            </a:r>
            <a:r>
              <a:rPr lang="ja-JP" altLang="en-US" sz="1400" dirty="0">
                <a:latin typeface="メイリオ" pitchFamily="50" charset="-128"/>
                <a:ea typeface="メイリオ" pitchFamily="50" charset="-128"/>
                <a:cs typeface="メイリオ" pitchFamily="50" charset="-128"/>
              </a:rPr>
              <a:t>戦略の</a:t>
            </a:r>
            <a:r>
              <a:rPr lang="ja-JP" altLang="en-US" sz="1400" dirty="0" smtClean="0">
                <a:latin typeface="メイリオ" pitchFamily="50" charset="-128"/>
                <a:ea typeface="メイリオ" pitchFamily="50" charset="-128"/>
                <a:cs typeface="メイリオ" pitchFamily="50" charset="-128"/>
              </a:rPr>
              <a:t>達成”および“事業や組織</a:t>
            </a:r>
            <a:r>
              <a:rPr lang="ja-JP" altLang="en-US" sz="1400" dirty="0">
                <a:latin typeface="メイリオ" pitchFamily="50" charset="-128"/>
                <a:ea typeface="メイリオ" pitchFamily="50" charset="-128"/>
                <a:cs typeface="メイリオ" pitchFamily="50" charset="-128"/>
              </a:rPr>
              <a:t>の価値</a:t>
            </a:r>
            <a:r>
              <a:rPr lang="ja-JP" altLang="en-US" sz="1400" dirty="0" smtClean="0">
                <a:latin typeface="メイリオ" pitchFamily="50" charset="-128"/>
                <a:ea typeface="メイリオ" pitchFamily="50" charset="-128"/>
                <a:cs typeface="メイリオ" pitchFamily="50" charset="-128"/>
              </a:rPr>
              <a:t>向上”に</a:t>
            </a:r>
            <a:r>
              <a:rPr lang="ja-JP" altLang="en-US" sz="1400" dirty="0">
                <a:latin typeface="メイリオ" pitchFamily="50" charset="-128"/>
                <a:ea typeface="メイリオ" pitchFamily="50" charset="-128"/>
                <a:cs typeface="メイリオ" pitchFamily="50" charset="-128"/>
              </a:rPr>
              <a:t>貢献する業務と情報システムの要求をしっかり描いておくことが</a:t>
            </a:r>
            <a:r>
              <a:rPr lang="ja-JP" altLang="en-US" sz="1400" dirty="0" smtClean="0">
                <a:latin typeface="メイリオ" pitchFamily="50" charset="-128"/>
                <a:ea typeface="メイリオ" pitchFamily="50" charset="-128"/>
                <a:cs typeface="メイリオ" pitchFamily="50" charset="-128"/>
              </a:rPr>
              <a:t>重要。</a:t>
            </a:r>
            <a:endParaRPr lang="ja-JP" altLang="en-US" sz="1400" dirty="0">
              <a:latin typeface="メイリオ" pitchFamily="50" charset="-128"/>
              <a:ea typeface="メイリオ" pitchFamily="50" charset="-128"/>
              <a:cs typeface="メイリオ" pitchFamily="50" charset="-128"/>
            </a:endParaRPr>
          </a:p>
        </p:txBody>
      </p:sp>
      <p:sp>
        <p:nvSpPr>
          <p:cNvPr id="50" name="円/楕円 1"/>
          <p:cNvSpPr>
            <a:spLocks noChangeArrowheads="1"/>
          </p:cNvSpPr>
          <p:nvPr/>
        </p:nvSpPr>
        <p:spPr bwMode="auto">
          <a:xfrm>
            <a:off x="2195736" y="2191891"/>
            <a:ext cx="1475111" cy="1374238"/>
          </a:xfrm>
          <a:prstGeom prst="ellipse">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marL="354013" indent="-354013" algn="ctr"/>
            <a:endParaRPr lang="ja-JP" altLang="en-US" sz="1200">
              <a:solidFill>
                <a:srgbClr val="000000"/>
              </a:solidFill>
              <a:latin typeface="メイリオ" pitchFamily="50" charset="-128"/>
              <a:ea typeface="メイリオ" pitchFamily="50" charset="-128"/>
              <a:cs typeface="メイリオ" pitchFamily="50" charset="-128"/>
            </a:endParaRPr>
          </a:p>
        </p:txBody>
      </p:sp>
      <p:cxnSp>
        <p:nvCxnSpPr>
          <p:cNvPr id="250" name="直線コネクタ 249"/>
          <p:cNvCxnSpPr>
            <a:stCxn id="50" idx="3"/>
          </p:cNvCxnSpPr>
          <p:nvPr/>
        </p:nvCxnSpPr>
        <p:spPr>
          <a:xfrm flipH="1">
            <a:off x="179263" y="3364877"/>
            <a:ext cx="2232498" cy="48664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a:stCxn id="50" idx="5"/>
          </p:cNvCxnSpPr>
          <p:nvPr/>
        </p:nvCxnSpPr>
        <p:spPr>
          <a:xfrm>
            <a:off x="3454822" y="3364877"/>
            <a:ext cx="5509666" cy="48664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1" name="二等辺三角形 40"/>
          <p:cNvSpPr/>
          <p:nvPr/>
        </p:nvSpPr>
        <p:spPr bwMode="auto">
          <a:xfrm rot="16200000" flipV="1">
            <a:off x="2331288" y="5292744"/>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2" name="二等辺三角形 41"/>
          <p:cNvSpPr/>
          <p:nvPr/>
        </p:nvSpPr>
        <p:spPr bwMode="auto">
          <a:xfrm rot="16200000" flipV="1">
            <a:off x="5025382" y="5292744"/>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3" name="二等辺三角形 42"/>
          <p:cNvSpPr/>
          <p:nvPr/>
        </p:nvSpPr>
        <p:spPr bwMode="auto">
          <a:xfrm rot="16200000" flipV="1">
            <a:off x="7443856" y="5292744"/>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4" name="二等辺三角形 43"/>
          <p:cNvSpPr/>
          <p:nvPr/>
        </p:nvSpPr>
        <p:spPr bwMode="auto">
          <a:xfrm flipV="1">
            <a:off x="8048252" y="5775467"/>
            <a:ext cx="491186" cy="101805"/>
          </a:xfrm>
          <a:prstGeom prst="triangle">
            <a:avLst/>
          </a:prstGeom>
          <a:solidFill>
            <a:schemeClr val="tx2"/>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テキスト ボックス 2"/>
          <p:cNvSpPr txBox="1"/>
          <p:nvPr/>
        </p:nvSpPr>
        <p:spPr>
          <a:xfrm>
            <a:off x="3736479" y="1808509"/>
            <a:ext cx="432000" cy="1556368"/>
          </a:xfrm>
          <a:prstGeom prst="rect">
            <a:avLst/>
          </a:prstGeom>
          <a:noFill/>
        </p:spPr>
        <p:txBody>
          <a:bodyPr wrap="square" rtlCol="0" anchor="ctr">
            <a:noAutofit/>
          </a:bodyPr>
          <a:lstStyle/>
          <a:p>
            <a:pPr algn="ctr"/>
            <a:r>
              <a:rPr kumimoji="1" lang="ja-JP" altLang="en-US" sz="1100" dirty="0" smtClean="0">
                <a:latin typeface="メイリオ" pitchFamily="50" charset="-128"/>
                <a:ea typeface="メイリオ" pitchFamily="50" charset="-128"/>
                <a:cs typeface="メイリオ" pitchFamily="50" charset="-128"/>
              </a:rPr>
              <a:t>プロ</a:t>
            </a:r>
            <a:endParaRPr kumimoji="1" lang="en-US" altLang="ja-JP" sz="1100" dirty="0" smtClean="0">
              <a:latin typeface="メイリオ" pitchFamily="50" charset="-128"/>
              <a:ea typeface="メイリオ" pitchFamily="50" charset="-128"/>
              <a:cs typeface="メイリオ" pitchFamily="50" charset="-128"/>
            </a:endParaRPr>
          </a:p>
          <a:p>
            <a:pPr algn="ctr"/>
            <a:r>
              <a:rPr kumimoji="1" lang="ja-JP" altLang="en-US" sz="1100" dirty="0" smtClean="0">
                <a:latin typeface="メイリオ" pitchFamily="50" charset="-128"/>
                <a:ea typeface="メイリオ" pitchFamily="50" charset="-128"/>
                <a:cs typeface="メイリオ" pitchFamily="50" charset="-128"/>
              </a:rPr>
              <a:t>ジェクト</a:t>
            </a:r>
            <a:endParaRPr kumimoji="1" lang="en-US" altLang="ja-JP" sz="1100" dirty="0" smtClean="0">
              <a:latin typeface="メイリオ" pitchFamily="50" charset="-128"/>
              <a:ea typeface="メイリオ" pitchFamily="50" charset="-128"/>
              <a:cs typeface="メイリオ" pitchFamily="50" charset="-128"/>
            </a:endParaRPr>
          </a:p>
          <a:p>
            <a:pPr algn="ctr"/>
            <a:r>
              <a:rPr kumimoji="1" lang="ja-JP" altLang="en-US" sz="1100" dirty="0" smtClean="0">
                <a:latin typeface="メイリオ" pitchFamily="50" charset="-128"/>
                <a:ea typeface="メイリオ" pitchFamily="50" charset="-128"/>
                <a:cs typeface="メイリオ" pitchFamily="50" charset="-128"/>
              </a:rPr>
              <a:t>計画</a:t>
            </a:r>
            <a:endParaRPr kumimoji="1" lang="en-US" altLang="ja-JP" sz="1100" dirty="0" smtClean="0">
              <a:latin typeface="メイリオ" pitchFamily="50" charset="-128"/>
              <a:ea typeface="メイリオ" pitchFamily="50" charset="-128"/>
              <a:cs typeface="メイリオ" pitchFamily="50" charset="-128"/>
            </a:endParaRPr>
          </a:p>
        </p:txBody>
      </p:sp>
      <p:sp>
        <p:nvSpPr>
          <p:cNvPr id="4" name="二等辺三角形 3"/>
          <p:cNvSpPr/>
          <p:nvPr/>
        </p:nvSpPr>
        <p:spPr bwMode="auto">
          <a:xfrm>
            <a:off x="3441924" y="3429000"/>
            <a:ext cx="215084" cy="176078"/>
          </a:xfrm>
          <a:prstGeom prst="triangle">
            <a:avLst/>
          </a:prstGeom>
          <a:solidFill>
            <a:srgbClr val="FF0000"/>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45" name="二等辺三角形 44"/>
          <p:cNvSpPr/>
          <p:nvPr/>
        </p:nvSpPr>
        <p:spPr bwMode="auto">
          <a:xfrm>
            <a:off x="4068884" y="3429000"/>
            <a:ext cx="215084" cy="176078"/>
          </a:xfrm>
          <a:prstGeom prst="triangle">
            <a:avLst/>
          </a:prstGeom>
          <a:solidFill>
            <a:srgbClr val="3333CC"/>
          </a:solidFill>
          <a:ln>
            <a:no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Arial Black" pitchFamily="34" charset="0"/>
            </a:endParaRPr>
          </a:p>
        </p:txBody>
      </p:sp>
      <p:sp>
        <p:nvSpPr>
          <p:cNvPr id="6" name="正方形/長方形 5"/>
          <p:cNvSpPr/>
          <p:nvPr/>
        </p:nvSpPr>
        <p:spPr>
          <a:xfrm>
            <a:off x="3175005" y="3573016"/>
            <a:ext cx="748923" cy="261610"/>
          </a:xfrm>
          <a:prstGeom prst="rect">
            <a:avLst/>
          </a:prstGeom>
        </p:spPr>
        <p:txBody>
          <a:bodyPr wrap="none">
            <a:spAutoFit/>
          </a:bodyPr>
          <a:lstStyle/>
          <a:p>
            <a:r>
              <a:rPr lang="ja-JP" altLang="en-US" sz="1100" dirty="0">
                <a:latin typeface="メイリオ" pitchFamily="50" charset="-128"/>
                <a:ea typeface="メイリオ" pitchFamily="50" charset="-128"/>
                <a:cs typeface="メイリオ" pitchFamily="50" charset="-128"/>
              </a:rPr>
              <a:t>方針稟議</a:t>
            </a:r>
            <a:endParaRPr lang="en-US" altLang="ja-JP" sz="1100" dirty="0">
              <a:latin typeface="メイリオ" pitchFamily="50" charset="-128"/>
              <a:ea typeface="メイリオ" pitchFamily="50" charset="-128"/>
              <a:cs typeface="メイリオ" pitchFamily="50" charset="-128"/>
            </a:endParaRPr>
          </a:p>
        </p:txBody>
      </p:sp>
      <p:sp>
        <p:nvSpPr>
          <p:cNvPr id="9" name="正方形/長方形 8"/>
          <p:cNvSpPr/>
          <p:nvPr/>
        </p:nvSpPr>
        <p:spPr>
          <a:xfrm>
            <a:off x="3995936" y="3573016"/>
            <a:ext cx="748923" cy="261610"/>
          </a:xfrm>
          <a:prstGeom prst="rect">
            <a:avLst/>
          </a:prstGeom>
        </p:spPr>
        <p:txBody>
          <a:bodyPr wrap="none">
            <a:spAutoFit/>
          </a:bodyPr>
          <a:lstStyle/>
          <a:p>
            <a:r>
              <a:rPr lang="ja-JP" altLang="en-US" sz="1100" dirty="0">
                <a:latin typeface="メイリオ" pitchFamily="50" charset="-128"/>
                <a:ea typeface="メイリオ" pitchFamily="50" charset="-128"/>
                <a:cs typeface="メイリオ" pitchFamily="50" charset="-128"/>
              </a:rPr>
              <a:t>実行稟議</a:t>
            </a:r>
          </a:p>
        </p:txBody>
      </p:sp>
    </p:spTree>
    <p:extLst>
      <p:ext uri="{BB962C8B-B14F-4D97-AF65-F5344CB8AC3E}">
        <p14:creationId xmlns:p14="http://schemas.microsoft.com/office/powerpoint/2010/main" val="253180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２ー１．重要キーワード１：「要求」とは</a:t>
            </a:r>
            <a:endParaRPr kumimoji="1" lang="ja-JP" altLang="en-US" dirty="0"/>
          </a:p>
        </p:txBody>
      </p:sp>
      <p:sp>
        <p:nvSpPr>
          <p:cNvPr id="48" name="Rectangle 3"/>
          <p:cNvSpPr>
            <a:spLocks noChangeArrowheads="1"/>
          </p:cNvSpPr>
          <p:nvPr/>
        </p:nvSpPr>
        <p:spPr bwMode="auto">
          <a:xfrm>
            <a:off x="251520" y="898266"/>
            <a:ext cx="4056647" cy="4464379"/>
          </a:xfrm>
          <a:prstGeom prst="rect">
            <a:avLst/>
          </a:prstGeom>
          <a:solidFill>
            <a:schemeClr val="bg1"/>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8900" indent="-88900" algn="l">
              <a:buFontTx/>
              <a:buChar char="•"/>
            </a:pPr>
            <a:r>
              <a:rPr lang="ja-JP" altLang="en-US" sz="1400" b="1" dirty="0" smtClean="0">
                <a:latin typeface="メイリオ" pitchFamily="50" charset="-128"/>
                <a:ea typeface="メイリオ" pitchFamily="50" charset="-128"/>
                <a:cs typeface="メイリオ" pitchFamily="50" charset="-128"/>
              </a:rPr>
              <a:t>あるべき姿と現状の姿の間にあるギャップ</a:t>
            </a:r>
            <a:r>
              <a:rPr lang="ja-JP" altLang="en-US" sz="1400" b="1" dirty="0">
                <a:latin typeface="メイリオ" pitchFamily="50" charset="-128"/>
                <a:ea typeface="メイリオ" pitchFamily="50" charset="-128"/>
                <a:cs typeface="メイリオ" pitchFamily="50" charset="-128"/>
              </a:rPr>
              <a:t>を埋めて</a:t>
            </a:r>
            <a:r>
              <a:rPr lang="ja-JP" altLang="en-US" sz="1400" b="1" dirty="0" smtClean="0">
                <a:latin typeface="メイリオ" pitchFamily="50" charset="-128"/>
                <a:ea typeface="メイリオ" pitchFamily="50" charset="-128"/>
                <a:cs typeface="メイリオ" pitchFamily="50" charset="-128"/>
              </a:rPr>
              <a:t>、ある</a:t>
            </a:r>
            <a:r>
              <a:rPr lang="ja-JP" altLang="en-US" sz="1400" b="1" dirty="0">
                <a:latin typeface="メイリオ" pitchFamily="50" charset="-128"/>
                <a:ea typeface="メイリオ" pitchFamily="50" charset="-128"/>
                <a:cs typeface="メイリオ" pitchFamily="50" charset="-128"/>
              </a:rPr>
              <a:t>べき姿を実現するために必要と</a:t>
            </a:r>
            <a:r>
              <a:rPr lang="ja-JP" altLang="en-US" sz="1400" b="1" dirty="0" smtClean="0">
                <a:latin typeface="メイリオ" pitchFamily="50" charset="-128"/>
                <a:ea typeface="メイリオ" pitchFamily="50" charset="-128"/>
                <a:cs typeface="メイリオ" pitchFamily="50" charset="-128"/>
              </a:rPr>
              <a:t>なる</a:t>
            </a:r>
            <a:r>
              <a:rPr lang="ja-JP" altLang="en-US" sz="1400" b="1" dirty="0" smtClean="0">
                <a:solidFill>
                  <a:srgbClr val="FF0000"/>
                </a:solidFill>
                <a:latin typeface="メイリオ" pitchFamily="50" charset="-128"/>
                <a:ea typeface="メイリオ" pitchFamily="50" charset="-128"/>
                <a:cs typeface="メイリオ" pitchFamily="50" charset="-128"/>
              </a:rPr>
              <a:t>能力</a:t>
            </a:r>
            <a:r>
              <a:rPr lang="en-US" altLang="ja-JP" sz="1400" b="1" dirty="0">
                <a:solidFill>
                  <a:srgbClr val="FF0000"/>
                </a:solidFill>
                <a:latin typeface="メイリオ" pitchFamily="50" charset="-128"/>
                <a:ea typeface="メイリオ" pitchFamily="50" charset="-128"/>
                <a:cs typeface="メイリオ" pitchFamily="50" charset="-128"/>
              </a:rPr>
              <a:t>(</a:t>
            </a:r>
            <a:r>
              <a:rPr lang="en-US" altLang="ja-JP" sz="1400" b="1" dirty="0" smtClean="0">
                <a:solidFill>
                  <a:srgbClr val="FF0000"/>
                </a:solidFill>
                <a:latin typeface="メイリオ" pitchFamily="50" charset="-128"/>
                <a:ea typeface="メイリオ" pitchFamily="50" charset="-128"/>
                <a:cs typeface="メイリオ" pitchFamily="50" charset="-128"/>
              </a:rPr>
              <a:t>Capability)</a:t>
            </a:r>
            <a:r>
              <a:rPr lang="ja-JP" altLang="en-US" sz="1400" b="1" dirty="0" smtClean="0">
                <a:latin typeface="メイリオ" pitchFamily="50" charset="-128"/>
                <a:ea typeface="メイリオ" pitchFamily="50" charset="-128"/>
                <a:cs typeface="メイリオ" pitchFamily="50" charset="-128"/>
              </a:rPr>
              <a:t>や</a:t>
            </a:r>
            <a:r>
              <a:rPr lang="ja-JP" altLang="en-US" sz="1400" b="1" dirty="0" smtClean="0">
                <a:solidFill>
                  <a:srgbClr val="FF0000"/>
                </a:solidFill>
                <a:latin typeface="メイリオ" pitchFamily="50" charset="-128"/>
                <a:ea typeface="メイリオ" pitchFamily="50" charset="-128"/>
                <a:cs typeface="メイリオ" pitchFamily="50" charset="-128"/>
              </a:rPr>
              <a:t>条件</a:t>
            </a:r>
            <a:r>
              <a:rPr lang="en-US" altLang="ja-JP" sz="1400" b="1" dirty="0" smtClean="0">
                <a:solidFill>
                  <a:srgbClr val="FF0000"/>
                </a:solidFill>
                <a:latin typeface="メイリオ" pitchFamily="50" charset="-128"/>
                <a:ea typeface="メイリオ" pitchFamily="50" charset="-128"/>
                <a:cs typeface="メイリオ" pitchFamily="50" charset="-128"/>
              </a:rPr>
              <a:t>(Condition)</a:t>
            </a:r>
          </a:p>
        </p:txBody>
      </p:sp>
      <p:sp>
        <p:nvSpPr>
          <p:cNvPr id="51" name="Rectangle 4"/>
          <p:cNvSpPr>
            <a:spLocks noChangeArrowheads="1"/>
          </p:cNvSpPr>
          <p:nvPr/>
        </p:nvSpPr>
        <p:spPr bwMode="auto">
          <a:xfrm>
            <a:off x="4427984" y="898266"/>
            <a:ext cx="4464496" cy="211857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8900" indent="-88900" algn="l">
              <a:buFontTx/>
              <a:buChar char="•"/>
            </a:pPr>
            <a:r>
              <a:rPr lang="ja-JP" altLang="en-US" sz="1400" b="1" dirty="0" smtClean="0">
                <a:latin typeface="メイリオ" pitchFamily="50" charset="-128"/>
                <a:ea typeface="メイリオ" pitchFamily="50" charset="-128"/>
                <a:cs typeface="メイリオ" pitchFamily="50" charset="-128"/>
              </a:rPr>
              <a:t> </a:t>
            </a:r>
            <a:r>
              <a:rPr lang="ja-JP" altLang="en-US" sz="1400" b="1" dirty="0" smtClean="0">
                <a:solidFill>
                  <a:srgbClr val="FF0000"/>
                </a:solidFill>
                <a:latin typeface="メイリオ" pitchFamily="50" charset="-128"/>
                <a:ea typeface="メイリオ" pitchFamily="50" charset="-128"/>
                <a:cs typeface="メイリオ" pitchFamily="50" charset="-128"/>
              </a:rPr>
              <a:t>個々の要望</a:t>
            </a:r>
            <a:r>
              <a:rPr lang="en-US" altLang="ja-JP" sz="1400" b="1" dirty="0" smtClean="0">
                <a:solidFill>
                  <a:srgbClr val="FF0000"/>
                </a:solidFill>
                <a:latin typeface="メイリオ" pitchFamily="50" charset="-128"/>
                <a:ea typeface="メイリオ" pitchFamily="50" charset="-128"/>
                <a:cs typeface="メイリオ" pitchFamily="50" charset="-128"/>
              </a:rPr>
              <a:t>(</a:t>
            </a:r>
            <a:r>
              <a:rPr lang="en-US" altLang="ja-JP" sz="1400" b="1" dirty="0">
                <a:solidFill>
                  <a:srgbClr val="FF0000"/>
                </a:solidFill>
                <a:latin typeface="メイリオ" pitchFamily="50" charset="-128"/>
                <a:ea typeface="メイリオ" pitchFamily="50" charset="-128"/>
                <a:cs typeface="メイリオ" pitchFamily="50" charset="-128"/>
              </a:rPr>
              <a:t>Demand)</a:t>
            </a:r>
            <a:r>
              <a:rPr lang="ja-JP" altLang="en-US" sz="1400" b="1" dirty="0">
                <a:solidFill>
                  <a:srgbClr val="000000"/>
                </a:solidFill>
                <a:latin typeface="メイリオ" pitchFamily="50" charset="-128"/>
                <a:ea typeface="メイリオ" pitchFamily="50" charset="-128"/>
                <a:cs typeface="メイリオ" pitchFamily="50" charset="-128"/>
              </a:rPr>
              <a:t>をそのまま聞く事ではない</a:t>
            </a:r>
          </a:p>
        </p:txBody>
      </p:sp>
      <p:pic>
        <p:nvPicPr>
          <p:cNvPr id="53" name="Picture 5" descr="PE0172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876" y="2045719"/>
            <a:ext cx="616948" cy="49826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PE0168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0062" y="2211806"/>
            <a:ext cx="603759" cy="664347"/>
          </a:xfrm>
          <a:prstGeom prst="rect">
            <a:avLst/>
          </a:prstGeom>
          <a:noFill/>
          <a:extLst>
            <a:ext uri="{909E8E84-426E-40DD-AFC4-6F175D3DCCD1}">
              <a14:hiddenFill xmlns:a14="http://schemas.microsoft.com/office/drawing/2010/main">
                <a:solidFill>
                  <a:srgbClr val="FFFFFF"/>
                </a:solidFill>
              </a14:hiddenFill>
            </a:ext>
          </a:extLst>
        </p:spPr>
      </p:pic>
      <p:sp>
        <p:nvSpPr>
          <p:cNvPr id="55" name="AutoShape 9"/>
          <p:cNvSpPr>
            <a:spLocks noChangeArrowheads="1"/>
          </p:cNvSpPr>
          <p:nvPr/>
        </p:nvSpPr>
        <p:spPr bwMode="auto">
          <a:xfrm>
            <a:off x="6300192" y="1412776"/>
            <a:ext cx="1039132" cy="328567"/>
          </a:xfrm>
          <a:prstGeom prst="wedgeRoundRectCallout">
            <a:avLst>
              <a:gd name="adj1" fmla="val 41191"/>
              <a:gd name="adj2" fmla="val 123405"/>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100" b="1" dirty="0">
                <a:solidFill>
                  <a:srgbClr val="000000"/>
                </a:solidFill>
                <a:latin typeface="メイリオ" pitchFamily="50" charset="-128"/>
                <a:ea typeface="メイリオ" pitchFamily="50" charset="-128"/>
                <a:cs typeface="メイリオ" pitchFamily="50" charset="-128"/>
              </a:rPr>
              <a:t>ああしたい</a:t>
            </a:r>
          </a:p>
        </p:txBody>
      </p:sp>
      <p:sp>
        <p:nvSpPr>
          <p:cNvPr id="63" name="AutoShape 10"/>
          <p:cNvSpPr>
            <a:spLocks noChangeArrowheads="1"/>
          </p:cNvSpPr>
          <p:nvPr/>
        </p:nvSpPr>
        <p:spPr bwMode="auto">
          <a:xfrm>
            <a:off x="6111176" y="2614785"/>
            <a:ext cx="1086747" cy="292789"/>
          </a:xfrm>
          <a:prstGeom prst="wedgeRoundRectCallout">
            <a:avLst>
              <a:gd name="adj1" fmla="val 69735"/>
              <a:gd name="adj2" fmla="val -40803"/>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100" b="1" dirty="0">
                <a:solidFill>
                  <a:srgbClr val="000000"/>
                </a:solidFill>
                <a:latin typeface="メイリオ" pitchFamily="50" charset="-128"/>
                <a:ea typeface="メイリオ" pitchFamily="50" charset="-128"/>
                <a:cs typeface="メイリオ" pitchFamily="50" charset="-128"/>
              </a:rPr>
              <a:t>これもしたい</a:t>
            </a:r>
          </a:p>
        </p:txBody>
      </p:sp>
      <p:sp>
        <p:nvSpPr>
          <p:cNvPr id="64" name="AutoShape 11"/>
          <p:cNvSpPr>
            <a:spLocks noChangeArrowheads="1"/>
          </p:cNvSpPr>
          <p:nvPr/>
        </p:nvSpPr>
        <p:spPr bwMode="auto">
          <a:xfrm>
            <a:off x="7452321" y="1669055"/>
            <a:ext cx="936104" cy="292789"/>
          </a:xfrm>
          <a:prstGeom prst="wedgeRoundRectCallout">
            <a:avLst>
              <a:gd name="adj1" fmla="val -12853"/>
              <a:gd name="adj2" fmla="val 120526"/>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100" b="1" dirty="0">
                <a:solidFill>
                  <a:srgbClr val="000000"/>
                </a:solidFill>
                <a:latin typeface="メイリオ" pitchFamily="50" charset="-128"/>
                <a:ea typeface="メイリオ" pitchFamily="50" charset="-128"/>
                <a:cs typeface="メイリオ" pitchFamily="50" charset="-128"/>
              </a:rPr>
              <a:t>こうしたい</a:t>
            </a:r>
          </a:p>
        </p:txBody>
      </p:sp>
      <p:sp>
        <p:nvSpPr>
          <p:cNvPr id="67" name="AutoShape 17"/>
          <p:cNvSpPr>
            <a:spLocks noChangeArrowheads="1"/>
          </p:cNvSpPr>
          <p:nvPr/>
        </p:nvSpPr>
        <p:spPr bwMode="auto">
          <a:xfrm>
            <a:off x="3205374" y="2265842"/>
            <a:ext cx="720080" cy="2216391"/>
          </a:xfrm>
          <a:prstGeom prst="upDownArrow">
            <a:avLst>
              <a:gd name="adj1" fmla="val 50000"/>
              <a:gd name="adj2" fmla="val 31512"/>
            </a:avLst>
          </a:prstGeom>
          <a:solidFill>
            <a:srgbClr val="6666FF"/>
          </a:solidFill>
          <a:ln w="9525" algn="ctr">
            <a:solidFill>
              <a:schemeClr val="tx1"/>
            </a:solidFill>
            <a:miter lim="800000"/>
            <a:headEnd/>
            <a:tailEnd/>
          </a:ln>
          <a:effectLst/>
          <a:extLst/>
        </p:spPr>
        <p:txBody>
          <a:bodyPr vert="wordArtVertRtl" wrap="none" lIns="90000" tIns="46800" rIns="90000" bIns="46800" anchor="ctr"/>
          <a:lstStyle/>
          <a:p>
            <a:pPr eaLnBrk="1" hangingPunct="1">
              <a:spcBef>
                <a:spcPct val="50000"/>
              </a:spcBef>
            </a:pPr>
            <a:r>
              <a:rPr lang="ja-JP" altLang="en-US" sz="1200" b="1" dirty="0" smtClean="0">
                <a:solidFill>
                  <a:schemeClr val="bg1"/>
                </a:solidFill>
                <a:latin typeface="メイリオ" pitchFamily="50" charset="-128"/>
                <a:ea typeface="メイリオ" pitchFamily="50" charset="-128"/>
                <a:cs typeface="メイリオ" pitchFamily="50" charset="-128"/>
              </a:rPr>
              <a:t>ギャップ</a:t>
            </a:r>
            <a:endParaRPr lang="en-US" altLang="ja-JP" sz="1200" b="1" dirty="0">
              <a:solidFill>
                <a:schemeClr val="bg1"/>
              </a:solidFill>
              <a:latin typeface="メイリオ" pitchFamily="50" charset="-128"/>
              <a:ea typeface="メイリオ" pitchFamily="50" charset="-128"/>
              <a:cs typeface="メイリオ" pitchFamily="50" charset="-128"/>
            </a:endParaRPr>
          </a:p>
        </p:txBody>
      </p:sp>
      <p:sp>
        <p:nvSpPr>
          <p:cNvPr id="68" name="AutoShape 18"/>
          <p:cNvSpPr>
            <a:spLocks noChangeArrowheads="1"/>
          </p:cNvSpPr>
          <p:nvPr/>
        </p:nvSpPr>
        <p:spPr bwMode="auto">
          <a:xfrm flipV="1">
            <a:off x="1549317" y="1484784"/>
            <a:ext cx="718427" cy="3521117"/>
          </a:xfrm>
          <a:prstGeom prst="curvedRightArrow">
            <a:avLst>
              <a:gd name="adj1" fmla="val 66544"/>
              <a:gd name="adj2" fmla="val 119596"/>
              <a:gd name="adj3" fmla="val 33333"/>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200">
              <a:latin typeface="+mj-lt"/>
            </a:endParaRPr>
          </a:p>
        </p:txBody>
      </p:sp>
      <p:pic>
        <p:nvPicPr>
          <p:cNvPr id="69" name="Picture 20" descr="PE0168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2473877"/>
            <a:ext cx="610134" cy="54161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1" descr="PE0172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577851"/>
            <a:ext cx="668338" cy="49826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2" descr="PE0168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61" y="3370544"/>
            <a:ext cx="654050" cy="664347"/>
          </a:xfrm>
          <a:prstGeom prst="rect">
            <a:avLst/>
          </a:prstGeom>
          <a:noFill/>
          <a:extLst>
            <a:ext uri="{909E8E84-426E-40DD-AFC4-6F175D3DCCD1}">
              <a14:hiddenFill xmlns:a14="http://schemas.microsoft.com/office/drawing/2010/main">
                <a:solidFill>
                  <a:srgbClr val="FFFFFF"/>
                </a:solidFill>
              </a14:hiddenFill>
            </a:ext>
          </a:extLst>
        </p:spPr>
      </p:pic>
      <p:sp>
        <p:nvSpPr>
          <p:cNvPr id="72" name="AutoShape 23"/>
          <p:cNvSpPr>
            <a:spLocks noChangeArrowheads="1"/>
          </p:cNvSpPr>
          <p:nvPr/>
        </p:nvSpPr>
        <p:spPr bwMode="auto">
          <a:xfrm>
            <a:off x="598675" y="1786141"/>
            <a:ext cx="1071563" cy="662850"/>
          </a:xfrm>
          <a:prstGeom prst="flowChartMulti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dirty="0">
                <a:solidFill>
                  <a:srgbClr val="000000"/>
                </a:solidFill>
                <a:latin typeface="メイリオ" pitchFamily="50" charset="-128"/>
                <a:ea typeface="メイリオ" pitchFamily="50" charset="-128"/>
                <a:cs typeface="メイリオ" pitchFamily="50" charset="-128"/>
              </a:rPr>
              <a:t>ビジネス</a:t>
            </a:r>
          </a:p>
          <a:p>
            <a:r>
              <a:rPr lang="ja-JP" altLang="en-US" sz="1200" b="1" dirty="0">
                <a:solidFill>
                  <a:srgbClr val="000000"/>
                </a:solidFill>
                <a:latin typeface="メイリオ" pitchFamily="50" charset="-128"/>
                <a:ea typeface="メイリオ" pitchFamily="50" charset="-128"/>
                <a:cs typeface="メイリオ" pitchFamily="50" charset="-128"/>
              </a:rPr>
              <a:t>戦略</a:t>
            </a:r>
          </a:p>
        </p:txBody>
      </p:sp>
      <p:sp>
        <p:nvSpPr>
          <p:cNvPr id="73" name="AutoShape 27"/>
          <p:cNvSpPr>
            <a:spLocks noChangeArrowheads="1"/>
          </p:cNvSpPr>
          <p:nvPr/>
        </p:nvSpPr>
        <p:spPr bwMode="auto">
          <a:xfrm>
            <a:off x="2117484" y="2754256"/>
            <a:ext cx="1107448" cy="890929"/>
          </a:xfrm>
          <a:prstGeom prst="wedgeRectCallout">
            <a:avLst>
              <a:gd name="adj1" fmla="val 68299"/>
              <a:gd name="adj2" fmla="val 31549"/>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spcBef>
                <a:spcPts val="0"/>
              </a:spcBef>
            </a:pPr>
            <a:r>
              <a:rPr lang="ja-JP" altLang="en-US" sz="1200" b="1" dirty="0" smtClean="0">
                <a:latin typeface="メイリオ" pitchFamily="50" charset="-128"/>
                <a:ea typeface="メイリオ" pitchFamily="50" charset="-128"/>
                <a:cs typeface="メイリオ" pitchFamily="50" charset="-128"/>
              </a:rPr>
              <a:t>埋めるため</a:t>
            </a:r>
            <a:r>
              <a:rPr lang="ja-JP" altLang="en-US" sz="1200" b="1" dirty="0">
                <a:latin typeface="メイリオ" pitchFamily="50" charset="-128"/>
                <a:ea typeface="メイリオ" pitchFamily="50" charset="-128"/>
                <a:cs typeface="メイリオ" pitchFamily="50" charset="-128"/>
              </a:rPr>
              <a:t>の</a:t>
            </a:r>
          </a:p>
          <a:p>
            <a:pPr eaLnBrk="1" hangingPunct="1">
              <a:spcBef>
                <a:spcPts val="0"/>
              </a:spcBef>
            </a:pPr>
            <a:r>
              <a:rPr lang="ja-JP" altLang="en-US" sz="1200" b="1" dirty="0">
                <a:solidFill>
                  <a:srgbClr val="FF0000"/>
                </a:solidFill>
                <a:latin typeface="メイリオ" pitchFamily="50" charset="-128"/>
                <a:ea typeface="メイリオ" pitchFamily="50" charset="-128"/>
                <a:cs typeface="メイリオ" pitchFamily="50" charset="-128"/>
              </a:rPr>
              <a:t>能力・条件</a:t>
            </a:r>
          </a:p>
        </p:txBody>
      </p:sp>
      <p:pic>
        <p:nvPicPr>
          <p:cNvPr id="74" name="Picture 14" descr="MCj042383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9924" y="1669055"/>
            <a:ext cx="809839" cy="6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5" name="グループ化 74"/>
          <p:cNvGrpSpPr/>
          <p:nvPr/>
        </p:nvGrpSpPr>
        <p:grpSpPr>
          <a:xfrm>
            <a:off x="1187624" y="2813228"/>
            <a:ext cx="867681" cy="771871"/>
            <a:chOff x="1129153" y="4453841"/>
            <a:chExt cx="936000" cy="936000"/>
          </a:xfrm>
          <a:solidFill>
            <a:srgbClr val="FFCCFF"/>
          </a:solidFill>
        </p:grpSpPr>
        <p:sp>
          <p:nvSpPr>
            <p:cNvPr id="99" name="円/楕円 98"/>
            <p:cNvSpPr/>
            <p:nvPr/>
          </p:nvSpPr>
          <p:spPr bwMode="auto">
            <a:xfrm>
              <a:off x="1129153" y="4453841"/>
              <a:ext cx="936000" cy="936000"/>
            </a:xfrm>
            <a:prstGeom prst="ellipse">
              <a:avLst/>
            </a:prstGeom>
            <a:grp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rgbClr val="000000"/>
                </a:solidFill>
                <a:effectLst/>
                <a:latin typeface="+mj-lt"/>
                <a:ea typeface="MS UI Gothic" pitchFamily="50" charset="-128"/>
              </a:endParaRPr>
            </a:p>
          </p:txBody>
        </p:sp>
        <p:sp>
          <p:nvSpPr>
            <p:cNvPr id="98" name="Text Box 19"/>
            <p:cNvSpPr txBox="1">
              <a:spLocks noChangeArrowheads="1"/>
            </p:cNvSpPr>
            <p:nvPr/>
          </p:nvSpPr>
          <p:spPr bwMode="auto">
            <a:xfrm>
              <a:off x="1200778" y="4700747"/>
              <a:ext cx="844206" cy="485189"/>
            </a:xfrm>
            <a:prstGeom prst="rect">
              <a:avLst/>
            </a:prstGeom>
            <a:noFill/>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2000" b="1" dirty="0" smtClean="0">
                  <a:latin typeface="メイリオ" pitchFamily="50" charset="-128"/>
                  <a:ea typeface="メイリオ" pitchFamily="50" charset="-128"/>
                  <a:cs typeface="メイリオ" pitchFamily="50" charset="-128"/>
                </a:rPr>
                <a:t>要求 </a:t>
              </a:r>
              <a:endParaRPr lang="ja-JP" altLang="en-US" sz="2000" b="1" dirty="0">
                <a:latin typeface="メイリオ" pitchFamily="50" charset="-128"/>
                <a:ea typeface="メイリオ" pitchFamily="50" charset="-128"/>
                <a:cs typeface="メイリオ" pitchFamily="50" charset="-128"/>
              </a:endParaRPr>
            </a:p>
          </p:txBody>
        </p:sp>
      </p:grpSp>
      <p:sp>
        <p:nvSpPr>
          <p:cNvPr id="76" name="Text Box 26"/>
          <p:cNvSpPr txBox="1">
            <a:spLocks noChangeArrowheads="1"/>
          </p:cNvSpPr>
          <p:nvPr/>
        </p:nvSpPr>
        <p:spPr bwMode="auto">
          <a:xfrm>
            <a:off x="6013287" y="1822026"/>
            <a:ext cx="6469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ja-JP" altLang="en-US" sz="2000" b="1" dirty="0">
                <a:latin typeface="メイリオ" pitchFamily="50" charset="-128"/>
                <a:ea typeface="メイリオ" pitchFamily="50" charset="-128"/>
                <a:cs typeface="メイリオ" pitchFamily="50" charset="-128"/>
              </a:rPr>
              <a:t>要求</a:t>
            </a:r>
          </a:p>
        </p:txBody>
      </p:sp>
      <p:grpSp>
        <p:nvGrpSpPr>
          <p:cNvPr id="77" name="グループ化 76"/>
          <p:cNvGrpSpPr/>
          <p:nvPr/>
        </p:nvGrpSpPr>
        <p:grpSpPr>
          <a:xfrm>
            <a:off x="5797264" y="1906681"/>
            <a:ext cx="858745" cy="460832"/>
            <a:chOff x="6300788" y="5121648"/>
            <a:chExt cx="930275" cy="636927"/>
          </a:xfrm>
        </p:grpSpPr>
        <p:cxnSp>
          <p:nvCxnSpPr>
            <p:cNvPr id="96" name="直線コネクタ 95"/>
            <p:cNvCxnSpPr/>
            <p:nvPr/>
          </p:nvCxnSpPr>
          <p:spPr bwMode="auto">
            <a:xfrm>
              <a:off x="6300788" y="5121648"/>
              <a:ext cx="930275" cy="63692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線コネクタ 96"/>
            <p:cNvCxnSpPr/>
            <p:nvPr/>
          </p:nvCxnSpPr>
          <p:spPr bwMode="auto">
            <a:xfrm flipH="1">
              <a:off x="6300788" y="5121648"/>
              <a:ext cx="930275" cy="63692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8" name="Rectangle 4"/>
          <p:cNvSpPr>
            <a:spLocks noChangeArrowheads="1"/>
          </p:cNvSpPr>
          <p:nvPr/>
        </p:nvSpPr>
        <p:spPr bwMode="auto">
          <a:xfrm>
            <a:off x="4427984" y="3130455"/>
            <a:ext cx="4464496" cy="223219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8900" indent="-88900" algn="l">
              <a:buFontTx/>
              <a:buChar char="•"/>
            </a:pPr>
            <a:r>
              <a:rPr lang="ja-JP" altLang="en-US" sz="1400" b="1" dirty="0">
                <a:solidFill>
                  <a:srgbClr val="000000"/>
                </a:solidFill>
                <a:latin typeface="メイリオ" pitchFamily="50" charset="-128"/>
                <a:ea typeface="メイリオ" pitchFamily="50" charset="-128"/>
                <a:cs typeface="メイリオ" pitchFamily="50" charset="-128"/>
              </a:rPr>
              <a:t> </a:t>
            </a:r>
            <a:r>
              <a:rPr lang="ja-JP" altLang="en-US" sz="1400" b="1" dirty="0" smtClean="0">
                <a:solidFill>
                  <a:srgbClr val="000000"/>
                </a:solidFill>
                <a:latin typeface="メイリオ" pitchFamily="50" charset="-128"/>
                <a:ea typeface="メイリオ" pitchFamily="50" charset="-128"/>
                <a:cs typeface="メイリオ" pitchFamily="50" charset="-128"/>
              </a:rPr>
              <a:t>あるべき姿の実現に貢献しないものは要求ではない</a:t>
            </a:r>
            <a:endParaRPr lang="ja-JP" altLang="en-US" sz="1400" b="1" dirty="0">
              <a:solidFill>
                <a:srgbClr val="000000"/>
              </a:solidFill>
              <a:latin typeface="メイリオ" pitchFamily="50" charset="-128"/>
              <a:ea typeface="メイリオ" pitchFamily="50" charset="-128"/>
              <a:cs typeface="メイリオ" pitchFamily="50" charset="-128"/>
            </a:endParaRPr>
          </a:p>
        </p:txBody>
      </p:sp>
      <p:sp>
        <p:nvSpPr>
          <p:cNvPr id="79" name="Rectangle 15"/>
          <p:cNvSpPr>
            <a:spLocks noChangeArrowheads="1"/>
          </p:cNvSpPr>
          <p:nvPr/>
        </p:nvSpPr>
        <p:spPr bwMode="auto">
          <a:xfrm>
            <a:off x="6172300" y="4738967"/>
            <a:ext cx="1561150" cy="487938"/>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dirty="0">
                <a:latin typeface="メイリオ" pitchFamily="50" charset="-128"/>
                <a:ea typeface="メイリオ" pitchFamily="50" charset="-128"/>
                <a:cs typeface="メイリオ" pitchFamily="50" charset="-128"/>
              </a:rPr>
              <a:t>現状の</a:t>
            </a:r>
            <a:r>
              <a:rPr lang="ja-JP" altLang="en-US" sz="1200" b="1" dirty="0" smtClean="0">
                <a:latin typeface="メイリオ" pitchFamily="50" charset="-128"/>
                <a:ea typeface="メイリオ" pitchFamily="50" charset="-128"/>
                <a:cs typeface="メイリオ" pitchFamily="50" charset="-128"/>
              </a:rPr>
              <a:t>姿</a:t>
            </a:r>
            <a:endParaRPr lang="ja-JP" altLang="en-US" sz="1200" b="1" dirty="0">
              <a:latin typeface="メイリオ" pitchFamily="50" charset="-128"/>
              <a:ea typeface="メイリオ" pitchFamily="50" charset="-128"/>
              <a:cs typeface="メイリオ" pitchFamily="50" charset="-128"/>
            </a:endParaRPr>
          </a:p>
        </p:txBody>
      </p:sp>
      <p:sp>
        <p:nvSpPr>
          <p:cNvPr id="80" name="Rectangle 16"/>
          <p:cNvSpPr>
            <a:spLocks noChangeArrowheads="1"/>
          </p:cNvSpPr>
          <p:nvPr/>
        </p:nvSpPr>
        <p:spPr bwMode="auto">
          <a:xfrm>
            <a:off x="6182707" y="3462281"/>
            <a:ext cx="1561150" cy="468403"/>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dirty="0">
                <a:latin typeface="メイリオ" pitchFamily="50" charset="-128"/>
                <a:ea typeface="メイリオ" pitchFamily="50" charset="-128"/>
                <a:cs typeface="メイリオ" pitchFamily="50" charset="-128"/>
              </a:rPr>
              <a:t>あるべき</a:t>
            </a:r>
            <a:r>
              <a:rPr lang="ja-JP" altLang="en-US" sz="1200" b="1" dirty="0" smtClean="0">
                <a:latin typeface="メイリオ" pitchFamily="50" charset="-128"/>
                <a:ea typeface="メイリオ" pitchFamily="50" charset="-128"/>
                <a:cs typeface="メイリオ" pitchFamily="50" charset="-128"/>
              </a:rPr>
              <a:t>姿</a:t>
            </a:r>
            <a:endParaRPr lang="ja-JP" altLang="en-US" sz="1200" b="1" dirty="0">
              <a:latin typeface="メイリオ" pitchFamily="50" charset="-128"/>
              <a:ea typeface="メイリオ" pitchFamily="50" charset="-128"/>
              <a:cs typeface="メイリオ" pitchFamily="50" charset="-128"/>
            </a:endParaRPr>
          </a:p>
        </p:txBody>
      </p:sp>
      <p:sp>
        <p:nvSpPr>
          <p:cNvPr id="81" name="上矢印 80"/>
          <p:cNvSpPr/>
          <p:nvPr/>
        </p:nvSpPr>
        <p:spPr bwMode="auto">
          <a:xfrm rot="19130561">
            <a:off x="5324898" y="3602286"/>
            <a:ext cx="724206" cy="1287601"/>
          </a:xfrm>
          <a:prstGeom prst="upArrow">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wordArtVertRtl" wrap="none" lIns="90000" tIns="46800" rIns="90000" bIns="46800" anchor="ctr"/>
          <a:lstStyle/>
          <a:p>
            <a:pPr eaLnBrk="1" hangingPunct="1">
              <a:spcBef>
                <a:spcPct val="50000"/>
              </a:spcBef>
            </a:pPr>
            <a:endParaRPr lang="ja-JP" altLang="en-US" sz="1200" b="1">
              <a:latin typeface="+mj-lt"/>
            </a:endParaRPr>
          </a:p>
        </p:txBody>
      </p:sp>
      <p:sp>
        <p:nvSpPr>
          <p:cNvPr id="82" name="上矢印 81"/>
          <p:cNvSpPr/>
          <p:nvPr/>
        </p:nvSpPr>
        <p:spPr bwMode="auto">
          <a:xfrm rot="16200000">
            <a:off x="6595649" y="3744435"/>
            <a:ext cx="739449" cy="1261063"/>
          </a:xfrm>
          <a:prstGeom prst="upArrow">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wordArtVertRtl" wrap="none" lIns="90000" tIns="46800" rIns="90000" bIns="46800" anchor="ctr"/>
          <a:lstStyle/>
          <a:p>
            <a:pPr eaLnBrk="1" hangingPunct="1">
              <a:spcBef>
                <a:spcPct val="50000"/>
              </a:spcBef>
            </a:pPr>
            <a:endParaRPr lang="ja-JP" altLang="en-US" sz="1200" b="1">
              <a:latin typeface="+mj-lt"/>
            </a:endParaRPr>
          </a:p>
        </p:txBody>
      </p:sp>
      <p:grpSp>
        <p:nvGrpSpPr>
          <p:cNvPr id="83" name="グループ化 82"/>
          <p:cNvGrpSpPr/>
          <p:nvPr/>
        </p:nvGrpSpPr>
        <p:grpSpPr>
          <a:xfrm>
            <a:off x="6489509" y="4151346"/>
            <a:ext cx="858745" cy="460832"/>
            <a:chOff x="6320478" y="5128856"/>
            <a:chExt cx="930275" cy="488928"/>
          </a:xfrm>
        </p:grpSpPr>
        <p:sp>
          <p:nvSpPr>
            <p:cNvPr id="92" name="Text Box 26"/>
            <p:cNvSpPr txBox="1">
              <a:spLocks noChangeArrowheads="1"/>
            </p:cNvSpPr>
            <p:nvPr/>
          </p:nvSpPr>
          <p:spPr bwMode="auto">
            <a:xfrm>
              <a:off x="6438439" y="5192834"/>
              <a:ext cx="755737" cy="42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2000" b="1" dirty="0">
                  <a:latin typeface="メイリオ" pitchFamily="50" charset="-128"/>
                  <a:ea typeface="メイリオ" pitchFamily="50" charset="-128"/>
                  <a:cs typeface="メイリオ" pitchFamily="50" charset="-128"/>
                </a:rPr>
                <a:t>要求</a:t>
              </a:r>
            </a:p>
          </p:txBody>
        </p:sp>
        <p:grpSp>
          <p:nvGrpSpPr>
            <p:cNvPr id="93" name="グループ化 92"/>
            <p:cNvGrpSpPr/>
            <p:nvPr/>
          </p:nvGrpSpPr>
          <p:grpSpPr>
            <a:xfrm>
              <a:off x="6320478" y="5128856"/>
              <a:ext cx="930275" cy="488928"/>
              <a:chOff x="6300788" y="5121648"/>
              <a:chExt cx="930275" cy="636927"/>
            </a:xfrm>
          </p:grpSpPr>
          <p:cxnSp>
            <p:nvCxnSpPr>
              <p:cNvPr id="94" name="直線コネクタ 93"/>
              <p:cNvCxnSpPr/>
              <p:nvPr/>
            </p:nvCxnSpPr>
            <p:spPr bwMode="auto">
              <a:xfrm>
                <a:off x="6300788" y="5121648"/>
                <a:ext cx="930275" cy="63692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線コネクタ 94"/>
              <p:cNvCxnSpPr/>
              <p:nvPr/>
            </p:nvCxnSpPr>
            <p:spPr bwMode="auto">
              <a:xfrm flipH="1">
                <a:off x="6300788" y="5121648"/>
                <a:ext cx="930275" cy="63692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84" name="グループ化 83"/>
          <p:cNvGrpSpPr/>
          <p:nvPr/>
        </p:nvGrpSpPr>
        <p:grpSpPr>
          <a:xfrm>
            <a:off x="5252431" y="4064572"/>
            <a:ext cx="858745" cy="460832"/>
            <a:chOff x="6320478" y="5128856"/>
            <a:chExt cx="930275" cy="488928"/>
          </a:xfrm>
        </p:grpSpPr>
        <p:sp>
          <p:nvSpPr>
            <p:cNvPr id="88" name="Text Box 26"/>
            <p:cNvSpPr txBox="1">
              <a:spLocks noChangeArrowheads="1"/>
            </p:cNvSpPr>
            <p:nvPr/>
          </p:nvSpPr>
          <p:spPr bwMode="auto">
            <a:xfrm>
              <a:off x="6451381" y="5169855"/>
              <a:ext cx="755737" cy="42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2000" b="1" dirty="0">
                  <a:latin typeface="メイリオ" pitchFamily="50" charset="-128"/>
                  <a:ea typeface="メイリオ" pitchFamily="50" charset="-128"/>
                  <a:cs typeface="メイリオ" pitchFamily="50" charset="-128"/>
                </a:rPr>
                <a:t>要求</a:t>
              </a:r>
            </a:p>
          </p:txBody>
        </p:sp>
        <p:grpSp>
          <p:nvGrpSpPr>
            <p:cNvPr id="89" name="グループ化 88"/>
            <p:cNvGrpSpPr/>
            <p:nvPr/>
          </p:nvGrpSpPr>
          <p:grpSpPr>
            <a:xfrm>
              <a:off x="6320478" y="5128856"/>
              <a:ext cx="930275" cy="488928"/>
              <a:chOff x="6300788" y="5121648"/>
              <a:chExt cx="930275" cy="636927"/>
            </a:xfrm>
          </p:grpSpPr>
          <p:cxnSp>
            <p:nvCxnSpPr>
              <p:cNvPr id="90" name="直線コネクタ 89"/>
              <p:cNvCxnSpPr/>
              <p:nvPr/>
            </p:nvCxnSpPr>
            <p:spPr bwMode="auto">
              <a:xfrm>
                <a:off x="6300788" y="5121648"/>
                <a:ext cx="930275" cy="63692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コネクタ 90"/>
              <p:cNvCxnSpPr/>
              <p:nvPr/>
            </p:nvCxnSpPr>
            <p:spPr bwMode="auto">
              <a:xfrm flipH="1">
                <a:off x="6300788" y="5121648"/>
                <a:ext cx="930275" cy="63692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85" name="Text Box 6"/>
          <p:cNvSpPr txBox="1">
            <a:spLocks noChangeArrowheads="1"/>
          </p:cNvSpPr>
          <p:nvPr/>
        </p:nvSpPr>
        <p:spPr bwMode="auto">
          <a:xfrm>
            <a:off x="428263" y="5170616"/>
            <a:ext cx="3879905" cy="19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10800" rIns="18000" bIns="10800">
            <a:spAutoFit/>
          </a:bodyPr>
          <a:lstStyle>
            <a:lvl1pPr>
              <a:defRPr kumimoji="1" sz="1200">
                <a:solidFill>
                  <a:srgbClr val="000066"/>
                </a:solidFill>
                <a:latin typeface="ＭＳ Ｐゴシック" pitchFamily="50" charset="-128"/>
                <a:ea typeface="ＭＳ Ｐゴシック" pitchFamily="50" charset="-128"/>
              </a:defRPr>
            </a:lvl1pPr>
            <a:lvl2pPr marL="742950" indent="-285750">
              <a:defRPr kumimoji="1" sz="1200">
                <a:solidFill>
                  <a:srgbClr val="000066"/>
                </a:solidFill>
                <a:latin typeface="ＭＳ Ｐゴシック" pitchFamily="50" charset="-128"/>
                <a:ea typeface="ＭＳ Ｐゴシック" pitchFamily="50" charset="-128"/>
              </a:defRPr>
            </a:lvl2pPr>
            <a:lvl3pPr marL="1143000" indent="-228600">
              <a:defRPr kumimoji="1" sz="1200">
                <a:solidFill>
                  <a:srgbClr val="000066"/>
                </a:solidFill>
                <a:latin typeface="ＭＳ Ｐゴシック" pitchFamily="50" charset="-128"/>
                <a:ea typeface="ＭＳ Ｐゴシック" pitchFamily="50" charset="-128"/>
              </a:defRPr>
            </a:lvl3pPr>
            <a:lvl4pPr marL="1600200" indent="-228600">
              <a:defRPr kumimoji="1" sz="1200">
                <a:solidFill>
                  <a:srgbClr val="000066"/>
                </a:solidFill>
                <a:latin typeface="ＭＳ Ｐゴシック" pitchFamily="50" charset="-128"/>
                <a:ea typeface="ＭＳ Ｐゴシック" pitchFamily="50" charset="-128"/>
              </a:defRPr>
            </a:lvl4pPr>
            <a:lvl5pPr marL="2057400" indent="-228600">
              <a:defRPr kumimoji="1" sz="1200">
                <a:solidFill>
                  <a:srgbClr val="000066"/>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9pPr>
          </a:lstStyle>
          <a:p>
            <a:pPr eaLnBrk="1" hangingPunct="1">
              <a:spcBef>
                <a:spcPct val="50000"/>
              </a:spcBef>
            </a:pPr>
            <a:r>
              <a:rPr lang="ja-JP" altLang="en-US" sz="1100" dirty="0" smtClean="0">
                <a:solidFill>
                  <a:srgbClr val="000000"/>
                </a:solidFill>
                <a:latin typeface="メイリオ" pitchFamily="50" charset="-128"/>
                <a:ea typeface="メイリオ" pitchFamily="50" charset="-128"/>
                <a:cs typeface="メイリオ" pitchFamily="50" charset="-128"/>
              </a:rPr>
              <a:t>（</a:t>
            </a:r>
            <a:r>
              <a:rPr lang="en-US" altLang="ja-JP" sz="1100" i="1" dirty="0" smtClean="0">
                <a:solidFill>
                  <a:srgbClr val="000000"/>
                </a:solidFill>
                <a:latin typeface="メイリオ" pitchFamily="50" charset="-128"/>
                <a:ea typeface="メイリオ" pitchFamily="50" charset="-128"/>
                <a:cs typeface="メイリオ" pitchFamily="50" charset="-128"/>
              </a:rPr>
              <a:t>BABOK</a:t>
            </a:r>
            <a:r>
              <a:rPr lang="en-US" altLang="ja-JP" sz="1100" baseline="30000" dirty="0">
                <a:solidFill>
                  <a:srgbClr val="000000"/>
                </a:solidFill>
                <a:latin typeface="メイリオ" pitchFamily="50" charset="-128"/>
                <a:ea typeface="メイリオ" pitchFamily="50" charset="-128"/>
                <a:cs typeface="メイリオ" pitchFamily="50" charset="-128"/>
              </a:rPr>
              <a:t>®</a:t>
            </a:r>
            <a:r>
              <a:rPr lang="en-US" altLang="ja-JP" sz="1100" dirty="0">
                <a:solidFill>
                  <a:srgbClr val="000000"/>
                </a:solidFill>
                <a:latin typeface="メイリオ" pitchFamily="50" charset="-128"/>
                <a:ea typeface="メイリオ" pitchFamily="50" charset="-128"/>
                <a:cs typeface="メイリオ" pitchFamily="50" charset="-128"/>
              </a:rPr>
              <a:t> </a:t>
            </a:r>
            <a:r>
              <a:rPr lang="en-US" altLang="ja-JP" sz="1100" dirty="0" smtClean="0">
                <a:solidFill>
                  <a:srgbClr val="000000"/>
                </a:solidFill>
                <a:latin typeface="メイリオ" pitchFamily="50" charset="-128"/>
                <a:ea typeface="メイリオ" pitchFamily="50" charset="-128"/>
                <a:cs typeface="メイリオ" pitchFamily="50" charset="-128"/>
              </a:rPr>
              <a:t>2.0</a:t>
            </a:r>
            <a:r>
              <a:rPr lang="ja-JP" altLang="en-US" sz="1100" dirty="0">
                <a:solidFill>
                  <a:srgbClr val="000000"/>
                </a:solidFill>
                <a:latin typeface="メイリオ" pitchFamily="50" charset="-128"/>
                <a:ea typeface="メイリオ" pitchFamily="50" charset="-128"/>
                <a:cs typeface="メイリオ" pitchFamily="50" charset="-128"/>
              </a:rPr>
              <a:t> </a:t>
            </a:r>
            <a:r>
              <a:rPr lang="ja-JP" altLang="en-US" sz="1100" dirty="0" smtClean="0">
                <a:solidFill>
                  <a:srgbClr val="000000"/>
                </a:solidFill>
                <a:latin typeface="メイリオ" pitchFamily="50" charset="-128"/>
                <a:ea typeface="メイリオ" pitchFamily="50" charset="-128"/>
                <a:cs typeface="メイリオ" pitchFamily="50" charset="-128"/>
              </a:rPr>
              <a:t>翻訳 </a:t>
            </a:r>
            <a:r>
              <a:rPr lang="en-US" altLang="ja-JP" sz="1100" dirty="0" smtClean="0">
                <a:solidFill>
                  <a:srgbClr val="000000"/>
                </a:solidFill>
                <a:latin typeface="メイリオ" pitchFamily="50" charset="-128"/>
                <a:ea typeface="メイリオ" pitchFamily="50" charset="-128"/>
                <a:cs typeface="メイリオ" pitchFamily="50" charset="-128"/>
              </a:rPr>
              <a:t>IIBA</a:t>
            </a:r>
            <a:r>
              <a:rPr lang="ja-JP" altLang="en-US" sz="1100" dirty="0">
                <a:solidFill>
                  <a:srgbClr val="000000"/>
                </a:solidFill>
                <a:latin typeface="メイリオ" pitchFamily="50" charset="-128"/>
                <a:ea typeface="メイリオ" pitchFamily="50" charset="-128"/>
                <a:cs typeface="メイリオ" pitchFamily="50" charset="-128"/>
              </a:rPr>
              <a:t>日本</a:t>
            </a:r>
            <a:r>
              <a:rPr lang="ja-JP" altLang="en-US" sz="1100" dirty="0" smtClean="0">
                <a:solidFill>
                  <a:srgbClr val="000000"/>
                </a:solidFill>
                <a:latin typeface="メイリオ" pitchFamily="50" charset="-128"/>
                <a:ea typeface="メイリオ" pitchFamily="50" charset="-128"/>
                <a:cs typeface="メイリオ" pitchFamily="50" charset="-128"/>
              </a:rPr>
              <a:t>支部 の概念をベースに図解）</a:t>
            </a:r>
            <a:endParaRPr lang="ja-JP" altLang="en-US" sz="1100" dirty="0">
              <a:solidFill>
                <a:srgbClr val="000000"/>
              </a:solidFill>
              <a:latin typeface="メイリオ" pitchFamily="50" charset="-128"/>
              <a:ea typeface="メイリオ" pitchFamily="50" charset="-128"/>
              <a:cs typeface="メイリオ" pitchFamily="50" charset="-128"/>
            </a:endParaRPr>
          </a:p>
        </p:txBody>
      </p:sp>
      <p:sp>
        <p:nvSpPr>
          <p:cNvPr id="86" name="二等辺三角形 85"/>
          <p:cNvSpPr/>
          <p:nvPr/>
        </p:nvSpPr>
        <p:spPr bwMode="auto">
          <a:xfrm flipV="1">
            <a:off x="2771800" y="5457638"/>
            <a:ext cx="3584424" cy="203610"/>
          </a:xfrm>
          <a:prstGeom prst="triangle">
            <a:avLst/>
          </a:prstGeom>
          <a:solidFill>
            <a:srgbClr val="333399"/>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7" name="円/楕円 86"/>
          <p:cNvSpPr/>
          <p:nvPr/>
        </p:nvSpPr>
        <p:spPr bwMode="auto">
          <a:xfrm>
            <a:off x="323528" y="5733257"/>
            <a:ext cx="8568952" cy="72008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algn="ctr"/>
            <a:r>
              <a:rPr lang="ja-JP" altLang="en-US" sz="1400" b="1" dirty="0" smtClean="0">
                <a:solidFill>
                  <a:srgbClr val="FF0000"/>
                </a:solidFill>
                <a:latin typeface="メイリオ" pitchFamily="50" charset="-128"/>
                <a:ea typeface="メイリオ" pitchFamily="50" charset="-128"/>
                <a:cs typeface="メイリオ" pitchFamily="50" charset="-128"/>
              </a:rPr>
              <a:t>要求を定義できるのは、</a:t>
            </a:r>
            <a:r>
              <a:rPr lang="ja-JP" altLang="en-US" sz="1400" b="1" dirty="0" smtClean="0">
                <a:latin typeface="メイリオ" pitchFamily="50" charset="-128"/>
                <a:ea typeface="メイリオ" pitchFamily="50" charset="-128"/>
                <a:cs typeface="メイリオ" pitchFamily="50" charset="-128"/>
              </a:rPr>
              <a:t>顧客・事業戦略・ビジネスモデル等を</a:t>
            </a:r>
            <a:endParaRPr lang="en-US" altLang="ja-JP" sz="1400" b="1" dirty="0" smtClean="0">
              <a:latin typeface="メイリオ" pitchFamily="50" charset="-128"/>
              <a:ea typeface="メイリオ" pitchFamily="50" charset="-128"/>
              <a:cs typeface="メイリオ" pitchFamily="50" charset="-128"/>
            </a:endParaRPr>
          </a:p>
          <a:p>
            <a:pPr algn="ctr"/>
            <a:r>
              <a:rPr kumimoji="1" lang="ja-JP" altLang="en-US" sz="1400" b="1" i="0" u="none" strike="noStrike" cap="none" normalizeH="0" baseline="0" dirty="0" smtClean="0">
                <a:ln>
                  <a:noFill/>
                </a:ln>
                <a:effectLst/>
                <a:latin typeface="メイリオ" pitchFamily="50" charset="-128"/>
                <a:ea typeface="メイリオ" pitchFamily="50" charset="-128"/>
                <a:cs typeface="メイリオ" pitchFamily="50" charset="-128"/>
              </a:rPr>
              <a:t>最も理解している</a:t>
            </a:r>
            <a:r>
              <a:rPr kumimoji="1" lang="ja-JP" altLang="en-US" sz="1400" b="1" i="0" u="none" strike="noStrike" cap="none" normalizeH="0" baseline="0" dirty="0" smtClean="0">
                <a:ln>
                  <a:noFill/>
                </a:ln>
                <a:solidFill>
                  <a:srgbClr val="FF0000"/>
                </a:solidFill>
                <a:effectLst/>
                <a:latin typeface="メイリオ" pitchFamily="50" charset="-128"/>
                <a:ea typeface="メイリオ" pitchFamily="50" charset="-128"/>
                <a:cs typeface="メイリオ" pitchFamily="50" charset="-128"/>
              </a:rPr>
              <a:t>三井物産自身</a:t>
            </a:r>
            <a:r>
              <a:rPr kumimoji="1" lang="ja-JP" altLang="en-US" sz="1400" b="1" i="0" u="none" strike="noStrike" cap="none" normalizeH="0" baseline="0" dirty="0" smtClean="0">
                <a:ln>
                  <a:noFill/>
                </a:ln>
                <a:effectLst/>
                <a:latin typeface="メイリオ" pitchFamily="50" charset="-128"/>
                <a:ea typeface="メイリオ" pitchFamily="50" charset="-128"/>
                <a:cs typeface="メイリオ" pitchFamily="50" charset="-128"/>
              </a:rPr>
              <a:t>であり、</a:t>
            </a:r>
            <a:r>
              <a:rPr lang="ja-JP" altLang="en-US" sz="1400" b="1" dirty="0" smtClean="0">
                <a:latin typeface="メイリオ" pitchFamily="50" charset="-128"/>
                <a:ea typeface="メイリオ" pitchFamily="50" charset="-128"/>
                <a:cs typeface="メイリオ" pitchFamily="50" charset="-128"/>
              </a:rPr>
              <a:t>ベンダーまかせでは定義できない。</a:t>
            </a:r>
            <a:endParaRPr lang="en-US" altLang="ja-JP" sz="1400" b="1" dirty="0" smtClean="0">
              <a:latin typeface="メイリオ" pitchFamily="50" charset="-128"/>
              <a:ea typeface="メイリオ" pitchFamily="50" charset="-128"/>
              <a:cs typeface="メイリオ" pitchFamily="50" charset="-128"/>
            </a:endParaRPr>
          </a:p>
        </p:txBody>
      </p:sp>
      <p:sp>
        <p:nvSpPr>
          <p:cNvPr id="65" name="Rectangle 15"/>
          <p:cNvSpPr>
            <a:spLocks noChangeArrowheads="1"/>
          </p:cNvSpPr>
          <p:nvPr/>
        </p:nvSpPr>
        <p:spPr bwMode="auto">
          <a:xfrm>
            <a:off x="2256038" y="4507642"/>
            <a:ext cx="1785182" cy="498260"/>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dirty="0">
                <a:latin typeface="メイリオ" pitchFamily="50" charset="-128"/>
                <a:ea typeface="メイリオ" pitchFamily="50" charset="-128"/>
                <a:cs typeface="メイリオ" pitchFamily="50" charset="-128"/>
              </a:rPr>
              <a:t>現状の姿</a:t>
            </a:r>
          </a:p>
          <a:p>
            <a:r>
              <a:rPr lang="ja-JP" altLang="en-US" sz="1200" b="1" dirty="0">
                <a:latin typeface="メイリオ" pitchFamily="50" charset="-128"/>
                <a:ea typeface="メイリオ" pitchFamily="50" charset="-128"/>
                <a:cs typeface="メイリオ" pitchFamily="50" charset="-128"/>
              </a:rPr>
              <a:t>（</a:t>
            </a:r>
            <a:r>
              <a:rPr lang="en-US" altLang="ja-JP" sz="1200" b="1" dirty="0">
                <a:latin typeface="メイリオ" pitchFamily="50" charset="-128"/>
                <a:ea typeface="メイリオ" pitchFamily="50" charset="-128"/>
                <a:cs typeface="メイリオ" pitchFamily="50" charset="-128"/>
              </a:rPr>
              <a:t>As Is</a:t>
            </a:r>
            <a:r>
              <a:rPr lang="ja-JP" altLang="en-US" sz="1200" b="1" dirty="0">
                <a:latin typeface="メイリオ" pitchFamily="50" charset="-128"/>
                <a:ea typeface="メイリオ" pitchFamily="50" charset="-128"/>
                <a:cs typeface="メイリオ" pitchFamily="50" charset="-128"/>
              </a:rPr>
              <a:t>）</a:t>
            </a:r>
          </a:p>
        </p:txBody>
      </p:sp>
      <p:sp>
        <p:nvSpPr>
          <p:cNvPr id="66" name="Rectangle 16"/>
          <p:cNvSpPr>
            <a:spLocks noChangeArrowheads="1"/>
          </p:cNvSpPr>
          <p:nvPr/>
        </p:nvSpPr>
        <p:spPr bwMode="auto">
          <a:xfrm>
            <a:off x="2256038" y="1655016"/>
            <a:ext cx="1785182" cy="610826"/>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dirty="0">
                <a:latin typeface="メイリオ" pitchFamily="50" charset="-128"/>
                <a:ea typeface="メイリオ" pitchFamily="50" charset="-128"/>
                <a:cs typeface="メイリオ" pitchFamily="50" charset="-128"/>
              </a:rPr>
              <a:t>あるべき姿</a:t>
            </a:r>
          </a:p>
          <a:p>
            <a:r>
              <a:rPr lang="ja-JP" altLang="en-US" sz="1200" b="1" dirty="0">
                <a:latin typeface="メイリオ" pitchFamily="50" charset="-128"/>
                <a:ea typeface="メイリオ" pitchFamily="50" charset="-128"/>
                <a:cs typeface="メイリオ" pitchFamily="50" charset="-128"/>
              </a:rPr>
              <a:t>（</a:t>
            </a:r>
            <a:r>
              <a:rPr lang="en-US" altLang="ja-JP" sz="1200" b="1" dirty="0">
                <a:latin typeface="メイリオ" pitchFamily="50" charset="-128"/>
                <a:ea typeface="メイリオ" pitchFamily="50" charset="-128"/>
                <a:cs typeface="メイリオ" pitchFamily="50" charset="-128"/>
              </a:rPr>
              <a:t>To Be</a:t>
            </a:r>
            <a:r>
              <a:rPr lang="ja-JP" altLang="en-US" sz="1200" b="1" dirty="0">
                <a:latin typeface="メイリオ" pitchFamily="50" charset="-128"/>
                <a:ea typeface="メイリオ" pitchFamily="50" charset="-128"/>
                <a:cs typeface="メイリオ" pitchFamily="50" charset="-128"/>
              </a:rPr>
              <a:t>）</a:t>
            </a:r>
          </a:p>
          <a:p>
            <a:r>
              <a:rPr lang="ja-JP" altLang="en-US" sz="1200" b="1" dirty="0">
                <a:latin typeface="メイリオ" pitchFamily="50" charset="-128"/>
                <a:ea typeface="メイリオ" pitchFamily="50" charset="-128"/>
                <a:cs typeface="メイリオ" pitchFamily="50" charset="-128"/>
              </a:rPr>
              <a:t>目標達成・問題解決</a:t>
            </a:r>
          </a:p>
        </p:txBody>
      </p:sp>
    </p:spTree>
    <p:extLst>
      <p:ext uri="{BB962C8B-B14F-4D97-AF65-F5344CB8AC3E}">
        <p14:creationId xmlns:p14="http://schemas.microsoft.com/office/powerpoint/2010/main" val="2994854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２－２．重要キーワード２：「ソリューション」とは</a:t>
            </a:r>
            <a:endParaRPr kumimoji="1" lang="ja-JP" altLang="en-US" dirty="0"/>
          </a:p>
        </p:txBody>
      </p:sp>
      <p:sp>
        <p:nvSpPr>
          <p:cNvPr id="45" name="Rectangle 2"/>
          <p:cNvSpPr txBox="1">
            <a:spLocks noChangeArrowheads="1"/>
          </p:cNvSpPr>
          <p:nvPr/>
        </p:nvSpPr>
        <p:spPr>
          <a:xfrm>
            <a:off x="176329" y="764704"/>
            <a:ext cx="8572135" cy="789186"/>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177800" indent="-177800"/>
            <a:r>
              <a:rPr lang="ja-JP" altLang="en-US" sz="1400" dirty="0" smtClean="0"/>
              <a:t>現状の姿をあるべき姿に変えるイネーブラー（可能ならしめるもの）。</a:t>
            </a:r>
          </a:p>
          <a:p>
            <a:pPr marL="177800" indent="-177800"/>
            <a:r>
              <a:rPr lang="ja-JP" altLang="en-US" sz="1400" dirty="0" smtClean="0"/>
              <a:t>ソリューションは、情報システムだけでなく、業務プロセスやルール、新たな組織構造、運用教育、組織能力を創造する方法などを含む。</a:t>
            </a:r>
          </a:p>
        </p:txBody>
      </p:sp>
      <p:sp>
        <p:nvSpPr>
          <p:cNvPr id="47" name="AutoShape 3"/>
          <p:cNvSpPr>
            <a:spLocks noChangeArrowheads="1"/>
          </p:cNvSpPr>
          <p:nvPr/>
        </p:nvSpPr>
        <p:spPr bwMode="auto">
          <a:xfrm>
            <a:off x="3720321" y="3982004"/>
            <a:ext cx="2759051" cy="2533554"/>
          </a:xfrm>
          <a:prstGeom prst="homePlate">
            <a:avLst>
              <a:gd name="adj" fmla="val 22767"/>
            </a:avLst>
          </a:prstGeom>
          <a:solidFill>
            <a:srgbClr val="CCFFFF"/>
          </a:solidFill>
          <a:ln w="28575" algn="ctr">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72000" bIns="72000"/>
          <a:lstStyle/>
          <a:p>
            <a:pPr>
              <a:lnSpc>
                <a:spcPct val="95000"/>
              </a:lnSpc>
            </a:pPr>
            <a:r>
              <a:rPr lang="ja-JP" altLang="en-US" sz="1600" b="1" dirty="0">
                <a:solidFill>
                  <a:srgbClr val="FF0000"/>
                </a:solidFill>
                <a:latin typeface="メイリオ" pitchFamily="50" charset="-128"/>
                <a:ea typeface="メイリオ" pitchFamily="50" charset="-128"/>
                <a:cs typeface="メイリオ" pitchFamily="50" charset="-128"/>
              </a:rPr>
              <a:t>ソリューション </a:t>
            </a:r>
          </a:p>
        </p:txBody>
      </p:sp>
      <p:sp>
        <p:nvSpPr>
          <p:cNvPr id="49" name="Text Box 4"/>
          <p:cNvSpPr txBox="1">
            <a:spLocks noChangeArrowheads="1"/>
          </p:cNvSpPr>
          <p:nvPr/>
        </p:nvSpPr>
        <p:spPr bwMode="auto">
          <a:xfrm>
            <a:off x="572130" y="3982003"/>
            <a:ext cx="1892514" cy="2533553"/>
          </a:xfrm>
          <a:prstGeom prst="rect">
            <a:avLst/>
          </a:prstGeom>
          <a:solidFill>
            <a:srgbClr val="FFFF66"/>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200">
                <a:solidFill>
                  <a:srgbClr val="000066"/>
                </a:solidFill>
                <a:latin typeface="ＭＳ Ｐゴシック" pitchFamily="50" charset="-128"/>
                <a:ea typeface="ＭＳ Ｐゴシック" pitchFamily="50" charset="-128"/>
              </a:defRPr>
            </a:lvl1pPr>
            <a:lvl2pPr marL="742950" indent="-285750">
              <a:defRPr kumimoji="1" sz="1200">
                <a:solidFill>
                  <a:srgbClr val="000066"/>
                </a:solidFill>
                <a:latin typeface="ＭＳ Ｐゴシック" pitchFamily="50" charset="-128"/>
                <a:ea typeface="ＭＳ Ｐゴシック" pitchFamily="50" charset="-128"/>
              </a:defRPr>
            </a:lvl2pPr>
            <a:lvl3pPr marL="1143000" indent="-228600">
              <a:defRPr kumimoji="1" sz="1200">
                <a:solidFill>
                  <a:srgbClr val="000066"/>
                </a:solidFill>
                <a:latin typeface="ＭＳ Ｐゴシック" pitchFamily="50" charset="-128"/>
                <a:ea typeface="ＭＳ Ｐゴシック" pitchFamily="50" charset="-128"/>
              </a:defRPr>
            </a:lvl3pPr>
            <a:lvl4pPr marL="1600200" indent="-228600">
              <a:defRPr kumimoji="1" sz="1200">
                <a:solidFill>
                  <a:srgbClr val="000066"/>
                </a:solidFill>
                <a:latin typeface="ＭＳ Ｐゴシック" pitchFamily="50" charset="-128"/>
                <a:ea typeface="ＭＳ Ｐゴシック" pitchFamily="50" charset="-128"/>
              </a:defRPr>
            </a:lvl4pPr>
            <a:lvl5pPr marL="2057400" indent="-228600">
              <a:defRPr kumimoji="1" sz="1200">
                <a:solidFill>
                  <a:srgbClr val="000066"/>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9pPr>
          </a:lstStyle>
          <a:p>
            <a:r>
              <a:rPr lang="ja-JP" altLang="en-US" sz="1600" b="1" dirty="0">
                <a:solidFill>
                  <a:srgbClr val="000000"/>
                </a:solidFill>
                <a:latin typeface="メイリオ" pitchFamily="50" charset="-128"/>
                <a:ea typeface="メイリオ" pitchFamily="50" charset="-128"/>
                <a:cs typeface="メイリオ" pitchFamily="50" charset="-128"/>
              </a:rPr>
              <a:t>現状の姿 </a:t>
            </a:r>
          </a:p>
          <a:p>
            <a:r>
              <a:rPr lang="en-US" altLang="ja-JP" sz="1600" b="1" dirty="0">
                <a:solidFill>
                  <a:srgbClr val="000000"/>
                </a:solidFill>
                <a:latin typeface="メイリオ" pitchFamily="50" charset="-128"/>
                <a:ea typeface="メイリオ" pitchFamily="50" charset="-128"/>
                <a:cs typeface="メイリオ" pitchFamily="50" charset="-128"/>
              </a:rPr>
              <a:t>As Is </a:t>
            </a:r>
          </a:p>
        </p:txBody>
      </p:sp>
      <p:sp>
        <p:nvSpPr>
          <p:cNvPr id="50" name="Text Box 5"/>
          <p:cNvSpPr txBox="1">
            <a:spLocks noChangeArrowheads="1"/>
          </p:cNvSpPr>
          <p:nvPr/>
        </p:nvSpPr>
        <p:spPr bwMode="auto">
          <a:xfrm>
            <a:off x="6528935" y="3982004"/>
            <a:ext cx="1859489" cy="2533553"/>
          </a:xfrm>
          <a:prstGeom prst="rect">
            <a:avLst/>
          </a:prstGeom>
          <a:solidFill>
            <a:srgbClr val="99FF66"/>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200">
                <a:solidFill>
                  <a:srgbClr val="000066"/>
                </a:solidFill>
                <a:latin typeface="ＭＳ Ｐゴシック" pitchFamily="50" charset="-128"/>
                <a:ea typeface="ＭＳ Ｐゴシック" pitchFamily="50" charset="-128"/>
              </a:defRPr>
            </a:lvl1pPr>
            <a:lvl2pPr marL="742950" indent="-285750">
              <a:defRPr kumimoji="1" sz="1200">
                <a:solidFill>
                  <a:srgbClr val="000066"/>
                </a:solidFill>
                <a:latin typeface="ＭＳ Ｐゴシック" pitchFamily="50" charset="-128"/>
                <a:ea typeface="ＭＳ Ｐゴシック" pitchFamily="50" charset="-128"/>
              </a:defRPr>
            </a:lvl2pPr>
            <a:lvl3pPr marL="1143000" indent="-228600">
              <a:defRPr kumimoji="1" sz="1200">
                <a:solidFill>
                  <a:srgbClr val="000066"/>
                </a:solidFill>
                <a:latin typeface="ＭＳ Ｐゴシック" pitchFamily="50" charset="-128"/>
                <a:ea typeface="ＭＳ Ｐゴシック" pitchFamily="50" charset="-128"/>
              </a:defRPr>
            </a:lvl3pPr>
            <a:lvl4pPr marL="1600200" indent="-228600">
              <a:defRPr kumimoji="1" sz="1200">
                <a:solidFill>
                  <a:srgbClr val="000066"/>
                </a:solidFill>
                <a:latin typeface="ＭＳ Ｐゴシック" pitchFamily="50" charset="-128"/>
                <a:ea typeface="ＭＳ Ｐゴシック" pitchFamily="50" charset="-128"/>
              </a:defRPr>
            </a:lvl4pPr>
            <a:lvl5pPr marL="2057400" indent="-228600">
              <a:defRPr kumimoji="1" sz="1200">
                <a:solidFill>
                  <a:srgbClr val="000066"/>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9pPr>
          </a:lstStyle>
          <a:p>
            <a:r>
              <a:rPr lang="ja-JP" altLang="en-US" sz="1600" b="1">
                <a:solidFill>
                  <a:srgbClr val="000000"/>
                </a:solidFill>
                <a:latin typeface="メイリオ" pitchFamily="50" charset="-128"/>
                <a:ea typeface="メイリオ" pitchFamily="50" charset="-128"/>
                <a:cs typeface="メイリオ" pitchFamily="50" charset="-128"/>
              </a:rPr>
              <a:t>あるべき姿 </a:t>
            </a:r>
          </a:p>
          <a:p>
            <a:r>
              <a:rPr lang="en-US" altLang="ja-JP" sz="1600" b="1">
                <a:solidFill>
                  <a:srgbClr val="000000"/>
                </a:solidFill>
                <a:latin typeface="メイリオ" pitchFamily="50" charset="-128"/>
                <a:ea typeface="メイリオ" pitchFamily="50" charset="-128"/>
                <a:cs typeface="メイリオ" pitchFamily="50" charset="-128"/>
              </a:rPr>
              <a:t>To Be </a:t>
            </a:r>
          </a:p>
        </p:txBody>
      </p:sp>
      <p:sp>
        <p:nvSpPr>
          <p:cNvPr id="52" name="AutoShape 6"/>
          <p:cNvSpPr>
            <a:spLocks noChangeArrowheads="1"/>
          </p:cNvSpPr>
          <p:nvPr/>
        </p:nvSpPr>
        <p:spPr bwMode="auto">
          <a:xfrm>
            <a:off x="4426196" y="4393875"/>
            <a:ext cx="1618257" cy="267254"/>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dirty="0">
                <a:solidFill>
                  <a:srgbClr val="000000"/>
                </a:solidFill>
                <a:latin typeface="メイリオ" pitchFamily="50" charset="-128"/>
                <a:ea typeface="メイリオ" pitchFamily="50" charset="-128"/>
                <a:cs typeface="メイリオ" pitchFamily="50" charset="-128"/>
              </a:rPr>
              <a:t>ガバナンス基準 </a:t>
            </a:r>
          </a:p>
        </p:txBody>
      </p:sp>
      <p:sp>
        <p:nvSpPr>
          <p:cNvPr id="56" name="AutoShape 7"/>
          <p:cNvSpPr>
            <a:spLocks noChangeArrowheads="1"/>
          </p:cNvSpPr>
          <p:nvPr/>
        </p:nvSpPr>
        <p:spPr bwMode="auto">
          <a:xfrm>
            <a:off x="4427631" y="4698923"/>
            <a:ext cx="1618258" cy="267254"/>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a:solidFill>
                  <a:srgbClr val="000000"/>
                </a:solidFill>
                <a:latin typeface="メイリオ" pitchFamily="50" charset="-128"/>
                <a:ea typeface="メイリオ" pitchFamily="50" charset="-128"/>
                <a:cs typeface="メイリオ" pitchFamily="50" charset="-128"/>
              </a:rPr>
              <a:t>組織役割分担 </a:t>
            </a:r>
          </a:p>
        </p:txBody>
      </p:sp>
      <p:sp>
        <p:nvSpPr>
          <p:cNvPr id="57" name="AutoShape 8"/>
          <p:cNvSpPr>
            <a:spLocks noChangeArrowheads="1"/>
          </p:cNvSpPr>
          <p:nvPr/>
        </p:nvSpPr>
        <p:spPr bwMode="auto">
          <a:xfrm>
            <a:off x="4427631" y="5002622"/>
            <a:ext cx="1618258" cy="267254"/>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a:solidFill>
                  <a:srgbClr val="000000"/>
                </a:solidFill>
                <a:latin typeface="メイリオ" pitchFamily="50" charset="-128"/>
                <a:ea typeface="メイリオ" pitchFamily="50" charset="-128"/>
                <a:cs typeface="メイリオ" pitchFamily="50" charset="-128"/>
              </a:rPr>
              <a:t>業務プロセス </a:t>
            </a:r>
          </a:p>
        </p:txBody>
      </p:sp>
      <p:sp>
        <p:nvSpPr>
          <p:cNvPr id="58" name="AutoShape 9"/>
          <p:cNvSpPr>
            <a:spLocks noChangeArrowheads="1"/>
          </p:cNvSpPr>
          <p:nvPr/>
        </p:nvSpPr>
        <p:spPr bwMode="auto">
          <a:xfrm>
            <a:off x="4429067" y="5307670"/>
            <a:ext cx="1618257" cy="267254"/>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dirty="0">
                <a:solidFill>
                  <a:srgbClr val="000000"/>
                </a:solidFill>
                <a:latin typeface="メイリオ" pitchFamily="50" charset="-128"/>
                <a:ea typeface="メイリオ" pitchFamily="50" charset="-128"/>
                <a:cs typeface="メイリオ" pitchFamily="50" charset="-128"/>
              </a:rPr>
              <a:t>システム</a:t>
            </a:r>
            <a:r>
              <a:rPr lang="ja-JP" altLang="en-US" sz="1200" b="1" dirty="0" smtClean="0">
                <a:solidFill>
                  <a:srgbClr val="000000"/>
                </a:solidFill>
                <a:latin typeface="メイリオ" pitchFamily="50" charset="-128"/>
                <a:ea typeface="メイリオ" pitchFamily="50" charset="-128"/>
                <a:cs typeface="メイリオ" pitchFamily="50" charset="-128"/>
              </a:rPr>
              <a:t> </a:t>
            </a:r>
            <a:endParaRPr lang="ja-JP" altLang="en-US" sz="1200" b="1" dirty="0">
              <a:solidFill>
                <a:srgbClr val="000000"/>
              </a:solidFill>
              <a:latin typeface="メイリオ" pitchFamily="50" charset="-128"/>
              <a:ea typeface="メイリオ" pitchFamily="50" charset="-128"/>
              <a:cs typeface="メイリオ" pitchFamily="50" charset="-128"/>
            </a:endParaRPr>
          </a:p>
        </p:txBody>
      </p:sp>
      <p:sp>
        <p:nvSpPr>
          <p:cNvPr id="59" name="AutoShape 10"/>
          <p:cNvSpPr>
            <a:spLocks noChangeArrowheads="1"/>
          </p:cNvSpPr>
          <p:nvPr/>
        </p:nvSpPr>
        <p:spPr bwMode="auto">
          <a:xfrm>
            <a:off x="4427631" y="5610018"/>
            <a:ext cx="1618258" cy="267254"/>
          </a:xfrm>
          <a:prstGeom prst="homePlate">
            <a:avLst>
              <a:gd name="adj" fmla="val 46774"/>
            </a:avLst>
          </a:prstGeom>
          <a:solidFill>
            <a:srgbClr val="99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b="1" dirty="0" smtClean="0">
                <a:solidFill>
                  <a:srgbClr val="000000"/>
                </a:solidFill>
                <a:latin typeface="メイリオ" pitchFamily="50" charset="-128"/>
                <a:ea typeface="メイリオ" pitchFamily="50" charset="-128"/>
                <a:cs typeface="メイリオ" pitchFamily="50" charset="-128"/>
              </a:rPr>
              <a:t>アウトソーシング</a:t>
            </a:r>
            <a:endParaRPr lang="ja-JP" altLang="en-US" sz="1200" b="1" dirty="0">
              <a:solidFill>
                <a:srgbClr val="000000"/>
              </a:solidFill>
              <a:latin typeface="メイリオ" pitchFamily="50" charset="-128"/>
              <a:ea typeface="メイリオ" pitchFamily="50" charset="-128"/>
              <a:cs typeface="メイリオ" pitchFamily="50" charset="-128"/>
            </a:endParaRPr>
          </a:p>
        </p:txBody>
      </p:sp>
      <p:sp>
        <p:nvSpPr>
          <p:cNvPr id="60" name="Text Box 13"/>
          <p:cNvSpPr txBox="1">
            <a:spLocks noChangeArrowheads="1"/>
          </p:cNvSpPr>
          <p:nvPr/>
        </p:nvSpPr>
        <p:spPr bwMode="auto">
          <a:xfrm>
            <a:off x="5064016" y="5910264"/>
            <a:ext cx="36933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1200">
                <a:solidFill>
                  <a:srgbClr val="000066"/>
                </a:solidFill>
                <a:latin typeface="ＭＳ Ｐゴシック" pitchFamily="50" charset="-128"/>
                <a:ea typeface="ＭＳ Ｐゴシック" pitchFamily="50" charset="-128"/>
              </a:defRPr>
            </a:lvl1pPr>
            <a:lvl2pPr marL="742950" indent="-285750">
              <a:defRPr kumimoji="1" sz="1200">
                <a:solidFill>
                  <a:srgbClr val="000066"/>
                </a:solidFill>
                <a:latin typeface="ＭＳ Ｐゴシック" pitchFamily="50" charset="-128"/>
                <a:ea typeface="ＭＳ Ｐゴシック" pitchFamily="50" charset="-128"/>
              </a:defRPr>
            </a:lvl2pPr>
            <a:lvl3pPr marL="1143000" indent="-228600">
              <a:defRPr kumimoji="1" sz="1200">
                <a:solidFill>
                  <a:srgbClr val="000066"/>
                </a:solidFill>
                <a:latin typeface="ＭＳ Ｐゴシック" pitchFamily="50" charset="-128"/>
                <a:ea typeface="ＭＳ Ｐゴシック" pitchFamily="50" charset="-128"/>
              </a:defRPr>
            </a:lvl3pPr>
            <a:lvl4pPr marL="1600200" indent="-228600">
              <a:defRPr kumimoji="1" sz="1200">
                <a:solidFill>
                  <a:srgbClr val="000066"/>
                </a:solidFill>
                <a:latin typeface="ＭＳ Ｐゴシック" pitchFamily="50" charset="-128"/>
                <a:ea typeface="ＭＳ Ｐゴシック" pitchFamily="50" charset="-128"/>
              </a:defRPr>
            </a:lvl4pPr>
            <a:lvl5pPr marL="2057400" indent="-228600">
              <a:defRPr kumimoji="1" sz="1200">
                <a:solidFill>
                  <a:srgbClr val="000066"/>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9pPr>
          </a:lstStyle>
          <a:p>
            <a:r>
              <a:rPr lang="ja-JP" altLang="en-US" b="1" dirty="0">
                <a:solidFill>
                  <a:srgbClr val="000000"/>
                </a:solidFill>
                <a:latin typeface="メイリオ" pitchFamily="50" charset="-128"/>
                <a:ea typeface="メイリオ" pitchFamily="50" charset="-128"/>
                <a:cs typeface="メイリオ" pitchFamily="50" charset="-128"/>
              </a:rPr>
              <a:t>・・・ </a:t>
            </a:r>
          </a:p>
        </p:txBody>
      </p:sp>
      <p:sp>
        <p:nvSpPr>
          <p:cNvPr id="61" name="AutoShape 14"/>
          <p:cNvSpPr>
            <a:spLocks/>
          </p:cNvSpPr>
          <p:nvPr/>
        </p:nvSpPr>
        <p:spPr bwMode="auto">
          <a:xfrm>
            <a:off x="4047899" y="4358429"/>
            <a:ext cx="343241" cy="2022899"/>
          </a:xfrm>
          <a:prstGeom prst="leftBrace">
            <a:avLst>
              <a:gd name="adj1" fmla="val 33216"/>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100">
              <a:latin typeface="メイリオ" pitchFamily="50" charset="-128"/>
              <a:ea typeface="メイリオ" pitchFamily="50" charset="-128"/>
              <a:cs typeface="メイリオ" pitchFamily="50" charset="-128"/>
            </a:endParaRPr>
          </a:p>
        </p:txBody>
      </p:sp>
      <p:sp>
        <p:nvSpPr>
          <p:cNvPr id="62" name="Text Box 15"/>
          <p:cNvSpPr txBox="1">
            <a:spLocks noChangeArrowheads="1"/>
          </p:cNvSpPr>
          <p:nvPr/>
        </p:nvSpPr>
        <p:spPr bwMode="auto">
          <a:xfrm>
            <a:off x="3707904" y="4365104"/>
            <a:ext cx="400110" cy="2056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a:defRPr kumimoji="1" sz="1200">
                <a:solidFill>
                  <a:srgbClr val="000066"/>
                </a:solidFill>
                <a:latin typeface="ＭＳ Ｐゴシック" pitchFamily="50" charset="-128"/>
                <a:ea typeface="ＭＳ Ｐゴシック" pitchFamily="50" charset="-128"/>
              </a:defRPr>
            </a:lvl1pPr>
            <a:lvl2pPr marL="742950" indent="-285750">
              <a:defRPr kumimoji="1" sz="1200">
                <a:solidFill>
                  <a:srgbClr val="000066"/>
                </a:solidFill>
                <a:latin typeface="ＭＳ Ｐゴシック" pitchFamily="50" charset="-128"/>
                <a:ea typeface="ＭＳ Ｐゴシック" pitchFamily="50" charset="-128"/>
              </a:defRPr>
            </a:lvl2pPr>
            <a:lvl3pPr marL="1143000" indent="-228600">
              <a:defRPr kumimoji="1" sz="1200">
                <a:solidFill>
                  <a:srgbClr val="000066"/>
                </a:solidFill>
                <a:latin typeface="ＭＳ Ｐゴシック" pitchFamily="50" charset="-128"/>
                <a:ea typeface="ＭＳ Ｐゴシック" pitchFamily="50" charset="-128"/>
              </a:defRPr>
            </a:lvl3pPr>
            <a:lvl4pPr marL="1600200" indent="-228600">
              <a:defRPr kumimoji="1" sz="1200">
                <a:solidFill>
                  <a:srgbClr val="000066"/>
                </a:solidFill>
                <a:latin typeface="ＭＳ Ｐゴシック" pitchFamily="50" charset="-128"/>
                <a:ea typeface="ＭＳ Ｐゴシック" pitchFamily="50" charset="-128"/>
              </a:defRPr>
            </a:lvl4pPr>
            <a:lvl5pPr marL="2057400" indent="-228600">
              <a:defRPr kumimoji="1" sz="1200">
                <a:solidFill>
                  <a:srgbClr val="000066"/>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9pPr>
          </a:lstStyle>
          <a:p>
            <a:r>
              <a:rPr lang="ja-JP" altLang="en-US" sz="1400" b="1" dirty="0">
                <a:solidFill>
                  <a:srgbClr val="000000"/>
                </a:solidFill>
                <a:latin typeface="メイリオ" pitchFamily="50" charset="-128"/>
                <a:ea typeface="メイリオ" pitchFamily="50" charset="-128"/>
                <a:cs typeface="メイリオ" pitchFamily="50" charset="-128"/>
              </a:rPr>
              <a:t>実現に必要な複数の変革 </a:t>
            </a:r>
          </a:p>
        </p:txBody>
      </p:sp>
      <p:sp>
        <p:nvSpPr>
          <p:cNvPr id="100" name="AutoShape 16"/>
          <p:cNvSpPr>
            <a:spLocks noChangeArrowheads="1"/>
          </p:cNvSpPr>
          <p:nvPr/>
        </p:nvSpPr>
        <p:spPr bwMode="auto">
          <a:xfrm>
            <a:off x="2552233" y="4329279"/>
            <a:ext cx="1102770" cy="267254"/>
          </a:xfrm>
          <a:prstGeom prst="homePlate">
            <a:avLst>
              <a:gd name="adj" fmla="val 3187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spcBef>
                <a:spcPct val="50000"/>
              </a:spcBef>
            </a:pPr>
            <a:r>
              <a:rPr lang="ja-JP" altLang="en-US" sz="1400" b="1" dirty="0">
                <a:solidFill>
                  <a:srgbClr val="000000"/>
                </a:solidFill>
                <a:latin typeface="メイリオ" pitchFamily="50" charset="-128"/>
                <a:ea typeface="メイリオ" pitchFamily="50" charset="-128"/>
                <a:cs typeface="メイリオ" pitchFamily="50" charset="-128"/>
              </a:rPr>
              <a:t>要求 </a:t>
            </a:r>
          </a:p>
        </p:txBody>
      </p:sp>
      <p:sp>
        <p:nvSpPr>
          <p:cNvPr id="101" name="AutoShape 17"/>
          <p:cNvSpPr>
            <a:spLocks noChangeArrowheads="1"/>
          </p:cNvSpPr>
          <p:nvPr/>
        </p:nvSpPr>
        <p:spPr bwMode="auto">
          <a:xfrm>
            <a:off x="2553670" y="4649110"/>
            <a:ext cx="1102770" cy="855754"/>
          </a:xfrm>
          <a:prstGeom prst="homePlate">
            <a:avLst>
              <a:gd name="adj" fmla="val 995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spcBef>
                <a:spcPct val="50000"/>
              </a:spcBef>
            </a:pPr>
            <a:r>
              <a:rPr lang="ja-JP" altLang="en-US" sz="1400" b="1">
                <a:solidFill>
                  <a:srgbClr val="000000"/>
                </a:solidFill>
                <a:latin typeface="メイリオ" pitchFamily="50" charset="-128"/>
                <a:ea typeface="メイリオ" pitchFamily="50" charset="-128"/>
                <a:cs typeface="メイリオ" pitchFamily="50" charset="-128"/>
              </a:rPr>
              <a:t>要求 </a:t>
            </a:r>
          </a:p>
        </p:txBody>
      </p:sp>
      <p:sp>
        <p:nvSpPr>
          <p:cNvPr id="102" name="AutoShape 18"/>
          <p:cNvSpPr>
            <a:spLocks noChangeArrowheads="1"/>
          </p:cNvSpPr>
          <p:nvPr/>
        </p:nvSpPr>
        <p:spPr bwMode="auto">
          <a:xfrm>
            <a:off x="2553670" y="5877272"/>
            <a:ext cx="1102770" cy="537208"/>
          </a:xfrm>
          <a:prstGeom prst="homePlate">
            <a:avLst>
              <a:gd name="adj" fmla="val 15857"/>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spcBef>
                <a:spcPct val="50000"/>
              </a:spcBef>
            </a:pPr>
            <a:r>
              <a:rPr lang="ja-JP" altLang="en-US" sz="1400" b="1">
                <a:solidFill>
                  <a:srgbClr val="000000"/>
                </a:solidFill>
                <a:latin typeface="メイリオ" pitchFamily="50" charset="-128"/>
                <a:ea typeface="メイリオ" pitchFamily="50" charset="-128"/>
                <a:cs typeface="メイリオ" pitchFamily="50" charset="-128"/>
              </a:rPr>
              <a:t>要求 </a:t>
            </a:r>
          </a:p>
        </p:txBody>
      </p:sp>
      <p:sp>
        <p:nvSpPr>
          <p:cNvPr id="103" name="AutoShape 20"/>
          <p:cNvSpPr>
            <a:spLocks noChangeArrowheads="1"/>
          </p:cNvSpPr>
          <p:nvPr/>
        </p:nvSpPr>
        <p:spPr bwMode="auto">
          <a:xfrm>
            <a:off x="2555105" y="5557441"/>
            <a:ext cx="1102770" cy="267254"/>
          </a:xfrm>
          <a:prstGeom prst="homePlate">
            <a:avLst>
              <a:gd name="adj" fmla="val 31874"/>
            </a:avLst>
          </a:prstGeom>
          <a:solidFill>
            <a:srgbClr val="FFCC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spcBef>
                <a:spcPct val="50000"/>
              </a:spcBef>
            </a:pPr>
            <a:r>
              <a:rPr lang="ja-JP" altLang="en-US" sz="1400" b="1">
                <a:solidFill>
                  <a:srgbClr val="000000"/>
                </a:solidFill>
                <a:latin typeface="メイリオ" pitchFamily="50" charset="-128"/>
                <a:ea typeface="メイリオ" pitchFamily="50" charset="-128"/>
                <a:cs typeface="メイリオ" pitchFamily="50" charset="-128"/>
              </a:rPr>
              <a:t>要求 </a:t>
            </a:r>
          </a:p>
        </p:txBody>
      </p:sp>
      <p:sp>
        <p:nvSpPr>
          <p:cNvPr id="104" name="角丸四角形吹き出し 103"/>
          <p:cNvSpPr/>
          <p:nvPr/>
        </p:nvSpPr>
        <p:spPr bwMode="auto">
          <a:xfrm>
            <a:off x="4489818" y="3024577"/>
            <a:ext cx="4424798" cy="692455"/>
          </a:xfrm>
          <a:prstGeom prst="wedgeRoundRectCallout">
            <a:avLst>
              <a:gd name="adj1" fmla="val -25368"/>
              <a:gd name="adj2" fmla="val 112326"/>
              <a:gd name="adj3" fmla="val 16667"/>
            </a:avLst>
          </a:prstGeom>
          <a:solidFill>
            <a:srgbClr val="FFFF00"/>
          </a:solidFill>
          <a:ln w="19050" cap="flat" cmpd="sng" algn="ctr">
            <a:solidFill>
              <a:schemeClr val="tx1"/>
            </a:solidFill>
            <a:prstDash val="solid"/>
            <a:round/>
            <a:headEnd type="none" w="med" len="med"/>
            <a:tailEnd type="triangle" w="med" len="med"/>
          </a:ln>
          <a:effectLst/>
          <a:extLst/>
        </p:spPr>
        <p:txBody>
          <a:bodyPr vert="horz" wrap="square" lIns="90000" tIns="46800" rIns="90000" bIns="4680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ja-JP" altLang="en-US" sz="1400" b="1" i="0" u="none" strike="noStrike" cap="none" normalizeH="0" baseline="0" dirty="0" smtClean="0">
                <a:ln>
                  <a:noFill/>
                </a:ln>
                <a:effectLst/>
                <a:latin typeface="メイリオ" pitchFamily="50" charset="-128"/>
                <a:ea typeface="メイリオ" pitchFamily="50" charset="-128"/>
                <a:cs typeface="メイリオ" pitchFamily="50" charset="-128"/>
              </a:rPr>
              <a:t>要求が無いところにソリューションは存在しない。</a:t>
            </a:r>
            <a:endParaRPr kumimoji="1" lang="en-US" altLang="ja-JP" sz="1400" b="1" i="0" u="none" strike="noStrike" cap="none" normalizeH="0" baseline="0" dirty="0" smtClean="0">
              <a:ln>
                <a:noFill/>
              </a:ln>
              <a:effectLst/>
              <a:latin typeface="メイリオ" pitchFamily="50" charset="-128"/>
              <a:ea typeface="メイリオ" pitchFamily="50" charset="-128"/>
              <a:cs typeface="メイリオ" pitchFamily="50" charset="-128"/>
            </a:endParaRPr>
          </a:p>
          <a:p>
            <a:pPr marL="0" marR="0" indent="0" algn="l" defTabSz="914400" rtl="0" eaLnBrk="0" fontAlgn="base" latinLnBrk="0" hangingPunct="0">
              <a:lnSpc>
                <a:spcPct val="100000"/>
              </a:lnSpc>
              <a:spcBef>
                <a:spcPct val="0"/>
              </a:spcBef>
              <a:spcAft>
                <a:spcPct val="0"/>
              </a:spcAft>
              <a:buClrTx/>
              <a:buSzTx/>
              <a:buFontTx/>
              <a:buNone/>
              <a:tabLst/>
            </a:pPr>
            <a:r>
              <a:rPr lang="ja-JP" altLang="en-US" sz="1400" b="1" dirty="0">
                <a:latin typeface="メイリオ" pitchFamily="50" charset="-128"/>
                <a:ea typeface="メイリオ" pitchFamily="50" charset="-128"/>
                <a:cs typeface="メイリオ" pitchFamily="50" charset="-128"/>
              </a:rPr>
              <a:t>要求</a:t>
            </a:r>
            <a:r>
              <a:rPr lang="ja-JP" altLang="en-US" sz="1400" b="1" dirty="0" smtClean="0">
                <a:latin typeface="メイリオ" pitchFamily="50" charset="-128"/>
                <a:ea typeface="メイリオ" pitchFamily="50" charset="-128"/>
                <a:cs typeface="メイリオ" pitchFamily="50" charset="-128"/>
              </a:rPr>
              <a:t>を満たさないものはソリューションではない。</a:t>
            </a:r>
            <a:endParaRPr kumimoji="1" lang="ja-JP" altLang="en-US" sz="1400" b="1" i="0" u="none" strike="noStrike" cap="none" normalizeH="0" baseline="0" dirty="0" smtClean="0">
              <a:ln>
                <a:noFill/>
              </a:ln>
              <a:effectLst/>
              <a:latin typeface="メイリオ" pitchFamily="50" charset="-128"/>
              <a:ea typeface="メイリオ" pitchFamily="50" charset="-128"/>
              <a:cs typeface="メイリオ" pitchFamily="50" charset="-128"/>
            </a:endParaRPr>
          </a:p>
        </p:txBody>
      </p:sp>
      <p:grpSp>
        <p:nvGrpSpPr>
          <p:cNvPr id="105" name="グループ化 104"/>
          <p:cNvGrpSpPr>
            <a:grpSpLocks/>
          </p:cNvGrpSpPr>
          <p:nvPr/>
        </p:nvGrpSpPr>
        <p:grpSpPr>
          <a:xfrm>
            <a:off x="251520" y="1700808"/>
            <a:ext cx="5328592" cy="2033745"/>
            <a:chOff x="2196043" y="1700213"/>
            <a:chExt cx="7370159" cy="2812943"/>
          </a:xfrm>
        </p:grpSpPr>
        <p:sp>
          <p:nvSpPr>
            <p:cNvPr id="106" name="Rectangle 3"/>
            <p:cNvSpPr>
              <a:spLocks noChangeArrowheads="1"/>
            </p:cNvSpPr>
            <p:nvPr/>
          </p:nvSpPr>
          <p:spPr bwMode="auto">
            <a:xfrm>
              <a:off x="3278188" y="3684481"/>
              <a:ext cx="1857374" cy="828675"/>
            </a:xfrm>
            <a:prstGeom prst="rect">
              <a:avLst/>
            </a:prstGeom>
            <a:solidFill>
              <a:srgbClr val="FFFF66"/>
            </a:solidFill>
            <a:ln w="952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ja-JP" altLang="en-US" sz="1400" b="1" dirty="0" smtClean="0">
                  <a:solidFill>
                    <a:srgbClr val="000000"/>
                  </a:solidFill>
                  <a:latin typeface="メイリオ" pitchFamily="50" charset="-128"/>
                  <a:ea typeface="メイリオ" pitchFamily="50" charset="-128"/>
                  <a:cs typeface="メイリオ" pitchFamily="50" charset="-128"/>
                </a:rPr>
                <a:t>現状の姿</a:t>
              </a:r>
              <a:endParaRPr lang="ja-JP" altLang="en-US" sz="1400" b="1" dirty="0">
                <a:solidFill>
                  <a:srgbClr val="000000"/>
                </a:solidFill>
                <a:latin typeface="メイリオ" pitchFamily="50" charset="-128"/>
                <a:ea typeface="メイリオ" pitchFamily="50" charset="-128"/>
                <a:cs typeface="メイリオ" pitchFamily="50" charset="-128"/>
              </a:endParaRPr>
            </a:p>
          </p:txBody>
        </p:sp>
        <p:sp>
          <p:nvSpPr>
            <p:cNvPr id="107" name="Rectangle 4"/>
            <p:cNvSpPr>
              <a:spLocks noChangeArrowheads="1"/>
            </p:cNvSpPr>
            <p:nvPr/>
          </p:nvSpPr>
          <p:spPr bwMode="auto">
            <a:xfrm>
              <a:off x="3278188" y="1700213"/>
              <a:ext cx="1943100" cy="828675"/>
            </a:xfrm>
            <a:prstGeom prst="rect">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ja-JP" altLang="en-US" sz="1400" b="1" dirty="0">
                  <a:solidFill>
                    <a:srgbClr val="000000"/>
                  </a:solidFill>
                  <a:latin typeface="メイリオ" pitchFamily="50" charset="-128"/>
                  <a:ea typeface="メイリオ" pitchFamily="50" charset="-128"/>
                  <a:cs typeface="メイリオ" pitchFamily="50" charset="-128"/>
                </a:rPr>
                <a:t>あるべき</a:t>
              </a:r>
              <a:r>
                <a:rPr lang="ja-JP" altLang="en-US" sz="1400" b="1" dirty="0" smtClean="0">
                  <a:solidFill>
                    <a:srgbClr val="000000"/>
                  </a:solidFill>
                  <a:latin typeface="メイリオ" pitchFamily="50" charset="-128"/>
                  <a:ea typeface="メイリオ" pitchFamily="50" charset="-128"/>
                  <a:cs typeface="メイリオ" pitchFamily="50" charset="-128"/>
                </a:rPr>
                <a:t>姿</a:t>
              </a:r>
              <a:endParaRPr lang="ja-JP" altLang="en-US" sz="1400" b="1" dirty="0">
                <a:solidFill>
                  <a:srgbClr val="000000"/>
                </a:solidFill>
                <a:latin typeface="メイリオ" pitchFamily="50" charset="-128"/>
                <a:ea typeface="メイリオ" pitchFamily="50" charset="-128"/>
                <a:cs typeface="メイリオ" pitchFamily="50" charset="-128"/>
              </a:endParaRPr>
            </a:p>
          </p:txBody>
        </p:sp>
        <p:sp>
          <p:nvSpPr>
            <p:cNvPr id="108" name="AutoShape 5"/>
            <p:cNvSpPr>
              <a:spLocks noChangeArrowheads="1"/>
            </p:cNvSpPr>
            <p:nvPr/>
          </p:nvSpPr>
          <p:spPr bwMode="auto">
            <a:xfrm>
              <a:off x="3311527" y="2635249"/>
              <a:ext cx="1824038" cy="896003"/>
            </a:xfrm>
            <a:prstGeom prst="upDownArrow">
              <a:avLst>
                <a:gd name="adj1" fmla="val 64708"/>
                <a:gd name="adj2" fmla="val 20000"/>
              </a:avLst>
            </a:prstGeom>
            <a:solidFill>
              <a:srgbClr val="66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chor="ctr"/>
            <a:lstStyle/>
            <a:p>
              <a:pPr algn="ctr" eaLnBrk="0" hangingPunct="0"/>
              <a:r>
                <a:rPr lang="ja-JP" altLang="en-US" sz="1100" b="1" dirty="0" smtClean="0">
                  <a:solidFill>
                    <a:schemeClr val="bg1"/>
                  </a:solidFill>
                  <a:latin typeface="メイリオ" pitchFamily="50" charset="-128"/>
                  <a:ea typeface="メイリオ" pitchFamily="50" charset="-128"/>
                  <a:cs typeface="メイリオ" pitchFamily="50" charset="-128"/>
                </a:rPr>
                <a:t>ギャップ</a:t>
              </a:r>
              <a:endParaRPr lang="en-US" altLang="ja-JP" sz="1100" b="1" dirty="0">
                <a:solidFill>
                  <a:schemeClr val="bg1"/>
                </a:solidFill>
                <a:latin typeface="メイリオ" pitchFamily="50" charset="-128"/>
                <a:ea typeface="メイリオ" pitchFamily="50" charset="-128"/>
                <a:cs typeface="メイリオ" pitchFamily="50" charset="-128"/>
              </a:endParaRPr>
            </a:p>
          </p:txBody>
        </p:sp>
        <p:sp>
          <p:nvSpPr>
            <p:cNvPr id="109" name="AutoShape 6"/>
            <p:cNvSpPr>
              <a:spLocks noChangeArrowheads="1"/>
            </p:cNvSpPr>
            <p:nvPr/>
          </p:nvSpPr>
          <p:spPr bwMode="auto">
            <a:xfrm flipH="1" flipV="1">
              <a:off x="4787899" y="2347911"/>
              <a:ext cx="1008063" cy="1368425"/>
            </a:xfrm>
            <a:prstGeom prst="curvedRightArrow">
              <a:avLst>
                <a:gd name="adj1" fmla="val 23937"/>
                <a:gd name="adj2" fmla="val 47874"/>
                <a:gd name="adj3" fmla="val 33333"/>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latin typeface="メイリオ" pitchFamily="50" charset="-128"/>
                <a:ea typeface="メイリオ" pitchFamily="50" charset="-128"/>
                <a:cs typeface="メイリオ" pitchFamily="50" charset="-128"/>
              </a:endParaRPr>
            </a:p>
          </p:txBody>
        </p:sp>
        <p:sp>
          <p:nvSpPr>
            <p:cNvPr id="110" name="AutoShape 7"/>
            <p:cNvSpPr>
              <a:spLocks noChangeArrowheads="1"/>
            </p:cNvSpPr>
            <p:nvPr/>
          </p:nvSpPr>
          <p:spPr bwMode="auto">
            <a:xfrm>
              <a:off x="2843213" y="2419349"/>
              <a:ext cx="936626" cy="1471056"/>
            </a:xfrm>
            <a:prstGeom prst="curvedRightArrow">
              <a:avLst>
                <a:gd name="adj1" fmla="val 27695"/>
                <a:gd name="adj2" fmla="val 55390"/>
                <a:gd name="adj3" fmla="val 33333"/>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latin typeface="メイリオ" pitchFamily="50" charset="-128"/>
                <a:ea typeface="メイリオ" pitchFamily="50" charset="-128"/>
                <a:cs typeface="メイリオ" pitchFamily="50" charset="-128"/>
              </a:endParaRPr>
            </a:p>
          </p:txBody>
        </p:sp>
        <p:sp>
          <p:nvSpPr>
            <p:cNvPr id="111" name="Text Box 8"/>
            <p:cNvSpPr txBox="1">
              <a:spLocks noChangeArrowheads="1"/>
            </p:cNvSpPr>
            <p:nvPr/>
          </p:nvSpPr>
          <p:spPr bwMode="auto">
            <a:xfrm>
              <a:off x="5834233" y="2292630"/>
              <a:ext cx="2490324" cy="51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r>
                <a:rPr lang="ja-JP" altLang="en-US" sz="1800" b="1" dirty="0">
                  <a:solidFill>
                    <a:srgbClr val="FF0000"/>
                  </a:solidFill>
                  <a:latin typeface="メイリオ" pitchFamily="50" charset="-128"/>
                  <a:ea typeface="メイリオ" pitchFamily="50" charset="-128"/>
                  <a:cs typeface="メイリオ" pitchFamily="50" charset="-128"/>
                </a:rPr>
                <a:t>ソリューション</a:t>
              </a:r>
            </a:p>
          </p:txBody>
        </p:sp>
        <p:sp>
          <p:nvSpPr>
            <p:cNvPr id="112" name="Text Box 10"/>
            <p:cNvSpPr txBox="1">
              <a:spLocks noChangeArrowheads="1"/>
            </p:cNvSpPr>
            <p:nvPr/>
          </p:nvSpPr>
          <p:spPr bwMode="auto">
            <a:xfrm>
              <a:off x="2196043" y="3275746"/>
              <a:ext cx="893963" cy="51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r>
                <a:rPr lang="ja-JP" altLang="en-US" sz="1800" b="1" dirty="0">
                  <a:solidFill>
                    <a:srgbClr val="FF0000"/>
                  </a:solidFill>
                  <a:latin typeface="メイリオ" pitchFamily="50" charset="-128"/>
                  <a:ea typeface="メイリオ" pitchFamily="50" charset="-128"/>
                  <a:cs typeface="メイリオ" pitchFamily="50" charset="-128"/>
                </a:rPr>
                <a:t>要求</a:t>
              </a:r>
            </a:p>
          </p:txBody>
        </p:sp>
        <p:sp>
          <p:nvSpPr>
            <p:cNvPr id="113" name="Rectangle 11"/>
            <p:cNvSpPr>
              <a:spLocks noChangeArrowheads="1"/>
            </p:cNvSpPr>
            <p:nvPr/>
          </p:nvSpPr>
          <p:spPr bwMode="auto">
            <a:xfrm>
              <a:off x="5979892" y="2696825"/>
              <a:ext cx="3586310" cy="6965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lgn="l"/>
              <a:r>
                <a:rPr lang="ja-JP" altLang="en-US" sz="1400" dirty="0">
                  <a:solidFill>
                    <a:srgbClr val="000000"/>
                  </a:solidFill>
                  <a:latin typeface="メイリオ" pitchFamily="50" charset="-128"/>
                  <a:ea typeface="メイリオ" pitchFamily="50" charset="-128"/>
                  <a:cs typeface="メイリオ" pitchFamily="50" charset="-128"/>
                </a:rPr>
                <a:t>要求を満たし、あるべき姿への実現を可能にする</a:t>
              </a:r>
              <a:r>
                <a:rPr lang="ja-JP" altLang="en-US" sz="1400" dirty="0" smtClean="0">
                  <a:solidFill>
                    <a:srgbClr val="000000"/>
                  </a:solidFill>
                  <a:latin typeface="メイリオ" pitchFamily="50" charset="-128"/>
                  <a:ea typeface="メイリオ" pitchFamily="50" charset="-128"/>
                  <a:cs typeface="メイリオ" pitchFamily="50" charset="-128"/>
                </a:rPr>
                <a:t>方法　</a:t>
              </a:r>
              <a:endParaRPr lang="ja-JP" altLang="en-US" sz="1400" dirty="0">
                <a:solidFill>
                  <a:srgbClr val="000000"/>
                </a:solidFill>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2084324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ホームベース 3"/>
          <p:cNvSpPr/>
          <p:nvPr/>
        </p:nvSpPr>
        <p:spPr bwMode="auto">
          <a:xfrm>
            <a:off x="179512" y="2967781"/>
            <a:ext cx="8605872" cy="684000"/>
          </a:xfrm>
          <a:prstGeom prst="homePlate">
            <a:avLst/>
          </a:prstGeom>
          <a:solidFill>
            <a:srgbClr val="CCFFCC"/>
          </a:solidFill>
          <a:ln>
            <a:solidFill>
              <a:srgbClr val="000000"/>
            </a:solidFill>
          </a:ln>
          <a:effectLst/>
          <a:extLst/>
        </p:spPr>
        <p:txBody>
          <a:bodyPr wrap="none" lIns="72000" tIns="72000" rIns="72000" bIns="72000" rtlCol="0" anchor="t" anchorCtr="0"/>
          <a:lstStyle/>
          <a:p>
            <a:pPr algn="ctr">
              <a:spcBef>
                <a:spcPct val="50000"/>
              </a:spcBef>
            </a:pPr>
            <a:r>
              <a:rPr lang="ja-JP" altLang="en-US" sz="1400" b="1" dirty="0">
                <a:latin typeface="メイリオ" pitchFamily="50" charset="-128"/>
                <a:ea typeface="メイリオ" pitchFamily="50" charset="-128"/>
                <a:cs typeface="メイリオ" pitchFamily="50" charset="-128"/>
              </a:rPr>
              <a:t>　</a:t>
            </a:r>
            <a:r>
              <a:rPr lang="ja-JP" altLang="en-US" sz="1400" b="1" dirty="0" smtClean="0">
                <a:latin typeface="メイリオ" pitchFamily="50" charset="-128"/>
                <a:ea typeface="メイリオ" pitchFamily="50" charset="-128"/>
                <a:cs typeface="メイリオ" pitchFamily="50" charset="-128"/>
              </a:rPr>
              <a:t>　</a:t>
            </a:r>
            <a:r>
              <a:rPr lang="ja-JP" altLang="en-US" sz="1400" b="1" dirty="0">
                <a:latin typeface="メイリオ" pitchFamily="50" charset="-128"/>
                <a:ea typeface="メイリオ" pitchFamily="50" charset="-128"/>
                <a:cs typeface="メイリオ" pitchFamily="50" charset="-128"/>
              </a:rPr>
              <a:t>　</a:t>
            </a:r>
            <a:r>
              <a:rPr lang="ja-JP" altLang="en-US" sz="1400" b="1" dirty="0" smtClean="0">
                <a:latin typeface="メイリオ" pitchFamily="50" charset="-128"/>
                <a:ea typeface="メイリオ" pitchFamily="50" charset="-128"/>
                <a:cs typeface="メイリオ" pitchFamily="50" charset="-128"/>
              </a:rPr>
              <a:t>　　　　</a:t>
            </a:r>
            <a:r>
              <a:rPr kumimoji="1" lang="ja-JP" altLang="en-US" sz="1400" b="1" dirty="0" smtClean="0">
                <a:latin typeface="メイリオ" pitchFamily="50" charset="-128"/>
                <a:ea typeface="メイリオ" pitchFamily="50" charset="-128"/>
                <a:cs typeface="メイリオ" pitchFamily="50" charset="-128"/>
              </a:rPr>
              <a:t>情報システム構想・企画</a:t>
            </a:r>
            <a:endParaRPr kumimoji="1" lang="en-US" altLang="ja-JP" sz="1400" b="1" dirty="0" smtClean="0">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p>
            <a:r>
              <a:rPr lang="ja-JP" altLang="en-US" dirty="0" smtClean="0"/>
              <a:t>２－３．重要キーワード３：「シナリオ」とは</a:t>
            </a:r>
            <a:endParaRPr kumimoji="1" lang="ja-JP" altLang="en-US" dirty="0"/>
          </a:p>
        </p:txBody>
      </p:sp>
      <p:sp>
        <p:nvSpPr>
          <p:cNvPr id="51" name="AutoShape 49"/>
          <p:cNvSpPr>
            <a:spLocks noChangeArrowheads="1"/>
          </p:cNvSpPr>
          <p:nvPr/>
        </p:nvSpPr>
        <p:spPr bwMode="auto">
          <a:xfrm>
            <a:off x="7452320" y="2164943"/>
            <a:ext cx="664836" cy="522365"/>
          </a:xfrm>
          <a:prstGeom prst="flowChartMultidocumen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54000" rIns="18000" anchor="ctr"/>
          <a:lstStyle/>
          <a:p>
            <a:pPr algn="ctr">
              <a:defRPr/>
            </a:pPr>
            <a:r>
              <a:rPr lang="ja-JP" altLang="en-US" sz="1100" dirty="0" smtClean="0">
                <a:latin typeface="メイリオ" pitchFamily="50" charset="-128"/>
                <a:ea typeface="メイリオ" pitchFamily="50" charset="-128"/>
                <a:cs typeface="メイリオ" pitchFamily="50" charset="-128"/>
              </a:rPr>
              <a:t>システム</a:t>
            </a:r>
            <a:endParaRPr lang="en-US" altLang="ja-JP" sz="1100" dirty="0" smtClean="0">
              <a:latin typeface="メイリオ" pitchFamily="50" charset="-128"/>
              <a:ea typeface="メイリオ" pitchFamily="50" charset="-128"/>
              <a:cs typeface="メイリオ" pitchFamily="50" charset="-128"/>
            </a:endParaRPr>
          </a:p>
          <a:p>
            <a:pPr algn="ctr">
              <a:defRPr/>
            </a:pPr>
            <a:r>
              <a:rPr lang="ja-JP" altLang="en-US" sz="1100" dirty="0" smtClean="0">
                <a:latin typeface="メイリオ" pitchFamily="50" charset="-128"/>
                <a:ea typeface="メイリオ" pitchFamily="50" charset="-128"/>
                <a:cs typeface="メイリオ" pitchFamily="50" charset="-128"/>
              </a:rPr>
              <a:t>企画書</a:t>
            </a:r>
            <a:endParaRPr lang="ja-JP" altLang="en-US" sz="1100" dirty="0">
              <a:latin typeface="メイリオ" pitchFamily="50" charset="-128"/>
              <a:ea typeface="メイリオ" pitchFamily="50" charset="-128"/>
              <a:cs typeface="メイリオ" pitchFamily="50" charset="-128"/>
            </a:endParaRPr>
          </a:p>
        </p:txBody>
      </p:sp>
      <p:sp>
        <p:nvSpPr>
          <p:cNvPr id="53" name="AutoShape 49"/>
          <p:cNvSpPr>
            <a:spLocks noChangeArrowheads="1"/>
          </p:cNvSpPr>
          <p:nvPr/>
        </p:nvSpPr>
        <p:spPr bwMode="auto">
          <a:xfrm>
            <a:off x="8296736" y="2183252"/>
            <a:ext cx="755576" cy="504056"/>
          </a:xfrm>
          <a:prstGeom prst="flowChartMultidocumen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54000" rIns="18000" anchor="ctr"/>
          <a:lstStyle/>
          <a:p>
            <a:pPr algn="ctr">
              <a:defRPr/>
            </a:pPr>
            <a:r>
              <a:rPr lang="ja-JP" altLang="en-US" sz="1100" dirty="0" smtClean="0">
                <a:latin typeface="メイリオ" pitchFamily="50" charset="-128"/>
                <a:ea typeface="メイリオ" pitchFamily="50" charset="-128"/>
                <a:cs typeface="メイリオ" pitchFamily="50" charset="-128"/>
              </a:rPr>
              <a:t>稟議書</a:t>
            </a:r>
            <a:endParaRPr lang="en-US" altLang="ja-JP" sz="1100" dirty="0" smtClean="0">
              <a:latin typeface="メイリオ" pitchFamily="50" charset="-128"/>
              <a:ea typeface="メイリオ" pitchFamily="50" charset="-128"/>
              <a:cs typeface="メイリオ" pitchFamily="50" charset="-128"/>
            </a:endParaRPr>
          </a:p>
          <a:p>
            <a:pPr>
              <a:defRPr/>
            </a:pPr>
            <a:r>
              <a:rPr lang="en-US" altLang="ja-JP" sz="1000" dirty="0">
                <a:latin typeface="メイリオ" pitchFamily="50" charset="-128"/>
                <a:ea typeface="メイリオ" pitchFamily="50" charset="-128"/>
                <a:cs typeface="メイリオ" pitchFamily="50" charset="-128"/>
              </a:rPr>
              <a:t>(</a:t>
            </a:r>
            <a:r>
              <a:rPr lang="ja-JP" altLang="en-US" sz="1000" dirty="0" smtClean="0">
                <a:latin typeface="メイリオ" pitchFamily="50" charset="-128"/>
                <a:ea typeface="メイリオ" pitchFamily="50" charset="-128"/>
                <a:cs typeface="メイリオ" pitchFamily="50" charset="-128"/>
              </a:rPr>
              <a:t>方針稟議</a:t>
            </a:r>
            <a:r>
              <a:rPr lang="en-US" altLang="ja-JP" sz="1000" dirty="0" smtClean="0">
                <a:latin typeface="メイリオ" pitchFamily="50" charset="-128"/>
                <a:ea typeface="メイリオ" pitchFamily="50" charset="-128"/>
                <a:cs typeface="メイリオ" pitchFamily="50" charset="-128"/>
              </a:rPr>
              <a:t>)</a:t>
            </a:r>
            <a:endParaRPr lang="en-US" altLang="ja-JP" sz="1100" dirty="0" smtClean="0">
              <a:latin typeface="メイリオ" pitchFamily="50" charset="-128"/>
              <a:ea typeface="メイリオ" pitchFamily="50" charset="-128"/>
              <a:cs typeface="メイリオ" pitchFamily="50" charset="-128"/>
            </a:endParaRPr>
          </a:p>
        </p:txBody>
      </p:sp>
      <p:sp>
        <p:nvSpPr>
          <p:cNvPr id="54" name="AutoShape 2"/>
          <p:cNvSpPr>
            <a:spLocks noChangeArrowheads="1"/>
          </p:cNvSpPr>
          <p:nvPr/>
        </p:nvSpPr>
        <p:spPr bwMode="auto">
          <a:xfrm>
            <a:off x="179512" y="3707644"/>
            <a:ext cx="2952328" cy="2736478"/>
          </a:xfrm>
          <a:prstGeom prst="foldedCorner">
            <a:avLst>
              <a:gd name="adj" fmla="val 12500"/>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lstStyle/>
          <a:p>
            <a:pPr marL="354013" indent="-354013"/>
            <a:r>
              <a:rPr lang="ja-JP" altLang="en-US" sz="1050" b="1" u="sng" dirty="0" smtClean="0">
                <a:solidFill>
                  <a:srgbClr val="000000"/>
                </a:solidFill>
                <a:latin typeface="メイリオ" pitchFamily="50" charset="-128"/>
                <a:ea typeface="メイリオ" pitchFamily="50" charset="-128"/>
                <a:cs typeface="メイリオ" pitchFamily="50" charset="-128"/>
              </a:rPr>
              <a:t>◆</a:t>
            </a:r>
            <a:r>
              <a:rPr lang="en-US" altLang="ja-JP" sz="1050" b="1" u="sng" dirty="0" smtClean="0">
                <a:solidFill>
                  <a:srgbClr val="000000"/>
                </a:solidFill>
                <a:latin typeface="メイリオ" pitchFamily="50" charset="-128"/>
                <a:ea typeface="メイリオ" pitchFamily="50" charset="-128"/>
                <a:cs typeface="メイリオ" pitchFamily="50" charset="-128"/>
              </a:rPr>
              <a:t>Why</a:t>
            </a:r>
            <a:r>
              <a:rPr lang="ja-JP" altLang="en-US" sz="1050" b="1" u="sng" dirty="0">
                <a:solidFill>
                  <a:srgbClr val="000000"/>
                </a:solidFill>
                <a:latin typeface="メイリオ" pitchFamily="50" charset="-128"/>
                <a:ea typeface="メイリオ" pitchFamily="50" charset="-128"/>
                <a:cs typeface="メイリオ" pitchFamily="50" charset="-128"/>
              </a:rPr>
              <a:t>検討</a:t>
            </a:r>
            <a:r>
              <a:rPr lang="ja-JP" altLang="en-US" sz="1050" b="1" u="sng" dirty="0" smtClean="0">
                <a:solidFill>
                  <a:srgbClr val="000000"/>
                </a:solidFill>
                <a:latin typeface="メイリオ" pitchFamily="50" charset="-128"/>
                <a:ea typeface="メイリオ" pitchFamily="50" charset="-128"/>
                <a:cs typeface="メイリオ" pitchFamily="50" charset="-128"/>
              </a:rPr>
              <a:t>内容のまとめ</a:t>
            </a:r>
            <a:endParaRPr lang="en-US" altLang="ja-JP" sz="1050" u="sng" dirty="0" smtClean="0">
              <a:solidFill>
                <a:srgbClr val="000000"/>
              </a:solidFill>
              <a:latin typeface="メイリオ" pitchFamily="50" charset="-128"/>
              <a:ea typeface="メイリオ" pitchFamily="50" charset="-128"/>
              <a:cs typeface="メイリオ" pitchFamily="50" charset="-128"/>
            </a:endParaRPr>
          </a:p>
          <a:p>
            <a:pPr marL="354013" indent="-354013"/>
            <a:r>
              <a:rPr lang="en-US" altLang="ja-JP" sz="1050" dirty="0" smtClean="0">
                <a:solidFill>
                  <a:srgbClr val="000000"/>
                </a:solidFill>
                <a:latin typeface="メイリオ" pitchFamily="50" charset="-128"/>
                <a:ea typeface="メイリオ" pitchFamily="50" charset="-128"/>
                <a:cs typeface="メイリオ" pitchFamily="50" charset="-128"/>
              </a:rPr>
              <a:t>1.</a:t>
            </a:r>
            <a:r>
              <a:rPr lang="ja-JP" altLang="en-US" sz="1050" dirty="0" smtClean="0">
                <a:solidFill>
                  <a:srgbClr val="000000"/>
                </a:solidFill>
                <a:latin typeface="メイリオ" pitchFamily="50" charset="-128"/>
                <a:ea typeface="メイリオ" pitchFamily="50" charset="-128"/>
                <a:cs typeface="メイリオ" pitchFamily="50" charset="-128"/>
              </a:rPr>
              <a:t>　方向性</a:t>
            </a:r>
            <a:r>
              <a:rPr lang="ja-JP" altLang="en-US" sz="1050" dirty="0">
                <a:solidFill>
                  <a:srgbClr val="000000"/>
                </a:solidFill>
                <a:latin typeface="メイリオ" pitchFamily="50" charset="-128"/>
                <a:ea typeface="メイリオ" pitchFamily="50" charset="-128"/>
                <a:cs typeface="メイリオ" pitchFamily="50" charset="-128"/>
              </a:rPr>
              <a:t>の確認</a:t>
            </a: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1.1</a:t>
            </a:r>
            <a:r>
              <a:rPr lang="ja-JP" altLang="en-US" sz="1050" dirty="0" smtClean="0">
                <a:solidFill>
                  <a:srgbClr val="000000"/>
                </a:solidFill>
                <a:latin typeface="メイリオ" pitchFamily="50" charset="-128"/>
                <a:ea typeface="メイリオ" pitchFamily="50" charset="-128"/>
                <a:cs typeface="メイリオ" pitchFamily="50" charset="-128"/>
              </a:rPr>
              <a:t>　背景</a:t>
            </a:r>
            <a:r>
              <a:rPr lang="ja-JP" altLang="en-US" sz="1050" dirty="0">
                <a:solidFill>
                  <a:srgbClr val="000000"/>
                </a:solidFill>
                <a:latin typeface="メイリオ" pitchFamily="50" charset="-128"/>
                <a:ea typeface="メイリオ" pitchFamily="50" charset="-128"/>
                <a:cs typeface="メイリオ" pitchFamily="50" charset="-128"/>
              </a:rPr>
              <a:t>と目的</a:t>
            </a: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1.2</a:t>
            </a:r>
            <a:r>
              <a:rPr lang="ja-JP" altLang="en-US" sz="1050" dirty="0" smtClean="0">
                <a:solidFill>
                  <a:srgbClr val="000000"/>
                </a:solidFill>
                <a:latin typeface="メイリオ" pitchFamily="50" charset="-128"/>
                <a:ea typeface="メイリオ" pitchFamily="50" charset="-128"/>
                <a:cs typeface="メイリオ" pitchFamily="50" charset="-128"/>
              </a:rPr>
              <a:t>　ビジネス上</a:t>
            </a:r>
            <a:r>
              <a:rPr lang="ja-JP" altLang="en-US" sz="1050" dirty="0">
                <a:solidFill>
                  <a:srgbClr val="000000"/>
                </a:solidFill>
                <a:latin typeface="メイリオ" pitchFamily="50" charset="-128"/>
                <a:ea typeface="メイリオ" pitchFamily="50" charset="-128"/>
                <a:cs typeface="メイリオ" pitchFamily="50" charset="-128"/>
              </a:rPr>
              <a:t>の課題</a:t>
            </a: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1.3</a:t>
            </a:r>
            <a:r>
              <a:rPr lang="ja-JP" altLang="en-US" sz="1050" dirty="0" smtClean="0">
                <a:solidFill>
                  <a:srgbClr val="000000"/>
                </a:solidFill>
                <a:latin typeface="メイリオ" pitchFamily="50" charset="-128"/>
                <a:ea typeface="メイリオ" pitchFamily="50" charset="-128"/>
                <a:cs typeface="メイリオ" pitchFamily="50" charset="-128"/>
              </a:rPr>
              <a:t>　前提・制約事項</a:t>
            </a:r>
            <a:endParaRPr lang="ja-JP" altLang="en-US" sz="1050" dirty="0">
              <a:solidFill>
                <a:srgbClr val="000000"/>
              </a:solidFill>
              <a:latin typeface="メイリオ" pitchFamily="50" charset="-128"/>
              <a:ea typeface="メイリオ" pitchFamily="50" charset="-128"/>
              <a:cs typeface="メイリオ" pitchFamily="50" charset="-128"/>
            </a:endParaRPr>
          </a:p>
          <a:p>
            <a:pPr marL="354013" indent="-354013"/>
            <a:r>
              <a:rPr lang="en-US" altLang="ja-JP" sz="1050" dirty="0">
                <a:solidFill>
                  <a:srgbClr val="000000"/>
                </a:solidFill>
                <a:latin typeface="メイリオ" pitchFamily="50" charset="-128"/>
                <a:ea typeface="メイリオ" pitchFamily="50" charset="-128"/>
                <a:cs typeface="メイリオ" pitchFamily="50" charset="-128"/>
              </a:rPr>
              <a:t>2</a:t>
            </a:r>
            <a:r>
              <a:rPr lang="en-US" altLang="ja-JP" sz="1050" dirty="0" smtClean="0">
                <a:solidFill>
                  <a:srgbClr val="000000"/>
                </a:solidFill>
                <a:latin typeface="メイリオ" pitchFamily="50" charset="-128"/>
                <a:ea typeface="メイリオ" pitchFamily="50" charset="-128"/>
                <a:cs typeface="メイリオ" pitchFamily="50" charset="-128"/>
              </a:rPr>
              <a:t>.</a:t>
            </a:r>
            <a:r>
              <a:rPr lang="ja-JP" altLang="en-US" sz="1050" dirty="0" smtClean="0">
                <a:solidFill>
                  <a:srgbClr val="000000"/>
                </a:solidFill>
                <a:latin typeface="メイリオ" pitchFamily="50" charset="-128"/>
                <a:ea typeface="メイリオ" pitchFamily="50" charset="-128"/>
                <a:cs typeface="メイリオ" pitchFamily="50" charset="-128"/>
              </a:rPr>
              <a:t>　業務</a:t>
            </a:r>
            <a:r>
              <a:rPr lang="ja-JP" altLang="en-US" sz="1050" dirty="0">
                <a:solidFill>
                  <a:srgbClr val="000000"/>
                </a:solidFill>
                <a:latin typeface="メイリオ" pitchFamily="50" charset="-128"/>
                <a:ea typeface="メイリオ" pitchFamily="50" charset="-128"/>
                <a:cs typeface="メイリオ" pitchFamily="50" charset="-128"/>
              </a:rPr>
              <a:t>・システムの現状</a:t>
            </a: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2.1</a:t>
            </a:r>
            <a:r>
              <a:rPr lang="ja-JP" altLang="en-US" sz="1050" dirty="0" smtClean="0">
                <a:solidFill>
                  <a:srgbClr val="000000"/>
                </a:solidFill>
                <a:latin typeface="メイリオ" pitchFamily="50" charset="-128"/>
                <a:ea typeface="メイリオ" pitchFamily="50" charset="-128"/>
                <a:cs typeface="メイリオ" pitchFamily="50" charset="-128"/>
              </a:rPr>
              <a:t>　現行</a:t>
            </a:r>
            <a:r>
              <a:rPr lang="ja-JP" altLang="en-US" sz="1050" dirty="0">
                <a:solidFill>
                  <a:srgbClr val="000000"/>
                </a:solidFill>
                <a:latin typeface="メイリオ" pitchFamily="50" charset="-128"/>
                <a:ea typeface="メイリオ" pitchFamily="50" charset="-128"/>
                <a:cs typeface="メイリオ" pitchFamily="50" charset="-128"/>
              </a:rPr>
              <a:t>業務の主な機能と流れ</a:t>
            </a: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2.2</a:t>
            </a:r>
            <a:r>
              <a:rPr lang="ja-JP" altLang="en-US" sz="1050" dirty="0" smtClean="0">
                <a:solidFill>
                  <a:srgbClr val="000000"/>
                </a:solidFill>
                <a:latin typeface="メイリオ" pitchFamily="50" charset="-128"/>
                <a:ea typeface="メイリオ" pitchFamily="50" charset="-128"/>
                <a:cs typeface="メイリオ" pitchFamily="50" charset="-128"/>
              </a:rPr>
              <a:t>　現行</a:t>
            </a:r>
            <a:r>
              <a:rPr lang="ja-JP" altLang="en-US" sz="1050" dirty="0">
                <a:solidFill>
                  <a:srgbClr val="000000"/>
                </a:solidFill>
                <a:latin typeface="メイリオ" pitchFamily="50" charset="-128"/>
                <a:ea typeface="メイリオ" pitchFamily="50" charset="-128"/>
                <a:cs typeface="メイリオ" pitchFamily="50" charset="-128"/>
              </a:rPr>
              <a:t>業務の主なデータ</a:t>
            </a: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2.3</a:t>
            </a:r>
            <a:r>
              <a:rPr lang="ja-JP" altLang="en-US" sz="1050" dirty="0" smtClean="0">
                <a:solidFill>
                  <a:srgbClr val="000000"/>
                </a:solidFill>
                <a:latin typeface="メイリオ" pitchFamily="50" charset="-128"/>
                <a:ea typeface="メイリオ" pitchFamily="50" charset="-128"/>
                <a:cs typeface="メイリオ" pitchFamily="50" charset="-128"/>
              </a:rPr>
              <a:t>　現行</a:t>
            </a:r>
            <a:r>
              <a:rPr lang="ja-JP" altLang="en-US" sz="1050" dirty="0">
                <a:solidFill>
                  <a:srgbClr val="000000"/>
                </a:solidFill>
                <a:latin typeface="メイリオ" pitchFamily="50" charset="-128"/>
                <a:ea typeface="メイリオ" pitchFamily="50" charset="-128"/>
                <a:cs typeface="メイリオ" pitchFamily="50" charset="-128"/>
              </a:rPr>
              <a:t>システムの構成と資産</a:t>
            </a: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2.4</a:t>
            </a:r>
            <a:r>
              <a:rPr lang="ja-JP" altLang="en-US" sz="1050" dirty="0" smtClean="0">
                <a:solidFill>
                  <a:srgbClr val="000000"/>
                </a:solidFill>
                <a:latin typeface="メイリオ" pitchFamily="50" charset="-128"/>
                <a:ea typeface="メイリオ" pitchFamily="50" charset="-128"/>
                <a:cs typeface="メイリオ" pitchFamily="50" charset="-128"/>
              </a:rPr>
              <a:t>　現行</a:t>
            </a:r>
            <a:r>
              <a:rPr lang="ja-JP" altLang="en-US" sz="1050" dirty="0">
                <a:solidFill>
                  <a:srgbClr val="000000"/>
                </a:solidFill>
                <a:latin typeface="メイリオ" pitchFamily="50" charset="-128"/>
                <a:ea typeface="メイリオ" pitchFamily="50" charset="-128"/>
                <a:cs typeface="メイリオ" pitchFamily="50" charset="-128"/>
              </a:rPr>
              <a:t>業務およびシステムの問題点</a:t>
            </a:r>
          </a:p>
          <a:p>
            <a:pPr marL="354013" indent="-354013"/>
            <a:r>
              <a:rPr lang="en-US" altLang="ja-JP" sz="1050" dirty="0">
                <a:solidFill>
                  <a:srgbClr val="000000"/>
                </a:solidFill>
                <a:latin typeface="メイリオ" pitchFamily="50" charset="-128"/>
                <a:ea typeface="メイリオ" pitchFamily="50" charset="-128"/>
                <a:cs typeface="メイリオ" pitchFamily="50" charset="-128"/>
              </a:rPr>
              <a:t>3</a:t>
            </a:r>
            <a:r>
              <a:rPr lang="en-US" altLang="ja-JP" sz="1050" dirty="0" smtClean="0">
                <a:solidFill>
                  <a:srgbClr val="000000"/>
                </a:solidFill>
                <a:latin typeface="メイリオ" pitchFamily="50" charset="-128"/>
                <a:ea typeface="メイリオ" pitchFamily="50" charset="-128"/>
                <a:cs typeface="メイリオ" pitchFamily="50" charset="-128"/>
              </a:rPr>
              <a:t>.</a:t>
            </a:r>
            <a:r>
              <a:rPr lang="ja-JP" altLang="en-US" sz="1050" dirty="0" smtClean="0">
                <a:solidFill>
                  <a:srgbClr val="000000"/>
                </a:solidFill>
                <a:latin typeface="メイリオ" pitchFamily="50" charset="-128"/>
                <a:ea typeface="メイリオ" pitchFamily="50" charset="-128"/>
                <a:cs typeface="メイリオ" pitchFamily="50" charset="-128"/>
              </a:rPr>
              <a:t>　改善</a:t>
            </a:r>
            <a:r>
              <a:rPr lang="ja-JP" altLang="en-US" sz="1050" dirty="0">
                <a:solidFill>
                  <a:srgbClr val="000000"/>
                </a:solidFill>
                <a:latin typeface="メイリオ" pitchFamily="50" charset="-128"/>
                <a:ea typeface="メイリオ" pitchFamily="50" charset="-128"/>
                <a:cs typeface="メイリオ" pitchFamily="50" charset="-128"/>
              </a:rPr>
              <a:t>案の検討</a:t>
            </a: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3.1</a:t>
            </a:r>
            <a:r>
              <a:rPr lang="ja-JP" altLang="en-US" sz="1050" dirty="0" smtClean="0">
                <a:solidFill>
                  <a:srgbClr val="000000"/>
                </a:solidFill>
                <a:latin typeface="メイリオ" pitchFamily="50" charset="-128"/>
                <a:ea typeface="メイリオ" pitchFamily="50" charset="-128"/>
                <a:cs typeface="メイリオ" pitchFamily="50" charset="-128"/>
              </a:rPr>
              <a:t>　要求とソリューションの候補</a:t>
            </a:r>
            <a:endParaRPr lang="ja-JP" altLang="en-US" sz="1050" dirty="0">
              <a:solidFill>
                <a:srgbClr val="000000"/>
              </a:solidFill>
              <a:latin typeface="メイリオ" pitchFamily="50" charset="-128"/>
              <a:ea typeface="メイリオ" pitchFamily="50" charset="-128"/>
              <a:cs typeface="メイリオ" pitchFamily="50" charset="-128"/>
            </a:endParaRP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3.2</a:t>
            </a:r>
            <a:r>
              <a:rPr lang="ja-JP" altLang="en-US" sz="1050" dirty="0" smtClean="0">
                <a:solidFill>
                  <a:srgbClr val="000000"/>
                </a:solidFill>
                <a:latin typeface="メイリオ" pitchFamily="50" charset="-128"/>
                <a:ea typeface="メイリオ" pitchFamily="50" charset="-128"/>
                <a:cs typeface="メイリオ" pitchFamily="50" charset="-128"/>
              </a:rPr>
              <a:t>　ソリューションの評価基準と目標値</a:t>
            </a:r>
            <a:endParaRPr lang="en-US" altLang="ja-JP" sz="1050" dirty="0" smtClean="0">
              <a:solidFill>
                <a:srgbClr val="000000"/>
              </a:solidFill>
              <a:latin typeface="メイリオ" pitchFamily="50" charset="-128"/>
              <a:ea typeface="メイリオ" pitchFamily="50" charset="-128"/>
              <a:cs typeface="メイリオ" pitchFamily="50" charset="-128"/>
            </a:endParaRPr>
          </a:p>
          <a:p>
            <a:pPr marL="354013" indent="-35401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3.3</a:t>
            </a:r>
            <a:r>
              <a:rPr lang="ja-JP" altLang="en-US" sz="1050" dirty="0" smtClean="0">
                <a:solidFill>
                  <a:srgbClr val="000000"/>
                </a:solidFill>
                <a:latin typeface="メイリオ" pitchFamily="50" charset="-128"/>
                <a:ea typeface="メイリオ" pitchFamily="50" charset="-128"/>
                <a:cs typeface="メイリオ" pitchFamily="50" charset="-128"/>
              </a:rPr>
              <a:t>　ソリューションの評価と選定</a:t>
            </a:r>
            <a:endParaRPr lang="ja-JP" altLang="en-US" sz="1050" dirty="0">
              <a:solidFill>
                <a:srgbClr val="000000"/>
              </a:solidFill>
              <a:latin typeface="メイリオ" pitchFamily="50" charset="-128"/>
              <a:ea typeface="メイリオ" pitchFamily="50" charset="-128"/>
              <a:cs typeface="メイリオ" pitchFamily="50" charset="-128"/>
            </a:endParaRPr>
          </a:p>
        </p:txBody>
      </p:sp>
      <p:sp>
        <p:nvSpPr>
          <p:cNvPr id="55" name="AutoShape 40"/>
          <p:cNvSpPr>
            <a:spLocks noChangeArrowheads="1"/>
          </p:cNvSpPr>
          <p:nvPr/>
        </p:nvSpPr>
        <p:spPr bwMode="auto">
          <a:xfrm>
            <a:off x="3204231" y="3707644"/>
            <a:ext cx="3021843" cy="2736478"/>
          </a:xfrm>
          <a:prstGeom prst="foldedCorner">
            <a:avLst>
              <a:gd name="adj" fmla="val 12500"/>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lstStyle/>
          <a:p>
            <a:pPr marL="360363" indent="-360363"/>
            <a:r>
              <a:rPr lang="ja-JP" altLang="en-US" sz="1050" b="1" u="sng" dirty="0" smtClean="0">
                <a:solidFill>
                  <a:srgbClr val="000000"/>
                </a:solidFill>
                <a:latin typeface="メイリオ" pitchFamily="50" charset="-128"/>
                <a:ea typeface="メイリオ" pitchFamily="50" charset="-128"/>
                <a:cs typeface="メイリオ" pitchFamily="50" charset="-128"/>
              </a:rPr>
              <a:t>◆</a:t>
            </a:r>
            <a:r>
              <a:rPr lang="en-US" altLang="ja-JP" sz="1050" b="1" u="sng" dirty="0" smtClean="0">
                <a:solidFill>
                  <a:srgbClr val="000000"/>
                </a:solidFill>
                <a:latin typeface="メイリオ" pitchFamily="50" charset="-128"/>
                <a:ea typeface="メイリオ" pitchFamily="50" charset="-128"/>
                <a:cs typeface="メイリオ" pitchFamily="50" charset="-128"/>
              </a:rPr>
              <a:t>What</a:t>
            </a:r>
            <a:r>
              <a:rPr lang="ja-JP" altLang="en-US" sz="1050" b="1" u="sng" dirty="0" smtClean="0">
                <a:solidFill>
                  <a:srgbClr val="000000"/>
                </a:solidFill>
                <a:latin typeface="メイリオ" pitchFamily="50" charset="-128"/>
                <a:ea typeface="メイリオ" pitchFamily="50" charset="-128"/>
                <a:cs typeface="メイリオ" pitchFamily="50" charset="-128"/>
              </a:rPr>
              <a:t>検討</a:t>
            </a:r>
            <a:r>
              <a:rPr lang="ja-JP" altLang="en-US" sz="1050" b="1" u="sng" dirty="0">
                <a:solidFill>
                  <a:srgbClr val="000000"/>
                </a:solidFill>
                <a:latin typeface="メイリオ" pitchFamily="50" charset="-128"/>
                <a:ea typeface="メイリオ" pitchFamily="50" charset="-128"/>
                <a:cs typeface="メイリオ" pitchFamily="50" charset="-128"/>
              </a:rPr>
              <a:t>内容の</a:t>
            </a:r>
            <a:r>
              <a:rPr lang="ja-JP" altLang="en-US" sz="1050" b="1" u="sng" dirty="0" smtClean="0">
                <a:solidFill>
                  <a:srgbClr val="000000"/>
                </a:solidFill>
                <a:latin typeface="メイリオ" pitchFamily="50" charset="-128"/>
                <a:ea typeface="メイリオ" pitchFamily="50" charset="-128"/>
                <a:cs typeface="メイリオ" pitchFamily="50" charset="-128"/>
              </a:rPr>
              <a:t>まとめ</a:t>
            </a:r>
            <a:endParaRPr lang="en-US" altLang="ja-JP" sz="1050" u="sng" dirty="0" smtClean="0">
              <a:solidFill>
                <a:srgbClr val="000000"/>
              </a:solidFill>
              <a:latin typeface="メイリオ" pitchFamily="50" charset="-128"/>
              <a:ea typeface="メイリオ" pitchFamily="50" charset="-128"/>
              <a:cs typeface="メイリオ" pitchFamily="50" charset="-128"/>
            </a:endParaRPr>
          </a:p>
          <a:p>
            <a:pPr marL="360363" indent="-360363"/>
            <a:r>
              <a:rPr lang="en-US" altLang="ja-JP" sz="1050" dirty="0" smtClean="0">
                <a:solidFill>
                  <a:srgbClr val="000000"/>
                </a:solidFill>
                <a:latin typeface="メイリオ" pitchFamily="50" charset="-128"/>
                <a:ea typeface="メイリオ" pitchFamily="50" charset="-128"/>
                <a:cs typeface="メイリオ" pitchFamily="50" charset="-128"/>
              </a:rPr>
              <a:t>4.</a:t>
            </a:r>
            <a:r>
              <a:rPr lang="ja-JP" altLang="en-US" sz="1050" dirty="0" smtClean="0">
                <a:solidFill>
                  <a:srgbClr val="000000"/>
                </a:solidFill>
                <a:latin typeface="メイリオ" pitchFamily="50" charset="-128"/>
                <a:ea typeface="メイリオ" pitchFamily="50" charset="-128"/>
                <a:cs typeface="メイリオ" pitchFamily="50" charset="-128"/>
              </a:rPr>
              <a:t>　新業務</a:t>
            </a:r>
            <a:r>
              <a:rPr lang="ja-JP" altLang="en-US" sz="1050" dirty="0">
                <a:solidFill>
                  <a:srgbClr val="000000"/>
                </a:solidFill>
                <a:latin typeface="メイリオ" pitchFamily="50" charset="-128"/>
                <a:ea typeface="メイリオ" pitchFamily="50" charset="-128"/>
                <a:cs typeface="メイリオ" pitchFamily="50" charset="-128"/>
              </a:rPr>
              <a:t>・システムの概要</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4.1</a:t>
            </a:r>
            <a:r>
              <a:rPr lang="ja-JP" altLang="en-US" sz="1050" dirty="0" smtClean="0">
                <a:solidFill>
                  <a:srgbClr val="000000"/>
                </a:solidFill>
                <a:latin typeface="メイリオ" pitchFamily="50" charset="-128"/>
                <a:ea typeface="メイリオ" pitchFamily="50" charset="-128"/>
                <a:cs typeface="メイリオ" pitchFamily="50" charset="-128"/>
              </a:rPr>
              <a:t>　主要</a:t>
            </a:r>
            <a:r>
              <a:rPr lang="ja-JP" altLang="en-US" sz="1050" dirty="0">
                <a:solidFill>
                  <a:srgbClr val="000000"/>
                </a:solidFill>
                <a:latin typeface="メイリオ" pitchFamily="50" charset="-128"/>
                <a:ea typeface="メイリオ" pitchFamily="50" charset="-128"/>
                <a:cs typeface="メイリオ" pitchFamily="50" charset="-128"/>
              </a:rPr>
              <a:t>な業務プロセス</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4.2</a:t>
            </a:r>
            <a:r>
              <a:rPr lang="ja-JP" altLang="en-US" sz="1050" dirty="0" smtClean="0">
                <a:solidFill>
                  <a:srgbClr val="000000"/>
                </a:solidFill>
                <a:latin typeface="メイリオ" pitchFamily="50" charset="-128"/>
                <a:ea typeface="メイリオ" pitchFamily="50" charset="-128"/>
                <a:cs typeface="メイリオ" pitchFamily="50" charset="-128"/>
              </a:rPr>
              <a:t>　主要</a:t>
            </a:r>
            <a:r>
              <a:rPr lang="ja-JP" altLang="en-US" sz="1050" dirty="0">
                <a:solidFill>
                  <a:srgbClr val="000000"/>
                </a:solidFill>
                <a:latin typeface="メイリオ" pitchFamily="50" charset="-128"/>
                <a:ea typeface="メイリオ" pitchFamily="50" charset="-128"/>
                <a:cs typeface="メイリオ" pitchFamily="50" charset="-128"/>
              </a:rPr>
              <a:t>なエンティティ</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4.3</a:t>
            </a:r>
            <a:r>
              <a:rPr lang="ja-JP" altLang="en-US" sz="1050" dirty="0" smtClean="0">
                <a:solidFill>
                  <a:srgbClr val="000000"/>
                </a:solidFill>
                <a:latin typeface="メイリオ" pitchFamily="50" charset="-128"/>
                <a:ea typeface="メイリオ" pitchFamily="50" charset="-128"/>
                <a:cs typeface="メイリオ" pitchFamily="50" charset="-128"/>
              </a:rPr>
              <a:t>　システム化</a:t>
            </a:r>
            <a:r>
              <a:rPr lang="ja-JP" altLang="en-US" sz="1050" dirty="0">
                <a:solidFill>
                  <a:srgbClr val="000000"/>
                </a:solidFill>
                <a:latin typeface="メイリオ" pitchFamily="50" charset="-128"/>
                <a:ea typeface="メイリオ" pitchFamily="50" charset="-128"/>
                <a:cs typeface="メイリオ" pitchFamily="50" charset="-128"/>
              </a:rPr>
              <a:t>の領域</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4.4</a:t>
            </a:r>
            <a:r>
              <a:rPr lang="ja-JP" altLang="en-US" sz="1050" dirty="0" smtClean="0">
                <a:solidFill>
                  <a:srgbClr val="000000"/>
                </a:solidFill>
                <a:latin typeface="メイリオ" pitchFamily="50" charset="-128"/>
                <a:ea typeface="メイリオ" pitchFamily="50" charset="-128"/>
                <a:cs typeface="メイリオ" pitchFamily="50" charset="-128"/>
              </a:rPr>
              <a:t>　新業務</a:t>
            </a:r>
            <a:r>
              <a:rPr lang="ja-JP" altLang="en-US" sz="1050" dirty="0">
                <a:solidFill>
                  <a:srgbClr val="000000"/>
                </a:solidFill>
                <a:latin typeface="メイリオ" pitchFamily="50" charset="-128"/>
                <a:ea typeface="メイリオ" pitchFamily="50" charset="-128"/>
                <a:cs typeface="メイリオ" pitchFamily="50" charset="-128"/>
              </a:rPr>
              <a:t>・システムにおける役割</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4.5</a:t>
            </a:r>
            <a:r>
              <a:rPr lang="ja-JP" altLang="en-US" sz="1050" dirty="0" smtClean="0">
                <a:solidFill>
                  <a:srgbClr val="000000"/>
                </a:solidFill>
                <a:latin typeface="メイリオ" pitchFamily="50" charset="-128"/>
                <a:ea typeface="メイリオ" pitchFamily="50" charset="-128"/>
                <a:cs typeface="メイリオ" pitchFamily="50" charset="-128"/>
              </a:rPr>
              <a:t>　サービスレベル</a:t>
            </a:r>
            <a:r>
              <a:rPr lang="ja-JP" altLang="en-US" sz="1050" dirty="0">
                <a:solidFill>
                  <a:srgbClr val="000000"/>
                </a:solidFill>
                <a:latin typeface="メイリオ" pitchFamily="50" charset="-128"/>
                <a:ea typeface="メイリオ" pitchFamily="50" charset="-128"/>
                <a:cs typeface="メイリオ" pitchFamily="50" charset="-128"/>
              </a:rPr>
              <a:t>の定義</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4.6</a:t>
            </a:r>
            <a:r>
              <a:rPr lang="ja-JP" altLang="en-US" sz="1050" dirty="0" smtClean="0">
                <a:solidFill>
                  <a:srgbClr val="000000"/>
                </a:solidFill>
                <a:latin typeface="メイリオ" pitchFamily="50" charset="-128"/>
                <a:ea typeface="メイリオ" pitchFamily="50" charset="-128"/>
                <a:cs typeface="メイリオ" pitchFamily="50" charset="-128"/>
              </a:rPr>
              <a:t>　新システム</a:t>
            </a:r>
            <a:r>
              <a:rPr lang="ja-JP" altLang="en-US" sz="1050" dirty="0">
                <a:solidFill>
                  <a:srgbClr val="000000"/>
                </a:solidFill>
                <a:latin typeface="メイリオ" pitchFamily="50" charset="-128"/>
                <a:ea typeface="メイリオ" pitchFamily="50" charset="-128"/>
                <a:cs typeface="メイリオ" pitchFamily="50" charset="-128"/>
              </a:rPr>
              <a:t>のアーキテクチャ構成</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4.7</a:t>
            </a:r>
            <a:r>
              <a:rPr lang="ja-JP" altLang="en-US" sz="1050" dirty="0" smtClean="0">
                <a:solidFill>
                  <a:srgbClr val="000000"/>
                </a:solidFill>
                <a:latin typeface="メイリオ" pitchFamily="50" charset="-128"/>
                <a:ea typeface="メイリオ" pitchFamily="50" charset="-128"/>
                <a:cs typeface="メイリオ" pitchFamily="50" charset="-128"/>
              </a:rPr>
              <a:t>　業務</a:t>
            </a:r>
            <a:r>
              <a:rPr lang="ja-JP" altLang="en-US" sz="1050" dirty="0">
                <a:solidFill>
                  <a:srgbClr val="000000"/>
                </a:solidFill>
                <a:latin typeface="メイリオ" pitchFamily="50" charset="-128"/>
                <a:ea typeface="メイリオ" pitchFamily="50" charset="-128"/>
                <a:cs typeface="メイリオ" pitchFamily="50" charset="-128"/>
              </a:rPr>
              <a:t>への影響と対応策     </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4.8</a:t>
            </a:r>
            <a:r>
              <a:rPr lang="ja-JP" altLang="en-US" sz="1050" dirty="0" smtClean="0">
                <a:solidFill>
                  <a:srgbClr val="000000"/>
                </a:solidFill>
                <a:latin typeface="メイリオ" pitchFamily="50" charset="-128"/>
                <a:ea typeface="メイリオ" pitchFamily="50" charset="-128"/>
                <a:cs typeface="メイリオ" pitchFamily="50" charset="-128"/>
              </a:rPr>
              <a:t>　他</a:t>
            </a:r>
            <a:r>
              <a:rPr lang="ja-JP" altLang="en-US" sz="1050" dirty="0">
                <a:solidFill>
                  <a:srgbClr val="000000"/>
                </a:solidFill>
                <a:latin typeface="メイリオ" pitchFamily="50" charset="-128"/>
                <a:ea typeface="メイリオ" pitchFamily="50" charset="-128"/>
                <a:cs typeface="メイリオ" pitchFamily="50" charset="-128"/>
              </a:rPr>
              <a:t>システムへの影響と対応策</a:t>
            </a:r>
          </a:p>
        </p:txBody>
      </p:sp>
      <p:sp>
        <p:nvSpPr>
          <p:cNvPr id="63" name="AutoShape 41"/>
          <p:cNvSpPr>
            <a:spLocks noChangeArrowheads="1"/>
          </p:cNvSpPr>
          <p:nvPr/>
        </p:nvSpPr>
        <p:spPr bwMode="auto">
          <a:xfrm>
            <a:off x="6286839" y="3707644"/>
            <a:ext cx="2105105" cy="2736478"/>
          </a:xfrm>
          <a:prstGeom prst="foldedCorner">
            <a:avLst>
              <a:gd name="adj" fmla="val 12500"/>
            </a:avLst>
          </a:prstGeom>
          <a:solidFill>
            <a:schemeClr val="bg1"/>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lstStyle/>
          <a:p>
            <a:pPr marL="360363" indent="-360363"/>
            <a:r>
              <a:rPr lang="ja-JP" altLang="en-US" sz="1050" b="1" u="sng" dirty="0" smtClean="0">
                <a:solidFill>
                  <a:srgbClr val="000000"/>
                </a:solidFill>
                <a:latin typeface="メイリオ" pitchFamily="50" charset="-128"/>
                <a:ea typeface="メイリオ" pitchFamily="50" charset="-128"/>
                <a:cs typeface="メイリオ" pitchFamily="50" charset="-128"/>
              </a:rPr>
              <a:t>◆</a:t>
            </a:r>
            <a:r>
              <a:rPr lang="en-US" altLang="ja-JP" sz="1050" b="1" u="sng" dirty="0" smtClean="0">
                <a:solidFill>
                  <a:srgbClr val="000000"/>
                </a:solidFill>
                <a:latin typeface="メイリオ" pitchFamily="50" charset="-128"/>
                <a:ea typeface="メイリオ" pitchFamily="50" charset="-128"/>
                <a:cs typeface="メイリオ" pitchFamily="50" charset="-128"/>
              </a:rPr>
              <a:t>How</a:t>
            </a:r>
            <a:r>
              <a:rPr lang="ja-JP" altLang="en-US" sz="1050" b="1" u="sng" dirty="0" smtClean="0">
                <a:solidFill>
                  <a:srgbClr val="000000"/>
                </a:solidFill>
                <a:latin typeface="メイリオ" pitchFamily="50" charset="-128"/>
                <a:ea typeface="メイリオ" pitchFamily="50" charset="-128"/>
                <a:cs typeface="メイリオ" pitchFamily="50" charset="-128"/>
              </a:rPr>
              <a:t>検討内容</a:t>
            </a:r>
            <a:r>
              <a:rPr lang="ja-JP" altLang="en-US" sz="1050" b="1" u="sng" dirty="0">
                <a:solidFill>
                  <a:srgbClr val="000000"/>
                </a:solidFill>
                <a:latin typeface="メイリオ" pitchFamily="50" charset="-128"/>
                <a:ea typeface="メイリオ" pitchFamily="50" charset="-128"/>
                <a:cs typeface="メイリオ" pitchFamily="50" charset="-128"/>
              </a:rPr>
              <a:t>の</a:t>
            </a:r>
            <a:r>
              <a:rPr lang="ja-JP" altLang="en-US" sz="1050" b="1" u="sng" dirty="0" smtClean="0">
                <a:solidFill>
                  <a:srgbClr val="000000"/>
                </a:solidFill>
                <a:latin typeface="メイリオ" pitchFamily="50" charset="-128"/>
                <a:ea typeface="メイリオ" pitchFamily="50" charset="-128"/>
                <a:cs typeface="メイリオ" pitchFamily="50" charset="-128"/>
              </a:rPr>
              <a:t>まとめ</a:t>
            </a:r>
            <a:endParaRPr lang="en-US" altLang="ja-JP" sz="1050" b="1" u="sng" dirty="0">
              <a:solidFill>
                <a:srgbClr val="000000"/>
              </a:solidFill>
              <a:latin typeface="メイリオ" pitchFamily="50" charset="-128"/>
              <a:ea typeface="メイリオ" pitchFamily="50" charset="-128"/>
              <a:cs typeface="メイリオ" pitchFamily="50" charset="-128"/>
            </a:endParaRPr>
          </a:p>
          <a:p>
            <a:pPr marL="360363" indent="-360363"/>
            <a:r>
              <a:rPr lang="en-US" altLang="ja-JP" sz="1050" dirty="0" smtClean="0">
                <a:solidFill>
                  <a:srgbClr val="000000"/>
                </a:solidFill>
                <a:latin typeface="メイリオ" pitchFamily="50" charset="-128"/>
                <a:ea typeface="メイリオ" pitchFamily="50" charset="-128"/>
                <a:cs typeface="メイリオ" pitchFamily="50" charset="-128"/>
              </a:rPr>
              <a:t>5.</a:t>
            </a:r>
            <a:r>
              <a:rPr lang="ja-JP" altLang="en-US" sz="1050" dirty="0" smtClean="0">
                <a:solidFill>
                  <a:srgbClr val="000000"/>
                </a:solidFill>
                <a:latin typeface="メイリオ" pitchFamily="50" charset="-128"/>
                <a:ea typeface="メイリオ" pitchFamily="50" charset="-128"/>
                <a:cs typeface="メイリオ" pitchFamily="50" charset="-128"/>
              </a:rPr>
              <a:t>　実現</a:t>
            </a:r>
            <a:r>
              <a:rPr lang="ja-JP" altLang="en-US" sz="1050" dirty="0">
                <a:solidFill>
                  <a:srgbClr val="000000"/>
                </a:solidFill>
                <a:latin typeface="メイリオ" pitchFamily="50" charset="-128"/>
                <a:ea typeface="メイリオ" pitchFamily="50" charset="-128"/>
                <a:cs typeface="メイリオ" pitchFamily="50" charset="-128"/>
              </a:rPr>
              <a:t>のシナリオ</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5.1</a:t>
            </a:r>
            <a:r>
              <a:rPr lang="ja-JP" altLang="en-US" sz="1050" dirty="0" smtClean="0">
                <a:solidFill>
                  <a:srgbClr val="000000"/>
                </a:solidFill>
                <a:latin typeface="メイリオ" pitchFamily="50" charset="-128"/>
                <a:ea typeface="メイリオ" pitchFamily="50" charset="-128"/>
                <a:cs typeface="メイリオ" pitchFamily="50" charset="-128"/>
              </a:rPr>
              <a:t>　開発</a:t>
            </a:r>
            <a:r>
              <a:rPr lang="ja-JP" altLang="en-US" sz="1050" dirty="0">
                <a:solidFill>
                  <a:srgbClr val="000000"/>
                </a:solidFill>
                <a:latin typeface="メイリオ" pitchFamily="50" charset="-128"/>
                <a:ea typeface="メイリオ" pitchFamily="50" charset="-128"/>
                <a:cs typeface="メイリオ" pitchFamily="50" charset="-128"/>
              </a:rPr>
              <a:t>プロジェクトの定義</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5.2</a:t>
            </a:r>
            <a:r>
              <a:rPr lang="ja-JP" altLang="en-US" sz="1050" dirty="0" smtClean="0">
                <a:solidFill>
                  <a:srgbClr val="000000"/>
                </a:solidFill>
                <a:latin typeface="メイリオ" pitchFamily="50" charset="-128"/>
                <a:ea typeface="メイリオ" pitchFamily="50" charset="-128"/>
                <a:cs typeface="メイリオ" pitchFamily="50" charset="-128"/>
              </a:rPr>
              <a:t>　開発</a:t>
            </a:r>
            <a:r>
              <a:rPr lang="ja-JP" altLang="en-US" sz="1050" dirty="0">
                <a:solidFill>
                  <a:srgbClr val="000000"/>
                </a:solidFill>
                <a:latin typeface="メイリオ" pitchFamily="50" charset="-128"/>
                <a:ea typeface="メイリオ" pitchFamily="50" charset="-128"/>
                <a:cs typeface="メイリオ" pitchFamily="50" charset="-128"/>
              </a:rPr>
              <a:t>優先順位</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5.3</a:t>
            </a:r>
            <a:r>
              <a:rPr lang="ja-JP" altLang="en-US" sz="1050" dirty="0" smtClean="0">
                <a:solidFill>
                  <a:srgbClr val="000000"/>
                </a:solidFill>
                <a:latin typeface="メイリオ" pitchFamily="50" charset="-128"/>
                <a:ea typeface="メイリオ" pitchFamily="50" charset="-128"/>
                <a:cs typeface="メイリオ" pitchFamily="50" charset="-128"/>
              </a:rPr>
              <a:t>　マスタスケジュール</a:t>
            </a:r>
            <a:endParaRPr lang="en-US" altLang="ja-JP" sz="1050" dirty="0" smtClean="0">
              <a:solidFill>
                <a:srgbClr val="000000"/>
              </a:solidFill>
              <a:latin typeface="メイリオ" pitchFamily="50" charset="-128"/>
              <a:ea typeface="メイリオ" pitchFamily="50" charset="-128"/>
              <a:cs typeface="メイリオ" pitchFamily="50" charset="-128"/>
            </a:endParaRP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5.4</a:t>
            </a:r>
            <a:r>
              <a:rPr lang="ja-JP" altLang="en-US" sz="1050" dirty="0" smtClean="0">
                <a:solidFill>
                  <a:srgbClr val="000000"/>
                </a:solidFill>
                <a:latin typeface="メイリオ" pitchFamily="50" charset="-128"/>
                <a:ea typeface="メイリオ" pitchFamily="50" charset="-128"/>
                <a:cs typeface="メイリオ" pitchFamily="50" charset="-128"/>
              </a:rPr>
              <a:t>　推進体制</a:t>
            </a:r>
            <a:endParaRPr lang="ja-JP" altLang="en-US" sz="1050" dirty="0">
              <a:solidFill>
                <a:srgbClr val="000000"/>
              </a:solidFill>
              <a:latin typeface="メイリオ" pitchFamily="50" charset="-128"/>
              <a:ea typeface="メイリオ" pitchFamily="50" charset="-128"/>
              <a:cs typeface="メイリオ" pitchFamily="50" charset="-128"/>
            </a:endParaRPr>
          </a:p>
          <a:p>
            <a:pPr marL="360363" indent="-360363"/>
            <a:r>
              <a:rPr lang="en-US" altLang="ja-JP" sz="1050" dirty="0">
                <a:solidFill>
                  <a:srgbClr val="000000"/>
                </a:solidFill>
                <a:latin typeface="メイリオ" pitchFamily="50" charset="-128"/>
                <a:ea typeface="メイリオ" pitchFamily="50" charset="-128"/>
                <a:cs typeface="メイリオ" pitchFamily="50" charset="-128"/>
              </a:rPr>
              <a:t>6</a:t>
            </a:r>
            <a:r>
              <a:rPr lang="en-US" altLang="ja-JP" sz="1050" dirty="0" smtClean="0">
                <a:solidFill>
                  <a:srgbClr val="000000"/>
                </a:solidFill>
                <a:latin typeface="メイリオ" pitchFamily="50" charset="-128"/>
                <a:ea typeface="メイリオ" pitchFamily="50" charset="-128"/>
                <a:cs typeface="メイリオ" pitchFamily="50" charset="-128"/>
              </a:rPr>
              <a:t>.</a:t>
            </a:r>
            <a:r>
              <a:rPr lang="ja-JP" altLang="en-US" sz="1050" dirty="0" smtClean="0">
                <a:solidFill>
                  <a:srgbClr val="000000"/>
                </a:solidFill>
                <a:latin typeface="メイリオ" pitchFamily="50" charset="-128"/>
                <a:ea typeface="メイリオ" pitchFamily="50" charset="-128"/>
                <a:cs typeface="メイリオ" pitchFamily="50" charset="-128"/>
              </a:rPr>
              <a:t>　基本</a:t>
            </a:r>
            <a:r>
              <a:rPr lang="ja-JP" altLang="en-US" sz="1050" dirty="0">
                <a:solidFill>
                  <a:srgbClr val="000000"/>
                </a:solidFill>
                <a:latin typeface="メイリオ" pitchFamily="50" charset="-128"/>
                <a:ea typeface="メイリオ" pitchFamily="50" charset="-128"/>
                <a:cs typeface="メイリオ" pitchFamily="50" charset="-128"/>
              </a:rPr>
              <a:t>方針</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6.1</a:t>
            </a:r>
            <a:r>
              <a:rPr lang="ja-JP" altLang="en-US" sz="1050" dirty="0" smtClean="0">
                <a:solidFill>
                  <a:srgbClr val="000000"/>
                </a:solidFill>
                <a:latin typeface="メイリオ" pitchFamily="50" charset="-128"/>
                <a:ea typeface="メイリオ" pitchFamily="50" charset="-128"/>
                <a:cs typeface="メイリオ" pitchFamily="50" charset="-128"/>
              </a:rPr>
              <a:t>　開発</a:t>
            </a:r>
            <a:r>
              <a:rPr lang="ja-JP" altLang="en-US" sz="1050" dirty="0">
                <a:solidFill>
                  <a:srgbClr val="000000"/>
                </a:solidFill>
                <a:latin typeface="メイリオ" pitchFamily="50" charset="-128"/>
                <a:ea typeface="メイリオ" pitchFamily="50" charset="-128"/>
                <a:cs typeface="メイリオ" pitchFamily="50" charset="-128"/>
              </a:rPr>
              <a:t>方針</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6.2</a:t>
            </a:r>
            <a:r>
              <a:rPr lang="ja-JP" altLang="en-US" sz="1050" dirty="0" smtClean="0">
                <a:solidFill>
                  <a:srgbClr val="000000"/>
                </a:solidFill>
                <a:latin typeface="メイリオ" pitchFamily="50" charset="-128"/>
                <a:ea typeface="メイリオ" pitchFamily="50" charset="-128"/>
                <a:cs typeface="メイリオ" pitchFamily="50" charset="-128"/>
              </a:rPr>
              <a:t>　調達方針</a:t>
            </a:r>
            <a:endParaRPr lang="ja-JP" altLang="en-US" sz="1050" dirty="0">
              <a:solidFill>
                <a:srgbClr val="000000"/>
              </a:solidFill>
              <a:latin typeface="メイリオ" pitchFamily="50" charset="-128"/>
              <a:ea typeface="メイリオ" pitchFamily="50" charset="-128"/>
              <a:cs typeface="メイリオ" pitchFamily="50" charset="-128"/>
            </a:endParaRP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6.3</a:t>
            </a:r>
            <a:r>
              <a:rPr lang="ja-JP" altLang="en-US" sz="1050" dirty="0">
                <a:solidFill>
                  <a:srgbClr val="000000"/>
                </a:solidFill>
                <a:latin typeface="メイリオ" pitchFamily="50" charset="-128"/>
                <a:ea typeface="メイリオ" pitchFamily="50" charset="-128"/>
                <a:cs typeface="メイリオ" pitchFamily="50" charset="-128"/>
              </a:rPr>
              <a:t>　</a:t>
            </a:r>
            <a:r>
              <a:rPr lang="ja-JP" altLang="en-US" sz="1050" dirty="0" smtClean="0">
                <a:solidFill>
                  <a:srgbClr val="000000"/>
                </a:solidFill>
                <a:latin typeface="メイリオ" pitchFamily="50" charset="-128"/>
                <a:ea typeface="メイリオ" pitchFamily="50" charset="-128"/>
                <a:cs typeface="メイリオ" pitchFamily="50" charset="-128"/>
              </a:rPr>
              <a:t>移行方針</a:t>
            </a:r>
            <a:endParaRPr lang="ja-JP" altLang="en-US" sz="1050" dirty="0">
              <a:solidFill>
                <a:srgbClr val="000000"/>
              </a:solidFill>
              <a:latin typeface="メイリオ" pitchFamily="50" charset="-128"/>
              <a:ea typeface="メイリオ" pitchFamily="50" charset="-128"/>
              <a:cs typeface="メイリオ" pitchFamily="50" charset="-128"/>
            </a:endParaRP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6.4</a:t>
            </a:r>
            <a:r>
              <a:rPr lang="ja-JP" altLang="en-US" sz="1050" dirty="0">
                <a:solidFill>
                  <a:srgbClr val="000000"/>
                </a:solidFill>
                <a:latin typeface="メイリオ" pitchFamily="50" charset="-128"/>
                <a:ea typeface="メイリオ" pitchFamily="50" charset="-128"/>
                <a:cs typeface="メイリオ" pitchFamily="50" charset="-128"/>
              </a:rPr>
              <a:t>　</a:t>
            </a:r>
            <a:r>
              <a:rPr lang="ja-JP" altLang="en-US" sz="1050" dirty="0" smtClean="0">
                <a:solidFill>
                  <a:srgbClr val="000000"/>
                </a:solidFill>
                <a:latin typeface="メイリオ" pitchFamily="50" charset="-128"/>
                <a:ea typeface="メイリオ" pitchFamily="50" charset="-128"/>
                <a:cs typeface="メイリオ" pitchFamily="50" charset="-128"/>
              </a:rPr>
              <a:t>運用方針</a:t>
            </a:r>
            <a:endParaRPr lang="ja-JP" altLang="en-US" sz="1050" dirty="0">
              <a:solidFill>
                <a:srgbClr val="000000"/>
              </a:solidFill>
              <a:latin typeface="メイリオ" pitchFamily="50" charset="-128"/>
              <a:ea typeface="メイリオ" pitchFamily="50" charset="-128"/>
              <a:cs typeface="メイリオ" pitchFamily="50" charset="-128"/>
            </a:endParaRPr>
          </a:p>
          <a:p>
            <a:pPr marL="360363" indent="-360363"/>
            <a:r>
              <a:rPr lang="en-US" altLang="ja-JP" sz="1050" dirty="0" smtClean="0">
                <a:solidFill>
                  <a:srgbClr val="000000"/>
                </a:solidFill>
                <a:latin typeface="メイリオ" pitchFamily="50" charset="-128"/>
                <a:ea typeface="メイリオ" pitchFamily="50" charset="-128"/>
                <a:cs typeface="メイリオ" pitchFamily="50" charset="-128"/>
              </a:rPr>
              <a:t>7.</a:t>
            </a:r>
            <a:r>
              <a:rPr lang="ja-JP" altLang="en-US" sz="1050" dirty="0" smtClean="0">
                <a:solidFill>
                  <a:srgbClr val="000000"/>
                </a:solidFill>
                <a:latin typeface="メイリオ" pitchFamily="50" charset="-128"/>
                <a:ea typeface="メイリオ" pitchFamily="50" charset="-128"/>
                <a:cs typeface="メイリオ" pitchFamily="50" charset="-128"/>
              </a:rPr>
              <a:t>　リスク</a:t>
            </a:r>
            <a:r>
              <a:rPr lang="ja-JP" altLang="en-US" sz="1050" dirty="0">
                <a:solidFill>
                  <a:srgbClr val="000000"/>
                </a:solidFill>
                <a:latin typeface="メイリオ" pitchFamily="50" charset="-128"/>
                <a:ea typeface="メイリオ" pitchFamily="50" charset="-128"/>
                <a:cs typeface="メイリオ" pitchFamily="50" charset="-128"/>
              </a:rPr>
              <a:t>評価と対策</a:t>
            </a:r>
          </a:p>
          <a:p>
            <a:pPr marL="360363" indent="-360363"/>
            <a:r>
              <a:rPr lang="en-US" altLang="ja-JP" sz="1050" dirty="0">
                <a:solidFill>
                  <a:srgbClr val="000000"/>
                </a:solidFill>
                <a:latin typeface="メイリオ" pitchFamily="50" charset="-128"/>
                <a:ea typeface="メイリオ" pitchFamily="50" charset="-128"/>
                <a:cs typeface="メイリオ" pitchFamily="50" charset="-128"/>
              </a:rPr>
              <a:t>8</a:t>
            </a:r>
            <a:r>
              <a:rPr lang="en-US" altLang="ja-JP" sz="1050" dirty="0" smtClean="0">
                <a:solidFill>
                  <a:srgbClr val="000000"/>
                </a:solidFill>
                <a:latin typeface="メイリオ" pitchFamily="50" charset="-128"/>
                <a:ea typeface="メイリオ" pitchFamily="50" charset="-128"/>
                <a:cs typeface="メイリオ" pitchFamily="50" charset="-128"/>
              </a:rPr>
              <a:t>.</a:t>
            </a:r>
            <a:r>
              <a:rPr lang="ja-JP" altLang="en-US" sz="1050" dirty="0" smtClean="0">
                <a:solidFill>
                  <a:srgbClr val="000000"/>
                </a:solidFill>
                <a:latin typeface="メイリオ" pitchFamily="50" charset="-128"/>
                <a:ea typeface="メイリオ" pitchFamily="50" charset="-128"/>
                <a:cs typeface="メイリオ" pitchFamily="50" charset="-128"/>
              </a:rPr>
              <a:t>　費用対</a:t>
            </a:r>
            <a:r>
              <a:rPr lang="ja-JP" altLang="en-US" sz="1050" dirty="0">
                <a:solidFill>
                  <a:srgbClr val="000000"/>
                </a:solidFill>
                <a:latin typeface="メイリオ" pitchFamily="50" charset="-128"/>
                <a:ea typeface="メイリオ" pitchFamily="50" charset="-128"/>
                <a:cs typeface="メイリオ" pitchFamily="50" charset="-128"/>
              </a:rPr>
              <a:t>効果</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8.1</a:t>
            </a:r>
            <a:r>
              <a:rPr lang="ja-JP" altLang="en-US" sz="1050" dirty="0" smtClean="0">
                <a:solidFill>
                  <a:srgbClr val="000000"/>
                </a:solidFill>
                <a:latin typeface="メイリオ" pitchFamily="50" charset="-128"/>
                <a:ea typeface="メイリオ" pitchFamily="50" charset="-128"/>
                <a:cs typeface="メイリオ" pitchFamily="50" charset="-128"/>
              </a:rPr>
              <a:t>　開発</a:t>
            </a:r>
            <a:r>
              <a:rPr lang="ja-JP" altLang="en-US" sz="1050" dirty="0">
                <a:solidFill>
                  <a:srgbClr val="000000"/>
                </a:solidFill>
                <a:latin typeface="メイリオ" pitchFamily="50" charset="-128"/>
                <a:ea typeface="メイリオ" pitchFamily="50" charset="-128"/>
                <a:cs typeface="メイリオ" pitchFamily="50" charset="-128"/>
              </a:rPr>
              <a:t>費用</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8.2</a:t>
            </a:r>
            <a:r>
              <a:rPr lang="ja-JP" altLang="en-US" sz="1050" dirty="0" smtClean="0">
                <a:solidFill>
                  <a:srgbClr val="000000"/>
                </a:solidFill>
                <a:latin typeface="メイリオ" pitchFamily="50" charset="-128"/>
                <a:ea typeface="メイリオ" pitchFamily="50" charset="-128"/>
                <a:cs typeface="メイリオ" pitchFamily="50" charset="-128"/>
              </a:rPr>
              <a:t>　運用</a:t>
            </a:r>
            <a:r>
              <a:rPr lang="ja-JP" altLang="en-US" sz="1050" dirty="0">
                <a:solidFill>
                  <a:srgbClr val="000000"/>
                </a:solidFill>
                <a:latin typeface="メイリオ" pitchFamily="50" charset="-128"/>
                <a:ea typeface="メイリオ" pitchFamily="50" charset="-128"/>
                <a:cs typeface="メイリオ" pitchFamily="50" charset="-128"/>
              </a:rPr>
              <a:t>費用</a:t>
            </a:r>
          </a:p>
          <a:p>
            <a:pPr marL="360363" indent="-360363"/>
            <a:r>
              <a:rPr lang="ja-JP" altLang="en-US" sz="1050" dirty="0" smtClean="0">
                <a:solidFill>
                  <a:srgbClr val="000000"/>
                </a:solidFill>
                <a:latin typeface="メイリオ" pitchFamily="50" charset="-128"/>
                <a:ea typeface="メイリオ" pitchFamily="50" charset="-128"/>
                <a:cs typeface="メイリオ" pitchFamily="50" charset="-128"/>
              </a:rPr>
              <a:t>　</a:t>
            </a:r>
            <a:r>
              <a:rPr lang="en-US" altLang="ja-JP" sz="1050" dirty="0" smtClean="0">
                <a:solidFill>
                  <a:srgbClr val="000000"/>
                </a:solidFill>
                <a:latin typeface="メイリオ" pitchFamily="50" charset="-128"/>
                <a:ea typeface="メイリオ" pitchFamily="50" charset="-128"/>
                <a:cs typeface="メイリオ" pitchFamily="50" charset="-128"/>
              </a:rPr>
              <a:t>8.3</a:t>
            </a:r>
            <a:r>
              <a:rPr lang="ja-JP" altLang="en-US" sz="1050" dirty="0" smtClean="0">
                <a:solidFill>
                  <a:srgbClr val="000000"/>
                </a:solidFill>
                <a:latin typeface="メイリオ" pitchFamily="50" charset="-128"/>
                <a:ea typeface="メイリオ" pitchFamily="50" charset="-128"/>
                <a:cs typeface="メイリオ" pitchFamily="50" charset="-128"/>
              </a:rPr>
              <a:t>　費用対</a:t>
            </a:r>
            <a:r>
              <a:rPr lang="ja-JP" altLang="en-US" sz="1050" dirty="0">
                <a:solidFill>
                  <a:srgbClr val="000000"/>
                </a:solidFill>
                <a:latin typeface="メイリオ" pitchFamily="50" charset="-128"/>
                <a:ea typeface="メイリオ" pitchFamily="50" charset="-128"/>
                <a:cs typeface="メイリオ" pitchFamily="50" charset="-128"/>
              </a:rPr>
              <a:t>効果</a:t>
            </a:r>
          </a:p>
        </p:txBody>
      </p:sp>
      <p:sp>
        <p:nvSpPr>
          <p:cNvPr id="64" name="Oval 42"/>
          <p:cNvSpPr>
            <a:spLocks noChangeArrowheads="1"/>
          </p:cNvSpPr>
          <p:nvPr/>
        </p:nvSpPr>
        <p:spPr bwMode="auto">
          <a:xfrm>
            <a:off x="2627783" y="5760002"/>
            <a:ext cx="3744000" cy="539929"/>
          </a:xfrm>
          <a:prstGeom prst="ellipse">
            <a:avLst/>
          </a:prstGeom>
          <a:solidFill>
            <a:srgbClr val="FFFF00">
              <a:alpha val="42745"/>
            </a:srgbClr>
          </a:solidFill>
          <a:ln w="9525" algn="ctr">
            <a:solidFill>
              <a:srgbClr val="000000"/>
            </a:solidFill>
            <a:round/>
            <a:headEnd/>
            <a:tailEnd/>
          </a:ln>
        </p:spPr>
        <p:txBody>
          <a:bodyPr wrap="square" lIns="90000" tIns="46800" rIns="90000" bIns="46800" anchor="ctr">
            <a:noAutofit/>
          </a:bodyPr>
          <a:lstStyle/>
          <a:p>
            <a:pPr algn="ctr"/>
            <a:r>
              <a:rPr lang="ja-JP" altLang="en-US" sz="1200" b="1" dirty="0">
                <a:solidFill>
                  <a:srgbClr val="FF0000"/>
                </a:solidFill>
                <a:latin typeface="メイリオ" pitchFamily="50" charset="-128"/>
                <a:ea typeface="メイリオ" pitchFamily="50" charset="-128"/>
                <a:cs typeface="メイリオ" pitchFamily="50" charset="-128"/>
              </a:rPr>
              <a:t>システム</a:t>
            </a:r>
            <a:r>
              <a:rPr lang="ja-JP" altLang="en-US" sz="1200" b="1" dirty="0" smtClean="0">
                <a:solidFill>
                  <a:srgbClr val="FF0000"/>
                </a:solidFill>
                <a:latin typeface="メイリオ" pitchFamily="50" charset="-128"/>
                <a:ea typeface="メイリオ" pitchFamily="50" charset="-128"/>
                <a:cs typeface="メイリオ" pitchFamily="50" charset="-128"/>
              </a:rPr>
              <a:t>企画書</a:t>
            </a:r>
            <a:endParaRPr lang="en-US" altLang="ja-JP" sz="1200" b="1" dirty="0" smtClean="0">
              <a:solidFill>
                <a:srgbClr val="FF0000"/>
              </a:solidFill>
              <a:latin typeface="メイリオ" pitchFamily="50" charset="-128"/>
              <a:ea typeface="メイリオ" pitchFamily="50" charset="-128"/>
              <a:cs typeface="メイリオ" pitchFamily="50" charset="-128"/>
            </a:endParaRPr>
          </a:p>
          <a:p>
            <a:pPr algn="ctr"/>
            <a:r>
              <a:rPr lang="ja-JP" altLang="en-US" sz="1200" b="1" dirty="0" smtClean="0">
                <a:solidFill>
                  <a:srgbClr val="FF0000"/>
                </a:solidFill>
                <a:latin typeface="メイリオ" pitchFamily="50" charset="-128"/>
                <a:ea typeface="メイリオ" pitchFamily="50" charset="-128"/>
                <a:cs typeface="メイリオ" pitchFamily="50" charset="-128"/>
              </a:rPr>
              <a:t>（</a:t>
            </a:r>
            <a:r>
              <a:rPr lang="ja-JP" altLang="en-US" sz="1200" b="1" dirty="0">
                <a:solidFill>
                  <a:srgbClr val="FF0000"/>
                </a:solidFill>
                <a:latin typeface="メイリオ" pitchFamily="50" charset="-128"/>
                <a:ea typeface="メイリオ" pitchFamily="50" charset="-128"/>
                <a:cs typeface="メイリオ" pitchFamily="50" charset="-128"/>
              </a:rPr>
              <a:t>稟議書の添付資料</a:t>
            </a:r>
            <a:r>
              <a:rPr lang="ja-JP" altLang="en-US" sz="1200" b="1" dirty="0" smtClean="0">
                <a:solidFill>
                  <a:srgbClr val="FF0000"/>
                </a:solidFill>
                <a:latin typeface="メイリオ" pitchFamily="50" charset="-128"/>
                <a:ea typeface="メイリオ" pitchFamily="50" charset="-128"/>
                <a:cs typeface="メイリオ" pitchFamily="50" charset="-128"/>
              </a:rPr>
              <a:t>）の項目例</a:t>
            </a:r>
            <a:endParaRPr lang="ja-JP" altLang="en-US" sz="1200" b="1" dirty="0">
              <a:solidFill>
                <a:srgbClr val="FF0000"/>
              </a:solidFill>
              <a:latin typeface="メイリオ" pitchFamily="50" charset="-128"/>
              <a:ea typeface="メイリオ" pitchFamily="50" charset="-128"/>
              <a:cs typeface="メイリオ" pitchFamily="50" charset="-128"/>
            </a:endParaRPr>
          </a:p>
        </p:txBody>
      </p:sp>
      <p:cxnSp>
        <p:nvCxnSpPr>
          <p:cNvPr id="65" name="カギ線コネクタ 64"/>
          <p:cNvCxnSpPr>
            <a:stCxn id="63" idx="3"/>
            <a:endCxn id="51" idx="2"/>
          </p:cNvCxnSpPr>
          <p:nvPr/>
        </p:nvCxnSpPr>
        <p:spPr bwMode="auto">
          <a:xfrm flipH="1" flipV="1">
            <a:off x="7738507" y="2667526"/>
            <a:ext cx="653437" cy="2408357"/>
          </a:xfrm>
          <a:prstGeom prst="bentConnector4">
            <a:avLst>
              <a:gd name="adj1" fmla="val -34984"/>
              <a:gd name="adj2" fmla="val 92162"/>
            </a:avLst>
          </a:prstGeom>
          <a:solidFill>
            <a:schemeClr val="bg1"/>
          </a:solidFill>
          <a:ln w="38100"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カギ線コネクタ 65"/>
          <p:cNvCxnSpPr>
            <a:stCxn id="55" idx="2"/>
            <a:endCxn id="63" idx="3"/>
          </p:cNvCxnSpPr>
          <p:nvPr/>
        </p:nvCxnSpPr>
        <p:spPr bwMode="auto">
          <a:xfrm rot="5400000" flipH="1" flipV="1">
            <a:off x="5869428" y="3921607"/>
            <a:ext cx="1368239" cy="3676791"/>
          </a:xfrm>
          <a:prstGeom prst="bentConnector4">
            <a:avLst>
              <a:gd name="adj1" fmla="val -16708"/>
              <a:gd name="adj2" fmla="val 106217"/>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カギ線コネクタ 66"/>
          <p:cNvCxnSpPr>
            <a:stCxn id="55" idx="2"/>
            <a:endCxn id="54" idx="2"/>
          </p:cNvCxnSpPr>
          <p:nvPr/>
        </p:nvCxnSpPr>
        <p:spPr bwMode="auto">
          <a:xfrm rot="5400000">
            <a:off x="3185415" y="4914384"/>
            <a:ext cx="12700" cy="3059477"/>
          </a:xfrm>
          <a:prstGeom prst="bentConnector3">
            <a:avLst>
              <a:gd name="adj1" fmla="val 1800000"/>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カギ線コネクタ 70"/>
          <p:cNvCxnSpPr>
            <a:stCxn id="51" idx="3"/>
            <a:endCxn id="53" idx="1"/>
          </p:cNvCxnSpPr>
          <p:nvPr/>
        </p:nvCxnSpPr>
        <p:spPr bwMode="auto">
          <a:xfrm>
            <a:off x="8117156" y="2426126"/>
            <a:ext cx="179580" cy="9154"/>
          </a:xfrm>
          <a:prstGeom prst="bentConnector3">
            <a:avLst>
              <a:gd name="adj1" fmla="val 50000"/>
            </a:avLst>
          </a:prstGeom>
          <a:solidFill>
            <a:schemeClr val="bg1"/>
          </a:solidFill>
          <a:ln w="9525" cap="flat" cmpd="sng" algn="ctr">
            <a:solidFill>
              <a:schemeClr val="tx1"/>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2" name="Picture 79" descr="MCj0434803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1248599"/>
            <a:ext cx="1117040" cy="840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 name="Text Box 90"/>
          <p:cNvSpPr txBox="1">
            <a:spLocks noChangeArrowheads="1"/>
          </p:cNvSpPr>
          <p:nvPr/>
        </p:nvSpPr>
        <p:spPr bwMode="auto">
          <a:xfrm>
            <a:off x="8000299" y="1905528"/>
            <a:ext cx="785085"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1400">
                <a:solidFill>
                  <a:srgbClr val="000000"/>
                </a:solidFill>
                <a:latin typeface="MS UI Gothic" pitchFamily="50" charset="-128"/>
                <a:ea typeface="MS UI Gothic" pitchFamily="50" charset="-128"/>
              </a:defRPr>
            </a:lvl1pPr>
            <a:lvl2pPr marL="742950" indent="-285750">
              <a:defRPr kumimoji="1" sz="1400">
                <a:solidFill>
                  <a:srgbClr val="000000"/>
                </a:solidFill>
                <a:latin typeface="MS UI Gothic" pitchFamily="50" charset="-128"/>
                <a:ea typeface="MS UI Gothic" pitchFamily="50" charset="-128"/>
              </a:defRPr>
            </a:lvl2pPr>
            <a:lvl3pPr marL="1143000" indent="-228600">
              <a:defRPr kumimoji="1" sz="1400">
                <a:solidFill>
                  <a:srgbClr val="000000"/>
                </a:solidFill>
                <a:latin typeface="MS UI Gothic" pitchFamily="50" charset="-128"/>
                <a:ea typeface="MS UI Gothic" pitchFamily="50" charset="-128"/>
              </a:defRPr>
            </a:lvl3pPr>
            <a:lvl4pPr marL="1600200" indent="-228600">
              <a:defRPr kumimoji="1" sz="1400">
                <a:solidFill>
                  <a:srgbClr val="000000"/>
                </a:solidFill>
                <a:latin typeface="MS UI Gothic" pitchFamily="50" charset="-128"/>
                <a:ea typeface="MS UI Gothic" pitchFamily="50" charset="-128"/>
              </a:defRPr>
            </a:lvl4pPr>
            <a:lvl5pPr marL="2057400" indent="-228600">
              <a:defRPr kumimoji="1" sz="1400">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9pPr>
          </a:lstStyle>
          <a:p>
            <a:pPr>
              <a:spcBef>
                <a:spcPct val="50000"/>
              </a:spcBef>
            </a:pPr>
            <a:r>
              <a:rPr lang="ja-JP" altLang="en-US" sz="1200" b="1" dirty="0">
                <a:latin typeface="メイリオ" pitchFamily="50" charset="-128"/>
                <a:ea typeface="メイリオ" pitchFamily="50" charset="-128"/>
                <a:cs typeface="メイリオ" pitchFamily="50" charset="-128"/>
              </a:rPr>
              <a:t>ゴール</a:t>
            </a:r>
          </a:p>
        </p:txBody>
      </p:sp>
      <p:sp>
        <p:nvSpPr>
          <p:cNvPr id="7" name="角丸四角形吹き出し 6"/>
          <p:cNvSpPr/>
          <p:nvPr/>
        </p:nvSpPr>
        <p:spPr bwMode="auto">
          <a:xfrm>
            <a:off x="179512" y="1318693"/>
            <a:ext cx="7158119" cy="1506546"/>
          </a:xfrm>
          <a:prstGeom prst="wedgeRoundRectCallout">
            <a:avLst>
              <a:gd name="adj1" fmla="val 52163"/>
              <a:gd name="adj2" fmla="val 26849"/>
              <a:gd name="adj3" fmla="val 16667"/>
            </a:avLst>
          </a:prstGeom>
          <a:solidFill>
            <a:schemeClr val="accent1">
              <a:lumMod val="20000"/>
              <a:lumOff val="80000"/>
            </a:schemeClr>
          </a:solidFill>
          <a:ln>
            <a:solidFill>
              <a:schemeClr val="tx2"/>
            </a:solidFill>
          </a:ln>
          <a:effectLst/>
          <a:extLst/>
        </p:spPr>
        <p:txBody>
          <a:bodyPr wrap="none" lIns="72000" tIns="0" rIns="72000" bIns="0" rtlCol="0" anchor="ctr" anchorCtr="0"/>
          <a:lstStyle/>
          <a:p>
            <a:pPr algn="ctr">
              <a:spcBef>
                <a:spcPct val="50000"/>
              </a:spcBef>
            </a:pPr>
            <a:endParaRPr kumimoji="1" lang="ja-JP" altLang="en-US" sz="1050" dirty="0" smtClean="0">
              <a:solidFill>
                <a:srgbClr val="FFFFFF"/>
              </a:solidFill>
              <a:latin typeface="メイリオ" pitchFamily="50" charset="-128"/>
              <a:ea typeface="メイリオ" pitchFamily="50" charset="-128"/>
              <a:cs typeface="メイリオ" pitchFamily="50" charset="-128"/>
            </a:endParaRPr>
          </a:p>
        </p:txBody>
      </p:sp>
      <p:sp>
        <p:nvSpPr>
          <p:cNvPr id="76" name="Cloud"/>
          <p:cNvSpPr>
            <a:spLocks noEditPoints="1" noChangeArrowheads="1"/>
          </p:cNvSpPr>
          <p:nvPr/>
        </p:nvSpPr>
        <p:spPr bwMode="auto">
          <a:xfrm>
            <a:off x="288032" y="1390701"/>
            <a:ext cx="2448000" cy="720000"/>
          </a:xfrm>
          <a:custGeom>
            <a:avLst/>
            <a:gdLst>
              <a:gd name="T0" fmla="*/ 1044651 w 21600"/>
              <a:gd name="T1" fmla="*/ 23153959 h 21600"/>
              <a:gd name="T2" fmla="*/ 168395624 w 21600"/>
              <a:gd name="T3" fmla="*/ 46258559 h 21600"/>
              <a:gd name="T4" fmla="*/ 336510418 w 21600"/>
              <a:gd name="T5" fmla="*/ 23153959 h 21600"/>
              <a:gd name="T6" fmla="*/ 168395624 w 21600"/>
              <a:gd name="T7" fmla="*/ 2647692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36000" rIns="36000" anchor="ctr"/>
          <a:lstStyle/>
          <a:p>
            <a:r>
              <a:rPr lang="ja-JP" altLang="en-US" sz="1200" b="1" dirty="0">
                <a:latin typeface="メイリオ" pitchFamily="50" charset="-128"/>
                <a:ea typeface="メイリオ" pitchFamily="50" charset="-128"/>
                <a:cs typeface="メイリオ" pitchFamily="50" charset="-128"/>
              </a:rPr>
              <a:t>何を</a:t>
            </a:r>
            <a:r>
              <a:rPr lang="ja-JP" altLang="en-US" sz="1200" b="1"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（プロジェクトの定義）</a:t>
            </a:r>
            <a:endParaRPr lang="ja-JP" altLang="en-US" sz="1050" dirty="0">
              <a:latin typeface="メイリオ" pitchFamily="50" charset="-128"/>
              <a:ea typeface="メイリオ" pitchFamily="50" charset="-128"/>
              <a:cs typeface="メイリオ" pitchFamily="50" charset="-128"/>
            </a:endParaRPr>
          </a:p>
        </p:txBody>
      </p:sp>
      <p:sp>
        <p:nvSpPr>
          <p:cNvPr id="73" name="Cloud"/>
          <p:cNvSpPr>
            <a:spLocks noEditPoints="1" noChangeArrowheads="1"/>
          </p:cNvSpPr>
          <p:nvPr/>
        </p:nvSpPr>
        <p:spPr bwMode="auto">
          <a:xfrm>
            <a:off x="2123728" y="1390781"/>
            <a:ext cx="2880000" cy="720000"/>
          </a:xfrm>
          <a:custGeom>
            <a:avLst/>
            <a:gdLst>
              <a:gd name="T0" fmla="*/ 1055834 w 21600"/>
              <a:gd name="T1" fmla="*/ 24951623 h 21600"/>
              <a:gd name="T2" fmla="*/ 170184285 w 21600"/>
              <a:gd name="T3" fmla="*/ 49850133 h 21600"/>
              <a:gd name="T4" fmla="*/ 340084872 w 21600"/>
              <a:gd name="T5" fmla="*/ 24951623 h 21600"/>
              <a:gd name="T6" fmla="*/ 170184285 w 21600"/>
              <a:gd name="T7" fmla="*/ 285324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36000" rIns="36000" anchor="ctr"/>
          <a:lstStyle/>
          <a:p>
            <a:r>
              <a:rPr lang="ja-JP" altLang="en-US" sz="1200" b="1" dirty="0">
                <a:latin typeface="メイリオ" pitchFamily="50" charset="-128"/>
                <a:ea typeface="メイリオ" pitchFamily="50" charset="-128"/>
                <a:cs typeface="メイリオ" pitchFamily="50" charset="-128"/>
              </a:rPr>
              <a:t>だれが</a:t>
            </a:r>
            <a:r>
              <a:rPr lang="ja-JP" altLang="en-US" sz="1200" b="1"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（体制検討、外部託先の選定</a:t>
            </a:r>
            <a:r>
              <a:rPr lang="en-US" altLang="ja-JP" sz="1050" dirty="0" smtClean="0">
                <a:latin typeface="メイリオ" pitchFamily="50" charset="-128"/>
                <a:ea typeface="メイリオ" pitchFamily="50" charset="-128"/>
                <a:cs typeface="メイリオ" pitchFamily="50" charset="-128"/>
              </a:rPr>
              <a:t>)</a:t>
            </a:r>
            <a:endParaRPr lang="en-US" altLang="ja-JP" sz="1050" dirty="0">
              <a:latin typeface="メイリオ" pitchFamily="50" charset="-128"/>
              <a:ea typeface="メイリオ" pitchFamily="50" charset="-128"/>
              <a:cs typeface="メイリオ" pitchFamily="50" charset="-128"/>
            </a:endParaRPr>
          </a:p>
        </p:txBody>
      </p:sp>
      <p:sp>
        <p:nvSpPr>
          <p:cNvPr id="83" name="ホームベース 1"/>
          <p:cNvSpPr>
            <a:spLocks noChangeArrowheads="1"/>
          </p:cNvSpPr>
          <p:nvPr/>
        </p:nvSpPr>
        <p:spPr bwMode="auto">
          <a:xfrm>
            <a:off x="230422" y="3282714"/>
            <a:ext cx="2894339" cy="252000"/>
          </a:xfrm>
          <a:prstGeom prst="homePlate">
            <a:avLst>
              <a:gd name="adj" fmla="val 50050"/>
            </a:avLst>
          </a:prstGeom>
          <a:solidFill>
            <a:schemeClr val="bg1"/>
          </a:solidFill>
          <a:ln w="9525" algn="ctr">
            <a:solidFill>
              <a:srgbClr val="000000"/>
            </a:solidFill>
            <a:round/>
            <a:headEnd/>
            <a:tailEnd/>
          </a:ln>
        </p:spPr>
        <p:txBody>
          <a:bodyPr lIns="90000" tIns="36000" rIns="90000" bIns="0" anchor="ctr"/>
          <a:lstStyle/>
          <a:p>
            <a:pPr marL="354013" indent="-354013" algn="ctr"/>
            <a:r>
              <a:rPr lang="en-US" altLang="ja-JP" sz="1200" b="1" dirty="0" smtClean="0">
                <a:latin typeface="メイリオ" pitchFamily="50" charset="-128"/>
                <a:ea typeface="メイリオ" pitchFamily="50" charset="-128"/>
                <a:cs typeface="メイリオ" pitchFamily="50" charset="-128"/>
              </a:rPr>
              <a:t>A. </a:t>
            </a:r>
            <a:r>
              <a:rPr lang="ja-JP" altLang="en-US" sz="1200" b="1" dirty="0" smtClean="0">
                <a:latin typeface="メイリオ" pitchFamily="50" charset="-128"/>
                <a:ea typeface="メイリオ" pitchFamily="50" charset="-128"/>
                <a:cs typeface="メイリオ" pitchFamily="50" charset="-128"/>
              </a:rPr>
              <a:t>要求の取りまとめ</a:t>
            </a:r>
            <a:endParaRPr lang="ja-JP" altLang="en-US" sz="1200" b="1" dirty="0">
              <a:latin typeface="メイリオ" pitchFamily="50" charset="-128"/>
              <a:ea typeface="メイリオ" pitchFamily="50" charset="-128"/>
              <a:cs typeface="メイリオ" pitchFamily="50" charset="-128"/>
            </a:endParaRPr>
          </a:p>
        </p:txBody>
      </p:sp>
      <p:sp>
        <p:nvSpPr>
          <p:cNvPr id="84" name="ホームベース 233"/>
          <p:cNvSpPr>
            <a:spLocks noChangeArrowheads="1"/>
          </p:cNvSpPr>
          <p:nvPr/>
        </p:nvSpPr>
        <p:spPr bwMode="auto">
          <a:xfrm>
            <a:off x="3162608" y="3282714"/>
            <a:ext cx="3063466" cy="252000"/>
          </a:xfrm>
          <a:prstGeom prst="homePlate">
            <a:avLst>
              <a:gd name="adj" fmla="val 50050"/>
            </a:avLst>
          </a:prstGeom>
          <a:solidFill>
            <a:schemeClr val="bg1"/>
          </a:solidFill>
          <a:ln w="9525" algn="ctr">
            <a:solidFill>
              <a:srgbClr val="000000"/>
            </a:solidFill>
            <a:round/>
            <a:headEnd/>
            <a:tailEnd/>
          </a:ln>
        </p:spPr>
        <p:txBody>
          <a:bodyPr lIns="90000" tIns="36000" rIns="90000" bIns="0" anchor="ctr"/>
          <a:lstStyle/>
          <a:p>
            <a:pPr marL="354013" indent="-354013" algn="ctr"/>
            <a:r>
              <a:rPr lang="en-US" altLang="ja-JP" sz="1200" b="1" dirty="0" smtClean="0">
                <a:latin typeface="メイリオ" pitchFamily="50" charset="-128"/>
                <a:ea typeface="メイリオ" pitchFamily="50" charset="-128"/>
                <a:cs typeface="メイリオ" pitchFamily="50" charset="-128"/>
              </a:rPr>
              <a:t>B. </a:t>
            </a:r>
            <a:r>
              <a:rPr lang="ja-JP" altLang="en-US" sz="1200" b="1" dirty="0">
                <a:latin typeface="メイリオ" pitchFamily="50" charset="-128"/>
                <a:ea typeface="メイリオ" pitchFamily="50" charset="-128"/>
                <a:cs typeface="メイリオ" pitchFamily="50" charset="-128"/>
              </a:rPr>
              <a:t>業務・システムの</a:t>
            </a:r>
            <a:r>
              <a:rPr lang="ja-JP" altLang="en-US" sz="1200" b="1" dirty="0" smtClean="0">
                <a:latin typeface="メイリオ" pitchFamily="50" charset="-128"/>
                <a:ea typeface="メイリオ" pitchFamily="50" charset="-128"/>
                <a:cs typeface="メイリオ" pitchFamily="50" charset="-128"/>
              </a:rPr>
              <a:t>概要定義</a:t>
            </a:r>
            <a:endParaRPr lang="ja-JP" altLang="en-US" sz="1200" b="1" dirty="0">
              <a:latin typeface="メイリオ" pitchFamily="50" charset="-128"/>
              <a:ea typeface="メイリオ" pitchFamily="50" charset="-128"/>
              <a:cs typeface="メイリオ" pitchFamily="50" charset="-128"/>
            </a:endParaRPr>
          </a:p>
        </p:txBody>
      </p:sp>
      <p:sp>
        <p:nvSpPr>
          <p:cNvPr id="85" name="ホームベース 234"/>
          <p:cNvSpPr>
            <a:spLocks noChangeArrowheads="1"/>
          </p:cNvSpPr>
          <p:nvPr/>
        </p:nvSpPr>
        <p:spPr bwMode="auto">
          <a:xfrm>
            <a:off x="6286839" y="3257411"/>
            <a:ext cx="2101585" cy="252000"/>
          </a:xfrm>
          <a:prstGeom prst="homePlate">
            <a:avLst>
              <a:gd name="adj" fmla="val 50050"/>
            </a:avLst>
          </a:prstGeom>
          <a:solidFill>
            <a:schemeClr val="bg1"/>
          </a:solidFill>
          <a:ln w="9525" algn="ctr">
            <a:solidFill>
              <a:srgbClr val="FF0000"/>
            </a:solidFill>
            <a:round/>
            <a:headEnd/>
            <a:tailEnd/>
          </a:ln>
        </p:spPr>
        <p:txBody>
          <a:bodyPr lIns="90000" tIns="36000" rIns="90000" bIns="0" anchor="ctr"/>
          <a:lstStyle/>
          <a:p>
            <a:pPr marL="354013" indent="-354013" algn="ctr"/>
            <a:r>
              <a:rPr lang="en-US" altLang="ja-JP" sz="1200" b="1" dirty="0" smtClean="0">
                <a:latin typeface="メイリオ" pitchFamily="50" charset="-128"/>
                <a:ea typeface="メイリオ" pitchFamily="50" charset="-128"/>
                <a:cs typeface="メイリオ" pitchFamily="50" charset="-128"/>
              </a:rPr>
              <a:t>C. </a:t>
            </a:r>
            <a:r>
              <a:rPr lang="ja-JP" altLang="en-US" sz="1200" b="1" dirty="0">
                <a:solidFill>
                  <a:srgbClr val="FF0000"/>
                </a:solidFill>
                <a:latin typeface="メイリオ" pitchFamily="50" charset="-128"/>
                <a:ea typeface="メイリオ" pitchFamily="50" charset="-128"/>
                <a:cs typeface="メイリオ" pitchFamily="50" charset="-128"/>
              </a:rPr>
              <a:t>実現</a:t>
            </a:r>
            <a:r>
              <a:rPr lang="ja-JP" altLang="en-US" sz="1200" b="1" dirty="0" smtClean="0">
                <a:solidFill>
                  <a:srgbClr val="FF0000"/>
                </a:solidFill>
                <a:latin typeface="メイリオ" pitchFamily="50" charset="-128"/>
                <a:ea typeface="メイリオ" pitchFamily="50" charset="-128"/>
                <a:cs typeface="メイリオ" pitchFamily="50" charset="-128"/>
              </a:rPr>
              <a:t>シナリオの策定</a:t>
            </a:r>
            <a:endParaRPr lang="ja-JP" altLang="en-US" sz="1200" b="1" dirty="0">
              <a:solidFill>
                <a:srgbClr val="FF0000"/>
              </a:solidFill>
              <a:latin typeface="メイリオ" pitchFamily="50" charset="-128"/>
              <a:ea typeface="メイリオ" pitchFamily="50" charset="-128"/>
              <a:cs typeface="メイリオ" pitchFamily="50" charset="-128"/>
            </a:endParaRPr>
          </a:p>
        </p:txBody>
      </p:sp>
      <p:cxnSp>
        <p:nvCxnSpPr>
          <p:cNvPr id="68" name="直線矢印コネクタ 67"/>
          <p:cNvCxnSpPr/>
          <p:nvPr/>
        </p:nvCxnSpPr>
        <p:spPr bwMode="auto">
          <a:xfrm>
            <a:off x="7380312" y="3537032"/>
            <a:ext cx="0" cy="180000"/>
          </a:xfrm>
          <a:prstGeom prst="straightConnector1">
            <a:avLst/>
          </a:prstGeom>
          <a:solidFill>
            <a:schemeClr val="bg1"/>
          </a:solidFill>
          <a:ln w="38100" cap="flat" cmpd="sng" algn="ctr">
            <a:solidFill>
              <a:srgbClr val="FF00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矢印コネクタ 68"/>
          <p:cNvCxnSpPr/>
          <p:nvPr/>
        </p:nvCxnSpPr>
        <p:spPr bwMode="auto">
          <a:xfrm>
            <a:off x="4427984" y="3537032"/>
            <a:ext cx="0" cy="180000"/>
          </a:xfrm>
          <a:prstGeom prst="straightConnector1">
            <a:avLst/>
          </a:prstGeom>
          <a:solidFill>
            <a:schemeClr val="bg1"/>
          </a:solidFill>
          <a:ln w="38100" cap="flat" cmpd="sng" algn="ctr">
            <a:solidFill>
              <a:srgbClr val="FF00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線矢印コネクタ 69"/>
          <p:cNvCxnSpPr/>
          <p:nvPr/>
        </p:nvCxnSpPr>
        <p:spPr bwMode="auto">
          <a:xfrm>
            <a:off x="1331640" y="3537032"/>
            <a:ext cx="0" cy="180000"/>
          </a:xfrm>
          <a:prstGeom prst="straightConnector1">
            <a:avLst/>
          </a:prstGeom>
          <a:solidFill>
            <a:schemeClr val="bg1"/>
          </a:solidFill>
          <a:ln w="38100" cap="flat" cmpd="sng" algn="ctr">
            <a:solidFill>
              <a:srgbClr val="FF00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円/楕円 5"/>
          <p:cNvSpPr/>
          <p:nvPr/>
        </p:nvSpPr>
        <p:spPr bwMode="auto">
          <a:xfrm rot="20119369">
            <a:off x="292040" y="2988858"/>
            <a:ext cx="874623" cy="270337"/>
          </a:xfrm>
          <a:prstGeom prst="ellips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r>
              <a:rPr kumimoji="1" lang="en-US" altLang="ja-JP" sz="1200" b="1" dirty="0" smtClean="0">
                <a:solidFill>
                  <a:schemeClr val="bg1"/>
                </a:solidFill>
                <a:latin typeface="メイリオ" pitchFamily="50" charset="-128"/>
                <a:ea typeface="メイリオ" pitchFamily="50" charset="-128"/>
                <a:cs typeface="メイリオ" pitchFamily="50" charset="-128"/>
              </a:rPr>
              <a:t>Why</a:t>
            </a:r>
            <a:endParaRPr kumimoji="1" lang="ja-JP" altLang="en-US" sz="1200" b="1" dirty="0" smtClean="0">
              <a:solidFill>
                <a:schemeClr val="bg1"/>
              </a:solidFill>
              <a:latin typeface="メイリオ" pitchFamily="50" charset="-128"/>
              <a:ea typeface="メイリオ" pitchFamily="50" charset="-128"/>
              <a:cs typeface="メイリオ" pitchFamily="50" charset="-128"/>
            </a:endParaRPr>
          </a:p>
        </p:txBody>
      </p:sp>
      <p:sp>
        <p:nvSpPr>
          <p:cNvPr id="88" name="円/楕円 87"/>
          <p:cNvSpPr/>
          <p:nvPr/>
        </p:nvSpPr>
        <p:spPr bwMode="auto">
          <a:xfrm rot="20119369">
            <a:off x="3104817" y="2995475"/>
            <a:ext cx="874623" cy="270337"/>
          </a:xfrm>
          <a:prstGeom prst="ellips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r>
              <a:rPr kumimoji="1" lang="en-US" altLang="ja-JP" sz="1200" b="1" dirty="0" smtClean="0">
                <a:solidFill>
                  <a:schemeClr val="bg1"/>
                </a:solidFill>
                <a:latin typeface="メイリオ" pitchFamily="50" charset="-128"/>
                <a:ea typeface="メイリオ" pitchFamily="50" charset="-128"/>
                <a:cs typeface="メイリオ" pitchFamily="50" charset="-128"/>
              </a:rPr>
              <a:t>What</a:t>
            </a:r>
            <a:endParaRPr kumimoji="1" lang="ja-JP" altLang="en-US" sz="1200" b="1" dirty="0" smtClean="0">
              <a:solidFill>
                <a:schemeClr val="bg1"/>
              </a:solidFill>
              <a:latin typeface="メイリオ" pitchFamily="50" charset="-128"/>
              <a:ea typeface="メイリオ" pitchFamily="50" charset="-128"/>
              <a:cs typeface="メイリオ" pitchFamily="50" charset="-128"/>
            </a:endParaRPr>
          </a:p>
        </p:txBody>
      </p:sp>
      <p:sp>
        <p:nvSpPr>
          <p:cNvPr id="89" name="円/楕円 88"/>
          <p:cNvSpPr/>
          <p:nvPr/>
        </p:nvSpPr>
        <p:spPr bwMode="auto">
          <a:xfrm rot="20119369">
            <a:off x="6244680" y="2960730"/>
            <a:ext cx="874623" cy="270337"/>
          </a:xfrm>
          <a:prstGeom prst="ellipse">
            <a:avLst/>
          </a:prstGeom>
          <a:solidFill>
            <a:schemeClr val="accent1">
              <a:lumMod val="75000"/>
            </a:schemeClr>
          </a:solidFill>
          <a:ln>
            <a:noFill/>
          </a:ln>
          <a:effectLst/>
          <a:extLst/>
        </p:spPr>
        <p:txBody>
          <a:bodyPr wrap="none" lIns="72000" tIns="0" rIns="72000" bIns="0" rtlCol="0" anchor="ctr" anchorCtr="0"/>
          <a:lstStyle/>
          <a:p>
            <a:pPr algn="ctr">
              <a:spcBef>
                <a:spcPct val="50000"/>
              </a:spcBef>
            </a:pPr>
            <a:r>
              <a:rPr kumimoji="1" lang="en-US" altLang="ja-JP" sz="1200" b="1" dirty="0" smtClean="0">
                <a:solidFill>
                  <a:schemeClr val="bg1"/>
                </a:solidFill>
                <a:latin typeface="メイリオ" pitchFamily="50" charset="-128"/>
                <a:ea typeface="メイリオ" pitchFamily="50" charset="-128"/>
                <a:cs typeface="メイリオ" pitchFamily="50" charset="-128"/>
              </a:rPr>
              <a:t>How</a:t>
            </a:r>
            <a:endParaRPr kumimoji="1" lang="ja-JP" altLang="en-US" sz="1200" b="1" dirty="0" smtClean="0">
              <a:solidFill>
                <a:schemeClr val="bg1"/>
              </a:solidFill>
              <a:latin typeface="メイリオ" pitchFamily="50" charset="-128"/>
              <a:ea typeface="メイリオ" pitchFamily="50" charset="-128"/>
              <a:cs typeface="メイリオ" pitchFamily="50" charset="-128"/>
            </a:endParaRPr>
          </a:p>
        </p:txBody>
      </p:sp>
      <p:sp>
        <p:nvSpPr>
          <p:cNvPr id="34" name="Rectangle 2"/>
          <p:cNvSpPr txBox="1">
            <a:spLocks noChangeArrowheads="1"/>
          </p:cNvSpPr>
          <p:nvPr/>
        </p:nvSpPr>
        <p:spPr>
          <a:xfrm>
            <a:off x="176330" y="764704"/>
            <a:ext cx="8216512" cy="476359"/>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177800" indent="-177800"/>
            <a:r>
              <a:rPr lang="ja-JP" altLang="en-US" sz="1400" dirty="0"/>
              <a:t>プロジェクト</a:t>
            </a:r>
            <a:r>
              <a:rPr lang="ja-JP" altLang="en-US" sz="1400" dirty="0" smtClean="0"/>
              <a:t>の</a:t>
            </a:r>
            <a:r>
              <a:rPr lang="ja-JP" altLang="en-US" sz="1400" dirty="0"/>
              <a:t>成功確率</a:t>
            </a:r>
            <a:r>
              <a:rPr lang="ja-JP" altLang="en-US" sz="1400" dirty="0" smtClean="0"/>
              <a:t>を</a:t>
            </a:r>
            <a:r>
              <a:rPr lang="ja-JP" altLang="en-US" sz="1400" dirty="0"/>
              <a:t>高める</a:t>
            </a:r>
            <a:r>
              <a:rPr lang="ja-JP" altLang="en-US" sz="1400" dirty="0" smtClean="0"/>
              <a:t>ため</a:t>
            </a:r>
            <a:r>
              <a:rPr lang="ja-JP" altLang="en-US" sz="1400" dirty="0"/>
              <a:t>に</a:t>
            </a:r>
            <a:r>
              <a:rPr lang="ja-JP" altLang="en-US" sz="1400" dirty="0" smtClean="0"/>
              <a:t>、ゴールの実現に向けて検討すべき事を具体化したもの。（システム企画書・稟議書等）</a:t>
            </a:r>
          </a:p>
        </p:txBody>
      </p:sp>
      <p:sp>
        <p:nvSpPr>
          <p:cNvPr id="77" name="Cloud"/>
          <p:cNvSpPr>
            <a:spLocks noEditPoints="1" noChangeArrowheads="1"/>
          </p:cNvSpPr>
          <p:nvPr/>
        </p:nvSpPr>
        <p:spPr bwMode="auto">
          <a:xfrm>
            <a:off x="4500304" y="1462789"/>
            <a:ext cx="2808000" cy="720000"/>
          </a:xfrm>
          <a:custGeom>
            <a:avLst/>
            <a:gdLst>
              <a:gd name="T0" fmla="*/ 1044651 w 21600"/>
              <a:gd name="T1" fmla="*/ 23153959 h 21600"/>
              <a:gd name="T2" fmla="*/ 168395624 w 21600"/>
              <a:gd name="T3" fmla="*/ 46258559 h 21600"/>
              <a:gd name="T4" fmla="*/ 336510418 w 21600"/>
              <a:gd name="T5" fmla="*/ 23153959 h 21600"/>
              <a:gd name="T6" fmla="*/ 168395624 w 21600"/>
              <a:gd name="T7" fmla="*/ 2647692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36000" rIns="36000" anchor="ctr" anchorCtr="0"/>
          <a:lstStyle/>
          <a:p>
            <a:r>
              <a:rPr lang="ja-JP" altLang="en-US" sz="1200" b="1" dirty="0">
                <a:latin typeface="メイリオ" pitchFamily="50" charset="-128"/>
                <a:ea typeface="メイリオ" pitchFamily="50" charset="-128"/>
                <a:cs typeface="メイリオ" pitchFamily="50" charset="-128"/>
              </a:rPr>
              <a:t>いつまでに？</a:t>
            </a:r>
          </a:p>
          <a:p>
            <a:r>
              <a:rPr lang="ja-JP" altLang="en-US" sz="1050" dirty="0">
                <a:latin typeface="メイリオ" pitchFamily="50" charset="-128"/>
                <a:ea typeface="メイリオ" pitchFamily="50" charset="-128"/>
                <a:cs typeface="メイリオ" pitchFamily="50" charset="-128"/>
              </a:rPr>
              <a:t>（マスタスケジュール作成）</a:t>
            </a:r>
          </a:p>
        </p:txBody>
      </p:sp>
      <p:sp>
        <p:nvSpPr>
          <p:cNvPr id="78" name="Cloud"/>
          <p:cNvSpPr>
            <a:spLocks noEditPoints="1" noChangeArrowheads="1"/>
          </p:cNvSpPr>
          <p:nvPr/>
        </p:nvSpPr>
        <p:spPr bwMode="auto">
          <a:xfrm>
            <a:off x="230424" y="2038853"/>
            <a:ext cx="3420000" cy="720000"/>
          </a:xfrm>
          <a:custGeom>
            <a:avLst/>
            <a:gdLst>
              <a:gd name="T0" fmla="*/ 1204087 w 21600"/>
              <a:gd name="T1" fmla="*/ 21992819 h 21600"/>
              <a:gd name="T2" fmla="*/ 194085633 w 21600"/>
              <a:gd name="T3" fmla="*/ 43938753 h 21600"/>
              <a:gd name="T4" fmla="*/ 387847791 w 21600"/>
              <a:gd name="T5" fmla="*/ 21992819 h 21600"/>
              <a:gd name="T6" fmla="*/ 194085633 w 21600"/>
              <a:gd name="T7" fmla="*/ 251492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36000" rIns="36000" anchor="ctr" anchorCtr="0"/>
          <a:lstStyle/>
          <a:p>
            <a:r>
              <a:rPr lang="ja-JP" altLang="en-US" sz="1200" b="1" dirty="0">
                <a:latin typeface="メイリオ" pitchFamily="50" charset="-128"/>
                <a:ea typeface="メイリオ" pitchFamily="50" charset="-128"/>
                <a:cs typeface="メイリオ" pitchFamily="50" charset="-128"/>
              </a:rPr>
              <a:t>どうやって？</a:t>
            </a:r>
          </a:p>
          <a:p>
            <a:r>
              <a:rPr lang="ja-JP" altLang="en-US" sz="1050" dirty="0">
                <a:latin typeface="メイリオ" pitchFamily="50" charset="-128"/>
                <a:ea typeface="メイリオ" pitchFamily="50" charset="-128"/>
                <a:cs typeface="メイリオ" pitchFamily="50" charset="-128"/>
              </a:rPr>
              <a:t>（ソリューション実現化方針策定）</a:t>
            </a:r>
          </a:p>
        </p:txBody>
      </p:sp>
      <p:sp>
        <p:nvSpPr>
          <p:cNvPr id="75" name="Cloud"/>
          <p:cNvSpPr>
            <a:spLocks noEditPoints="1" noChangeArrowheads="1"/>
          </p:cNvSpPr>
          <p:nvPr/>
        </p:nvSpPr>
        <p:spPr bwMode="auto">
          <a:xfrm>
            <a:off x="2915816" y="2038853"/>
            <a:ext cx="2160000" cy="720000"/>
          </a:xfrm>
          <a:custGeom>
            <a:avLst/>
            <a:gdLst>
              <a:gd name="T0" fmla="*/ 1177758 w 21600"/>
              <a:gd name="T1" fmla="*/ 23745729 h 21600"/>
              <a:gd name="T2" fmla="*/ 189852704 w 21600"/>
              <a:gd name="T3" fmla="*/ 47440864 h 21600"/>
              <a:gd name="T4" fmla="*/ 379388927 w 21600"/>
              <a:gd name="T5" fmla="*/ 23745729 h 21600"/>
              <a:gd name="T6" fmla="*/ 189852704 w 21600"/>
              <a:gd name="T7" fmla="*/ 271535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36000" rIns="36000" anchor="ctr" anchorCtr="0"/>
          <a:lstStyle/>
          <a:p>
            <a:r>
              <a:rPr lang="ja-JP" altLang="en-US" sz="1100" b="1" dirty="0">
                <a:latin typeface="メイリオ" pitchFamily="50" charset="-128"/>
                <a:ea typeface="メイリオ" pitchFamily="50" charset="-128"/>
                <a:cs typeface="メイリオ" pitchFamily="50" charset="-128"/>
              </a:rPr>
              <a:t>リスクは？</a:t>
            </a:r>
          </a:p>
          <a:p>
            <a:r>
              <a:rPr lang="ja-JP" altLang="en-US" sz="1050" dirty="0">
                <a:latin typeface="メイリオ" pitchFamily="50" charset="-128"/>
                <a:ea typeface="メイリオ" pitchFamily="50" charset="-128"/>
                <a:cs typeface="メイリオ" pitchFamily="50" charset="-128"/>
              </a:rPr>
              <a:t>（リスク対応策検討）</a:t>
            </a:r>
          </a:p>
        </p:txBody>
      </p:sp>
      <p:sp>
        <p:nvSpPr>
          <p:cNvPr id="79" name="Cloud"/>
          <p:cNvSpPr>
            <a:spLocks noEditPoints="1" noChangeArrowheads="1"/>
          </p:cNvSpPr>
          <p:nvPr/>
        </p:nvSpPr>
        <p:spPr bwMode="auto">
          <a:xfrm>
            <a:off x="4896304" y="2060928"/>
            <a:ext cx="2016000" cy="720000"/>
          </a:xfrm>
          <a:custGeom>
            <a:avLst/>
            <a:gdLst>
              <a:gd name="T0" fmla="*/ 867275 w 21600"/>
              <a:gd name="T1" fmla="*/ 19220646 h 21600"/>
              <a:gd name="T2" fmla="*/ 139793067 w 21600"/>
              <a:gd name="T3" fmla="*/ 38400329 h 21600"/>
              <a:gd name="T4" fmla="*/ 279353132 w 21600"/>
              <a:gd name="T5" fmla="*/ 19220646 h 21600"/>
              <a:gd name="T6" fmla="*/ 139793067 w 21600"/>
              <a:gd name="T7" fmla="*/ 21979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36000" rIns="36000" anchor="ctr" anchorCtr="0"/>
          <a:lstStyle/>
          <a:p>
            <a:r>
              <a:rPr lang="ja-JP" altLang="en-US" sz="1100" b="1" dirty="0">
                <a:latin typeface="メイリオ" pitchFamily="50" charset="-128"/>
                <a:ea typeface="メイリオ" pitchFamily="50" charset="-128"/>
                <a:cs typeface="メイリオ" pitchFamily="50" charset="-128"/>
              </a:rPr>
              <a:t>コストは？</a:t>
            </a:r>
          </a:p>
          <a:p>
            <a:r>
              <a:rPr lang="ja-JP" altLang="en-US" sz="1050" dirty="0">
                <a:latin typeface="メイリオ" pitchFamily="50" charset="-128"/>
                <a:ea typeface="メイリオ" pitchFamily="50" charset="-128"/>
                <a:cs typeface="メイリオ" pitchFamily="50" charset="-128"/>
              </a:rPr>
              <a:t>（投資対効果算出）</a:t>
            </a:r>
          </a:p>
        </p:txBody>
      </p:sp>
    </p:spTree>
    <p:extLst>
      <p:ext uri="{BB962C8B-B14F-4D97-AF65-F5344CB8AC3E}">
        <p14:creationId xmlns:p14="http://schemas.microsoft.com/office/powerpoint/2010/main" val="1871494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75000"/>
          </a:schemeClr>
        </a:solidFill>
        <a:ln>
          <a:noFill/>
        </a:ln>
        <a:effectLst/>
        <a:extLst/>
      </a:spPr>
      <a:bodyPr wrap="none" lIns="72000" tIns="0" rIns="72000" bIns="0" anchor="ctr" anchorCtr="0"/>
      <a:lstStyle>
        <a:defPPr>
          <a:spcBef>
            <a:spcPct val="50000"/>
          </a:spcBef>
          <a:defRPr sz="1050" dirty="0" smtClean="0">
            <a:solidFill>
              <a:srgbClr val="FFFFFF"/>
            </a:solidFill>
            <a:latin typeface="Arial Black" pitchFamily="34" charset="0"/>
          </a:defRPr>
        </a:defPPr>
      </a:lst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6045</TotalTime>
  <Words>7946</Words>
  <Application>Microsoft Office PowerPoint</Application>
  <PresentationFormat>画面に合わせる (4:3)</PresentationFormat>
  <Paragraphs>1574</Paragraphs>
  <Slides>44</Slides>
  <Notes>18</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44</vt:i4>
      </vt:variant>
    </vt:vector>
  </HeadingPairs>
  <TitlesOfParts>
    <vt:vector size="46" baseType="lpstr">
      <vt:lpstr>Office ​​テーマ</vt:lpstr>
      <vt:lpstr>ワークシート</vt:lpstr>
      <vt:lpstr>情報システム構想・企画の手引き</vt:lpstr>
      <vt:lpstr>更新履歴</vt:lpstr>
      <vt:lpstr>本書中の名称と組織名の対比表</vt:lpstr>
      <vt:lpstr>目次</vt:lpstr>
      <vt:lpstr>１．はじめに</vt:lpstr>
      <vt:lpstr>２．情報システム構想・企画の位置づけおよび３つの実施内容</vt:lpstr>
      <vt:lpstr>２ー１．重要キーワード１：「要求」とは</vt:lpstr>
      <vt:lpstr>２－２．重要キーワード２：「ソリューション」とは</vt:lpstr>
      <vt:lpstr>２－３．重要キーワード３：「シナリオ」とは</vt:lpstr>
      <vt:lpstr>３．情報システム構築にあたってまず知っておくべきこと(1/2)</vt:lpstr>
      <vt:lpstr>３．情報システム構築にあたってまず知っておくべきこと(2/2)</vt:lpstr>
      <vt:lpstr>４．ビジョン・戦略と業務、情報システムの整合性</vt:lpstr>
      <vt:lpstr>５．情報システム構想・企画で着目すべき視点</vt:lpstr>
      <vt:lpstr>５－１．要求の位置づけ</vt:lpstr>
      <vt:lpstr>５－２．要求を整理する上で注意すべき事項（1/2）</vt:lpstr>
      <vt:lpstr>５－２．要求を整理する上で注意すべき事項（2/2）</vt:lpstr>
      <vt:lpstr>５－３．要求・ソリューションの体系化の手順（1/4）</vt:lpstr>
      <vt:lpstr>５－３．要求・ソリューションの体系化の手順（2/4）</vt:lpstr>
      <vt:lpstr>５－３．要求・ソリューションの体系化の手順（3/4）</vt:lpstr>
      <vt:lpstr>５－３．要求・ソリューションの体系化の手順（4/4）</vt:lpstr>
      <vt:lpstr>５－４．要求・ソリューションの段階的体系化（1/2）</vt:lpstr>
      <vt:lpstr>５－４．要求・ソリューションの段階的体系化（2/2）</vt:lpstr>
      <vt:lpstr>５－５．業務・システムの概要定義（1/3）</vt:lpstr>
      <vt:lpstr>５－５．業務・システムの概要定義（2/3）</vt:lpstr>
      <vt:lpstr>５－５．業務・システムの概要定義（3/3）</vt:lpstr>
      <vt:lpstr>５－６．実現シナリオの策定（1/2）</vt:lpstr>
      <vt:lpstr>５－６．実現シナリオの策定（2/2）</vt:lpstr>
      <vt:lpstr>情報システム構想・企画の実施プロセス</vt:lpstr>
      <vt:lpstr>６．情報システム構想・企画の実施（1/11）</vt:lpstr>
      <vt:lpstr>６．情報システム構想・企画の実施（2/11）</vt:lpstr>
      <vt:lpstr>６．情報システム構想・企画の実施（3/11）</vt:lpstr>
      <vt:lpstr>６．情報システム構想・企画の実施（4/11）</vt:lpstr>
      <vt:lpstr>６．情報システム構想・企画の実施（5/11）</vt:lpstr>
      <vt:lpstr>６．情報システム構想・企画の実施（6/11）</vt:lpstr>
      <vt:lpstr>６．情報システム構想・企画の実施（7/11）</vt:lpstr>
      <vt:lpstr>６．情報システム構想・企画の実施（8/11）</vt:lpstr>
      <vt:lpstr>６．情報システム構想・企画の実施（9/11）</vt:lpstr>
      <vt:lpstr>６．情報システム構想・企画の実施（10/11）</vt:lpstr>
      <vt:lpstr>６．情報システム構想・企画の実施（11/11）</vt:lpstr>
      <vt:lpstr>７．まとめ（1/3）</vt:lpstr>
      <vt:lpstr>７．まとめ（2/3）</vt:lpstr>
      <vt:lpstr>７．まとめ（3/3）</vt:lpstr>
      <vt:lpstr>【添付資料】新ビジネスモデル創出に向けて（1/2）</vt:lpstr>
      <vt:lpstr>【添付資料】新ビジネスモデル創出に向けて（2/2）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情報システム構想・企画の手引き</dc:title>
  <cp:lastModifiedBy>Abe,YutakaTKZIMTKACR</cp:lastModifiedBy>
  <cp:revision>759</cp:revision>
  <cp:lastPrinted>2013-01-11T09:04:36Z</cp:lastPrinted>
  <dcterms:created xsi:type="dcterms:W3CDTF">2012-11-06T05:57:39Z</dcterms:created>
  <dcterms:modified xsi:type="dcterms:W3CDTF">2013-04-25T03:48:42Z</dcterms:modified>
</cp:coreProperties>
</file>